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78" r:id="rId2"/>
  </p:sldMasterIdLst>
  <p:notesMasterIdLst>
    <p:notesMasterId r:id="rId22"/>
  </p:notesMasterIdLst>
  <p:handoutMasterIdLst>
    <p:handoutMasterId r:id="rId23"/>
  </p:handoutMasterIdLst>
  <p:sldIdLst>
    <p:sldId id="424" r:id="rId3"/>
    <p:sldId id="391" r:id="rId4"/>
    <p:sldId id="423" r:id="rId5"/>
    <p:sldId id="431" r:id="rId6"/>
    <p:sldId id="372" r:id="rId7"/>
    <p:sldId id="371" r:id="rId8"/>
    <p:sldId id="373" r:id="rId9"/>
    <p:sldId id="397" r:id="rId10"/>
    <p:sldId id="410" r:id="rId11"/>
    <p:sldId id="426" r:id="rId12"/>
    <p:sldId id="393" r:id="rId13"/>
    <p:sldId id="409" r:id="rId14"/>
    <p:sldId id="427" r:id="rId15"/>
    <p:sldId id="411" r:id="rId16"/>
    <p:sldId id="428" r:id="rId17"/>
    <p:sldId id="413" r:id="rId18"/>
    <p:sldId id="430" r:id="rId19"/>
    <p:sldId id="396" r:id="rId20"/>
    <p:sldId id="425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 Potter Laurent" initials="dPL" lastIdx="1" clrIdx="0"/>
  <p:cmAuthor id="1" name="Hélène Wilmot" initials="HW" lastIdx="1" clrIdx="1">
    <p:extLst>
      <p:ext uri="{19B8F6BF-5375-455C-9EA6-DF929625EA0E}">
        <p15:presenceInfo xmlns:p15="http://schemas.microsoft.com/office/powerpoint/2012/main" userId="ec52694439b198e0" providerId="Windows Live"/>
      </p:ext>
    </p:extLst>
  </p:cmAuthor>
  <p:cmAuthor id="2" name="Nicolas Gengler" initials="NG" lastIdx="30" clrIdx="2">
    <p:extLst>
      <p:ext uri="{19B8F6BF-5375-455C-9EA6-DF929625EA0E}">
        <p15:presenceInfo xmlns:p15="http://schemas.microsoft.com/office/powerpoint/2012/main" userId="9467562f86107c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B928"/>
    <a:srgbClr val="595959"/>
    <a:srgbClr val="00707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74"/>
  </p:normalViewPr>
  <p:slideViewPr>
    <p:cSldViewPr snapToGrid="0" snapToObjects="1" showGuides="1">
      <p:cViewPr varScale="1">
        <p:scale>
          <a:sx n="104" d="100"/>
          <a:sy n="104" d="100"/>
        </p:scale>
        <p:origin x="734" y="77"/>
      </p:cViewPr>
      <p:guideLst>
        <p:guide orient="horz" pos="5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of assignment'!$C$1</c:f>
              <c:strCache>
                <c:ptCount val="1"/>
                <c:pt idx="0">
                  <c:v>% of assignment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5B-44C4-B022-5DFC8BCE17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5B-44C4-B022-5DFC8BCE17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5B-44C4-B022-5DFC8BCE17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5B-44C4-B022-5DFC8BCE17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5B-44C4-B022-5DFC8BCE176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65B-44C4-B022-5DFC8BCE17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65B-44C4-B022-5DFC8BCE17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65B-44C4-B022-5DFC8BCE1764}"/>
              </c:ext>
            </c:extLst>
          </c:dPt>
          <c:errBars>
            <c:errBarType val="both"/>
            <c:errValType val="cust"/>
            <c:noEndCap val="0"/>
            <c:plus>
              <c:numRef>
                <c:f>'% of assignment'!$D$2:$D$13</c:f>
                <c:numCache>
                  <c:formatCode>General</c:formatCode>
                  <c:ptCount val="12"/>
                  <c:pt idx="0">
                    <c:v>6.6499999999999997E-3</c:v>
                  </c:pt>
                  <c:pt idx="1">
                    <c:v>3.1800000000000002E-2</c:v>
                  </c:pt>
                  <c:pt idx="2">
                    <c:v>6.5000000000000002E-2</c:v>
                  </c:pt>
                  <c:pt idx="3">
                    <c:v>6.6499999999999997E-3</c:v>
                  </c:pt>
                  <c:pt idx="4">
                    <c:v>2.8199999999999999E-2</c:v>
                  </c:pt>
                  <c:pt idx="5">
                    <c:v>5.6950000000000001E-2</c:v>
                  </c:pt>
                  <c:pt idx="6">
                    <c:v>6.7999999999999996E-3</c:v>
                  </c:pt>
                  <c:pt idx="7">
                    <c:v>3.1800000000000002E-2</c:v>
                  </c:pt>
                  <c:pt idx="8">
                    <c:v>6.1150000000000003E-2</c:v>
                  </c:pt>
                  <c:pt idx="9">
                    <c:v>6.6499999999999997E-3</c:v>
                  </c:pt>
                  <c:pt idx="10">
                    <c:v>2.8199999999999999E-2</c:v>
                  </c:pt>
                  <c:pt idx="11">
                    <c:v>5.6950000000000001E-2</c:v>
                  </c:pt>
                </c:numCache>
              </c:numRef>
            </c:plus>
            <c:minus>
              <c:numRef>
                <c:f>'% of assignment'!$D$2:$D$13</c:f>
                <c:numCache>
                  <c:formatCode>General</c:formatCode>
                  <c:ptCount val="12"/>
                  <c:pt idx="0">
                    <c:v>6.6499999999999997E-3</c:v>
                  </c:pt>
                  <c:pt idx="1">
                    <c:v>3.1800000000000002E-2</c:v>
                  </c:pt>
                  <c:pt idx="2">
                    <c:v>6.5000000000000002E-2</c:v>
                  </c:pt>
                  <c:pt idx="3">
                    <c:v>6.6499999999999997E-3</c:v>
                  </c:pt>
                  <c:pt idx="4">
                    <c:v>2.8199999999999999E-2</c:v>
                  </c:pt>
                  <c:pt idx="5">
                    <c:v>5.6950000000000001E-2</c:v>
                  </c:pt>
                  <c:pt idx="6">
                    <c:v>6.7999999999999996E-3</c:v>
                  </c:pt>
                  <c:pt idx="7">
                    <c:v>3.1800000000000002E-2</c:v>
                  </c:pt>
                  <c:pt idx="8">
                    <c:v>6.1150000000000003E-2</c:v>
                  </c:pt>
                  <c:pt idx="9">
                    <c:v>6.6499999999999997E-3</c:v>
                  </c:pt>
                  <c:pt idx="10">
                    <c:v>2.8199999999999999E-2</c:v>
                  </c:pt>
                  <c:pt idx="11">
                    <c:v>5.6950000000000001E-2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'% of assignment'!$A$2:$B$13</c:f>
              <c:multiLvlStrCache>
                <c:ptCount val="12"/>
                <c:lvl>
                  <c:pt idx="0">
                    <c:v>DPBB</c:v>
                  </c:pt>
                  <c:pt idx="1">
                    <c:v>EBRW</c:v>
                  </c:pt>
                  <c:pt idx="2">
                    <c:v>RPO</c:v>
                  </c:pt>
                  <c:pt idx="3">
                    <c:v>DPBB</c:v>
                  </c:pt>
                  <c:pt idx="4">
                    <c:v>EBRW</c:v>
                  </c:pt>
                  <c:pt idx="5">
                    <c:v>RPO</c:v>
                  </c:pt>
                  <c:pt idx="6">
                    <c:v>DPBB</c:v>
                  </c:pt>
                  <c:pt idx="7">
                    <c:v>EBRW</c:v>
                  </c:pt>
                  <c:pt idx="8">
                    <c:v>RPO</c:v>
                  </c:pt>
                  <c:pt idx="9">
                    <c:v>DPBB</c:v>
                  </c:pt>
                  <c:pt idx="10">
                    <c:v>EBRW</c:v>
                  </c:pt>
                  <c:pt idx="11">
                    <c:v>RPO</c:v>
                  </c:pt>
                </c:lvl>
                <c:lvl>
                  <c:pt idx="0">
                    <c:v>A</c:v>
                  </c:pt>
                  <c:pt idx="3">
                    <c:v>B</c:v>
                  </c:pt>
                  <c:pt idx="6">
                    <c:v>C</c:v>
                  </c:pt>
                  <c:pt idx="9">
                    <c:v>D</c:v>
                  </c:pt>
                </c:lvl>
              </c:multiLvlStrCache>
            </c:multiLvlStrRef>
          </c:cat>
          <c:val>
            <c:numRef>
              <c:f>'% of assignment'!$C$2:$C$13</c:f>
              <c:numCache>
                <c:formatCode>0%</c:formatCode>
                <c:ptCount val="12"/>
                <c:pt idx="0">
                  <c:v>0.98609999999999998</c:v>
                </c:pt>
                <c:pt idx="1">
                  <c:v>0.95740000000000003</c:v>
                </c:pt>
                <c:pt idx="2">
                  <c:v>0.91669999999999996</c:v>
                </c:pt>
                <c:pt idx="3">
                  <c:v>0.98609999999999998</c:v>
                </c:pt>
                <c:pt idx="4">
                  <c:v>0.96809999999999996</c:v>
                </c:pt>
                <c:pt idx="5">
                  <c:v>0.9405</c:v>
                </c:pt>
                <c:pt idx="6">
                  <c:v>0.98529999999999995</c:v>
                </c:pt>
                <c:pt idx="7">
                  <c:v>0.95740000000000003</c:v>
                </c:pt>
                <c:pt idx="8">
                  <c:v>0.92859999999999998</c:v>
                </c:pt>
                <c:pt idx="9">
                  <c:v>0.98609999999999998</c:v>
                </c:pt>
                <c:pt idx="10">
                  <c:v>0.96809999999999996</c:v>
                </c:pt>
                <c:pt idx="11">
                  <c:v>0.9405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65B-44C4-B022-5DFC8BCE1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683983312"/>
        <c:axId val="671069696"/>
      </c:barChart>
      <c:catAx>
        <c:axId val="68398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1069696"/>
        <c:crosses val="autoZero"/>
        <c:auto val="1"/>
        <c:lblAlgn val="ctr"/>
        <c:lblOffset val="100"/>
        <c:noMultiLvlLbl val="0"/>
      </c:catAx>
      <c:valAx>
        <c:axId val="67106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39833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Feuil1!$J$34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Feuil1!$F$35:$G$58</c:f>
              <c:multiLvlStrCache>
                <c:ptCount val="24"/>
                <c:lvl>
                  <c:pt idx="0">
                    <c:v>]50%]</c:v>
                  </c:pt>
                  <c:pt idx="1">
                    <c:v>]50-60%]</c:v>
                  </c:pt>
                  <c:pt idx="2">
                    <c:v>]60-70%]</c:v>
                  </c:pt>
                  <c:pt idx="3">
                    <c:v>]70-80%]</c:v>
                  </c:pt>
                  <c:pt idx="4">
                    <c:v>]80-90%]</c:v>
                  </c:pt>
                  <c:pt idx="5">
                    <c:v>]90-100%]</c:v>
                  </c:pt>
                  <c:pt idx="6">
                    <c:v>]50%]</c:v>
                  </c:pt>
                  <c:pt idx="7">
                    <c:v>]50-60%]</c:v>
                  </c:pt>
                  <c:pt idx="8">
                    <c:v>]60-70%]</c:v>
                  </c:pt>
                  <c:pt idx="9">
                    <c:v>]70-80%]</c:v>
                  </c:pt>
                  <c:pt idx="10">
                    <c:v>]80-90%]</c:v>
                  </c:pt>
                  <c:pt idx="11">
                    <c:v>]90-100%]</c:v>
                  </c:pt>
                  <c:pt idx="12">
                    <c:v>]50%]</c:v>
                  </c:pt>
                  <c:pt idx="13">
                    <c:v>]50-60%]</c:v>
                  </c:pt>
                  <c:pt idx="14">
                    <c:v>]60-70%]</c:v>
                  </c:pt>
                  <c:pt idx="15">
                    <c:v>]70-80%]</c:v>
                  </c:pt>
                  <c:pt idx="16">
                    <c:v>]80-90%]</c:v>
                  </c:pt>
                  <c:pt idx="17">
                    <c:v>]90-100%]</c:v>
                  </c:pt>
                  <c:pt idx="18">
                    <c:v>]50%]</c:v>
                  </c:pt>
                  <c:pt idx="19">
                    <c:v>]50-60%]</c:v>
                  </c:pt>
                  <c:pt idx="20">
                    <c:v>]60-70%]</c:v>
                  </c:pt>
                  <c:pt idx="21">
                    <c:v>]70-80%]</c:v>
                  </c:pt>
                  <c:pt idx="22">
                    <c:v>]80-90%]</c:v>
                  </c:pt>
                  <c:pt idx="23">
                    <c:v>]90-100%]</c:v>
                  </c:pt>
                </c:lvl>
                <c:lvl>
                  <c:pt idx="0">
                    <c:v>A</c:v>
                  </c:pt>
                  <c:pt idx="6">
                    <c:v>B</c:v>
                  </c:pt>
                  <c:pt idx="12">
                    <c:v>C</c:v>
                  </c:pt>
                  <c:pt idx="18">
                    <c:v>D</c:v>
                  </c:pt>
                </c:lvl>
              </c:multiLvlStrCache>
            </c:multiLvlStrRef>
          </c:cat>
          <c:val>
            <c:numRef>
              <c:f>Feuil1!$J$35:$J$58</c:f>
              <c:numCache>
                <c:formatCode>0%</c:formatCode>
                <c:ptCount val="24"/>
                <c:pt idx="0">
                  <c:v>0</c:v>
                </c:pt>
                <c:pt idx="1">
                  <c:v>0.14285714285714285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0.8571428571428571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0.16666666666666666</c:v>
                </c:pt>
                <c:pt idx="17">
                  <c:v>0.83333333333333337</c:v>
                </c:pt>
                <c:pt idx="18">
                  <c:v>0</c:v>
                </c:pt>
                <c:pt idx="19">
                  <c:v>0</c:v>
                </c:pt>
                <c:pt idx="20">
                  <c:v>0.2</c:v>
                </c:pt>
                <c:pt idx="21">
                  <c:v>0</c:v>
                </c:pt>
                <c:pt idx="22">
                  <c:v>0</c:v>
                </c:pt>
                <c:pt idx="2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3-4FF6-8331-25E6D4E4D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59209615"/>
        <c:axId val="1958570207"/>
      </c:barChart>
      <c:catAx>
        <c:axId val="195920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8570207"/>
        <c:crosses val="autoZero"/>
        <c:auto val="1"/>
        <c:lblAlgn val="ctr"/>
        <c:lblOffset val="100"/>
        <c:noMultiLvlLbl val="0"/>
      </c:catAx>
      <c:valAx>
        <c:axId val="19585702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920961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Sheet1!$G$2:$H$25</c:f>
              <c:multiLvlStrCache>
                <c:ptCount val="24"/>
                <c:lvl>
                  <c:pt idx="0">
                    <c:v>]50%]</c:v>
                  </c:pt>
                  <c:pt idx="1">
                    <c:v>]50-60%]</c:v>
                  </c:pt>
                  <c:pt idx="2">
                    <c:v>]60-70%]</c:v>
                  </c:pt>
                  <c:pt idx="3">
                    <c:v>]70-80%]</c:v>
                  </c:pt>
                  <c:pt idx="4">
                    <c:v>]80-90%]</c:v>
                  </c:pt>
                  <c:pt idx="5">
                    <c:v>]90-100%]</c:v>
                  </c:pt>
                  <c:pt idx="6">
                    <c:v>]50%]</c:v>
                  </c:pt>
                  <c:pt idx="7">
                    <c:v>]50-60%]</c:v>
                  </c:pt>
                  <c:pt idx="8">
                    <c:v>]60-70%]</c:v>
                  </c:pt>
                  <c:pt idx="9">
                    <c:v>]70-80%]</c:v>
                  </c:pt>
                  <c:pt idx="10">
                    <c:v>]80-90%]</c:v>
                  </c:pt>
                  <c:pt idx="11">
                    <c:v>]90-100%]</c:v>
                  </c:pt>
                  <c:pt idx="12">
                    <c:v>]50%]</c:v>
                  </c:pt>
                  <c:pt idx="13">
                    <c:v>]50-60%]</c:v>
                  </c:pt>
                  <c:pt idx="14">
                    <c:v>]60-70%]</c:v>
                  </c:pt>
                  <c:pt idx="15">
                    <c:v>]70-80%]</c:v>
                  </c:pt>
                  <c:pt idx="16">
                    <c:v>]80-90%]</c:v>
                  </c:pt>
                  <c:pt idx="17">
                    <c:v>]90-100%]</c:v>
                  </c:pt>
                  <c:pt idx="18">
                    <c:v>]50%]</c:v>
                  </c:pt>
                  <c:pt idx="19">
                    <c:v>]50-60%]</c:v>
                  </c:pt>
                  <c:pt idx="20">
                    <c:v>]60-70%]</c:v>
                  </c:pt>
                  <c:pt idx="21">
                    <c:v>]70-80%]</c:v>
                  </c:pt>
                  <c:pt idx="22">
                    <c:v>]80-90%]</c:v>
                  </c:pt>
                  <c:pt idx="23">
                    <c:v>]90-100%]</c:v>
                  </c:pt>
                </c:lvl>
                <c:lvl>
                  <c:pt idx="0">
                    <c:v>A</c:v>
                  </c:pt>
                  <c:pt idx="6">
                    <c:v>B</c:v>
                  </c:pt>
                  <c:pt idx="12">
                    <c:v>C</c:v>
                  </c:pt>
                  <c:pt idx="18">
                    <c:v>D</c:v>
                  </c:pt>
                </c:lvl>
              </c:multiLvlStrCache>
            </c:multiLvlStrRef>
          </c:cat>
          <c:val>
            <c:numRef>
              <c:f>Sheet1!$K$2:$K$25</c:f>
              <c:numCache>
                <c:formatCode>0%</c:formatCode>
                <c:ptCount val="24"/>
                <c:pt idx="0">
                  <c:v>0</c:v>
                </c:pt>
                <c:pt idx="1">
                  <c:v>5.5555555555555558E-3</c:v>
                </c:pt>
                <c:pt idx="2">
                  <c:v>0</c:v>
                </c:pt>
                <c:pt idx="3">
                  <c:v>5.5555555555555558E-3</c:v>
                </c:pt>
                <c:pt idx="4">
                  <c:v>2.7777777777777776E-2</c:v>
                </c:pt>
                <c:pt idx="5">
                  <c:v>0.96111111111111114</c:v>
                </c:pt>
                <c:pt idx="6">
                  <c:v>0</c:v>
                </c:pt>
                <c:pt idx="7">
                  <c:v>5.4945054945054949E-3</c:v>
                </c:pt>
                <c:pt idx="8">
                  <c:v>0</c:v>
                </c:pt>
                <c:pt idx="9">
                  <c:v>5.4945054945054949E-3</c:v>
                </c:pt>
                <c:pt idx="10">
                  <c:v>1.098901098901099E-2</c:v>
                </c:pt>
                <c:pt idx="11">
                  <c:v>0.97802197802197799</c:v>
                </c:pt>
                <c:pt idx="12">
                  <c:v>0</c:v>
                </c:pt>
                <c:pt idx="13">
                  <c:v>5.5555555555555558E-3</c:v>
                </c:pt>
                <c:pt idx="14">
                  <c:v>0</c:v>
                </c:pt>
                <c:pt idx="15">
                  <c:v>0</c:v>
                </c:pt>
                <c:pt idx="16">
                  <c:v>2.2222222222222223E-2</c:v>
                </c:pt>
                <c:pt idx="17">
                  <c:v>0.97222222222222221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2.7472527472527472E-2</c:v>
                </c:pt>
                <c:pt idx="22">
                  <c:v>2.7472527472527472E-2</c:v>
                </c:pt>
                <c:pt idx="23">
                  <c:v>0.94505494505494503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4-47ED-B289-61FA66A8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12891519"/>
        <c:axId val="1620579535"/>
      </c:barChart>
      <c:catAx>
        <c:axId val="612891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0579535"/>
        <c:crosses val="autoZero"/>
        <c:auto val="1"/>
        <c:lblAlgn val="ctr"/>
        <c:lblOffset val="100"/>
        <c:noMultiLvlLbl val="0"/>
      </c:catAx>
      <c:valAx>
        <c:axId val="16205795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28915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Sheet1!$G$2:$H$25</c:f>
              <c:multiLvlStrCache>
                <c:ptCount val="24"/>
                <c:lvl>
                  <c:pt idx="0">
                    <c:v>]50%]</c:v>
                  </c:pt>
                  <c:pt idx="1">
                    <c:v>]50-60%]</c:v>
                  </c:pt>
                  <c:pt idx="2">
                    <c:v>]60-70%]</c:v>
                  </c:pt>
                  <c:pt idx="3">
                    <c:v>]70-80%]</c:v>
                  </c:pt>
                  <c:pt idx="4">
                    <c:v>]80-90%]</c:v>
                  </c:pt>
                  <c:pt idx="5">
                    <c:v>]90-100%]</c:v>
                  </c:pt>
                  <c:pt idx="6">
                    <c:v>]50%]</c:v>
                  </c:pt>
                  <c:pt idx="7">
                    <c:v>]50-60%]</c:v>
                  </c:pt>
                  <c:pt idx="8">
                    <c:v>]60-70%]</c:v>
                  </c:pt>
                  <c:pt idx="9">
                    <c:v>]70-80%]</c:v>
                  </c:pt>
                  <c:pt idx="10">
                    <c:v>]80-90%]</c:v>
                  </c:pt>
                  <c:pt idx="11">
                    <c:v>]90-100%]</c:v>
                  </c:pt>
                  <c:pt idx="12">
                    <c:v>]50%]</c:v>
                  </c:pt>
                  <c:pt idx="13">
                    <c:v>]50-60%]</c:v>
                  </c:pt>
                  <c:pt idx="14">
                    <c:v>]60-70%]</c:v>
                  </c:pt>
                  <c:pt idx="15">
                    <c:v>]70-80%]</c:v>
                  </c:pt>
                  <c:pt idx="16">
                    <c:v>]80-90%]</c:v>
                  </c:pt>
                  <c:pt idx="17">
                    <c:v>]90-100%]</c:v>
                  </c:pt>
                  <c:pt idx="18">
                    <c:v>]50%]</c:v>
                  </c:pt>
                  <c:pt idx="19">
                    <c:v>]50-60%]</c:v>
                  </c:pt>
                  <c:pt idx="20">
                    <c:v>]60-70%]</c:v>
                  </c:pt>
                  <c:pt idx="21">
                    <c:v>]70-80%]</c:v>
                  </c:pt>
                  <c:pt idx="22">
                    <c:v>]80-90%]</c:v>
                  </c:pt>
                  <c:pt idx="23">
                    <c:v>]90-100%]</c:v>
                  </c:pt>
                </c:lvl>
                <c:lvl>
                  <c:pt idx="0">
                    <c:v>A</c:v>
                  </c:pt>
                  <c:pt idx="6">
                    <c:v>B</c:v>
                  </c:pt>
                  <c:pt idx="12">
                    <c:v>C</c:v>
                  </c:pt>
                  <c:pt idx="18">
                    <c:v>D</c:v>
                  </c:pt>
                </c:lvl>
              </c:multiLvlStrCache>
            </c:multiLvlStrRef>
          </c:cat>
          <c:val>
            <c:numRef>
              <c:f>Sheet1!$K$2:$K$25</c:f>
              <c:numCache>
                <c:formatCode>0%</c:formatCode>
                <c:ptCount val="24"/>
                <c:pt idx="0">
                  <c:v>0</c:v>
                </c:pt>
                <c:pt idx="1">
                  <c:v>5.5555555555555558E-3</c:v>
                </c:pt>
                <c:pt idx="2">
                  <c:v>0</c:v>
                </c:pt>
                <c:pt idx="3">
                  <c:v>5.5555555555555558E-3</c:v>
                </c:pt>
                <c:pt idx="4">
                  <c:v>2.7777777777777776E-2</c:v>
                </c:pt>
                <c:pt idx="5">
                  <c:v>0.96111111111111114</c:v>
                </c:pt>
                <c:pt idx="6">
                  <c:v>0</c:v>
                </c:pt>
                <c:pt idx="7">
                  <c:v>5.4945054945054949E-3</c:v>
                </c:pt>
                <c:pt idx="8">
                  <c:v>0</c:v>
                </c:pt>
                <c:pt idx="9">
                  <c:v>5.4945054945054949E-3</c:v>
                </c:pt>
                <c:pt idx="10">
                  <c:v>1.098901098901099E-2</c:v>
                </c:pt>
                <c:pt idx="11">
                  <c:v>0.97802197802197799</c:v>
                </c:pt>
                <c:pt idx="12">
                  <c:v>0</c:v>
                </c:pt>
                <c:pt idx="13">
                  <c:v>5.5555555555555558E-3</c:v>
                </c:pt>
                <c:pt idx="14">
                  <c:v>0</c:v>
                </c:pt>
                <c:pt idx="15">
                  <c:v>0</c:v>
                </c:pt>
                <c:pt idx="16">
                  <c:v>2.2222222222222223E-2</c:v>
                </c:pt>
                <c:pt idx="17">
                  <c:v>0.97222222222222221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2.7472527472527472E-2</c:v>
                </c:pt>
                <c:pt idx="22">
                  <c:v>2.7472527472527472E-2</c:v>
                </c:pt>
                <c:pt idx="23">
                  <c:v>0.94505494505494503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4-47ED-B289-61FA66A8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12891519"/>
        <c:axId val="1620579535"/>
      </c:barChart>
      <c:catAx>
        <c:axId val="612891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0579535"/>
        <c:crosses val="autoZero"/>
        <c:auto val="1"/>
        <c:lblAlgn val="ctr"/>
        <c:lblOffset val="100"/>
        <c:noMultiLvlLbl val="0"/>
      </c:catAx>
      <c:valAx>
        <c:axId val="16205795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28915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Overlap!$B$1</c:f>
              <c:strCache>
                <c:ptCount val="1"/>
                <c:pt idx="0">
                  <c:v>DPBB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Overlap!$A$2:$A$5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Overlap!$B$2:$B$5</c:f>
              <c:numCache>
                <c:formatCode>General</c:formatCode>
                <c:ptCount val="4"/>
                <c:pt idx="0">
                  <c:v>4.7619047619047616E-2</c:v>
                </c:pt>
                <c:pt idx="1">
                  <c:v>4.7619047619047616E-2</c:v>
                </c:pt>
                <c:pt idx="2">
                  <c:v>9.5238095238095233E-2</c:v>
                </c:pt>
                <c:pt idx="3">
                  <c:v>0.80952380952380953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1-4B20-B1D1-DE192347644C}"/>
            </c:ext>
          </c:extLst>
        </c:ser>
        <c:ser>
          <c:idx val="1"/>
          <c:order val="1"/>
          <c:tx>
            <c:strRef>
              <c:f>Overlap!$C$1</c:f>
              <c:strCache>
                <c:ptCount val="1"/>
                <c:pt idx="0">
                  <c:v>EBRW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Overlap!$A$2:$A$5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Overlap!$C$2:$C$5</c:f>
              <c:numCache>
                <c:formatCode>General</c:formatCode>
                <c:ptCount val="4"/>
                <c:pt idx="0">
                  <c:v>0.36363636363636365</c:v>
                </c:pt>
                <c:pt idx="1">
                  <c:v>9.0909090909090912E-2</c:v>
                </c:pt>
                <c:pt idx="2">
                  <c:v>0.18181818181818182</c:v>
                </c:pt>
                <c:pt idx="3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1-4B20-B1D1-DE192347644C}"/>
            </c:ext>
          </c:extLst>
        </c:ser>
        <c:ser>
          <c:idx val="2"/>
          <c:order val="2"/>
          <c:tx>
            <c:strRef>
              <c:f>Overlap!$D$1</c:f>
              <c:strCache>
                <c:ptCount val="1"/>
                <c:pt idx="0">
                  <c:v>RPO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Overlap!$A$2:$A$5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Overlap!$D$2:$D$5</c:f>
              <c:numCache>
                <c:formatCode>General</c:formatCode>
                <c:ptCount val="4"/>
                <c:pt idx="0">
                  <c:v>0.14285714285714285</c:v>
                </c:pt>
                <c:pt idx="1">
                  <c:v>0.14285714285714285</c:v>
                </c:pt>
                <c:pt idx="2">
                  <c:v>0</c:v>
                </c:pt>
                <c:pt idx="3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91-4B20-B1D1-DE1923476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3773296"/>
        <c:axId val="1880954832"/>
      </c:barChart>
      <c:catAx>
        <c:axId val="197377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0954832"/>
        <c:crosses val="autoZero"/>
        <c:auto val="1"/>
        <c:lblAlgn val="ctr"/>
        <c:lblOffset val="100"/>
        <c:noMultiLvlLbl val="0"/>
      </c:catAx>
      <c:valAx>
        <c:axId val="188095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377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probaBBM!$J$28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probaBBM!$F$29:$G$52</c:f>
              <c:multiLvlStrCache>
                <c:ptCount val="24"/>
                <c:lvl>
                  <c:pt idx="0">
                    <c:v>]50%]</c:v>
                  </c:pt>
                  <c:pt idx="1">
                    <c:v>]50-60%]</c:v>
                  </c:pt>
                  <c:pt idx="2">
                    <c:v>]60-70%]</c:v>
                  </c:pt>
                  <c:pt idx="3">
                    <c:v>]70-80%]</c:v>
                  </c:pt>
                  <c:pt idx="4">
                    <c:v>]80-90%]</c:v>
                  </c:pt>
                  <c:pt idx="5">
                    <c:v>]90-100%]</c:v>
                  </c:pt>
                  <c:pt idx="6">
                    <c:v>]50%]</c:v>
                  </c:pt>
                  <c:pt idx="7">
                    <c:v>]50-60%]</c:v>
                  </c:pt>
                  <c:pt idx="8">
                    <c:v>]60-70%]</c:v>
                  </c:pt>
                  <c:pt idx="9">
                    <c:v>]70-80%]</c:v>
                  </c:pt>
                  <c:pt idx="10">
                    <c:v>]80-90%]</c:v>
                  </c:pt>
                  <c:pt idx="11">
                    <c:v>]90-100%]</c:v>
                  </c:pt>
                  <c:pt idx="12">
                    <c:v>]50%]</c:v>
                  </c:pt>
                  <c:pt idx="13">
                    <c:v>]50-60%]</c:v>
                  </c:pt>
                  <c:pt idx="14">
                    <c:v>]60-70%]</c:v>
                  </c:pt>
                  <c:pt idx="15">
                    <c:v>]70-80%]</c:v>
                  </c:pt>
                  <c:pt idx="16">
                    <c:v>]80-90%]</c:v>
                  </c:pt>
                  <c:pt idx="17">
                    <c:v>]90-100%]</c:v>
                  </c:pt>
                  <c:pt idx="18">
                    <c:v>]50%]</c:v>
                  </c:pt>
                  <c:pt idx="19">
                    <c:v>]50-60%]</c:v>
                  </c:pt>
                  <c:pt idx="20">
                    <c:v>]60-70%]</c:v>
                  </c:pt>
                  <c:pt idx="21">
                    <c:v>]70-80%]</c:v>
                  </c:pt>
                  <c:pt idx="22">
                    <c:v>]80-90%]</c:v>
                  </c:pt>
                  <c:pt idx="23">
                    <c:v>]90-100%]</c:v>
                  </c:pt>
                </c:lvl>
                <c:lvl>
                  <c:pt idx="0">
                    <c:v>A</c:v>
                  </c:pt>
                  <c:pt idx="6">
                    <c:v>B</c:v>
                  </c:pt>
                  <c:pt idx="12">
                    <c:v>C</c:v>
                  </c:pt>
                  <c:pt idx="18">
                    <c:v>D</c:v>
                  </c:pt>
                </c:lvl>
              </c:multiLvlStrCache>
            </c:multiLvlStrRef>
          </c:cat>
          <c:val>
            <c:numRef>
              <c:f>probaBBM!$J$29:$J$52</c:f>
              <c:numCache>
                <c:formatCode>0%</c:formatCode>
                <c:ptCount val="24"/>
                <c:pt idx="0">
                  <c:v>0</c:v>
                </c:pt>
                <c:pt idx="1">
                  <c:v>5.2600000000000001E-2</c:v>
                </c:pt>
                <c:pt idx="2">
                  <c:v>0</c:v>
                </c:pt>
                <c:pt idx="3">
                  <c:v>5.2600000000000001E-2</c:v>
                </c:pt>
                <c:pt idx="4">
                  <c:v>5.2600000000000001E-2</c:v>
                </c:pt>
                <c:pt idx="5">
                  <c:v>0.84209999999999996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0.05</c:v>
                </c:pt>
                <c:pt idx="15">
                  <c:v>0.05</c:v>
                </c:pt>
                <c:pt idx="16">
                  <c:v>0.1</c:v>
                </c:pt>
                <c:pt idx="17">
                  <c:v>0.8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5.2600000000000001E-2</c:v>
                </c:pt>
                <c:pt idx="22">
                  <c:v>0.1053</c:v>
                </c:pt>
                <c:pt idx="23">
                  <c:v>0.84209999999999996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6-48F1-A969-6ED0DFC9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26966575"/>
        <c:axId val="721792783"/>
      </c:barChart>
      <c:catAx>
        <c:axId val="72696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1792783"/>
        <c:crosses val="autoZero"/>
        <c:auto val="1"/>
        <c:lblAlgn val="ctr"/>
        <c:lblOffset val="100"/>
        <c:noMultiLvlLbl val="0"/>
      </c:catAx>
      <c:valAx>
        <c:axId val="7217927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696657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probaBBM!$J$28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probaBBM!$F$29:$G$52</c:f>
              <c:multiLvlStrCache>
                <c:ptCount val="24"/>
                <c:lvl>
                  <c:pt idx="0">
                    <c:v>]50%]</c:v>
                  </c:pt>
                  <c:pt idx="1">
                    <c:v>]50-60%]</c:v>
                  </c:pt>
                  <c:pt idx="2">
                    <c:v>]60-70%]</c:v>
                  </c:pt>
                  <c:pt idx="3">
                    <c:v>]70-80%]</c:v>
                  </c:pt>
                  <c:pt idx="4">
                    <c:v>]80-90%]</c:v>
                  </c:pt>
                  <c:pt idx="5">
                    <c:v>]90-100%]</c:v>
                  </c:pt>
                  <c:pt idx="6">
                    <c:v>]50%]</c:v>
                  </c:pt>
                  <c:pt idx="7">
                    <c:v>]50-60%]</c:v>
                  </c:pt>
                  <c:pt idx="8">
                    <c:v>]60-70%]</c:v>
                  </c:pt>
                  <c:pt idx="9">
                    <c:v>]70-80%]</c:v>
                  </c:pt>
                  <c:pt idx="10">
                    <c:v>]80-90%]</c:v>
                  </c:pt>
                  <c:pt idx="11">
                    <c:v>]90-100%]</c:v>
                  </c:pt>
                  <c:pt idx="12">
                    <c:v>]50%]</c:v>
                  </c:pt>
                  <c:pt idx="13">
                    <c:v>]50-60%]</c:v>
                  </c:pt>
                  <c:pt idx="14">
                    <c:v>]60-70%]</c:v>
                  </c:pt>
                  <c:pt idx="15">
                    <c:v>]70-80%]</c:v>
                  </c:pt>
                  <c:pt idx="16">
                    <c:v>]80-90%]</c:v>
                  </c:pt>
                  <c:pt idx="17">
                    <c:v>]90-100%]</c:v>
                  </c:pt>
                  <c:pt idx="18">
                    <c:v>]50%]</c:v>
                  </c:pt>
                  <c:pt idx="19">
                    <c:v>]50-60%]</c:v>
                  </c:pt>
                  <c:pt idx="20">
                    <c:v>]60-70%]</c:v>
                  </c:pt>
                  <c:pt idx="21">
                    <c:v>]70-80%]</c:v>
                  </c:pt>
                  <c:pt idx="22">
                    <c:v>]80-90%]</c:v>
                  </c:pt>
                  <c:pt idx="23">
                    <c:v>]90-100%]</c:v>
                  </c:pt>
                </c:lvl>
                <c:lvl>
                  <c:pt idx="0">
                    <c:v>A</c:v>
                  </c:pt>
                  <c:pt idx="6">
                    <c:v>B</c:v>
                  </c:pt>
                  <c:pt idx="12">
                    <c:v>C</c:v>
                  </c:pt>
                  <c:pt idx="18">
                    <c:v>D</c:v>
                  </c:pt>
                </c:lvl>
              </c:multiLvlStrCache>
            </c:multiLvlStrRef>
          </c:cat>
          <c:val>
            <c:numRef>
              <c:f>probaBBM!$J$29:$J$52</c:f>
              <c:numCache>
                <c:formatCode>0%</c:formatCode>
                <c:ptCount val="24"/>
                <c:pt idx="0">
                  <c:v>0</c:v>
                </c:pt>
                <c:pt idx="1">
                  <c:v>5.2600000000000001E-2</c:v>
                </c:pt>
                <c:pt idx="2">
                  <c:v>0</c:v>
                </c:pt>
                <c:pt idx="3">
                  <c:v>5.2600000000000001E-2</c:v>
                </c:pt>
                <c:pt idx="4">
                  <c:v>5.2600000000000001E-2</c:v>
                </c:pt>
                <c:pt idx="5">
                  <c:v>0.84209999999999996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0.05</c:v>
                </c:pt>
                <c:pt idx="15">
                  <c:v>0.05</c:v>
                </c:pt>
                <c:pt idx="16">
                  <c:v>0.1</c:v>
                </c:pt>
                <c:pt idx="17">
                  <c:v>0.8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5.2600000000000001E-2</c:v>
                </c:pt>
                <c:pt idx="22">
                  <c:v>0.1053</c:v>
                </c:pt>
                <c:pt idx="23">
                  <c:v>0.84209999999999996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6-48F1-A969-6ED0DFC9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26966575"/>
        <c:axId val="721792783"/>
      </c:barChart>
      <c:catAx>
        <c:axId val="72696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1792783"/>
        <c:crosses val="autoZero"/>
        <c:auto val="1"/>
        <c:lblAlgn val="ctr"/>
        <c:lblOffset val="100"/>
        <c:noMultiLvlLbl val="0"/>
      </c:catAx>
      <c:valAx>
        <c:axId val="7217927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696657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4385041177266"/>
          <c:y val="5.6335570120682472E-2"/>
          <c:w val="0.83063723504792764"/>
          <c:h val="0.65593580940491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Sheet1!$K$30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Sheet1!$G$31:$H$54</c:f>
              <c:multiLvlStrCache>
                <c:ptCount val="24"/>
                <c:lvl>
                  <c:pt idx="0">
                    <c:v>]50%]</c:v>
                  </c:pt>
                  <c:pt idx="1">
                    <c:v>]50-60%]</c:v>
                  </c:pt>
                  <c:pt idx="2">
                    <c:v>]60-70%]</c:v>
                  </c:pt>
                  <c:pt idx="3">
                    <c:v>]70-80%]</c:v>
                  </c:pt>
                  <c:pt idx="4">
                    <c:v>]80-90%]</c:v>
                  </c:pt>
                  <c:pt idx="5">
                    <c:v>]90-100%]</c:v>
                  </c:pt>
                  <c:pt idx="6">
                    <c:v>]50%]</c:v>
                  </c:pt>
                  <c:pt idx="7">
                    <c:v>]50-60%]</c:v>
                  </c:pt>
                  <c:pt idx="8">
                    <c:v>]60-70%]</c:v>
                  </c:pt>
                  <c:pt idx="9">
                    <c:v>]70-80%]</c:v>
                  </c:pt>
                  <c:pt idx="10">
                    <c:v>]80-90%]</c:v>
                  </c:pt>
                  <c:pt idx="11">
                    <c:v>]90-100%]</c:v>
                  </c:pt>
                  <c:pt idx="12">
                    <c:v>]50%]</c:v>
                  </c:pt>
                  <c:pt idx="13">
                    <c:v>]50-60%]</c:v>
                  </c:pt>
                  <c:pt idx="14">
                    <c:v>]60-70%]</c:v>
                  </c:pt>
                  <c:pt idx="15">
                    <c:v>]70-80%]</c:v>
                  </c:pt>
                  <c:pt idx="16">
                    <c:v>]80-90%]</c:v>
                  </c:pt>
                  <c:pt idx="17">
                    <c:v>]90-100%]</c:v>
                  </c:pt>
                  <c:pt idx="18">
                    <c:v>]50%]</c:v>
                  </c:pt>
                  <c:pt idx="19">
                    <c:v>]50-60%]</c:v>
                  </c:pt>
                  <c:pt idx="20">
                    <c:v>]60-70%]</c:v>
                  </c:pt>
                  <c:pt idx="21">
                    <c:v>]70-80%]</c:v>
                  </c:pt>
                  <c:pt idx="22">
                    <c:v>]80-90%]</c:v>
                  </c:pt>
                  <c:pt idx="23">
                    <c:v>]90-100%]</c:v>
                  </c:pt>
                </c:lvl>
                <c:lvl>
                  <c:pt idx="0">
                    <c:v>A</c:v>
                  </c:pt>
                  <c:pt idx="6">
                    <c:v>B</c:v>
                  </c:pt>
                  <c:pt idx="12">
                    <c:v>C</c:v>
                  </c:pt>
                  <c:pt idx="18">
                    <c:v>D</c:v>
                  </c:pt>
                </c:lvl>
              </c:multiLvlStrCache>
            </c:multiLvlStrRef>
          </c:cat>
          <c:val>
            <c:numRef>
              <c:f>Sheet1!$K$31:$K$54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0.125</c:v>
                </c:pt>
                <c:pt idx="4">
                  <c:v>0.25</c:v>
                </c:pt>
                <c:pt idx="5">
                  <c:v>0.625</c:v>
                </c:pt>
                <c:pt idx="6">
                  <c:v>0.16666666666666666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0.83333333333333337</c:v>
                </c:pt>
                <c:pt idx="12">
                  <c:v>0</c:v>
                </c:pt>
                <c:pt idx="13">
                  <c:v>0.25</c:v>
                </c:pt>
                <c:pt idx="14">
                  <c:v>0</c:v>
                </c:pt>
                <c:pt idx="15">
                  <c:v>0.125</c:v>
                </c:pt>
                <c:pt idx="16">
                  <c:v>0.25</c:v>
                </c:pt>
                <c:pt idx="17">
                  <c:v>0.375</c:v>
                </c:pt>
                <c:pt idx="18">
                  <c:v>0</c:v>
                </c:pt>
                <c:pt idx="19">
                  <c:v>0</c:v>
                </c:pt>
                <c:pt idx="20">
                  <c:v>0.16666666666666666</c:v>
                </c:pt>
                <c:pt idx="21">
                  <c:v>0.16666666666666666</c:v>
                </c:pt>
                <c:pt idx="22">
                  <c:v>0</c:v>
                </c:pt>
                <c:pt idx="23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9-4369-97D4-17E6FF34F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22368063"/>
        <c:axId val="760369711"/>
      </c:barChart>
      <c:catAx>
        <c:axId val="72236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0369711"/>
        <c:crosses val="autoZero"/>
        <c:auto val="1"/>
        <c:lblAlgn val="ctr"/>
        <c:lblOffset val="100"/>
        <c:noMultiLvlLbl val="0"/>
      </c:catAx>
      <c:valAx>
        <c:axId val="7603697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236806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Sheet1!$K$30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Sheet1!$G$31:$H$54</c:f>
              <c:multiLvlStrCache>
                <c:ptCount val="24"/>
                <c:lvl>
                  <c:pt idx="0">
                    <c:v>]50%]</c:v>
                  </c:pt>
                  <c:pt idx="1">
                    <c:v>]50-60%]</c:v>
                  </c:pt>
                  <c:pt idx="2">
                    <c:v>]60-70%]</c:v>
                  </c:pt>
                  <c:pt idx="3">
                    <c:v>]70-80%]</c:v>
                  </c:pt>
                  <c:pt idx="4">
                    <c:v>]80-90%]</c:v>
                  </c:pt>
                  <c:pt idx="5">
                    <c:v>]90-100%]</c:v>
                  </c:pt>
                  <c:pt idx="6">
                    <c:v>]50%]</c:v>
                  </c:pt>
                  <c:pt idx="7">
                    <c:v>]50-60%]</c:v>
                  </c:pt>
                  <c:pt idx="8">
                    <c:v>]60-70%]</c:v>
                  </c:pt>
                  <c:pt idx="9">
                    <c:v>]70-80%]</c:v>
                  </c:pt>
                  <c:pt idx="10">
                    <c:v>]80-90%]</c:v>
                  </c:pt>
                  <c:pt idx="11">
                    <c:v>]90-100%]</c:v>
                  </c:pt>
                  <c:pt idx="12">
                    <c:v>]50%]</c:v>
                  </c:pt>
                  <c:pt idx="13">
                    <c:v>]50-60%]</c:v>
                  </c:pt>
                  <c:pt idx="14">
                    <c:v>]60-70%]</c:v>
                  </c:pt>
                  <c:pt idx="15">
                    <c:v>]70-80%]</c:v>
                  </c:pt>
                  <c:pt idx="16">
                    <c:v>]80-90%]</c:v>
                  </c:pt>
                  <c:pt idx="17">
                    <c:v>]90-100%]</c:v>
                  </c:pt>
                  <c:pt idx="18">
                    <c:v>]50%]</c:v>
                  </c:pt>
                  <c:pt idx="19">
                    <c:v>]50-60%]</c:v>
                  </c:pt>
                  <c:pt idx="20">
                    <c:v>]60-70%]</c:v>
                  </c:pt>
                  <c:pt idx="21">
                    <c:v>]70-80%]</c:v>
                  </c:pt>
                  <c:pt idx="22">
                    <c:v>]80-90%]</c:v>
                  </c:pt>
                  <c:pt idx="23">
                    <c:v>]90-100%]</c:v>
                  </c:pt>
                </c:lvl>
                <c:lvl>
                  <c:pt idx="0">
                    <c:v>A</c:v>
                  </c:pt>
                  <c:pt idx="6">
                    <c:v>B</c:v>
                  </c:pt>
                  <c:pt idx="12">
                    <c:v>C</c:v>
                  </c:pt>
                  <c:pt idx="18">
                    <c:v>D</c:v>
                  </c:pt>
                </c:lvl>
              </c:multiLvlStrCache>
            </c:multiLvlStrRef>
          </c:cat>
          <c:val>
            <c:numRef>
              <c:f>Sheet1!$K$31:$K$54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0.125</c:v>
                </c:pt>
                <c:pt idx="4">
                  <c:v>0.25</c:v>
                </c:pt>
                <c:pt idx="5">
                  <c:v>0.625</c:v>
                </c:pt>
                <c:pt idx="6">
                  <c:v>0.16666666666666666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0.83333333333333337</c:v>
                </c:pt>
                <c:pt idx="12">
                  <c:v>0</c:v>
                </c:pt>
                <c:pt idx="13">
                  <c:v>0.25</c:v>
                </c:pt>
                <c:pt idx="14">
                  <c:v>0</c:v>
                </c:pt>
                <c:pt idx="15">
                  <c:v>0.125</c:v>
                </c:pt>
                <c:pt idx="16">
                  <c:v>0.25</c:v>
                </c:pt>
                <c:pt idx="17">
                  <c:v>0.375</c:v>
                </c:pt>
                <c:pt idx="18">
                  <c:v>0</c:v>
                </c:pt>
                <c:pt idx="19">
                  <c:v>0</c:v>
                </c:pt>
                <c:pt idx="20">
                  <c:v>0.16666666666666666</c:v>
                </c:pt>
                <c:pt idx="21">
                  <c:v>0.16666666666666666</c:v>
                </c:pt>
                <c:pt idx="22">
                  <c:v>0</c:v>
                </c:pt>
                <c:pt idx="23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9-4369-97D4-17E6FF34F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22368063"/>
        <c:axId val="760369711"/>
      </c:barChart>
      <c:catAx>
        <c:axId val="72236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0369711"/>
        <c:crosses val="autoZero"/>
        <c:auto val="1"/>
        <c:lblAlgn val="ctr"/>
        <c:lblOffset val="100"/>
        <c:noMultiLvlLbl val="0"/>
      </c:catAx>
      <c:valAx>
        <c:axId val="7603697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236806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Feuil1!$J$34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Feuil1!$F$35:$G$58</c:f>
              <c:multiLvlStrCache>
                <c:ptCount val="24"/>
                <c:lvl>
                  <c:pt idx="0">
                    <c:v>]50%]</c:v>
                  </c:pt>
                  <c:pt idx="1">
                    <c:v>]50-60%]</c:v>
                  </c:pt>
                  <c:pt idx="2">
                    <c:v>]60-70%]</c:v>
                  </c:pt>
                  <c:pt idx="3">
                    <c:v>]70-80%]</c:v>
                  </c:pt>
                  <c:pt idx="4">
                    <c:v>]80-90%]</c:v>
                  </c:pt>
                  <c:pt idx="5">
                    <c:v>]90-100%]</c:v>
                  </c:pt>
                  <c:pt idx="6">
                    <c:v>]50%]</c:v>
                  </c:pt>
                  <c:pt idx="7">
                    <c:v>]50-60%]</c:v>
                  </c:pt>
                  <c:pt idx="8">
                    <c:v>]60-70%]</c:v>
                  </c:pt>
                  <c:pt idx="9">
                    <c:v>]70-80%]</c:v>
                  </c:pt>
                  <c:pt idx="10">
                    <c:v>]80-90%]</c:v>
                  </c:pt>
                  <c:pt idx="11">
                    <c:v>]90-100%]</c:v>
                  </c:pt>
                  <c:pt idx="12">
                    <c:v>]50%]</c:v>
                  </c:pt>
                  <c:pt idx="13">
                    <c:v>]50-60%]</c:v>
                  </c:pt>
                  <c:pt idx="14">
                    <c:v>]60-70%]</c:v>
                  </c:pt>
                  <c:pt idx="15">
                    <c:v>]70-80%]</c:v>
                  </c:pt>
                  <c:pt idx="16">
                    <c:v>]80-90%]</c:v>
                  </c:pt>
                  <c:pt idx="17">
                    <c:v>]90-100%]</c:v>
                  </c:pt>
                  <c:pt idx="18">
                    <c:v>]50%]</c:v>
                  </c:pt>
                  <c:pt idx="19">
                    <c:v>]50-60%]</c:v>
                  </c:pt>
                  <c:pt idx="20">
                    <c:v>]60-70%]</c:v>
                  </c:pt>
                  <c:pt idx="21">
                    <c:v>]70-80%]</c:v>
                  </c:pt>
                  <c:pt idx="22">
                    <c:v>]80-90%]</c:v>
                  </c:pt>
                  <c:pt idx="23">
                    <c:v>]90-100%]</c:v>
                  </c:pt>
                </c:lvl>
                <c:lvl>
                  <c:pt idx="0">
                    <c:v>A</c:v>
                  </c:pt>
                  <c:pt idx="6">
                    <c:v>B</c:v>
                  </c:pt>
                  <c:pt idx="12">
                    <c:v>C</c:v>
                  </c:pt>
                  <c:pt idx="18">
                    <c:v>D</c:v>
                  </c:pt>
                </c:lvl>
              </c:multiLvlStrCache>
            </c:multiLvlStrRef>
          </c:cat>
          <c:val>
            <c:numRef>
              <c:f>Feuil1!$J$35:$J$58</c:f>
              <c:numCache>
                <c:formatCode>0%</c:formatCode>
                <c:ptCount val="24"/>
                <c:pt idx="0">
                  <c:v>0</c:v>
                </c:pt>
                <c:pt idx="1">
                  <c:v>0.14285714285714285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0.8571428571428571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0.16666666666666666</c:v>
                </c:pt>
                <c:pt idx="17">
                  <c:v>0.83333333333333337</c:v>
                </c:pt>
                <c:pt idx="18">
                  <c:v>0</c:v>
                </c:pt>
                <c:pt idx="19">
                  <c:v>0</c:v>
                </c:pt>
                <c:pt idx="20">
                  <c:v>0.2</c:v>
                </c:pt>
                <c:pt idx="21">
                  <c:v>0</c:v>
                </c:pt>
                <c:pt idx="22">
                  <c:v>0</c:v>
                </c:pt>
                <c:pt idx="2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3-4FF6-8331-25E6D4E4D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59209615"/>
        <c:axId val="1958570207"/>
      </c:barChart>
      <c:catAx>
        <c:axId val="195920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8570207"/>
        <c:crosses val="autoZero"/>
        <c:auto val="1"/>
        <c:lblAlgn val="ctr"/>
        <c:lblOffset val="100"/>
        <c:noMultiLvlLbl val="0"/>
      </c:catAx>
      <c:valAx>
        <c:axId val="19585702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920961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855852E-530D-4C5C-8BC7-CD03BD8A4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A194A5-D90D-414E-9F66-2C3619458D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D1EA-CB0E-44CE-887E-409E797027B5}" type="datetimeFigureOut">
              <a:rPr lang="fr-BE" smtClean="0"/>
              <a:t>28-08-21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3944F6-E71C-4E91-BC70-7D687861DB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F422C6-D8AD-4BD5-AA5C-AE4F8ED7F3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5F6E8-DF2C-40AB-8AD5-D75951E0C7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25983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5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57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57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57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8CF3489-0E98-43A7-8BDB-327D4F9715E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B8460-0177-FC47-BD0D-1CFCF980119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8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4009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 dirty="0" err="1">
                <a:latin typeface="Arial"/>
              </a:rPr>
              <a:t>Models</a:t>
            </a:r>
            <a:r>
              <a:rPr lang="fr-FR" sz="2000" b="0" strike="noStrike" spc="-1" dirty="0">
                <a:latin typeface="Arial"/>
              </a:rPr>
              <a:t> are </a:t>
            </a:r>
            <a:r>
              <a:rPr lang="fr-FR" sz="2000" b="0" strike="noStrike" spc="-1" dirty="0" err="1">
                <a:latin typeface="Arial"/>
              </a:rPr>
              <a:t>mostly</a:t>
            </a:r>
            <a:r>
              <a:rPr lang="fr-FR" sz="2000" b="0" strike="noStrike" spc="-1" dirty="0">
                <a:latin typeface="Arial"/>
              </a:rPr>
              <a:t> in agreement. It </a:t>
            </a:r>
            <a:r>
              <a:rPr lang="fr-FR" sz="2000" b="0" strike="noStrike" spc="-1" dirty="0" err="1">
                <a:latin typeface="Arial"/>
              </a:rPr>
              <a:t>is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however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less</a:t>
            </a:r>
            <a:r>
              <a:rPr lang="fr-FR" sz="2000" b="0" strike="noStrike" spc="-1" dirty="0">
                <a:latin typeface="Arial"/>
              </a:rPr>
              <a:t> the case for EBRW.</a:t>
            </a: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12242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1462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3728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59925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13793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1020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62194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 dirty="0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6840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9043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9675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538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3122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1161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0385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 dirty="0">
                <a:latin typeface="Arial"/>
              </a:rPr>
              <a:t>No </a:t>
            </a:r>
            <a:r>
              <a:rPr lang="fr-FR" sz="2000" b="0" strike="noStrike" spc="-1" dirty="0" err="1">
                <a:latin typeface="Arial"/>
              </a:rPr>
              <a:t>significant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differences</a:t>
            </a:r>
            <a:r>
              <a:rPr lang="fr-FR" sz="2000" b="0" strike="noStrike" spc="-1" dirty="0">
                <a:latin typeface="Arial"/>
              </a:rPr>
              <a:t>/ B and D </a:t>
            </a:r>
            <a:r>
              <a:rPr lang="fr-FR" sz="2000" b="0" strike="noStrike" spc="-1" dirty="0" err="1">
                <a:latin typeface="Arial"/>
              </a:rPr>
              <a:t>performs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better</a:t>
            </a:r>
            <a:r>
              <a:rPr lang="fr-FR" sz="2000" b="0" strike="noStrike" spc="-1" dirty="0">
                <a:latin typeface="Arial"/>
              </a:rPr>
              <a:t> for EBRW and RPO/ </a:t>
            </a:r>
            <a:r>
              <a:rPr lang="fr-FR" sz="2000" b="0" strike="noStrike" spc="-1" dirty="0" err="1">
                <a:latin typeface="Arial"/>
              </a:rPr>
              <a:t>Larger</a:t>
            </a:r>
            <a:r>
              <a:rPr lang="fr-FR" sz="2000" b="0" strike="noStrike" spc="-1" dirty="0">
                <a:latin typeface="Arial"/>
              </a:rPr>
              <a:t> CI for </a:t>
            </a:r>
            <a:r>
              <a:rPr lang="fr-FR" sz="2000" b="0" strike="noStrike" spc="-1" dirty="0" err="1">
                <a:latin typeface="Arial"/>
              </a:rPr>
              <a:t>breeds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with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less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animals</a:t>
            </a:r>
            <a:r>
              <a:rPr lang="fr-FR" sz="2000" b="0" strike="noStrike" spc="-1" dirty="0">
                <a:latin typeface="Arial"/>
              </a:rPr>
              <a:t> to test</a:t>
            </a: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5704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1495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8D8748A-5404-4A45-981C-A15BAEA4FF6D}"/>
              </a:ext>
            </a:extLst>
          </p:cNvPr>
          <p:cNvSpPr txBox="1">
            <a:spLocks/>
          </p:cNvSpPr>
          <p:nvPr userDrawn="1"/>
        </p:nvSpPr>
        <p:spPr>
          <a:xfrm>
            <a:off x="6332463" y="153415"/>
            <a:ext cx="224654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ReDiverse</a:t>
            </a:r>
            <a:r>
              <a:rPr lang="en-US" sz="1400" dirty="0"/>
              <a:t> Meeting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-gembloux-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75051" cy="51435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5" y="931852"/>
            <a:ext cx="8372134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2810694"/>
            <a:ext cx="4632534" cy="2332806"/>
          </a:xfrm>
          <a:prstGeom prst="rtTriangle">
            <a:avLst/>
          </a:prstGeom>
          <a:solidFill>
            <a:srgbClr val="7DB92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3656775" y="3607361"/>
            <a:ext cx="5152370" cy="5213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56775" y="4176675"/>
            <a:ext cx="5152370" cy="585698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Gembloux_AgroBioTech_Logo_RVB_pos@2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777" y="236478"/>
            <a:ext cx="2195140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2276498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B9CD7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7DB928">
                <a:alpha val="5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58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Gembloux_AgroBioTech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430" y="236478"/>
            <a:ext cx="2195140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150642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476665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122616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3" name="Image 12" descr="uLIEGE_Gembloux_AgroBioTech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329" y="79902"/>
            <a:ext cx="1420417" cy="5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285075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31026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Image 11" descr="uLIEGE_Gembloux_AgroBioTech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329" y="79902"/>
            <a:ext cx="1420417" cy="5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5227"/>
            <a:ext cx="8229600" cy="3428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0" name="Image 9" descr="uLIEGE_Gembloux_AgroBioTech_U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5" y="73305"/>
            <a:ext cx="5007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1" y="1278175"/>
            <a:ext cx="393566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725976" y="1278175"/>
            <a:ext cx="396342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2" name="Image 11" descr="uLIEGE_Gembloux_AgroBioTech_U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5" y="73305"/>
            <a:ext cx="5007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Gembloux_AgroBioTech_U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5" y="73305"/>
            <a:ext cx="5007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392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C8B8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Gembloux_AgroBioTech_U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5" y="73305"/>
            <a:ext cx="5007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-705" y="2270824"/>
            <a:ext cx="9145410" cy="2872676"/>
            <a:chOff x="0" y="2271293"/>
            <a:chExt cx="9145410" cy="2872676"/>
          </a:xfrm>
        </p:grpSpPr>
        <p:sp>
          <p:nvSpPr>
            <p:cNvPr id="13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isocèle 14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7DB928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pic>
        <p:nvPicPr>
          <p:cNvPr id="16" name="Image 15" descr="uLIEGE_Gembloux_AgroBioTech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430" y="236478"/>
            <a:ext cx="2195140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7DB928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8198" y="3952223"/>
            <a:ext cx="2465236" cy="87583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fr-FR" sz="1400" dirty="0">
                <a:solidFill>
                  <a:srgbClr val="7DB928"/>
                </a:solidFill>
              </a:rPr>
              <a:t>Contact</a:t>
            </a:r>
            <a:endParaRPr lang="fr-FR" dirty="0"/>
          </a:p>
          <a:p>
            <a:pPr lvl="0"/>
            <a:r>
              <a:rPr lang="fr-FR" dirty="0"/>
              <a:t>À compléter</a:t>
            </a:r>
          </a:p>
        </p:txBody>
      </p:sp>
      <p:pic>
        <p:nvPicPr>
          <p:cNvPr id="13" name="Image 12" descr="uLIEGE_Gembloux_AgroBioTech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430" y="236478"/>
            <a:ext cx="2195140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LIEGE_Gembloux_AgroBioTech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724" y="1705219"/>
            <a:ext cx="4166552" cy="17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8D8748A-5404-4A45-981C-A15BAEA4FF6D}"/>
              </a:ext>
            </a:extLst>
          </p:cNvPr>
          <p:cNvSpPr txBox="1">
            <a:spLocks/>
          </p:cNvSpPr>
          <p:nvPr userDrawn="1"/>
        </p:nvSpPr>
        <p:spPr>
          <a:xfrm>
            <a:off x="6332463" y="153415"/>
            <a:ext cx="224654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ReDiverse</a:t>
            </a:r>
            <a:r>
              <a:rPr lang="en-US" sz="1400" dirty="0"/>
              <a:t> Meeting 2019</a:t>
            </a:r>
          </a:p>
        </p:txBody>
      </p:sp>
    </p:spTree>
    <p:extLst>
      <p:ext uri="{BB962C8B-B14F-4D97-AF65-F5344CB8AC3E}">
        <p14:creationId xmlns:p14="http://schemas.microsoft.com/office/powerpoint/2010/main" val="32367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9"/>
          <p:cNvPicPr/>
          <p:nvPr/>
        </p:nvPicPr>
        <p:blipFill>
          <a:blip r:embed="rId14"/>
          <a:stretch/>
        </p:blipFill>
        <p:spPr>
          <a:xfrm>
            <a:off x="8325720" y="73440"/>
            <a:ext cx="497160" cy="536400"/>
          </a:xfrm>
          <a:prstGeom prst="rect">
            <a:avLst/>
          </a:prstGeom>
          <a:ln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latin typeface="Arial"/>
              </a:rPr>
              <a:t>Click to </a:t>
            </a:r>
            <a:r>
              <a:rPr lang="fr-FR" sz="3200" b="0" strike="noStrike" spc="-1" dirty="0" err="1">
                <a:latin typeface="Arial"/>
              </a:rPr>
              <a:t>edit</a:t>
            </a:r>
            <a:r>
              <a:rPr lang="fr-FR" sz="3200" b="0" strike="noStrike" spc="-1" dirty="0">
                <a:latin typeface="Arial"/>
              </a:rPr>
              <a:t> the </a:t>
            </a:r>
            <a:r>
              <a:rPr lang="fr-FR" sz="3200" b="0" strike="noStrike" spc="-1" dirty="0" err="1">
                <a:latin typeface="Arial"/>
              </a:rPr>
              <a:t>outline</a:t>
            </a:r>
            <a:r>
              <a:rPr lang="fr-FR" sz="3200" b="0" strike="noStrike" spc="-1" dirty="0">
                <a:latin typeface="Arial"/>
              </a:rPr>
              <a:t> </a:t>
            </a:r>
            <a:r>
              <a:rPr lang="fr-FR" sz="3200" b="0" strike="noStrike" spc="-1" dirty="0" err="1">
                <a:latin typeface="Arial"/>
              </a:rPr>
              <a:t>text</a:t>
            </a:r>
            <a:r>
              <a:rPr lang="fr-FR" sz="3200" b="0" strike="noStrike" spc="-1" dirty="0">
                <a:latin typeface="Arial"/>
              </a:rPr>
              <a:t>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latin typeface="Arial"/>
              </a:rPr>
              <a:t>Second </a:t>
            </a:r>
            <a:r>
              <a:rPr lang="fr-FR" sz="2800" b="0" strike="noStrike" spc="-1" dirty="0" err="1">
                <a:latin typeface="Arial"/>
              </a:rPr>
              <a:t>Outline</a:t>
            </a:r>
            <a:r>
              <a:rPr lang="fr-FR" sz="2800" b="0" strike="noStrike" spc="-1" dirty="0">
                <a:latin typeface="Arial"/>
              </a:rPr>
              <a:t> </a:t>
            </a:r>
            <a:r>
              <a:rPr lang="fr-FR" sz="2800" b="0" strike="noStrike" spc="-1" dirty="0" err="1">
                <a:latin typeface="Arial"/>
              </a:rPr>
              <a:t>Level</a:t>
            </a:r>
            <a:endParaRPr lang="fr-FR" sz="2800" b="0" strike="noStrike" spc="-1" dirty="0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 err="1">
                <a:latin typeface="Arial"/>
              </a:rPr>
              <a:t>Third</a:t>
            </a:r>
            <a:r>
              <a:rPr lang="fr-FR" sz="2400" b="0" strike="noStrike" spc="-1" dirty="0">
                <a:latin typeface="Arial"/>
              </a:rPr>
              <a:t> </a:t>
            </a:r>
            <a:r>
              <a:rPr lang="fr-FR" sz="2400" b="0" strike="noStrike" spc="-1" dirty="0" err="1">
                <a:latin typeface="Arial"/>
              </a:rPr>
              <a:t>Outline</a:t>
            </a:r>
            <a:r>
              <a:rPr lang="fr-FR" sz="2400" b="0" strike="noStrike" spc="-1" dirty="0">
                <a:latin typeface="Arial"/>
              </a:rPr>
              <a:t> </a:t>
            </a:r>
            <a:r>
              <a:rPr lang="fr-FR" sz="2400" b="0" strike="noStrike" spc="-1" dirty="0" err="1">
                <a:latin typeface="Arial"/>
              </a:rPr>
              <a:t>Level</a:t>
            </a:r>
            <a:endParaRPr lang="fr-FR" sz="2400" b="0" strike="noStrike" spc="-1" dirty="0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 dirty="0" err="1">
                <a:latin typeface="Arial"/>
              </a:rPr>
              <a:t>Fourth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Outline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Level</a:t>
            </a:r>
            <a:endParaRPr lang="fr-FR" sz="2000" b="0" strike="noStrike" spc="-1" dirty="0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 err="1">
                <a:latin typeface="Arial"/>
              </a:rPr>
              <a:t>Fifth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Outline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Level</a:t>
            </a:r>
            <a:endParaRPr lang="fr-FR" sz="2000" b="0" strike="noStrike" spc="-1" dirty="0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 err="1">
                <a:latin typeface="Arial"/>
              </a:rPr>
              <a:t>Sixth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Outline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Level</a:t>
            </a:r>
            <a:endParaRPr lang="fr-FR" sz="2000" b="0" strike="noStrike" spc="-1" dirty="0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 err="1">
                <a:latin typeface="Arial"/>
              </a:rPr>
              <a:t>Seventh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Outline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Level</a:t>
            </a:r>
            <a:endParaRPr lang="fr-FR" sz="20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7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DB928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DB928"/>
        </a:buClr>
        <a:buFont typeface="Arial"/>
        <a:buChar char="‑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DB928"/>
        </a:buClr>
        <a:buFont typeface="Lucida Grande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DB928"/>
        </a:buClr>
        <a:buFont typeface="Arial"/>
        <a:buChar char="‑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DB92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44792" y="962311"/>
            <a:ext cx="6712498" cy="1338145"/>
          </a:xfrm>
        </p:spPr>
        <p:txBody>
          <a:bodyPr>
            <a:noAutofit/>
          </a:bodyPr>
          <a:lstStyle/>
          <a:p>
            <a:pPr algn="r"/>
            <a:r>
              <a:rPr lang="fr-BE" dirty="0"/>
              <a:t>Do </a:t>
            </a:r>
            <a:r>
              <a:rPr lang="fr-BE" dirty="0" err="1"/>
              <a:t>standardised</a:t>
            </a:r>
            <a:r>
              <a:rPr lang="fr-BE" dirty="0"/>
              <a:t> </a:t>
            </a:r>
            <a:r>
              <a:rPr lang="fr-BE" dirty="0" err="1"/>
              <a:t>genotypes</a:t>
            </a:r>
            <a:r>
              <a:rPr lang="fr-BE" dirty="0"/>
              <a:t> in Hardy-Weinberg </a:t>
            </a:r>
            <a:r>
              <a:rPr lang="fr-BE" dirty="0" err="1"/>
              <a:t>equilibrium</a:t>
            </a:r>
            <a:r>
              <a:rPr lang="fr-BE" dirty="0"/>
              <a:t> </a:t>
            </a:r>
            <a:r>
              <a:rPr lang="fr-BE" dirty="0" err="1"/>
              <a:t>enhance</a:t>
            </a:r>
            <a:r>
              <a:rPr lang="fr-BE" dirty="0"/>
              <a:t> local </a:t>
            </a:r>
            <a:r>
              <a:rPr lang="fr-BE" dirty="0" err="1"/>
              <a:t>breeds</a:t>
            </a:r>
            <a:r>
              <a:rPr lang="fr-BE" dirty="0"/>
              <a:t> </a:t>
            </a:r>
            <a:r>
              <a:rPr lang="fr-BE" dirty="0" err="1"/>
              <a:t>assignment</a:t>
            </a:r>
            <a:r>
              <a:rPr lang="fr-BE" dirty="0"/>
              <a:t> </a:t>
            </a:r>
            <a:r>
              <a:rPr lang="fr-BE" dirty="0" err="1"/>
              <a:t>accuracy</a:t>
            </a:r>
            <a:r>
              <a:rPr lang="fr-BE" dirty="0"/>
              <a:t>?</a:t>
            </a:r>
            <a:r>
              <a:rPr lang="en-US" sz="2800" dirty="0"/>
              <a:t> </a:t>
            </a: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D2EB8B-A602-420C-8196-9DD11C79DDC3}"/>
              </a:ext>
            </a:extLst>
          </p:cNvPr>
          <p:cNvSpPr txBox="1"/>
          <p:nvPr/>
        </p:nvSpPr>
        <p:spPr>
          <a:xfrm>
            <a:off x="949610" y="2321211"/>
            <a:ext cx="8107680" cy="10623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H. Wilmot</a:t>
            </a:r>
            <a:r>
              <a:rPr kumimoji="0" lang="fr-B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N. Gengler</a:t>
            </a:r>
            <a:r>
              <a:rPr kumimoji="0" lang="fr-B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Fund for Scientific Research (F.R.S.-FNRS), Rue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d'Egmont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5, 1000 Brussels, Belgium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TERRA Research and Teaching Centre, Gembloux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-Bio Tech, University of Liège, Passage des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Déportés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2, 5030 Gembloux, Belgium 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4AD3FB-53A6-48A8-9A5F-E9557B577B53}"/>
              </a:ext>
            </a:extLst>
          </p:cNvPr>
          <p:cNvSpPr txBox="1"/>
          <p:nvPr/>
        </p:nvSpPr>
        <p:spPr>
          <a:xfrm>
            <a:off x="111512" y="163551"/>
            <a:ext cx="3456878" cy="3271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EAAP 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Meeting 2021</a:t>
            </a:r>
          </a:p>
        </p:txBody>
      </p:sp>
      <p:pic>
        <p:nvPicPr>
          <p:cNvPr id="9" name="Picture 2" descr="Résultat de recherche d'images pour &quot;logo awé elevéo&quot;">
            <a:extLst>
              <a:ext uri="{FF2B5EF4-FFF2-40B4-BE49-F238E27FC236}">
                <a16:creationId xmlns:a16="http://schemas.microsoft.com/office/drawing/2014/main" id="{43F0DD64-AFA7-4563-8EAD-2E09BFD29A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47" y="162626"/>
            <a:ext cx="1191986" cy="519135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A37BCF6-89D1-4F2B-B39B-BE2BF12885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51" y="4183238"/>
            <a:ext cx="1644533" cy="649407"/>
          </a:xfrm>
          <a:prstGeom prst="rect">
            <a:avLst/>
          </a:prstGeom>
        </p:spPr>
      </p:pic>
      <p:pic>
        <p:nvPicPr>
          <p:cNvPr id="1026" name="Picture 2" descr="Fonds de la Recherche Scientifique - FNRS - Logos">
            <a:extLst>
              <a:ext uri="{FF2B5EF4-FFF2-40B4-BE49-F238E27FC236}">
                <a16:creationId xmlns:a16="http://schemas.microsoft.com/office/drawing/2014/main" id="{6C036D22-CBE5-498A-AC3D-BEEAA9C7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5" y="4183238"/>
            <a:ext cx="1027010" cy="6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A6B368-853F-4817-AFA1-4A5D97673F8A}"/>
              </a:ext>
            </a:extLst>
          </p:cNvPr>
          <p:cNvSpPr txBox="1"/>
          <p:nvPr/>
        </p:nvSpPr>
        <p:spPr>
          <a:xfrm>
            <a:off x="4195916" y="211639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64995" y="431180"/>
            <a:ext cx="7857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Distribution of EBRW animals per probability interval</a:t>
            </a:r>
          </a:p>
          <a:p>
            <a:endParaRPr lang="en-US" sz="2800" dirty="0">
              <a:solidFill>
                <a:srgbClr val="7DB92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12B4A7-7D98-4A5D-8217-8153CAD1C4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3940" y="1088378"/>
          <a:ext cx="5925993" cy="384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8A9B2C1-A3DB-4032-A6A4-CCF421228B94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9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94CB664-979E-4703-89AB-E2CF51135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3090"/>
              </p:ext>
            </p:extLst>
          </p:nvPr>
        </p:nvGraphicFramePr>
        <p:xfrm>
          <a:off x="1424067" y="3923923"/>
          <a:ext cx="6160955" cy="694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231">
                  <a:extLst>
                    <a:ext uri="{9D8B030D-6E8A-4147-A177-3AD203B41FA5}">
                      <a16:colId xmlns:a16="http://schemas.microsoft.com/office/drawing/2014/main" val="3413231688"/>
                    </a:ext>
                  </a:extLst>
                </a:gridCol>
                <a:gridCol w="1251679">
                  <a:extLst>
                    <a:ext uri="{9D8B030D-6E8A-4147-A177-3AD203B41FA5}">
                      <a16:colId xmlns:a16="http://schemas.microsoft.com/office/drawing/2014/main" val="1813450121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841400428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3779479711"/>
                    </a:ext>
                  </a:extLst>
                </a:gridCol>
                <a:gridCol w="1251678">
                  <a:extLst>
                    <a:ext uri="{9D8B030D-6E8A-4147-A177-3AD203B41FA5}">
                      <a16:colId xmlns:a16="http://schemas.microsoft.com/office/drawing/2014/main" val="3093548469"/>
                    </a:ext>
                  </a:extLst>
                </a:gridCol>
              </a:tblGrid>
              <a:tr h="34709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 err="1">
                          <a:effectLst/>
                        </a:rPr>
                        <a:t>Mean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98.79%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99.21%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99.13%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98.66%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5640248"/>
                  </a:ext>
                </a:extLst>
              </a:tr>
              <a:tr h="34709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SD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>
                          <a:effectLst/>
                        </a:rPr>
                        <a:t>4.68%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>
                          <a:effectLst/>
                        </a:rPr>
                        <a:t>4.50%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4.28%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4.85%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039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64995" y="431180"/>
            <a:ext cx="7857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Overlap of proportion of discarded animals per number of models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CA191CF-3650-448D-AF4B-87F27FF3F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855781"/>
              </p:ext>
            </p:extLst>
          </p:nvPr>
        </p:nvGraphicFramePr>
        <p:xfrm>
          <a:off x="1583853" y="1384225"/>
          <a:ext cx="5820175" cy="354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CDEB3D0-7DC4-49F7-B98B-7CF7B95C6FB7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413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52237" y="360002"/>
            <a:ext cx="7857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Distribution of discarded DPBB animals per probability interval</a:t>
            </a:r>
          </a:p>
          <a:p>
            <a:endParaRPr lang="en-US" sz="2800" dirty="0">
              <a:solidFill>
                <a:srgbClr val="7DB92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3D805C7F-BA82-478E-8D3F-4FE0B66F9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242476"/>
              </p:ext>
            </p:extLst>
          </p:nvPr>
        </p:nvGraphicFramePr>
        <p:xfrm>
          <a:off x="1792800" y="1207120"/>
          <a:ext cx="5925600" cy="3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EFD0ED1-663E-438C-86D5-6A8DF75003A6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696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52237" y="360000"/>
            <a:ext cx="7857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Distribution of discarded DPBB animals per probability interval</a:t>
            </a:r>
          </a:p>
          <a:p>
            <a:endParaRPr lang="en-US" sz="2800" dirty="0">
              <a:solidFill>
                <a:srgbClr val="7DB92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3D805C7F-BA82-478E-8D3F-4FE0B66F9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246149"/>
              </p:ext>
            </p:extLst>
          </p:nvPr>
        </p:nvGraphicFramePr>
        <p:xfrm>
          <a:off x="1792800" y="1206000"/>
          <a:ext cx="5925600" cy="3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EFD0ED1-663E-438C-86D5-6A8DF75003A6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12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5E154B9-B1B9-4A1C-9CF6-4D0C4F29D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72539"/>
              </p:ext>
            </p:extLst>
          </p:nvPr>
        </p:nvGraphicFramePr>
        <p:xfrm>
          <a:off x="1425600" y="4026446"/>
          <a:ext cx="6181908" cy="72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154">
                  <a:extLst>
                    <a:ext uri="{9D8B030D-6E8A-4147-A177-3AD203B41FA5}">
                      <a16:colId xmlns:a16="http://schemas.microsoft.com/office/drawing/2014/main" val="1691808228"/>
                    </a:ext>
                  </a:extLst>
                </a:gridCol>
                <a:gridCol w="1221698">
                  <a:extLst>
                    <a:ext uri="{9D8B030D-6E8A-4147-A177-3AD203B41FA5}">
                      <a16:colId xmlns:a16="http://schemas.microsoft.com/office/drawing/2014/main" val="2552164386"/>
                    </a:ext>
                  </a:extLst>
                </a:gridCol>
                <a:gridCol w="1236689">
                  <a:extLst>
                    <a:ext uri="{9D8B030D-6E8A-4147-A177-3AD203B41FA5}">
                      <a16:colId xmlns:a16="http://schemas.microsoft.com/office/drawing/2014/main" val="1888561500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1195632294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242884466"/>
                    </a:ext>
                  </a:extLst>
                </a:gridCol>
              </a:tblGrid>
              <a:tr h="404819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 err="1">
                          <a:effectLst/>
                        </a:rPr>
                        <a:t>Mean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95.57%</a:t>
                      </a: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99.15%</a:t>
                      </a: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95.44%</a:t>
                      </a: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96.95%</a:t>
                      </a: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44220"/>
                  </a:ext>
                </a:extLst>
              </a:tr>
              <a:tr h="323727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</a:rPr>
                        <a:t>SD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11.81%</a:t>
                      </a: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2.25%</a:t>
                      </a: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10.29%</a:t>
                      </a: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7.09%</a:t>
                      </a: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85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7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64995" y="360000"/>
            <a:ext cx="7857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Distribution of discarded EBRW animals per probability interval</a:t>
            </a:r>
          </a:p>
          <a:p>
            <a:endParaRPr lang="en-US" sz="2800" dirty="0">
              <a:solidFill>
                <a:srgbClr val="7DB92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C3A6D7D-7791-4491-89E7-19799EA16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785711"/>
              </p:ext>
            </p:extLst>
          </p:nvPr>
        </p:nvGraphicFramePr>
        <p:xfrm>
          <a:off x="1792800" y="1206000"/>
          <a:ext cx="5925600" cy="3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A8F32DA-3085-4EB4-8AB7-806087894793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883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50800" y="360000"/>
            <a:ext cx="7857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Distribution of discarded EBRW animals per probability interval</a:t>
            </a:r>
          </a:p>
          <a:p>
            <a:endParaRPr lang="en-US" sz="2800" dirty="0">
              <a:solidFill>
                <a:srgbClr val="7DB92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C3A6D7D-7791-4491-89E7-19799EA16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736607"/>
              </p:ext>
            </p:extLst>
          </p:nvPr>
        </p:nvGraphicFramePr>
        <p:xfrm>
          <a:off x="1792800" y="1206000"/>
          <a:ext cx="5925600" cy="3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A8F32DA-3085-4EB4-8AB7-806087894793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14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9FFDDE0-566B-4C87-9C9A-DD905F51F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92780"/>
              </p:ext>
            </p:extLst>
          </p:nvPr>
        </p:nvGraphicFramePr>
        <p:xfrm>
          <a:off x="1396740" y="4001942"/>
          <a:ext cx="6194401" cy="736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014">
                  <a:extLst>
                    <a:ext uri="{9D8B030D-6E8A-4147-A177-3AD203B41FA5}">
                      <a16:colId xmlns:a16="http://schemas.microsoft.com/office/drawing/2014/main" val="3137823886"/>
                    </a:ext>
                  </a:extLst>
                </a:gridCol>
                <a:gridCol w="1221698">
                  <a:extLst>
                    <a:ext uri="{9D8B030D-6E8A-4147-A177-3AD203B41FA5}">
                      <a16:colId xmlns:a16="http://schemas.microsoft.com/office/drawing/2014/main" val="3095599776"/>
                    </a:ext>
                  </a:extLst>
                </a:gridCol>
                <a:gridCol w="1229194">
                  <a:extLst>
                    <a:ext uri="{9D8B030D-6E8A-4147-A177-3AD203B41FA5}">
                      <a16:colId xmlns:a16="http://schemas.microsoft.com/office/drawing/2014/main" val="64507148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1776838545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785981060"/>
                    </a:ext>
                  </a:extLst>
                </a:gridCol>
              </a:tblGrid>
              <a:tr h="368099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 err="1">
                          <a:effectLst/>
                        </a:rPr>
                        <a:t>Mean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90.98%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82.42%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88.30%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5960920"/>
                  </a:ext>
                </a:extLst>
              </a:tr>
              <a:tr h="368099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</a:rPr>
                        <a:t>SD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20.31%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19.82%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487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50800" y="360000"/>
            <a:ext cx="7857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Distribution of discarded RPO animals per probability interval</a:t>
            </a:r>
          </a:p>
          <a:p>
            <a:endParaRPr lang="en-US" sz="2800" dirty="0">
              <a:solidFill>
                <a:srgbClr val="7DB92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E1D0E43-6F99-4DD3-A18E-182982C89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633391"/>
              </p:ext>
            </p:extLst>
          </p:nvPr>
        </p:nvGraphicFramePr>
        <p:xfrm>
          <a:off x="1792800" y="1206000"/>
          <a:ext cx="5925600" cy="3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FDE40FD9-3862-4864-9531-19D8B732072F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145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50800" y="360000"/>
            <a:ext cx="7857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Distribution of discarded RPO animals per probability interval</a:t>
            </a:r>
          </a:p>
          <a:p>
            <a:endParaRPr lang="en-US" sz="2800" dirty="0">
              <a:solidFill>
                <a:srgbClr val="7DB92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E1D0E43-6F99-4DD3-A18E-182982C89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658710"/>
              </p:ext>
            </p:extLst>
          </p:nvPr>
        </p:nvGraphicFramePr>
        <p:xfrm>
          <a:off x="1792800" y="1153566"/>
          <a:ext cx="5925600" cy="3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FDE40FD9-3862-4864-9531-19D8B732072F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16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1C3ED59-A5F3-4168-83EC-B22DFAA37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03165"/>
              </p:ext>
            </p:extLst>
          </p:nvPr>
        </p:nvGraphicFramePr>
        <p:xfrm>
          <a:off x="1425600" y="3968471"/>
          <a:ext cx="6151926" cy="76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154">
                  <a:extLst>
                    <a:ext uri="{9D8B030D-6E8A-4147-A177-3AD203B41FA5}">
                      <a16:colId xmlns:a16="http://schemas.microsoft.com/office/drawing/2014/main" val="151485630"/>
                    </a:ext>
                  </a:extLst>
                </a:gridCol>
                <a:gridCol w="1229194">
                  <a:extLst>
                    <a:ext uri="{9D8B030D-6E8A-4147-A177-3AD203B41FA5}">
                      <a16:colId xmlns:a16="http://schemas.microsoft.com/office/drawing/2014/main" val="401849253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704239807"/>
                    </a:ext>
                  </a:extLst>
                </a:gridCol>
                <a:gridCol w="1221698">
                  <a:extLst>
                    <a:ext uri="{9D8B030D-6E8A-4147-A177-3AD203B41FA5}">
                      <a16:colId xmlns:a16="http://schemas.microsoft.com/office/drawing/2014/main" val="1560897232"/>
                    </a:ext>
                  </a:extLst>
                </a:gridCol>
                <a:gridCol w="1236687">
                  <a:extLst>
                    <a:ext uri="{9D8B030D-6E8A-4147-A177-3AD203B41FA5}">
                      <a16:colId xmlns:a16="http://schemas.microsoft.com/office/drawing/2014/main" val="82423295"/>
                    </a:ext>
                  </a:extLst>
                </a:gridCol>
              </a:tblGrid>
              <a:tr h="380388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 err="1">
                          <a:effectLst/>
                        </a:rPr>
                        <a:t>Mean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98.36%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96.87%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92.39%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7395990"/>
                  </a:ext>
                </a:extLst>
              </a:tr>
              <a:tr h="380388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</a:rPr>
                        <a:t>SD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08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3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39480">
              <a:lnSpc>
                <a:spcPct val="100000"/>
              </a:lnSpc>
              <a:spcBef>
                <a:spcPts val="519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</a:rPr>
              <a:t>There are </a:t>
            </a:r>
            <a:r>
              <a:rPr lang="en-US" sz="2400" spc="-1" dirty="0">
                <a:solidFill>
                  <a:srgbClr val="00707F"/>
                </a:solidFill>
              </a:rPr>
              <a:t>no significant differences </a:t>
            </a:r>
            <a:r>
              <a:rPr lang="en-US" sz="2400" spc="-1" dirty="0">
                <a:solidFill>
                  <a:srgbClr val="595959"/>
                </a:solidFill>
              </a:rPr>
              <a:t>of performances for any of the pre-treatment modalities</a:t>
            </a:r>
          </a:p>
          <a:p>
            <a:pPr marL="343080" indent="-339480">
              <a:lnSpc>
                <a:spcPct val="100000"/>
              </a:lnSpc>
              <a:spcBef>
                <a:spcPts val="519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</a:rPr>
              <a:t>No clear pattern          Case by case</a:t>
            </a:r>
          </a:p>
          <a:p>
            <a:pPr marL="343080" indent="-339480">
              <a:lnSpc>
                <a:spcPct val="100000"/>
              </a:lnSpc>
              <a:spcBef>
                <a:spcPts val="519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</a:rPr>
              <a:t>In general, the </a:t>
            </a:r>
            <a:r>
              <a:rPr lang="en-US" sz="2400" spc="-1" dirty="0" err="1">
                <a:solidFill>
                  <a:srgbClr val="00707F"/>
                </a:solidFill>
              </a:rPr>
              <a:t>standardisation</a:t>
            </a:r>
            <a:r>
              <a:rPr lang="en-US" sz="2400" spc="-1" dirty="0">
                <a:solidFill>
                  <a:srgbClr val="595959"/>
                </a:solidFill>
              </a:rPr>
              <a:t> (B) shows </a:t>
            </a:r>
            <a:r>
              <a:rPr lang="en-US" sz="2400" spc="-1" dirty="0">
                <a:solidFill>
                  <a:srgbClr val="00707F"/>
                </a:solidFill>
              </a:rPr>
              <a:t>slightly better results </a:t>
            </a:r>
            <a:r>
              <a:rPr lang="en-US" sz="2400" spc="-1" dirty="0">
                <a:solidFill>
                  <a:srgbClr val="595959"/>
                </a:solidFill>
              </a:rPr>
              <a:t>in terms of animals to be included and of probabilities to belong to the breed</a:t>
            </a:r>
          </a:p>
          <a:p>
            <a:pPr marL="343080" indent="-339480">
              <a:lnSpc>
                <a:spcPct val="100000"/>
              </a:lnSpc>
              <a:spcBef>
                <a:spcPts val="519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00707F"/>
                </a:solidFill>
              </a:rPr>
              <a:t>Hardy-Weinberg</a:t>
            </a:r>
            <a:r>
              <a:rPr lang="en-US" sz="2400" spc="-1" dirty="0">
                <a:solidFill>
                  <a:srgbClr val="595959"/>
                </a:solidFill>
              </a:rPr>
              <a:t> equilibrium filter probably does </a:t>
            </a:r>
            <a:r>
              <a:rPr lang="en-US" sz="2400" spc="-1" dirty="0">
                <a:solidFill>
                  <a:srgbClr val="00707F"/>
                </a:solidFill>
              </a:rPr>
              <a:t>not</a:t>
            </a:r>
            <a:r>
              <a:rPr lang="en-US" sz="2400" spc="-1" dirty="0">
                <a:solidFill>
                  <a:srgbClr val="595959"/>
                </a:solidFill>
              </a:rPr>
              <a:t> add/retrieve </a:t>
            </a:r>
            <a:r>
              <a:rPr lang="en-US" sz="2400" spc="-1" dirty="0">
                <a:solidFill>
                  <a:srgbClr val="00707F"/>
                </a:solidFill>
              </a:rPr>
              <a:t>relevant</a:t>
            </a:r>
            <a:r>
              <a:rPr lang="en-US" sz="2400" spc="-1" dirty="0">
                <a:solidFill>
                  <a:srgbClr val="595959"/>
                </a:solidFill>
              </a:rPr>
              <a:t> information</a:t>
            </a:r>
          </a:p>
          <a:p>
            <a:pPr marL="343080" indent="-339480">
              <a:lnSpc>
                <a:spcPct val="100000"/>
              </a:lnSpc>
              <a:spcBef>
                <a:spcPts val="519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00707F"/>
                </a:solidFill>
              </a:rPr>
              <a:t>Difficult</a:t>
            </a:r>
            <a:r>
              <a:rPr lang="en-US" sz="2400" spc="-1" dirty="0">
                <a:solidFill>
                  <a:srgbClr val="595959"/>
                </a:solidFill>
              </a:rPr>
              <a:t> to make the distinction between the </a:t>
            </a:r>
            <a:r>
              <a:rPr lang="en-US" sz="2400" spc="-1" dirty="0">
                <a:solidFill>
                  <a:srgbClr val="00707F"/>
                </a:solidFill>
              </a:rPr>
              <a:t>number of SNPs</a:t>
            </a:r>
            <a:r>
              <a:rPr lang="en-US" sz="2400" spc="-1" dirty="0">
                <a:solidFill>
                  <a:srgbClr val="595959"/>
                </a:solidFill>
              </a:rPr>
              <a:t> and the effect of the </a:t>
            </a:r>
            <a:r>
              <a:rPr lang="en-US" sz="2400" spc="-1" dirty="0">
                <a:solidFill>
                  <a:srgbClr val="00707F"/>
                </a:solidFill>
              </a:rPr>
              <a:t>pre-treatment</a:t>
            </a:r>
            <a:r>
              <a:rPr lang="en-US" sz="2400" spc="-1" dirty="0">
                <a:solidFill>
                  <a:srgbClr val="595959"/>
                </a:solidFill>
              </a:rPr>
              <a:t> by itself</a:t>
            </a:r>
          </a:p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64995" y="431180"/>
            <a:ext cx="785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707F"/>
                </a:solidFill>
              </a:rPr>
              <a:t>Conclusion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6364B6-4976-4547-979C-C69CB1EE69C2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B71DED-2995-46B8-AC4E-2A08CF46B7E6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17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331D7AA5-37E9-416B-8CBB-65929106CAEC}"/>
              </a:ext>
            </a:extLst>
          </p:cNvPr>
          <p:cNvSpPr/>
          <p:nvPr/>
        </p:nvSpPr>
        <p:spPr>
          <a:xfrm>
            <a:off x="2966225" y="1754459"/>
            <a:ext cx="646771" cy="2155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8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1CAE8-5D96-4920-91CD-7D311575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attention!</a:t>
            </a:r>
            <a:br>
              <a:rPr lang="fr-BE" dirty="0"/>
            </a:br>
            <a:r>
              <a:rPr lang="fr-BE" dirty="0"/>
              <a:t>Questions?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7537C-62DD-4290-A9D0-821DEC1A4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Hélène Wilmot</a:t>
            </a:r>
          </a:p>
          <a:p>
            <a:r>
              <a:rPr lang="fr-BE" dirty="0"/>
              <a:t>PhD </a:t>
            </a:r>
            <a:r>
              <a:rPr lang="fr-BE" dirty="0" err="1"/>
              <a:t>Student</a:t>
            </a:r>
            <a:endParaRPr lang="fr-BE" dirty="0"/>
          </a:p>
          <a:p>
            <a:r>
              <a:rPr lang="fr-BE" dirty="0"/>
              <a:t>Helene.Wilmot@uliege.be</a:t>
            </a:r>
          </a:p>
        </p:txBody>
      </p:sp>
    </p:spTree>
    <p:extLst>
      <p:ext uri="{BB962C8B-B14F-4D97-AF65-F5344CB8AC3E}">
        <p14:creationId xmlns:p14="http://schemas.microsoft.com/office/powerpoint/2010/main" val="33961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842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00" indent="-339480">
              <a:lnSpc>
                <a:spcPct val="100000"/>
              </a:lnSpc>
              <a:spcBef>
                <a:spcPts val="600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b="0" strike="noStrike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Importance of inclusion of animals with </a:t>
            </a:r>
            <a:r>
              <a:rPr lang="en-US" sz="2400" b="0" strike="noStrike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unknown pedigree</a:t>
            </a:r>
            <a:r>
              <a:rPr lang="en-US" sz="2400" b="0" strike="noStrike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to </a:t>
            </a:r>
            <a:r>
              <a:rPr lang="en-US" sz="2400" b="0" strike="noStrike" spc="-1" dirty="0" err="1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Herdbook</a:t>
            </a:r>
            <a:r>
              <a:rPr lang="en-US" sz="2400" b="0" strike="noStrike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of </a:t>
            </a: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</a:t>
            </a:r>
            <a:r>
              <a:rPr lang="en-US" sz="2400" b="0" strike="noStrike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ndangered breeds</a:t>
            </a:r>
          </a:p>
          <a:p>
            <a:pPr marL="360000" indent="-339480">
              <a:lnSpc>
                <a:spcPct val="100000"/>
              </a:lnSpc>
              <a:spcBef>
                <a:spcPts val="600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Ongoing development of </a:t>
            </a: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genomic tools </a:t>
            </a:r>
            <a:r>
              <a:rPr lang="en-US" sz="2400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for </a:t>
            </a: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breed assignment</a:t>
            </a:r>
          </a:p>
          <a:p>
            <a:pPr marL="2052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</a:pPr>
            <a:endParaRPr lang="en-US" sz="2400" spc="-1" dirty="0">
              <a:solidFill>
                <a:srgbClr val="00707F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B3AC43-2628-47AF-87B7-A74F482B5434}"/>
              </a:ext>
            </a:extLst>
          </p:cNvPr>
          <p:cNvSpPr txBox="1"/>
          <p:nvPr/>
        </p:nvSpPr>
        <p:spPr>
          <a:xfrm>
            <a:off x="617034" y="446049"/>
            <a:ext cx="686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7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BE" sz="3200" dirty="0">
              <a:solidFill>
                <a:srgbClr val="007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3562E5-2636-463E-80D6-37B01CF1C398}"/>
              </a:ext>
            </a:extLst>
          </p:cNvPr>
          <p:cNvSpPr txBox="1"/>
          <p:nvPr/>
        </p:nvSpPr>
        <p:spPr>
          <a:xfrm>
            <a:off x="6192000" y="108000"/>
            <a:ext cx="2217600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/>
              <a:t>EAAP </a:t>
            </a:r>
            <a:r>
              <a:rPr lang="fr-BE" sz="1400" dirty="0" err="1"/>
              <a:t>Annual</a:t>
            </a:r>
            <a:r>
              <a:rPr lang="fr-BE" sz="1400" dirty="0"/>
              <a:t> Meeting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AC382D-FAA5-465B-A41C-ABAE320D9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28" t="24427" r="23252" b="70612"/>
          <a:stretch/>
        </p:blipFill>
        <p:spPr>
          <a:xfrm>
            <a:off x="8389704" y="148960"/>
            <a:ext cx="357609" cy="39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4A2CDE9-B270-4FF4-9815-9EFDCCB9F9C3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03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00" indent="-33948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</a:rPr>
              <a:t>To study the impact of four pre-treatments modalities</a:t>
            </a:r>
          </a:p>
          <a:p>
            <a:pPr marL="803275" indent="-34290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sz="2400" spc="-1" dirty="0">
                <a:solidFill>
                  <a:srgbClr val="595959"/>
                </a:solidFill>
              </a:rPr>
              <a:t>No pre-treatment (A)</a:t>
            </a:r>
          </a:p>
          <a:p>
            <a:pPr marL="803275" indent="-34290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sz="2400" spc="-1" dirty="0">
                <a:solidFill>
                  <a:srgbClr val="595959"/>
                </a:solidFill>
              </a:rPr>
              <a:t>Standardization of genotypes (B)</a:t>
            </a:r>
          </a:p>
          <a:p>
            <a:pPr marL="803275" indent="-34290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sz="2400" spc="-1" dirty="0">
                <a:solidFill>
                  <a:srgbClr val="595959"/>
                </a:solidFill>
              </a:rPr>
              <a:t>HW equilibrium filter (C)</a:t>
            </a:r>
          </a:p>
          <a:p>
            <a:pPr marL="803275" indent="-34290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sz="2400" spc="-1" dirty="0">
                <a:solidFill>
                  <a:srgbClr val="595959"/>
                </a:solidFill>
              </a:rPr>
              <a:t>Standardization of genotypes in HW equilibrium (D)</a:t>
            </a:r>
          </a:p>
          <a:p>
            <a:pPr marL="360000" indent="-33948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</a:rPr>
              <a:t>On the performances of a genomic breed assignment tool developed for </a:t>
            </a:r>
            <a:r>
              <a:rPr lang="en-US" sz="2400" spc="-1" dirty="0">
                <a:solidFill>
                  <a:srgbClr val="7DB928"/>
                </a:solidFill>
              </a:rPr>
              <a:t>three local endangered cattle breeds</a:t>
            </a:r>
            <a:endParaRPr lang="en-US" sz="2400" spc="-1" dirty="0">
              <a:solidFill>
                <a:srgbClr val="595959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A864C2-EDBF-4495-BB00-63D69E86ACE6}"/>
              </a:ext>
            </a:extLst>
          </p:cNvPr>
          <p:cNvSpPr txBox="1"/>
          <p:nvPr/>
        </p:nvSpPr>
        <p:spPr>
          <a:xfrm>
            <a:off x="6191413" y="108000"/>
            <a:ext cx="2217600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FECB8E-F365-4277-B53F-2EBCB118F608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F80297-F4A8-47B6-B2CE-188B4565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08" t="21912" r="52820" b="49999"/>
          <a:stretch/>
        </p:blipFill>
        <p:spPr>
          <a:xfrm>
            <a:off x="175540" y="1000800"/>
            <a:ext cx="8789320" cy="30319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5EFAFF-2CAB-4668-92FD-314FA139BC1A}"/>
              </a:ext>
            </a:extLst>
          </p:cNvPr>
          <p:cNvSpPr/>
          <p:nvPr/>
        </p:nvSpPr>
        <p:spPr>
          <a:xfrm>
            <a:off x="220986" y="4142700"/>
            <a:ext cx="350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7DB928"/>
                </a:solidFill>
              </a:rPr>
              <a:t>https://doi.org/10.1111/jbg.12643</a:t>
            </a:r>
          </a:p>
        </p:txBody>
      </p:sp>
    </p:spTree>
    <p:extLst>
      <p:ext uri="{BB962C8B-B14F-4D97-AF65-F5344CB8AC3E}">
        <p14:creationId xmlns:p14="http://schemas.microsoft.com/office/powerpoint/2010/main" val="20578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842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00" indent="-339480">
              <a:lnSpc>
                <a:spcPct val="100000"/>
              </a:lnSpc>
              <a:spcBef>
                <a:spcPts val="600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b="0" strike="noStrike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Importance of inclusion of animals with </a:t>
            </a:r>
            <a:r>
              <a:rPr lang="en-US" sz="2400" b="0" strike="noStrike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unknown pedigree</a:t>
            </a:r>
            <a:r>
              <a:rPr lang="en-US" sz="2400" b="0" strike="noStrike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to </a:t>
            </a:r>
            <a:r>
              <a:rPr lang="en-US" sz="2400" b="0" strike="noStrike" spc="-1" dirty="0" err="1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Herdbook</a:t>
            </a:r>
            <a:r>
              <a:rPr lang="en-US" sz="2400" b="0" strike="noStrike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of </a:t>
            </a: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</a:t>
            </a:r>
            <a:r>
              <a:rPr lang="en-US" sz="2400" b="0" strike="noStrike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ndangered breeds</a:t>
            </a:r>
          </a:p>
          <a:p>
            <a:pPr marL="360000" indent="-339480">
              <a:lnSpc>
                <a:spcPct val="100000"/>
              </a:lnSpc>
              <a:spcBef>
                <a:spcPts val="600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Ongoing development of </a:t>
            </a: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genomic tools </a:t>
            </a:r>
            <a:r>
              <a:rPr lang="en-US" sz="2400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for </a:t>
            </a: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breed assignment</a:t>
            </a:r>
          </a:p>
          <a:p>
            <a:pPr marL="360000" indent="-339480">
              <a:spcBef>
                <a:spcPts val="600"/>
              </a:spcBef>
              <a:buClr>
                <a:srgbClr val="00707F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Impact of pre-treatments </a:t>
            </a:r>
            <a:r>
              <a:rPr lang="en-US" sz="2400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on their </a:t>
            </a: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accuracy</a:t>
            </a:r>
            <a:r>
              <a:rPr lang="en-US" sz="2400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and </a:t>
            </a:r>
            <a:r>
              <a:rPr lang="en-US" sz="2400" spc="-1" dirty="0">
                <a:solidFill>
                  <a:srgbClr val="00707F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performances</a:t>
            </a:r>
            <a:r>
              <a:rPr lang="en-US" sz="2400" spc="-1" dirty="0">
                <a:solidFill>
                  <a:srgbClr val="59595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?</a:t>
            </a:r>
            <a:endParaRPr lang="en-US" sz="2400" spc="-1" dirty="0">
              <a:solidFill>
                <a:srgbClr val="00707F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2052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</a:pPr>
            <a:endParaRPr lang="en-US" sz="2400" spc="-1" dirty="0">
              <a:solidFill>
                <a:srgbClr val="00707F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B3AC43-2628-47AF-87B7-A74F482B5434}"/>
              </a:ext>
            </a:extLst>
          </p:cNvPr>
          <p:cNvSpPr txBox="1"/>
          <p:nvPr/>
        </p:nvSpPr>
        <p:spPr>
          <a:xfrm>
            <a:off x="617034" y="446049"/>
            <a:ext cx="686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7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BE" sz="3200" dirty="0">
              <a:solidFill>
                <a:srgbClr val="007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3562E5-2636-463E-80D6-37B01CF1C398}"/>
              </a:ext>
            </a:extLst>
          </p:cNvPr>
          <p:cNvSpPr txBox="1"/>
          <p:nvPr/>
        </p:nvSpPr>
        <p:spPr>
          <a:xfrm>
            <a:off x="6192000" y="108000"/>
            <a:ext cx="2217600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/>
              <a:t>EAAP </a:t>
            </a:r>
            <a:r>
              <a:rPr lang="fr-BE" sz="1400" dirty="0" err="1"/>
              <a:t>Annual</a:t>
            </a:r>
            <a:r>
              <a:rPr lang="fr-BE" sz="1400" dirty="0"/>
              <a:t> Meeting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AC382D-FAA5-465B-A41C-ABAE320D9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28" t="24427" r="23252" b="70612"/>
          <a:stretch/>
        </p:blipFill>
        <p:spPr>
          <a:xfrm>
            <a:off x="8389704" y="148960"/>
            <a:ext cx="357609" cy="39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4A2CDE9-B270-4FF4-9815-9EFDCCB9F9C3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81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B3AC43-2628-47AF-87B7-A74F482B5434}"/>
              </a:ext>
            </a:extLst>
          </p:cNvPr>
          <p:cNvSpPr txBox="1"/>
          <p:nvPr/>
        </p:nvSpPr>
        <p:spPr>
          <a:xfrm>
            <a:off x="617034" y="446049"/>
            <a:ext cx="686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7DB928"/>
                </a:solidFill>
              </a:rPr>
              <a:t>Objectives</a:t>
            </a:r>
            <a:endParaRPr lang="fr-BE" sz="3200" dirty="0">
              <a:solidFill>
                <a:srgbClr val="7DB928"/>
              </a:solidFill>
            </a:endParaRPr>
          </a:p>
        </p:txBody>
      </p:sp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00" indent="-33948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</a:rPr>
              <a:t>To study the impact of four pre-treatments modalities</a:t>
            </a:r>
          </a:p>
          <a:p>
            <a:pPr marL="803275" indent="-34290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sz="2400" spc="-1" dirty="0">
                <a:solidFill>
                  <a:srgbClr val="595959"/>
                </a:solidFill>
              </a:rPr>
              <a:t>No pre-treatment (A)</a:t>
            </a:r>
          </a:p>
          <a:p>
            <a:pPr marL="803275" indent="-34290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en-GB" sz="2400" spc="-1" dirty="0">
                <a:solidFill>
                  <a:srgbClr val="595959"/>
                </a:solidFill>
              </a:rPr>
              <a:t>Standardisation</a:t>
            </a:r>
            <a:r>
              <a:rPr lang="en-US" sz="2400" spc="-1" dirty="0">
                <a:solidFill>
                  <a:srgbClr val="595959"/>
                </a:solidFill>
              </a:rPr>
              <a:t> of genotypes (B)</a:t>
            </a:r>
          </a:p>
          <a:p>
            <a:pPr marL="803275" indent="-34290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sz="2400" spc="-1" dirty="0">
                <a:solidFill>
                  <a:srgbClr val="595959"/>
                </a:solidFill>
              </a:rPr>
              <a:t>HW equilibrium filter (C)</a:t>
            </a:r>
          </a:p>
          <a:p>
            <a:pPr marL="803275" indent="-34290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en-GB" sz="2400" spc="-1" dirty="0">
                <a:solidFill>
                  <a:srgbClr val="595959"/>
                </a:solidFill>
              </a:rPr>
              <a:t>Standardisation</a:t>
            </a:r>
            <a:r>
              <a:rPr lang="en-US" sz="2400" spc="-1" dirty="0">
                <a:solidFill>
                  <a:srgbClr val="595959"/>
                </a:solidFill>
              </a:rPr>
              <a:t> of genotypes in HW equilibrium (D)</a:t>
            </a:r>
          </a:p>
          <a:p>
            <a:pPr marL="360000" indent="-339480">
              <a:lnSpc>
                <a:spcPct val="100000"/>
              </a:lnSpc>
              <a:spcBef>
                <a:spcPts val="600"/>
              </a:spcBef>
              <a:buClr>
                <a:srgbClr val="7DB928"/>
              </a:buClr>
              <a:buSzPct val="55000"/>
              <a:buFont typeface="Lucida Grande"/>
              <a:buChar char="▶"/>
            </a:pPr>
            <a:r>
              <a:rPr lang="en-US" sz="2400" spc="-1" dirty="0">
                <a:solidFill>
                  <a:srgbClr val="595959"/>
                </a:solidFill>
              </a:rPr>
              <a:t>On the performances of a genomic breed assignment tool developed for </a:t>
            </a:r>
            <a:r>
              <a:rPr lang="en-US" sz="2400" spc="-1" dirty="0">
                <a:solidFill>
                  <a:srgbClr val="7DB928"/>
                </a:solidFill>
              </a:rPr>
              <a:t>three local endangered cattle breeds</a:t>
            </a:r>
            <a:endParaRPr lang="en-US" sz="2400" spc="-1" dirty="0">
              <a:solidFill>
                <a:srgbClr val="595959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A864C2-EDBF-4495-BB00-63D69E86ACE6}"/>
              </a:ext>
            </a:extLst>
          </p:cNvPr>
          <p:cNvSpPr txBox="1"/>
          <p:nvPr/>
        </p:nvSpPr>
        <p:spPr>
          <a:xfrm>
            <a:off x="6191413" y="108000"/>
            <a:ext cx="2217600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FECB8E-F365-4277-B53F-2EBCB118F608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364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19846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  <a:buFont typeface="Lucida Grande"/>
              <a:buChar char="▶"/>
            </a:pPr>
            <a:endParaRPr lang="fr-FR" sz="2600" b="0" strike="noStrike" spc="-1" dirty="0">
              <a:latin typeface="Arial"/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88C66F9C-3577-4591-988A-0ECECB4CD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"/>
          <a:stretch/>
        </p:blipFill>
        <p:spPr bwMode="auto">
          <a:xfrm>
            <a:off x="1258567" y="493288"/>
            <a:ext cx="5985973" cy="46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BE1E227-1481-4960-81CD-2D224A4072D0}"/>
              </a:ext>
            </a:extLst>
          </p:cNvPr>
          <p:cNvSpPr/>
          <p:nvPr/>
        </p:nvSpPr>
        <p:spPr>
          <a:xfrm>
            <a:off x="5936165" y="2326664"/>
            <a:ext cx="602166" cy="9069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3D9ECB6-013A-42B2-859A-85C9FEC50986}"/>
              </a:ext>
            </a:extLst>
          </p:cNvPr>
          <p:cNvSpPr/>
          <p:nvPr/>
        </p:nvSpPr>
        <p:spPr>
          <a:xfrm>
            <a:off x="5936165" y="3299962"/>
            <a:ext cx="338255" cy="5853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DADF2CE7-796E-4731-AB8D-5CE3B69E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00" y="890641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109CA4-C241-44F5-B705-EBC19FDE01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17778" r="17664" b="19948"/>
          <a:stretch/>
        </p:blipFill>
        <p:spPr>
          <a:xfrm>
            <a:off x="5985364" y="2707958"/>
            <a:ext cx="2631805" cy="1684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CD708C08-C83A-47EB-BA12-FBABB4EFD7CA}"/>
              </a:ext>
            </a:extLst>
          </p:cNvPr>
          <p:cNvSpPr/>
          <p:nvPr/>
        </p:nvSpPr>
        <p:spPr>
          <a:xfrm rot="1859134">
            <a:off x="2353263" y="2133613"/>
            <a:ext cx="2208763" cy="1410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Picture 2" descr="Image result for blanc bleu mixte">
            <a:extLst>
              <a:ext uri="{FF2B5EF4-FFF2-40B4-BE49-F238E27FC236}">
                <a16:creationId xmlns:a16="http://schemas.microsoft.com/office/drawing/2014/main" id="{DEC8C10E-7C73-4661-BBF7-0C3E01021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96" y="2063720"/>
            <a:ext cx="2418463" cy="18138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8FBE63-66FF-4C7F-BD16-FADB077344B3}"/>
              </a:ext>
            </a:extLst>
          </p:cNvPr>
          <p:cNvSpPr txBox="1"/>
          <p:nvPr/>
        </p:nvSpPr>
        <p:spPr>
          <a:xfrm>
            <a:off x="4246485" y="2141998"/>
            <a:ext cx="10422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595959"/>
                </a:solidFill>
              </a:rPr>
              <a:t>Belgium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41580C-FBAD-42CA-9A75-7A9DB0B24DD5}"/>
              </a:ext>
            </a:extLst>
          </p:cNvPr>
          <p:cNvSpPr txBox="1"/>
          <p:nvPr/>
        </p:nvSpPr>
        <p:spPr>
          <a:xfrm>
            <a:off x="5429940" y="4676152"/>
            <a:ext cx="1524921" cy="369332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595959"/>
                </a:solidFill>
              </a:rPr>
              <a:t>Luxembourg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40B58C6-ACFD-47D1-A6DB-DF9690A4DDE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192401" y="4126950"/>
            <a:ext cx="0" cy="549202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648E6D2-00C2-47B5-B55E-E940146ADF9A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EB88B6-A30A-47E1-BB76-BE3A96064004}"/>
              </a:ext>
            </a:extLst>
          </p:cNvPr>
          <p:cNvSpPr txBox="1"/>
          <p:nvPr/>
        </p:nvSpPr>
        <p:spPr>
          <a:xfrm>
            <a:off x="1558965" y="3716864"/>
            <a:ext cx="241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1364 Dual-</a:t>
            </a:r>
            <a:r>
              <a:rPr lang="fr-BE" dirty="0" err="1">
                <a:solidFill>
                  <a:srgbClr val="0070C0"/>
                </a:solidFill>
              </a:rPr>
              <a:t>Purpose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err="1">
                <a:solidFill>
                  <a:srgbClr val="0070C0"/>
                </a:solidFill>
              </a:rPr>
              <a:t>Belgian</a:t>
            </a:r>
            <a:r>
              <a:rPr lang="fr-BE" dirty="0">
                <a:solidFill>
                  <a:srgbClr val="0070C0"/>
                </a:solidFill>
              </a:rPr>
              <a:t> Blue (DPBB)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44505B-432B-4C41-94E2-DF03E44AD4F7}"/>
              </a:ext>
            </a:extLst>
          </p:cNvPr>
          <p:cNvSpPr txBox="1"/>
          <p:nvPr/>
        </p:nvSpPr>
        <p:spPr>
          <a:xfrm>
            <a:off x="5176469" y="505933"/>
            <a:ext cx="196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6"/>
                </a:solidFill>
              </a:rPr>
              <a:t>188 East </a:t>
            </a:r>
            <a:r>
              <a:rPr lang="fr-BE" dirty="0" err="1">
                <a:solidFill>
                  <a:schemeClr val="accent6"/>
                </a:solidFill>
              </a:rPr>
              <a:t>Belgian</a:t>
            </a:r>
            <a:r>
              <a:rPr lang="fr-BE" dirty="0">
                <a:solidFill>
                  <a:schemeClr val="accent6"/>
                </a:solidFill>
              </a:rPr>
              <a:t> Red and White (EBRW)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E37D899-AEAB-4786-B2AA-5B0CB3FF0A53}"/>
              </a:ext>
            </a:extLst>
          </p:cNvPr>
          <p:cNvSpPr txBox="1"/>
          <p:nvPr/>
        </p:nvSpPr>
        <p:spPr>
          <a:xfrm>
            <a:off x="7389865" y="4252859"/>
            <a:ext cx="171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92D050"/>
                </a:solidFill>
              </a:rPr>
              <a:t>84 Red Pied of </a:t>
            </a:r>
            <a:r>
              <a:rPr lang="fr-BE" dirty="0" err="1">
                <a:solidFill>
                  <a:srgbClr val="92D050"/>
                </a:solidFill>
              </a:rPr>
              <a:t>Ösling</a:t>
            </a:r>
            <a:r>
              <a:rPr lang="fr-BE" dirty="0">
                <a:solidFill>
                  <a:srgbClr val="92D050"/>
                </a:solidFill>
              </a:rPr>
              <a:t> (RPO)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C4ACB86-4A11-48D2-A7D3-BA4880915E4D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50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5778" x="4281488" y="2671763"/>
          <p14:tracePt t="5905" x="4271963" y="2671763"/>
          <p14:tracePt t="5914" x="4267200" y="2667000"/>
          <p14:tracePt t="5977" x="4257675" y="2667000"/>
          <p14:tracePt t="5985" x="4229100" y="2652713"/>
          <p14:tracePt t="5994" x="4205288" y="2643188"/>
          <p14:tracePt t="6024" x="4157663" y="2614613"/>
          <p14:tracePt t="6057" x="4143375" y="2609850"/>
          <p14:tracePt t="6073" x="4110038" y="2595563"/>
          <p14:tracePt t="6092" x="4071938" y="2576513"/>
          <p14:tracePt t="6107" x="3948113" y="2528888"/>
          <p14:tracePt t="6123" x="3748088" y="2443163"/>
          <p14:tracePt t="6140" x="3509963" y="2395538"/>
          <p14:tracePt t="6158" x="3290888" y="2343150"/>
          <p14:tracePt t="6173" x="3176588" y="2324100"/>
          <p14:tracePt t="6191" x="3133725" y="2319338"/>
          <p14:tracePt t="6207" x="3105150" y="2314575"/>
          <p14:tracePt t="6223" x="3090863" y="2314575"/>
          <p14:tracePt t="6240" x="3081338" y="2314575"/>
          <p14:tracePt t="6258" x="3019425" y="2314575"/>
          <p14:tracePt t="6273" x="2928938" y="2314575"/>
          <p14:tracePt t="6290" x="2819400" y="2314575"/>
          <p14:tracePt t="6306" x="2700338" y="2314575"/>
          <p14:tracePt t="6323" x="2614613" y="2352675"/>
          <p14:tracePt t="6340" x="2557463" y="2386013"/>
          <p14:tracePt t="6356" x="2500313" y="2438400"/>
          <p14:tracePt t="6373" x="2471738" y="2476500"/>
          <p14:tracePt t="6390" x="2428875" y="2552700"/>
          <p14:tracePt t="6406" x="2395538" y="2609850"/>
          <p14:tracePt t="6423" x="2390775" y="2676525"/>
          <p14:tracePt t="6439" x="2386013" y="2747963"/>
          <p14:tracePt t="6456" x="2386013" y="2838450"/>
          <p14:tracePt t="6458" x="2386013" y="2876550"/>
          <p14:tracePt t="6473" x="2386013" y="2947988"/>
          <p14:tracePt t="6489" x="2409825" y="3000375"/>
          <p14:tracePt t="6506" x="2462213" y="3081338"/>
          <p14:tracePt t="6523" x="2538413" y="3181350"/>
          <p14:tracePt t="6539" x="2619375" y="3267075"/>
          <p14:tracePt t="6556" x="2690813" y="3319463"/>
          <p14:tracePt t="6573" x="2762250" y="3371850"/>
          <p14:tracePt t="6589" x="2833688" y="3414713"/>
          <p14:tracePt t="6606" x="2919413" y="3462338"/>
          <p14:tracePt t="6623" x="2995613" y="3486150"/>
          <p14:tracePt t="6639" x="3057525" y="3490913"/>
          <p14:tracePt t="6656" x="3119438" y="3490913"/>
          <p14:tracePt t="6658" x="3171825" y="3476625"/>
          <p14:tracePt t="6673" x="3262313" y="3448050"/>
          <p14:tracePt t="6689" x="3362325" y="3405188"/>
          <p14:tracePt t="6706" x="3471863" y="3362325"/>
          <p14:tracePt t="6722" x="3609975" y="3319463"/>
          <p14:tracePt t="6739" x="3714750" y="3290888"/>
          <p14:tracePt t="6756" x="3805238" y="3257550"/>
          <p14:tracePt t="6773" x="3890963" y="3224213"/>
          <p14:tracePt t="6789" x="3981450" y="3167063"/>
          <p14:tracePt t="6806" x="4043363" y="3124200"/>
          <p14:tracePt t="6822" x="4090988" y="3086100"/>
          <p14:tracePt t="6839" x="4124325" y="3057525"/>
          <p14:tracePt t="6856" x="4138613" y="3033713"/>
          <p14:tracePt t="6872" x="4143375" y="3000375"/>
          <p14:tracePt t="6873" x="4148138" y="2976563"/>
          <p14:tracePt t="6889" x="4148138" y="2933700"/>
          <p14:tracePt t="6906" x="4148138" y="2900363"/>
          <p14:tracePt t="6922" x="4143375" y="2833688"/>
          <p14:tracePt t="6939" x="4114800" y="2781300"/>
          <p14:tracePt t="6956" x="4076700" y="2724150"/>
          <p14:tracePt t="6972" x="4033838" y="2671763"/>
          <p14:tracePt t="6989" x="3986213" y="2628900"/>
          <p14:tracePt t="7005" x="3948113" y="2600325"/>
          <p14:tracePt t="7022" x="3900488" y="2566988"/>
          <p14:tracePt t="7039" x="3852863" y="2547938"/>
          <p14:tracePt t="7041" x="3814763" y="2528888"/>
          <p14:tracePt t="7055" x="3767138" y="2509838"/>
          <p14:tracePt t="7072" x="3667125" y="2466975"/>
          <p14:tracePt t="7074" x="3609975" y="2447925"/>
          <p14:tracePt t="7090" x="3514725" y="2414588"/>
          <p14:tracePt t="7105" x="3443288" y="2405063"/>
          <p14:tracePt t="7122" x="3376613" y="2400300"/>
          <p14:tracePt t="7138" x="3281363" y="2386013"/>
          <p14:tracePt t="7155" x="3219450" y="2376488"/>
          <p14:tracePt t="7172" x="3162300" y="2371725"/>
          <p14:tracePt t="7188" x="3114675" y="2366963"/>
          <p14:tracePt t="7205" x="3048000" y="2366963"/>
          <p14:tracePt t="7222" x="2976563" y="2366963"/>
          <p14:tracePt t="7238" x="2871788" y="2366963"/>
          <p14:tracePt t="7255" x="2743200" y="2371725"/>
          <p14:tracePt t="7272" x="2628900" y="2390775"/>
          <p14:tracePt t="7274" x="2590800" y="2405063"/>
          <p14:tracePt t="7288" x="2562225" y="2414588"/>
          <p14:tracePt t="7305" x="2514600" y="2452688"/>
          <p14:tracePt t="7323" x="2495550" y="2481263"/>
          <p14:tracePt t="7338" x="2462213" y="2543175"/>
          <p14:tracePt t="7355" x="2414588" y="2624138"/>
          <p14:tracePt t="7371" x="2371725" y="2700338"/>
          <p14:tracePt t="7388" x="2352675" y="2781300"/>
          <p14:tracePt t="7405" x="2347913" y="2895600"/>
          <p14:tracePt t="7423" x="2347913" y="2986088"/>
          <p14:tracePt t="7438" x="2381250" y="3062288"/>
          <p14:tracePt t="7455" x="2405063" y="3124200"/>
          <p14:tracePt t="7472" x="2419350" y="3148013"/>
          <p14:tracePt t="7488" x="2424113" y="3162300"/>
          <p14:tracePt t="7489" x="2428875" y="3167063"/>
          <p14:tracePt t="7505" x="2443163" y="3200400"/>
          <p14:tracePt t="7521" x="2476500" y="3248025"/>
          <p14:tracePt t="7538" x="2524125" y="3343275"/>
          <p14:tracePt t="7554" x="2566988" y="3409950"/>
          <p14:tracePt t="7571" x="2595563" y="3462338"/>
          <p14:tracePt t="7588" x="2619375" y="3495675"/>
          <p14:tracePt t="7604" x="2652713" y="3529013"/>
          <p14:tracePt t="7621" x="2709863" y="3571875"/>
          <p14:tracePt t="7638" x="2771775" y="3624263"/>
          <p14:tracePt t="7654" x="2862263" y="3681413"/>
          <p14:tracePt t="7671" x="2943225" y="3714750"/>
          <p14:tracePt t="7688" x="3038475" y="3738563"/>
          <p14:tracePt t="7704" x="3148013" y="3762375"/>
          <p14:tracePt t="7721" x="3371850" y="3795713"/>
          <p14:tracePt t="7738" x="3486150" y="3795713"/>
          <p14:tracePt t="7754" x="3557588" y="3795713"/>
          <p14:tracePt t="7771" x="3633788" y="3786188"/>
          <p14:tracePt t="7787" x="3733800" y="3738563"/>
          <p14:tracePt t="7804" x="3833813" y="3686175"/>
          <p14:tracePt t="7821" x="4000500" y="3586163"/>
          <p14:tracePt t="7837" x="4162425" y="3490913"/>
          <p14:tracePt t="7854" x="4343400" y="3367088"/>
          <p14:tracePt t="7871" x="4438650" y="3262313"/>
          <p14:tracePt t="7887" x="4481513" y="3167063"/>
          <p14:tracePt t="7904" x="4505325" y="3081338"/>
          <p14:tracePt t="7921" x="4505325" y="2971800"/>
          <p14:tracePt t="7937" x="4495800" y="2909888"/>
          <p14:tracePt t="7954" x="4433888" y="2824163"/>
          <p14:tracePt t="7970" x="4357688" y="2762250"/>
          <p14:tracePt t="7987" x="4257675" y="2705100"/>
          <p14:tracePt t="8004" x="4148138" y="2638425"/>
          <p14:tracePt t="8020" x="4014788" y="2566988"/>
          <p14:tracePt t="8037" x="3890963" y="2500313"/>
          <p14:tracePt t="8054" x="3790950" y="2443163"/>
          <p14:tracePt t="8072" x="3690938" y="2405063"/>
          <p14:tracePt t="8087" x="3576638" y="2376488"/>
          <p14:tracePt t="8104" x="3467100" y="2352675"/>
          <p14:tracePt t="8120" x="3371850" y="2343150"/>
          <p14:tracePt t="8137" x="3209925" y="2319338"/>
          <p14:tracePt t="8154" x="3114675" y="2319338"/>
          <p14:tracePt t="8170" x="2995613" y="2319338"/>
          <p14:tracePt t="8187" x="2871788" y="2352675"/>
          <p14:tracePt t="8203" x="2757488" y="2386013"/>
          <p14:tracePt t="8220" x="2686050" y="2390775"/>
          <p14:tracePt t="8237" x="2614613" y="2414588"/>
          <p14:tracePt t="8253" x="2557463" y="2433638"/>
          <p14:tracePt t="8270" x="2524125" y="2452688"/>
          <p14:tracePt t="8287" x="2500313" y="2471738"/>
          <p14:tracePt t="8303" x="2486025" y="2505075"/>
          <p14:tracePt t="8322" x="2466975" y="2552700"/>
          <p14:tracePt t="8337" x="2462213" y="2581275"/>
          <p14:tracePt t="8353" x="2462213" y="2609850"/>
          <p14:tracePt t="8370" x="2462213" y="2624138"/>
          <p14:tracePt t="8386" x="2462213" y="2638425"/>
          <p14:tracePt t="8403" x="2462213" y="2647950"/>
          <p14:tracePt t="8420" x="2471738" y="2657475"/>
          <p14:tracePt t="8449" x="2476500" y="2657475"/>
          <p14:tracePt t="11201" x="2476500" y="2652713"/>
          <p14:tracePt t="11225" x="2476500" y="2638425"/>
          <p14:tracePt t="11235" x="2476500" y="2633663"/>
          <p14:tracePt t="11252" x="2476500" y="2624138"/>
          <p14:tracePt t="11259" x="2490788" y="2609850"/>
          <p14:tracePt t="11267" x="2505075" y="2595563"/>
          <p14:tracePt t="11283" x="2547938" y="2566988"/>
          <p14:tracePt t="11315" x="2700338" y="2495550"/>
          <p14:tracePt t="11348" x="2957513" y="2409825"/>
          <p14:tracePt t="11365" x="3109913" y="2371725"/>
          <p14:tracePt t="11382" x="3324225" y="2300288"/>
          <p14:tracePt t="11398" x="3595688" y="2228850"/>
          <p14:tracePt t="11415" x="3957638" y="2162175"/>
          <p14:tracePt t="11431" x="4281488" y="2114550"/>
          <p14:tracePt t="11448" x="4548188" y="2062163"/>
          <p14:tracePt t="11450" x="4652963" y="2057400"/>
          <p14:tracePt t="11466" x="4862513" y="2000250"/>
          <p14:tracePt t="11481" x="5038725" y="1957388"/>
          <p14:tracePt t="11498" x="5214938" y="1919288"/>
          <p14:tracePt t="11515" x="5481638" y="1857375"/>
          <p14:tracePt t="11531" x="5672138" y="1814513"/>
          <p14:tracePt t="11548" x="5834063" y="1771650"/>
          <p14:tracePt t="11565" x="5991225" y="1733550"/>
          <p14:tracePt t="11581" x="6167438" y="1685925"/>
          <p14:tracePt t="11598" x="6410325" y="1619250"/>
          <p14:tracePt t="11615" x="6762750" y="1519238"/>
          <p14:tracePt t="11618" x="6938963" y="1481138"/>
          <p14:tracePt t="11631" x="7077075" y="1462088"/>
          <p14:tracePt t="11648" x="7305675" y="1400175"/>
          <p14:tracePt t="11650" x="7367588" y="1390650"/>
          <p14:tracePt t="11665" x="7481888" y="1366838"/>
          <p14:tracePt t="11681" x="7586663" y="1333500"/>
          <p14:tracePt t="11698" x="7743825" y="1295400"/>
          <p14:tracePt t="11714" x="7920038" y="1238250"/>
          <p14:tracePt t="11731" x="8058150" y="1204913"/>
          <p14:tracePt t="11748" x="8134350" y="1176338"/>
          <p14:tracePt t="11764" x="8172450" y="1152525"/>
          <p14:tracePt t="11781" x="8201025" y="1143000"/>
          <p14:tracePt t="11798" x="8253413" y="1119188"/>
          <p14:tracePt t="11814" x="8315325" y="1071563"/>
          <p14:tracePt t="11831" x="8358188" y="1047750"/>
          <p14:tracePt t="11848" x="8358188" y="1038225"/>
          <p14:tracePt t="11865" x="8358188" y="1028700"/>
          <p14:tracePt t="11881" x="8281988" y="1004888"/>
          <p14:tracePt t="11897" x="8134350" y="995363"/>
          <p14:tracePt t="11914" x="7924800" y="990600"/>
          <p14:tracePt t="11931" x="7696200" y="990600"/>
          <p14:tracePt t="11948" x="7539038" y="990600"/>
          <p14:tracePt t="11964" x="7396163" y="990600"/>
          <p14:tracePt t="11981" x="7262813" y="990600"/>
          <p14:tracePt t="11997" x="7167563" y="990600"/>
          <p14:tracePt t="12014" x="7091363" y="1009650"/>
          <p14:tracePt t="12031" x="7053263" y="1023938"/>
          <p14:tracePt t="12047" x="7015163" y="1033463"/>
          <p14:tracePt t="12064" x="6967538" y="1052513"/>
          <p14:tracePt t="12065" x="6958013" y="1057275"/>
          <p14:tracePt t="12081" x="6905625" y="1085850"/>
          <p14:tracePt t="12099" x="6843713" y="1114425"/>
          <p14:tracePt t="12114" x="6786563" y="1138238"/>
          <p14:tracePt t="12131" x="6734175" y="1162050"/>
          <p14:tracePt t="12147" x="6672263" y="1190625"/>
          <p14:tracePt t="12164" x="6581775" y="1233488"/>
          <p14:tracePt t="12180" x="6515100" y="1295400"/>
          <p14:tracePt t="12197" x="6491288" y="1352550"/>
          <p14:tracePt t="12214" x="6481763" y="1419225"/>
          <p14:tracePt t="12230" x="6477000" y="1462088"/>
          <p14:tracePt t="12247" x="6457950" y="1509713"/>
          <p14:tracePt t="12264" x="6438900" y="1562100"/>
          <p14:tracePt t="12265" x="6438900" y="1585913"/>
          <p14:tracePt t="12281" x="6434138" y="1666875"/>
          <p14:tracePt t="12297" x="6434138" y="1771650"/>
          <p14:tracePt t="12314" x="6448425" y="1866900"/>
          <p14:tracePt t="12330" x="6500813" y="2000250"/>
          <p14:tracePt t="12347" x="6529388" y="2138363"/>
          <p14:tracePt t="12364" x="6577013" y="2281238"/>
          <p14:tracePt t="12380" x="6629400" y="2405063"/>
          <p14:tracePt t="12397" x="6700838" y="2538413"/>
          <p14:tracePt t="12413" x="6800850" y="2652713"/>
          <p14:tracePt t="12430" x="6919913" y="2733675"/>
          <p14:tracePt t="12447" x="7058025" y="2790825"/>
          <p14:tracePt t="12463" x="7186613" y="2814638"/>
          <p14:tracePt t="12480" x="7324725" y="2828925"/>
          <p14:tracePt t="12497" x="7553325" y="2828925"/>
          <p14:tracePt t="12515" x="7724775" y="2800350"/>
          <p14:tracePt t="12530" x="7915275" y="2724150"/>
          <p14:tracePt t="12546" x="8101013" y="2609850"/>
          <p14:tracePt t="12563" x="8201025" y="2514600"/>
          <p14:tracePt t="12580" x="8262938" y="2405063"/>
          <p14:tracePt t="12596" x="8315325" y="2309813"/>
          <p14:tracePt t="12613" x="8358188" y="2209800"/>
          <p14:tracePt t="12630" x="8372475" y="2119313"/>
          <p14:tracePt t="12646" x="8372475" y="2033588"/>
          <p14:tracePt t="12663" x="8353425" y="1933575"/>
          <p14:tracePt t="12680" x="8310563" y="1824038"/>
          <p14:tracePt t="12696" x="8243888" y="1709738"/>
          <p14:tracePt t="12713" x="8086725" y="1543050"/>
          <p14:tracePt t="12729" x="7967663" y="1443038"/>
          <p14:tracePt t="12746" x="7800975" y="1362075"/>
          <p14:tracePt t="12763" x="7624763" y="1290638"/>
          <p14:tracePt t="12779" x="7419975" y="1209675"/>
          <p14:tracePt t="12796" x="7253288" y="1176338"/>
          <p14:tracePt t="12813" x="7100888" y="1157288"/>
          <p14:tracePt t="12829" x="6958013" y="1152525"/>
          <p14:tracePt t="12846" x="6796088" y="1143000"/>
          <p14:tracePt t="12863" x="6629400" y="1143000"/>
          <p14:tracePt t="12879" x="6448425" y="1143000"/>
          <p14:tracePt t="12882" x="6367463" y="1143000"/>
          <p14:tracePt t="12896" x="6286500" y="1152525"/>
          <p14:tracePt t="12913" x="6115050" y="1209675"/>
          <p14:tracePt t="12929" x="6072188" y="1247775"/>
          <p14:tracePt t="12946" x="6043613" y="1281113"/>
          <p14:tracePt t="12962" x="6015038" y="1314450"/>
          <p14:tracePt t="12979" x="5986463" y="1371600"/>
          <p14:tracePt t="12996" x="5957888" y="1433513"/>
          <p14:tracePt t="13012" x="5938838" y="1509713"/>
          <p14:tracePt t="13029" x="5919788" y="1581150"/>
          <p14:tracePt t="13046" x="5905500" y="1666875"/>
          <p14:tracePt t="13062" x="5895975" y="1738313"/>
          <p14:tracePt t="13079" x="5895975" y="1804988"/>
          <p14:tracePt t="13098" x="5919788" y="1938338"/>
          <p14:tracePt t="13112" x="5938838" y="1971675"/>
          <p14:tracePt t="13129" x="5995988" y="2085975"/>
          <p14:tracePt t="13145" x="6043613" y="2147888"/>
          <p14:tracePt t="13162" x="6110288" y="2214563"/>
          <p14:tracePt t="13179" x="6215063" y="2290763"/>
          <p14:tracePt t="13195" x="6372225" y="2362200"/>
          <p14:tracePt t="13212" x="6557963" y="2438400"/>
          <p14:tracePt t="13229" x="6715125" y="2490788"/>
          <p14:tracePt t="13245" x="6867525" y="2524125"/>
          <p14:tracePt t="13262" x="7005638" y="2557463"/>
          <p14:tracePt t="13279" x="7148513" y="2562225"/>
          <p14:tracePt t="13295" x="7286625" y="2562225"/>
          <p14:tracePt t="13312" x="7443788" y="2562225"/>
          <p14:tracePt t="13329" x="7653338" y="2562225"/>
          <p14:tracePt t="13345" x="7739063" y="2557463"/>
          <p14:tracePt t="13362" x="7815263" y="2543175"/>
          <p14:tracePt t="13379" x="7858125" y="2533650"/>
          <p14:tracePt t="13395" x="7896225" y="2528888"/>
          <p14:tracePt t="13412" x="7934325" y="2524125"/>
          <p14:tracePt t="13428" x="7939088" y="2524125"/>
          <p14:tracePt t="13585" x="7943850" y="2524125"/>
          <p14:tracePt t="13609" x="7934325" y="2538413"/>
          <p14:tracePt t="13617" x="7924800" y="2557463"/>
          <p14:tracePt t="13628" x="7920038" y="2586038"/>
          <p14:tracePt t="13645" x="7896225" y="2647950"/>
          <p14:tracePt t="13661" x="7891463" y="2709863"/>
          <p14:tracePt t="13678" x="7891463" y="2762250"/>
          <p14:tracePt t="13695" x="7905750" y="2795588"/>
          <p14:tracePt t="13711" x="7920038" y="2819400"/>
          <p14:tracePt t="13728" x="7929563" y="2824163"/>
          <p14:tracePt t="13730" x="7939088" y="2824163"/>
          <p14:tracePt t="13883" x="7929563" y="2824163"/>
          <p14:tracePt t="13889" x="7910513" y="2824163"/>
          <p14:tracePt t="13897" x="7886700" y="2824163"/>
          <p14:tracePt t="13911" x="7872413" y="2814638"/>
          <p14:tracePt t="13927" x="7848600" y="2809875"/>
          <p14:tracePt t="13945" x="7834313" y="2809875"/>
          <p14:tracePt t="13961" x="7810500" y="2809875"/>
          <p14:tracePt t="13977" x="7767638" y="2805113"/>
          <p14:tracePt t="13994" x="7710488" y="2805113"/>
          <p14:tracePt t="14012" x="7615238" y="2805113"/>
          <p14:tracePt t="14027" x="7496175" y="2805113"/>
          <p14:tracePt t="14044" x="7362825" y="2805113"/>
          <p14:tracePt t="14061" x="7158038" y="2805113"/>
          <p14:tracePt t="14077" x="6881813" y="2805113"/>
          <p14:tracePt t="14094" x="6586538" y="2805113"/>
          <p14:tracePt t="14111" x="6343650" y="2805113"/>
          <p14:tracePt t="14127" x="6186488" y="2819400"/>
          <p14:tracePt t="14144" x="6062663" y="2862263"/>
          <p14:tracePt t="14145" x="6000750" y="2895600"/>
          <p14:tracePt t="14161" x="5915025" y="2967038"/>
          <p14:tracePt t="14177" x="5843588" y="3033713"/>
          <p14:tracePt t="14194" x="5800725" y="3109913"/>
          <p14:tracePt t="14211" x="5791200" y="3190875"/>
          <p14:tracePt t="14227" x="5791200" y="3319463"/>
          <p14:tracePt t="14244" x="5810250" y="3433763"/>
          <p14:tracePt t="14261" x="5848350" y="3509963"/>
          <p14:tracePt t="14277" x="5886450" y="3552825"/>
          <p14:tracePt t="14294" x="5924550" y="3609975"/>
          <p14:tracePt t="14310" x="5976938" y="3667125"/>
          <p14:tracePt t="14329" x="6124575" y="3771900"/>
          <p14:tracePt t="14344" x="6210300" y="3795713"/>
          <p14:tracePt t="14362" x="6610350" y="3857625"/>
          <p14:tracePt t="14377" x="6796088" y="3876675"/>
          <p14:tracePt t="14394" x="7000875" y="3890963"/>
          <p14:tracePt t="14410" x="7205663" y="3938588"/>
          <p14:tracePt t="14427" x="7377113" y="3962400"/>
          <p14:tracePt t="14443" x="7496175" y="3962400"/>
          <p14:tracePt t="14460" x="7629525" y="3924300"/>
          <p14:tracePt t="14477" x="7777163" y="3852863"/>
          <p14:tracePt t="14493" x="7958138" y="3757613"/>
          <p14:tracePt t="14510" x="8077200" y="3671888"/>
          <p14:tracePt t="14527" x="8167688" y="3586163"/>
          <p14:tracePt t="14543" x="8220075" y="3481388"/>
          <p14:tracePt t="14560" x="8248650" y="3362325"/>
          <p14:tracePt t="14563" x="8258175" y="3305175"/>
          <p14:tracePt t="14577" x="8262938" y="3214688"/>
          <p14:tracePt t="14593" x="8262938" y="3152775"/>
          <p14:tracePt t="14610" x="8234363" y="3095625"/>
          <p14:tracePt t="14626" x="8172450" y="3038475"/>
          <p14:tracePt t="14643" x="8105775" y="3000375"/>
          <p14:tracePt t="14660" x="8020050" y="2967038"/>
          <p14:tracePt t="14676" x="7934325" y="2924175"/>
          <p14:tracePt t="14693" x="7853363" y="2881313"/>
          <p14:tracePt t="14710" x="7772400" y="2852738"/>
          <p14:tracePt t="14726" x="7639050" y="2809875"/>
          <p14:tracePt t="14743" x="7496175" y="2786063"/>
          <p14:tracePt t="14761" x="7267575" y="2752725"/>
          <p14:tracePt t="14776" x="7200900" y="2752725"/>
          <p14:tracePt t="14793" x="7029450" y="2752725"/>
          <p14:tracePt t="14809" x="6924675" y="2752725"/>
          <p14:tracePt t="14826" x="6819900" y="2752725"/>
          <p14:tracePt t="14843" x="6762750" y="2752725"/>
          <p14:tracePt t="14859" x="6681788" y="2767013"/>
          <p14:tracePt t="14876" x="6605588" y="2795588"/>
          <p14:tracePt t="14893" x="6510338" y="2833688"/>
          <p14:tracePt t="14909" x="6419850" y="2890838"/>
          <p14:tracePt t="14926" x="6310313" y="2947988"/>
          <p14:tracePt t="14943" x="6200775" y="2995613"/>
          <p14:tracePt t="14959" x="6115050" y="3052763"/>
          <p14:tracePt t="14961" x="6086475" y="3076575"/>
          <p14:tracePt t="14977" x="6043613" y="3133725"/>
          <p14:tracePt t="14993" x="6029325" y="3176588"/>
          <p14:tracePt t="15011" x="6029325" y="3209925"/>
          <p14:tracePt t="15026" x="6029325" y="3248025"/>
          <p14:tracePt t="15043" x="6029325" y="3286125"/>
          <p14:tracePt t="15059" x="6029325" y="3333750"/>
          <p14:tracePt t="15076" x="6048375" y="3400425"/>
          <p14:tracePt t="15092" x="6096000" y="3467100"/>
          <p14:tracePt t="15109" x="6148388" y="3538538"/>
          <p14:tracePt t="15126" x="6205538" y="3576638"/>
          <p14:tracePt t="15142" x="6229350" y="3586163"/>
          <p14:tracePt t="15159" x="6248400" y="3586163"/>
          <p14:tracePt t="15176" x="6286500" y="3595688"/>
          <p14:tracePt t="15192" x="6334125" y="3600450"/>
          <p14:tracePt t="15209" x="6400800" y="3609975"/>
          <p14:tracePt t="15225" x="6448425" y="3619500"/>
          <p14:tracePt t="15242" x="6519863" y="3633788"/>
          <p14:tracePt t="15260" x="6581775" y="3643313"/>
          <p14:tracePt t="15275" x="6619875" y="3657600"/>
          <p14:tracePt t="15292" x="6643688" y="3657600"/>
          <p14:tracePt t="15309" x="6657975" y="3662363"/>
          <p14:tracePt t="15325" x="6667500" y="3662363"/>
          <p14:tracePt t="15342" x="6691313" y="3671888"/>
          <p14:tracePt t="15359" x="6719888" y="3671888"/>
          <p14:tracePt t="15375" x="6748463" y="3676650"/>
          <p14:tracePt t="15392" x="6753225" y="3676650"/>
          <p14:tracePt t="15993" x="6762750" y="3676650"/>
          <p14:tracePt t="16081" x="6772275" y="3681413"/>
          <p14:tracePt t="16737" x="6781800" y="3681413"/>
          <p14:tracePt t="16802" x="6786563" y="3681413"/>
          <p14:tracePt t="16993" x="6791325" y="3686175"/>
          <p14:tracePt t="17001" x="6781800" y="3700463"/>
          <p14:tracePt t="17010" x="6781800" y="3709988"/>
          <p14:tracePt t="17025" x="6772275" y="3729038"/>
          <p14:tracePt t="17041" x="6767513" y="3743325"/>
          <p14:tracePt t="17057" x="6762750" y="3748088"/>
          <p14:tracePt t="17091" x="6762750" y="3757613"/>
          <p14:tracePt t="17145" x="6762750" y="3762375"/>
          <p14:tracePt t="17401" x="6757988" y="3771900"/>
          <p14:tracePt t="17417" x="6753225" y="3786188"/>
          <p14:tracePt t="17425" x="6743700" y="3800475"/>
          <p14:tracePt t="17442" x="6734175" y="3829050"/>
          <p14:tracePt t="17456" x="6729413" y="3843338"/>
          <p14:tracePt t="17489" x="6700838" y="3905250"/>
          <p14:tracePt t="17522" x="6696075" y="3905250"/>
          <p14:tracePt t="18129" x="6696075" y="3910013"/>
          <p14:tracePt t="18139" x="6681788" y="3910013"/>
          <p14:tracePt t="18154" x="6667500" y="3910013"/>
          <p14:tracePt t="18161" x="6653213" y="3905250"/>
          <p14:tracePt t="18172" x="6643688" y="3900488"/>
          <p14:tracePt t="18190" x="6610350" y="3876675"/>
          <p14:tracePt t="18205" x="6572250" y="3862388"/>
          <p14:tracePt t="18237" x="6429375" y="3805238"/>
          <p14:tracePt t="18271" x="6372225" y="3781425"/>
          <p14:tracePt t="18287" x="6338888" y="3762375"/>
          <p14:tracePt t="18304" x="6281738" y="3743325"/>
          <p14:tracePt t="18322" x="6181725" y="3676650"/>
          <p14:tracePt t="18337" x="6124575" y="3638550"/>
          <p14:tracePt t="18354" x="6091238" y="3581400"/>
          <p14:tracePt t="18370" x="6062663" y="3505200"/>
          <p14:tracePt t="18387" x="6034088" y="3400425"/>
          <p14:tracePt t="18404" x="6029325" y="3290888"/>
          <p14:tracePt t="18420" x="6029325" y="3162300"/>
          <p14:tracePt t="18438" x="6029325" y="3028950"/>
          <p14:tracePt t="18454" x="6029325" y="2895600"/>
          <p14:tracePt t="18471" x="6010275" y="2757488"/>
          <p14:tracePt t="18487" x="5995988" y="2662238"/>
          <p14:tracePt t="18504" x="5995988" y="2571750"/>
          <p14:tracePt t="18521" x="5995988" y="2452688"/>
          <p14:tracePt t="18537" x="5995988" y="2405063"/>
          <p14:tracePt t="18553" x="5986463" y="2362200"/>
          <p14:tracePt t="18570" x="5981700" y="2357438"/>
          <p14:tracePt t="18657" x="5981700" y="2362200"/>
          <p14:tracePt t="18665" x="5981700" y="2405063"/>
          <p14:tracePt t="18674" x="5972175" y="2471738"/>
          <p14:tracePt t="18687" x="5972175" y="2547938"/>
          <p14:tracePt t="18703" x="5972175" y="2757488"/>
          <p14:tracePt t="18720" x="5995988" y="3062288"/>
          <p14:tracePt t="18722" x="6019800" y="3186113"/>
          <p14:tracePt t="18737" x="6081713" y="3333750"/>
          <p14:tracePt t="18753" x="6134100" y="3414713"/>
          <p14:tracePt t="18771" x="6148388" y="3443288"/>
          <p14:tracePt t="18787" x="6157913" y="3467100"/>
          <p14:tracePt t="18803" x="6157913" y="3481388"/>
          <p14:tracePt t="18889" x="6162675" y="3486150"/>
          <p14:tracePt t="18913" x="6181725" y="3476625"/>
          <p14:tracePt t="18921" x="6215063" y="3419475"/>
          <p14:tracePt t="18936" x="6248400" y="3333750"/>
          <p14:tracePt t="18953" x="6310313" y="3081338"/>
          <p14:tracePt t="18970" x="6353175" y="2909888"/>
          <p14:tracePt t="18986" x="6376988" y="2781300"/>
          <p14:tracePt t="19003" x="6391275" y="2686050"/>
          <p14:tracePt t="19019" x="6410325" y="2624138"/>
          <p14:tracePt t="19036" x="6419850" y="2595563"/>
          <p14:tracePt t="19054" x="6429375" y="2595563"/>
          <p14:tracePt t="19121" x="6429375" y="2605088"/>
          <p14:tracePt t="19129" x="6429375" y="2628900"/>
          <p14:tracePt t="19137" x="6429375" y="2652713"/>
          <p14:tracePt t="19153" x="6429375" y="2709863"/>
          <p14:tracePt t="19169" x="6429375" y="2781300"/>
          <p14:tracePt t="19186" x="6429375" y="2852738"/>
          <p14:tracePt t="19202" x="6429375" y="2919413"/>
          <p14:tracePt t="19219" x="6429375" y="2981325"/>
          <p14:tracePt t="19236" x="6429375" y="3062288"/>
          <p14:tracePt t="19252" x="6438900" y="3128963"/>
          <p14:tracePt t="19269" x="6457950" y="3195638"/>
          <p14:tracePt t="19286" x="6472238" y="3257550"/>
          <p14:tracePt t="19302" x="6481763" y="3276600"/>
          <p14:tracePt t="19321" x="6496050" y="3333750"/>
          <p14:tracePt t="19336" x="6500813" y="3352800"/>
          <p14:tracePt t="19338" x="6505575" y="3357563"/>
          <p14:tracePt t="19352" x="6515100" y="3381375"/>
          <p14:tracePt t="19369" x="6534150" y="3405188"/>
          <p14:tracePt t="19387" x="6572250" y="3429000"/>
          <p14:tracePt t="19402" x="6591300" y="3429000"/>
          <p14:tracePt t="20553" x="6596063" y="3429000"/>
          <p14:tracePt t="23881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  <a:buFont typeface="Lucida Grande"/>
              <a:buChar char="▶"/>
            </a:pPr>
            <a:r>
              <a:rPr lang="fr-FR" sz="2400" spc="-1" dirty="0" err="1">
                <a:solidFill>
                  <a:srgbClr val="595959"/>
                </a:solidFill>
              </a:rPr>
              <a:t>Consequence</a:t>
            </a:r>
            <a:r>
              <a:rPr lang="fr-FR" sz="2400" spc="-1" dirty="0">
                <a:solidFill>
                  <a:srgbClr val="595959"/>
                </a:solidFill>
              </a:rPr>
              <a:t> of </a:t>
            </a:r>
            <a:r>
              <a:rPr lang="fr-FR" sz="2400" spc="-1" dirty="0" err="1">
                <a:solidFill>
                  <a:srgbClr val="595959"/>
                </a:solidFill>
              </a:rPr>
              <a:t>pre-treatments</a:t>
            </a:r>
            <a:r>
              <a:rPr lang="fr-FR" sz="2400" spc="-1" dirty="0">
                <a:solidFill>
                  <a:srgbClr val="595959"/>
                </a:solidFill>
              </a:rPr>
              <a:t> on </a:t>
            </a:r>
            <a:r>
              <a:rPr lang="fr-FR" sz="2400" spc="-1" dirty="0" err="1">
                <a:solidFill>
                  <a:srgbClr val="595959"/>
                </a:solidFill>
              </a:rPr>
              <a:t>SNPs</a:t>
            </a:r>
            <a:r>
              <a:rPr lang="fr-FR" sz="2400" spc="-1" dirty="0">
                <a:solidFill>
                  <a:srgbClr val="595959"/>
                </a:solidFill>
              </a:rPr>
              <a:t> panel </a:t>
            </a:r>
            <a:r>
              <a:rPr lang="fr-FR" sz="2400" spc="-1" dirty="0" err="1">
                <a:solidFill>
                  <a:srgbClr val="595959"/>
                </a:solidFill>
              </a:rPr>
              <a:t>selection</a:t>
            </a:r>
            <a:r>
              <a:rPr lang="fr-FR" sz="2400" spc="-1" dirty="0">
                <a:solidFill>
                  <a:srgbClr val="595959"/>
                </a:solidFill>
              </a:rPr>
              <a:t> by partial least squares-discriminant </a:t>
            </a:r>
            <a:r>
              <a:rPr lang="fr-FR" sz="2400" spc="-1" dirty="0" err="1">
                <a:solidFill>
                  <a:srgbClr val="595959"/>
                </a:solidFill>
              </a:rPr>
              <a:t>analysis</a:t>
            </a:r>
            <a:r>
              <a:rPr lang="fr-FR" sz="2400" spc="-1" dirty="0">
                <a:solidFill>
                  <a:srgbClr val="595959"/>
                </a:solidFill>
              </a:rPr>
              <a:t> (PLS-DA):</a:t>
            </a:r>
          </a:p>
          <a:p>
            <a:pPr marL="803275" indent="-3429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fr-FR" sz="2400" spc="-1" dirty="0">
                <a:solidFill>
                  <a:srgbClr val="595959"/>
                </a:solidFill>
              </a:rPr>
              <a:t>A: 2,084 </a:t>
            </a:r>
            <a:r>
              <a:rPr lang="fr-FR" sz="2400" spc="-1" dirty="0" err="1">
                <a:solidFill>
                  <a:srgbClr val="595959"/>
                </a:solidFill>
              </a:rPr>
              <a:t>SNPs</a:t>
            </a:r>
            <a:endParaRPr lang="fr-FR" sz="2400" spc="-1" dirty="0">
              <a:solidFill>
                <a:srgbClr val="595959"/>
              </a:solidFill>
            </a:endParaRPr>
          </a:p>
          <a:p>
            <a:pPr marL="803275" indent="-3429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fr-FR" sz="2400" spc="-1" dirty="0">
                <a:solidFill>
                  <a:srgbClr val="595959"/>
                </a:solidFill>
              </a:rPr>
              <a:t>B: 2,005 </a:t>
            </a:r>
            <a:r>
              <a:rPr lang="fr-FR" sz="2400" spc="-1" dirty="0" err="1">
                <a:solidFill>
                  <a:srgbClr val="595959"/>
                </a:solidFill>
              </a:rPr>
              <a:t>SNPs</a:t>
            </a:r>
            <a:endParaRPr lang="fr-FR" sz="2400" spc="-1" dirty="0">
              <a:solidFill>
                <a:srgbClr val="595959"/>
              </a:solidFill>
            </a:endParaRPr>
          </a:p>
          <a:p>
            <a:pPr marL="803275" indent="-3429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fr-FR" sz="2400" spc="-1" dirty="0">
                <a:solidFill>
                  <a:srgbClr val="595959"/>
                </a:solidFill>
              </a:rPr>
              <a:t>C: 1,930 </a:t>
            </a:r>
            <a:r>
              <a:rPr lang="fr-FR" sz="2400" spc="-1" dirty="0" err="1">
                <a:solidFill>
                  <a:srgbClr val="595959"/>
                </a:solidFill>
              </a:rPr>
              <a:t>SNPs</a:t>
            </a:r>
            <a:endParaRPr lang="fr-FR" sz="2400" spc="-1" dirty="0">
              <a:solidFill>
                <a:srgbClr val="595959"/>
              </a:solidFill>
            </a:endParaRPr>
          </a:p>
          <a:p>
            <a:pPr marL="803275" indent="-3429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r>
              <a:rPr lang="fr-FR" sz="2400" spc="-1" dirty="0">
                <a:solidFill>
                  <a:srgbClr val="595959"/>
                </a:solidFill>
              </a:rPr>
              <a:t>D: 1,843 </a:t>
            </a:r>
            <a:r>
              <a:rPr lang="fr-FR" sz="2400" spc="-1" dirty="0" err="1">
                <a:solidFill>
                  <a:srgbClr val="595959"/>
                </a:solidFill>
              </a:rPr>
              <a:t>SNPs</a:t>
            </a:r>
            <a:endParaRPr lang="fr-FR" sz="2400" spc="-1" dirty="0">
              <a:solidFill>
                <a:srgbClr val="595959"/>
              </a:solidFill>
            </a:endParaRPr>
          </a:p>
          <a:p>
            <a:pPr marL="343080" indent="-33948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  <a:buFont typeface="Lucida Grande"/>
              <a:buChar char="▶"/>
            </a:pPr>
            <a:r>
              <a:rPr lang="fr-FR" sz="2400" spc="-1" dirty="0">
                <a:solidFill>
                  <a:srgbClr val="595959"/>
                </a:solidFill>
              </a:rPr>
              <a:t>Classification </a:t>
            </a:r>
            <a:r>
              <a:rPr lang="fr-FR" sz="2400" spc="-1" dirty="0" err="1">
                <a:solidFill>
                  <a:srgbClr val="595959"/>
                </a:solidFill>
              </a:rPr>
              <a:t>using</a:t>
            </a:r>
            <a:r>
              <a:rPr lang="fr-FR" sz="2400" spc="-1" dirty="0">
                <a:solidFill>
                  <a:srgbClr val="595959"/>
                </a:solidFill>
              </a:rPr>
              <a:t> </a:t>
            </a:r>
            <a:r>
              <a:rPr lang="fr-FR" sz="2400" spc="-1" dirty="0" err="1">
                <a:solidFill>
                  <a:srgbClr val="595959"/>
                </a:solidFill>
              </a:rPr>
              <a:t>nearest</a:t>
            </a:r>
            <a:r>
              <a:rPr lang="fr-FR" sz="2400" spc="-1" dirty="0">
                <a:solidFill>
                  <a:srgbClr val="595959"/>
                </a:solidFill>
              </a:rPr>
              <a:t> </a:t>
            </a:r>
            <a:r>
              <a:rPr lang="fr-FR" sz="2400" spc="-1" dirty="0" err="1">
                <a:solidFill>
                  <a:srgbClr val="595959"/>
                </a:solidFill>
              </a:rPr>
              <a:t>shrunken</a:t>
            </a:r>
            <a:r>
              <a:rPr lang="fr-FR" sz="2400" spc="-1" dirty="0">
                <a:solidFill>
                  <a:srgbClr val="595959"/>
                </a:solidFill>
              </a:rPr>
              <a:t> </a:t>
            </a:r>
            <a:r>
              <a:rPr lang="fr-FR" sz="2400" spc="-1" dirty="0" err="1">
                <a:solidFill>
                  <a:srgbClr val="595959"/>
                </a:solidFill>
              </a:rPr>
              <a:t>centroids</a:t>
            </a:r>
            <a:r>
              <a:rPr lang="fr-FR" sz="2400" spc="-1" dirty="0">
                <a:solidFill>
                  <a:srgbClr val="595959"/>
                </a:solidFill>
              </a:rPr>
              <a:t> (NSC)</a:t>
            </a:r>
            <a:endParaRPr lang="fr-FR" sz="2400" b="0" strike="noStrike" spc="-1" dirty="0">
              <a:solidFill>
                <a:srgbClr val="595959"/>
              </a:solidFill>
            </a:endParaRPr>
          </a:p>
          <a:p>
            <a:pPr marL="803275" indent="-3429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v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64995" y="431180"/>
            <a:ext cx="785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>
                <a:solidFill>
                  <a:srgbClr val="7DB928"/>
                </a:solidFill>
              </a:rPr>
              <a:t>Development</a:t>
            </a:r>
            <a:r>
              <a:rPr lang="fr-BE" sz="2800" dirty="0">
                <a:solidFill>
                  <a:srgbClr val="7DB928"/>
                </a:solidFill>
              </a:rPr>
              <a:t> of the model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B627CF-D30E-4F1C-9A3C-2EAEF6183305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C2FC91-C391-4674-BD74-1FF9F8F4C841}"/>
              </a:ext>
            </a:extLst>
          </p:cNvPr>
          <p:cNvSpPr txBox="1"/>
          <p:nvPr/>
        </p:nvSpPr>
        <p:spPr>
          <a:xfrm>
            <a:off x="7329643" y="4712320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88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64995" y="431180"/>
            <a:ext cx="785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7DB928"/>
                </a:solidFill>
              </a:rPr>
              <a:t>Percentage of correct </a:t>
            </a:r>
            <a:r>
              <a:rPr lang="fr-BE" sz="2800" dirty="0" err="1">
                <a:solidFill>
                  <a:srgbClr val="7DB928"/>
                </a:solidFill>
              </a:rPr>
              <a:t>assignment</a:t>
            </a:r>
            <a:endParaRPr lang="fr-BE" sz="2800" dirty="0">
              <a:solidFill>
                <a:srgbClr val="7DB92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B627CF-D30E-4F1C-9A3C-2EAEF6183305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FF45090-6D71-4527-AA5E-75B103896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248555"/>
              </p:ext>
            </p:extLst>
          </p:nvPr>
        </p:nvGraphicFramePr>
        <p:xfrm>
          <a:off x="2876714" y="1424258"/>
          <a:ext cx="5442155" cy="327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F198724-848C-4CA7-8917-25D668523338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7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8C7C1DB-EA82-4DC8-A82E-03324E52B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54399"/>
            <a:ext cx="2990539" cy="16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57200" y="1000800"/>
            <a:ext cx="8226000" cy="34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519"/>
              </a:spcBef>
              <a:buClr>
                <a:srgbClr val="7DB928"/>
              </a:buClr>
              <a:buSzPct val="55000"/>
            </a:pPr>
            <a:endParaRPr lang="fr-FR" sz="2600" b="0" strike="noStrike" spc="-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CECFC-8970-435B-9633-510C55D2143B}"/>
              </a:ext>
            </a:extLst>
          </p:cNvPr>
          <p:cNvSpPr txBox="1"/>
          <p:nvPr/>
        </p:nvSpPr>
        <p:spPr>
          <a:xfrm>
            <a:off x="564995" y="431180"/>
            <a:ext cx="7857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B928"/>
                </a:solidFill>
              </a:rPr>
              <a:t>Distribution of EBRW animals per probability interval</a:t>
            </a:r>
          </a:p>
          <a:p>
            <a:endParaRPr lang="en-US" sz="2800" dirty="0">
              <a:solidFill>
                <a:srgbClr val="7DB92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73E30-4237-47ED-9F47-762CC633A28E}"/>
              </a:ext>
            </a:extLst>
          </p:cNvPr>
          <p:cNvSpPr txBox="1"/>
          <p:nvPr/>
        </p:nvSpPr>
        <p:spPr>
          <a:xfrm>
            <a:off x="6192401" y="107156"/>
            <a:ext cx="2217729" cy="3863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EAAP </a:t>
            </a:r>
            <a:r>
              <a:rPr lang="fr-B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</a:rPr>
              <a:t> Meeting 2021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12B4A7-7D98-4A5D-8217-8153CAD1C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724088"/>
              </p:ext>
            </p:extLst>
          </p:nvPr>
        </p:nvGraphicFramePr>
        <p:xfrm>
          <a:off x="1793940" y="1088378"/>
          <a:ext cx="5925993" cy="384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8A9B2C1-A3DB-4032-A6A4-CCF421228B94}"/>
              </a:ext>
            </a:extLst>
          </p:cNvPr>
          <p:cNvSpPr txBox="1"/>
          <p:nvPr/>
        </p:nvSpPr>
        <p:spPr>
          <a:xfrm>
            <a:off x="7329643" y="4706081"/>
            <a:ext cx="1238865" cy="330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BE" sz="1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652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35"/>
    </mc:Choice>
    <mc:Fallback xmlns="">
      <p:transition advTm="44935"/>
    </mc:Fallback>
  </mc:AlternateContent>
  <p:extLst mod="1">
    <p:ext uri="{3A86A75C-4F4B-4683-9AE1-C65F6400EC91}">
      <p14:laserTraceLst xmlns:p14="http://schemas.microsoft.com/office/powerpoint/2010/main">
        <p14:tracePtLst>
          <p14:tracePt t="19642" x="6515100" y="3386138"/>
          <p14:tracePt t="19675" x="6510338" y="3386138"/>
          <p14:tracePt t="19683" x="6496050" y="3386138"/>
          <p14:tracePt t="19690" x="6477000" y="3376613"/>
          <p14:tracePt t="19718" x="6462713" y="3367088"/>
          <p14:tracePt t="19752" x="6448425" y="3367088"/>
          <p14:tracePt t="19768" x="6400800" y="3362325"/>
          <p14:tracePt t="19785" x="6291263" y="3343275"/>
          <p14:tracePt t="19802" x="5986463" y="3252788"/>
          <p14:tracePt t="19818" x="5900738" y="3224213"/>
          <p14:tracePt t="19835" x="5857875" y="3209925"/>
          <p14:tracePt t="19852" x="5781675" y="3200400"/>
          <p14:tracePt t="19868" x="5667375" y="3167063"/>
          <p14:tracePt t="19885" x="5543550" y="3143250"/>
          <p14:tracePt t="19902" x="5381625" y="3095625"/>
          <p14:tracePt t="19918" x="5243513" y="3062288"/>
          <p14:tracePt t="19935" x="5114925" y="3038475"/>
          <p14:tracePt t="19951" x="4900613" y="2995613"/>
          <p14:tracePt t="19968" x="4562475" y="2900363"/>
          <p14:tracePt t="19985" x="4186238" y="2767013"/>
          <p14:tracePt t="20002" x="3567113" y="2581275"/>
          <p14:tracePt t="20018" x="3148013" y="2452688"/>
          <p14:tracePt t="20035" x="2738438" y="2328863"/>
          <p14:tracePt t="20051" x="2371725" y="2228850"/>
          <p14:tracePt t="20068" x="2166938" y="2147888"/>
          <p14:tracePt t="20085" x="2081213" y="2109788"/>
          <p14:tracePt t="20101" x="2057400" y="2095500"/>
          <p14:tracePt t="20118" x="2052638" y="2095500"/>
          <p14:tracePt t="20135" x="2043113" y="2090738"/>
          <p14:tracePt t="20152" x="2019300" y="2071688"/>
          <p14:tracePt t="20168" x="1971675" y="2024063"/>
          <p14:tracePt t="20184" x="1919288" y="1966913"/>
          <p14:tracePt t="20201" x="1885950" y="1909763"/>
          <p14:tracePt t="20203" x="1871663" y="1881188"/>
          <p14:tracePt t="20219" x="1838325" y="1843088"/>
          <p14:tracePt t="20234" x="1785938" y="1776413"/>
          <p14:tracePt t="20253" x="1743075" y="1733550"/>
          <p14:tracePt t="20268" x="1709738" y="1695450"/>
          <p14:tracePt t="20285" x="1681163" y="1676400"/>
          <p14:tracePt t="20301" x="1652588" y="1652588"/>
          <p14:tracePt t="20318" x="1590675" y="1609725"/>
          <p14:tracePt t="20334" x="1490663" y="1571625"/>
          <p14:tracePt t="20351" x="1414463" y="1543050"/>
          <p14:tracePt t="20367" x="1385888" y="1533525"/>
          <p14:tracePt t="20384" x="1381125" y="1533525"/>
          <p14:tracePt t="20403" x="1362075" y="1533525"/>
          <p14:tracePt t="20417" x="1338263" y="1543050"/>
          <p14:tracePt t="20419" x="1295400" y="1576388"/>
          <p14:tracePt t="20434" x="1190625" y="1652588"/>
          <p14:tracePt t="20451" x="1095375" y="1714500"/>
          <p14:tracePt t="20467" x="1023938" y="1776413"/>
          <p14:tracePt t="20484" x="1000125" y="1809750"/>
          <p14:tracePt t="20501" x="995363" y="1843088"/>
          <p14:tracePt t="20517" x="995363" y="1876425"/>
          <p14:tracePt t="20534" x="1004888" y="1928813"/>
          <p14:tracePt t="20550" x="1038225" y="1971675"/>
          <p14:tracePt t="20567" x="1066800" y="2000250"/>
          <p14:tracePt t="20584" x="1109663" y="2028825"/>
          <p14:tracePt t="20600" x="1166813" y="2062163"/>
          <p14:tracePt t="20619" x="1281113" y="2109788"/>
          <p14:tracePt t="20634" x="1333500" y="2138363"/>
          <p14:tracePt t="20652" x="1376363" y="2157413"/>
          <p14:tracePt t="20667" x="1404938" y="2162175"/>
          <p14:tracePt t="20684" x="1443038" y="2171700"/>
          <p14:tracePt t="20700" x="1514475" y="2181225"/>
          <p14:tracePt t="20717" x="1628775" y="2195513"/>
          <p14:tracePt t="20733" x="1747838" y="2214563"/>
          <p14:tracePt t="20750" x="1871663" y="2233613"/>
          <p14:tracePt t="20767" x="2005013" y="2252663"/>
          <p14:tracePt t="20783" x="2119313" y="2252663"/>
          <p14:tracePt t="20800" x="2238375" y="2262188"/>
          <p14:tracePt t="20817" x="2324100" y="2262188"/>
          <p14:tracePt t="20818" x="2347913" y="2262188"/>
          <p14:tracePt t="20835" x="2376488" y="2262188"/>
          <p14:tracePt t="20850" x="2395538" y="2262188"/>
          <p14:tracePt t="20867" x="2414588" y="2247900"/>
          <p14:tracePt t="20883" x="2438400" y="2233613"/>
          <p14:tracePt t="20901" x="2476500" y="2224088"/>
          <p14:tracePt t="20917" x="2509838" y="2205038"/>
          <p14:tracePt t="20935" x="2547938" y="2185988"/>
          <p14:tracePt t="20950" x="2571750" y="2176463"/>
          <p14:tracePt t="20967" x="2590800" y="2157413"/>
          <p14:tracePt t="20983" x="2619375" y="2133600"/>
          <p14:tracePt t="21000" x="2638425" y="2114550"/>
          <p14:tracePt t="21016" x="2638425" y="2095500"/>
          <p14:tracePt t="21033" x="2643188" y="2081213"/>
          <p14:tracePt t="21050" x="2647950" y="2057400"/>
          <p14:tracePt t="21066" x="2647950" y="2033588"/>
          <p14:tracePt t="21083" x="2647950" y="2009775"/>
          <p14:tracePt t="21100" x="2647950" y="1976438"/>
          <p14:tracePt t="21116" x="2633663" y="1962150"/>
          <p14:tracePt t="21133" x="2628900" y="1947863"/>
          <p14:tracePt t="21151" x="2609850" y="1933575"/>
          <p14:tracePt t="21166" x="2609850" y="1919288"/>
          <p14:tracePt t="21183" x="2590800" y="1905000"/>
          <p14:tracePt t="21199" x="2571750" y="1881188"/>
          <p14:tracePt t="21216" x="2519363" y="1843088"/>
          <p14:tracePt t="21233" x="2486025" y="1819275"/>
          <p14:tracePt t="21234" x="2476500" y="1809750"/>
          <p14:tracePt t="21250" x="2424113" y="1785938"/>
          <p14:tracePt t="21266" x="2352675" y="1743075"/>
          <p14:tracePt t="21283" x="2281238" y="1700213"/>
          <p14:tracePt t="21299" x="2200275" y="1662113"/>
          <p14:tracePt t="21316" x="2143125" y="1638300"/>
          <p14:tracePt t="21333" x="2081213" y="1614488"/>
          <p14:tracePt t="21349" x="2028825" y="1604963"/>
          <p14:tracePt t="21366" x="1985963" y="1604963"/>
          <p14:tracePt t="21382" x="1938338" y="1604963"/>
          <p14:tracePt t="21401" x="1890713" y="1604963"/>
          <p14:tracePt t="21416" x="1824038" y="1604963"/>
          <p14:tracePt t="21432" x="1752600" y="1604963"/>
          <p14:tracePt t="21449" x="1685925" y="1619250"/>
          <p14:tracePt t="21466" x="1585913" y="1628775"/>
          <p14:tracePt t="21482" x="1552575" y="1633538"/>
          <p14:tracePt t="21499" x="1533525" y="1647825"/>
          <p14:tracePt t="21517" x="1524000" y="1647825"/>
          <p14:tracePt t="21532" x="1514475" y="1647825"/>
          <p14:tracePt t="21550" x="1504950" y="1652588"/>
          <p14:tracePt t="21565" x="1490663" y="1662113"/>
          <p14:tracePt t="21582" x="1476375" y="1662113"/>
          <p14:tracePt t="21599" x="1443038" y="1671638"/>
          <p14:tracePt t="21617" x="1414463" y="1676400"/>
          <p14:tracePt t="21632" x="1390650" y="1676400"/>
          <p14:tracePt t="21649" x="1362075" y="1685925"/>
          <p14:tracePt t="21651" x="1352550" y="1685925"/>
          <p14:tracePt t="21666" x="1333500" y="1685925"/>
          <p14:tracePt t="21682" x="1323975" y="1685925"/>
          <p14:tracePt t="21699" x="1304925" y="1685925"/>
          <p14:tracePt t="21715" x="1285875" y="1685925"/>
          <p14:tracePt t="21732" x="1262063" y="1690688"/>
          <p14:tracePt t="21749" x="1243013" y="1695450"/>
          <p14:tracePt t="21765" x="1228725" y="1700213"/>
          <p14:tracePt t="21782" x="1228725" y="1704975"/>
          <p14:tracePt t="21799" x="1209675" y="1709738"/>
          <p14:tracePt t="21815" x="1209675" y="1714500"/>
          <p14:tracePt t="21832" x="1204913" y="1724025"/>
          <p14:tracePt t="21848" x="1204913" y="1728788"/>
          <p14:tracePt t="21850" x="1204913" y="1743075"/>
          <p14:tracePt t="21865" x="1204913" y="1747838"/>
          <p14:tracePt t="21882" x="1204913" y="1781175"/>
          <p14:tracePt t="21898" x="1209675" y="1819275"/>
          <p14:tracePt t="21915" x="1238250" y="1871663"/>
          <p14:tracePt t="21932" x="1276350" y="1928813"/>
          <p14:tracePt t="21948" x="1328738" y="1981200"/>
          <p14:tracePt t="21966" x="1366838" y="2009775"/>
          <p14:tracePt t="21981" x="1443038" y="2057400"/>
          <p14:tracePt t="21998" x="1547813" y="2105025"/>
          <p14:tracePt t="22015" x="1657350" y="2128838"/>
          <p14:tracePt t="22031" x="1762125" y="2152650"/>
          <p14:tracePt t="22048" x="1881188" y="2181225"/>
          <p14:tracePt t="22065" x="2019300" y="2190750"/>
          <p14:tracePt t="22081" x="2143125" y="2190750"/>
          <p14:tracePt t="22083" x="2200275" y="2190750"/>
          <p14:tracePt t="22098" x="2281238" y="2181225"/>
          <p14:tracePt t="22115" x="2328863" y="2157413"/>
          <p14:tracePt t="22133" x="2381250" y="2147888"/>
          <p14:tracePt t="22149" x="2471738" y="2124075"/>
          <p14:tracePt t="22166" x="2576513" y="2090738"/>
          <p14:tracePt t="22181" x="2709863" y="2052638"/>
          <p14:tracePt t="22199" x="2847975" y="1981200"/>
          <p14:tracePt t="22214" x="2967038" y="1914525"/>
          <p14:tracePt t="22231" x="3038475" y="1852613"/>
          <p14:tracePt t="22248" x="3095625" y="1809750"/>
          <p14:tracePt t="22264" x="3128963" y="1766888"/>
          <p14:tracePt t="22281" x="3143250" y="1728788"/>
          <p14:tracePt t="22298" x="3138488" y="1657350"/>
          <p14:tracePt t="22314" x="3062288" y="1600200"/>
          <p14:tracePt t="22331" x="2928938" y="1543050"/>
          <p14:tracePt t="22348" x="2681288" y="1466850"/>
          <p14:tracePt t="22364" x="2428875" y="1404938"/>
          <p14:tracePt t="22381" x="2209800" y="1357313"/>
          <p14:tracePt t="22397" x="2100263" y="1333500"/>
          <p14:tracePt t="22414" x="1981200" y="1328738"/>
          <p14:tracePt t="22431" x="1895475" y="1328738"/>
          <p14:tracePt t="22447" x="1852613" y="1328738"/>
          <p14:tracePt t="22464" x="1800225" y="1343025"/>
          <p14:tracePt t="22481" x="1738313" y="1371600"/>
          <p14:tracePt t="22498" x="1581150" y="1443038"/>
          <p14:tracePt t="22514" x="1438275" y="1509713"/>
          <p14:tracePt t="22531" x="1314450" y="1581150"/>
          <p14:tracePt t="22547" x="1228725" y="1628775"/>
          <p14:tracePt t="22564" x="1181100" y="1662113"/>
          <p14:tracePt t="22581" x="1162050" y="1695450"/>
          <p14:tracePt t="22597" x="1157288" y="1719263"/>
          <p14:tracePt t="22614" x="1152525" y="1757363"/>
          <p14:tracePt t="22631" x="1152525" y="1766888"/>
          <p14:tracePt t="22647" x="1152525" y="1785938"/>
          <p14:tracePt t="22664" x="1171575" y="1814513"/>
          <p14:tracePt t="22680" x="1200150" y="1847850"/>
          <p14:tracePt t="22697" x="1233488" y="1876425"/>
          <p14:tracePt t="22699" x="1247775" y="1885950"/>
          <p14:tracePt t="22714" x="1290638" y="1928813"/>
          <p14:tracePt t="22730" x="1323975" y="1952625"/>
          <p14:tracePt t="22747" x="1338263" y="1962150"/>
          <p14:tracePt t="23426" x="1338263" y="1966913"/>
          <p14:tracePt t="23434" x="1338263" y="1971675"/>
          <p14:tracePt t="23447" x="1338263" y="1981200"/>
          <p14:tracePt t="23465" x="1343025" y="2000250"/>
          <p14:tracePt t="23481" x="1347788" y="2014538"/>
          <p14:tracePt t="23498" x="1357313" y="2038350"/>
          <p14:tracePt t="23554" x="1362075" y="2043113"/>
          <p14:tracePt t="23579" x="1362075" y="2052638"/>
          <p14:tracePt t="23587" x="1362075" y="2066925"/>
          <p14:tracePt t="23602" x="1366838" y="2071688"/>
          <p14:tracePt t="23723" x="1366838" y="2081213"/>
          <p14:tracePt t="23730" x="1366838" y="2085975"/>
          <p14:tracePt t="23746" x="1366838" y="2090738"/>
          <p14:tracePt t="23755" x="1376363" y="2109788"/>
          <p14:tracePt t="23770" x="1376363" y="2114550"/>
          <p14:tracePt t="23779" x="1381125" y="2119313"/>
          <p14:tracePt t="23795" x="1385888" y="2119313"/>
          <p14:tracePt t="23818" x="1390650" y="2128838"/>
          <p14:tracePt t="23828" x="1395413" y="2133600"/>
          <p14:tracePt t="23845" x="1404938" y="2133600"/>
          <p14:tracePt t="23862" x="1414463" y="2152650"/>
          <p14:tracePt t="23878" x="1428750" y="2166938"/>
          <p14:tracePt t="23895" x="1438275" y="2171700"/>
          <p14:tracePt t="24162" x="1414463" y="2171700"/>
          <p14:tracePt t="24170" x="1390650" y="2171700"/>
          <p14:tracePt t="24180" x="1357313" y="2171700"/>
          <p14:tracePt t="24196" x="1300163" y="2171700"/>
          <p14:tracePt t="24213" x="1228725" y="2171700"/>
          <p14:tracePt t="24230" x="1171575" y="2171700"/>
          <p14:tracePt t="24246" x="1114425" y="2171700"/>
          <p14:tracePt t="24278" x="1038225" y="2162175"/>
          <p14:tracePt t="24311" x="971550" y="2152650"/>
          <p14:tracePt t="24328" x="904875" y="2152650"/>
          <p14:tracePt t="24344" x="842963" y="2152650"/>
          <p14:tracePt t="24361" x="795338" y="2152650"/>
          <p14:tracePt t="24378" x="747713" y="2152650"/>
          <p14:tracePt t="24394" x="709613" y="2162175"/>
          <p14:tracePt t="24411" x="652463" y="2205038"/>
          <p14:tracePt t="24428" x="604838" y="2252663"/>
          <p14:tracePt t="24444" x="571500" y="2309813"/>
          <p14:tracePt t="24461" x="547688" y="2362200"/>
          <p14:tracePt t="24478" x="533400" y="2409825"/>
          <p14:tracePt t="24494" x="533400" y="2443163"/>
          <p14:tracePt t="24511" x="533400" y="2476500"/>
          <p14:tracePt t="24527" x="533400" y="2509838"/>
          <p14:tracePt t="24544" x="561975" y="2576513"/>
          <p14:tracePt t="24561" x="623888" y="2638425"/>
          <p14:tracePt t="24578" x="757238" y="2781300"/>
          <p14:tracePt t="24594" x="838200" y="2843213"/>
          <p14:tracePt t="24612" x="947738" y="2886075"/>
          <p14:tracePt t="24627" x="1109663" y="2914650"/>
          <p14:tracePt t="24644" x="1319213" y="2943225"/>
          <p14:tracePt t="24661" x="1481138" y="2967038"/>
          <p14:tracePt t="24677" x="1624013" y="2967038"/>
          <p14:tracePt t="24696" x="1747838" y="2967038"/>
          <p14:tracePt t="24711" x="1838325" y="2967038"/>
          <p14:tracePt t="24727" x="1924050" y="2962275"/>
          <p14:tracePt t="24744" x="2000250" y="2957513"/>
          <p14:tracePt t="24760" x="2057400" y="2947988"/>
          <p14:tracePt t="24778" x="2133600" y="2947988"/>
          <p14:tracePt t="24794" x="2209800" y="2947988"/>
          <p14:tracePt t="24810" x="2338388" y="2947988"/>
          <p14:tracePt t="24827" x="2495550" y="2947988"/>
          <p14:tracePt t="24844" x="2657475" y="2928938"/>
          <p14:tracePt t="24860" x="2776538" y="2914650"/>
          <p14:tracePt t="24877" x="2890838" y="2895600"/>
          <p14:tracePt t="24894" x="2981325" y="2890838"/>
          <p14:tracePt t="24910" x="3076575" y="2871788"/>
          <p14:tracePt t="24927" x="3171825" y="2857500"/>
          <p14:tracePt t="24943" x="3224213" y="2847975"/>
          <p14:tracePt t="24960" x="3257550" y="2838450"/>
          <p14:tracePt t="24962" x="3267075" y="2833688"/>
          <p14:tracePt t="24977" x="3276600" y="2828925"/>
          <p14:tracePt t="24994" x="3319463" y="2809875"/>
          <p14:tracePt t="25010" x="3352800" y="2795588"/>
          <p14:tracePt t="25027" x="3376613" y="2786063"/>
          <p14:tracePt t="25043" x="3381375" y="2776538"/>
          <p14:tracePt t="25060" x="3381375" y="2771775"/>
          <p14:tracePt t="25170" x="3371850" y="2762250"/>
          <p14:tracePt t="25178" x="3357563" y="2752725"/>
          <p14:tracePt t="25186" x="3352800" y="2747963"/>
          <p14:tracePt t="25194" x="3338513" y="2743200"/>
          <p14:tracePt t="25210" x="3319463" y="2738438"/>
          <p14:tracePt t="25226" x="3300413" y="2728913"/>
          <p14:tracePt t="25243" x="3290888" y="2724150"/>
          <p14:tracePt t="25260" x="3271838" y="2719388"/>
          <p14:tracePt t="25277" x="3248025" y="2714625"/>
          <p14:tracePt t="25293" x="3205163" y="2705100"/>
          <p14:tracePt t="25309" x="3143250" y="2676525"/>
          <p14:tracePt t="25326" x="3095625" y="2652713"/>
          <p14:tracePt t="25343" x="3043238" y="2633663"/>
          <p14:tracePt t="25359" x="2990850" y="2609850"/>
          <p14:tracePt t="25377" x="2943225" y="2600325"/>
          <p14:tracePt t="25378" x="2909888" y="2595563"/>
          <p14:tracePt t="25393" x="2886075" y="2586038"/>
          <p14:tracePt t="25411" x="2743200" y="2547938"/>
          <p14:tracePt t="25426" x="2667000" y="2524125"/>
          <p14:tracePt t="25443" x="2595563" y="2519363"/>
          <p14:tracePt t="25459" x="2543175" y="2509838"/>
          <p14:tracePt t="25476" x="2500313" y="2509838"/>
          <p14:tracePt t="25493" x="2447925" y="2495550"/>
          <p14:tracePt t="25509" x="2371725" y="2495550"/>
          <p14:tracePt t="25527" x="2266950" y="2495550"/>
          <p14:tracePt t="25542" x="2171700" y="2495550"/>
          <p14:tracePt t="25559" x="2081213" y="2481263"/>
          <p14:tracePt t="25576" x="2038350" y="2471738"/>
          <p14:tracePt t="25592" x="1971675" y="2471738"/>
          <p14:tracePt t="25611" x="1828800" y="2466975"/>
          <p14:tracePt t="25626" x="1709738" y="2457450"/>
          <p14:tracePt t="25642" x="1595438" y="2452688"/>
          <p14:tracePt t="25659" x="1490663" y="2438400"/>
          <p14:tracePt t="25676" x="1366838" y="2433638"/>
          <p14:tracePt t="25692" x="1223963" y="2433638"/>
          <p14:tracePt t="25709" x="1066800" y="2433638"/>
          <p14:tracePt t="25725" x="938213" y="2433638"/>
          <p14:tracePt t="25742" x="857250" y="2433638"/>
          <p14:tracePt t="25759" x="804863" y="2433638"/>
          <p14:tracePt t="25775" x="742950" y="2433638"/>
          <p14:tracePt t="25792" x="666750" y="2471738"/>
          <p14:tracePt t="25809" x="619125" y="2490788"/>
          <p14:tracePt t="25810" x="595313" y="2500313"/>
          <p14:tracePt t="25826" x="566738" y="2519363"/>
          <p14:tracePt t="25842" x="542925" y="2543175"/>
          <p14:tracePt t="25859" x="533400" y="2581275"/>
          <p14:tracePt t="25875" x="528638" y="2628900"/>
          <p14:tracePt t="25892" x="519113" y="2686050"/>
          <p14:tracePt t="25909" x="519113" y="2719388"/>
          <p14:tracePt t="25925" x="519113" y="2738438"/>
          <p14:tracePt t="25942" x="528638" y="2776538"/>
          <p14:tracePt t="25958" x="538163" y="2800350"/>
          <p14:tracePt t="25975" x="561975" y="2833688"/>
          <p14:tracePt t="25992" x="590550" y="2857500"/>
          <p14:tracePt t="26008" x="652463" y="2890838"/>
          <p14:tracePt t="26025" x="733425" y="2933700"/>
          <p14:tracePt t="26042" x="890588" y="2990850"/>
          <p14:tracePt t="26058" x="971550" y="3009900"/>
          <p14:tracePt t="26075" x="1081088" y="3043238"/>
          <p14:tracePt t="26092" x="1190625" y="3062288"/>
          <p14:tracePt t="26108" x="1343025" y="3086100"/>
          <p14:tracePt t="26125" x="1504950" y="3100388"/>
          <p14:tracePt t="26141" x="1719263" y="3138488"/>
          <p14:tracePt t="26158" x="1914525" y="3157538"/>
          <p14:tracePt t="26175" x="2081213" y="3167063"/>
          <p14:tracePt t="26192" x="2228850" y="3167063"/>
          <p14:tracePt t="26208" x="2381250" y="3167063"/>
          <p14:tracePt t="26225" x="2519363" y="3167063"/>
          <p14:tracePt t="26241" x="2633663" y="3162300"/>
          <p14:tracePt t="26258" x="2728913" y="3128963"/>
          <p14:tracePt t="26276" x="2771775" y="3100388"/>
          <p14:tracePt t="26291" x="2819400" y="3067050"/>
          <p14:tracePt t="26308" x="2890838" y="3019425"/>
          <p14:tracePt t="26325" x="2986088" y="2971800"/>
          <p14:tracePt t="26341" x="3086100" y="2900363"/>
          <p14:tracePt t="26358" x="3119438" y="2867025"/>
          <p14:tracePt t="26374" x="3119438" y="2843213"/>
          <p14:tracePt t="26391" x="3119438" y="2824163"/>
          <p14:tracePt t="26408" x="3119438" y="2809875"/>
          <p14:tracePt t="26424" x="3090863" y="2790825"/>
          <p14:tracePt t="26426" x="3062288" y="2771775"/>
          <p14:tracePt t="26441" x="3028950" y="2757488"/>
          <p14:tracePt t="26459" x="2819400" y="2662238"/>
          <p14:tracePt t="26474" x="2590800" y="2595563"/>
          <p14:tracePt t="26491" x="2324100" y="2509838"/>
          <p14:tracePt t="26508" x="2114550" y="2443163"/>
          <p14:tracePt t="26524" x="1976438" y="2405063"/>
          <p14:tracePt t="26541" x="1852613" y="2381250"/>
          <p14:tracePt t="26558" x="1733550" y="2366963"/>
          <p14:tracePt t="26574" x="1600200" y="2347913"/>
          <p14:tracePt t="26591" x="1481138" y="2347913"/>
          <p14:tracePt t="26608" x="1362075" y="2347913"/>
          <p14:tracePt t="26624" x="1219200" y="2347913"/>
          <p14:tracePt t="26642" x="1004888" y="2347913"/>
          <p14:tracePt t="26658" x="862013" y="2381250"/>
          <p14:tracePt t="26674" x="719138" y="2443163"/>
          <p14:tracePt t="26691" x="585788" y="2505075"/>
          <p14:tracePt t="26707" x="485775" y="2562225"/>
          <p14:tracePt t="26724" x="419100" y="2614613"/>
          <p14:tracePt t="26741" x="381000" y="2671763"/>
          <p14:tracePt t="26757" x="361950" y="2714625"/>
          <p14:tracePt t="26774" x="357188" y="2743200"/>
          <p14:tracePt t="26794" x="357188" y="2752725"/>
          <p14:tracePt t="27076" x="357188" y="2757488"/>
          <p14:tracePt t="27122" x="361950" y="2752725"/>
          <p14:tracePt t="27138" x="366713" y="2747963"/>
          <p14:tracePt t="27171" x="366713" y="2738438"/>
          <p14:tracePt t="27370" x="371475" y="2733675"/>
          <p14:tracePt t="27378" x="385763" y="2743200"/>
          <p14:tracePt t="27389" x="400050" y="2786063"/>
          <p14:tracePt t="27406" x="447675" y="2857500"/>
          <p14:tracePt t="27423" x="533400" y="2938463"/>
          <p14:tracePt t="27439" x="633413" y="3024188"/>
          <p14:tracePt t="27456" x="752475" y="3090863"/>
          <p14:tracePt t="27473" x="890588" y="3148013"/>
          <p14:tracePt t="27489" x="1028700" y="3186113"/>
          <p14:tracePt t="27491" x="1104900" y="3205163"/>
          <p14:tracePt t="27506" x="1247775" y="3248025"/>
          <p14:tracePt t="27523" x="1347788" y="3267075"/>
          <p14:tracePt t="27539" x="1419225" y="3281363"/>
          <p14:tracePt t="27556" x="1481138" y="3286125"/>
          <p14:tracePt t="27573" x="1509713" y="3286125"/>
          <p14:tracePt t="27590" x="1543050" y="3286125"/>
          <p14:tracePt t="27606" x="1566863" y="3286125"/>
          <p14:tracePt t="27623" x="1581150" y="3286125"/>
          <p14:tracePt t="27639" x="1585913" y="3281363"/>
          <p14:tracePt t="27656" x="1590675" y="3276600"/>
          <p14:tracePt t="27672" x="1590675" y="3271838"/>
          <p14:tracePt t="27689" x="1581150" y="3243263"/>
          <p14:tracePt t="27692" x="1566863" y="3228975"/>
          <p14:tracePt t="27706" x="1504950" y="3181350"/>
          <p14:tracePt t="27722" x="1404938" y="3138488"/>
          <p14:tracePt t="27739" x="1271588" y="3081338"/>
          <p14:tracePt t="27756" x="1143000" y="3048000"/>
          <p14:tracePt t="27772" x="1028700" y="3028950"/>
          <p14:tracePt t="27789" x="933450" y="3024188"/>
          <p14:tracePt t="27805" x="842963" y="3009900"/>
          <p14:tracePt t="27822" x="752475" y="3000375"/>
          <p14:tracePt t="27841" x="671513" y="3000375"/>
          <p14:tracePt t="27855" x="609600" y="3000375"/>
          <p14:tracePt t="27872" x="552450" y="3000375"/>
          <p14:tracePt t="27889" x="509588" y="3000375"/>
          <p14:tracePt t="27905" x="490538" y="3000375"/>
          <p14:tracePt t="27907" x="476250" y="3000375"/>
          <p14:tracePt t="27922" x="442913" y="3005138"/>
          <p14:tracePt t="27939" x="385763" y="3019425"/>
          <p14:tracePt t="27955" x="309563" y="3028950"/>
          <p14:tracePt t="27972" x="257175" y="3048000"/>
          <p14:tracePt t="27989" x="214313" y="3062288"/>
          <p14:tracePt t="28005" x="166688" y="3086100"/>
          <p14:tracePt t="28022" x="138113" y="3105150"/>
          <p14:tracePt t="28038" x="123825" y="3119438"/>
          <p14:tracePt t="28055" x="119063" y="3128963"/>
          <p14:tracePt t="28072" x="109538" y="3138488"/>
          <p14:tracePt t="28089" x="109538" y="3152775"/>
          <p14:tracePt t="28105" x="109538" y="3162300"/>
          <p14:tracePt t="28106" x="109538" y="3176588"/>
          <p14:tracePt t="28122" x="109538" y="3195638"/>
          <p14:tracePt t="28138" x="109538" y="3219450"/>
          <p14:tracePt t="28155" x="114300" y="3233738"/>
          <p14:tracePt t="28172" x="133350" y="3257550"/>
          <p14:tracePt t="28188" x="142875" y="3276600"/>
          <p14:tracePt t="28205" x="166688" y="3309938"/>
          <p14:tracePt t="28221" x="219075" y="3367088"/>
          <p14:tracePt t="28238" x="276225" y="3424238"/>
          <p14:tracePt t="28255" x="376238" y="3514725"/>
          <p14:tracePt t="28271" x="500063" y="3600450"/>
          <p14:tracePt t="28288" x="700088" y="3719513"/>
          <p14:tracePt t="28305" x="942975" y="3786188"/>
          <p14:tracePt t="28307" x="1023938" y="3795713"/>
          <p14:tracePt t="28322" x="1214438" y="3824288"/>
          <p14:tracePt t="28339" x="1357313" y="3838575"/>
          <p14:tracePt t="28355" x="1528763" y="3862388"/>
          <p14:tracePt t="28371" x="1704975" y="3890963"/>
          <p14:tracePt t="28388" x="1966913" y="3924300"/>
          <p14:tracePt t="28405" x="2162175" y="3948113"/>
          <p14:tracePt t="28421" x="2295525" y="3948113"/>
          <p14:tracePt t="28438" x="2419350" y="3948113"/>
          <p14:tracePt t="28454" x="2571750" y="3933825"/>
          <p14:tracePt t="28471" x="2733675" y="3895725"/>
          <p14:tracePt t="28488" x="2871788" y="3857625"/>
          <p14:tracePt t="28504" x="2967038" y="3819525"/>
          <p14:tracePt t="28506" x="2986088" y="3800475"/>
          <p14:tracePt t="28522" x="3019425" y="3771900"/>
          <p14:tracePt t="28538" x="3048000" y="3738563"/>
          <p14:tracePt t="28555" x="3081338" y="3695700"/>
          <p14:tracePt t="28571" x="3114675" y="3624263"/>
          <p14:tracePt t="28588" x="3138488" y="3552825"/>
          <p14:tracePt t="28604" x="3138488" y="3524250"/>
          <p14:tracePt t="28622" x="3138488" y="3495675"/>
          <p14:tracePt t="28637" x="3105150" y="3462338"/>
          <p14:tracePt t="28654" x="3052763" y="3429000"/>
          <p14:tracePt t="28671" x="2981325" y="3400425"/>
          <p14:tracePt t="28687" x="2871788" y="3348038"/>
          <p14:tracePt t="28704" x="2671763" y="3271838"/>
          <p14:tracePt t="28721" x="2424113" y="3186113"/>
          <p14:tracePt t="28738" x="2085975" y="3095625"/>
          <p14:tracePt t="28754" x="1947863" y="3062288"/>
          <p14:tracePt t="28771" x="1857375" y="3048000"/>
          <p14:tracePt t="28787" x="1785938" y="3038475"/>
          <p14:tracePt t="28804" x="1719263" y="3038475"/>
          <p14:tracePt t="28821" x="1614488" y="3038475"/>
          <p14:tracePt t="28839" x="1519238" y="3038475"/>
          <p14:tracePt t="28854" x="1423988" y="3038475"/>
          <p14:tracePt t="28870" x="1343025" y="3038475"/>
          <p14:tracePt t="28887" x="1266825" y="3038475"/>
          <p14:tracePt t="28904" x="1190625" y="3038475"/>
          <p14:tracePt t="28920" x="1109663" y="3052763"/>
          <p14:tracePt t="28937" x="1047750" y="3076575"/>
          <p14:tracePt t="28954" x="966788" y="3119438"/>
          <p14:tracePt t="28970" x="933450" y="3148013"/>
          <p14:tracePt t="28987" x="923925" y="3157538"/>
          <p14:tracePt t="29010" x="914400" y="3162300"/>
          <p14:tracePt t="29050" x="909638" y="3162300"/>
          <p14:tracePt t="29059" x="904875" y="3167063"/>
          <p14:tracePt t="29370" x="904875" y="3171825"/>
          <p14:tracePt t="29378" x="895350" y="3171825"/>
          <p14:tracePt t="29388" x="890588" y="3176588"/>
          <p14:tracePt t="29405" x="881063" y="3186113"/>
          <p14:tracePt t="29421" x="871538" y="3200400"/>
          <p14:tracePt t="29438" x="862013" y="3209925"/>
          <p14:tracePt t="29455" x="852488" y="3238500"/>
          <p14:tracePt t="29486" x="852488" y="3314700"/>
          <p14:tracePt t="29519" x="890588" y="3390900"/>
          <p14:tracePt t="29536" x="914400" y="3424238"/>
          <p14:tracePt t="29553" x="971550" y="3471863"/>
          <p14:tracePt t="29570" x="1114425" y="3567113"/>
          <p14:tracePt t="29586" x="1209675" y="3605213"/>
          <p14:tracePt t="29604" x="1300163" y="3633788"/>
          <p14:tracePt t="29619" x="1390650" y="3638550"/>
          <p14:tracePt t="29636" x="1514475" y="3657600"/>
          <p14:tracePt t="29653" x="1714500" y="3671888"/>
          <p14:tracePt t="29669" x="1938338" y="3690938"/>
          <p14:tracePt t="29686" x="2166938" y="3690938"/>
          <p14:tracePt t="29702" x="2319338" y="3681413"/>
          <p14:tracePt t="29719" x="2447925" y="3662363"/>
          <p14:tracePt t="29736" x="2557463" y="3648075"/>
          <p14:tracePt t="29753" x="2643188" y="3619500"/>
          <p14:tracePt t="29769" x="2724150" y="3595688"/>
          <p14:tracePt t="29770" x="2762250" y="3581400"/>
          <p14:tracePt t="29787" x="2838450" y="3548063"/>
          <p14:tracePt t="29803" x="2876550" y="3529013"/>
          <p14:tracePt t="29819" x="2900363" y="3514725"/>
          <p14:tracePt t="29836" x="2928938" y="3500438"/>
          <p14:tracePt t="29852" x="2938463" y="3490913"/>
          <p14:tracePt t="29869" x="2943225" y="3476625"/>
          <p14:tracePt t="29885" x="2952750" y="3457575"/>
          <p14:tracePt t="29903" x="2952750" y="3438525"/>
          <p14:tracePt t="29919" x="2952750" y="3424238"/>
          <p14:tracePt t="29935" x="2962275" y="3395663"/>
          <p14:tracePt t="29952" x="2962275" y="3352800"/>
          <p14:tracePt t="29969" x="2962275" y="3328988"/>
          <p14:tracePt t="29986" x="2938463" y="3281363"/>
          <p14:tracePt t="30002" x="2905125" y="3238500"/>
          <p14:tracePt t="30019" x="2857500" y="3209925"/>
          <p14:tracePt t="30035" x="2767013" y="3190875"/>
          <p14:tracePt t="30052" x="2643188" y="3162300"/>
          <p14:tracePt t="30069" x="2462213" y="3133725"/>
          <p14:tracePt t="30085" x="2276475" y="3119438"/>
          <p14:tracePt t="30102" x="2138363" y="3086100"/>
          <p14:tracePt t="30118" x="2081213" y="3076575"/>
          <p14:tracePt t="30135" x="2066925" y="3076575"/>
          <p14:tracePt t="30171" x="2062163" y="3076575"/>
          <p14:tracePt t="30994" x="2062163" y="3067050"/>
          <p14:tracePt t="31002" x="2085975" y="3043238"/>
          <p14:tracePt t="31010" x="2114550" y="3014663"/>
          <p14:tracePt t="31020" x="2166938" y="2971800"/>
          <p14:tracePt t="31036" x="2271713" y="2914650"/>
          <p14:tracePt t="31052" x="2395538" y="2852738"/>
          <p14:tracePt t="31069" x="2519363" y="2776538"/>
          <p14:tracePt t="31100" x="2824163" y="2547938"/>
          <p14:tracePt t="31134" x="3062288" y="2338388"/>
          <p14:tracePt t="31151" x="3162300" y="2266950"/>
          <p14:tracePt t="31167" x="3262313" y="2190750"/>
          <p14:tracePt t="31184" x="3390900" y="2124075"/>
          <p14:tracePt t="31200" x="3538538" y="2033588"/>
          <p14:tracePt t="31217" x="3686175" y="1947863"/>
          <p14:tracePt t="31234" x="3886200" y="1852613"/>
          <p14:tracePt t="31250" x="4000500" y="1795463"/>
          <p14:tracePt t="31267" x="4138613" y="1733550"/>
          <p14:tracePt t="31283" x="4295775" y="1671638"/>
          <p14:tracePt t="31300" x="4433888" y="1633538"/>
          <p14:tracePt t="31317" x="4533900" y="1604963"/>
          <p14:tracePt t="31333" x="4619625" y="1571625"/>
          <p14:tracePt t="31350" x="4710113" y="1543050"/>
          <p14:tracePt t="31366" x="4838700" y="1514475"/>
          <p14:tracePt t="31383" x="4976813" y="1495425"/>
          <p14:tracePt t="31400" x="5124450" y="1476375"/>
          <p14:tracePt t="31416" x="5229225" y="1462088"/>
          <p14:tracePt t="31418" x="5295900" y="1462088"/>
          <p14:tracePt t="31433" x="5357813" y="1462088"/>
          <p14:tracePt t="31450" x="5638800" y="1495425"/>
          <p14:tracePt t="31466" x="5795963" y="1495425"/>
          <p14:tracePt t="31483" x="5934075" y="1524000"/>
          <p14:tracePt t="31499" x="6067425" y="1547813"/>
          <p14:tracePt t="31516" x="6162675" y="1581150"/>
          <p14:tracePt t="31533" x="6181725" y="1590675"/>
          <p14:tracePt t="31554" x="6181725" y="1595438"/>
          <p14:tracePt t="31566" x="6181725" y="1600200"/>
          <p14:tracePt t="31583" x="6205538" y="1628775"/>
          <p14:tracePt t="31601" x="6272213" y="1681163"/>
          <p14:tracePt t="31617" x="6357938" y="1733550"/>
          <p14:tracePt t="31619" x="6386513" y="1747838"/>
          <p14:tracePt t="31633" x="6410325" y="1752600"/>
          <p14:tracePt t="31651" x="6453188" y="1752600"/>
          <p14:tracePt t="31666" x="6472238" y="1762125"/>
          <p14:tracePt t="31683" x="6500813" y="1766888"/>
          <p14:tracePt t="31700" x="6557963" y="1776413"/>
          <p14:tracePt t="31716" x="6624638" y="1785938"/>
          <p14:tracePt t="31733" x="6686550" y="1785938"/>
          <p14:tracePt t="31749" x="6753225" y="1790700"/>
          <p14:tracePt t="31766" x="6805613" y="1814513"/>
          <p14:tracePt t="31782" x="6843713" y="1819275"/>
          <p14:tracePt t="31799" x="6881813" y="1824038"/>
          <p14:tracePt t="31816" x="6938963" y="1824038"/>
          <p14:tracePt t="31832" x="7038975" y="1824038"/>
          <p14:tracePt t="31849" x="7143750" y="1824038"/>
          <p14:tracePt t="31866" x="7296150" y="1824038"/>
          <p14:tracePt t="31882" x="7343775" y="1824038"/>
          <p14:tracePt t="31899" x="7386638" y="1814513"/>
          <p14:tracePt t="31915" x="7391400" y="1814513"/>
          <p14:tracePt t="31932" x="7391400" y="1809750"/>
          <p14:tracePt t="31949" x="7396163" y="1804988"/>
          <p14:tracePt t="31965" x="7396163" y="1800225"/>
          <p14:tracePt t="31982" x="7400925" y="1776413"/>
          <p14:tracePt t="31999" x="7405688" y="1747838"/>
          <p14:tracePt t="32015" x="7419975" y="1709738"/>
          <p14:tracePt t="32032" x="7439025" y="1681163"/>
          <p14:tracePt t="32049" x="7443788" y="1662113"/>
          <p14:tracePt t="32066" x="7448550" y="1647825"/>
          <p14:tracePt t="32082" x="7448550" y="1643063"/>
          <p14:tracePt t="32099" x="7453313" y="1638300"/>
          <p14:tracePt t="32115" x="7453313" y="1633538"/>
          <p14:tracePt t="32138" x="7462838" y="1624013"/>
          <p14:tracePt t="32148" x="7467600" y="1614488"/>
          <p14:tracePt t="32165" x="7477125" y="1600200"/>
          <p14:tracePt t="32182" x="7496175" y="1581150"/>
          <p14:tracePt t="32198" x="7505700" y="1571625"/>
          <p14:tracePt t="32215" x="7524750" y="1562100"/>
          <p14:tracePt t="32232" x="7543800" y="1547813"/>
          <p14:tracePt t="32250" x="7558088" y="1538288"/>
          <p14:tracePt t="32266" x="7572375" y="1538288"/>
          <p14:tracePt t="32282" x="7581900" y="1528763"/>
          <p14:tracePt t="32298" x="7596188" y="1524000"/>
          <p14:tracePt t="32315" x="7600950" y="1524000"/>
          <p14:tracePt t="32332" x="7615238" y="1519238"/>
          <p14:tracePt t="32348" x="7620000" y="1514475"/>
          <p14:tracePt t="32365" x="7629525" y="1514475"/>
          <p14:tracePt t="32382" x="7639050" y="1504950"/>
          <p14:tracePt t="32398" x="7658100" y="1500188"/>
          <p14:tracePt t="32415" x="7677150" y="1495425"/>
          <p14:tracePt t="32431" x="7686675" y="1495425"/>
          <p14:tracePt t="32448" x="7691438" y="1490663"/>
          <p14:tracePt t="32466" x="7696200" y="1490663"/>
          <p14:tracePt t="32482" x="7715250" y="1485900"/>
          <p14:tracePt t="32498" x="7748588" y="1485900"/>
          <p14:tracePt t="32515" x="7796213" y="1481138"/>
          <p14:tracePt t="32531" x="7800975" y="1481138"/>
          <p14:tracePt t="32548" x="7805738" y="1481138"/>
          <p14:tracePt t="32564" x="7820025" y="1481138"/>
          <p14:tracePt t="32581" x="7862888" y="1481138"/>
          <p14:tracePt t="32598" x="7924800" y="1481138"/>
          <p14:tracePt t="32615" x="7977188" y="1500188"/>
          <p14:tracePt t="32631" x="7996238" y="1500188"/>
          <p14:tracePt t="32746" x="8001000" y="1504950"/>
          <p14:tracePt t="32771" x="8001000" y="1514475"/>
          <p14:tracePt t="32794" x="8005763" y="1524000"/>
          <p14:tracePt t="32802" x="8005763" y="1528763"/>
          <p14:tracePt t="32814" x="8010525" y="1528763"/>
          <p14:tracePt t="32831" x="8015288" y="1533525"/>
          <p14:tracePt t="32847" x="8015288" y="1547813"/>
          <p14:tracePt t="32864" x="8015288" y="1557338"/>
          <p14:tracePt t="32881" x="8015288" y="1566863"/>
          <p14:tracePt t="32897" x="8015288" y="1576388"/>
          <p14:tracePt t="32914" x="8015288" y="1581150"/>
          <p14:tracePt t="33874" x="8010525" y="1585913"/>
          <p14:tracePt t="34682" x="8005763" y="1585913"/>
          <p14:tracePt t="34730" x="8001000" y="1581150"/>
          <p14:tracePt t="34762" x="7996238" y="1581150"/>
          <p14:tracePt t="34810" x="7986713" y="1581150"/>
          <p14:tracePt t="34826" x="7981950" y="1581150"/>
          <p14:tracePt t="34858" x="7977188" y="1581150"/>
          <p14:tracePt t="34877" x="7967663" y="1581150"/>
          <p14:tracePt t="34894" x="7958138" y="1571625"/>
          <p14:tracePt t="34914" x="7948613" y="1571625"/>
          <p14:tracePt t="34964" x="7943850" y="1566863"/>
          <p14:tracePt t="34994" x="7939088" y="1566863"/>
          <p14:tracePt t="35018" x="7934325" y="1566863"/>
          <p14:tracePt t="35034" x="7929563" y="1566863"/>
          <p14:tracePt t="35059" x="7924800" y="1566863"/>
          <p14:tracePt t="35082" x="7915275" y="1566863"/>
          <p14:tracePt t="35098" x="7910513" y="1562100"/>
          <p14:tracePt t="35123" x="7905750" y="1562100"/>
          <p14:tracePt t="35130" x="7900988" y="1562100"/>
          <p14:tracePt t="35144" x="7891463" y="1562100"/>
          <p14:tracePt t="35160" x="7877175" y="1552575"/>
          <p14:tracePt t="35177" x="7853363" y="1547813"/>
          <p14:tracePt t="35194" x="7839075" y="1547813"/>
          <p14:tracePt t="35227" x="7834313" y="1543050"/>
          <p14:tracePt t="36082" x="7820025" y="1538288"/>
          <p14:tracePt t="36091" x="7815263" y="1533525"/>
          <p14:tracePt t="36098" x="7791450" y="1528763"/>
          <p14:tracePt t="36110" x="7772400" y="1524000"/>
          <p14:tracePt t="36127" x="7753350" y="1524000"/>
          <p14:tracePt t="36144" x="7739063" y="1514475"/>
          <p14:tracePt t="36160" x="7729538" y="1514475"/>
          <p14:tracePt t="36225" x="7720013" y="1514475"/>
          <p14:tracePt t="36242" x="7715250" y="1514475"/>
          <p14:tracePt t="36276" x="7710488" y="1514475"/>
          <p14:tracePt t="36282" x="7700963" y="1514475"/>
          <p14:tracePt t="36298" x="7696200" y="1514475"/>
          <p14:tracePt t="36394" x="7691438" y="1514475"/>
          <p14:tracePt t="36402" x="7686675" y="1514475"/>
          <p14:tracePt t="36410" x="7677150" y="1519238"/>
          <p14:tracePt t="36425" x="7672388" y="1519238"/>
          <p14:tracePt t="36442" x="7643813" y="1519238"/>
          <p14:tracePt t="36458" x="7624763" y="1528763"/>
          <p14:tracePt t="36475" x="7620000" y="1528763"/>
          <p14:tracePt t="36492" x="7600950" y="1528763"/>
          <p14:tracePt t="36508" x="7586663" y="1538288"/>
          <p14:tracePt t="36526" x="7539038" y="1557338"/>
          <p14:tracePt t="36542" x="7500938" y="1581150"/>
          <p14:tracePt t="36558" x="7472363" y="1600200"/>
          <p14:tracePt t="36575" x="7458075" y="1624013"/>
          <p14:tracePt t="36592" x="7453313" y="1638300"/>
          <p14:tracePt t="36594" x="7453313" y="1643063"/>
          <p14:tracePt t="36618" x="7458075" y="1662113"/>
          <p14:tracePt t="36635" x="7477125" y="1666875"/>
          <p14:tracePt t="36642" x="7500938" y="1671638"/>
          <p14:tracePt t="36658" x="7643813" y="1690688"/>
          <p14:tracePt t="36675" x="7824788" y="1719263"/>
          <p14:tracePt t="36692" x="8001000" y="1743075"/>
          <p14:tracePt t="36708" x="8105775" y="1762125"/>
          <p14:tracePt t="36725" x="8129588" y="1762125"/>
          <p14:tracePt t="36954" x="8129588" y="1757363"/>
          <p14:tracePt t="36962" x="8115300" y="1757363"/>
          <p14:tracePt t="36974" x="8086725" y="1757363"/>
          <p14:tracePt t="36991" x="8005763" y="1762125"/>
          <p14:tracePt t="37007" x="7910513" y="1762125"/>
          <p14:tracePt t="37026" x="7777163" y="1752600"/>
          <p14:tracePt t="37041" x="7739063" y="1743075"/>
          <p14:tracePt t="37058" x="7710488" y="1743075"/>
          <p14:tracePt t="37074" x="7700963" y="1743075"/>
          <p14:tracePt t="37091" x="7691438" y="1743075"/>
          <p14:tracePt t="37107" x="7667625" y="1743075"/>
          <p14:tracePt t="37124" x="7634288" y="1743075"/>
          <p14:tracePt t="37140" x="7620000" y="1743075"/>
          <p14:tracePt t="37157" x="7600950" y="1757363"/>
          <p14:tracePt t="37174" x="7581900" y="1771650"/>
          <p14:tracePt t="37190" x="7572375" y="1781175"/>
          <p14:tracePt t="37207" x="7553325" y="1795463"/>
          <p14:tracePt t="37224" x="7539038" y="1804988"/>
          <p14:tracePt t="37241" x="7524750" y="1828800"/>
          <p14:tracePt t="37242" x="7524750" y="1838325"/>
          <p14:tracePt t="37257" x="7524750" y="1857375"/>
          <p14:tracePt t="37276" x="7524750" y="1900238"/>
          <p14:tracePt t="37290" x="7524750" y="1905000"/>
          <p14:tracePt t="37307" x="7529513" y="1919288"/>
          <p14:tracePt t="37324" x="7543800" y="1928813"/>
          <p14:tracePt t="37340" x="7577138" y="1943100"/>
          <p14:tracePt t="37357" x="7696200" y="1966913"/>
          <p14:tracePt t="37374" x="7862888" y="1985963"/>
          <p14:tracePt t="37390" x="8024813" y="2009775"/>
          <p14:tracePt t="37407" x="8115300" y="2019300"/>
          <p14:tracePt t="37423" x="8134350" y="2019300"/>
          <p14:tracePt t="37440" x="8139113" y="2019300"/>
          <p14:tracePt t="37457" x="8148638" y="2019300"/>
          <p14:tracePt t="37473" x="8153400" y="1990725"/>
          <p14:tracePt t="37475" x="8153400" y="1976438"/>
          <p14:tracePt t="37490" x="8153400" y="1943100"/>
          <p14:tracePt t="37507" x="8153400" y="1909763"/>
          <p14:tracePt t="37523" x="8124825" y="1862138"/>
          <p14:tracePt t="37540" x="8062913" y="1809750"/>
          <p14:tracePt t="37557" x="8015288" y="1781175"/>
          <p14:tracePt t="37573" x="7991475" y="1766888"/>
          <p14:tracePt t="37591" x="7958138" y="1762125"/>
          <p14:tracePt t="37608" x="7924800" y="1762125"/>
          <p14:tracePt t="37623" x="7877175" y="1762125"/>
          <p14:tracePt t="37640" x="7848600" y="1766888"/>
          <p14:tracePt t="37656" x="7839075" y="1776413"/>
          <p14:tracePt t="37673" x="7824788" y="1781175"/>
          <p14:tracePt t="37674" x="7824788" y="1785938"/>
          <p14:tracePt t="37691" x="7810500" y="1790700"/>
          <p14:tracePt t="37706" x="7791450" y="1795463"/>
          <p14:tracePt t="37723" x="7781925" y="1804988"/>
          <p14:tracePt t="37786" x="7777163" y="1809750"/>
          <p14:tracePt t="37954" x="7777163" y="1819275"/>
          <p14:tracePt t="37962" x="7777163" y="1824038"/>
          <p14:tracePt t="37972" x="7781925" y="1828800"/>
          <p14:tracePt t="37989" x="7800975" y="1838325"/>
          <p14:tracePt t="38006" x="7820025" y="1847850"/>
          <p14:tracePt t="38022" x="7843838" y="1862138"/>
          <p14:tracePt t="38039" x="7877175" y="1885950"/>
          <p14:tracePt t="38056" x="7896225" y="1905000"/>
          <p14:tracePt t="38072" x="7900988" y="1909763"/>
          <p14:tracePt t="38242" x="7896225" y="1909763"/>
          <p14:tracePt t="38250" x="7872413" y="1909763"/>
          <p14:tracePt t="38258" x="7848600" y="1909763"/>
          <p14:tracePt t="38272" x="7805738" y="1909763"/>
          <p14:tracePt t="38289" x="7743825" y="1909763"/>
          <p14:tracePt t="38290" x="7715250" y="1905000"/>
          <p14:tracePt t="38306" x="7667625" y="1905000"/>
          <p14:tracePt t="38323" x="7634288" y="1905000"/>
          <p14:tracePt t="38339" x="7591425" y="1909763"/>
          <p14:tracePt t="38355" x="7539038" y="1938338"/>
          <p14:tracePt t="38372" x="7472363" y="1966913"/>
          <p14:tracePt t="38389" x="7419975" y="2000250"/>
          <p14:tracePt t="38405" x="7372350" y="2028825"/>
          <p14:tracePt t="38422" x="7358063" y="2057400"/>
          <p14:tracePt t="38438" x="7358063" y="2071688"/>
          <p14:tracePt t="38455" x="7358063" y="2076450"/>
          <p14:tracePt t="38472" x="7358063" y="2090738"/>
          <p14:tracePt t="38488" x="7358063" y="2105025"/>
          <p14:tracePt t="38490" x="7367588" y="2119313"/>
          <p14:tracePt t="38506" x="7396163" y="2152650"/>
          <p14:tracePt t="38522" x="7477125" y="2214563"/>
          <p14:tracePt t="38539" x="7581900" y="2271713"/>
          <p14:tracePt t="38555" x="7658100" y="2295525"/>
          <p14:tracePt t="38571" x="7715250" y="2295525"/>
          <p14:tracePt t="38589" x="7748588" y="2290763"/>
          <p14:tracePt t="38605" x="7777163" y="2286000"/>
          <p14:tracePt t="38621" x="7800975" y="2276475"/>
          <p14:tracePt t="38638" x="7839075" y="2262188"/>
          <p14:tracePt t="38655" x="7872413" y="2247900"/>
          <p14:tracePt t="38671" x="7910513" y="2228850"/>
          <p14:tracePt t="38688" x="7953375" y="2214563"/>
          <p14:tracePt t="38705" x="7981950" y="2195513"/>
          <p14:tracePt t="38722" x="7996238" y="2176463"/>
          <p14:tracePt t="38738" x="7996238" y="2162175"/>
          <p14:tracePt t="38755" x="7996238" y="2143125"/>
          <p14:tracePt t="38771" x="7996238" y="2124075"/>
          <p14:tracePt t="38788" x="7996238" y="2100263"/>
          <p14:tracePt t="38804" x="7943850" y="2076450"/>
          <p14:tracePt t="38821" x="7872413" y="2047875"/>
          <p14:tracePt t="38839" x="7829550" y="2043113"/>
          <p14:tracePt t="38854" x="7810500" y="2043113"/>
          <p14:tracePt t="38871" x="7767638" y="2043113"/>
          <p14:tracePt t="38888" x="7715250" y="2066925"/>
          <p14:tracePt t="38904" x="7681913" y="2081213"/>
          <p14:tracePt t="38906" x="7667625" y="2085975"/>
          <p14:tracePt t="38921" x="7653338" y="2100263"/>
          <p14:tracePt t="38939" x="7634288" y="2124075"/>
          <p14:tracePt t="38954" x="7620000" y="2138363"/>
          <p14:tracePt t="38971" x="7620000" y="2152650"/>
          <p14:tracePt t="38988" x="7620000" y="2162175"/>
          <p14:tracePt t="39004" x="7620000" y="2176463"/>
          <p14:tracePt t="39021" x="7639050" y="2205038"/>
          <p14:tracePt t="39037" x="7724775" y="2252663"/>
          <p14:tracePt t="39054" x="7791450" y="2262188"/>
          <p14:tracePt t="39071" x="7820025" y="2262188"/>
          <p14:tracePt t="41082" x="0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10261</TotalTime>
  <Words>692</Words>
  <Application>Microsoft Office PowerPoint</Application>
  <PresentationFormat>Affichage à l'écran (16:9)</PresentationFormat>
  <Paragraphs>136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DejaVu Sans</vt:lpstr>
      <vt:lpstr>Lucida Grande</vt:lpstr>
      <vt:lpstr>Symbol</vt:lpstr>
      <vt:lpstr>Times New Roman</vt:lpstr>
      <vt:lpstr>Wingdings</vt:lpstr>
      <vt:lpstr>Office Theme</vt:lpstr>
      <vt:lpstr>Thème Office</vt:lpstr>
      <vt:lpstr>Do standardised genotypes in Hardy-Weinberg equilibrium enhance local breeds assignment accuracy?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Sophie Minon</dc:creator>
  <dc:description/>
  <cp:lastModifiedBy>Wilmot Hélène</cp:lastModifiedBy>
  <cp:revision>447</cp:revision>
  <dcterms:created xsi:type="dcterms:W3CDTF">2018-03-13T16:35:22Z</dcterms:created>
  <dcterms:modified xsi:type="dcterms:W3CDTF">2021-08-28T17:16:53Z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106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111</vt:i4>
  </property>
</Properties>
</file>