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906000" cy="6858000" type="A4"/>
  <p:notesSz cx="9850438" cy="66484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ierry" initials="T" lastIdx="1" clrIdx="0"/>
  <p:cmAuthor id="1" name="Thierry" initials="TM" lastIdx="1" clrIdx="1"/>
  <p:cmAuthor id="2" name="Marie" initials="M" lastIdx="2" clrIdx="2">
    <p:extLst>
      <p:ext uri="{19B8F6BF-5375-455C-9EA6-DF929625EA0E}">
        <p15:presenceInfo xmlns:p15="http://schemas.microsoft.com/office/powerpoint/2012/main" userId="Mar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6699FF"/>
    <a:srgbClr val="FF6699"/>
    <a:srgbClr val="FFCCCC"/>
    <a:srgbClr val="9966FF"/>
    <a:srgbClr val="FFCCFF"/>
    <a:srgbClr val="FF3399"/>
    <a:srgbClr val="0086EA"/>
    <a:srgbClr val="FF66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5" autoAdjust="0"/>
    <p:restoredTop sz="94904" autoAdjust="0"/>
  </p:normalViewPr>
  <p:slideViewPr>
    <p:cSldViewPr>
      <p:cViewPr>
        <p:scale>
          <a:sx n="237" d="100"/>
          <a:sy n="237" d="100"/>
        </p:scale>
        <p:origin x="-5856" y="-37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268523" cy="332423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79640" y="0"/>
            <a:ext cx="4268523" cy="332423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r">
              <a:defRPr sz="1100"/>
            </a:lvl1pPr>
          </a:lstStyle>
          <a:p>
            <a:fld id="{D1BDD0C8-895C-4BB7-9EF6-EDBDE5C541CF}" type="datetimeFigureOut">
              <a:rPr lang="fr-FR" smtClean="0"/>
              <a:pPr/>
              <a:t>05/05/2021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0063"/>
            <a:ext cx="3598862" cy="2490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00" tIns="45100" rIns="90200" bIns="4510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5045" y="3158016"/>
            <a:ext cx="7880350" cy="2991802"/>
          </a:xfrm>
          <a:prstGeom prst="rect">
            <a:avLst/>
          </a:prstGeom>
        </p:spPr>
        <p:txBody>
          <a:bodyPr vert="horz" lIns="90200" tIns="45100" rIns="90200" bIns="4510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4" y="6314874"/>
            <a:ext cx="4268523" cy="332423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79640" y="6314874"/>
            <a:ext cx="4268523" cy="332423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r">
              <a:defRPr sz="1100"/>
            </a:lvl1pPr>
          </a:lstStyle>
          <a:p>
            <a:fld id="{2E2DB0D3-9E51-4DE2-81B8-DD9FB6BBB89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62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125788" y="500063"/>
            <a:ext cx="3598862" cy="24907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DB0D3-9E51-4DE2-81B8-DD9FB6BBB89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82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129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6994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386387" y="396875"/>
            <a:ext cx="1671638" cy="845185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1479" y="396875"/>
            <a:ext cx="4849813" cy="84518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141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960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6"/>
            <a:ext cx="8420100" cy="1362075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20"/>
            <a:ext cx="8420100" cy="150018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520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221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1479" y="2311407"/>
            <a:ext cx="3260725" cy="6537325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97304" y="2311407"/>
            <a:ext cx="3260725" cy="6537325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9953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89" cy="639762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89" cy="3951288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926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262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925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0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5" y="273053"/>
            <a:ext cx="5537730" cy="5853113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5" y="1435103"/>
            <a:ext cx="3259006" cy="4691063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8138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3161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3F2EC-40CE-4159-BD1F-C15AF3249758}" type="datetimeFigureOut">
              <a:rPr lang="fr-FR" smtClean="0"/>
              <a:pPr/>
              <a:t>05/05/2021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1005F-0B32-4356-AD47-58F8EAB8F9B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502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33039" rtl="0" eaLnBrk="1" latinLnBrk="0" hangingPunct="1">
        <a:spcBef>
          <a:spcPct val="0"/>
        </a:spcBef>
        <a:buNone/>
        <a:defRPr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itchFamily="34" charset="0"/>
        <a:buChar char="–"/>
        <a:defRPr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itchFamily="34" charset="0"/>
        <a:buChar char="–"/>
        <a:defRPr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itchFamily="34" charset="0"/>
        <a:buChar char="»"/>
        <a:defRPr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ylvie.willems@uliege.be" TargetMode="External"/><Relationship Id="rId3" Type="http://schemas.openxmlformats.org/officeDocument/2006/relationships/image" Target="../media/image1.jpeg"/><Relationship Id="rId7" Type="http://schemas.openxmlformats.org/officeDocument/2006/relationships/hyperlink" Target="mailto:maud.billet@student.uliege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7895" y="817945"/>
            <a:ext cx="2865507" cy="4275423"/>
          </a:xfrm>
          <a:prstGeom prst="rect">
            <a:avLst/>
          </a:prstGeom>
          <a:solidFill>
            <a:schemeClr val="bg1"/>
          </a:solidFill>
          <a:ln w="127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554" dirty="0">
                <a:solidFill>
                  <a:srgbClr val="0070C0"/>
                </a:solidFill>
                <a:ea typeface="Times New Roman"/>
                <a:cs typeface="Times New Roman"/>
              </a:rPr>
              <a:t> </a:t>
            </a: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  <a:p>
            <a:pPr lvl="0" algn="just"/>
            <a:endParaRPr lang="en-US" sz="554" dirty="0">
              <a:solidFill>
                <a:srgbClr val="0070C0"/>
              </a:solidFill>
              <a:ea typeface="Times New Roman"/>
              <a:cs typeface="Times New Roman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813" y="211233"/>
            <a:ext cx="7128792" cy="591587"/>
          </a:xfrm>
          <a:ln>
            <a:noFill/>
          </a:ln>
        </p:spPr>
        <p:txBody>
          <a:bodyPr>
            <a:noAutofit/>
          </a:bodyPr>
          <a:lstStyle/>
          <a:p>
            <a:r>
              <a:rPr lang="fr-BE" sz="1315" b="1" spc="35" dirty="0">
                <a:ln w="13500">
                  <a:noFill/>
                  <a:prstDash val="solid"/>
                </a:ln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L’appartement virtuel comme outil prometteur pour l’investigation de la mémoire épisodique</a:t>
            </a:r>
            <a:r>
              <a:rPr lang="fr-BE" sz="1315" b="1" spc="35" dirty="0">
                <a:ln w="13500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72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Maud </a:t>
            </a:r>
            <a:r>
              <a:rPr lang="en-US" sz="72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Billet</a:t>
            </a:r>
            <a:r>
              <a:rPr lang="en-US" sz="727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7" dirty="0">
                <a:cs typeface="Arial" pitchFamily="34" charset="0"/>
              </a:rPr>
              <a:t> </a:t>
            </a:r>
            <a:r>
              <a:rPr lang="en-US" sz="72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&amp; Sylvie </a:t>
            </a:r>
            <a:r>
              <a:rPr lang="en-US" sz="72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Willems</a:t>
            </a:r>
            <a:r>
              <a:rPr lang="en-US" sz="727" baseline="30000" dirty="0"/>
              <a:t>1,2 </a:t>
            </a:r>
            <a:br>
              <a:rPr lang="en-US" sz="554" dirty="0">
                <a:latin typeface="Arial" pitchFamily="34" charset="0"/>
                <a:cs typeface="Arial" pitchFamily="34" charset="0"/>
              </a:rPr>
            </a:br>
            <a:r>
              <a:rPr lang="en-US" sz="500" baseline="30000" dirty="0"/>
              <a:t> 1 </a:t>
            </a:r>
            <a:r>
              <a:rPr lang="fr-FR" sz="500" dirty="0"/>
              <a:t>Unité de Recherche en Psychologie et Neuroscience Cognitives, Université de Liège;  </a:t>
            </a:r>
            <a:r>
              <a:rPr lang="en-US" sz="500" baseline="30000" dirty="0"/>
              <a:t>2 </a:t>
            </a:r>
            <a:r>
              <a:rPr lang="en-US" sz="500" dirty="0">
                <a:latin typeface="Calibri" panose="020F0502020204030204" pitchFamily="34" charset="0"/>
              </a:rPr>
              <a:t>Psychological and Speech Therapy Consultation Center, University of Liège, Belgium</a:t>
            </a:r>
            <a:br>
              <a:rPr lang="fr-BE" sz="700" dirty="0"/>
            </a:br>
            <a:endParaRPr lang="en-US" sz="500" dirty="0">
              <a:ln>
                <a:solidFill>
                  <a:schemeClr val="tx1"/>
                </a:solidFill>
              </a:ln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65279" y="5363896"/>
            <a:ext cx="2880957" cy="1262720"/>
          </a:xfrm>
          <a:prstGeom prst="rect">
            <a:avLst/>
          </a:prstGeom>
          <a:noFill/>
          <a:ln w="127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554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97086" y="963426"/>
            <a:ext cx="3274183" cy="88087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6699FF"/>
                </a:solidFill>
              </a:rPr>
              <a:t>Participants </a:t>
            </a:r>
          </a:p>
          <a:p>
            <a:pPr algn="ctr"/>
            <a:endParaRPr lang="en-US" sz="900" b="1" dirty="0">
              <a:solidFill>
                <a:srgbClr val="6699FF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60</a:t>
            </a:r>
            <a:r>
              <a:rPr lang="fr-BE" sz="900" dirty="0">
                <a:solidFill>
                  <a:schemeClr val="tx1"/>
                </a:solidFill>
              </a:rPr>
              <a:t> sujets sains âgés de 20 à 79 ans</a:t>
            </a:r>
            <a:endParaRPr lang="fr-BE" sz="7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rgbClr val="6699FF"/>
              </a:solidFill>
            </a:endParaRPr>
          </a:p>
          <a:p>
            <a:pPr algn="ctr"/>
            <a:r>
              <a:rPr lang="en-US" sz="900" b="1" dirty="0" err="1">
                <a:solidFill>
                  <a:srgbClr val="6699FF"/>
                </a:solidFill>
              </a:rPr>
              <a:t>Matériel</a:t>
            </a:r>
            <a:r>
              <a:rPr lang="en-US" sz="900" b="1" dirty="0">
                <a:solidFill>
                  <a:srgbClr val="6699FF"/>
                </a:solidFill>
              </a:rPr>
              <a:t> et </a:t>
            </a:r>
            <a:r>
              <a:rPr lang="en-US" sz="900" b="1" dirty="0" err="1">
                <a:solidFill>
                  <a:srgbClr val="6699FF"/>
                </a:solidFill>
              </a:rPr>
              <a:t>Procédure</a:t>
            </a:r>
            <a:endParaRPr lang="en-US" sz="700" b="1" dirty="0">
              <a:solidFill>
                <a:schemeClr val="tx1"/>
              </a:solidFill>
            </a:endParaRPr>
          </a:p>
          <a:p>
            <a:endParaRPr lang="en-US" sz="700" b="1" dirty="0">
              <a:solidFill>
                <a:schemeClr val="tx1"/>
              </a:solidFill>
            </a:endParaRPr>
          </a:p>
          <a:p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836" y="734450"/>
            <a:ext cx="1027885" cy="1325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900" b="1" dirty="0">
                <a:solidFill>
                  <a:srgbClr val="6699FF"/>
                </a:solidFill>
              </a:rPr>
              <a:t>INTRODUCTION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239728" y="5290539"/>
            <a:ext cx="880021" cy="144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900" b="1" dirty="0">
                <a:solidFill>
                  <a:srgbClr val="6699FF"/>
                </a:solidFill>
              </a:rPr>
              <a:t>OBJECTIF</a:t>
            </a:r>
            <a:endParaRPr lang="fr-BE" sz="692" b="1" dirty="0">
              <a:solidFill>
                <a:srgbClr val="6699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36645" y="4382306"/>
            <a:ext cx="1545401" cy="1720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46"/>
          </a:p>
        </p:txBody>
      </p:sp>
      <p:sp>
        <p:nvSpPr>
          <p:cNvPr id="12" name="Rectangle 11"/>
          <p:cNvSpPr/>
          <p:nvPr/>
        </p:nvSpPr>
        <p:spPr>
          <a:xfrm>
            <a:off x="3319372" y="802820"/>
            <a:ext cx="3267257" cy="5823797"/>
          </a:xfrm>
          <a:prstGeom prst="rect">
            <a:avLst/>
          </a:prstGeom>
          <a:noFill/>
          <a:ln w="127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46"/>
          </a:p>
        </p:txBody>
      </p:sp>
      <p:sp>
        <p:nvSpPr>
          <p:cNvPr id="74" name="Rectangle 73"/>
          <p:cNvSpPr/>
          <p:nvPr/>
        </p:nvSpPr>
        <p:spPr>
          <a:xfrm>
            <a:off x="4615713" y="727629"/>
            <a:ext cx="672923" cy="144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900" b="1" dirty="0">
                <a:solidFill>
                  <a:srgbClr val="6699FF"/>
                </a:solidFill>
              </a:rPr>
              <a:t>METHODE</a:t>
            </a:r>
            <a:endParaRPr lang="fr-BE" sz="692" b="1" dirty="0">
              <a:solidFill>
                <a:srgbClr val="6699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71303" y="814131"/>
            <a:ext cx="2867563" cy="2930898"/>
          </a:xfrm>
          <a:prstGeom prst="rect">
            <a:avLst/>
          </a:prstGeom>
          <a:noFill/>
          <a:ln w="127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  <a:p>
            <a:pPr algn="just"/>
            <a:endParaRPr lang="fr-FR" sz="554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807667" y="731415"/>
            <a:ext cx="737818" cy="13556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900" b="1" dirty="0">
                <a:solidFill>
                  <a:srgbClr val="6699FF"/>
                </a:solidFill>
              </a:rPr>
              <a:t>RESULTATS</a:t>
            </a:r>
            <a:endParaRPr lang="fr-BE" sz="692" b="1" dirty="0">
              <a:solidFill>
                <a:srgbClr val="6699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75858" y="4008773"/>
            <a:ext cx="2863008" cy="2139831"/>
          </a:xfrm>
          <a:prstGeom prst="rect">
            <a:avLst/>
          </a:prstGeom>
          <a:noFill/>
          <a:ln w="127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fr-FR" sz="554" dirty="0">
              <a:solidFill>
                <a:prstClr val="black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777656" y="3913575"/>
            <a:ext cx="768894" cy="17368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900" b="1" dirty="0">
                <a:solidFill>
                  <a:srgbClr val="6699FF"/>
                </a:solidFill>
              </a:rPr>
              <a:t>DISCUSSION</a:t>
            </a:r>
            <a:endParaRPr lang="fr-BE" sz="692" b="1" dirty="0">
              <a:solidFill>
                <a:srgbClr val="6699F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184301" y="2814795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900" dirty="0"/>
          </a:p>
        </p:txBody>
      </p:sp>
      <p:sp>
        <p:nvSpPr>
          <p:cNvPr id="3" name="ZoneTexte 2"/>
          <p:cNvSpPr txBox="1"/>
          <p:nvPr/>
        </p:nvSpPr>
        <p:spPr>
          <a:xfrm>
            <a:off x="5504985" y="1598055"/>
            <a:ext cx="184731" cy="2840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246" dirty="0"/>
          </a:p>
        </p:txBody>
      </p:sp>
      <p:sp>
        <p:nvSpPr>
          <p:cNvPr id="25" name="ZoneTexte 24"/>
          <p:cNvSpPr txBox="1"/>
          <p:nvPr/>
        </p:nvSpPr>
        <p:spPr>
          <a:xfrm>
            <a:off x="10644554" y="2578058"/>
            <a:ext cx="184731" cy="2840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246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111473" cy="53030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D510466-E5F3-5544-A4DE-83B2412C40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46" y="466660"/>
            <a:ext cx="1315043" cy="30710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2DF377D-5FD4-3C40-92A1-C0D943D86A72}"/>
              </a:ext>
            </a:extLst>
          </p:cNvPr>
          <p:cNvSpPr txBox="1"/>
          <p:nvPr/>
        </p:nvSpPr>
        <p:spPr>
          <a:xfrm>
            <a:off x="241778" y="896835"/>
            <a:ext cx="28908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900" b="1" dirty="0">
                <a:solidFill>
                  <a:srgbClr val="6699FF"/>
                </a:solidFill>
              </a:rPr>
              <a:t>Mémoire épisodique (ME) </a:t>
            </a:r>
            <a:r>
              <a:rPr lang="en-GB" sz="900" dirty="0"/>
              <a:t>:  </a:t>
            </a:r>
            <a:r>
              <a:rPr lang="fr-FR" sz="900" dirty="0"/>
              <a:t>mémoire d’</a:t>
            </a:r>
            <a:r>
              <a:rPr lang="fr-FR" sz="900" b="1" dirty="0"/>
              <a:t>événements personnellement vécus</a:t>
            </a:r>
            <a:r>
              <a:rPr lang="fr-FR" sz="900" dirty="0"/>
              <a:t>, permettant la remémoration consciente de ce qui a eu lieu, du </a:t>
            </a:r>
            <a:r>
              <a:rPr lang="fr-FR" sz="900" b="1" dirty="0"/>
              <a:t>contexte spatial et temporel</a:t>
            </a:r>
            <a:r>
              <a:rPr lang="fr-FR" sz="900" dirty="0"/>
              <a:t>, ainsi que des caractéristiques phénoménologiques (perceptions, pensées, sentiments) associées à l’événement.</a:t>
            </a:r>
            <a:r>
              <a:rPr lang="fr-FR" sz="900" baseline="30000" dirty="0"/>
              <a:t>1</a:t>
            </a:r>
          </a:p>
          <a:p>
            <a:pPr algn="just"/>
            <a:endParaRPr lang="fr-FR" sz="900" dirty="0"/>
          </a:p>
          <a:p>
            <a:pPr algn="ctr"/>
            <a:r>
              <a:rPr lang="fr-BE" sz="900" b="1" dirty="0">
                <a:solidFill>
                  <a:srgbClr val="6699FF"/>
                </a:solidFill>
              </a:rPr>
              <a:t>Méthodes d’évaluation classiques  </a:t>
            </a: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fr-BE" sz="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18695" indent="-118695" algn="just">
              <a:buFont typeface="Arial" panose="020B0604020202020204" pitchFamily="34" charset="0"/>
              <a:buChar char="•"/>
            </a:pPr>
            <a:endParaRPr lang="fr-BE" sz="900" dirty="0"/>
          </a:p>
          <a:p>
            <a:pPr marL="118695" indent="-118695" algn="just">
              <a:buFont typeface="Arial" panose="020B0604020202020204" pitchFamily="34" charset="0"/>
              <a:buChar char="•"/>
            </a:pPr>
            <a:endParaRPr lang="fr-BE" sz="900" dirty="0"/>
          </a:p>
          <a:p>
            <a:pPr algn="just"/>
            <a:endParaRPr lang="fr-BE" sz="900" dirty="0">
              <a:solidFill>
                <a:srgbClr val="6699FF"/>
              </a:solidFill>
            </a:endParaRPr>
          </a:p>
          <a:p>
            <a:pPr algn="just"/>
            <a:r>
              <a:rPr lang="fr-BE" sz="900" b="1" dirty="0">
                <a:solidFill>
                  <a:srgbClr val="6699FF"/>
                </a:solidFill>
              </a:rPr>
              <a:t>            </a:t>
            </a:r>
          </a:p>
          <a:p>
            <a:pPr algn="ctr"/>
            <a:r>
              <a:rPr lang="fr-BE" sz="900" b="1" dirty="0">
                <a:solidFill>
                  <a:srgbClr val="6699FF"/>
                </a:solidFill>
              </a:rPr>
              <a:t>Réalité virtuelle (RV)</a:t>
            </a:r>
          </a:p>
          <a:p>
            <a:pPr algn="ctr"/>
            <a:endParaRPr lang="fr-BE" sz="900" b="1" dirty="0">
              <a:solidFill>
                <a:srgbClr val="6699FF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900" b="1" dirty="0"/>
              <a:t>Matériel plus riche </a:t>
            </a:r>
            <a:r>
              <a:rPr lang="fr-FR" sz="900" dirty="0"/>
              <a:t>: immersion multi-sensorielle dans un environnement complexe semblable à ceux de la vie quotidienne</a:t>
            </a:r>
          </a:p>
          <a:p>
            <a:pPr algn="just"/>
            <a:endParaRPr lang="fr-FR" sz="900" dirty="0"/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900" dirty="0"/>
              <a:t>Evaluation possible du </a:t>
            </a:r>
            <a:r>
              <a:rPr lang="fr-FR" sz="900" b="1" dirty="0"/>
              <a:t>contexte spatio-temporel et des caractéristiques phénoménologiques</a:t>
            </a:r>
            <a:r>
              <a:rPr lang="fr-FR" sz="900" baseline="30000" dirty="0"/>
              <a:t>2</a:t>
            </a:r>
            <a:r>
              <a:rPr lang="fr-FR" sz="900" dirty="0"/>
              <a:t> </a:t>
            </a:r>
          </a:p>
          <a:p>
            <a:pPr algn="just"/>
            <a:endParaRPr lang="fr-FR" sz="900" dirty="0"/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900" b="1" dirty="0"/>
              <a:t>Validité discriminante </a:t>
            </a:r>
            <a:r>
              <a:rPr lang="fr-FR" sz="900" dirty="0"/>
              <a:t>: sensibilité aux effets de l’âge</a:t>
            </a:r>
            <a:r>
              <a:rPr lang="fr-FR" sz="900" baseline="30000" dirty="0"/>
              <a:t>3</a:t>
            </a:r>
            <a:endParaRPr lang="fr-FR" sz="900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A60779B-45FB-EA44-9B45-70CC4C7AC0BB}"/>
              </a:ext>
            </a:extLst>
          </p:cNvPr>
          <p:cNvSpPr txBox="1"/>
          <p:nvPr/>
        </p:nvSpPr>
        <p:spPr>
          <a:xfrm>
            <a:off x="249005" y="5548776"/>
            <a:ext cx="28960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243138" algn="ctr"/>
              </a:tabLst>
            </a:pPr>
            <a:r>
              <a:rPr lang="fr-BE" sz="1000" dirty="0"/>
              <a:t>Explorer les effets de l’âge et des fonctions exécutives sur le souvenir d’un événement virtuel.</a:t>
            </a:r>
          </a:p>
          <a:p>
            <a:pPr algn="just">
              <a:tabLst>
                <a:tab pos="2243138" algn="ctr"/>
              </a:tabLst>
            </a:pPr>
            <a:endParaRPr lang="fr-BE" sz="1000" dirty="0"/>
          </a:p>
          <a:p>
            <a:pPr algn="just">
              <a:tabLst>
                <a:tab pos="2243138" algn="ctr"/>
              </a:tabLst>
            </a:pPr>
            <a:r>
              <a:rPr lang="fr-BE" sz="1000" dirty="0"/>
              <a:t>Observer les corrélations entre la richesse de ce souvenir et l’auto-évaluation de la mémoire dans la vie quotidienne.</a:t>
            </a:r>
          </a:p>
          <a:p>
            <a:pPr algn="just">
              <a:tabLst>
                <a:tab pos="2243138" algn="ctr"/>
              </a:tabLst>
            </a:pPr>
            <a:endParaRPr lang="fr-BE" sz="1000" dirty="0"/>
          </a:p>
          <a:p>
            <a:pPr algn="just">
              <a:tabLst>
                <a:tab pos="2243138" algn="ctr"/>
              </a:tabLst>
            </a:pPr>
            <a:endParaRPr lang="fr-BE" sz="1000" dirty="0"/>
          </a:p>
        </p:txBody>
      </p:sp>
      <p:sp>
        <p:nvSpPr>
          <p:cNvPr id="13" name="Moins 12">
            <a:extLst>
              <a:ext uri="{FF2B5EF4-FFF2-40B4-BE49-F238E27FC236}">
                <a16:creationId xmlns:a16="http://schemas.microsoft.com/office/drawing/2014/main" id="{520CAB5B-05B5-9547-B13A-1DA77614127D}"/>
              </a:ext>
            </a:extLst>
          </p:cNvPr>
          <p:cNvSpPr/>
          <p:nvPr/>
        </p:nvSpPr>
        <p:spPr>
          <a:xfrm>
            <a:off x="4051872" y="3820732"/>
            <a:ext cx="1735184" cy="533057"/>
          </a:xfrm>
          <a:prstGeom prst="mathMinus">
            <a:avLst>
              <a:gd name="adj1" fmla="val 36516"/>
            </a:avLst>
          </a:prstGeom>
          <a:solidFill>
            <a:srgbClr val="CCCCFF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346" dirty="0"/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id="{D3DE38D0-1B25-A24F-8960-51BCBBC6BB06}"/>
              </a:ext>
            </a:extLst>
          </p:cNvPr>
          <p:cNvSpPr/>
          <p:nvPr/>
        </p:nvSpPr>
        <p:spPr>
          <a:xfrm>
            <a:off x="3480084" y="1743390"/>
            <a:ext cx="2932531" cy="2140534"/>
          </a:xfrm>
          <a:prstGeom prst="roundRect">
            <a:avLst/>
          </a:prstGeom>
          <a:solidFill>
            <a:srgbClr val="CCCCFF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415" b="1" dirty="0"/>
          </a:p>
          <a:p>
            <a:endParaRPr lang="en-GB" sz="415" b="1" dirty="0"/>
          </a:p>
          <a:p>
            <a:endParaRPr lang="en-GB" sz="415" b="1" dirty="0"/>
          </a:p>
          <a:p>
            <a:endParaRPr lang="en-GB" sz="415" b="1" dirty="0"/>
          </a:p>
          <a:p>
            <a:endParaRPr lang="en-GB" sz="415" b="1" u="sng" dirty="0"/>
          </a:p>
          <a:p>
            <a:endParaRPr lang="en-GB" sz="415" b="1" u="sng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5CC348D-406B-BB4E-BCBD-F67F8FF7B5B2}"/>
              </a:ext>
            </a:extLst>
          </p:cNvPr>
          <p:cNvSpPr txBox="1"/>
          <p:nvPr/>
        </p:nvSpPr>
        <p:spPr>
          <a:xfrm>
            <a:off x="3537134" y="3357289"/>
            <a:ext cx="2882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800" b="1" dirty="0"/>
              <a:t>Rappel  </a:t>
            </a:r>
            <a:r>
              <a:rPr lang="fr-BE" sz="800" b="1" dirty="0" err="1"/>
              <a:t>What</a:t>
            </a:r>
            <a:r>
              <a:rPr lang="fr-BE" sz="800" b="1" dirty="0"/>
              <a:t> – </a:t>
            </a:r>
            <a:r>
              <a:rPr lang="fr-BE" sz="800" b="1" dirty="0" err="1"/>
              <a:t>Where</a:t>
            </a:r>
            <a:r>
              <a:rPr lang="fr-BE" sz="800" b="1" dirty="0"/>
              <a:t> – </a:t>
            </a:r>
            <a:r>
              <a:rPr lang="fr-BE" sz="800" b="1" dirty="0" err="1"/>
              <a:t>When</a:t>
            </a:r>
            <a:r>
              <a:rPr lang="fr-BE" sz="800" b="1" dirty="0"/>
              <a:t> </a:t>
            </a:r>
            <a:r>
              <a:rPr lang="fr-BE" sz="800" dirty="0"/>
              <a:t>(</a:t>
            </a:r>
            <a:r>
              <a:rPr lang="fr-BE" sz="800" dirty="0">
                <a:sym typeface="Wingdings" panose="05000000000000000000" pitchFamily="2" charset="2"/>
              </a:rPr>
              <a:t> </a:t>
            </a:r>
            <a:r>
              <a:rPr lang="fr-BE" sz="800" dirty="0"/>
              <a:t>score de </a:t>
            </a:r>
            <a:r>
              <a:rPr lang="fr-BE" sz="800" b="1" dirty="0"/>
              <a:t>binding</a:t>
            </a:r>
            <a:r>
              <a:rPr lang="fr-BE" sz="800" dirty="0"/>
              <a:t>) </a:t>
            </a:r>
          </a:p>
          <a:p>
            <a:pPr algn="just"/>
            <a:r>
              <a:rPr lang="fr-BE" sz="800" dirty="0"/>
              <a:t>Evaluation de la vivacité et de reviviscence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421D1DC7-A63A-334A-8DBD-515FDA553EFA}"/>
              </a:ext>
            </a:extLst>
          </p:cNvPr>
          <p:cNvSpPr txBox="1"/>
          <p:nvPr/>
        </p:nvSpPr>
        <p:spPr>
          <a:xfrm>
            <a:off x="3541766" y="1762816"/>
            <a:ext cx="28043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Jour 1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A7C57BE-75ED-F74B-8C11-F98FB7D8C943}"/>
              </a:ext>
            </a:extLst>
          </p:cNvPr>
          <p:cNvSpPr txBox="1"/>
          <p:nvPr/>
        </p:nvSpPr>
        <p:spPr>
          <a:xfrm>
            <a:off x="3520272" y="1999859"/>
            <a:ext cx="2885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dirty="0"/>
              <a:t>1. Encodage incident en RV</a:t>
            </a:r>
          </a:p>
        </p:txBody>
      </p:sp>
      <p:sp>
        <p:nvSpPr>
          <p:cNvPr id="55" name="Rectangle à coins arrondis 54">
            <a:extLst>
              <a:ext uri="{FF2B5EF4-FFF2-40B4-BE49-F238E27FC236}">
                <a16:creationId xmlns:a16="http://schemas.microsoft.com/office/drawing/2014/main" id="{33290DF2-C5BD-9E40-96D8-25664E984C7D}"/>
              </a:ext>
            </a:extLst>
          </p:cNvPr>
          <p:cNvSpPr/>
          <p:nvPr/>
        </p:nvSpPr>
        <p:spPr>
          <a:xfrm>
            <a:off x="3483207" y="4280616"/>
            <a:ext cx="2921441" cy="2190815"/>
          </a:xfrm>
          <a:prstGeom prst="roundRect">
            <a:avLst/>
          </a:prstGeom>
          <a:solidFill>
            <a:srgbClr val="CCCCFF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GB" sz="415" b="1" dirty="0"/>
          </a:p>
          <a:p>
            <a:endParaRPr lang="en-GB" sz="415" b="1" dirty="0"/>
          </a:p>
          <a:p>
            <a:endParaRPr lang="en-GB" sz="415" b="1" dirty="0"/>
          </a:p>
          <a:p>
            <a:endParaRPr lang="en-GB" sz="415" b="1" dirty="0"/>
          </a:p>
          <a:p>
            <a:endParaRPr lang="en-GB" sz="415" b="1" u="sng" dirty="0"/>
          </a:p>
          <a:p>
            <a:endParaRPr lang="en-GB" sz="415" b="1" u="sng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164C556E-D69E-6247-9594-08510122B60D}"/>
              </a:ext>
            </a:extLst>
          </p:cNvPr>
          <p:cNvSpPr txBox="1"/>
          <p:nvPr/>
        </p:nvSpPr>
        <p:spPr>
          <a:xfrm>
            <a:off x="4425996" y="4306951"/>
            <a:ext cx="10523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Jour 2</a:t>
            </a:r>
            <a:endParaRPr lang="en-GB" sz="700" b="1" dirty="0"/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656D0EAD-6631-C843-BEE8-7D172E1C9B48}"/>
              </a:ext>
            </a:extLst>
          </p:cNvPr>
          <p:cNvSpPr txBox="1"/>
          <p:nvPr/>
        </p:nvSpPr>
        <p:spPr>
          <a:xfrm>
            <a:off x="3496635" y="4490945"/>
            <a:ext cx="28245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BE" sz="900" b="1" dirty="0">
                <a:solidFill>
                  <a:prstClr val="black"/>
                </a:solidFill>
              </a:rPr>
              <a:t>3. ME différée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33CA957-AEA1-0245-A6F0-1240C7B14E4E}"/>
              </a:ext>
            </a:extLst>
          </p:cNvPr>
          <p:cNvSpPr txBox="1"/>
          <p:nvPr/>
        </p:nvSpPr>
        <p:spPr>
          <a:xfrm>
            <a:off x="6764814" y="964481"/>
            <a:ext cx="28274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b="1" dirty="0">
                <a:solidFill>
                  <a:srgbClr val="6699FF"/>
                </a:solidFill>
              </a:rPr>
              <a:t>Effet de l’âge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AA03BFDE-F1A8-504A-B824-7CAE1BE73C4D}"/>
              </a:ext>
            </a:extLst>
          </p:cNvPr>
          <p:cNvCxnSpPr>
            <a:cxnSpLocks/>
          </p:cNvCxnSpPr>
          <p:nvPr/>
        </p:nvCxnSpPr>
        <p:spPr>
          <a:xfrm>
            <a:off x="5525320" y="583176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à coins arrondis 35">
            <a:extLst>
              <a:ext uri="{FF2B5EF4-FFF2-40B4-BE49-F238E27FC236}">
                <a16:creationId xmlns:a16="http://schemas.microsoft.com/office/drawing/2014/main" id="{0C988048-A864-A347-8C17-D6709D717B28}"/>
              </a:ext>
            </a:extLst>
          </p:cNvPr>
          <p:cNvSpPr/>
          <p:nvPr/>
        </p:nvSpPr>
        <p:spPr>
          <a:xfrm>
            <a:off x="6826408" y="4177342"/>
            <a:ext cx="2735104" cy="1346221"/>
          </a:xfrm>
          <a:prstGeom prst="roundRect">
            <a:avLst/>
          </a:prstGeom>
          <a:noFill/>
          <a:ln>
            <a:solidFill>
              <a:srgbClr val="FF66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46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8039912-566D-1349-91DC-15D481F51BBF}"/>
              </a:ext>
            </a:extLst>
          </p:cNvPr>
          <p:cNvSpPr txBox="1"/>
          <p:nvPr/>
        </p:nvSpPr>
        <p:spPr>
          <a:xfrm>
            <a:off x="6825208" y="4216845"/>
            <a:ext cx="27594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900" b="1" dirty="0"/>
              <a:t>Le rappel détaillé (immédiat et différé) de la visite RV est</a:t>
            </a:r>
          </a:p>
          <a:p>
            <a:pPr marL="171450" indent="-171450" algn="just">
              <a:buFontTx/>
              <a:buChar char="-"/>
            </a:pPr>
            <a:r>
              <a:rPr lang="fr-BE" sz="900" b="1" dirty="0"/>
              <a:t>sensible aux effets de l’âge </a:t>
            </a:r>
            <a:r>
              <a:rPr lang="fr-BE" sz="900" dirty="0"/>
              <a:t>au contraire du sentiment de vivacité</a:t>
            </a:r>
          </a:p>
          <a:p>
            <a:pPr marL="171450" indent="-171450" algn="just">
              <a:buFontTx/>
              <a:buChar char="-"/>
            </a:pPr>
            <a:r>
              <a:rPr lang="fr-BE" sz="900" dirty="0"/>
              <a:t>sensible au fonctionnement exécutif (biais de la navigation?)</a:t>
            </a:r>
          </a:p>
          <a:p>
            <a:pPr marL="171450" indent="-171450" algn="just">
              <a:buFontTx/>
              <a:buChar char="-"/>
            </a:pPr>
            <a:r>
              <a:rPr lang="fr-BE" sz="900" dirty="0"/>
              <a:t>corrélé à l’auto-évaluation du fonctionnement mnésique quotidien plus que le CVLT et le RBMT</a:t>
            </a:r>
          </a:p>
        </p:txBody>
      </p:sp>
      <p:sp>
        <p:nvSpPr>
          <p:cNvPr id="90" name="Rectangle à coins arrondis 89">
            <a:extLst>
              <a:ext uri="{FF2B5EF4-FFF2-40B4-BE49-F238E27FC236}">
                <a16:creationId xmlns:a16="http://schemas.microsoft.com/office/drawing/2014/main" id="{658CED1F-3DCF-5C4A-A5E2-1D7C26AB2203}"/>
              </a:ext>
            </a:extLst>
          </p:cNvPr>
          <p:cNvSpPr/>
          <p:nvPr/>
        </p:nvSpPr>
        <p:spPr>
          <a:xfrm>
            <a:off x="6820976" y="5623054"/>
            <a:ext cx="2731746" cy="357004"/>
          </a:xfrm>
          <a:prstGeom prst="roundRect">
            <a:avLst/>
          </a:prstGeom>
          <a:noFill/>
          <a:ln>
            <a:solidFill>
              <a:srgbClr val="FF66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46" dirty="0"/>
          </a:p>
        </p:txBody>
      </p:sp>
      <p:sp>
        <p:nvSpPr>
          <p:cNvPr id="48" name="Explosion 2 47"/>
          <p:cNvSpPr/>
          <p:nvPr/>
        </p:nvSpPr>
        <p:spPr>
          <a:xfrm rot="1146666">
            <a:off x="506474" y="2301432"/>
            <a:ext cx="972907" cy="703860"/>
          </a:xfrm>
          <a:prstGeom prst="irregularSeal2">
            <a:avLst/>
          </a:prstGeom>
          <a:solidFill>
            <a:srgbClr val="CCCCFF"/>
          </a:solidFill>
          <a:ln>
            <a:solidFill>
              <a:srgbClr val="FF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3" name="ZoneTexte 52"/>
          <p:cNvSpPr txBox="1"/>
          <p:nvPr/>
        </p:nvSpPr>
        <p:spPr>
          <a:xfrm>
            <a:off x="609171" y="2434045"/>
            <a:ext cx="6822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700" b="1" dirty="0"/>
              <a:t>Manque de validité théorique</a:t>
            </a:r>
          </a:p>
        </p:txBody>
      </p:sp>
      <p:sp>
        <p:nvSpPr>
          <p:cNvPr id="92" name="Explosion 2 91"/>
          <p:cNvSpPr/>
          <p:nvPr/>
        </p:nvSpPr>
        <p:spPr>
          <a:xfrm rot="1146666">
            <a:off x="1881683" y="2307797"/>
            <a:ext cx="1013710" cy="715314"/>
          </a:xfrm>
          <a:prstGeom prst="irregularSeal2">
            <a:avLst/>
          </a:prstGeom>
          <a:solidFill>
            <a:srgbClr val="CCCCFF"/>
          </a:solidFill>
          <a:ln>
            <a:solidFill>
              <a:srgbClr val="FF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6" name="ZoneTexte 95"/>
          <p:cNvSpPr txBox="1"/>
          <p:nvPr/>
        </p:nvSpPr>
        <p:spPr>
          <a:xfrm>
            <a:off x="2022935" y="2447382"/>
            <a:ext cx="6419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700" b="1" dirty="0"/>
              <a:t>Manque de validité écologique</a:t>
            </a:r>
          </a:p>
        </p:txBody>
      </p:sp>
      <p:sp>
        <p:nvSpPr>
          <p:cNvPr id="110" name="Text Box 1897"/>
          <p:cNvSpPr txBox="1">
            <a:spLocks noChangeArrowheads="1"/>
          </p:cNvSpPr>
          <p:nvPr/>
        </p:nvSpPr>
        <p:spPr bwMode="auto">
          <a:xfrm>
            <a:off x="6706674" y="6220351"/>
            <a:ext cx="2929533" cy="40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GB" sz="600" dirty="0" err="1">
                <a:latin typeface="+mn-lt"/>
              </a:rPr>
              <a:t>Bibliograhie</a:t>
            </a:r>
            <a:r>
              <a:rPr lang="en-GB" sz="600" dirty="0">
                <a:latin typeface="+mn-lt"/>
              </a:rPr>
              <a:t> :</a:t>
            </a:r>
          </a:p>
          <a:p>
            <a:pPr eaLnBrk="1" hangingPunct="1">
              <a:lnSpc>
                <a:spcPct val="85000"/>
              </a:lnSpc>
            </a:pPr>
            <a:r>
              <a:rPr lang="en-GB" sz="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1. </a:t>
            </a:r>
            <a:r>
              <a:rPr lang="en-GB" sz="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Tulving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, E. (2002). </a:t>
            </a:r>
            <a:r>
              <a:rPr lang="en-GB" sz="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Annual Review of Psychology, 53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(1), 1–25. .</a:t>
            </a:r>
            <a:r>
              <a:rPr lang="en-GB" sz="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en-GB" sz="6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600" b="1" dirty="0">
                <a:latin typeface="+mn-lt"/>
              </a:rPr>
              <a:t>2.</a:t>
            </a:r>
            <a:r>
              <a:rPr lang="en-GB" sz="600" dirty="0">
                <a:latin typeface="+mn-lt"/>
              </a:rPr>
              <a:t> </a:t>
            </a:r>
            <a:r>
              <a:rPr lang="en-GB" sz="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Plancher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 et al. (2013).</a:t>
            </a:r>
            <a:r>
              <a:rPr lang="en-GB" sz="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The Quarter Journal of Experimental Psychology, 66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(5), 895-909.</a:t>
            </a:r>
            <a:r>
              <a:rPr lang="en-GB" sz="600" dirty="0">
                <a:latin typeface="+mn-lt"/>
              </a:rPr>
              <a:t> </a:t>
            </a:r>
            <a:br>
              <a:rPr lang="en-GB" sz="600" dirty="0">
                <a:latin typeface="+mn-lt"/>
              </a:rPr>
            </a:br>
            <a:r>
              <a:rPr lang="en-GB" sz="600" b="1" dirty="0">
                <a:latin typeface="+mn-lt"/>
              </a:rPr>
              <a:t>3. </a:t>
            </a:r>
            <a:r>
              <a:rPr lang="en-GB" sz="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Plancher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 et al. (2010). </a:t>
            </a:r>
            <a:r>
              <a:rPr lang="en-GB" sz="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Neuropsychology, 24</a:t>
            </a:r>
            <a:r>
              <a:rPr lang="en-GB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(3), 379-390. </a:t>
            </a:r>
            <a:endParaRPr lang="en-GB" sz="600" dirty="0"/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D836D954-03B4-1E44-BFA9-1A37E0556FC4}"/>
              </a:ext>
            </a:extLst>
          </p:cNvPr>
          <p:cNvSpPr txBox="1"/>
          <p:nvPr/>
        </p:nvSpPr>
        <p:spPr>
          <a:xfrm>
            <a:off x="3498514" y="4722608"/>
            <a:ext cx="27881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BE" sz="900" b="1" dirty="0">
                <a:solidFill>
                  <a:prstClr val="black"/>
                </a:solidFill>
              </a:rPr>
              <a:t>4. Epreuves classiques</a:t>
            </a:r>
          </a:p>
        </p:txBody>
      </p:sp>
      <p:sp>
        <p:nvSpPr>
          <p:cNvPr id="109" name="ZoneTexte 108"/>
          <p:cNvSpPr txBox="1"/>
          <p:nvPr/>
        </p:nvSpPr>
        <p:spPr>
          <a:xfrm>
            <a:off x="4318157" y="3976921"/>
            <a:ext cx="123204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700" b="1" dirty="0"/>
              <a:t>Intervalle de 2 à 6 jours 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3611894" y="4919013"/>
            <a:ext cx="277779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BE" sz="800" b="1" dirty="0"/>
              <a:t>Evaluation mnésique  </a:t>
            </a:r>
          </a:p>
          <a:p>
            <a:pPr lvl="1"/>
            <a:r>
              <a:rPr lang="fr-BE" sz="800" dirty="0" err="1"/>
              <a:t>California</a:t>
            </a:r>
            <a:r>
              <a:rPr lang="fr-BE" sz="800" dirty="0"/>
              <a:t> Verbal Learning Test (CVLT)</a:t>
            </a:r>
          </a:p>
          <a:p>
            <a:pPr lvl="1"/>
            <a:r>
              <a:rPr lang="fr-BE" sz="800" dirty="0" err="1"/>
              <a:t>Rivermead</a:t>
            </a:r>
            <a:r>
              <a:rPr lang="fr-BE" sz="800" dirty="0"/>
              <a:t> </a:t>
            </a:r>
            <a:r>
              <a:rPr lang="fr-BE" sz="800" dirty="0" err="1"/>
              <a:t>Behavioral</a:t>
            </a:r>
            <a:r>
              <a:rPr lang="fr-BE" sz="800" dirty="0"/>
              <a:t> Memory Test (RBMT-III)</a:t>
            </a:r>
          </a:p>
          <a:p>
            <a:pPr>
              <a:spcBef>
                <a:spcPts val="600"/>
              </a:spcBef>
            </a:pPr>
            <a:r>
              <a:rPr lang="fr-BE" sz="800" b="1" dirty="0"/>
              <a:t>Evaluation des fonctions exécutives </a:t>
            </a:r>
          </a:p>
          <a:p>
            <a:pPr lvl="1"/>
            <a:r>
              <a:rPr lang="fr-BE" sz="800" dirty="0"/>
              <a:t>Flexibilité : </a:t>
            </a:r>
            <a:r>
              <a:rPr lang="fr-BE" sz="800" dirty="0" err="1"/>
              <a:t>Trail</a:t>
            </a:r>
            <a:r>
              <a:rPr lang="fr-BE" sz="800" dirty="0"/>
              <a:t> </a:t>
            </a:r>
            <a:r>
              <a:rPr lang="fr-BE" sz="800" dirty="0" err="1"/>
              <a:t>Making</a:t>
            </a:r>
            <a:r>
              <a:rPr lang="fr-BE" sz="800" dirty="0"/>
              <a:t> Test </a:t>
            </a:r>
          </a:p>
          <a:p>
            <a:pPr lvl="1"/>
            <a:r>
              <a:rPr lang="fr-BE" sz="800" dirty="0"/>
              <a:t>Inhibition : </a:t>
            </a:r>
            <a:r>
              <a:rPr lang="fr-BE" sz="800" dirty="0" err="1"/>
              <a:t>Stroop</a:t>
            </a:r>
            <a:r>
              <a:rPr lang="fr-BE" sz="800" dirty="0"/>
              <a:t> </a:t>
            </a:r>
          </a:p>
          <a:p>
            <a:pPr lvl="1"/>
            <a:r>
              <a:rPr lang="fr-BE" sz="800" dirty="0"/>
              <a:t>Mémoire de travail : Brown-Peterson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6865370" y="5610726"/>
            <a:ext cx="2696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dirty="0"/>
              <a:t>Piste pour de futures recherches : investiguer le rôle </a:t>
            </a:r>
            <a:r>
              <a:rPr lang="fr-BE" sz="900" dirty="0">
                <a:solidFill>
                  <a:srgbClr val="6699FF"/>
                </a:solidFill>
              </a:rPr>
              <a:t>des fonctions exécutives dans cette tâche</a:t>
            </a:r>
            <a:r>
              <a:rPr lang="fr-BE" sz="900" dirty="0"/>
              <a:t>. </a:t>
            </a:r>
          </a:p>
        </p:txBody>
      </p:sp>
      <p:graphicFrame>
        <p:nvGraphicFramePr>
          <p:cNvPr id="67" name="Tableau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126364"/>
              </p:ext>
            </p:extLst>
          </p:nvPr>
        </p:nvGraphicFramePr>
        <p:xfrm>
          <a:off x="6865370" y="3054235"/>
          <a:ext cx="2071008" cy="418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4182"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500" baseline="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différé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CVLT 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(RL </a:t>
                      </a:r>
                      <a:r>
                        <a:rPr lang="fr-BE" sz="50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RBMT (IG)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182">
                <a:tc>
                  <a:txBody>
                    <a:bodyPr/>
                    <a:lstStyle/>
                    <a:p>
                      <a:pPr algn="ctr"/>
                      <a:r>
                        <a:rPr lang="fr-BE" sz="500" dirty="0"/>
                        <a:t>r</a:t>
                      </a:r>
                      <a:r>
                        <a:rPr lang="fr-BE" sz="500" baseline="0" dirty="0"/>
                        <a:t> = -0.38**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/>
                        <a:t>r</a:t>
                      </a:r>
                      <a:r>
                        <a:rPr lang="fr-BE" sz="500" baseline="0" dirty="0"/>
                        <a:t> = -0.43***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/>
                        <a:t>r</a:t>
                      </a:r>
                      <a:r>
                        <a:rPr lang="fr-BE" sz="500" baseline="0" dirty="0"/>
                        <a:t> = -0.13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/>
                        <a:t>r</a:t>
                      </a:r>
                      <a:r>
                        <a:rPr lang="fr-BE" sz="500" baseline="0" dirty="0"/>
                        <a:t> = -0.33*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5"/>
          <a:srcRect l="2214" t="2537" r="2005" b="1430"/>
          <a:stretch/>
        </p:blipFill>
        <p:spPr>
          <a:xfrm>
            <a:off x="3567283" y="2310064"/>
            <a:ext cx="969178" cy="673521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59D54C04-BBCE-2C41-BEBC-32706BBCDE50}"/>
              </a:ext>
            </a:extLst>
          </p:cNvPr>
          <p:cNvSpPr txBox="1"/>
          <p:nvPr/>
        </p:nvSpPr>
        <p:spPr>
          <a:xfrm>
            <a:off x="4576711" y="2348880"/>
            <a:ext cx="1812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b="1" dirty="0"/>
              <a:t>Navigation</a:t>
            </a:r>
            <a:r>
              <a:rPr lang="fr-BE" sz="800" dirty="0"/>
              <a:t> et réalisation d’une série d’</a:t>
            </a:r>
            <a:r>
              <a:rPr lang="fr-BE" sz="800" b="1" dirty="0"/>
              <a:t>actions</a:t>
            </a:r>
            <a:r>
              <a:rPr lang="fr-BE" sz="800" dirty="0"/>
              <a:t> dans un appartement virtuel immersif selon un parcours standardisé</a:t>
            </a:r>
          </a:p>
        </p:txBody>
      </p:sp>
      <p:sp>
        <p:nvSpPr>
          <p:cNvPr id="116" name="ZoneTexte 115">
            <a:extLst>
              <a:ext uri="{FF2B5EF4-FFF2-40B4-BE49-F238E27FC236}">
                <a16:creationId xmlns:a16="http://schemas.microsoft.com/office/drawing/2014/main" id="{6A7C57BE-75ED-F74B-8C11-F98FB7D8C943}"/>
              </a:ext>
            </a:extLst>
          </p:cNvPr>
          <p:cNvSpPr txBox="1"/>
          <p:nvPr/>
        </p:nvSpPr>
        <p:spPr>
          <a:xfrm>
            <a:off x="3506417" y="3140703"/>
            <a:ext cx="28915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dirty="0"/>
              <a:t>2. ME immédiat</a:t>
            </a:r>
          </a:p>
        </p:txBody>
      </p:sp>
      <p:graphicFrame>
        <p:nvGraphicFramePr>
          <p:cNvPr id="69" name="Tableau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98308"/>
              </p:ext>
            </p:extLst>
          </p:nvPr>
        </p:nvGraphicFramePr>
        <p:xfrm>
          <a:off x="6827080" y="1200037"/>
          <a:ext cx="275772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21">
                  <a:extLst>
                    <a:ext uri="{9D8B030D-6E8A-4147-A177-3AD203B41FA5}">
                      <a16:colId xmlns:a16="http://schemas.microsoft.com/office/drawing/2014/main" val="2296098091"/>
                    </a:ext>
                  </a:extLst>
                </a:gridCol>
                <a:gridCol w="45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6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96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607"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</a:p>
                    <a:p>
                      <a:pPr algn="ctr"/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BE" sz="500" baseline="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Vivacité</a:t>
                      </a:r>
                    </a:p>
                    <a:p>
                      <a:pPr algn="ctr"/>
                      <a:r>
                        <a:rPr lang="fr-BE" sz="50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différé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Vivacité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différé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CVLT 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(RL </a:t>
                      </a:r>
                      <a:r>
                        <a:rPr lang="fr-BE" sz="50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RBMT 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(IG)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 = .14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 9.33</a:t>
                      </a:r>
                      <a:r>
                        <a:rPr lang="fr-BE" sz="500" b="1" dirty="0"/>
                        <a:t>**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.02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 .993</a:t>
                      </a:r>
                      <a:endParaRPr lang="fr-BE" sz="500" b="0" dirty="0"/>
                    </a:p>
                    <a:p>
                      <a:pPr algn="ctr"/>
                      <a:endParaRPr lang="fr-BE" sz="500" b="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.04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 2.50</a:t>
                      </a:r>
                      <a:endParaRPr lang="fr-BE" sz="500" b="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.01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 .241</a:t>
                      </a:r>
                      <a:endParaRPr lang="fr-BE" sz="500" b="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.03</a:t>
                      </a:r>
                    </a:p>
                    <a:p>
                      <a:pPr algn="ctr"/>
                      <a:r>
                        <a:rPr lang="fr-BE" sz="500" b="0" dirty="0"/>
                        <a:t>F = 1.97</a:t>
                      </a:r>
                      <a:endParaRPr lang="fr-BE" sz="500" b="1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.03</a:t>
                      </a:r>
                    </a:p>
                    <a:p>
                      <a:pPr algn="ctr"/>
                      <a:r>
                        <a:rPr lang="fr-BE" sz="500" b="0" dirty="0"/>
                        <a:t>F = 1.88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" name="ZoneTexte 75"/>
          <p:cNvSpPr txBox="1"/>
          <p:nvPr/>
        </p:nvSpPr>
        <p:spPr>
          <a:xfrm>
            <a:off x="8751596" y="3528824"/>
            <a:ext cx="864096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" dirty="0"/>
              <a:t>*p &lt; .05 ; ** p &lt; .01 ; ***p &lt; .001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786663" y="1927846"/>
            <a:ext cx="28666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b="1" dirty="0">
                <a:solidFill>
                  <a:srgbClr val="6699FF"/>
                </a:solidFill>
              </a:rPr>
              <a:t>Effet des fonctions exécutives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792524" y="2788945"/>
            <a:ext cx="28602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800" b="1" dirty="0">
                <a:solidFill>
                  <a:srgbClr val="6699FF"/>
                </a:solidFill>
              </a:rPr>
              <a:t>Corrélations auto-évaluation de la mémoire</a:t>
            </a:r>
          </a:p>
        </p:txBody>
      </p:sp>
      <p:graphicFrame>
        <p:nvGraphicFramePr>
          <p:cNvPr id="64" name="Tableau 63">
            <a:extLst>
              <a:ext uri="{FF2B5EF4-FFF2-40B4-BE49-F238E27FC236}">
                <a16:creationId xmlns:a16="http://schemas.microsoft.com/office/drawing/2014/main" id="{86CF591A-ACCC-3342-853E-5D33CDEAB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479609"/>
              </p:ext>
            </p:extLst>
          </p:nvPr>
        </p:nvGraphicFramePr>
        <p:xfrm>
          <a:off x="6865370" y="2185330"/>
          <a:ext cx="2248032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2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607"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500" baseline="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Binding</a:t>
                      </a:r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500" baseline="0" dirty="0">
                          <a:solidFill>
                            <a:schemeClr val="tx1"/>
                          </a:solidFill>
                        </a:rPr>
                        <a:t>différé</a:t>
                      </a:r>
                      <a:endParaRPr lang="fr-BE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CVLT 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(RL </a:t>
                      </a:r>
                      <a:r>
                        <a:rPr lang="fr-BE" sz="500" dirty="0" err="1">
                          <a:solidFill>
                            <a:schemeClr val="tx1"/>
                          </a:solidFill>
                        </a:rPr>
                        <a:t>imm</a:t>
                      </a:r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RBMT</a:t>
                      </a:r>
                    </a:p>
                    <a:p>
                      <a:pPr algn="ctr"/>
                      <a:r>
                        <a:rPr lang="fr-BE" sz="500" dirty="0">
                          <a:solidFill>
                            <a:schemeClr val="tx1"/>
                          </a:solidFill>
                        </a:rPr>
                        <a:t> (IG)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 = .40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 38.21*</a:t>
                      </a:r>
                      <a:r>
                        <a:rPr lang="fr-BE" sz="500" b="0" dirty="0"/>
                        <a:t>**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.20</a:t>
                      </a:r>
                    </a:p>
                    <a:p>
                      <a:pPr algn="ctr"/>
                      <a:r>
                        <a:rPr lang="fr-BE" sz="500" b="0" dirty="0"/>
                        <a:t>F</a:t>
                      </a:r>
                      <a:r>
                        <a:rPr lang="fr-BE" sz="500" b="0" baseline="0" dirty="0"/>
                        <a:t> =14.78**</a:t>
                      </a:r>
                      <a:r>
                        <a:rPr lang="fr-BE" sz="500" b="0" dirty="0"/>
                        <a:t>*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.05</a:t>
                      </a:r>
                    </a:p>
                    <a:p>
                      <a:pPr algn="ctr"/>
                      <a:r>
                        <a:rPr lang="fr-BE" sz="500" b="0" dirty="0"/>
                        <a:t>F = 2.71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500" b="0" dirty="0"/>
                        <a:t>R²= .06</a:t>
                      </a:r>
                    </a:p>
                    <a:p>
                      <a:pPr algn="ctr"/>
                      <a:r>
                        <a:rPr lang="fr-BE" sz="500" b="0" dirty="0"/>
                        <a:t>F = 3.46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537134" y="5950064"/>
            <a:ext cx="285255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dirty="0"/>
              <a:t>5. Auto-évaluation de la mémoire au quotidien  :</a:t>
            </a:r>
          </a:p>
          <a:p>
            <a:pPr lvl="1"/>
            <a:r>
              <a:rPr lang="fr-BE" sz="800" spc="-10" dirty="0"/>
              <a:t>Prospective and </a:t>
            </a:r>
            <a:r>
              <a:rPr lang="fr-BE" sz="800" spc="-10" dirty="0" err="1"/>
              <a:t>Retrospective</a:t>
            </a:r>
            <a:r>
              <a:rPr lang="fr-BE" sz="800" spc="-10" dirty="0"/>
              <a:t> Memory Questionnaire (PRMQ</a:t>
            </a:r>
            <a:r>
              <a:rPr lang="fr-BE" sz="700" spc="-10" dirty="0"/>
              <a:t>)   </a:t>
            </a:r>
          </a:p>
          <a:p>
            <a:endParaRPr lang="fr-BE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t="7766" r="12468" b="7766"/>
          <a:stretch/>
        </p:blipFill>
        <p:spPr>
          <a:xfrm>
            <a:off x="9165865" y="106057"/>
            <a:ext cx="673914" cy="51839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64293778-3574-DA48-BDA2-F66F61F52534}"/>
              </a:ext>
            </a:extLst>
          </p:cNvPr>
          <p:cNvSpPr txBox="1"/>
          <p:nvPr/>
        </p:nvSpPr>
        <p:spPr>
          <a:xfrm>
            <a:off x="6731498" y="6626616"/>
            <a:ext cx="2771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Contact : </a:t>
            </a:r>
            <a:r>
              <a:rPr lang="fr-FR" sz="600" dirty="0">
                <a:hlinkClick r:id="rId7"/>
              </a:rPr>
              <a:t>maud.billet@student.uliege.be</a:t>
            </a:r>
            <a:r>
              <a:rPr lang="fr-FR" sz="600" dirty="0"/>
              <a:t> ; </a:t>
            </a:r>
            <a:r>
              <a:rPr lang="fr-FR" sz="600" dirty="0">
                <a:hlinkClick r:id="rId8"/>
              </a:rPr>
              <a:t>sylvie.willems@uliege.be</a:t>
            </a:r>
            <a:endParaRPr lang="fr-FR" sz="600" dirty="0"/>
          </a:p>
          <a:p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20495535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12346</TotalTime>
  <Words>551</Words>
  <Application>Microsoft Macintosh PowerPoint</Application>
  <PresentationFormat>Format A4 (210 x 297 mm)</PresentationFormat>
  <Paragraphs>149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Thème Office</vt:lpstr>
      <vt:lpstr>L’appartement virtuel comme outil prometteur pour l’investigation de la mémoire épisodique Maud Billet  &amp; Sylvie Willems1,2   1 Unité de Recherche en Psychologie et Neuroscience Cognitives, Université de Liège;  2 Psychological and Speech Therapy Consultation Center, University of Liège, Belgium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>ULG</dc:creator>
  <cp:keywords/>
  <dc:description/>
  <cp:lastModifiedBy>Sylvie Willems</cp:lastModifiedBy>
  <cp:revision>1151</cp:revision>
  <cp:lastPrinted>2019-09-26T12:25:42Z</cp:lastPrinted>
  <dcterms:created xsi:type="dcterms:W3CDTF">2008-05-23T12:05:59Z</dcterms:created>
  <dcterms:modified xsi:type="dcterms:W3CDTF">2021-05-05T17:29:33Z</dcterms:modified>
  <cp:category/>
</cp:coreProperties>
</file>