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</p:sldIdLst>
  <p:sldSz cx="51206400" cy="32404050"/>
  <p:notesSz cx="6858000" cy="9144000"/>
  <p:defaultTextStyle>
    <a:defPPr>
      <a:defRPr lang="en-US"/>
    </a:defPPr>
    <a:lvl1pPr marL="0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2006651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4013302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6019952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8026603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10033254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2039905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4046556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6053206" algn="l" defTabSz="2006651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7FF3B3B-57E1-41B9-AD6A-00CFB928CC5A}">
          <p14:sldIdLst/>
        </p14:section>
        <p14:section name="Section sans titre" id="{32D3F862-3E05-4A5C-8847-3D73F11EB4C2}">
          <p14:sldIdLst/>
        </p14:section>
        <p14:section name="Section sans titre" id="{778A5B5B-073C-41FF-8482-D801B2B87078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78">
          <p15:clr>
            <a:srgbClr val="A4A3A4"/>
          </p15:clr>
        </p15:guide>
        <p15:guide id="2" pos="990">
          <p15:clr>
            <a:srgbClr val="A4A3A4"/>
          </p15:clr>
        </p15:guide>
        <p15:guide id="3" orient="horz" pos="2327">
          <p15:clr>
            <a:srgbClr val="A4A3A4"/>
          </p15:clr>
        </p15:guide>
        <p15:guide id="4" pos="15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2E4"/>
    <a:srgbClr val="265A9A"/>
    <a:srgbClr val="72BEC2"/>
    <a:srgbClr val="3A7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2" autoAdjust="0"/>
  </p:normalViewPr>
  <p:slideViewPr>
    <p:cSldViewPr snapToGrid="0">
      <p:cViewPr varScale="1">
        <p:scale>
          <a:sx n="20" d="100"/>
          <a:sy n="20" d="100"/>
        </p:scale>
        <p:origin x="1960" y="248"/>
      </p:cViewPr>
      <p:guideLst>
        <p:guide orient="horz" pos="3678"/>
        <p:guide pos="990"/>
        <p:guide orient="horz" pos="2327"/>
        <p:guide pos="15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1" y="10066261"/>
            <a:ext cx="43525441" cy="694586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2" y="18362295"/>
            <a:ext cx="358444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297667"/>
            <a:ext cx="11521440" cy="276484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1" y="1297667"/>
            <a:ext cx="33710880" cy="2764845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481" y="10066270"/>
            <a:ext cx="43525441" cy="694586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962" y="18362295"/>
            <a:ext cx="358444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3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46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33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20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06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093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71BFDE-464F-47DC-8DE0-793033614ECD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94E3D0-4E68-4087-97F3-A1E0422AE4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450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850AE6-6750-4BA3-920D-3BFB6AA5CFBD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E85578-5902-4101-A4D8-ADADCF293C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608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952" y="20822605"/>
            <a:ext cx="43525441" cy="6435804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952" y="13734226"/>
            <a:ext cx="43525441" cy="7088383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6686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337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005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467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3342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201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0679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09347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BC1162-70DA-470F-A5C5-88649A8EC8F0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57A8A4-3386-47CE-981F-D7FF38542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00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60320" y="7560957"/>
            <a:ext cx="22616160" cy="21385175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029921" y="7560957"/>
            <a:ext cx="22616160" cy="21385175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178369-D740-4CD4-B0EE-F8D22820E424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E5A430-9B08-4549-B2D2-DF2995F2CC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99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1" y="7253409"/>
            <a:ext cx="22625052" cy="3022876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6686" indent="0">
              <a:buNone/>
              <a:defRPr sz="10500" b="1"/>
            </a:lvl2pPr>
            <a:lvl3pPr marL="4773372" indent="0">
              <a:buNone/>
              <a:defRPr sz="9400" b="1"/>
            </a:lvl3pPr>
            <a:lvl4pPr marL="7160053" indent="0">
              <a:buNone/>
              <a:defRPr sz="8400" b="1"/>
            </a:lvl4pPr>
            <a:lvl5pPr marL="9546739" indent="0">
              <a:buNone/>
              <a:defRPr sz="8400" b="1"/>
            </a:lvl5pPr>
            <a:lvl6pPr marL="11933425" indent="0">
              <a:buNone/>
              <a:defRPr sz="8400" b="1"/>
            </a:lvl6pPr>
            <a:lvl7pPr marL="14320110" indent="0">
              <a:buNone/>
              <a:defRPr sz="8400" b="1"/>
            </a:lvl7pPr>
            <a:lvl8pPr marL="16706796" indent="0">
              <a:buNone/>
              <a:defRPr sz="8400" b="1"/>
            </a:lvl8pPr>
            <a:lvl9pPr marL="19093477" indent="0">
              <a:buNone/>
              <a:defRPr sz="8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321" y="10276284"/>
            <a:ext cx="22625052" cy="18669836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12142" y="7253409"/>
            <a:ext cx="22633940" cy="3022876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6686" indent="0">
              <a:buNone/>
              <a:defRPr sz="10500" b="1"/>
            </a:lvl2pPr>
            <a:lvl3pPr marL="4773372" indent="0">
              <a:buNone/>
              <a:defRPr sz="9400" b="1"/>
            </a:lvl3pPr>
            <a:lvl4pPr marL="7160053" indent="0">
              <a:buNone/>
              <a:defRPr sz="8400" b="1"/>
            </a:lvl4pPr>
            <a:lvl5pPr marL="9546739" indent="0">
              <a:buNone/>
              <a:defRPr sz="8400" b="1"/>
            </a:lvl5pPr>
            <a:lvl6pPr marL="11933425" indent="0">
              <a:buNone/>
              <a:defRPr sz="8400" b="1"/>
            </a:lvl6pPr>
            <a:lvl7pPr marL="14320110" indent="0">
              <a:buNone/>
              <a:defRPr sz="8400" b="1"/>
            </a:lvl7pPr>
            <a:lvl8pPr marL="16706796" indent="0">
              <a:buNone/>
              <a:defRPr sz="8400" b="1"/>
            </a:lvl8pPr>
            <a:lvl9pPr marL="19093477" indent="0">
              <a:buNone/>
              <a:defRPr sz="8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2" y="10276284"/>
            <a:ext cx="22633940" cy="18669836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FA9238-58EA-483C-BDBA-BEE74EBEB1E2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50064D-C1DA-4DA3-9AAF-5DBC7946C5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03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C5FA68-E9EF-4BFC-BA4E-76C9DCF62169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9E3205-E8DB-4F77-A4D7-D6EDA65D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738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023AEF-998E-4828-A66F-B51698EAD25F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190C03-8298-4F99-8DF2-43793A669F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923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34" y="1290161"/>
            <a:ext cx="16846552" cy="5490686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0279" y="1290168"/>
            <a:ext cx="28625800" cy="27655959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334" y="6780854"/>
            <a:ext cx="16846552" cy="22165273"/>
          </a:xfrm>
        </p:spPr>
        <p:txBody>
          <a:bodyPr/>
          <a:lstStyle>
            <a:lvl1pPr marL="0" indent="0">
              <a:buNone/>
              <a:defRPr sz="7300"/>
            </a:lvl1pPr>
            <a:lvl2pPr marL="2386686" indent="0">
              <a:buNone/>
              <a:defRPr sz="6300"/>
            </a:lvl2pPr>
            <a:lvl3pPr marL="4773372" indent="0">
              <a:buNone/>
              <a:defRPr sz="5200"/>
            </a:lvl3pPr>
            <a:lvl4pPr marL="7160053" indent="0">
              <a:buNone/>
              <a:defRPr sz="4700"/>
            </a:lvl4pPr>
            <a:lvl5pPr marL="9546739" indent="0">
              <a:buNone/>
              <a:defRPr sz="4700"/>
            </a:lvl5pPr>
            <a:lvl6pPr marL="11933425" indent="0">
              <a:buNone/>
              <a:defRPr sz="4700"/>
            </a:lvl6pPr>
            <a:lvl7pPr marL="14320110" indent="0">
              <a:buNone/>
              <a:defRPr sz="4700"/>
            </a:lvl7pPr>
            <a:lvl8pPr marL="16706796" indent="0">
              <a:buNone/>
              <a:defRPr sz="4700"/>
            </a:lvl8pPr>
            <a:lvl9pPr marL="19093477" indent="0">
              <a:buNone/>
              <a:defRPr sz="4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E6C93B-B26D-4BBB-AF8F-08FD22581E77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6ED084-CCA2-44AC-BF8F-E45F5077C1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94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6813" y="22682835"/>
            <a:ext cx="30723840" cy="2677837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036813" y="2895362"/>
            <a:ext cx="3072384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6700"/>
            </a:lvl1pPr>
            <a:lvl2pPr marL="2386686" indent="0">
              <a:buNone/>
              <a:defRPr sz="14600"/>
            </a:lvl2pPr>
            <a:lvl3pPr marL="4773372" indent="0">
              <a:buNone/>
              <a:defRPr sz="12500"/>
            </a:lvl3pPr>
            <a:lvl4pPr marL="7160053" indent="0">
              <a:buNone/>
              <a:defRPr sz="10500"/>
            </a:lvl4pPr>
            <a:lvl5pPr marL="9546739" indent="0">
              <a:buNone/>
              <a:defRPr sz="10500"/>
            </a:lvl5pPr>
            <a:lvl6pPr marL="11933425" indent="0">
              <a:buNone/>
              <a:defRPr sz="10500"/>
            </a:lvl6pPr>
            <a:lvl7pPr marL="14320110" indent="0">
              <a:buNone/>
              <a:defRPr sz="10500"/>
            </a:lvl7pPr>
            <a:lvl8pPr marL="16706796" indent="0">
              <a:buNone/>
              <a:defRPr sz="10500"/>
            </a:lvl8pPr>
            <a:lvl9pPr marL="19093477" indent="0">
              <a:buNone/>
              <a:defRPr sz="10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6813" y="25360672"/>
            <a:ext cx="30723840" cy="3802973"/>
          </a:xfrm>
        </p:spPr>
        <p:txBody>
          <a:bodyPr/>
          <a:lstStyle>
            <a:lvl1pPr marL="0" indent="0">
              <a:buNone/>
              <a:defRPr sz="7300"/>
            </a:lvl1pPr>
            <a:lvl2pPr marL="2386686" indent="0">
              <a:buNone/>
              <a:defRPr sz="6300"/>
            </a:lvl2pPr>
            <a:lvl3pPr marL="4773372" indent="0">
              <a:buNone/>
              <a:defRPr sz="5200"/>
            </a:lvl3pPr>
            <a:lvl4pPr marL="7160053" indent="0">
              <a:buNone/>
              <a:defRPr sz="4700"/>
            </a:lvl4pPr>
            <a:lvl5pPr marL="9546739" indent="0">
              <a:buNone/>
              <a:defRPr sz="4700"/>
            </a:lvl5pPr>
            <a:lvl6pPr marL="11933425" indent="0">
              <a:buNone/>
              <a:defRPr sz="4700"/>
            </a:lvl6pPr>
            <a:lvl7pPr marL="14320110" indent="0">
              <a:buNone/>
              <a:defRPr sz="4700"/>
            </a:lvl7pPr>
            <a:lvl8pPr marL="16706796" indent="0">
              <a:buNone/>
              <a:defRPr sz="4700"/>
            </a:lvl8pPr>
            <a:lvl9pPr marL="19093477" indent="0">
              <a:buNone/>
              <a:defRPr sz="4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73F7D4-E188-482F-868F-F5CE43CCA24F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88E2AF-7F8B-4926-9EFB-D66B5AA624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278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6F8354-F302-4778-8EDE-9D075910C11B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1CC224-A8A7-4A32-967E-F35263729D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346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124640" y="1297677"/>
            <a:ext cx="11521440" cy="27648456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60321" y="1297677"/>
            <a:ext cx="33710880" cy="2764845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3E47B7-0265-4F09-B787-AB74182334F1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3B02E3-F522-472B-B444-B1518743EE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916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560322" y="1297664"/>
            <a:ext cx="46085760" cy="54006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60320" y="7560945"/>
            <a:ext cx="22616160" cy="1032879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6029921" y="7560945"/>
            <a:ext cx="22616160" cy="1032879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60320" y="18609841"/>
            <a:ext cx="22616160" cy="1033629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29921" y="18609841"/>
            <a:ext cx="22616160" cy="1033629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60322" y="29508688"/>
            <a:ext cx="11948160" cy="2250281"/>
          </a:xfrm>
        </p:spPr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95521" y="29508688"/>
            <a:ext cx="16215361" cy="2250281"/>
          </a:xfrm>
        </p:spPr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697922" y="29508688"/>
            <a:ext cx="11948160" cy="2250281"/>
          </a:xfrm>
        </p:spPr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24D30B-1EA0-4B8D-B45D-E015D1D0D72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7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2" y="1297664"/>
            <a:ext cx="46085760" cy="54006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560957"/>
            <a:ext cx="22616160" cy="213851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6029921" y="7560945"/>
            <a:ext cx="22616160" cy="1032879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029921" y="18609841"/>
            <a:ext cx="22616160" cy="1033629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60322" y="29508688"/>
            <a:ext cx="11948160" cy="2250281"/>
          </a:xfrm>
        </p:spPr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495521" y="29508688"/>
            <a:ext cx="16215361" cy="2250281"/>
          </a:xfrm>
        </p:spPr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697922" y="29508688"/>
            <a:ext cx="11948160" cy="2250281"/>
          </a:xfrm>
        </p:spPr>
        <p:txBody>
          <a:bodyPr/>
          <a:lstStyle>
            <a:lvl1pPr defTabSz="4773372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FFC12D-7A8B-4E31-A190-094F7E5EF61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0822605"/>
            <a:ext cx="43525441" cy="6435804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734222"/>
            <a:ext cx="43525441" cy="7088383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887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7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6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548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560948"/>
            <a:ext cx="22616160" cy="21385175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1" y="7560948"/>
            <a:ext cx="22616160" cy="21385175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7253409"/>
            <a:ext cx="22625052" cy="3022876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0276284"/>
            <a:ext cx="22625052" cy="18669836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253409"/>
            <a:ext cx="22633940" cy="3022876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276284"/>
            <a:ext cx="22633940" cy="18669836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290161"/>
            <a:ext cx="16846552" cy="5490686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79" y="1290164"/>
            <a:ext cx="28625800" cy="27655959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780850"/>
            <a:ext cx="16846552" cy="22165273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2682835"/>
            <a:ext cx="30723840" cy="2677837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895362"/>
            <a:ext cx="30723840" cy="19442430"/>
          </a:xfrm>
        </p:spPr>
        <p:txBody>
          <a:bodyPr/>
          <a:lstStyle>
            <a:lvl1pPr marL="0" indent="0">
              <a:buNone/>
              <a:defRPr sz="16700"/>
            </a:lvl1pPr>
            <a:lvl2pPr marL="2388870" indent="0">
              <a:buNone/>
              <a:defRPr sz="14600"/>
            </a:lvl2pPr>
            <a:lvl3pPr marL="4777740" indent="0">
              <a:buNone/>
              <a:defRPr sz="12500"/>
            </a:lvl3pPr>
            <a:lvl4pPr marL="7166610" indent="0">
              <a:buNone/>
              <a:defRPr sz="10500"/>
            </a:lvl4pPr>
            <a:lvl5pPr marL="9555480" indent="0">
              <a:buNone/>
              <a:defRPr sz="10500"/>
            </a:lvl5pPr>
            <a:lvl6pPr marL="11944350" indent="0">
              <a:buNone/>
              <a:defRPr sz="10500"/>
            </a:lvl6pPr>
            <a:lvl7pPr marL="14333220" indent="0">
              <a:buNone/>
              <a:defRPr sz="10500"/>
            </a:lvl7pPr>
            <a:lvl8pPr marL="16722090" indent="0">
              <a:buNone/>
              <a:defRPr sz="10500"/>
            </a:lvl8pPr>
            <a:lvl9pPr marL="19110960" indent="0">
              <a:buNone/>
              <a:defRPr sz="10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360672"/>
            <a:ext cx="30723840" cy="3802973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2" y="1297664"/>
            <a:ext cx="46085760" cy="5400675"/>
          </a:xfrm>
          <a:prstGeom prst="rect">
            <a:avLst/>
          </a:prstGeom>
        </p:spPr>
        <p:txBody>
          <a:bodyPr vert="horz" lIns="477774" tIns="238887" rIns="477774" bIns="238887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7560948"/>
            <a:ext cx="46085760" cy="21385175"/>
          </a:xfrm>
          <a:prstGeom prst="rect">
            <a:avLst/>
          </a:prstGeom>
        </p:spPr>
        <p:txBody>
          <a:bodyPr vert="horz" lIns="477774" tIns="238887" rIns="477774" bIns="23888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2" y="30033756"/>
            <a:ext cx="11948160" cy="1725216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1FA0-65DC-408F-B748-0807422E156F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1" y="30033756"/>
            <a:ext cx="16215361" cy="1725216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2" y="30033756"/>
            <a:ext cx="11948160" cy="1725216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89AE-1CA7-4137-B283-85675AC6058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777740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653" indent="-1791653" algn="l" defTabSz="4777740" rtl="0" eaLnBrk="1" latinLnBrk="0" hangingPunct="1">
        <a:spcBef>
          <a:spcPct val="20000"/>
        </a:spcBef>
        <a:buFont typeface="Arial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914" indent="-1493044" algn="l" defTabSz="4777740" rtl="0" eaLnBrk="1" latinLnBrk="0" hangingPunct="1">
        <a:spcBef>
          <a:spcPct val="20000"/>
        </a:spcBef>
        <a:buFont typeface="Arial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217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1045" indent="-1194435" algn="l" defTabSz="4777740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915" indent="-1194435" algn="l" defTabSz="4777740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878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765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52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539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87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74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61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548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322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209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1096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560322" y="7560945"/>
            <a:ext cx="4608576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555" tIns="238777" rIns="477555" bIns="238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et modifiez le titre</a:t>
            </a:r>
            <a:endParaRPr lang="fr-FR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560322" y="13681717"/>
            <a:ext cx="46085760" cy="1526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555" tIns="238777" rIns="477555" bIns="238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60322" y="30033761"/>
            <a:ext cx="11948160" cy="1725216"/>
          </a:xfrm>
          <a:prstGeom prst="rect">
            <a:avLst/>
          </a:prstGeom>
        </p:spPr>
        <p:txBody>
          <a:bodyPr vert="horz" lIns="477555" tIns="238777" rIns="477555" bIns="238777" rtlCol="0" anchor="ctr"/>
          <a:lstStyle>
            <a:lvl1pPr algn="l" defTabSz="2387778" fontAlgn="auto">
              <a:spcBef>
                <a:spcPts val="0"/>
              </a:spcBef>
              <a:spcAft>
                <a:spcPts val="0"/>
              </a:spcAft>
              <a:defRPr sz="63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2E2EA83-01CF-4518-A2ED-3F4DC25E0C07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495521" y="30033761"/>
            <a:ext cx="16215361" cy="1725216"/>
          </a:xfrm>
          <a:prstGeom prst="rect">
            <a:avLst/>
          </a:prstGeom>
        </p:spPr>
        <p:txBody>
          <a:bodyPr vert="horz" lIns="477555" tIns="238777" rIns="477555" bIns="238777" rtlCol="0" anchor="ctr"/>
          <a:lstStyle>
            <a:lvl1pPr algn="ctr" defTabSz="2387778" fontAlgn="auto">
              <a:spcBef>
                <a:spcPts val="0"/>
              </a:spcBef>
              <a:spcAft>
                <a:spcPts val="0"/>
              </a:spcAft>
              <a:defRPr sz="63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697922" y="30033761"/>
            <a:ext cx="11948160" cy="1725216"/>
          </a:xfrm>
          <a:prstGeom prst="rect">
            <a:avLst/>
          </a:prstGeom>
        </p:spPr>
        <p:txBody>
          <a:bodyPr vert="horz" lIns="477555" tIns="238777" rIns="477555" bIns="238777" rtlCol="0" anchor="ctr"/>
          <a:lstStyle>
            <a:lvl1pPr algn="r" defTabSz="2387778" fontAlgn="auto">
              <a:spcBef>
                <a:spcPts val="0"/>
              </a:spcBef>
              <a:spcAft>
                <a:spcPts val="0"/>
              </a:spcAft>
              <a:defRPr sz="63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9745744-BAFA-42A7-8982-2F9A85CD62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2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2387778" rtl="0" eaLnBrk="1" fontAlgn="base" hangingPunct="1">
        <a:spcBef>
          <a:spcPct val="0"/>
        </a:spcBef>
        <a:spcAft>
          <a:spcPct val="0"/>
        </a:spcAft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2pPr>
      <a:lvl3pPr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3pPr>
      <a:lvl4pPr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4pPr>
      <a:lvl5pPr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5pPr>
      <a:lvl6pPr marL="2387778"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6pPr>
      <a:lvl7pPr marL="4775556"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7pPr>
      <a:lvl8pPr marL="7163329"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8pPr>
      <a:lvl9pPr marL="9551107" algn="l" defTabSz="2387778" rtl="0" eaLnBrk="1" fontAlgn="base" hangingPunct="1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9pPr>
    </p:titleStyle>
    <p:bodyStyle>
      <a:lvl1pPr marL="1790832" indent="-1790832" algn="l" defTabSz="238777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0137" indent="-1492359" algn="l" defTabSz="238777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69442" indent="-1193886" algn="l" defTabSz="238777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57220" indent="-1193886" algn="l" defTabSz="238777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4998" indent="-1193886" algn="l" defTabSz="238777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2776" indent="-1193886" algn="l" defTabSz="2387778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0549" indent="-1193886" algn="l" defTabSz="2387778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08327" indent="-1193886" algn="l" defTabSz="2387778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296105" indent="-1193886" algn="l" defTabSz="2387778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7778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5556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3329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1107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8885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26663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14441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02219" algn="l" defTabSz="238777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212080" y="6217920"/>
            <a:ext cx="184731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1162695" y="19306118"/>
            <a:ext cx="23400000" cy="13246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7200" b="1" dirty="0">
                <a:solidFill>
                  <a:srgbClr val="FF0000"/>
                </a:solidFill>
                <a:cs typeface="Arial" pitchFamily="34" charset="0"/>
              </a:rPr>
              <a:t>RESULTATS :</a:t>
            </a:r>
          </a:p>
          <a:p>
            <a:pPr marL="857250" indent="-857250">
              <a:buFont typeface="Wingdings" pitchFamily="2" charset="2"/>
              <a:buChar char="Ø"/>
            </a:pPr>
            <a:r>
              <a:rPr lang="fr-BE" sz="5000" u="sng" dirty="0">
                <a:cs typeface="Arial" pitchFamily="34" charset="0"/>
              </a:rPr>
              <a:t>6,1 ans  en moyenne après le DG</a:t>
            </a:r>
            <a:r>
              <a:rPr lang="fr-BE" sz="5000" dirty="0">
                <a:cs typeface="Arial" pitchFamily="34" charset="0"/>
              </a:rPr>
              <a:t>, nous constatons la survenue d’un trouble du métabolisme glucidique chez </a:t>
            </a:r>
            <a:r>
              <a:rPr lang="fr-BE" sz="5000" b="1" dirty="0">
                <a:cs typeface="Arial" pitchFamily="34" charset="0"/>
              </a:rPr>
              <a:t>49.1%</a:t>
            </a:r>
            <a:r>
              <a:rPr lang="fr-BE" sz="5000" dirty="0">
                <a:cs typeface="Arial" pitchFamily="34" charset="0"/>
              </a:rPr>
              <a:t> des patientes de notre étude dont </a:t>
            </a:r>
          </a:p>
          <a:p>
            <a:pPr marL="2692451" lvl="1" indent="-685800">
              <a:buFont typeface="Calibri" pitchFamily="34" charset="0"/>
              <a:buChar char="→"/>
            </a:pPr>
            <a:r>
              <a:rPr lang="fr-BE" sz="5000" b="1" dirty="0">
                <a:cs typeface="Arial" pitchFamily="34" charset="0"/>
              </a:rPr>
              <a:t>30.9% d’intolérance au glucose</a:t>
            </a:r>
          </a:p>
          <a:p>
            <a:pPr marL="2692451" lvl="1" indent="-685800">
              <a:buFont typeface="Calibri" pitchFamily="34" charset="0"/>
              <a:buChar char="→"/>
            </a:pPr>
            <a:r>
              <a:rPr lang="fr-BE" sz="5000" b="1" dirty="0">
                <a:cs typeface="Arial" pitchFamily="34" charset="0"/>
              </a:rPr>
              <a:t>18.2% de diabète</a:t>
            </a:r>
          </a:p>
          <a:p>
            <a:pPr marL="857250" indent="-857250">
              <a:buFont typeface="Wingdings" pitchFamily="2" charset="2"/>
              <a:buChar char="Ø"/>
            </a:pPr>
            <a:r>
              <a:rPr lang="fr-BE" sz="5000" dirty="0">
                <a:cs typeface="Arial" pitchFamily="34" charset="0"/>
              </a:rPr>
              <a:t>Nous avons identifié 3 facteurs de risque de développer un trouble </a:t>
            </a:r>
            <a:r>
              <a:rPr lang="fr-BE" sz="5000" dirty="0" err="1">
                <a:cs typeface="Arial" pitchFamily="34" charset="0"/>
              </a:rPr>
              <a:t>dysglycémique</a:t>
            </a:r>
            <a:r>
              <a:rPr lang="fr-BE" sz="5000" dirty="0">
                <a:cs typeface="Arial" pitchFamily="34" charset="0"/>
              </a:rPr>
              <a:t> après le DG :</a:t>
            </a:r>
          </a:p>
          <a:p>
            <a:pPr marL="857250" indent="-857250">
              <a:buFontTx/>
              <a:buChar char="-"/>
            </a:pPr>
            <a:r>
              <a:rPr lang="fr-BE" sz="5000" dirty="0">
                <a:cs typeface="Arial" pitchFamily="34" charset="0"/>
              </a:rPr>
              <a:t>Indice de masse corporel (IMC) plus élevé en pré-</a:t>
            </a:r>
            <a:r>
              <a:rPr lang="fr-BE" sz="5000" dirty="0" err="1">
                <a:cs typeface="Arial" pitchFamily="34" charset="0"/>
              </a:rPr>
              <a:t>conceptionnel</a:t>
            </a:r>
            <a:r>
              <a:rPr lang="fr-BE" sz="5000" dirty="0">
                <a:cs typeface="Arial" pitchFamily="34" charset="0"/>
              </a:rPr>
              <a:t>, lors du diagnostic de DG ou en post-partum </a:t>
            </a:r>
          </a:p>
          <a:p>
            <a:pPr marL="857250" indent="-857250">
              <a:buFontTx/>
              <a:buChar char="-"/>
            </a:pPr>
            <a:r>
              <a:rPr lang="fr-BE" sz="5000" dirty="0">
                <a:cs typeface="Arial" pitchFamily="34" charset="0"/>
              </a:rPr>
              <a:t>Valeur plus élevée de glycémie à jeun (GAJ) lors de l’HGPO au diagnostic</a:t>
            </a:r>
          </a:p>
          <a:p>
            <a:pPr marL="857250" indent="-857250">
              <a:buFontTx/>
              <a:buChar char="-"/>
            </a:pPr>
            <a:r>
              <a:rPr lang="fr-BE" sz="5000" dirty="0">
                <a:cs typeface="Arial" pitchFamily="34" charset="0"/>
              </a:rPr>
              <a:t>Valeur plus élevée d’HbA1c lors du diagnostic </a:t>
            </a:r>
          </a:p>
          <a:p>
            <a:pPr marL="857250" indent="-857250">
              <a:buFont typeface="Wingdings" pitchFamily="2" charset="2"/>
              <a:buChar char="Ø"/>
            </a:pPr>
            <a:r>
              <a:rPr lang="fr-BE" sz="5000" dirty="0">
                <a:cs typeface="Arial" pitchFamily="34" charset="0"/>
              </a:rPr>
              <a:t>Un pourcentage élevé de patiente adhère au suivi métabolique simple proposé par notre centre pour le dépistage des troubles métaboliques en post-partum. Plus des 80% des femmes ont accepté ce dépistage dès le premier contact téléphonique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618338" y="19363522"/>
            <a:ext cx="23400000" cy="123948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7200" b="1" dirty="0">
                <a:solidFill>
                  <a:srgbClr val="FF0000"/>
                </a:solidFill>
                <a:cs typeface="Arial" pitchFamily="34" charset="0"/>
              </a:rPr>
              <a:t>CONCLUSION :</a:t>
            </a:r>
          </a:p>
          <a:p>
            <a:r>
              <a:rPr lang="fr-BE" sz="5000" dirty="0">
                <a:solidFill>
                  <a:schemeClr val="tx1"/>
                </a:solidFill>
                <a:cs typeface="Arial" pitchFamily="34" charset="0"/>
              </a:rPr>
              <a:t>Notre étude indique que 49,1% des patientes ont développé une </a:t>
            </a:r>
            <a:r>
              <a:rPr lang="fr-BE" sz="5000" dirty="0" err="1">
                <a:solidFill>
                  <a:schemeClr val="tx1"/>
                </a:solidFill>
                <a:cs typeface="Arial" pitchFamily="34" charset="0"/>
              </a:rPr>
              <a:t>dysglycémie</a:t>
            </a:r>
            <a:r>
              <a:rPr lang="fr-BE" sz="5000" dirty="0">
                <a:solidFill>
                  <a:schemeClr val="tx1"/>
                </a:solidFill>
                <a:cs typeface="Arial" pitchFamily="34" charset="0"/>
              </a:rPr>
              <a:t> en moyenne 6,1 ans après leur DG. Ces résultats concordent avec la littérature. Présenter un DG est un facteur de risque de présenter un trouble du métabolisme glucidique avec 1 femme sur 2 atteinte, déjà dans les 6 années suivant leur accouchement.</a:t>
            </a:r>
          </a:p>
          <a:p>
            <a:r>
              <a:rPr lang="fr-BE" sz="5000" dirty="0">
                <a:solidFill>
                  <a:schemeClr val="tx1"/>
                </a:solidFill>
                <a:cs typeface="Arial" pitchFamily="34" charset="0"/>
              </a:rPr>
              <a:t>Un IMC plus élevé en post-partum constitue un FR d’évolution péjorative sur le plan métabolique. L’application des mesures hygiéno-diététiques et la perte de poids parait dès lors fondamental pour éviter une évolution vers un DT2. Il est indispensable d’identifier ces patientes à haut risque métabolique afin de leur proposer les mesures adéquates et un suivi adapté.</a:t>
            </a:r>
          </a:p>
          <a:p>
            <a:r>
              <a:rPr lang="fr-BE" sz="5000" dirty="0">
                <a:solidFill>
                  <a:schemeClr val="tx1"/>
                </a:solidFill>
                <a:cs typeface="Arial" pitchFamily="34" charset="0"/>
              </a:rPr>
              <a:t>Enfin, cette étude renforce notre stratégie de suivi post-DG sous la forme d’une prise de sang simple en raison d ’une meilleure adhérence en comparaison à la réalisation d’une HGPO.</a:t>
            </a:r>
            <a:endParaRPr lang="fr-BE" sz="7200" b="1" dirty="0"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170729" y="4516357"/>
            <a:ext cx="23400000" cy="51547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BE" sz="7200" b="1" dirty="0">
                <a:solidFill>
                  <a:srgbClr val="FF0000"/>
                </a:solidFill>
                <a:cs typeface="Arial" pitchFamily="34" charset="0"/>
              </a:rPr>
              <a:t>INTRODUCTION :</a:t>
            </a:r>
          </a:p>
          <a:p>
            <a:pPr lvl="0"/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Le diabète gestationnel (DG) est une complication fréquente de la grossesse. Il expose la mère à un risque considérable de développer une </a:t>
            </a:r>
            <a:r>
              <a:rPr lang="fr-BE" sz="5000" dirty="0" err="1">
                <a:solidFill>
                  <a:prstClr val="black"/>
                </a:solidFill>
                <a:cs typeface="Arial" pitchFamily="34" charset="0"/>
              </a:rPr>
              <a:t>dysglycémie</a:t>
            </a:r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 après l’accouchement. Notre étude s’est intéressée au devenir métabolique à moyen terme de patientes suivies dans notre institution. Nous avons également recherché des facteurs de risque (FR) pouvant influencer cette évolution métabolique péjorative.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62713" y="10770141"/>
            <a:ext cx="23400000" cy="7888939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BE" sz="7200" b="1" dirty="0">
                <a:solidFill>
                  <a:srgbClr val="FF0000"/>
                </a:solidFill>
                <a:cs typeface="Arial" pitchFamily="34" charset="0"/>
              </a:rPr>
              <a:t>METHODES :</a:t>
            </a:r>
          </a:p>
          <a:p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Étude observationnelle concernant 55 patientes ayant présenté un DG. Le diagnostic de DG est défini selon les critères de l’International Association of the </a:t>
            </a:r>
            <a:r>
              <a:rPr lang="fr-BE" sz="5000" dirty="0" err="1">
                <a:solidFill>
                  <a:prstClr val="black"/>
                </a:solidFill>
                <a:cs typeface="Arial" pitchFamily="34" charset="0"/>
              </a:rPr>
              <a:t>Diabetes</a:t>
            </a:r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 and </a:t>
            </a:r>
            <a:r>
              <a:rPr lang="fr-BE" sz="5000" dirty="0" err="1">
                <a:solidFill>
                  <a:prstClr val="black"/>
                </a:solidFill>
                <a:cs typeface="Arial" pitchFamily="34" charset="0"/>
              </a:rPr>
              <a:t>Pregnancy</a:t>
            </a:r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BE" sz="5000" dirty="0" err="1">
                <a:solidFill>
                  <a:prstClr val="black"/>
                </a:solidFill>
                <a:cs typeface="Arial" pitchFamily="34" charset="0"/>
              </a:rPr>
              <a:t>Study</a:t>
            </a:r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 Groups (IADPSG) avec la réalisation d’une hyperglycémie provoquée par voie orale (HGPO) à 75 grammes de glucose entre la 24ème et la 28ème semaine d’aménorrhée (SA).</a:t>
            </a:r>
            <a:endParaRPr lang="fr-BE" sz="5000" b="1" dirty="0">
              <a:solidFill>
                <a:srgbClr val="FF0000"/>
              </a:solidFill>
              <a:cs typeface="Arial" pitchFamily="34" charset="0"/>
            </a:endParaRPr>
          </a:p>
          <a:p>
            <a:pPr lvl="0"/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Le suivi moyen est de 6,1 ans entre le diagnostic de DG et le bilan glucidique proposé. Nous avons contacté ces patientes afin qu’elles réalisent une prise de sang à jeun comprenant une mesure de la glycémie et de l’hémoglobine </a:t>
            </a:r>
            <a:r>
              <a:rPr lang="fr-BE" sz="5000" dirty="0" err="1">
                <a:solidFill>
                  <a:prstClr val="black"/>
                </a:solidFill>
                <a:cs typeface="Arial" pitchFamily="34" charset="0"/>
              </a:rPr>
              <a:t>glyquée</a:t>
            </a:r>
            <a:r>
              <a:rPr lang="fr-BE" sz="5000" dirty="0">
                <a:solidFill>
                  <a:prstClr val="black"/>
                </a:solidFill>
                <a:cs typeface="Arial" pitchFamily="34" charset="0"/>
              </a:rPr>
              <a:t> (HbA1c).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440645" y="311407"/>
            <a:ext cx="40325111" cy="3603814"/>
          </a:xfrm>
          <a:prstGeom prst="roundRect">
            <a:avLst/>
          </a:prstGeom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8000" b="1" dirty="0">
              <a:solidFill>
                <a:srgbClr val="FF0000"/>
              </a:solidFill>
              <a:ea typeface="+mj-ea"/>
              <a:cs typeface="+mj-cs"/>
            </a:endParaRPr>
          </a:p>
          <a:p>
            <a:pPr algn="ctr"/>
            <a:r>
              <a:rPr lang="fr-BE" sz="8000" b="1" dirty="0">
                <a:solidFill>
                  <a:srgbClr val="FF0000"/>
                </a:solidFill>
                <a:ea typeface="+mj-ea"/>
                <a:cs typeface="+mj-cs"/>
              </a:rPr>
              <a:t>Devenir métabolique à moyen terme chez des femmes aux antécédents de diabète gestationnel</a:t>
            </a:r>
            <a:br>
              <a:rPr lang="fr-BE" sz="9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BE" sz="6000" dirty="0">
                <a:solidFill>
                  <a:prstClr val="black"/>
                </a:solidFill>
                <a:ea typeface="+mj-ea"/>
                <a:cs typeface="+mj-cs"/>
              </a:rPr>
              <a:t>V. </a:t>
            </a:r>
            <a:r>
              <a:rPr lang="fr-BE" sz="6000" dirty="0" err="1">
                <a:solidFill>
                  <a:prstClr val="black"/>
                </a:solidFill>
                <a:ea typeface="+mj-ea"/>
                <a:cs typeface="+mj-cs"/>
              </a:rPr>
              <a:t>Renson</a:t>
            </a:r>
            <a:r>
              <a:rPr lang="fr-BE" sz="6000" dirty="0">
                <a:solidFill>
                  <a:prstClr val="black"/>
                </a:solidFill>
                <a:ea typeface="+mj-ea"/>
                <a:cs typeface="+mj-cs"/>
              </a:rPr>
              <a:t>, A. </a:t>
            </a:r>
            <a:r>
              <a:rPr lang="fr-BE" sz="6000" dirty="0" err="1">
                <a:solidFill>
                  <a:prstClr val="black"/>
                </a:solidFill>
                <a:ea typeface="+mj-ea"/>
                <a:cs typeface="+mj-cs"/>
              </a:rPr>
              <a:t>Vandelaer</a:t>
            </a:r>
            <a:r>
              <a:rPr lang="fr-BE" sz="6000" dirty="0">
                <a:solidFill>
                  <a:prstClr val="black"/>
                </a:solidFill>
                <a:ea typeface="+mj-ea"/>
                <a:cs typeface="+mj-cs"/>
              </a:rPr>
              <a:t>, M. Neuville, J-C. Philips, R. </a:t>
            </a:r>
            <a:r>
              <a:rPr lang="fr-BE" sz="6000" dirty="0" err="1">
                <a:solidFill>
                  <a:prstClr val="black"/>
                </a:solidFill>
                <a:ea typeface="+mj-ea"/>
                <a:cs typeface="+mj-cs"/>
              </a:rPr>
              <a:t>Radermecker</a:t>
            </a:r>
            <a:r>
              <a:rPr lang="fr-BE" sz="6000" dirty="0">
                <a:solidFill>
                  <a:prstClr val="black"/>
                </a:solidFill>
                <a:ea typeface="+mj-ea"/>
                <a:cs typeface="+mj-cs"/>
              </a:rPr>
              <a:t>, N. </a:t>
            </a:r>
            <a:r>
              <a:rPr lang="fr-BE" sz="6000" dirty="0" err="1">
                <a:solidFill>
                  <a:prstClr val="black"/>
                </a:solidFill>
                <a:ea typeface="+mj-ea"/>
                <a:cs typeface="+mj-cs"/>
              </a:rPr>
              <a:t>Paquot</a:t>
            </a:r>
            <a:br>
              <a:rPr lang="fr-BE" sz="60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BE" sz="6000" dirty="0">
                <a:solidFill>
                  <a:prstClr val="black"/>
                </a:solidFill>
                <a:ea typeface="+mj-ea"/>
                <a:cs typeface="+mj-cs"/>
              </a:rPr>
              <a:t>Service de Diabétologie, Nutrition et Maladies Métaboliques, CHU Liège, Liège, Belgique </a:t>
            </a:r>
            <a:endParaRPr lang="fr-BE" sz="6000" dirty="0"/>
          </a:p>
        </p:txBody>
      </p:sp>
      <p:graphicFrame>
        <p:nvGraphicFramePr>
          <p:cNvPr id="29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821349"/>
              </p:ext>
            </p:extLst>
          </p:nvPr>
        </p:nvGraphicFramePr>
        <p:xfrm>
          <a:off x="25603199" y="6346773"/>
          <a:ext cx="25390799" cy="1239480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6462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3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9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 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Trouble du métabolisme (n 27)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Absence de trouble du métabolisme (n 28)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p-value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Âge lors du suivi biologique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34 (32-43.5) ans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36.5 (31.75-40) ans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0.624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Ancienneté du DG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89 (66-120) mois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59.5 (52.5-94.5) mois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0.038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Antécédent familiaux de diabète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Oui : 17 (63.0%)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Oui : 13 (46.4%)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0.226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effectLst/>
                        </a:rPr>
                        <a:t>IMC avant grossesse</a:t>
                      </a:r>
                      <a:endParaRPr lang="fr-BE" sz="4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26.99 (22.88-31.39) kg/m²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23.93 (20.4-25.71) kg/m²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solidFill>
                            <a:srgbClr val="FF0000"/>
                          </a:solidFill>
                          <a:effectLst/>
                        </a:rPr>
                        <a:t>0.017</a:t>
                      </a:r>
                      <a:endParaRPr lang="fr-BE" sz="4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baseline="0" dirty="0">
                          <a:effectLst/>
                        </a:rPr>
                        <a:t>IMC lors du diagnostic DG</a:t>
                      </a:r>
                      <a:endParaRPr lang="fr-BE" sz="4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30.10 (25.67 – 33.45) kg/m²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26.80 (23.92-30.58) kg/m²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solidFill>
                            <a:srgbClr val="FF0000"/>
                          </a:solidFill>
                          <a:effectLst/>
                        </a:rPr>
                        <a:t>0.035</a:t>
                      </a:r>
                      <a:endParaRPr lang="fr-BE" sz="4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effectLst/>
                        </a:rPr>
                        <a:t>IMC lors</a:t>
                      </a:r>
                      <a:r>
                        <a:rPr lang="fr-BE" sz="4400" b="1" baseline="0" dirty="0">
                          <a:effectLst/>
                        </a:rPr>
                        <a:t> du suivi</a:t>
                      </a:r>
                      <a:endParaRPr lang="fr-BE" sz="4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29.69 (24.05-33.44) kg/m²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24.64 (21.24-28.52) kg/m²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solidFill>
                            <a:srgbClr val="FF0000"/>
                          </a:solidFill>
                          <a:effectLst/>
                        </a:rPr>
                        <a:t>0.009</a:t>
                      </a:r>
                      <a:endParaRPr lang="fr-BE" sz="4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effectLst/>
                        </a:rPr>
                        <a:t>GAJ à l’HGPO</a:t>
                      </a:r>
                      <a:endParaRPr lang="fr-BE" sz="4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97 (86.5 – 104.5) mg/dl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84 (78.0 – 90.5) mg/dl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solidFill>
                            <a:srgbClr val="FF0000"/>
                          </a:solidFill>
                          <a:effectLst/>
                        </a:rPr>
                        <a:t>0.0006</a:t>
                      </a:r>
                      <a:endParaRPr lang="fr-BE" sz="4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6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effectLst/>
                        </a:rPr>
                        <a:t>HbA1c au DG</a:t>
                      </a:r>
                      <a:endParaRPr lang="fr-BE" sz="4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5.6 (5.20 – 5.90) %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5.1 (4.975 – 5.4) %</a:t>
                      </a:r>
                      <a:endParaRPr lang="fr-BE" sz="4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1" dirty="0">
                          <a:solidFill>
                            <a:srgbClr val="FF0000"/>
                          </a:solidFill>
                          <a:effectLst/>
                        </a:rPr>
                        <a:t>0.0002</a:t>
                      </a:r>
                      <a:endParaRPr lang="fr-BE" sz="4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b="0" dirty="0">
                          <a:effectLst/>
                        </a:rPr>
                        <a:t>Recours à l’insulinothérapie</a:t>
                      </a:r>
                      <a:endParaRPr lang="fr-BE" sz="4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Oui : 16 (59.3%)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Oui : 10 (35.7%)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4400" dirty="0">
                          <a:effectLst/>
                        </a:rPr>
                        <a:t>0.085</a:t>
                      </a:r>
                      <a:endParaRPr lang="fr-BE" sz="4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26616776" y="4653842"/>
            <a:ext cx="23400000" cy="91440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BE" sz="5000" dirty="0">
                <a:solidFill>
                  <a:schemeClr val="tx1"/>
                </a:solidFill>
              </a:rPr>
              <a:t>Comparatif des populations avec et sans trouble glucidique après un DG :</a:t>
            </a:r>
          </a:p>
        </p:txBody>
      </p:sp>
      <p:pic>
        <p:nvPicPr>
          <p:cNvPr id="1026" name="Picture 2" descr="C:\Users\virginie\Desktop\logo_chu-coul-pet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" y="497440"/>
            <a:ext cx="5136852" cy="294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rginie\Desktop\uliege_logo_compact_cmjn_pos2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3663" y="717075"/>
            <a:ext cx="5190336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567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agriphar group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agriphar group</Template>
  <TotalTime>3714</TotalTime>
  <Words>702</Words>
  <Application>Microsoft Macintosh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Thème agriphar group</vt:lpstr>
      <vt:lpstr>1_Thème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Alban Boissé</dc:creator>
  <cp:lastModifiedBy>jc philips</cp:lastModifiedBy>
  <cp:revision>170</cp:revision>
  <cp:lastPrinted>2019-01-18T14:52:20Z</cp:lastPrinted>
  <dcterms:created xsi:type="dcterms:W3CDTF">2017-03-01T19:00:12Z</dcterms:created>
  <dcterms:modified xsi:type="dcterms:W3CDTF">2021-02-18T17:15:25Z</dcterms:modified>
</cp:coreProperties>
</file>