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8" r:id="rId3"/>
  </p:sldIdLst>
  <p:sldSz cx="51206400" cy="32404050"/>
  <p:notesSz cx="6858000" cy="9144000"/>
  <p:defaultTextStyle>
    <a:defPPr>
      <a:defRPr lang="en-US"/>
    </a:defPPr>
    <a:lvl1pPr marL="0" algn="l" defTabSz="2006651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1pPr>
    <a:lvl2pPr marL="2006651" algn="l" defTabSz="2006651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2pPr>
    <a:lvl3pPr marL="4013302" algn="l" defTabSz="2006651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3pPr>
    <a:lvl4pPr marL="6019952" algn="l" defTabSz="2006651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4pPr>
    <a:lvl5pPr marL="8026603" algn="l" defTabSz="2006651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5pPr>
    <a:lvl6pPr marL="10033254" algn="l" defTabSz="2006651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6pPr>
    <a:lvl7pPr marL="12039905" algn="l" defTabSz="2006651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7pPr>
    <a:lvl8pPr marL="14046556" algn="l" defTabSz="2006651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8pPr>
    <a:lvl9pPr marL="16053206" algn="l" defTabSz="2006651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A7FF3B3B-57E1-41B9-AD6A-00CFB928CC5A}">
          <p14:sldIdLst/>
        </p14:section>
        <p14:section name="Section sans titre" id="{32D3F862-3E05-4A5C-8847-3D73F11EB4C2}">
          <p14:sldIdLst/>
        </p14:section>
        <p14:section name="Section sans titre" id="{778A5B5B-073C-41FF-8482-D801B2B87078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678">
          <p15:clr>
            <a:srgbClr val="A4A3A4"/>
          </p15:clr>
        </p15:guide>
        <p15:guide id="2" pos="990">
          <p15:clr>
            <a:srgbClr val="A4A3A4"/>
          </p15:clr>
        </p15:guide>
        <p15:guide id="3" orient="horz" pos="2327">
          <p15:clr>
            <a:srgbClr val="A4A3A4"/>
          </p15:clr>
        </p15:guide>
        <p15:guide id="4" pos="15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2E4"/>
    <a:srgbClr val="265A9A"/>
    <a:srgbClr val="72BEC2"/>
    <a:srgbClr val="3A76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000" autoAdjust="0"/>
    <p:restoredTop sz="94662" autoAdjust="0"/>
  </p:normalViewPr>
  <p:slideViewPr>
    <p:cSldViewPr snapToGrid="0">
      <p:cViewPr varScale="1">
        <p:scale>
          <a:sx n="20" d="100"/>
          <a:sy n="20" d="100"/>
        </p:scale>
        <p:origin x="1960" y="248"/>
      </p:cViewPr>
      <p:guideLst>
        <p:guide orient="horz" pos="3678"/>
        <p:guide pos="990"/>
        <p:guide orient="horz" pos="2327"/>
        <p:guide pos="15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1" y="10066261"/>
            <a:ext cx="43525441" cy="694586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2" y="18362295"/>
            <a:ext cx="35844480" cy="82810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888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77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166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555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94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333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722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110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B1FA0-65DC-408F-B748-0807422E156F}" type="datetimeFigureOut">
              <a:rPr lang="fr-FR" smtClean="0"/>
              <a:t>18/02/2021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89AE-1CA7-4137-B283-85675AC6058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B1FA0-65DC-408F-B748-0807422E156F}" type="datetimeFigureOut">
              <a:rPr lang="fr-FR" smtClean="0"/>
              <a:t>18/02/2021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89AE-1CA7-4137-B283-85675AC6058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124640" y="1297667"/>
            <a:ext cx="11521440" cy="2764845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321" y="1297667"/>
            <a:ext cx="33710880" cy="27648456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B1FA0-65DC-408F-B748-0807422E156F}" type="datetimeFigureOut">
              <a:rPr lang="fr-FR" smtClean="0"/>
              <a:t>18/02/2021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89AE-1CA7-4137-B283-85675AC6058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40481" y="10066270"/>
            <a:ext cx="43525441" cy="6945868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80962" y="18362295"/>
            <a:ext cx="35844480" cy="82810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86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73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1600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546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933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320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706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093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471BFDE-464F-47DC-8DE0-793033614ECD}" type="datetimeFigureOut">
              <a:rPr lang="fr-FR"/>
              <a:pPr>
                <a:defRPr/>
              </a:pPr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694E3D0-4E68-4087-97F3-A1E0422AE48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8450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850AE6-6750-4BA3-920D-3BFB6AA5CFBD}" type="datetimeFigureOut">
              <a:rPr lang="fr-FR"/>
              <a:pPr>
                <a:defRPr/>
              </a:pPr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0E85578-5902-4101-A4D8-ADADCF293C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6081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44952" y="20822605"/>
            <a:ext cx="43525441" cy="6435804"/>
          </a:xfrm>
        </p:spPr>
        <p:txBody>
          <a:bodyPr anchor="t"/>
          <a:lstStyle>
            <a:lvl1pPr algn="l">
              <a:defRPr sz="209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044952" y="13734226"/>
            <a:ext cx="43525441" cy="7088383"/>
          </a:xfrm>
        </p:spPr>
        <p:txBody>
          <a:bodyPr anchor="b"/>
          <a:lstStyle>
            <a:lvl1pPr marL="0" indent="0">
              <a:buNone/>
              <a:defRPr sz="10500">
                <a:solidFill>
                  <a:schemeClr val="tx1">
                    <a:tint val="75000"/>
                  </a:schemeClr>
                </a:solidFill>
              </a:defRPr>
            </a:lvl1pPr>
            <a:lvl2pPr marL="2386686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2pPr>
            <a:lvl3pPr marL="4773372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3pPr>
            <a:lvl4pPr marL="7160053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4pPr>
            <a:lvl5pPr marL="9546739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5pPr>
            <a:lvl6pPr marL="11933425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6pPr>
            <a:lvl7pPr marL="1432011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7pPr>
            <a:lvl8pPr marL="16706796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8pPr>
            <a:lvl9pPr marL="19093477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ABC1162-70DA-470F-A5C5-88649A8EC8F0}" type="datetimeFigureOut">
              <a:rPr lang="fr-FR"/>
              <a:pPr>
                <a:defRPr/>
              </a:pPr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857A8A4-3386-47CE-981F-D7FF38542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008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60320" y="7560957"/>
            <a:ext cx="22616160" cy="21385175"/>
          </a:xfrm>
        </p:spPr>
        <p:txBody>
          <a:bodyPr/>
          <a:lstStyle>
            <a:lvl1pPr>
              <a:defRPr sz="14600"/>
            </a:lvl1pPr>
            <a:lvl2pPr>
              <a:defRPr sz="12500"/>
            </a:lvl2pPr>
            <a:lvl3pPr>
              <a:defRPr sz="1050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029921" y="7560957"/>
            <a:ext cx="22616160" cy="21385175"/>
          </a:xfrm>
        </p:spPr>
        <p:txBody>
          <a:bodyPr/>
          <a:lstStyle>
            <a:lvl1pPr>
              <a:defRPr sz="14600"/>
            </a:lvl1pPr>
            <a:lvl2pPr>
              <a:defRPr sz="12500"/>
            </a:lvl2pPr>
            <a:lvl3pPr>
              <a:defRPr sz="1050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9178369-D740-4CD4-B0EE-F8D22820E424}" type="datetimeFigureOut">
              <a:rPr lang="fr-FR"/>
              <a:pPr>
                <a:defRPr/>
              </a:pPr>
              <a:t>18/02/2021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FE5A430-9B08-4549-B2D2-DF2995F2CC3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3994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60321" y="7253409"/>
            <a:ext cx="22625052" cy="3022876"/>
          </a:xfrm>
        </p:spPr>
        <p:txBody>
          <a:bodyPr anchor="b"/>
          <a:lstStyle>
            <a:lvl1pPr marL="0" indent="0">
              <a:buNone/>
              <a:defRPr sz="12500" b="1"/>
            </a:lvl1pPr>
            <a:lvl2pPr marL="2386686" indent="0">
              <a:buNone/>
              <a:defRPr sz="10500" b="1"/>
            </a:lvl2pPr>
            <a:lvl3pPr marL="4773372" indent="0">
              <a:buNone/>
              <a:defRPr sz="9400" b="1"/>
            </a:lvl3pPr>
            <a:lvl4pPr marL="7160053" indent="0">
              <a:buNone/>
              <a:defRPr sz="8400" b="1"/>
            </a:lvl4pPr>
            <a:lvl5pPr marL="9546739" indent="0">
              <a:buNone/>
              <a:defRPr sz="8400" b="1"/>
            </a:lvl5pPr>
            <a:lvl6pPr marL="11933425" indent="0">
              <a:buNone/>
              <a:defRPr sz="8400" b="1"/>
            </a:lvl6pPr>
            <a:lvl7pPr marL="14320110" indent="0">
              <a:buNone/>
              <a:defRPr sz="8400" b="1"/>
            </a:lvl7pPr>
            <a:lvl8pPr marL="16706796" indent="0">
              <a:buNone/>
              <a:defRPr sz="8400" b="1"/>
            </a:lvl8pPr>
            <a:lvl9pPr marL="19093477" indent="0">
              <a:buNone/>
              <a:defRPr sz="8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560321" y="10276284"/>
            <a:ext cx="22625052" cy="18669836"/>
          </a:xfrm>
        </p:spPr>
        <p:txBody>
          <a:bodyPr/>
          <a:lstStyle>
            <a:lvl1pPr>
              <a:defRPr sz="12500"/>
            </a:lvl1pPr>
            <a:lvl2pPr>
              <a:defRPr sz="10500"/>
            </a:lvl2pPr>
            <a:lvl3pPr>
              <a:defRPr sz="94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26012142" y="7253409"/>
            <a:ext cx="22633940" cy="3022876"/>
          </a:xfrm>
        </p:spPr>
        <p:txBody>
          <a:bodyPr anchor="b"/>
          <a:lstStyle>
            <a:lvl1pPr marL="0" indent="0">
              <a:buNone/>
              <a:defRPr sz="12500" b="1"/>
            </a:lvl1pPr>
            <a:lvl2pPr marL="2386686" indent="0">
              <a:buNone/>
              <a:defRPr sz="10500" b="1"/>
            </a:lvl2pPr>
            <a:lvl3pPr marL="4773372" indent="0">
              <a:buNone/>
              <a:defRPr sz="9400" b="1"/>
            </a:lvl3pPr>
            <a:lvl4pPr marL="7160053" indent="0">
              <a:buNone/>
              <a:defRPr sz="8400" b="1"/>
            </a:lvl4pPr>
            <a:lvl5pPr marL="9546739" indent="0">
              <a:buNone/>
              <a:defRPr sz="8400" b="1"/>
            </a:lvl5pPr>
            <a:lvl6pPr marL="11933425" indent="0">
              <a:buNone/>
              <a:defRPr sz="8400" b="1"/>
            </a:lvl6pPr>
            <a:lvl7pPr marL="14320110" indent="0">
              <a:buNone/>
              <a:defRPr sz="8400" b="1"/>
            </a:lvl7pPr>
            <a:lvl8pPr marL="16706796" indent="0">
              <a:buNone/>
              <a:defRPr sz="8400" b="1"/>
            </a:lvl8pPr>
            <a:lvl9pPr marL="19093477" indent="0">
              <a:buNone/>
              <a:defRPr sz="8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6012142" y="10276284"/>
            <a:ext cx="22633940" cy="18669836"/>
          </a:xfrm>
        </p:spPr>
        <p:txBody>
          <a:bodyPr/>
          <a:lstStyle>
            <a:lvl1pPr>
              <a:defRPr sz="12500"/>
            </a:lvl1pPr>
            <a:lvl2pPr>
              <a:defRPr sz="10500"/>
            </a:lvl2pPr>
            <a:lvl3pPr>
              <a:defRPr sz="94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CFA9238-58EA-483C-BDBA-BEE74EBEB1E2}" type="datetimeFigureOut">
              <a:rPr lang="fr-FR"/>
              <a:pPr>
                <a:defRPr/>
              </a:pPr>
              <a:t>18/02/2021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950064D-C1DA-4DA3-9AAF-5DBC7946C50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60363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7C5FA68-E9EF-4BFC-BA4E-76C9DCF62169}" type="datetimeFigureOut">
              <a:rPr lang="fr-FR"/>
              <a:pPr>
                <a:defRPr/>
              </a:pPr>
              <a:t>18/02/2021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09E3205-E8DB-4F77-A4D7-D6EDA65DE71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17389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2023AEF-998E-4828-A66F-B51698EAD25F}" type="datetimeFigureOut">
              <a:rPr lang="fr-FR"/>
              <a:pPr>
                <a:defRPr/>
              </a:pPr>
              <a:t>18/02/2021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4190C03-8298-4F99-8DF2-43793A669F4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79237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60334" y="1290161"/>
            <a:ext cx="16846552" cy="5490686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020279" y="1290168"/>
            <a:ext cx="28625800" cy="27655959"/>
          </a:xfrm>
        </p:spPr>
        <p:txBody>
          <a:bodyPr/>
          <a:lstStyle>
            <a:lvl1pPr>
              <a:defRPr sz="16700"/>
            </a:lvl1pPr>
            <a:lvl2pPr>
              <a:defRPr sz="14600"/>
            </a:lvl2pPr>
            <a:lvl3pPr>
              <a:defRPr sz="12500"/>
            </a:lvl3pPr>
            <a:lvl4pPr>
              <a:defRPr sz="10500"/>
            </a:lvl4pPr>
            <a:lvl5pPr>
              <a:defRPr sz="10500"/>
            </a:lvl5pPr>
            <a:lvl6pPr>
              <a:defRPr sz="10500"/>
            </a:lvl6pPr>
            <a:lvl7pPr>
              <a:defRPr sz="10500"/>
            </a:lvl7pPr>
            <a:lvl8pPr>
              <a:defRPr sz="10500"/>
            </a:lvl8pPr>
            <a:lvl9pPr>
              <a:defRPr sz="10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560334" y="6780854"/>
            <a:ext cx="16846552" cy="22165273"/>
          </a:xfrm>
        </p:spPr>
        <p:txBody>
          <a:bodyPr/>
          <a:lstStyle>
            <a:lvl1pPr marL="0" indent="0">
              <a:buNone/>
              <a:defRPr sz="7300"/>
            </a:lvl1pPr>
            <a:lvl2pPr marL="2386686" indent="0">
              <a:buNone/>
              <a:defRPr sz="6300"/>
            </a:lvl2pPr>
            <a:lvl3pPr marL="4773372" indent="0">
              <a:buNone/>
              <a:defRPr sz="5200"/>
            </a:lvl3pPr>
            <a:lvl4pPr marL="7160053" indent="0">
              <a:buNone/>
              <a:defRPr sz="4700"/>
            </a:lvl4pPr>
            <a:lvl5pPr marL="9546739" indent="0">
              <a:buNone/>
              <a:defRPr sz="4700"/>
            </a:lvl5pPr>
            <a:lvl6pPr marL="11933425" indent="0">
              <a:buNone/>
              <a:defRPr sz="4700"/>
            </a:lvl6pPr>
            <a:lvl7pPr marL="14320110" indent="0">
              <a:buNone/>
              <a:defRPr sz="4700"/>
            </a:lvl7pPr>
            <a:lvl8pPr marL="16706796" indent="0">
              <a:buNone/>
              <a:defRPr sz="4700"/>
            </a:lvl8pPr>
            <a:lvl9pPr marL="19093477" indent="0">
              <a:buNone/>
              <a:defRPr sz="47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EE6C93B-B26D-4BBB-AF8F-08FD22581E77}" type="datetimeFigureOut">
              <a:rPr lang="fr-FR"/>
              <a:pPr>
                <a:defRPr/>
              </a:pPr>
              <a:t>18/02/2021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36ED084-CCA2-44AC-BF8F-E45F5077C1E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794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B1FA0-65DC-408F-B748-0807422E156F}" type="datetimeFigureOut">
              <a:rPr lang="fr-FR" smtClean="0"/>
              <a:t>18/02/2021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89AE-1CA7-4137-B283-85675AC6058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36813" y="22682835"/>
            <a:ext cx="30723840" cy="2677837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0036813" y="2895362"/>
            <a:ext cx="30723840" cy="19442430"/>
          </a:xfrm>
        </p:spPr>
        <p:txBody>
          <a:bodyPr rtlCol="0">
            <a:normAutofit/>
          </a:bodyPr>
          <a:lstStyle>
            <a:lvl1pPr marL="0" indent="0">
              <a:buNone/>
              <a:defRPr sz="16700"/>
            </a:lvl1pPr>
            <a:lvl2pPr marL="2386686" indent="0">
              <a:buNone/>
              <a:defRPr sz="14600"/>
            </a:lvl2pPr>
            <a:lvl3pPr marL="4773372" indent="0">
              <a:buNone/>
              <a:defRPr sz="12500"/>
            </a:lvl3pPr>
            <a:lvl4pPr marL="7160053" indent="0">
              <a:buNone/>
              <a:defRPr sz="10500"/>
            </a:lvl4pPr>
            <a:lvl5pPr marL="9546739" indent="0">
              <a:buNone/>
              <a:defRPr sz="10500"/>
            </a:lvl5pPr>
            <a:lvl6pPr marL="11933425" indent="0">
              <a:buNone/>
              <a:defRPr sz="10500"/>
            </a:lvl6pPr>
            <a:lvl7pPr marL="14320110" indent="0">
              <a:buNone/>
              <a:defRPr sz="10500"/>
            </a:lvl7pPr>
            <a:lvl8pPr marL="16706796" indent="0">
              <a:buNone/>
              <a:defRPr sz="10500"/>
            </a:lvl8pPr>
            <a:lvl9pPr marL="19093477" indent="0">
              <a:buNone/>
              <a:defRPr sz="105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0036813" y="25360672"/>
            <a:ext cx="30723840" cy="3802973"/>
          </a:xfrm>
        </p:spPr>
        <p:txBody>
          <a:bodyPr/>
          <a:lstStyle>
            <a:lvl1pPr marL="0" indent="0">
              <a:buNone/>
              <a:defRPr sz="7300"/>
            </a:lvl1pPr>
            <a:lvl2pPr marL="2386686" indent="0">
              <a:buNone/>
              <a:defRPr sz="6300"/>
            </a:lvl2pPr>
            <a:lvl3pPr marL="4773372" indent="0">
              <a:buNone/>
              <a:defRPr sz="5200"/>
            </a:lvl3pPr>
            <a:lvl4pPr marL="7160053" indent="0">
              <a:buNone/>
              <a:defRPr sz="4700"/>
            </a:lvl4pPr>
            <a:lvl5pPr marL="9546739" indent="0">
              <a:buNone/>
              <a:defRPr sz="4700"/>
            </a:lvl5pPr>
            <a:lvl6pPr marL="11933425" indent="0">
              <a:buNone/>
              <a:defRPr sz="4700"/>
            </a:lvl6pPr>
            <a:lvl7pPr marL="14320110" indent="0">
              <a:buNone/>
              <a:defRPr sz="4700"/>
            </a:lvl7pPr>
            <a:lvl8pPr marL="16706796" indent="0">
              <a:buNone/>
              <a:defRPr sz="4700"/>
            </a:lvl8pPr>
            <a:lvl9pPr marL="19093477" indent="0">
              <a:buNone/>
              <a:defRPr sz="47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F73F7D4-E188-482F-868F-F5CE43CCA24F}" type="datetimeFigureOut">
              <a:rPr lang="fr-FR"/>
              <a:pPr>
                <a:defRPr/>
              </a:pPr>
              <a:t>18/02/2021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488E2AF-7F8B-4926-9EFB-D66B5AA6242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02789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6F8354-F302-4778-8EDE-9D075910C11B}" type="datetimeFigureOut">
              <a:rPr lang="fr-FR"/>
              <a:pPr>
                <a:defRPr/>
              </a:pPr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A1CC224-A8A7-4A32-967E-F35263729D1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43465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124640" y="1297677"/>
            <a:ext cx="11521440" cy="27648456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60321" y="1297677"/>
            <a:ext cx="33710880" cy="27648456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73E47B7-0265-4F09-B787-AB74182334F1}" type="datetimeFigureOut">
              <a:rPr lang="fr-FR"/>
              <a:pPr>
                <a:defRPr/>
              </a:pPr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53B02E3-F522-472B-B444-B1518743EE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59163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560322" y="1297664"/>
            <a:ext cx="46085760" cy="540067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60320" y="7560945"/>
            <a:ext cx="22616160" cy="1032879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6029921" y="7560945"/>
            <a:ext cx="22616160" cy="1032879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560320" y="18609841"/>
            <a:ext cx="22616160" cy="1033629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29921" y="18609841"/>
            <a:ext cx="22616160" cy="1033629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560322" y="29508688"/>
            <a:ext cx="11948160" cy="2250281"/>
          </a:xfrm>
        </p:spPr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7495521" y="29508688"/>
            <a:ext cx="16215361" cy="2250281"/>
          </a:xfrm>
        </p:spPr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6697922" y="29508688"/>
            <a:ext cx="11948160" cy="2250281"/>
          </a:xfrm>
        </p:spPr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124D30B-1EA0-4B8D-B45D-E015D1D0D722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271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2" y="1297664"/>
            <a:ext cx="46085760" cy="540067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60320" y="7560957"/>
            <a:ext cx="22616160" cy="2138517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6029921" y="7560945"/>
            <a:ext cx="22616160" cy="1032879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6029921" y="18609841"/>
            <a:ext cx="22616160" cy="1033629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2560322" y="29508688"/>
            <a:ext cx="11948160" cy="2250281"/>
          </a:xfrm>
        </p:spPr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7495521" y="29508688"/>
            <a:ext cx="16215361" cy="2250281"/>
          </a:xfrm>
        </p:spPr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36697922" y="29508688"/>
            <a:ext cx="11948160" cy="2250281"/>
          </a:xfrm>
        </p:spPr>
        <p:txBody>
          <a:bodyPr/>
          <a:lstStyle>
            <a:lvl1pPr defTabSz="4773372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DFFC12D-7A8B-4E31-A190-094F7E5EF61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030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2" y="20822605"/>
            <a:ext cx="43525441" cy="6435804"/>
          </a:xfrm>
        </p:spPr>
        <p:txBody>
          <a:bodyPr anchor="t"/>
          <a:lstStyle>
            <a:lvl1pPr algn="l">
              <a:defRPr sz="20900" b="1" cap="all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2" y="13734222"/>
            <a:ext cx="43525441" cy="7088383"/>
          </a:xfrm>
        </p:spPr>
        <p:txBody>
          <a:bodyPr anchor="b"/>
          <a:lstStyle>
            <a:lvl1pPr marL="0" indent="0">
              <a:buNone/>
              <a:defRPr sz="10500">
                <a:solidFill>
                  <a:schemeClr val="tx1">
                    <a:tint val="75000"/>
                  </a:schemeClr>
                </a:solidFill>
              </a:defRPr>
            </a:lvl1pPr>
            <a:lvl2pPr marL="2388870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2pPr>
            <a:lvl3pPr marL="47777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3pPr>
            <a:lvl4pPr marL="716661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4pPr>
            <a:lvl5pPr marL="955548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5pPr>
            <a:lvl6pPr marL="1194435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6pPr>
            <a:lvl7pPr marL="1433322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7pPr>
            <a:lvl8pPr marL="1672209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8pPr>
            <a:lvl9pPr marL="1911096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B1FA0-65DC-408F-B748-0807422E156F}" type="datetimeFigureOut">
              <a:rPr lang="fr-FR" smtClean="0"/>
              <a:t>18/02/2021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89AE-1CA7-4137-B283-85675AC6058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60320" y="7560948"/>
            <a:ext cx="22616160" cy="21385175"/>
          </a:xfrm>
        </p:spPr>
        <p:txBody>
          <a:bodyPr/>
          <a:lstStyle>
            <a:lvl1pPr>
              <a:defRPr sz="14600"/>
            </a:lvl1pPr>
            <a:lvl2pPr>
              <a:defRPr sz="12500"/>
            </a:lvl2pPr>
            <a:lvl3pPr>
              <a:defRPr sz="1050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29921" y="7560948"/>
            <a:ext cx="22616160" cy="21385175"/>
          </a:xfrm>
        </p:spPr>
        <p:txBody>
          <a:bodyPr/>
          <a:lstStyle>
            <a:lvl1pPr>
              <a:defRPr sz="14600"/>
            </a:lvl1pPr>
            <a:lvl2pPr>
              <a:defRPr sz="12500"/>
            </a:lvl2pPr>
            <a:lvl3pPr>
              <a:defRPr sz="1050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B1FA0-65DC-408F-B748-0807422E156F}" type="datetimeFigureOut">
              <a:rPr lang="fr-FR" smtClean="0"/>
              <a:t>18/02/2021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89AE-1CA7-4137-B283-85675AC6058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1" y="7253409"/>
            <a:ext cx="22625052" cy="3022876"/>
          </a:xfrm>
        </p:spPr>
        <p:txBody>
          <a:bodyPr anchor="b"/>
          <a:lstStyle>
            <a:lvl1pPr marL="0" indent="0">
              <a:buNone/>
              <a:defRPr sz="12500" b="1"/>
            </a:lvl1pPr>
            <a:lvl2pPr marL="2388870" indent="0">
              <a:buNone/>
              <a:defRPr sz="10500" b="1"/>
            </a:lvl2pPr>
            <a:lvl3pPr marL="4777740" indent="0">
              <a:buNone/>
              <a:defRPr sz="9400" b="1"/>
            </a:lvl3pPr>
            <a:lvl4pPr marL="7166610" indent="0">
              <a:buNone/>
              <a:defRPr sz="8400" b="1"/>
            </a:lvl4pPr>
            <a:lvl5pPr marL="9555480" indent="0">
              <a:buNone/>
              <a:defRPr sz="8400" b="1"/>
            </a:lvl5pPr>
            <a:lvl6pPr marL="11944350" indent="0">
              <a:buNone/>
              <a:defRPr sz="8400" b="1"/>
            </a:lvl6pPr>
            <a:lvl7pPr marL="14333220" indent="0">
              <a:buNone/>
              <a:defRPr sz="8400" b="1"/>
            </a:lvl7pPr>
            <a:lvl8pPr marL="16722090" indent="0">
              <a:buNone/>
              <a:defRPr sz="8400" b="1"/>
            </a:lvl8pPr>
            <a:lvl9pPr marL="19110960" indent="0">
              <a:buNone/>
              <a:defRPr sz="8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1" y="10276284"/>
            <a:ext cx="22625052" cy="18669836"/>
          </a:xfrm>
        </p:spPr>
        <p:txBody>
          <a:bodyPr/>
          <a:lstStyle>
            <a:lvl1pPr>
              <a:defRPr sz="12500"/>
            </a:lvl1pPr>
            <a:lvl2pPr>
              <a:defRPr sz="10500"/>
            </a:lvl2pPr>
            <a:lvl3pPr>
              <a:defRPr sz="94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42" y="7253409"/>
            <a:ext cx="22633940" cy="3022876"/>
          </a:xfrm>
        </p:spPr>
        <p:txBody>
          <a:bodyPr anchor="b"/>
          <a:lstStyle>
            <a:lvl1pPr marL="0" indent="0">
              <a:buNone/>
              <a:defRPr sz="12500" b="1"/>
            </a:lvl1pPr>
            <a:lvl2pPr marL="2388870" indent="0">
              <a:buNone/>
              <a:defRPr sz="10500" b="1"/>
            </a:lvl2pPr>
            <a:lvl3pPr marL="4777740" indent="0">
              <a:buNone/>
              <a:defRPr sz="9400" b="1"/>
            </a:lvl3pPr>
            <a:lvl4pPr marL="7166610" indent="0">
              <a:buNone/>
              <a:defRPr sz="8400" b="1"/>
            </a:lvl4pPr>
            <a:lvl5pPr marL="9555480" indent="0">
              <a:buNone/>
              <a:defRPr sz="8400" b="1"/>
            </a:lvl5pPr>
            <a:lvl6pPr marL="11944350" indent="0">
              <a:buNone/>
              <a:defRPr sz="8400" b="1"/>
            </a:lvl6pPr>
            <a:lvl7pPr marL="14333220" indent="0">
              <a:buNone/>
              <a:defRPr sz="8400" b="1"/>
            </a:lvl7pPr>
            <a:lvl8pPr marL="16722090" indent="0">
              <a:buNone/>
              <a:defRPr sz="8400" b="1"/>
            </a:lvl8pPr>
            <a:lvl9pPr marL="19110960" indent="0">
              <a:buNone/>
              <a:defRPr sz="8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2" y="10276284"/>
            <a:ext cx="22633940" cy="18669836"/>
          </a:xfrm>
        </p:spPr>
        <p:txBody>
          <a:bodyPr/>
          <a:lstStyle>
            <a:lvl1pPr>
              <a:defRPr sz="12500"/>
            </a:lvl1pPr>
            <a:lvl2pPr>
              <a:defRPr sz="10500"/>
            </a:lvl2pPr>
            <a:lvl3pPr>
              <a:defRPr sz="94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B1FA0-65DC-408F-B748-0807422E156F}" type="datetimeFigureOut">
              <a:rPr lang="fr-FR" smtClean="0"/>
              <a:t>18/02/2021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89AE-1CA7-4137-B283-85675AC6058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B1FA0-65DC-408F-B748-0807422E156F}" type="datetimeFigureOut">
              <a:rPr lang="fr-FR" smtClean="0"/>
              <a:t>18/02/2021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89AE-1CA7-4137-B283-85675AC6058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B1FA0-65DC-408F-B748-0807422E156F}" type="datetimeFigureOut">
              <a:rPr lang="fr-FR" smtClean="0"/>
              <a:t>18/02/2021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89AE-1CA7-4137-B283-85675AC6058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3" y="1290161"/>
            <a:ext cx="16846552" cy="5490686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79" y="1290164"/>
            <a:ext cx="28625800" cy="27655959"/>
          </a:xfrm>
        </p:spPr>
        <p:txBody>
          <a:bodyPr/>
          <a:lstStyle>
            <a:lvl1pPr>
              <a:defRPr sz="16700"/>
            </a:lvl1pPr>
            <a:lvl2pPr>
              <a:defRPr sz="14600"/>
            </a:lvl2pPr>
            <a:lvl3pPr>
              <a:defRPr sz="12500"/>
            </a:lvl3pPr>
            <a:lvl4pPr>
              <a:defRPr sz="10500"/>
            </a:lvl4pPr>
            <a:lvl5pPr>
              <a:defRPr sz="10500"/>
            </a:lvl5pPr>
            <a:lvl6pPr>
              <a:defRPr sz="10500"/>
            </a:lvl6pPr>
            <a:lvl7pPr>
              <a:defRPr sz="10500"/>
            </a:lvl7pPr>
            <a:lvl8pPr>
              <a:defRPr sz="10500"/>
            </a:lvl8pPr>
            <a:lvl9pPr>
              <a:defRPr sz="10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3" y="6780850"/>
            <a:ext cx="16846552" cy="22165273"/>
          </a:xfrm>
        </p:spPr>
        <p:txBody>
          <a:bodyPr/>
          <a:lstStyle>
            <a:lvl1pPr marL="0" indent="0">
              <a:buNone/>
              <a:defRPr sz="7300"/>
            </a:lvl1pPr>
            <a:lvl2pPr marL="2388870" indent="0">
              <a:buNone/>
              <a:defRPr sz="6300"/>
            </a:lvl2pPr>
            <a:lvl3pPr marL="4777740" indent="0">
              <a:buNone/>
              <a:defRPr sz="5200"/>
            </a:lvl3pPr>
            <a:lvl4pPr marL="7166610" indent="0">
              <a:buNone/>
              <a:defRPr sz="4700"/>
            </a:lvl4pPr>
            <a:lvl5pPr marL="9555480" indent="0">
              <a:buNone/>
              <a:defRPr sz="4700"/>
            </a:lvl5pPr>
            <a:lvl6pPr marL="11944350" indent="0">
              <a:buNone/>
              <a:defRPr sz="4700"/>
            </a:lvl6pPr>
            <a:lvl7pPr marL="14333220" indent="0">
              <a:buNone/>
              <a:defRPr sz="4700"/>
            </a:lvl7pPr>
            <a:lvl8pPr marL="16722090" indent="0">
              <a:buNone/>
              <a:defRPr sz="4700"/>
            </a:lvl8pPr>
            <a:lvl9pPr marL="19110960" indent="0">
              <a:buNone/>
              <a:defRPr sz="47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B1FA0-65DC-408F-B748-0807422E156F}" type="datetimeFigureOut">
              <a:rPr lang="fr-FR" smtClean="0"/>
              <a:t>18/02/2021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89AE-1CA7-4137-B283-85675AC6058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3" y="22682835"/>
            <a:ext cx="30723840" cy="2677837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3" y="2895362"/>
            <a:ext cx="30723840" cy="19442430"/>
          </a:xfrm>
        </p:spPr>
        <p:txBody>
          <a:bodyPr/>
          <a:lstStyle>
            <a:lvl1pPr marL="0" indent="0">
              <a:buNone/>
              <a:defRPr sz="16700"/>
            </a:lvl1pPr>
            <a:lvl2pPr marL="2388870" indent="0">
              <a:buNone/>
              <a:defRPr sz="14600"/>
            </a:lvl2pPr>
            <a:lvl3pPr marL="4777740" indent="0">
              <a:buNone/>
              <a:defRPr sz="12500"/>
            </a:lvl3pPr>
            <a:lvl4pPr marL="7166610" indent="0">
              <a:buNone/>
              <a:defRPr sz="10500"/>
            </a:lvl4pPr>
            <a:lvl5pPr marL="9555480" indent="0">
              <a:buNone/>
              <a:defRPr sz="10500"/>
            </a:lvl5pPr>
            <a:lvl6pPr marL="11944350" indent="0">
              <a:buNone/>
              <a:defRPr sz="10500"/>
            </a:lvl6pPr>
            <a:lvl7pPr marL="14333220" indent="0">
              <a:buNone/>
              <a:defRPr sz="10500"/>
            </a:lvl7pPr>
            <a:lvl8pPr marL="16722090" indent="0">
              <a:buNone/>
              <a:defRPr sz="10500"/>
            </a:lvl8pPr>
            <a:lvl9pPr marL="19110960" indent="0">
              <a:buNone/>
              <a:defRPr sz="105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3" y="25360672"/>
            <a:ext cx="30723840" cy="3802973"/>
          </a:xfrm>
        </p:spPr>
        <p:txBody>
          <a:bodyPr/>
          <a:lstStyle>
            <a:lvl1pPr marL="0" indent="0">
              <a:buNone/>
              <a:defRPr sz="7300"/>
            </a:lvl1pPr>
            <a:lvl2pPr marL="2388870" indent="0">
              <a:buNone/>
              <a:defRPr sz="6300"/>
            </a:lvl2pPr>
            <a:lvl3pPr marL="4777740" indent="0">
              <a:buNone/>
              <a:defRPr sz="5200"/>
            </a:lvl3pPr>
            <a:lvl4pPr marL="7166610" indent="0">
              <a:buNone/>
              <a:defRPr sz="4700"/>
            </a:lvl4pPr>
            <a:lvl5pPr marL="9555480" indent="0">
              <a:buNone/>
              <a:defRPr sz="4700"/>
            </a:lvl5pPr>
            <a:lvl6pPr marL="11944350" indent="0">
              <a:buNone/>
              <a:defRPr sz="4700"/>
            </a:lvl6pPr>
            <a:lvl7pPr marL="14333220" indent="0">
              <a:buNone/>
              <a:defRPr sz="4700"/>
            </a:lvl7pPr>
            <a:lvl8pPr marL="16722090" indent="0">
              <a:buNone/>
              <a:defRPr sz="4700"/>
            </a:lvl8pPr>
            <a:lvl9pPr marL="19110960" indent="0">
              <a:buNone/>
              <a:defRPr sz="47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B1FA0-65DC-408F-B748-0807422E156F}" type="datetimeFigureOut">
              <a:rPr lang="fr-FR" smtClean="0"/>
              <a:t>18/02/2021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89AE-1CA7-4137-B283-85675AC6058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0322" y="1297664"/>
            <a:ext cx="46085760" cy="5400675"/>
          </a:xfrm>
          <a:prstGeom prst="rect">
            <a:avLst/>
          </a:prstGeom>
        </p:spPr>
        <p:txBody>
          <a:bodyPr vert="horz" lIns="477774" tIns="238887" rIns="477774" bIns="238887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2" y="7560948"/>
            <a:ext cx="46085760" cy="21385175"/>
          </a:xfrm>
          <a:prstGeom prst="rect">
            <a:avLst/>
          </a:prstGeom>
        </p:spPr>
        <p:txBody>
          <a:bodyPr vert="horz" lIns="477774" tIns="238887" rIns="477774" bIns="238887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322" y="30033756"/>
            <a:ext cx="11948160" cy="1725216"/>
          </a:xfrm>
          <a:prstGeom prst="rect">
            <a:avLst/>
          </a:prstGeom>
        </p:spPr>
        <p:txBody>
          <a:bodyPr vert="horz" lIns="477774" tIns="238887" rIns="477774" bIns="238887" rtlCol="0" anchor="ctr"/>
          <a:lstStyle>
            <a:lvl1pPr algn="l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B1FA0-65DC-408F-B748-0807422E156F}" type="datetimeFigureOut">
              <a:rPr lang="fr-FR" smtClean="0"/>
              <a:t>18/02/2021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521" y="30033756"/>
            <a:ext cx="16215361" cy="1725216"/>
          </a:xfrm>
          <a:prstGeom prst="rect">
            <a:avLst/>
          </a:prstGeom>
        </p:spPr>
        <p:txBody>
          <a:bodyPr vert="horz" lIns="477774" tIns="238887" rIns="477774" bIns="238887" rtlCol="0" anchor="ctr"/>
          <a:lstStyle>
            <a:lvl1pPr algn="ct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7922" y="30033756"/>
            <a:ext cx="11948160" cy="1725216"/>
          </a:xfrm>
          <a:prstGeom prst="rect">
            <a:avLst/>
          </a:prstGeom>
        </p:spPr>
        <p:txBody>
          <a:bodyPr vert="horz" lIns="477774" tIns="238887" rIns="477774" bIns="238887" rtlCol="0" anchor="ctr"/>
          <a:lstStyle>
            <a:lvl1pPr algn="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189AE-1CA7-4137-B283-85675AC6058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777740" rtl="0" eaLnBrk="1" latinLnBrk="0" hangingPunct="1">
        <a:spcBef>
          <a:spcPct val="0"/>
        </a:spcBef>
        <a:buNone/>
        <a:defRPr sz="2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1653" indent="-1791653" algn="l" defTabSz="4777740" rtl="0" eaLnBrk="1" latinLnBrk="0" hangingPunct="1">
        <a:spcBef>
          <a:spcPct val="20000"/>
        </a:spcBef>
        <a:buFont typeface="Arial" pitchFamily="34" charset="0"/>
        <a:buChar char="•"/>
        <a:defRPr sz="16700" kern="1200">
          <a:solidFill>
            <a:schemeClr val="tx1"/>
          </a:solidFill>
          <a:latin typeface="+mn-lt"/>
          <a:ea typeface="+mn-ea"/>
          <a:cs typeface="+mn-cs"/>
        </a:defRPr>
      </a:lvl1pPr>
      <a:lvl2pPr marL="3881914" indent="-1493044" algn="l" defTabSz="4777740" rtl="0" eaLnBrk="1" latinLnBrk="0" hangingPunct="1">
        <a:spcBef>
          <a:spcPct val="20000"/>
        </a:spcBef>
        <a:buFont typeface="Arial" pitchFamily="34" charset="0"/>
        <a:buChar char="–"/>
        <a:defRPr sz="14600" kern="1200">
          <a:solidFill>
            <a:schemeClr val="tx1"/>
          </a:solidFill>
          <a:latin typeface="+mn-lt"/>
          <a:ea typeface="+mn-ea"/>
          <a:cs typeface="+mn-cs"/>
        </a:defRPr>
      </a:lvl2pPr>
      <a:lvl3pPr marL="5972175" indent="-1194435" algn="l" defTabSz="4777740" rtl="0" eaLnBrk="1" latinLnBrk="0" hangingPunct="1">
        <a:spcBef>
          <a:spcPct val="20000"/>
        </a:spcBef>
        <a:buFont typeface="Arial" pitchFamily="34" charset="0"/>
        <a:buChar char="•"/>
        <a:defRPr sz="12500" kern="1200">
          <a:solidFill>
            <a:schemeClr val="tx1"/>
          </a:solidFill>
          <a:latin typeface="+mn-lt"/>
          <a:ea typeface="+mn-ea"/>
          <a:cs typeface="+mn-cs"/>
        </a:defRPr>
      </a:lvl3pPr>
      <a:lvl4pPr marL="8361045" indent="-1194435" algn="l" defTabSz="4777740" rtl="0" eaLnBrk="1" latinLnBrk="0" hangingPunct="1">
        <a:spcBef>
          <a:spcPct val="20000"/>
        </a:spcBef>
        <a:buFont typeface="Arial" pitchFamily="34" charset="0"/>
        <a:buChar char="–"/>
        <a:defRPr sz="10500" kern="1200">
          <a:solidFill>
            <a:schemeClr val="tx1"/>
          </a:solidFill>
          <a:latin typeface="+mn-lt"/>
          <a:ea typeface="+mn-ea"/>
          <a:cs typeface="+mn-cs"/>
        </a:defRPr>
      </a:lvl4pPr>
      <a:lvl5pPr marL="10749915" indent="-1194435" algn="l" defTabSz="4777740" rtl="0" eaLnBrk="1" latinLnBrk="0" hangingPunct="1">
        <a:spcBef>
          <a:spcPct val="20000"/>
        </a:spcBef>
        <a:buFont typeface="Arial" pitchFamily="34" charset="0"/>
        <a:buChar char="»"/>
        <a:defRPr sz="10500" kern="1200">
          <a:solidFill>
            <a:schemeClr val="tx1"/>
          </a:solidFill>
          <a:latin typeface="+mn-lt"/>
          <a:ea typeface="+mn-ea"/>
          <a:cs typeface="+mn-cs"/>
        </a:defRPr>
      </a:lvl5pPr>
      <a:lvl6pPr marL="13138785" indent="-1194435" algn="l" defTabSz="4777740" rtl="0" eaLnBrk="1" latinLnBrk="0" hangingPunct="1">
        <a:spcBef>
          <a:spcPct val="20000"/>
        </a:spcBef>
        <a:buFont typeface="Arial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6pPr>
      <a:lvl7pPr marL="15527655" indent="-1194435" algn="l" defTabSz="4777740" rtl="0" eaLnBrk="1" latinLnBrk="0" hangingPunct="1">
        <a:spcBef>
          <a:spcPct val="20000"/>
        </a:spcBef>
        <a:buFont typeface="Arial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7pPr>
      <a:lvl8pPr marL="17916525" indent="-1194435" algn="l" defTabSz="4777740" rtl="0" eaLnBrk="1" latinLnBrk="0" hangingPunct="1">
        <a:spcBef>
          <a:spcPct val="20000"/>
        </a:spcBef>
        <a:buFont typeface="Arial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8pPr>
      <a:lvl9pPr marL="20305395" indent="-1194435" algn="l" defTabSz="4777740" rtl="0" eaLnBrk="1" latinLnBrk="0" hangingPunct="1">
        <a:spcBef>
          <a:spcPct val="20000"/>
        </a:spcBef>
        <a:buFont typeface="Arial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777740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1pPr>
      <a:lvl2pPr marL="2388870" algn="l" defTabSz="4777740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2pPr>
      <a:lvl3pPr marL="4777740" algn="l" defTabSz="4777740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3pPr>
      <a:lvl4pPr marL="7166610" algn="l" defTabSz="4777740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4pPr>
      <a:lvl5pPr marL="9555480" algn="l" defTabSz="4777740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5pPr>
      <a:lvl6pPr marL="11944350" algn="l" defTabSz="4777740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6pPr>
      <a:lvl7pPr marL="14333220" algn="l" defTabSz="4777740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7pPr>
      <a:lvl8pPr marL="16722090" algn="l" defTabSz="4777740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8pPr>
      <a:lvl9pPr marL="19110960" algn="l" defTabSz="4777740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2560322" y="7560945"/>
            <a:ext cx="46085760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7555" tIns="238777" rIns="477555" bIns="23877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BE"/>
              <a:t>Cliquez et modifiez le titre</a:t>
            </a:r>
            <a:endParaRPr lang="fr-FR"/>
          </a:p>
        </p:txBody>
      </p:sp>
      <p:sp>
        <p:nvSpPr>
          <p:cNvPr id="205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2560322" y="13681717"/>
            <a:ext cx="46085760" cy="15264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7555" tIns="238777" rIns="477555" bIns="238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60322" y="30033761"/>
            <a:ext cx="11948160" cy="1725216"/>
          </a:xfrm>
          <a:prstGeom prst="rect">
            <a:avLst/>
          </a:prstGeom>
        </p:spPr>
        <p:txBody>
          <a:bodyPr vert="horz" lIns="477555" tIns="238777" rIns="477555" bIns="238777" rtlCol="0" anchor="ctr"/>
          <a:lstStyle>
            <a:lvl1pPr algn="l" defTabSz="2387778" fontAlgn="auto">
              <a:spcBef>
                <a:spcPts val="0"/>
              </a:spcBef>
              <a:spcAft>
                <a:spcPts val="0"/>
              </a:spcAft>
              <a:defRPr sz="63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D2E2EA83-01CF-4518-A2ED-3F4DC25E0C07}" type="datetimeFigureOut">
              <a:rPr lang="fr-FR"/>
              <a:pPr>
                <a:defRPr/>
              </a:pPr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7495521" y="30033761"/>
            <a:ext cx="16215361" cy="1725216"/>
          </a:xfrm>
          <a:prstGeom prst="rect">
            <a:avLst/>
          </a:prstGeom>
        </p:spPr>
        <p:txBody>
          <a:bodyPr vert="horz" lIns="477555" tIns="238777" rIns="477555" bIns="238777" rtlCol="0" anchor="ctr"/>
          <a:lstStyle>
            <a:lvl1pPr algn="ctr" defTabSz="2387778" fontAlgn="auto">
              <a:spcBef>
                <a:spcPts val="0"/>
              </a:spcBef>
              <a:spcAft>
                <a:spcPts val="0"/>
              </a:spcAft>
              <a:defRPr sz="63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6697922" y="30033761"/>
            <a:ext cx="11948160" cy="1725216"/>
          </a:xfrm>
          <a:prstGeom prst="rect">
            <a:avLst/>
          </a:prstGeom>
        </p:spPr>
        <p:txBody>
          <a:bodyPr vert="horz" lIns="477555" tIns="238777" rIns="477555" bIns="238777" rtlCol="0" anchor="ctr"/>
          <a:lstStyle>
            <a:lvl1pPr algn="r" defTabSz="2387778" fontAlgn="auto">
              <a:spcBef>
                <a:spcPts val="0"/>
              </a:spcBef>
              <a:spcAft>
                <a:spcPts val="0"/>
              </a:spcAft>
              <a:defRPr sz="63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59745744-BAFA-42A7-8982-2F9A85CD622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02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txStyles>
    <p:titleStyle>
      <a:lvl1pPr algn="l" defTabSz="2387778" rtl="0" eaLnBrk="1" fontAlgn="base" hangingPunct="1">
        <a:spcBef>
          <a:spcPct val="0"/>
        </a:spcBef>
        <a:spcAft>
          <a:spcPct val="0"/>
        </a:spcAft>
        <a:defRPr sz="23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2387778" rtl="0" eaLnBrk="1" fontAlgn="base" hangingPunct="1">
        <a:spcBef>
          <a:spcPct val="0"/>
        </a:spcBef>
        <a:spcAft>
          <a:spcPct val="0"/>
        </a:spcAft>
        <a:defRPr sz="23000">
          <a:solidFill>
            <a:schemeClr val="tx1"/>
          </a:solidFill>
          <a:latin typeface="Calibri" pitchFamily="34" charset="0"/>
        </a:defRPr>
      </a:lvl2pPr>
      <a:lvl3pPr algn="l" defTabSz="2387778" rtl="0" eaLnBrk="1" fontAlgn="base" hangingPunct="1">
        <a:spcBef>
          <a:spcPct val="0"/>
        </a:spcBef>
        <a:spcAft>
          <a:spcPct val="0"/>
        </a:spcAft>
        <a:defRPr sz="23000">
          <a:solidFill>
            <a:schemeClr val="tx1"/>
          </a:solidFill>
          <a:latin typeface="Calibri" pitchFamily="34" charset="0"/>
        </a:defRPr>
      </a:lvl3pPr>
      <a:lvl4pPr algn="l" defTabSz="2387778" rtl="0" eaLnBrk="1" fontAlgn="base" hangingPunct="1">
        <a:spcBef>
          <a:spcPct val="0"/>
        </a:spcBef>
        <a:spcAft>
          <a:spcPct val="0"/>
        </a:spcAft>
        <a:defRPr sz="23000">
          <a:solidFill>
            <a:schemeClr val="tx1"/>
          </a:solidFill>
          <a:latin typeface="Calibri" pitchFamily="34" charset="0"/>
        </a:defRPr>
      </a:lvl4pPr>
      <a:lvl5pPr algn="l" defTabSz="2387778" rtl="0" eaLnBrk="1" fontAlgn="base" hangingPunct="1">
        <a:spcBef>
          <a:spcPct val="0"/>
        </a:spcBef>
        <a:spcAft>
          <a:spcPct val="0"/>
        </a:spcAft>
        <a:defRPr sz="23000">
          <a:solidFill>
            <a:schemeClr val="tx1"/>
          </a:solidFill>
          <a:latin typeface="Calibri" pitchFamily="34" charset="0"/>
        </a:defRPr>
      </a:lvl5pPr>
      <a:lvl6pPr marL="2387778" algn="l" defTabSz="2387778" rtl="0" eaLnBrk="1" fontAlgn="base" hangingPunct="1">
        <a:spcBef>
          <a:spcPct val="0"/>
        </a:spcBef>
        <a:spcAft>
          <a:spcPct val="0"/>
        </a:spcAft>
        <a:defRPr sz="23000">
          <a:solidFill>
            <a:schemeClr val="tx1"/>
          </a:solidFill>
          <a:latin typeface="Calibri" pitchFamily="34" charset="0"/>
        </a:defRPr>
      </a:lvl6pPr>
      <a:lvl7pPr marL="4775556" algn="l" defTabSz="2387778" rtl="0" eaLnBrk="1" fontAlgn="base" hangingPunct="1">
        <a:spcBef>
          <a:spcPct val="0"/>
        </a:spcBef>
        <a:spcAft>
          <a:spcPct val="0"/>
        </a:spcAft>
        <a:defRPr sz="23000">
          <a:solidFill>
            <a:schemeClr val="tx1"/>
          </a:solidFill>
          <a:latin typeface="Calibri" pitchFamily="34" charset="0"/>
        </a:defRPr>
      </a:lvl7pPr>
      <a:lvl8pPr marL="7163329" algn="l" defTabSz="2387778" rtl="0" eaLnBrk="1" fontAlgn="base" hangingPunct="1">
        <a:spcBef>
          <a:spcPct val="0"/>
        </a:spcBef>
        <a:spcAft>
          <a:spcPct val="0"/>
        </a:spcAft>
        <a:defRPr sz="23000">
          <a:solidFill>
            <a:schemeClr val="tx1"/>
          </a:solidFill>
          <a:latin typeface="Calibri" pitchFamily="34" charset="0"/>
        </a:defRPr>
      </a:lvl8pPr>
      <a:lvl9pPr marL="9551107" algn="l" defTabSz="2387778" rtl="0" eaLnBrk="1" fontAlgn="base" hangingPunct="1">
        <a:spcBef>
          <a:spcPct val="0"/>
        </a:spcBef>
        <a:spcAft>
          <a:spcPct val="0"/>
        </a:spcAft>
        <a:defRPr sz="23000">
          <a:solidFill>
            <a:schemeClr val="tx1"/>
          </a:solidFill>
          <a:latin typeface="Calibri" pitchFamily="34" charset="0"/>
        </a:defRPr>
      </a:lvl9pPr>
    </p:titleStyle>
    <p:bodyStyle>
      <a:lvl1pPr marL="1790832" indent="-1790832" algn="l" defTabSz="2387778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6700" kern="1200">
          <a:solidFill>
            <a:schemeClr val="tx1"/>
          </a:solidFill>
          <a:latin typeface="+mn-lt"/>
          <a:ea typeface="+mn-ea"/>
          <a:cs typeface="+mn-cs"/>
        </a:defRPr>
      </a:lvl1pPr>
      <a:lvl2pPr marL="3880137" indent="-1492359" algn="l" defTabSz="2387778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4600" kern="1200">
          <a:solidFill>
            <a:schemeClr val="tx1"/>
          </a:solidFill>
          <a:latin typeface="+mn-lt"/>
          <a:ea typeface="+mn-ea"/>
          <a:cs typeface="+mn-cs"/>
        </a:defRPr>
      </a:lvl2pPr>
      <a:lvl3pPr marL="5969442" indent="-1193886" algn="l" defTabSz="2387778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2500" kern="1200">
          <a:solidFill>
            <a:schemeClr val="tx1"/>
          </a:solidFill>
          <a:latin typeface="+mn-lt"/>
          <a:ea typeface="+mn-ea"/>
          <a:cs typeface="+mn-cs"/>
        </a:defRPr>
      </a:lvl3pPr>
      <a:lvl4pPr marL="8357220" indent="-1193886" algn="l" defTabSz="2387778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0500" kern="1200">
          <a:solidFill>
            <a:schemeClr val="tx1"/>
          </a:solidFill>
          <a:latin typeface="+mn-lt"/>
          <a:ea typeface="+mn-ea"/>
          <a:cs typeface="+mn-cs"/>
        </a:defRPr>
      </a:lvl4pPr>
      <a:lvl5pPr marL="10744998" indent="-1193886" algn="l" defTabSz="2387778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0500" kern="1200">
          <a:solidFill>
            <a:schemeClr val="tx1"/>
          </a:solidFill>
          <a:latin typeface="+mn-lt"/>
          <a:ea typeface="+mn-ea"/>
          <a:cs typeface="+mn-cs"/>
        </a:defRPr>
      </a:lvl5pPr>
      <a:lvl6pPr marL="13132776" indent="-1193886" algn="l" defTabSz="2387778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6pPr>
      <a:lvl7pPr marL="15520549" indent="-1193886" algn="l" defTabSz="2387778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7pPr>
      <a:lvl8pPr marL="17908327" indent="-1193886" algn="l" defTabSz="2387778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8pPr>
      <a:lvl9pPr marL="20296105" indent="-1193886" algn="l" defTabSz="2387778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387778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1pPr>
      <a:lvl2pPr marL="2387778" algn="l" defTabSz="2387778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2pPr>
      <a:lvl3pPr marL="4775556" algn="l" defTabSz="2387778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3pPr>
      <a:lvl4pPr marL="7163329" algn="l" defTabSz="2387778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4pPr>
      <a:lvl5pPr marL="9551107" algn="l" defTabSz="2387778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5pPr>
      <a:lvl6pPr marL="11938885" algn="l" defTabSz="2387778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6pPr>
      <a:lvl7pPr marL="14326663" algn="l" defTabSz="2387778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7pPr>
      <a:lvl8pPr marL="16714441" algn="l" defTabSz="2387778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8pPr>
      <a:lvl9pPr marL="19102219" algn="l" defTabSz="2387778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5212080" y="6217920"/>
            <a:ext cx="184731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1162695" y="19306118"/>
            <a:ext cx="23400000" cy="132461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BE" sz="7200" b="1" dirty="0">
                <a:solidFill>
                  <a:srgbClr val="FF0000"/>
                </a:solidFill>
                <a:cs typeface="Arial" pitchFamily="34" charset="0"/>
              </a:rPr>
              <a:t>RESULTATS :</a:t>
            </a:r>
          </a:p>
          <a:p>
            <a:pPr marL="857250" indent="-857250">
              <a:buFont typeface="Wingdings" pitchFamily="2" charset="2"/>
              <a:buChar char="Ø"/>
            </a:pPr>
            <a:r>
              <a:rPr lang="fr-BE" sz="5000" u="sng" dirty="0">
                <a:cs typeface="Arial" pitchFamily="34" charset="0"/>
              </a:rPr>
              <a:t>6,1 ans  en moyenne après le DG</a:t>
            </a:r>
            <a:r>
              <a:rPr lang="fr-BE" sz="5000" dirty="0">
                <a:cs typeface="Arial" pitchFamily="34" charset="0"/>
              </a:rPr>
              <a:t>, nous constatons la survenue d’un trouble du métabolisme glucidique chez </a:t>
            </a:r>
            <a:r>
              <a:rPr lang="fr-BE" sz="5000" b="1" dirty="0">
                <a:cs typeface="Arial" pitchFamily="34" charset="0"/>
              </a:rPr>
              <a:t>49.1%</a:t>
            </a:r>
            <a:r>
              <a:rPr lang="fr-BE" sz="5000" dirty="0">
                <a:cs typeface="Arial" pitchFamily="34" charset="0"/>
              </a:rPr>
              <a:t> des patientes de notre étude dont </a:t>
            </a:r>
          </a:p>
          <a:p>
            <a:pPr marL="2692451" lvl="1" indent="-685800">
              <a:buFont typeface="Calibri" pitchFamily="34" charset="0"/>
              <a:buChar char="→"/>
            </a:pPr>
            <a:r>
              <a:rPr lang="fr-BE" sz="5000" b="1" dirty="0">
                <a:cs typeface="Arial" pitchFamily="34" charset="0"/>
              </a:rPr>
              <a:t>30.9% d’intolérance au glucose</a:t>
            </a:r>
          </a:p>
          <a:p>
            <a:pPr marL="2692451" lvl="1" indent="-685800">
              <a:buFont typeface="Calibri" pitchFamily="34" charset="0"/>
              <a:buChar char="→"/>
            </a:pPr>
            <a:r>
              <a:rPr lang="fr-BE" sz="5000" b="1" dirty="0">
                <a:cs typeface="Arial" pitchFamily="34" charset="0"/>
              </a:rPr>
              <a:t>18.2% de diabète</a:t>
            </a:r>
          </a:p>
          <a:p>
            <a:pPr marL="857250" indent="-857250">
              <a:buFont typeface="Wingdings" pitchFamily="2" charset="2"/>
              <a:buChar char="Ø"/>
            </a:pPr>
            <a:r>
              <a:rPr lang="fr-BE" sz="5000" dirty="0">
                <a:cs typeface="Arial" pitchFamily="34" charset="0"/>
              </a:rPr>
              <a:t>Nous avons identifié 3 facteurs de risque de développer un trouble </a:t>
            </a:r>
            <a:r>
              <a:rPr lang="fr-BE" sz="5000" dirty="0" err="1">
                <a:cs typeface="Arial" pitchFamily="34" charset="0"/>
              </a:rPr>
              <a:t>dysglycémique</a:t>
            </a:r>
            <a:r>
              <a:rPr lang="fr-BE" sz="5000" dirty="0">
                <a:cs typeface="Arial" pitchFamily="34" charset="0"/>
              </a:rPr>
              <a:t> après le DG :</a:t>
            </a:r>
          </a:p>
          <a:p>
            <a:pPr marL="857250" indent="-857250">
              <a:buFontTx/>
              <a:buChar char="-"/>
            </a:pPr>
            <a:r>
              <a:rPr lang="fr-BE" sz="5000" dirty="0">
                <a:cs typeface="Arial" pitchFamily="34" charset="0"/>
              </a:rPr>
              <a:t>Indice de masse corporel (IMC) plus élevé en pré-</a:t>
            </a:r>
            <a:r>
              <a:rPr lang="fr-BE" sz="5000" dirty="0" err="1">
                <a:cs typeface="Arial" pitchFamily="34" charset="0"/>
              </a:rPr>
              <a:t>conceptionnel</a:t>
            </a:r>
            <a:r>
              <a:rPr lang="fr-BE" sz="5000" dirty="0">
                <a:cs typeface="Arial" pitchFamily="34" charset="0"/>
              </a:rPr>
              <a:t>, lors du diagnostic de DG ou en post-partum </a:t>
            </a:r>
          </a:p>
          <a:p>
            <a:pPr marL="857250" indent="-857250">
              <a:buFontTx/>
              <a:buChar char="-"/>
            </a:pPr>
            <a:r>
              <a:rPr lang="fr-BE" sz="5000" dirty="0">
                <a:cs typeface="Arial" pitchFamily="34" charset="0"/>
              </a:rPr>
              <a:t>Valeur plus élevée de glycémie à jeun (GAJ) lors de l’HGPO au diagnostic</a:t>
            </a:r>
          </a:p>
          <a:p>
            <a:pPr marL="857250" indent="-857250">
              <a:buFontTx/>
              <a:buChar char="-"/>
            </a:pPr>
            <a:r>
              <a:rPr lang="fr-BE" sz="5000" dirty="0">
                <a:cs typeface="Arial" pitchFamily="34" charset="0"/>
              </a:rPr>
              <a:t>Valeur plus élevée d’HbA1c lors du diagnostic </a:t>
            </a:r>
          </a:p>
          <a:p>
            <a:pPr marL="857250" indent="-857250">
              <a:buFont typeface="Wingdings" pitchFamily="2" charset="2"/>
              <a:buChar char="Ø"/>
            </a:pPr>
            <a:r>
              <a:rPr lang="fr-BE" sz="5000" dirty="0">
                <a:cs typeface="Arial" pitchFamily="34" charset="0"/>
              </a:rPr>
              <a:t>Un pourcentage élevé de patiente adhère au suivi métabolique simple proposé par notre centre pour le dépistage des troubles métaboliques en post-partum. Plus des 80% des femmes ont accepté ce dépistage dès le premier contact téléphonique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6618338" y="19363522"/>
            <a:ext cx="23400000" cy="1239488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BE" sz="7200" b="1" dirty="0">
                <a:solidFill>
                  <a:srgbClr val="FF0000"/>
                </a:solidFill>
                <a:cs typeface="Arial" pitchFamily="34" charset="0"/>
              </a:rPr>
              <a:t>CONCLUSION :</a:t>
            </a:r>
          </a:p>
          <a:p>
            <a:r>
              <a:rPr lang="fr-BE" sz="5000" dirty="0">
                <a:solidFill>
                  <a:schemeClr val="tx1"/>
                </a:solidFill>
                <a:cs typeface="Arial" pitchFamily="34" charset="0"/>
              </a:rPr>
              <a:t>Notre étude indique que 49,1% des patientes ont développé une </a:t>
            </a:r>
            <a:r>
              <a:rPr lang="fr-BE" sz="5000" dirty="0" err="1">
                <a:solidFill>
                  <a:schemeClr val="tx1"/>
                </a:solidFill>
                <a:cs typeface="Arial" pitchFamily="34" charset="0"/>
              </a:rPr>
              <a:t>dysglycémie</a:t>
            </a:r>
            <a:r>
              <a:rPr lang="fr-BE" sz="5000" dirty="0">
                <a:solidFill>
                  <a:schemeClr val="tx1"/>
                </a:solidFill>
                <a:cs typeface="Arial" pitchFamily="34" charset="0"/>
              </a:rPr>
              <a:t> en moyenne 6,1 ans après leur DG. Ces résultats concordent avec la littérature. Présenter un DG est un facteur de risque de présenter un trouble du métabolisme glucidique avec 1 femme sur 2 atteinte, déjà dans les 6 années suivant leur accouchement.</a:t>
            </a:r>
          </a:p>
          <a:p>
            <a:r>
              <a:rPr lang="fr-BE" sz="5000" dirty="0">
                <a:solidFill>
                  <a:schemeClr val="tx1"/>
                </a:solidFill>
                <a:cs typeface="Arial" pitchFamily="34" charset="0"/>
              </a:rPr>
              <a:t>Un IMC plus élevé en post-partum constitue un FR d’évolution péjorative sur le plan métabolique. L’application des mesures hygiéno-diététiques et la perte de poids parait dès lors fondamental pour éviter une évolution vers un DT2. Il est indispensable d’identifier ces patientes à haut risque métabolique afin de leur proposer les mesures adéquates et un suivi adapté.</a:t>
            </a:r>
          </a:p>
          <a:p>
            <a:r>
              <a:rPr lang="fr-BE" sz="5000" dirty="0">
                <a:solidFill>
                  <a:schemeClr val="tx1"/>
                </a:solidFill>
                <a:cs typeface="Arial" pitchFamily="34" charset="0"/>
              </a:rPr>
              <a:t>Enfin, cette étude renforce notre stratégie de suivi post-DG sous la forme d’une prise de sang simple en raison d ’une meilleure adhérence en comparaison à la réalisation d’une HGPO.</a:t>
            </a:r>
            <a:endParaRPr lang="fr-BE" sz="7200" b="1" dirty="0">
              <a:solidFill>
                <a:srgbClr val="FF0000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1170729" y="4516357"/>
            <a:ext cx="23400000" cy="515471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fr-BE" sz="7200" b="1" dirty="0">
                <a:solidFill>
                  <a:srgbClr val="FF0000"/>
                </a:solidFill>
                <a:cs typeface="Arial" pitchFamily="34" charset="0"/>
              </a:rPr>
              <a:t>INTRODUCTION :</a:t>
            </a:r>
          </a:p>
          <a:p>
            <a:pPr lvl="0"/>
            <a:r>
              <a:rPr lang="fr-BE" sz="5000" dirty="0">
                <a:solidFill>
                  <a:prstClr val="black"/>
                </a:solidFill>
                <a:cs typeface="Arial" pitchFamily="34" charset="0"/>
              </a:rPr>
              <a:t>Le diabète gestationnel (DG) est une complication fréquente de la grossesse. Il expose la mère à un risque considérable de développer une </a:t>
            </a:r>
            <a:r>
              <a:rPr lang="fr-BE" sz="5000" dirty="0" err="1">
                <a:solidFill>
                  <a:prstClr val="black"/>
                </a:solidFill>
                <a:cs typeface="Arial" pitchFamily="34" charset="0"/>
              </a:rPr>
              <a:t>dysglycémie</a:t>
            </a:r>
            <a:r>
              <a:rPr lang="fr-BE" sz="5000" dirty="0">
                <a:solidFill>
                  <a:prstClr val="black"/>
                </a:solidFill>
                <a:cs typeface="Arial" pitchFamily="34" charset="0"/>
              </a:rPr>
              <a:t> après l’accouchement. Notre étude s’est intéressée au devenir métabolique à moyen terme de patientes suivies dans notre institution. Nous avons également recherché des facteurs de risque (FR) pouvant influencer cette évolution métabolique péjorative.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1162713" y="10770141"/>
            <a:ext cx="23400000" cy="7888939"/>
          </a:xfrm>
          <a:prstGeom prst="round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fr-BE" sz="7200" b="1" dirty="0">
                <a:solidFill>
                  <a:srgbClr val="FF0000"/>
                </a:solidFill>
                <a:cs typeface="Arial" pitchFamily="34" charset="0"/>
              </a:rPr>
              <a:t>METHODES :</a:t>
            </a:r>
          </a:p>
          <a:p>
            <a:r>
              <a:rPr lang="fr-BE" sz="5000" dirty="0">
                <a:solidFill>
                  <a:prstClr val="black"/>
                </a:solidFill>
                <a:cs typeface="Arial" pitchFamily="34" charset="0"/>
              </a:rPr>
              <a:t>Étude observationnelle concernant 55 patientes ayant présenté un DG. Le diagnostic de DG est défini selon les critères de l’International Association of the </a:t>
            </a:r>
            <a:r>
              <a:rPr lang="fr-BE" sz="5000" dirty="0" err="1">
                <a:solidFill>
                  <a:prstClr val="black"/>
                </a:solidFill>
                <a:cs typeface="Arial" pitchFamily="34" charset="0"/>
              </a:rPr>
              <a:t>Diabetes</a:t>
            </a:r>
            <a:r>
              <a:rPr lang="fr-BE" sz="5000" dirty="0">
                <a:solidFill>
                  <a:prstClr val="black"/>
                </a:solidFill>
                <a:cs typeface="Arial" pitchFamily="34" charset="0"/>
              </a:rPr>
              <a:t> and </a:t>
            </a:r>
            <a:r>
              <a:rPr lang="fr-BE" sz="5000" dirty="0" err="1">
                <a:solidFill>
                  <a:prstClr val="black"/>
                </a:solidFill>
                <a:cs typeface="Arial" pitchFamily="34" charset="0"/>
              </a:rPr>
              <a:t>Pregnancy</a:t>
            </a:r>
            <a:r>
              <a:rPr lang="fr-BE" sz="50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fr-BE" sz="5000" dirty="0" err="1">
                <a:solidFill>
                  <a:prstClr val="black"/>
                </a:solidFill>
                <a:cs typeface="Arial" pitchFamily="34" charset="0"/>
              </a:rPr>
              <a:t>Study</a:t>
            </a:r>
            <a:r>
              <a:rPr lang="fr-BE" sz="5000" dirty="0">
                <a:solidFill>
                  <a:prstClr val="black"/>
                </a:solidFill>
                <a:cs typeface="Arial" pitchFamily="34" charset="0"/>
              </a:rPr>
              <a:t> Groups (IADPSG) avec la réalisation d’une hyperglycémie provoquée par voie orale (HGPO) à 75 grammes de glucose entre la 24ème et la 28ème semaine d’aménorrhée (SA).</a:t>
            </a:r>
            <a:endParaRPr lang="fr-BE" sz="5000" b="1" dirty="0">
              <a:solidFill>
                <a:srgbClr val="FF0000"/>
              </a:solidFill>
              <a:cs typeface="Arial" pitchFamily="34" charset="0"/>
            </a:endParaRPr>
          </a:p>
          <a:p>
            <a:pPr lvl="0"/>
            <a:r>
              <a:rPr lang="fr-BE" sz="5000" dirty="0">
                <a:solidFill>
                  <a:prstClr val="black"/>
                </a:solidFill>
                <a:cs typeface="Arial" pitchFamily="34" charset="0"/>
              </a:rPr>
              <a:t>Le suivi moyen est de 6,1 ans entre le diagnostic de DG et le bilan glucidique proposé. Nous avons contacté ces patientes afin qu’elles réalisent une prise de sang à jeun comprenant une mesure de la glycémie et de l’hémoglobine </a:t>
            </a:r>
            <a:r>
              <a:rPr lang="fr-BE" sz="5000" dirty="0" err="1">
                <a:solidFill>
                  <a:prstClr val="black"/>
                </a:solidFill>
                <a:cs typeface="Arial" pitchFamily="34" charset="0"/>
              </a:rPr>
              <a:t>glyquée</a:t>
            </a:r>
            <a:r>
              <a:rPr lang="fr-BE" sz="5000" dirty="0">
                <a:solidFill>
                  <a:prstClr val="black"/>
                </a:solidFill>
                <a:cs typeface="Arial" pitchFamily="34" charset="0"/>
              </a:rPr>
              <a:t> (HbA1c).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5440645" y="311407"/>
            <a:ext cx="40325111" cy="3603814"/>
          </a:xfrm>
          <a:prstGeom prst="roundRect">
            <a:avLst/>
          </a:prstGeom>
          <a:ln w="1270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sz="8000" b="1" dirty="0">
              <a:solidFill>
                <a:srgbClr val="FF0000"/>
              </a:solidFill>
              <a:ea typeface="+mj-ea"/>
              <a:cs typeface="+mj-cs"/>
            </a:endParaRPr>
          </a:p>
          <a:p>
            <a:pPr algn="ctr"/>
            <a:r>
              <a:rPr lang="fr-BE" sz="8000" b="1" dirty="0">
                <a:solidFill>
                  <a:srgbClr val="FF0000"/>
                </a:solidFill>
                <a:ea typeface="+mj-ea"/>
                <a:cs typeface="+mj-cs"/>
              </a:rPr>
              <a:t>Devenir métabolique à moyen terme chez des femmes aux antécédents de diabète gestationnel</a:t>
            </a:r>
            <a:br>
              <a:rPr lang="fr-BE" sz="9600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fr-BE" sz="6000" dirty="0">
                <a:solidFill>
                  <a:prstClr val="black"/>
                </a:solidFill>
                <a:ea typeface="+mj-ea"/>
                <a:cs typeface="+mj-cs"/>
              </a:rPr>
              <a:t>V. </a:t>
            </a:r>
            <a:r>
              <a:rPr lang="fr-BE" sz="6000" dirty="0" err="1">
                <a:solidFill>
                  <a:prstClr val="black"/>
                </a:solidFill>
                <a:ea typeface="+mj-ea"/>
                <a:cs typeface="+mj-cs"/>
              </a:rPr>
              <a:t>Renson</a:t>
            </a:r>
            <a:r>
              <a:rPr lang="fr-BE" sz="6000" dirty="0">
                <a:solidFill>
                  <a:prstClr val="black"/>
                </a:solidFill>
                <a:ea typeface="+mj-ea"/>
                <a:cs typeface="+mj-cs"/>
              </a:rPr>
              <a:t>, A. </a:t>
            </a:r>
            <a:r>
              <a:rPr lang="fr-BE" sz="6000" dirty="0" err="1">
                <a:solidFill>
                  <a:prstClr val="black"/>
                </a:solidFill>
                <a:ea typeface="+mj-ea"/>
                <a:cs typeface="+mj-cs"/>
              </a:rPr>
              <a:t>Vandelaer</a:t>
            </a:r>
            <a:r>
              <a:rPr lang="fr-BE" sz="6000" dirty="0">
                <a:solidFill>
                  <a:prstClr val="black"/>
                </a:solidFill>
                <a:ea typeface="+mj-ea"/>
                <a:cs typeface="+mj-cs"/>
              </a:rPr>
              <a:t>, M. Neuville, J-C. Philips, R. </a:t>
            </a:r>
            <a:r>
              <a:rPr lang="fr-BE" sz="6000" dirty="0" err="1">
                <a:solidFill>
                  <a:prstClr val="black"/>
                </a:solidFill>
                <a:ea typeface="+mj-ea"/>
                <a:cs typeface="+mj-cs"/>
              </a:rPr>
              <a:t>Radermecker</a:t>
            </a:r>
            <a:r>
              <a:rPr lang="fr-BE" sz="6000" dirty="0">
                <a:solidFill>
                  <a:prstClr val="black"/>
                </a:solidFill>
                <a:ea typeface="+mj-ea"/>
                <a:cs typeface="+mj-cs"/>
              </a:rPr>
              <a:t>, N. </a:t>
            </a:r>
            <a:r>
              <a:rPr lang="fr-BE" sz="6000" dirty="0" err="1">
                <a:solidFill>
                  <a:prstClr val="black"/>
                </a:solidFill>
                <a:ea typeface="+mj-ea"/>
                <a:cs typeface="+mj-cs"/>
              </a:rPr>
              <a:t>Paquot</a:t>
            </a:r>
            <a:br>
              <a:rPr lang="fr-BE" sz="6000" b="1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fr-BE" sz="6000" dirty="0">
                <a:solidFill>
                  <a:prstClr val="black"/>
                </a:solidFill>
                <a:ea typeface="+mj-ea"/>
                <a:cs typeface="+mj-cs"/>
              </a:rPr>
              <a:t>Service de Diabétologie, Nutrition et Maladies Métaboliques, CHU Liège, Liège, Belgique </a:t>
            </a:r>
            <a:endParaRPr lang="fr-BE" sz="6000" dirty="0"/>
          </a:p>
        </p:txBody>
      </p:sp>
      <p:graphicFrame>
        <p:nvGraphicFramePr>
          <p:cNvPr id="29" name="Espace réservé du contenu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5821349"/>
              </p:ext>
            </p:extLst>
          </p:nvPr>
        </p:nvGraphicFramePr>
        <p:xfrm>
          <a:off x="25603199" y="6346773"/>
          <a:ext cx="25390799" cy="12394800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6462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635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98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347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93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b="0" dirty="0">
                          <a:effectLst/>
                        </a:rPr>
                        <a:t> </a:t>
                      </a:r>
                      <a:endParaRPr lang="fr-BE" sz="44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b="0" dirty="0">
                          <a:effectLst/>
                        </a:rPr>
                        <a:t>Trouble du métabolisme (n 27)</a:t>
                      </a:r>
                      <a:endParaRPr lang="fr-BE" sz="44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b="0" dirty="0">
                          <a:effectLst/>
                        </a:rPr>
                        <a:t>Absence de trouble du métabolisme (n 28)</a:t>
                      </a:r>
                      <a:endParaRPr lang="fr-BE" sz="44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b="0" dirty="0">
                          <a:effectLst/>
                        </a:rPr>
                        <a:t>p-value</a:t>
                      </a:r>
                      <a:endParaRPr lang="fr-BE" sz="44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43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b="0" dirty="0">
                          <a:effectLst/>
                        </a:rPr>
                        <a:t>Âge lors du suivi biologique</a:t>
                      </a:r>
                      <a:endParaRPr lang="fr-BE" sz="44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dirty="0">
                          <a:effectLst/>
                        </a:rPr>
                        <a:t>34 (32-43.5) ans</a:t>
                      </a:r>
                      <a:endParaRPr lang="fr-BE" sz="4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dirty="0">
                          <a:effectLst/>
                        </a:rPr>
                        <a:t>36.5 (31.75-40) ans</a:t>
                      </a:r>
                      <a:endParaRPr lang="fr-BE" sz="4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dirty="0">
                          <a:effectLst/>
                        </a:rPr>
                        <a:t>0.624</a:t>
                      </a:r>
                      <a:endParaRPr lang="fr-BE" sz="4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43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b="0" dirty="0">
                          <a:effectLst/>
                        </a:rPr>
                        <a:t>Ancienneté du DG</a:t>
                      </a:r>
                      <a:endParaRPr lang="fr-BE" sz="44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dirty="0">
                          <a:effectLst/>
                        </a:rPr>
                        <a:t>89 (66-120) mois</a:t>
                      </a:r>
                      <a:endParaRPr lang="fr-BE" sz="4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dirty="0">
                          <a:effectLst/>
                        </a:rPr>
                        <a:t>59.5 (52.5-94.5) mois</a:t>
                      </a:r>
                      <a:endParaRPr lang="fr-BE" sz="4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dirty="0">
                          <a:effectLst/>
                        </a:rPr>
                        <a:t>0.038</a:t>
                      </a:r>
                      <a:endParaRPr lang="fr-BE" sz="4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93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b="0" dirty="0">
                          <a:effectLst/>
                        </a:rPr>
                        <a:t>Antécédent familiaux de diabète</a:t>
                      </a:r>
                      <a:endParaRPr lang="fr-BE" sz="44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dirty="0">
                          <a:effectLst/>
                        </a:rPr>
                        <a:t>Oui : 17 (63.0%)</a:t>
                      </a:r>
                      <a:endParaRPr lang="fr-BE" sz="4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dirty="0">
                          <a:effectLst/>
                        </a:rPr>
                        <a:t>Oui : 13 (46.4%)</a:t>
                      </a:r>
                      <a:endParaRPr lang="fr-BE" sz="4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dirty="0">
                          <a:effectLst/>
                        </a:rPr>
                        <a:t>0.226</a:t>
                      </a:r>
                      <a:endParaRPr lang="fr-BE" sz="4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43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b="1" dirty="0">
                          <a:effectLst/>
                        </a:rPr>
                        <a:t>IMC avant grossesse</a:t>
                      </a:r>
                      <a:endParaRPr lang="fr-BE" sz="44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dirty="0">
                          <a:effectLst/>
                        </a:rPr>
                        <a:t>26.99 (22.88-31.39) kg/m²</a:t>
                      </a:r>
                      <a:endParaRPr lang="fr-BE" sz="44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dirty="0">
                          <a:effectLst/>
                        </a:rPr>
                        <a:t>23.93 (20.4-25.71) kg/m²</a:t>
                      </a:r>
                      <a:endParaRPr lang="fr-BE" sz="44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b="1" dirty="0">
                          <a:solidFill>
                            <a:srgbClr val="FF0000"/>
                          </a:solidFill>
                          <a:effectLst/>
                        </a:rPr>
                        <a:t>0.017</a:t>
                      </a:r>
                      <a:endParaRPr lang="fr-BE" sz="4400" b="1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643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b="1" baseline="0" dirty="0">
                          <a:effectLst/>
                        </a:rPr>
                        <a:t>IMC lors du diagnostic DG</a:t>
                      </a:r>
                      <a:endParaRPr lang="fr-BE" sz="44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dirty="0">
                          <a:effectLst/>
                        </a:rPr>
                        <a:t>30.10 (25.67 – 33.45) kg/m²</a:t>
                      </a:r>
                      <a:endParaRPr lang="fr-BE" sz="44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dirty="0">
                          <a:effectLst/>
                        </a:rPr>
                        <a:t>26.80 (23.92-30.58) kg/m²</a:t>
                      </a:r>
                      <a:endParaRPr lang="fr-BE" sz="44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b="1" dirty="0">
                          <a:solidFill>
                            <a:srgbClr val="FF0000"/>
                          </a:solidFill>
                          <a:effectLst/>
                        </a:rPr>
                        <a:t>0.035</a:t>
                      </a:r>
                      <a:endParaRPr lang="fr-BE" sz="4400" b="1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643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b="1" dirty="0">
                          <a:effectLst/>
                        </a:rPr>
                        <a:t>IMC lors</a:t>
                      </a:r>
                      <a:r>
                        <a:rPr lang="fr-BE" sz="4400" b="1" baseline="0" dirty="0">
                          <a:effectLst/>
                        </a:rPr>
                        <a:t> du suivi</a:t>
                      </a:r>
                      <a:endParaRPr lang="fr-BE" sz="44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dirty="0">
                          <a:effectLst/>
                        </a:rPr>
                        <a:t>29.69 (24.05-33.44) kg/m²</a:t>
                      </a:r>
                      <a:endParaRPr lang="fr-BE" sz="44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dirty="0">
                          <a:effectLst/>
                        </a:rPr>
                        <a:t>24.64 (21.24-28.52) kg/m²</a:t>
                      </a:r>
                      <a:endParaRPr lang="fr-BE" sz="44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b="1" dirty="0">
                          <a:solidFill>
                            <a:srgbClr val="FF0000"/>
                          </a:solidFill>
                          <a:effectLst/>
                        </a:rPr>
                        <a:t>0.009</a:t>
                      </a:r>
                      <a:endParaRPr lang="fr-BE" sz="4400" b="1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10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b="1" dirty="0">
                          <a:effectLst/>
                        </a:rPr>
                        <a:t>GAJ à l’HGPO</a:t>
                      </a:r>
                      <a:endParaRPr lang="fr-BE" sz="44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dirty="0">
                          <a:effectLst/>
                        </a:rPr>
                        <a:t>97 (86.5 – 104.5) mg/dl</a:t>
                      </a:r>
                      <a:endParaRPr lang="fr-BE" sz="44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dirty="0">
                          <a:effectLst/>
                        </a:rPr>
                        <a:t>84 (78.0 – 90.5) mg/dl</a:t>
                      </a:r>
                      <a:endParaRPr lang="fr-BE" sz="44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b="1" dirty="0">
                          <a:solidFill>
                            <a:srgbClr val="FF0000"/>
                          </a:solidFill>
                          <a:effectLst/>
                        </a:rPr>
                        <a:t>0.0006</a:t>
                      </a:r>
                      <a:endParaRPr lang="fr-BE" sz="4400" b="1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643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b="1" dirty="0">
                          <a:effectLst/>
                        </a:rPr>
                        <a:t>HbA1c au DG</a:t>
                      </a:r>
                      <a:endParaRPr lang="fr-BE" sz="44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dirty="0">
                          <a:effectLst/>
                        </a:rPr>
                        <a:t>5.6 (5.20 – 5.90) %</a:t>
                      </a:r>
                      <a:endParaRPr lang="fr-BE" sz="44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dirty="0">
                          <a:effectLst/>
                        </a:rPr>
                        <a:t>5.1 (4.975 – 5.4) %</a:t>
                      </a:r>
                      <a:endParaRPr lang="fr-BE" sz="44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b="1" dirty="0">
                          <a:solidFill>
                            <a:srgbClr val="FF0000"/>
                          </a:solidFill>
                          <a:effectLst/>
                        </a:rPr>
                        <a:t>0.0002</a:t>
                      </a:r>
                      <a:endParaRPr lang="fr-BE" sz="4400" b="1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10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b="0" dirty="0">
                          <a:effectLst/>
                        </a:rPr>
                        <a:t>Recours à l’insulinothérapie</a:t>
                      </a:r>
                      <a:endParaRPr lang="fr-BE" sz="44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dirty="0">
                          <a:effectLst/>
                        </a:rPr>
                        <a:t>Oui : 16 (59.3%)</a:t>
                      </a:r>
                      <a:endParaRPr lang="fr-BE" sz="4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dirty="0">
                          <a:effectLst/>
                        </a:rPr>
                        <a:t>Oui : 10 (35.7%)</a:t>
                      </a:r>
                      <a:endParaRPr lang="fr-BE" sz="4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4400" dirty="0">
                          <a:effectLst/>
                        </a:rPr>
                        <a:t>0.085</a:t>
                      </a:r>
                      <a:endParaRPr lang="fr-BE" sz="4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Rectangle à coins arrondis 4"/>
          <p:cNvSpPr/>
          <p:nvPr/>
        </p:nvSpPr>
        <p:spPr>
          <a:xfrm>
            <a:off x="26616776" y="4653842"/>
            <a:ext cx="23400000" cy="914400"/>
          </a:xfrm>
          <a:prstGeom prst="roundRect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r-BE" sz="5000" dirty="0">
                <a:solidFill>
                  <a:schemeClr val="tx1"/>
                </a:solidFill>
              </a:rPr>
              <a:t>Comparatif des populations avec et sans trouble glucidique après un DG :</a:t>
            </a:r>
          </a:p>
        </p:txBody>
      </p:sp>
      <p:pic>
        <p:nvPicPr>
          <p:cNvPr id="1026" name="Picture 2" descr="C:\Users\virginie\Desktop\logo_chu-coul-peti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52" y="497440"/>
            <a:ext cx="5136852" cy="2942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virginie\Desktop\uliege_logo_compact_cmjn_pos2x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03663" y="717075"/>
            <a:ext cx="5190336" cy="25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6567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agriphar group">
  <a:themeElements>
    <a:clrScheme name="Élémentair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agriphar group</Template>
  <TotalTime>3714</TotalTime>
  <Words>702</Words>
  <Application>Microsoft Macintosh PowerPoint</Application>
  <PresentationFormat>Personnalisé</PresentationFormat>
  <Paragraphs>61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Thème agriphar group</vt:lpstr>
      <vt:lpstr>1_Thème Office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Alban Boissé</dc:creator>
  <cp:lastModifiedBy>jc philips</cp:lastModifiedBy>
  <cp:revision>170</cp:revision>
  <cp:lastPrinted>2019-01-18T14:52:20Z</cp:lastPrinted>
  <dcterms:created xsi:type="dcterms:W3CDTF">2017-03-01T19:00:12Z</dcterms:created>
  <dcterms:modified xsi:type="dcterms:W3CDTF">2021-02-18T17:15:25Z</dcterms:modified>
</cp:coreProperties>
</file>