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handoutMasterIdLst>
    <p:handoutMasterId r:id="rId3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2" r:id="rId26"/>
    <p:sldId id="280" r:id="rId27"/>
    <p:sldId id="281"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A4B0"/>
    <a:srgbClr val="6F39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8"/>
    <p:restoredTop sz="94610"/>
  </p:normalViewPr>
  <p:slideViewPr>
    <p:cSldViewPr snapToGrid="0" snapToObjects="1" showGuides="1">
      <p:cViewPr varScale="1">
        <p:scale>
          <a:sx n="84" d="100"/>
          <a:sy n="84" d="100"/>
        </p:scale>
        <p:origin x="634" y="77"/>
      </p:cViewPr>
      <p:guideLst>
        <p:guide orient="horz" pos="2160"/>
        <p:guide pos="3840"/>
      </p:guideLst>
    </p:cSldViewPr>
  </p:slideViewPr>
  <p:notesTextViewPr>
    <p:cViewPr>
      <p:scale>
        <a:sx n="1" d="1"/>
        <a:sy n="1" d="1"/>
      </p:scale>
      <p:origin x="0" y="0"/>
    </p:cViewPr>
  </p:notesTextViewPr>
  <p:notesViewPr>
    <p:cSldViewPr snapToGrid="0" snapToObjects="1" showGuides="1">
      <p:cViewPr varScale="1">
        <p:scale>
          <a:sx n="139" d="100"/>
          <a:sy n="139" d="100"/>
        </p:scale>
        <p:origin x="4752" y="17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642877-4296-A347-A12A-074FE642DF8D}" type="datetimeFigureOut">
              <a:rPr lang="fr-FR" smtClean="0"/>
              <a:t>09/03/2021</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0355824-33CF-CB40-849B-0C2765721E52}" type="slidenum">
              <a:rPr lang="fr-FR" smtClean="0"/>
              <a:t>‹N°›</a:t>
            </a:fld>
            <a:endParaRPr lang="fr-FR"/>
          </a:p>
        </p:txBody>
      </p:sp>
    </p:spTree>
    <p:extLst>
      <p:ext uri="{BB962C8B-B14F-4D97-AF65-F5344CB8AC3E}">
        <p14:creationId xmlns:p14="http://schemas.microsoft.com/office/powerpoint/2010/main" val="578860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47069-7F1D-6E4E-B4E1-0C2030C0DB15}" type="datetimeFigureOut">
              <a:rPr lang="fr-FR" smtClean="0"/>
              <a:t>09/03/2021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8C82C-2A83-B54A-9AB4-A46F83E92AC0}" type="slidenum">
              <a:rPr lang="fr-FR" smtClean="0"/>
              <a:t>‹N°›</a:t>
            </a:fld>
            <a:endParaRPr lang="fr-FR"/>
          </a:p>
        </p:txBody>
      </p:sp>
    </p:spTree>
    <p:extLst>
      <p:ext uri="{BB962C8B-B14F-4D97-AF65-F5344CB8AC3E}">
        <p14:creationId xmlns:p14="http://schemas.microsoft.com/office/powerpoint/2010/main" val="812359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re 1"/>
          <p:cNvSpPr>
            <a:spLocks noGrp="1"/>
          </p:cNvSpPr>
          <p:nvPr>
            <p:ph type="ctrTitle"/>
          </p:nvPr>
        </p:nvSpPr>
        <p:spPr>
          <a:xfrm>
            <a:off x="532150" y="2098160"/>
            <a:ext cx="9144000" cy="1198563"/>
          </a:xfrm>
          <a:prstGeom prst="rect">
            <a:avLst/>
          </a:prstGeom>
        </p:spPr>
        <p:txBody>
          <a:bodyPr anchor="b">
            <a:normAutofit/>
          </a:bodyPr>
          <a:lstStyle>
            <a:lvl1pPr algn="l">
              <a:defRPr sz="4000" baseline="0">
                <a:solidFill>
                  <a:schemeClr val="bg1">
                    <a:lumMod val="95000"/>
                  </a:schemeClr>
                </a:solidFill>
                <a:latin typeface="Source Sans Pro Bold" charset="0"/>
              </a:defRPr>
            </a:lvl1pPr>
          </a:lstStyle>
          <a:p>
            <a:r>
              <a:rPr lang="fr-FR" dirty="0" smtClean="0"/>
              <a:t>Cliquez et modifiez le titre</a:t>
            </a:r>
            <a:endParaRPr lang="fr-FR" dirty="0"/>
          </a:p>
        </p:txBody>
      </p:sp>
      <p:sp>
        <p:nvSpPr>
          <p:cNvPr id="3" name="Sous-titre 2"/>
          <p:cNvSpPr>
            <a:spLocks noGrp="1"/>
          </p:cNvSpPr>
          <p:nvPr>
            <p:ph type="subTitle" idx="1"/>
          </p:nvPr>
        </p:nvSpPr>
        <p:spPr>
          <a:xfrm>
            <a:off x="532150" y="3503564"/>
            <a:ext cx="9144000" cy="1655762"/>
          </a:xfrm>
          <a:prstGeom prst="rect">
            <a:avLst/>
          </a:prstGeom>
        </p:spPr>
        <p:txBody>
          <a:bodyPr>
            <a:normAutofit/>
          </a:bodyPr>
          <a:lstStyle>
            <a:lvl1pPr marL="0" indent="0" algn="l">
              <a:spcBef>
                <a:spcPts val="600"/>
              </a:spcBef>
              <a:buNone/>
              <a:defRPr sz="3000" baseline="0">
                <a:solidFill>
                  <a:schemeClr val="bg1">
                    <a:lumMod val="95000"/>
                  </a:schemeClr>
                </a:solidFill>
                <a:latin typeface="Source Sans Pro Ligh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smtClean="0"/>
              <a:t>Cliquez pour modifier le style </a:t>
            </a:r>
          </a:p>
          <a:p>
            <a:r>
              <a:rPr lang="fr-FR" dirty="0" smtClean="0"/>
              <a:t>des sous-titres du masque</a:t>
            </a:r>
            <a:endParaRPr lang="fr-FR" dirty="0"/>
          </a:p>
        </p:txBody>
      </p:sp>
      <p:sp>
        <p:nvSpPr>
          <p:cNvPr id="4" name="Espace réservé de la date 3"/>
          <p:cNvSpPr>
            <a:spLocks noGrp="1"/>
          </p:cNvSpPr>
          <p:nvPr>
            <p:ph type="dt" sz="half" idx="10"/>
          </p:nvPr>
        </p:nvSpPr>
        <p:spPr>
          <a:xfrm>
            <a:off x="532150" y="847725"/>
            <a:ext cx="2743200" cy="365125"/>
          </a:xfrm>
          <a:prstGeom prst="rect">
            <a:avLst/>
          </a:prstGeom>
        </p:spPr>
        <p:txBody>
          <a:bodyPr/>
          <a:lstStyle>
            <a:lvl1pPr>
              <a:defRPr sz="2000" baseline="0">
                <a:solidFill>
                  <a:srgbClr val="5FA4B0"/>
                </a:solidFill>
                <a:latin typeface="Source Sans Pro" charset="0"/>
              </a:defRPr>
            </a:lvl1pPr>
          </a:lstStyle>
          <a:p>
            <a:r>
              <a:rPr lang="fr-FR" dirty="0" smtClean="0"/>
              <a:t>Février / 2019</a:t>
            </a:r>
            <a:endParaRPr lang="fr-FR" dirty="0"/>
          </a:p>
        </p:txBody>
      </p:sp>
      <p:sp>
        <p:nvSpPr>
          <p:cNvPr id="5" name="Espace réservé du pied de page 4"/>
          <p:cNvSpPr>
            <a:spLocks noGrp="1"/>
          </p:cNvSpPr>
          <p:nvPr>
            <p:ph type="ftr" sz="quarter" idx="11"/>
          </p:nvPr>
        </p:nvSpPr>
        <p:spPr>
          <a:xfrm>
            <a:off x="532150" y="5826100"/>
            <a:ext cx="4114800" cy="365125"/>
          </a:xfrm>
          <a:prstGeom prst="rect">
            <a:avLst/>
          </a:prstGeom>
        </p:spPr>
        <p:txBody>
          <a:bodyPr/>
          <a:lstStyle>
            <a:lvl1pPr algn="l">
              <a:defRPr sz="800" baseline="0"/>
            </a:lvl1pPr>
          </a:lstStyle>
          <a:p>
            <a:r>
              <a:rPr lang="fr-FR" dirty="0" smtClean="0">
                <a:solidFill>
                  <a:schemeClr val="bg1"/>
                </a:solidFill>
                <a:latin typeface="Source Sans Pro Light" charset="0"/>
                <a:ea typeface="Source Sans Pro Light" charset="0"/>
                <a:cs typeface="Source Sans Pro Light" charset="0"/>
              </a:rPr>
              <a:t>Unité de Recherche Cité </a:t>
            </a:r>
          </a:p>
          <a:p>
            <a:r>
              <a:rPr lang="fr-FR" dirty="0" smtClean="0">
                <a:solidFill>
                  <a:schemeClr val="bg1"/>
                </a:solidFill>
                <a:latin typeface="Source Sans Pro Light" charset="0"/>
                <a:ea typeface="Source Sans Pro Light" charset="0"/>
                <a:cs typeface="Source Sans Pro Light" charset="0"/>
              </a:rPr>
              <a:t>Gouvernance, Justice et Société</a:t>
            </a:r>
          </a:p>
          <a:p>
            <a:r>
              <a:rPr lang="fr-FR" dirty="0" smtClean="0">
                <a:solidFill>
                  <a:schemeClr val="bg1"/>
                </a:solidFill>
                <a:latin typeface="Source Sans Pro Light" charset="0"/>
                <a:ea typeface="Source Sans Pro Light" charset="0"/>
                <a:cs typeface="Source Sans Pro Light" charset="0"/>
              </a:rPr>
              <a:t>Université de Liège, Place des Orateurs 3</a:t>
            </a:r>
          </a:p>
          <a:p>
            <a:r>
              <a:rPr lang="fr-FR" dirty="0" smtClean="0">
                <a:solidFill>
                  <a:schemeClr val="bg1"/>
                </a:solidFill>
                <a:latin typeface="Source Sans Pro Light" charset="0"/>
                <a:ea typeface="Source Sans Pro Light" charset="0"/>
                <a:cs typeface="Source Sans Pro Light" charset="0"/>
              </a:rPr>
              <a:t>4000 Liège, Belgique</a:t>
            </a:r>
            <a:endParaRPr lang="fr-FR" dirty="0">
              <a:solidFill>
                <a:schemeClr val="bg1"/>
              </a:solidFill>
              <a:latin typeface="Source Sans Pro Light" charset="0"/>
              <a:ea typeface="Source Sans Pro Light" charset="0"/>
              <a:cs typeface="Source Sans Pro Light" charset="0"/>
            </a:endParaRPr>
          </a:p>
        </p:txBody>
      </p:sp>
    </p:spTree>
    <p:extLst>
      <p:ext uri="{BB962C8B-B14F-4D97-AF65-F5344CB8AC3E}">
        <p14:creationId xmlns:p14="http://schemas.microsoft.com/office/powerpoint/2010/main" val="4672792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532150" y="6356350"/>
            <a:ext cx="2743200" cy="365125"/>
          </a:xfrm>
          <a:prstGeom prst="rect">
            <a:avLst/>
          </a:prstGeom>
        </p:spPr>
        <p:txBody>
          <a:bodyPr/>
          <a:lstStyle>
            <a:lvl1pPr>
              <a:defRPr baseline="0">
                <a:solidFill>
                  <a:srgbClr val="5FA4B0"/>
                </a:solidFill>
                <a:latin typeface="Source Sans Pro" charset="0"/>
              </a:defRPr>
            </a:lvl1pPr>
          </a:lstStyle>
          <a:p>
            <a:fld id="{99036C84-B137-DA46-A8A1-A42AD63AE419}" type="datetimeFigureOut">
              <a:rPr lang="fr-FR" smtClean="0"/>
              <a:pPr/>
              <a:t>09/03/2021</a:t>
            </a:fld>
            <a:endParaRPr lang="fr-FR" dirty="0"/>
          </a:p>
        </p:txBody>
      </p:sp>
      <p:sp>
        <p:nvSpPr>
          <p:cNvPr id="5" name="Espace réservé du pied de page 4"/>
          <p:cNvSpPr>
            <a:spLocks noGrp="1"/>
          </p:cNvSpPr>
          <p:nvPr>
            <p:ph type="ftr" sz="quarter" idx="11"/>
          </p:nvPr>
        </p:nvSpPr>
        <p:spPr>
          <a:xfrm>
            <a:off x="3732550" y="6356350"/>
            <a:ext cx="4114800" cy="365125"/>
          </a:xfrm>
          <a:prstGeom prst="rect">
            <a:avLst/>
          </a:prstGeom>
        </p:spPr>
        <p:txBody>
          <a:bodyPr/>
          <a:lstStyle>
            <a:lvl1pPr>
              <a:defRPr baseline="0">
                <a:solidFill>
                  <a:srgbClr val="5FA4B0"/>
                </a:solidFill>
                <a:latin typeface="Source Sans Pro" charset="0"/>
              </a:defRPr>
            </a:lvl1pPr>
          </a:lstStyle>
          <a:p>
            <a:endParaRPr lang="fr-FR" dirty="0"/>
          </a:p>
        </p:txBody>
      </p:sp>
      <p:sp>
        <p:nvSpPr>
          <p:cNvPr id="6" name="Espace réservé du numéro de diapositive 5"/>
          <p:cNvSpPr>
            <a:spLocks noGrp="1"/>
          </p:cNvSpPr>
          <p:nvPr>
            <p:ph type="sldNum" sz="quarter" idx="12"/>
          </p:nvPr>
        </p:nvSpPr>
        <p:spPr>
          <a:xfrm>
            <a:off x="8304550" y="6356350"/>
            <a:ext cx="3309112" cy="365125"/>
          </a:xfrm>
          <a:prstGeom prst="rect">
            <a:avLst/>
          </a:prstGeom>
        </p:spPr>
        <p:txBody>
          <a:bodyPr/>
          <a:lstStyle>
            <a:lvl1pPr>
              <a:defRPr baseline="0">
                <a:solidFill>
                  <a:srgbClr val="5FA4B0"/>
                </a:solidFill>
                <a:latin typeface="Source Sans Pro" charset="0"/>
              </a:defRPr>
            </a:lvl1pPr>
          </a:lstStyle>
          <a:p>
            <a:fld id="{A96295AA-E393-1849-ABD9-937E1AFAD5F8}" type="slidenum">
              <a:rPr lang="fr-FR" smtClean="0"/>
              <a:pPr/>
              <a:t>‹N°›</a:t>
            </a:fld>
            <a:endParaRPr lang="fr-FR" dirty="0"/>
          </a:p>
        </p:txBody>
      </p:sp>
      <p:sp>
        <p:nvSpPr>
          <p:cNvPr id="10" name="Espace réservé du titre 18"/>
          <p:cNvSpPr>
            <a:spLocks noGrp="1"/>
          </p:cNvSpPr>
          <p:nvPr>
            <p:ph type="title"/>
          </p:nvPr>
        </p:nvSpPr>
        <p:spPr>
          <a:xfrm>
            <a:off x="532150" y="602853"/>
            <a:ext cx="10515600" cy="619919"/>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11" name="Espace réservé du texte 20"/>
          <p:cNvSpPr>
            <a:spLocks noGrp="1"/>
          </p:cNvSpPr>
          <p:nvPr>
            <p:ph idx="1"/>
          </p:nvPr>
        </p:nvSpPr>
        <p:spPr>
          <a:xfrm>
            <a:off x="532150" y="1613892"/>
            <a:ext cx="10515600" cy="435133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2139517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8" name="Image 1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Espace réservé de la date 3"/>
          <p:cNvSpPr>
            <a:spLocks noGrp="1"/>
          </p:cNvSpPr>
          <p:nvPr>
            <p:ph type="dt" sz="half" idx="2"/>
          </p:nvPr>
        </p:nvSpPr>
        <p:spPr>
          <a:xfrm>
            <a:off x="532150" y="6356350"/>
            <a:ext cx="2743200" cy="365125"/>
          </a:xfrm>
          <a:prstGeom prst="rect">
            <a:avLst/>
          </a:prstGeom>
        </p:spPr>
        <p:txBody>
          <a:bodyPr/>
          <a:lstStyle>
            <a:lvl1pPr>
              <a:defRPr baseline="0">
                <a:solidFill>
                  <a:srgbClr val="5FA4B0"/>
                </a:solidFill>
                <a:latin typeface="Source Sans Pro" charset="0"/>
              </a:defRPr>
            </a:lvl1pPr>
          </a:lstStyle>
          <a:p>
            <a:fld id="{99036C84-B137-DA46-A8A1-A42AD63AE419}" type="datetimeFigureOut">
              <a:rPr lang="fr-FR" smtClean="0"/>
              <a:pPr/>
              <a:t>09/03/2021</a:t>
            </a:fld>
            <a:endParaRPr lang="fr-FR" dirty="0"/>
          </a:p>
        </p:txBody>
      </p:sp>
      <p:sp>
        <p:nvSpPr>
          <p:cNvPr id="16" name="Espace réservé du pied de page 4"/>
          <p:cNvSpPr>
            <a:spLocks noGrp="1"/>
          </p:cNvSpPr>
          <p:nvPr>
            <p:ph type="ftr" sz="quarter" idx="3"/>
          </p:nvPr>
        </p:nvSpPr>
        <p:spPr>
          <a:xfrm>
            <a:off x="3732550" y="6356350"/>
            <a:ext cx="4114800" cy="365125"/>
          </a:xfrm>
          <a:prstGeom prst="rect">
            <a:avLst/>
          </a:prstGeom>
        </p:spPr>
        <p:txBody>
          <a:bodyPr/>
          <a:lstStyle>
            <a:lvl1pPr>
              <a:defRPr baseline="0">
                <a:solidFill>
                  <a:srgbClr val="5FA4B0"/>
                </a:solidFill>
                <a:latin typeface="Source Sans Pro" charset="0"/>
              </a:defRPr>
            </a:lvl1pPr>
          </a:lstStyle>
          <a:p>
            <a:endParaRPr lang="fr-FR"/>
          </a:p>
        </p:txBody>
      </p:sp>
      <p:sp>
        <p:nvSpPr>
          <p:cNvPr id="17" name="Espace réservé du numéro de diapositive 5"/>
          <p:cNvSpPr>
            <a:spLocks noGrp="1"/>
          </p:cNvSpPr>
          <p:nvPr>
            <p:ph type="sldNum" sz="quarter" idx="4"/>
          </p:nvPr>
        </p:nvSpPr>
        <p:spPr>
          <a:xfrm>
            <a:off x="8304550" y="6356350"/>
            <a:ext cx="3309112" cy="365125"/>
          </a:xfrm>
          <a:prstGeom prst="rect">
            <a:avLst/>
          </a:prstGeom>
        </p:spPr>
        <p:txBody>
          <a:bodyPr/>
          <a:lstStyle>
            <a:lvl1pPr>
              <a:defRPr baseline="0">
                <a:solidFill>
                  <a:srgbClr val="5FA4B0"/>
                </a:solidFill>
                <a:latin typeface="Source Sans Pro" charset="0"/>
              </a:defRPr>
            </a:lvl1pPr>
          </a:lstStyle>
          <a:p>
            <a:fld id="{A96295AA-E393-1849-ABD9-937E1AFAD5F8}" type="slidenum">
              <a:rPr lang="fr-FR" smtClean="0"/>
              <a:pPr/>
              <a:t>‹N°›</a:t>
            </a:fld>
            <a:endParaRPr lang="fr-FR" dirty="0"/>
          </a:p>
        </p:txBody>
      </p:sp>
      <p:sp>
        <p:nvSpPr>
          <p:cNvPr id="19" name="Espace réservé du titre 18"/>
          <p:cNvSpPr>
            <a:spLocks noGrp="1"/>
          </p:cNvSpPr>
          <p:nvPr>
            <p:ph type="title"/>
          </p:nvPr>
        </p:nvSpPr>
        <p:spPr>
          <a:xfrm>
            <a:off x="532150" y="602853"/>
            <a:ext cx="10515600" cy="619919"/>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21" name="Espace réservé du texte 20"/>
          <p:cNvSpPr>
            <a:spLocks noGrp="1"/>
          </p:cNvSpPr>
          <p:nvPr>
            <p:ph type="body" idx="1"/>
          </p:nvPr>
        </p:nvSpPr>
        <p:spPr>
          <a:xfrm>
            <a:off x="532150" y="1613892"/>
            <a:ext cx="10515600" cy="435133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fontAlgn="t" latinLnBrk="0" hangingPunct="1">
        <a:lnSpc>
          <a:spcPct val="90000"/>
        </a:lnSpc>
        <a:spcBef>
          <a:spcPct val="0"/>
        </a:spcBef>
        <a:buNone/>
        <a:defRPr sz="4000" kern="1200" baseline="0">
          <a:solidFill>
            <a:srgbClr val="6F3990"/>
          </a:solidFill>
          <a:latin typeface="Source Sans Pro Bold"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3000" kern="1200" baseline="0">
          <a:solidFill>
            <a:srgbClr val="5FA4B0"/>
          </a:solidFill>
          <a:latin typeface="source sans pro"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tx1">
              <a:lumMod val="75000"/>
              <a:lumOff val="25000"/>
            </a:schemeClr>
          </a:solidFill>
          <a:latin typeface="source sans pro"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tx1">
              <a:lumMod val="75000"/>
              <a:lumOff val="25000"/>
            </a:schemeClr>
          </a:solidFill>
          <a:latin typeface="source sans pro"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tx1">
              <a:lumMod val="75000"/>
              <a:lumOff val="25000"/>
            </a:schemeClr>
          </a:solidFill>
          <a:latin typeface="source sans pro"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tx1">
              <a:lumMod val="75000"/>
              <a:lumOff val="25000"/>
            </a:schemeClr>
          </a:solidFill>
          <a:latin typeface="source sans pro"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mxGals7qSg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L’irresponsabilité parlementaire à la lumière de la jurisprudence récente</a:t>
            </a:r>
            <a:endParaRPr lang="fr-FR" dirty="0"/>
          </a:p>
        </p:txBody>
      </p:sp>
      <p:sp>
        <p:nvSpPr>
          <p:cNvPr id="3" name="Sous-titre 2"/>
          <p:cNvSpPr>
            <a:spLocks noGrp="1"/>
          </p:cNvSpPr>
          <p:nvPr>
            <p:ph type="subTitle" idx="1"/>
          </p:nvPr>
        </p:nvSpPr>
        <p:spPr/>
        <p:txBody>
          <a:bodyPr/>
          <a:lstStyle/>
          <a:p>
            <a:r>
              <a:rPr lang="fr-FR" dirty="0" smtClean="0"/>
              <a:t>Droit parlementaire et électoral </a:t>
            </a:r>
          </a:p>
          <a:p>
            <a:endParaRPr lang="fr-FR" dirty="0"/>
          </a:p>
          <a:p>
            <a:r>
              <a:rPr lang="fr-FR" sz="2400" i="1" dirty="0" smtClean="0"/>
              <a:t>Andy Jousten (Aspirant F.R.S.-FNRS)</a:t>
            </a:r>
            <a:endParaRPr lang="fr-FR" sz="2400" i="1" dirty="0"/>
          </a:p>
        </p:txBody>
      </p:sp>
    </p:spTree>
    <p:extLst>
      <p:ext uri="{BB962C8B-B14F-4D97-AF65-F5344CB8AC3E}">
        <p14:creationId xmlns:p14="http://schemas.microsoft.com/office/powerpoint/2010/main" val="494516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BE" dirty="0"/>
              <a:t>1. Champ d’application (matériel) de l’irresponsabilité parlementaire</a:t>
            </a:r>
          </a:p>
        </p:txBody>
      </p:sp>
      <p:sp>
        <p:nvSpPr>
          <p:cNvPr id="3" name="Espace réservé du contenu 2"/>
          <p:cNvSpPr>
            <a:spLocks noGrp="1"/>
          </p:cNvSpPr>
          <p:nvPr>
            <p:ph idx="1"/>
          </p:nvPr>
        </p:nvSpPr>
        <p:spPr/>
        <p:txBody>
          <a:bodyPr/>
          <a:lstStyle/>
          <a:p>
            <a:pPr algn="just"/>
            <a:r>
              <a:rPr lang="fr-BE" b="1" dirty="0" smtClean="0"/>
              <a:t>1.1 Les opinions et votes</a:t>
            </a:r>
          </a:p>
          <a:p>
            <a:pPr marL="0" indent="0" algn="just">
              <a:buNone/>
            </a:pPr>
            <a:endParaRPr lang="fr-BE" dirty="0" smtClean="0"/>
          </a:p>
          <a:p>
            <a:pPr algn="just"/>
            <a:r>
              <a:rPr lang="fr-BE" dirty="0" smtClean="0"/>
              <a:t>Actes journaliers de la vie parlementaire</a:t>
            </a:r>
          </a:p>
          <a:p>
            <a:pPr algn="just"/>
            <a:r>
              <a:rPr lang="fr-BE" dirty="0" smtClean="0"/>
              <a:t>Opinions émises de différentes manières: oralement, par écrit, par voie symbolique </a:t>
            </a:r>
          </a:p>
          <a:p>
            <a:pPr algn="just"/>
            <a:r>
              <a:rPr lang="fr-BE" dirty="0" smtClean="0"/>
              <a:t>Opinions individuelles et collectives</a:t>
            </a:r>
            <a:endParaRPr lang="fr-BE" dirty="0"/>
          </a:p>
        </p:txBody>
      </p:sp>
    </p:spTree>
    <p:extLst>
      <p:ext uri="{BB962C8B-B14F-4D97-AF65-F5344CB8AC3E}">
        <p14:creationId xmlns:p14="http://schemas.microsoft.com/office/powerpoint/2010/main" val="1618620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BE" dirty="0"/>
              <a:t>1. Champ d’application (matériel) de l’irresponsabilité parlementaire</a:t>
            </a:r>
          </a:p>
        </p:txBody>
      </p:sp>
      <p:sp>
        <p:nvSpPr>
          <p:cNvPr id="3" name="Espace réservé du contenu 2"/>
          <p:cNvSpPr>
            <a:spLocks noGrp="1"/>
          </p:cNvSpPr>
          <p:nvPr>
            <p:ph idx="1"/>
          </p:nvPr>
        </p:nvSpPr>
        <p:spPr/>
        <p:txBody>
          <a:bodyPr/>
          <a:lstStyle/>
          <a:p>
            <a:pPr algn="just"/>
            <a:r>
              <a:rPr lang="fr-BE" b="1" dirty="0" smtClean="0"/>
              <a:t>1.1 Les opinions et votes</a:t>
            </a:r>
            <a:endParaRPr lang="fr-BE" dirty="0" smtClean="0"/>
          </a:p>
          <a:p>
            <a:pPr algn="just"/>
            <a:r>
              <a:rPr lang="fr-BE" dirty="0" smtClean="0"/>
              <a:t>Contenu des opinions et votes est indifférent</a:t>
            </a:r>
          </a:p>
          <a:p>
            <a:pPr lvl="1" algn="just"/>
            <a:r>
              <a:rPr lang="fr-BE" dirty="0" smtClean="0"/>
              <a:t>Propos consensuels </a:t>
            </a:r>
          </a:p>
          <a:p>
            <a:pPr lvl="1" algn="just"/>
            <a:r>
              <a:rPr lang="fr-BE" dirty="0" smtClean="0"/>
              <a:t>Propos attentatoires aux droits fondamentaux de tiers (réputation, présomption d’innocence, …) et plus généralement des propos intolérants (racisme, négationnisme, …)</a:t>
            </a:r>
          </a:p>
          <a:p>
            <a:pPr lvl="1" algn="just"/>
            <a:r>
              <a:rPr lang="fr-BE" dirty="0" smtClean="0"/>
              <a:t>Exemples: </a:t>
            </a:r>
          </a:p>
          <a:p>
            <a:pPr lvl="2" algn="just"/>
            <a:r>
              <a:rPr lang="fr-BE" dirty="0" smtClean="0"/>
              <a:t>Cas du député </a:t>
            </a:r>
            <a:r>
              <a:rPr lang="fr-BE" dirty="0"/>
              <a:t>Laurent Louis (</a:t>
            </a:r>
            <a:r>
              <a:rPr lang="fr-BE" dirty="0">
                <a:hlinkClick r:id="rId2"/>
              </a:rPr>
              <a:t>https://</a:t>
            </a:r>
            <a:r>
              <a:rPr lang="fr-BE" dirty="0" smtClean="0">
                <a:hlinkClick r:id="rId2"/>
              </a:rPr>
              <a:t>www.youtube.com/watch?v=mxGals7qSgw</a:t>
            </a:r>
            <a:r>
              <a:rPr lang="fr-BE" dirty="0" smtClean="0"/>
              <a:t>)</a:t>
            </a:r>
          </a:p>
          <a:p>
            <a:pPr lvl="2" algn="just"/>
            <a:r>
              <a:rPr lang="fr-BE" dirty="0" smtClean="0"/>
              <a:t>Cour </a:t>
            </a:r>
            <a:r>
              <a:rPr lang="fr-BE" dirty="0" err="1" smtClean="0"/>
              <a:t>eur</a:t>
            </a:r>
            <a:r>
              <a:rPr lang="fr-BE" dirty="0" smtClean="0"/>
              <a:t>. D.H., 17 décembre 2002, </a:t>
            </a:r>
            <a:r>
              <a:rPr lang="fr-BE" i="1" dirty="0" smtClean="0"/>
              <a:t>A. c. Royaume-Uni</a:t>
            </a:r>
            <a:endParaRPr lang="fr-BE" dirty="0" smtClean="0"/>
          </a:p>
          <a:p>
            <a:pPr algn="just"/>
            <a:endParaRPr lang="fr-BE" dirty="0"/>
          </a:p>
        </p:txBody>
      </p:sp>
    </p:spTree>
    <p:extLst>
      <p:ext uri="{BB962C8B-B14F-4D97-AF65-F5344CB8AC3E}">
        <p14:creationId xmlns:p14="http://schemas.microsoft.com/office/powerpoint/2010/main" val="2769579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BE" dirty="0"/>
              <a:t>1. Champ d’application (matériel) de l’irresponsabilité parlementaire</a:t>
            </a:r>
          </a:p>
        </p:txBody>
      </p:sp>
      <p:sp>
        <p:nvSpPr>
          <p:cNvPr id="3" name="Espace réservé du contenu 2"/>
          <p:cNvSpPr>
            <a:spLocks noGrp="1"/>
          </p:cNvSpPr>
          <p:nvPr>
            <p:ph idx="1"/>
          </p:nvPr>
        </p:nvSpPr>
        <p:spPr/>
        <p:txBody>
          <a:bodyPr/>
          <a:lstStyle/>
          <a:p>
            <a:pPr algn="just"/>
            <a:r>
              <a:rPr lang="fr-BE" b="1" dirty="0" smtClean="0"/>
              <a:t>1.2 </a:t>
            </a:r>
            <a:r>
              <a:rPr lang="fr-BE" b="1" dirty="0" smtClean="0"/>
              <a:t>L’exercice des fonctions parlementaires</a:t>
            </a:r>
          </a:p>
          <a:p>
            <a:pPr algn="just"/>
            <a:endParaRPr lang="fr-BE" dirty="0" smtClean="0"/>
          </a:p>
          <a:p>
            <a:pPr algn="just"/>
            <a:r>
              <a:rPr lang="fr-BE" dirty="0" smtClean="0"/>
              <a:t>Critère géographique? Non !</a:t>
            </a:r>
          </a:p>
          <a:p>
            <a:pPr algn="just"/>
            <a:r>
              <a:rPr lang="fr-BE" dirty="0" smtClean="0"/>
              <a:t>Critère de l’opinion émise dans un organe créé par la Constitution, la loi ou le règlement de l’assemblée</a:t>
            </a:r>
          </a:p>
          <a:p>
            <a:pPr algn="just"/>
            <a:endParaRPr lang="fr-BE" dirty="0" smtClean="0"/>
          </a:p>
          <a:p>
            <a:pPr algn="just"/>
            <a:endParaRPr lang="fr-BE" dirty="0"/>
          </a:p>
        </p:txBody>
      </p:sp>
    </p:spTree>
    <p:extLst>
      <p:ext uri="{BB962C8B-B14F-4D97-AF65-F5344CB8AC3E}">
        <p14:creationId xmlns:p14="http://schemas.microsoft.com/office/powerpoint/2010/main" val="29787491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BE" dirty="0"/>
              <a:t>1. Champ d’application (matériel) de l’irresponsabilité parlementaire</a:t>
            </a:r>
          </a:p>
        </p:txBody>
      </p:sp>
      <p:sp>
        <p:nvSpPr>
          <p:cNvPr id="3" name="Espace réservé du contenu 2"/>
          <p:cNvSpPr>
            <a:spLocks noGrp="1"/>
          </p:cNvSpPr>
          <p:nvPr>
            <p:ph idx="1"/>
          </p:nvPr>
        </p:nvSpPr>
        <p:spPr/>
        <p:txBody>
          <a:bodyPr>
            <a:normAutofit/>
          </a:bodyPr>
          <a:lstStyle/>
          <a:p>
            <a:pPr algn="just"/>
            <a:r>
              <a:rPr lang="fr-BE" b="1" dirty="0" smtClean="0"/>
              <a:t>1.2 </a:t>
            </a:r>
            <a:r>
              <a:rPr lang="fr-BE" b="1" dirty="0" smtClean="0"/>
              <a:t>L’exercice des fonctions parlementaires</a:t>
            </a:r>
          </a:p>
          <a:p>
            <a:pPr algn="just"/>
            <a:endParaRPr lang="fr-BE" dirty="0" smtClean="0"/>
          </a:p>
          <a:p>
            <a:pPr algn="just"/>
            <a:r>
              <a:rPr lang="fr-BE" dirty="0" smtClean="0"/>
              <a:t>Et l’extériorisation de l’activité parlementaire? </a:t>
            </a:r>
          </a:p>
          <a:p>
            <a:pPr lvl="1" algn="just"/>
            <a:r>
              <a:rPr lang="fr-BE" dirty="0" smtClean="0"/>
              <a:t>Documents parlementaires? </a:t>
            </a:r>
          </a:p>
          <a:p>
            <a:pPr lvl="1" algn="just"/>
            <a:r>
              <a:rPr lang="fr-BE" dirty="0" smtClean="0"/>
              <a:t>Propos tenus lors d’un sommet politique? </a:t>
            </a:r>
          </a:p>
          <a:p>
            <a:pPr lvl="1" algn="just"/>
            <a:r>
              <a:rPr lang="fr-BE" dirty="0" smtClean="0"/>
              <a:t>Propos tenus dans les médias ou les réseaux sociaux, si on se borne à répéter </a:t>
            </a:r>
            <a:r>
              <a:rPr lang="fr-BE" dirty="0" smtClean="0"/>
              <a:t>ou à </a:t>
            </a:r>
            <a:r>
              <a:rPr lang="fr-BE" dirty="0" smtClean="0"/>
              <a:t>reproduire ce qu’on a dit antérieurement au Parlement? (</a:t>
            </a:r>
            <a:r>
              <a:rPr lang="fr-BE" dirty="0" err="1" smtClean="0"/>
              <a:t>Voy</a:t>
            </a:r>
            <a:r>
              <a:rPr lang="fr-BE" dirty="0" smtClean="0"/>
              <a:t>. </a:t>
            </a:r>
            <a:r>
              <a:rPr lang="fr-FR" dirty="0"/>
              <a:t>Cass., 11 avril 1904, </a:t>
            </a:r>
            <a:r>
              <a:rPr lang="fr-FR" i="1" dirty="0"/>
              <a:t>Pas</a:t>
            </a:r>
            <a:r>
              <a:rPr lang="fr-FR" dirty="0"/>
              <a:t>., I, p. </a:t>
            </a:r>
            <a:r>
              <a:rPr lang="fr-FR" dirty="0" smtClean="0"/>
              <a:t>199)</a:t>
            </a:r>
          </a:p>
          <a:p>
            <a:pPr lvl="1" algn="just"/>
            <a:r>
              <a:rPr lang="fr-FR" dirty="0" smtClean="0"/>
              <a:t>Renvoi, dans un article de presse, à ce qu’on a dit antérieurement au Parlement</a:t>
            </a:r>
            <a:r>
              <a:rPr lang="fr-FR" dirty="0"/>
              <a:t>? </a:t>
            </a:r>
            <a:r>
              <a:rPr lang="fr-FR" dirty="0" smtClean="0"/>
              <a:t>(Liège</a:t>
            </a:r>
            <a:r>
              <a:rPr lang="fr-FR" dirty="0"/>
              <a:t>, 6 janvier </a:t>
            </a:r>
            <a:r>
              <a:rPr lang="fr-FR" dirty="0" smtClean="0"/>
              <a:t>1904, </a:t>
            </a:r>
            <a:r>
              <a:rPr lang="fr-FR" i="1" dirty="0" smtClean="0"/>
              <a:t>Pas</a:t>
            </a:r>
            <a:r>
              <a:rPr lang="fr-FR" dirty="0" smtClean="0"/>
              <a:t>., II</a:t>
            </a:r>
            <a:r>
              <a:rPr lang="fr-FR" dirty="0"/>
              <a:t>, p. 284).</a:t>
            </a:r>
            <a:endParaRPr lang="fr-BE" dirty="0" smtClean="0"/>
          </a:p>
          <a:p>
            <a:pPr algn="just"/>
            <a:endParaRPr lang="fr-BE" dirty="0" smtClean="0"/>
          </a:p>
          <a:p>
            <a:pPr algn="just"/>
            <a:endParaRPr lang="fr-BE" dirty="0"/>
          </a:p>
        </p:txBody>
      </p:sp>
    </p:spTree>
    <p:extLst>
      <p:ext uri="{BB962C8B-B14F-4D97-AF65-F5344CB8AC3E}">
        <p14:creationId xmlns:p14="http://schemas.microsoft.com/office/powerpoint/2010/main" val="28762255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2. Les effets de l’irresponsabilité parlementaire </a:t>
            </a:r>
            <a:endParaRPr lang="fr-BE" dirty="0"/>
          </a:p>
        </p:txBody>
      </p:sp>
      <p:sp>
        <p:nvSpPr>
          <p:cNvPr id="3" name="Espace réservé du contenu 2"/>
          <p:cNvSpPr>
            <a:spLocks noGrp="1"/>
          </p:cNvSpPr>
          <p:nvPr>
            <p:ph idx="1"/>
          </p:nvPr>
        </p:nvSpPr>
        <p:spPr/>
        <p:txBody>
          <a:bodyPr/>
          <a:lstStyle/>
          <a:p>
            <a:r>
              <a:rPr lang="fr-BE" b="1" dirty="0" smtClean="0"/>
              <a:t>2.1. Caractère absolu de l’irresponsabilité parlementaire</a:t>
            </a:r>
          </a:p>
          <a:p>
            <a:pPr algn="just"/>
            <a:r>
              <a:rPr lang="fr-BE" dirty="0" smtClean="0"/>
              <a:t>Interdiction de toutes les « recherches » et « poursuites »</a:t>
            </a:r>
            <a:endParaRPr lang="fr-BE" dirty="0"/>
          </a:p>
          <a:p>
            <a:pPr algn="just"/>
            <a:r>
              <a:rPr lang="fr-BE" dirty="0" smtClean="0"/>
              <a:t>Actions civiles, pénales et disciplinaires (à l’extérieur du Parlement)</a:t>
            </a:r>
          </a:p>
          <a:p>
            <a:pPr algn="just"/>
            <a:r>
              <a:rPr lang="fr-BE" b="1" dirty="0" smtClean="0"/>
              <a:t>&gt;&lt;</a:t>
            </a:r>
            <a:r>
              <a:rPr lang="fr-BE" dirty="0" smtClean="0"/>
              <a:t> À l’intérieur du Parlement: </a:t>
            </a:r>
          </a:p>
          <a:p>
            <a:pPr lvl="1" algn="just"/>
            <a:r>
              <a:rPr lang="fr-BE" dirty="0" smtClean="0"/>
              <a:t>Contradiction et indignation par les collègues</a:t>
            </a:r>
          </a:p>
          <a:p>
            <a:pPr lvl="1" algn="just"/>
            <a:r>
              <a:rPr lang="fr-BE" dirty="0" smtClean="0"/>
              <a:t>Pouvoir disciplinaire </a:t>
            </a:r>
            <a:r>
              <a:rPr lang="fr-BE" dirty="0"/>
              <a:t>du Parlement (https://</a:t>
            </a:r>
            <a:r>
              <a:rPr lang="fr-BE" dirty="0" smtClean="0"/>
              <a:t>www.youtube.com/watch?v=MEvv9GGOXVI)</a:t>
            </a:r>
          </a:p>
        </p:txBody>
      </p:sp>
    </p:spTree>
    <p:extLst>
      <p:ext uri="{BB962C8B-B14F-4D97-AF65-F5344CB8AC3E}">
        <p14:creationId xmlns:p14="http://schemas.microsoft.com/office/powerpoint/2010/main" val="42908825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endParaRPr lang="fr-BE"/>
          </a:p>
        </p:txBody>
      </p:sp>
      <p:sp>
        <p:nvSpPr>
          <p:cNvPr id="3" name="Espace réservé du contenu 2"/>
          <p:cNvSpPr>
            <a:spLocks noGrp="1"/>
          </p:cNvSpPr>
          <p:nvPr>
            <p:ph idx="1"/>
          </p:nvPr>
        </p:nvSpPr>
        <p:spPr/>
        <p:txBody>
          <a:bodyPr/>
          <a:lstStyle/>
          <a:p>
            <a:endParaRPr lang="fr-BE"/>
          </a:p>
        </p:txBody>
      </p:sp>
      <p:pic>
        <p:nvPicPr>
          <p:cNvPr id="4" name="Imag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1053" y="0"/>
            <a:ext cx="11341768" cy="6729663"/>
          </a:xfrm>
          <a:prstGeom prst="rect">
            <a:avLst/>
          </a:prstGeom>
          <a:noFill/>
          <a:ln>
            <a:noFill/>
          </a:ln>
        </p:spPr>
      </p:pic>
    </p:spTree>
    <p:extLst>
      <p:ext uri="{BB962C8B-B14F-4D97-AF65-F5344CB8AC3E}">
        <p14:creationId xmlns:p14="http://schemas.microsoft.com/office/powerpoint/2010/main" val="2467265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2. Les effets de l’irresponsabilité parlementaire </a:t>
            </a:r>
            <a:endParaRPr lang="fr-BE" dirty="0"/>
          </a:p>
        </p:txBody>
      </p:sp>
      <p:sp>
        <p:nvSpPr>
          <p:cNvPr id="3" name="Espace réservé du contenu 2"/>
          <p:cNvSpPr>
            <a:spLocks noGrp="1"/>
          </p:cNvSpPr>
          <p:nvPr>
            <p:ph idx="1"/>
          </p:nvPr>
        </p:nvSpPr>
        <p:spPr/>
        <p:txBody>
          <a:bodyPr/>
          <a:lstStyle/>
          <a:p>
            <a:r>
              <a:rPr lang="fr-BE" b="1" dirty="0" smtClean="0"/>
              <a:t>2.1. Caractère absolu de l’irresponsabilité parlementaire</a:t>
            </a:r>
          </a:p>
          <a:p>
            <a:pPr algn="just"/>
            <a:r>
              <a:rPr lang="fr-BE" dirty="0" smtClean="0"/>
              <a:t>Effet globalisant de l’irresponsabilité parlementaire (Cass., 1</a:t>
            </a:r>
            <a:r>
              <a:rPr lang="fr-BE" baseline="30000" dirty="0" smtClean="0"/>
              <a:t>er</a:t>
            </a:r>
            <a:r>
              <a:rPr lang="fr-BE" dirty="0" smtClean="0"/>
              <a:t> juin 2006</a:t>
            </a:r>
            <a:r>
              <a:rPr lang="fr-BE" dirty="0"/>
              <a:t>, C.05.0494.N</a:t>
            </a:r>
            <a:r>
              <a:rPr lang="fr-BE" dirty="0" smtClean="0"/>
              <a:t>.; </a:t>
            </a:r>
            <a:r>
              <a:rPr lang="fr-BE" i="1" dirty="0" err="1" smtClean="0"/>
              <a:t>adde</a:t>
            </a:r>
            <a:r>
              <a:rPr lang="fr-BE" i="1" dirty="0" smtClean="0"/>
              <a:t> Doc. </a:t>
            </a:r>
            <a:r>
              <a:rPr lang="fr-BE" i="1" dirty="0" err="1" smtClean="0"/>
              <a:t>parl</a:t>
            </a:r>
            <a:r>
              <a:rPr lang="fr-BE" dirty="0" smtClean="0"/>
              <a:t>., Chambre, </a:t>
            </a:r>
            <a:r>
              <a:rPr lang="fr-BE" dirty="0" err="1" smtClean="0"/>
              <a:t>sess</a:t>
            </a:r>
            <a:r>
              <a:rPr lang="fr-BE" dirty="0" smtClean="0"/>
              <a:t>. ord. 1995-1996, n° 313/7, p. 319).</a:t>
            </a:r>
          </a:p>
          <a:p>
            <a:pPr algn="just"/>
            <a:endParaRPr lang="fr-BE" dirty="0" smtClean="0"/>
          </a:p>
        </p:txBody>
      </p:sp>
      <p:pic>
        <p:nvPicPr>
          <p:cNvPr id="4" name="Image 3"/>
          <p:cNvPicPr>
            <a:picLocks noChangeAspect="1"/>
          </p:cNvPicPr>
          <p:nvPr/>
        </p:nvPicPr>
        <p:blipFill>
          <a:blip r:embed="rId2"/>
          <a:stretch>
            <a:fillRect/>
          </a:stretch>
        </p:blipFill>
        <p:spPr>
          <a:xfrm>
            <a:off x="1398866" y="3415073"/>
            <a:ext cx="8782168" cy="3442927"/>
          </a:xfrm>
          <a:prstGeom prst="rect">
            <a:avLst/>
          </a:prstGeom>
        </p:spPr>
      </p:pic>
      <p:cxnSp>
        <p:nvCxnSpPr>
          <p:cNvPr id="6" name="Connecteur droit 5"/>
          <p:cNvCxnSpPr/>
          <p:nvPr/>
        </p:nvCxnSpPr>
        <p:spPr>
          <a:xfrm flipV="1">
            <a:off x="1618488" y="5965230"/>
            <a:ext cx="8339328" cy="182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flipV="1">
            <a:off x="1618488" y="6402471"/>
            <a:ext cx="8339328" cy="182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flipV="1">
            <a:off x="1618488" y="6820047"/>
            <a:ext cx="8339328" cy="182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7644384" y="5546277"/>
            <a:ext cx="2313432" cy="196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39728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2. Les effets de l’irresponsabilité parlementaire </a:t>
            </a:r>
            <a:endParaRPr lang="fr-BE" dirty="0"/>
          </a:p>
        </p:txBody>
      </p:sp>
      <p:sp>
        <p:nvSpPr>
          <p:cNvPr id="3" name="Espace réservé du contenu 2"/>
          <p:cNvSpPr>
            <a:spLocks noGrp="1"/>
          </p:cNvSpPr>
          <p:nvPr>
            <p:ph idx="1"/>
          </p:nvPr>
        </p:nvSpPr>
        <p:spPr/>
        <p:txBody>
          <a:bodyPr/>
          <a:lstStyle/>
          <a:p>
            <a:r>
              <a:rPr lang="fr-BE" b="1" dirty="0" smtClean="0"/>
              <a:t>2.2. </a:t>
            </a:r>
            <a:r>
              <a:rPr lang="fr-BE" b="1" dirty="0" smtClean="0"/>
              <a:t>Caractère perpétuel de l’irresponsabilité parlementaire</a:t>
            </a:r>
          </a:p>
          <a:p>
            <a:pPr algn="just"/>
            <a:r>
              <a:rPr lang="fr-BE" dirty="0" smtClean="0"/>
              <a:t>Même après la fin du mandat</a:t>
            </a:r>
          </a:p>
          <a:p>
            <a:pPr algn="just"/>
            <a:endParaRPr lang="fr-BE" dirty="0" smtClean="0"/>
          </a:p>
        </p:txBody>
      </p:sp>
    </p:spTree>
    <p:extLst>
      <p:ext uri="{BB962C8B-B14F-4D97-AF65-F5344CB8AC3E}">
        <p14:creationId xmlns:p14="http://schemas.microsoft.com/office/powerpoint/2010/main" val="8408188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r>
              <a:rPr lang="fr-BE" dirty="0" smtClean="0"/>
              <a:t>Antécédents</a:t>
            </a:r>
            <a:r>
              <a:rPr lang="fr-BE" b="1" dirty="0" smtClean="0"/>
              <a:t> </a:t>
            </a:r>
            <a:r>
              <a:rPr lang="fr-BE" dirty="0" smtClean="0"/>
              <a:t>(</a:t>
            </a:r>
            <a:r>
              <a:rPr lang="fr-BE" dirty="0" err="1" smtClean="0"/>
              <a:t>voy</a:t>
            </a:r>
            <a:r>
              <a:rPr lang="fr-BE" dirty="0"/>
              <a:t>. </a:t>
            </a:r>
            <a:r>
              <a:rPr lang="fr-BE" dirty="0" err="1"/>
              <a:t>Civ</a:t>
            </a:r>
            <a:r>
              <a:rPr lang="fr-BE" dirty="0"/>
              <a:t>. Namur, div. Namur (7ème ch. A), 19 juin 2019, n° 17/1063/A, </a:t>
            </a:r>
            <a:r>
              <a:rPr lang="fr-BE" dirty="0" smtClean="0"/>
              <a:t>inédit)</a:t>
            </a:r>
          </a:p>
          <a:p>
            <a:r>
              <a:rPr lang="fr-BE" dirty="0" smtClean="0"/>
              <a:t>Quatre faits reprochés en degré d’appel: </a:t>
            </a:r>
          </a:p>
          <a:p>
            <a:pPr lvl="1" algn="just"/>
            <a:r>
              <a:rPr lang="fr-FR" dirty="0" smtClean="0"/>
              <a:t>Faits 1 et 2: avoir </a:t>
            </a:r>
            <a:r>
              <a:rPr lang="fr-FR" dirty="0"/>
              <a:t>soutenu dans deux articles de presse que </a:t>
            </a:r>
            <a:r>
              <a:rPr lang="fr-FR" dirty="0" err="1"/>
              <a:t>Patokh</a:t>
            </a:r>
            <a:r>
              <a:rPr lang="fr-FR" dirty="0"/>
              <a:t> </a:t>
            </a:r>
            <a:r>
              <a:rPr lang="fr-FR" dirty="0" err="1"/>
              <a:t>Chodiev</a:t>
            </a:r>
            <a:r>
              <a:rPr lang="fr-FR" dirty="0"/>
              <a:t> a utilisé ses richesses pour influencer les trois pouvoirs en </a:t>
            </a:r>
            <a:r>
              <a:rPr lang="fr-FR" dirty="0" smtClean="0"/>
              <a:t>Belgique</a:t>
            </a:r>
          </a:p>
          <a:p>
            <a:pPr lvl="1" algn="just"/>
            <a:r>
              <a:rPr lang="fr-FR" dirty="0"/>
              <a:t>Fait 3: </a:t>
            </a:r>
            <a:r>
              <a:rPr lang="fr-FR" dirty="0" smtClean="0"/>
              <a:t>avoir </a:t>
            </a:r>
            <a:r>
              <a:rPr lang="fr-FR" dirty="0"/>
              <a:t>souligné, dans un article de presse ultérieur, « la capacité d’influence et de corruption du trio kazakh » sur des organes tels que la police locale, la sûreté de </a:t>
            </a:r>
            <a:r>
              <a:rPr lang="fr-FR" dirty="0" smtClean="0"/>
              <a:t>l’État</a:t>
            </a:r>
            <a:r>
              <a:rPr lang="fr-FR" dirty="0"/>
              <a:t> &amp; avoir affirmé qu’il était connu que ce trio entretenait des contacts avec la mafia russe, sans que cela n’ait entraîné de réaction de la part de la sûreté de l’État ou de la justice </a:t>
            </a:r>
            <a:endParaRPr lang="fr-FR" dirty="0" smtClean="0"/>
          </a:p>
          <a:p>
            <a:pPr lvl="1" algn="just"/>
            <a:r>
              <a:rPr lang="fr-FR" dirty="0" smtClean="0"/>
              <a:t>Fait 4: avoir évoqué, dans un </a:t>
            </a:r>
            <a:r>
              <a:rPr lang="fr-FR" dirty="0"/>
              <a:t>article publié sur RTBF.be l’existence d’une pratique de rétro-commission et de blanchiment d’argent dans l’affaire dite du </a:t>
            </a:r>
            <a:r>
              <a:rPr lang="fr-FR" dirty="0" err="1" smtClean="0"/>
              <a:t>Kazakhgate</a:t>
            </a:r>
            <a:r>
              <a:rPr lang="fr-FR" dirty="0" smtClean="0"/>
              <a:t>. </a:t>
            </a:r>
            <a:endParaRPr lang="fr-BE" dirty="0" smtClean="0"/>
          </a:p>
          <a:p>
            <a:pPr algn="just"/>
            <a:endParaRPr lang="fr-BE" dirty="0" smtClean="0"/>
          </a:p>
        </p:txBody>
      </p:sp>
    </p:spTree>
    <p:extLst>
      <p:ext uri="{BB962C8B-B14F-4D97-AF65-F5344CB8AC3E}">
        <p14:creationId xmlns:p14="http://schemas.microsoft.com/office/powerpoint/2010/main" val="28055182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pPr algn="just"/>
            <a:r>
              <a:rPr lang="fr-BE" dirty="0" smtClean="0"/>
              <a:t>Conception de l’irresponsabilité défendue par la Cour d’appel de Liège? </a:t>
            </a:r>
          </a:p>
          <a:p>
            <a:pPr algn="just"/>
            <a:endParaRPr lang="fr-BE" dirty="0" smtClean="0"/>
          </a:p>
        </p:txBody>
      </p:sp>
    </p:spTree>
    <p:extLst>
      <p:ext uri="{BB962C8B-B14F-4D97-AF65-F5344CB8AC3E}">
        <p14:creationId xmlns:p14="http://schemas.microsoft.com/office/powerpoint/2010/main" val="3536791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2150" y="515815"/>
            <a:ext cx="11081512" cy="1174873"/>
          </a:xfrm>
          <a:prstGeom prst="rect">
            <a:avLst/>
          </a:prstGeom>
        </p:spPr>
        <p:txBody>
          <a:bodyPr/>
          <a:lstStyle/>
          <a:p>
            <a:pPr algn="just"/>
            <a:r>
              <a:rPr lang="fr-FR" dirty="0" smtClean="0"/>
              <a:t>Plan </a:t>
            </a:r>
            <a:endParaRPr lang="fr-FR" dirty="0"/>
          </a:p>
        </p:txBody>
      </p:sp>
      <p:sp>
        <p:nvSpPr>
          <p:cNvPr id="3" name="Espace réservé du contenu 2"/>
          <p:cNvSpPr>
            <a:spLocks noGrp="1"/>
          </p:cNvSpPr>
          <p:nvPr>
            <p:ph idx="4294967295"/>
          </p:nvPr>
        </p:nvSpPr>
        <p:spPr>
          <a:xfrm>
            <a:off x="532150" y="1825625"/>
            <a:ext cx="11081512" cy="4351338"/>
          </a:xfrm>
          <a:prstGeom prst="rect">
            <a:avLst/>
          </a:prstGeom>
        </p:spPr>
        <p:txBody>
          <a:bodyPr/>
          <a:lstStyle/>
          <a:p>
            <a:pPr algn="just"/>
            <a:r>
              <a:rPr lang="fr-FR" dirty="0" smtClean="0"/>
              <a:t>Introduction</a:t>
            </a:r>
          </a:p>
          <a:p>
            <a:pPr algn="just"/>
            <a:r>
              <a:rPr lang="fr-FR" b="1" dirty="0" smtClean="0"/>
              <a:t>I. </a:t>
            </a:r>
            <a:r>
              <a:rPr lang="fr-FR" dirty="0" smtClean="0"/>
              <a:t>Origine et raison d’être de l’irresponsabilité parlementaire</a:t>
            </a:r>
          </a:p>
          <a:p>
            <a:pPr algn="just"/>
            <a:r>
              <a:rPr lang="fr-FR" b="1" dirty="0" smtClean="0"/>
              <a:t>II. </a:t>
            </a:r>
            <a:r>
              <a:rPr lang="fr-FR" dirty="0" smtClean="0"/>
              <a:t>Aperçu du régime de droit positif de l’irresponsabilité parlementaire</a:t>
            </a:r>
          </a:p>
          <a:p>
            <a:pPr algn="just"/>
            <a:r>
              <a:rPr lang="fr-FR" b="1" dirty="0" smtClean="0"/>
              <a:t>III. </a:t>
            </a:r>
            <a:r>
              <a:rPr lang="fr-FR" dirty="0" smtClean="0"/>
              <a:t>Discussion: L’arrêt de la Cour d’appel de Liège du 28 janvier </a:t>
            </a:r>
            <a:r>
              <a:rPr lang="fr-FR" dirty="0" smtClean="0"/>
              <a:t>2021 (</a:t>
            </a:r>
            <a:r>
              <a:rPr lang="fr-FR" i="1" dirty="0" err="1" smtClean="0"/>
              <a:t>Chodiev</a:t>
            </a:r>
            <a:r>
              <a:rPr lang="fr-FR" i="1" dirty="0" smtClean="0"/>
              <a:t> c. </a:t>
            </a:r>
            <a:r>
              <a:rPr lang="fr-FR" i="1" dirty="0" err="1" smtClean="0"/>
              <a:t>Gilkinet</a:t>
            </a:r>
            <a:r>
              <a:rPr lang="fr-FR" dirty="0" smtClean="0"/>
              <a:t>)</a:t>
            </a:r>
            <a:endParaRPr lang="fr-FR" dirty="0"/>
          </a:p>
        </p:txBody>
      </p:sp>
    </p:spTree>
    <p:extLst>
      <p:ext uri="{BB962C8B-B14F-4D97-AF65-F5344CB8AC3E}">
        <p14:creationId xmlns:p14="http://schemas.microsoft.com/office/powerpoint/2010/main" val="20193558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pPr algn="just"/>
            <a:r>
              <a:rPr lang="fr-BE" dirty="0" smtClean="0"/>
              <a:t>Conception de l’irresponsabilité défendue par la Cour d’appel de Liège? </a:t>
            </a:r>
          </a:p>
          <a:p>
            <a:pPr algn="just"/>
            <a:r>
              <a:rPr lang="fr-BE" dirty="0"/>
              <a:t>« [I]l y a lieu d’entendre par ‘opinions émises dans l’exercice des fonctions’ parlementaires, au sens de l’article 58 de la Constitution les opinions formulées par un parlementaire, sur des problèmes d’intérêt général ou politique, qu’elles soient émises dans l’enceinte du Parlement ou à l’extérieur de celui-ci, à l’exception des allégations de fait concernant une personne ou dans le cadre de contentieux privés sans rapport avec des questions de portée générale ou relevant du débat politique ». </a:t>
            </a:r>
          </a:p>
          <a:p>
            <a:pPr algn="just"/>
            <a:endParaRPr lang="fr-BE" dirty="0" smtClean="0"/>
          </a:p>
        </p:txBody>
      </p:sp>
    </p:spTree>
    <p:extLst>
      <p:ext uri="{BB962C8B-B14F-4D97-AF65-F5344CB8AC3E}">
        <p14:creationId xmlns:p14="http://schemas.microsoft.com/office/powerpoint/2010/main" val="20623479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pPr algn="just"/>
            <a:r>
              <a:rPr lang="fr-BE" dirty="0" smtClean="0"/>
              <a:t>Conception plus souple ou plus stricte que la conception traditionnelle (</a:t>
            </a:r>
            <a:r>
              <a:rPr lang="fr-BE" i="1" dirty="0" smtClean="0"/>
              <a:t>cf</a:t>
            </a:r>
            <a:r>
              <a:rPr lang="fr-BE" dirty="0" smtClean="0"/>
              <a:t>. </a:t>
            </a:r>
            <a:r>
              <a:rPr lang="fr-BE" i="1" dirty="0" smtClean="0"/>
              <a:t>supra</a:t>
            </a:r>
            <a:r>
              <a:rPr lang="fr-BE" dirty="0" smtClean="0"/>
              <a:t>)? </a:t>
            </a:r>
          </a:p>
          <a:p>
            <a:pPr marL="0" indent="0" algn="just">
              <a:buNone/>
            </a:pPr>
            <a:endParaRPr lang="fr-BE" dirty="0" smtClean="0"/>
          </a:p>
        </p:txBody>
      </p:sp>
    </p:spTree>
    <p:extLst>
      <p:ext uri="{BB962C8B-B14F-4D97-AF65-F5344CB8AC3E}">
        <p14:creationId xmlns:p14="http://schemas.microsoft.com/office/powerpoint/2010/main" val="25606971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pPr algn="just"/>
            <a:r>
              <a:rPr lang="fr-BE" dirty="0" smtClean="0"/>
              <a:t>Applicable dans des circonstances potentiellement </a:t>
            </a:r>
            <a:r>
              <a:rPr lang="fr-BE" i="1" dirty="0" smtClean="0"/>
              <a:t>étendues</a:t>
            </a:r>
            <a:r>
              <a:rPr lang="fr-BE" dirty="0" smtClean="0"/>
              <a:t>: </a:t>
            </a:r>
          </a:p>
          <a:p>
            <a:pPr lvl="1" algn="just"/>
            <a:r>
              <a:rPr lang="fr-BE" dirty="0" smtClean="0"/>
              <a:t>Large indifférence </a:t>
            </a:r>
            <a:r>
              <a:rPr lang="fr-BE" dirty="0" smtClean="0"/>
              <a:t>du lieu (Parlement, médias, réseaux sociaux): écho à l’évolution de la fonction parlementaire (doctrine et jurisprudence récentes) </a:t>
            </a:r>
          </a:p>
          <a:p>
            <a:pPr lvl="1" algn="just"/>
            <a:endParaRPr lang="fr-BE" dirty="0" smtClean="0"/>
          </a:p>
          <a:p>
            <a:pPr lvl="1" algn="just"/>
            <a:r>
              <a:rPr lang="fr-BE" dirty="0" smtClean="0"/>
              <a:t>Propos relatifs à des problèmes d’intérêt général ou politique </a:t>
            </a:r>
          </a:p>
          <a:p>
            <a:pPr lvl="2" algn="just"/>
            <a:r>
              <a:rPr lang="fr-BE" i="1" dirty="0" smtClean="0"/>
              <a:t>Quid</a:t>
            </a:r>
            <a:r>
              <a:rPr lang="fr-BE" dirty="0" smtClean="0"/>
              <a:t> raison d’être de l’irresponsabilité? </a:t>
            </a:r>
          </a:p>
          <a:p>
            <a:pPr lvl="2" algn="just"/>
            <a:r>
              <a:rPr lang="fr-BE" i="1" dirty="0" smtClean="0"/>
              <a:t>Quid</a:t>
            </a:r>
            <a:r>
              <a:rPr lang="fr-BE" dirty="0" smtClean="0"/>
              <a:t> jurisprudence de la Cour européenne des droits de l’homme? </a:t>
            </a:r>
          </a:p>
          <a:p>
            <a:pPr marL="0" indent="0" algn="just">
              <a:buNone/>
            </a:pPr>
            <a:endParaRPr lang="fr-BE" dirty="0" smtClean="0"/>
          </a:p>
        </p:txBody>
      </p:sp>
    </p:spTree>
    <p:extLst>
      <p:ext uri="{BB962C8B-B14F-4D97-AF65-F5344CB8AC3E}">
        <p14:creationId xmlns:p14="http://schemas.microsoft.com/office/powerpoint/2010/main" val="20658051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fontScale="92500" lnSpcReduction="10000"/>
          </a:bodyPr>
          <a:lstStyle/>
          <a:p>
            <a:pPr algn="just"/>
            <a:r>
              <a:rPr lang="fr-BE" dirty="0" smtClean="0"/>
              <a:t>Exclusion de certains types de propos : </a:t>
            </a:r>
            <a:r>
              <a:rPr lang="fr-FR" dirty="0"/>
              <a:t>« allégations de fait concernant une personne ou dans le cadre de contentieux privés sans rapport avec des questions de portée générale ou relevant du débat politique </a:t>
            </a:r>
            <a:r>
              <a:rPr lang="fr-FR" dirty="0" smtClean="0"/>
              <a:t>»</a:t>
            </a:r>
          </a:p>
          <a:p>
            <a:pPr algn="just"/>
            <a:endParaRPr lang="fr-BE" dirty="0"/>
          </a:p>
          <a:p>
            <a:pPr algn="just"/>
            <a:r>
              <a:rPr lang="fr-BE" dirty="0" smtClean="0"/>
              <a:t>Fondement? </a:t>
            </a:r>
          </a:p>
          <a:p>
            <a:pPr lvl="1" algn="just"/>
            <a:r>
              <a:rPr lang="fr-BE" dirty="0" smtClean="0"/>
              <a:t>Conclusions avocat général </a:t>
            </a:r>
            <a:r>
              <a:rPr lang="fr-BE" dirty="0" err="1" smtClean="0"/>
              <a:t>Poiares</a:t>
            </a:r>
            <a:r>
              <a:rPr lang="fr-BE" dirty="0" smtClean="0"/>
              <a:t> </a:t>
            </a:r>
            <a:r>
              <a:rPr lang="fr-BE" dirty="0" err="1" smtClean="0"/>
              <a:t>Maduro</a:t>
            </a:r>
            <a:r>
              <a:rPr lang="fr-BE" dirty="0" smtClean="0"/>
              <a:t>: « </a:t>
            </a:r>
            <a:r>
              <a:rPr lang="fr-FR" dirty="0" smtClean="0"/>
              <a:t>Au </a:t>
            </a:r>
            <a:r>
              <a:rPr lang="fr-FR" dirty="0"/>
              <a:t>contraire, dire </a:t>
            </a:r>
            <a:r>
              <a:rPr lang="fr-FR" dirty="0" smtClean="0"/>
              <a:t>que quelqu’un</a:t>
            </a:r>
            <a:r>
              <a:rPr lang="fr-FR" dirty="0"/>
              <a:t>, qu’il s’agisse d’un juge ou de n’importe qui d’autre, a détourné des fonds publics ou </a:t>
            </a:r>
            <a:r>
              <a:rPr lang="fr-FR" dirty="0" smtClean="0"/>
              <a:t>est corrompu </a:t>
            </a:r>
            <a:r>
              <a:rPr lang="fr-FR" dirty="0"/>
              <a:t>est une allégation de fait et la personne qui a fait l’objet d’une telle accusation </a:t>
            </a:r>
            <a:r>
              <a:rPr lang="fr-FR" dirty="0" smtClean="0"/>
              <a:t>doit pouvoir </a:t>
            </a:r>
            <a:r>
              <a:rPr lang="fr-FR" dirty="0"/>
              <a:t>saisir une juridiction pour tenter de se disculper et il doit être exigé de la personne qui </a:t>
            </a:r>
            <a:r>
              <a:rPr lang="fr-FR" dirty="0" smtClean="0"/>
              <a:t>a porté </a:t>
            </a:r>
            <a:r>
              <a:rPr lang="fr-FR" dirty="0"/>
              <a:t>lesdites accusations qu’elle prouve leur véracité, même s’il s’agit d’un parlementaire » </a:t>
            </a:r>
            <a:r>
              <a:rPr lang="fr-FR" dirty="0" smtClean="0"/>
              <a:t>(26 </a:t>
            </a:r>
            <a:r>
              <a:rPr lang="fr-FR" dirty="0"/>
              <a:t>juin </a:t>
            </a:r>
            <a:r>
              <a:rPr lang="fr-FR" dirty="0" smtClean="0"/>
              <a:t>2008, </a:t>
            </a:r>
            <a:r>
              <a:rPr lang="fr-FR" i="1" dirty="0" smtClean="0"/>
              <a:t>Marra </a:t>
            </a:r>
            <a:r>
              <a:rPr lang="fr-FR" i="1" dirty="0"/>
              <a:t>c. De Gregorio et </a:t>
            </a:r>
            <a:r>
              <a:rPr lang="fr-FR" i="1" dirty="0" err="1"/>
              <a:t>Clemente</a:t>
            </a:r>
            <a:r>
              <a:rPr lang="fr-FR" dirty="0"/>
              <a:t>, C‑200/07 et </a:t>
            </a:r>
            <a:r>
              <a:rPr lang="fr-FR" dirty="0" smtClean="0"/>
              <a:t>C‑201/07, § 38).</a:t>
            </a:r>
            <a:endParaRPr lang="fr-BE" dirty="0" smtClean="0"/>
          </a:p>
          <a:p>
            <a:pPr lvl="1" algn="just"/>
            <a:r>
              <a:rPr lang="fr-BE" dirty="0" smtClean="0"/>
              <a:t>Et la doctrine belge? </a:t>
            </a:r>
          </a:p>
          <a:p>
            <a:pPr marL="457200" lvl="1" indent="0" algn="just">
              <a:buNone/>
            </a:pPr>
            <a:endParaRPr lang="fr-BE" dirty="0" smtClean="0"/>
          </a:p>
        </p:txBody>
      </p:sp>
    </p:spTree>
    <p:extLst>
      <p:ext uri="{BB962C8B-B14F-4D97-AF65-F5344CB8AC3E}">
        <p14:creationId xmlns:p14="http://schemas.microsoft.com/office/powerpoint/2010/main" val="666760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pPr algn="just"/>
            <a:r>
              <a:rPr lang="fr-BE" dirty="0" smtClean="0"/>
              <a:t>Rôle du juge?</a:t>
            </a:r>
          </a:p>
          <a:p>
            <a:pPr marL="0" indent="0" algn="just">
              <a:buNone/>
            </a:pPr>
            <a:endParaRPr lang="fr-BE" i="1" dirty="0" smtClean="0"/>
          </a:p>
          <a:p>
            <a:pPr algn="just"/>
            <a:r>
              <a:rPr lang="fr-BE" i="1" dirty="0" smtClean="0"/>
              <a:t>Quid</a:t>
            </a:r>
            <a:r>
              <a:rPr lang="fr-BE" dirty="0" smtClean="0"/>
              <a:t> </a:t>
            </a:r>
            <a:r>
              <a:rPr lang="fr-BE" dirty="0" smtClean="0"/>
              <a:t>de la conception traditionnelle de l’irresponsabilité? </a:t>
            </a:r>
          </a:p>
          <a:p>
            <a:pPr lvl="1" algn="just"/>
            <a:r>
              <a:rPr lang="fr-BE" dirty="0" smtClean="0"/>
              <a:t>Actes journaliers de la vie parlementaire? </a:t>
            </a:r>
          </a:p>
          <a:p>
            <a:pPr lvl="1" algn="just"/>
            <a:r>
              <a:rPr lang="fr-BE" dirty="0" smtClean="0"/>
              <a:t>Contenu indifférent des opinions et votes?</a:t>
            </a:r>
            <a:endParaRPr lang="fr-FR" dirty="0" smtClean="0"/>
          </a:p>
          <a:p>
            <a:pPr algn="just"/>
            <a:endParaRPr lang="fr-BE" dirty="0"/>
          </a:p>
          <a:p>
            <a:pPr algn="just"/>
            <a:r>
              <a:rPr lang="fr-BE" dirty="0" smtClean="0"/>
              <a:t>Inconvénients ? </a:t>
            </a:r>
          </a:p>
          <a:p>
            <a:pPr marL="0" indent="0" algn="just">
              <a:buNone/>
            </a:pPr>
            <a:endParaRPr lang="fr-BE" dirty="0" smtClean="0"/>
          </a:p>
          <a:p>
            <a:pPr algn="just"/>
            <a:r>
              <a:rPr lang="fr-BE" i="1" dirty="0" smtClean="0"/>
              <a:t>Quid</a:t>
            </a:r>
            <a:r>
              <a:rPr lang="fr-BE" dirty="0" smtClean="0"/>
              <a:t> de la distinction entre allégations de fait et jugements de valeur ?</a:t>
            </a:r>
          </a:p>
          <a:p>
            <a:pPr algn="just"/>
            <a:endParaRPr lang="fr-BE" dirty="0" smtClean="0"/>
          </a:p>
        </p:txBody>
      </p:sp>
    </p:spTree>
    <p:extLst>
      <p:ext uri="{BB962C8B-B14F-4D97-AF65-F5344CB8AC3E}">
        <p14:creationId xmlns:p14="http://schemas.microsoft.com/office/powerpoint/2010/main" val="2726976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pPr algn="just"/>
            <a:r>
              <a:rPr lang="fr-BE" i="1" dirty="0" smtClean="0"/>
              <a:t>Quid</a:t>
            </a:r>
            <a:r>
              <a:rPr lang="fr-BE" dirty="0" smtClean="0"/>
              <a:t> </a:t>
            </a:r>
            <a:r>
              <a:rPr lang="fr-BE" dirty="0" smtClean="0"/>
              <a:t>de la distinction entre allégations de fait et jugements de valeur ?</a:t>
            </a:r>
          </a:p>
          <a:p>
            <a:pPr algn="just"/>
            <a:endParaRPr lang="fr-BE" dirty="0" smtClean="0"/>
          </a:p>
        </p:txBody>
      </p:sp>
      <p:pic>
        <p:nvPicPr>
          <p:cNvPr id="4" name="Image 3"/>
          <p:cNvPicPr>
            <a:picLocks noChangeAspect="1"/>
          </p:cNvPicPr>
          <p:nvPr/>
        </p:nvPicPr>
        <p:blipFill>
          <a:blip r:embed="rId2"/>
          <a:stretch>
            <a:fillRect/>
          </a:stretch>
        </p:blipFill>
        <p:spPr>
          <a:xfrm>
            <a:off x="666539" y="2853508"/>
            <a:ext cx="5185621" cy="3714392"/>
          </a:xfrm>
          <a:prstGeom prst="rect">
            <a:avLst/>
          </a:prstGeom>
        </p:spPr>
      </p:pic>
      <p:pic>
        <p:nvPicPr>
          <p:cNvPr id="5" name="Image 4"/>
          <p:cNvPicPr>
            <a:picLocks noChangeAspect="1"/>
          </p:cNvPicPr>
          <p:nvPr/>
        </p:nvPicPr>
        <p:blipFill>
          <a:blip r:embed="rId3"/>
          <a:stretch>
            <a:fillRect/>
          </a:stretch>
        </p:blipFill>
        <p:spPr>
          <a:xfrm>
            <a:off x="5765136" y="3291121"/>
            <a:ext cx="6173892" cy="1454615"/>
          </a:xfrm>
          <a:prstGeom prst="rect">
            <a:avLst/>
          </a:prstGeom>
        </p:spPr>
      </p:pic>
    </p:spTree>
    <p:extLst>
      <p:ext uri="{BB962C8B-B14F-4D97-AF65-F5344CB8AC3E}">
        <p14:creationId xmlns:p14="http://schemas.microsoft.com/office/powerpoint/2010/main" val="3671420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0" y="1222772"/>
            <a:ext cx="12079224" cy="5543788"/>
          </a:xfrm>
        </p:spPr>
        <p:txBody>
          <a:bodyPr>
            <a:normAutofit lnSpcReduction="10000"/>
          </a:bodyPr>
          <a:lstStyle/>
          <a:p>
            <a:pPr algn="just"/>
            <a:r>
              <a:rPr lang="fr-BE" i="1" dirty="0" smtClean="0"/>
              <a:t>Quid</a:t>
            </a:r>
            <a:r>
              <a:rPr lang="fr-BE" dirty="0" smtClean="0"/>
              <a:t> de la distinction entre allégations de fait et jugements de valeur ?</a:t>
            </a:r>
          </a:p>
          <a:p>
            <a:pPr lvl="1" algn="just"/>
            <a:r>
              <a:rPr lang="fr-BE" dirty="0" smtClean="0"/>
              <a:t>Dire </a:t>
            </a:r>
            <a:r>
              <a:rPr lang="fr-BE" dirty="0"/>
              <a:t>d’un ancien chancelier que son comportement est immoral et dépourvu de dignité (Cour </a:t>
            </a:r>
            <a:r>
              <a:rPr lang="fr-BE" dirty="0" err="1"/>
              <a:t>eur</a:t>
            </a:r>
            <a:r>
              <a:rPr lang="fr-BE" dirty="0"/>
              <a:t>. D.H., 8 juillet 1986, </a:t>
            </a:r>
            <a:r>
              <a:rPr lang="fr-BE" i="1" dirty="0" err="1"/>
              <a:t>Lingens</a:t>
            </a:r>
            <a:r>
              <a:rPr lang="fr-BE" i="1" dirty="0"/>
              <a:t> c. Autriche</a:t>
            </a:r>
            <a:r>
              <a:rPr lang="fr-BE" dirty="0"/>
              <a:t>, § 45) </a:t>
            </a:r>
            <a:r>
              <a:rPr lang="fr-BE" dirty="0" smtClean="0"/>
              <a:t>? </a:t>
            </a:r>
            <a:endParaRPr lang="fr-BE" dirty="0"/>
          </a:p>
          <a:p>
            <a:pPr lvl="1" algn="just"/>
            <a:r>
              <a:rPr lang="fr-BE" dirty="0" smtClean="0"/>
              <a:t>Qualifier </a:t>
            </a:r>
            <a:r>
              <a:rPr lang="fr-BE" dirty="0"/>
              <a:t>un président d’« imbécile » (Cour </a:t>
            </a:r>
            <a:r>
              <a:rPr lang="fr-BE" dirty="0" err="1"/>
              <a:t>eur</a:t>
            </a:r>
            <a:r>
              <a:rPr lang="fr-BE" dirty="0"/>
              <a:t>. </a:t>
            </a:r>
            <a:r>
              <a:rPr lang="de-DE" dirty="0"/>
              <a:t>D.H., 1</a:t>
            </a:r>
            <a:r>
              <a:rPr lang="de-DE" baseline="30000" dirty="0"/>
              <a:t>er</a:t>
            </a:r>
            <a:r>
              <a:rPr lang="de-DE" dirty="0"/>
              <a:t> </a:t>
            </a:r>
            <a:r>
              <a:rPr lang="de-DE" dirty="0" err="1"/>
              <a:t>juillet</a:t>
            </a:r>
            <a:r>
              <a:rPr lang="de-DE" dirty="0"/>
              <a:t> 1997, </a:t>
            </a:r>
            <a:r>
              <a:rPr lang="de-DE" i="1" dirty="0"/>
              <a:t>Oberschlick c. </a:t>
            </a:r>
            <a:r>
              <a:rPr lang="de-DE" i="1" dirty="0" err="1"/>
              <a:t>Autriche</a:t>
            </a:r>
            <a:r>
              <a:rPr lang="de-DE" dirty="0"/>
              <a:t> (n° 2), § </a:t>
            </a:r>
            <a:r>
              <a:rPr lang="de-DE" dirty="0" smtClean="0"/>
              <a:t>33) ?</a:t>
            </a:r>
          </a:p>
          <a:p>
            <a:pPr lvl="1" algn="just"/>
            <a:r>
              <a:rPr lang="fr-BE" dirty="0" smtClean="0"/>
              <a:t>Dire </a:t>
            </a:r>
            <a:r>
              <a:rPr lang="fr-BE" dirty="0"/>
              <a:t>d’un magistrat qu’il manque d’impartialité (Cour </a:t>
            </a:r>
            <a:r>
              <a:rPr lang="fr-BE" dirty="0" err="1"/>
              <a:t>eur</a:t>
            </a:r>
            <a:r>
              <a:rPr lang="fr-BE" dirty="0"/>
              <a:t>. D.H., 24 février 1997, </a:t>
            </a:r>
            <a:r>
              <a:rPr lang="fr-BE" i="1" dirty="0"/>
              <a:t>De </a:t>
            </a:r>
            <a:r>
              <a:rPr lang="fr-BE" i="1" dirty="0" err="1"/>
              <a:t>Haes</a:t>
            </a:r>
            <a:r>
              <a:rPr lang="fr-BE" i="1" dirty="0"/>
              <a:t> et </a:t>
            </a:r>
            <a:r>
              <a:rPr lang="fr-BE" i="1" dirty="0" err="1"/>
              <a:t>Gijsels</a:t>
            </a:r>
            <a:r>
              <a:rPr lang="fr-BE" i="1" dirty="0"/>
              <a:t> c. Belgique</a:t>
            </a:r>
            <a:r>
              <a:rPr lang="fr-BE" dirty="0"/>
              <a:t>, § 47) </a:t>
            </a:r>
            <a:r>
              <a:rPr lang="fr-BE" dirty="0" smtClean="0"/>
              <a:t> ?</a:t>
            </a:r>
            <a:endParaRPr lang="fr-BE" dirty="0"/>
          </a:p>
          <a:p>
            <a:pPr lvl="1" algn="just"/>
            <a:r>
              <a:rPr lang="fr-BE" dirty="0" smtClean="0"/>
              <a:t>Dire </a:t>
            </a:r>
            <a:r>
              <a:rPr lang="fr-BE" dirty="0"/>
              <a:t>d’un journaliste qu’il fait partie des services secrets israéliens (Corr. Bruxelles, 11 avril 1991, </a:t>
            </a:r>
            <a:r>
              <a:rPr lang="fr-BE" i="1" dirty="0"/>
              <a:t>J.L.M.B</a:t>
            </a:r>
            <a:r>
              <a:rPr lang="fr-BE" dirty="0"/>
              <a:t>., 1991, p. 804) </a:t>
            </a:r>
            <a:r>
              <a:rPr lang="fr-BE" dirty="0" smtClean="0"/>
              <a:t>?</a:t>
            </a:r>
          </a:p>
          <a:p>
            <a:pPr lvl="1" algn="just"/>
            <a:r>
              <a:rPr lang="fr-BE" dirty="0" smtClean="0"/>
              <a:t>Qualifier </a:t>
            </a:r>
            <a:r>
              <a:rPr lang="fr-BE" dirty="0"/>
              <a:t>un candidat à une élection locale d’homme de paille d’« une organisation néonazie particulièrement dangereuse » (Cour </a:t>
            </a:r>
            <a:r>
              <a:rPr lang="fr-BE" dirty="0" err="1"/>
              <a:t>eur</a:t>
            </a:r>
            <a:r>
              <a:rPr lang="fr-BE" dirty="0"/>
              <a:t>. D.H., 17 avril 2014, </a:t>
            </a:r>
            <a:r>
              <a:rPr lang="fr-BE" i="1" dirty="0" err="1"/>
              <a:t>Brosa</a:t>
            </a:r>
            <a:r>
              <a:rPr lang="fr-BE" i="1" dirty="0"/>
              <a:t> c. Allemagne</a:t>
            </a:r>
            <a:r>
              <a:rPr lang="fr-BE" dirty="0"/>
              <a:t>, §§ 45-48</a:t>
            </a:r>
            <a:r>
              <a:rPr lang="fr-BE" dirty="0" smtClean="0"/>
              <a:t>)? </a:t>
            </a:r>
          </a:p>
          <a:p>
            <a:pPr lvl="1" algn="just"/>
            <a:r>
              <a:rPr lang="fr-BE" dirty="0" smtClean="0"/>
              <a:t>Dire </a:t>
            </a:r>
            <a:r>
              <a:rPr lang="fr-BE" dirty="0"/>
              <a:t>que quelqu’un soutient les génocidaires en Afrique centrale (Cass., 2 mai 2001, Pas., I, p. 755</a:t>
            </a:r>
            <a:r>
              <a:rPr lang="fr-BE" dirty="0" smtClean="0"/>
              <a:t>)?</a:t>
            </a:r>
          </a:p>
          <a:p>
            <a:pPr marL="457200" lvl="1" indent="0">
              <a:buNone/>
            </a:pPr>
            <a:endParaRPr lang="fr-BE" dirty="0" smtClean="0"/>
          </a:p>
          <a:p>
            <a:pPr marL="457200" lvl="1" indent="0">
              <a:buNone/>
            </a:pPr>
            <a:r>
              <a:rPr lang="fr-BE" sz="1400" dirty="0" smtClean="0"/>
              <a:t>Exemples trouvés dans: </a:t>
            </a:r>
            <a:r>
              <a:rPr lang="fr-FR" sz="1400" dirty="0"/>
              <a:t>F. </a:t>
            </a:r>
            <a:r>
              <a:rPr lang="fr-FR" sz="1400" dirty="0" err="1"/>
              <a:t>Krenc</a:t>
            </a:r>
            <a:r>
              <a:rPr lang="fr-FR" sz="1400" dirty="0"/>
              <a:t>, « La liberté d’expression vaut pour les propos </a:t>
            </a:r>
            <a:r>
              <a:rPr lang="fr-FR" sz="1400" dirty="0" smtClean="0"/>
              <a:t>qui ‘heurtent</a:t>
            </a:r>
            <a:r>
              <a:rPr lang="fr-FR" sz="1400" dirty="0"/>
              <a:t>, choquent ou inquiètent’. Mais encore ? », </a:t>
            </a:r>
            <a:r>
              <a:rPr lang="fr-FR" sz="1400" i="1" dirty="0" err="1"/>
              <a:t>Rev</a:t>
            </a:r>
            <a:r>
              <a:rPr lang="fr-FR" sz="1400" i="1" dirty="0"/>
              <a:t>. Trim. D.H</a:t>
            </a:r>
            <a:r>
              <a:rPr lang="fr-FR" sz="1400" dirty="0"/>
              <a:t>., 2016, p. </a:t>
            </a:r>
            <a:r>
              <a:rPr lang="fr-FR" sz="1400" dirty="0" smtClean="0"/>
              <a:t>320</a:t>
            </a:r>
            <a:r>
              <a:rPr lang="fr-BE" sz="1400" dirty="0" smtClean="0"/>
              <a:t> et </a:t>
            </a:r>
            <a:r>
              <a:rPr lang="fr-FR" sz="1400" dirty="0" smtClean="0"/>
              <a:t>F. Jongen et A. </a:t>
            </a:r>
            <a:r>
              <a:rPr lang="fr-FR" sz="1400" dirty="0" err="1" smtClean="0"/>
              <a:t>Strowel</a:t>
            </a:r>
            <a:r>
              <a:rPr lang="fr-FR" sz="1400" dirty="0" smtClean="0"/>
              <a:t>, </a:t>
            </a:r>
            <a:r>
              <a:rPr lang="fr-FR" sz="1400" i="1" dirty="0"/>
              <a:t>Droit des médias et de la communication</a:t>
            </a:r>
            <a:r>
              <a:rPr lang="fr-FR" sz="1400" dirty="0"/>
              <a:t>, Bruxelles, </a:t>
            </a:r>
            <a:r>
              <a:rPr lang="fr-FR" sz="1400" dirty="0" err="1"/>
              <a:t>Larcier</a:t>
            </a:r>
            <a:r>
              <a:rPr lang="fr-FR" sz="1400" dirty="0"/>
              <a:t>, 2017, pp. </a:t>
            </a:r>
            <a:r>
              <a:rPr lang="fr-FR" sz="1400" dirty="0" smtClean="0"/>
              <a:t>457-45.</a:t>
            </a:r>
            <a:endParaRPr lang="fr-BE" sz="1400" dirty="0" smtClean="0"/>
          </a:p>
        </p:txBody>
      </p:sp>
    </p:spTree>
    <p:extLst>
      <p:ext uri="{BB962C8B-B14F-4D97-AF65-F5344CB8AC3E}">
        <p14:creationId xmlns:p14="http://schemas.microsoft.com/office/powerpoint/2010/main" val="30092278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III. Analyse de l’arrêt de la Cour d’appel </a:t>
            </a:r>
            <a:endParaRPr lang="fr-BE" dirty="0"/>
          </a:p>
        </p:txBody>
      </p:sp>
      <p:sp>
        <p:nvSpPr>
          <p:cNvPr id="3" name="Espace réservé du contenu 2"/>
          <p:cNvSpPr>
            <a:spLocks noGrp="1"/>
          </p:cNvSpPr>
          <p:nvPr>
            <p:ph idx="1"/>
          </p:nvPr>
        </p:nvSpPr>
        <p:spPr>
          <a:xfrm>
            <a:off x="532150" y="1613892"/>
            <a:ext cx="10515600" cy="5091708"/>
          </a:xfrm>
        </p:spPr>
        <p:txBody>
          <a:bodyPr>
            <a:normAutofit/>
          </a:bodyPr>
          <a:lstStyle/>
          <a:p>
            <a:pPr algn="just"/>
            <a:r>
              <a:rPr lang="fr-BE" dirty="0" smtClean="0"/>
              <a:t>Et maintenant? </a:t>
            </a:r>
            <a:endParaRPr lang="fr-BE" dirty="0"/>
          </a:p>
          <a:p>
            <a:pPr algn="just"/>
            <a:endParaRPr lang="fr-BE" dirty="0" smtClean="0"/>
          </a:p>
        </p:txBody>
      </p:sp>
    </p:spTree>
    <p:extLst>
      <p:ext uri="{BB962C8B-B14F-4D97-AF65-F5344CB8AC3E}">
        <p14:creationId xmlns:p14="http://schemas.microsoft.com/office/powerpoint/2010/main" val="2074221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2150" y="515815"/>
            <a:ext cx="11081512" cy="1174873"/>
          </a:xfrm>
          <a:prstGeom prst="rect">
            <a:avLst/>
          </a:prstGeom>
        </p:spPr>
        <p:txBody>
          <a:bodyPr/>
          <a:lstStyle/>
          <a:p>
            <a:r>
              <a:rPr lang="fr-FR" dirty="0" smtClean="0"/>
              <a:t>Introduction</a:t>
            </a:r>
            <a:endParaRPr lang="fr-FR" dirty="0"/>
          </a:p>
        </p:txBody>
      </p:sp>
      <p:sp>
        <p:nvSpPr>
          <p:cNvPr id="3" name="Espace réservé du contenu 2"/>
          <p:cNvSpPr>
            <a:spLocks noGrp="1"/>
          </p:cNvSpPr>
          <p:nvPr>
            <p:ph idx="4294967295"/>
          </p:nvPr>
        </p:nvSpPr>
        <p:spPr>
          <a:xfrm>
            <a:off x="532150" y="1825625"/>
            <a:ext cx="11081512" cy="4351338"/>
          </a:xfrm>
          <a:prstGeom prst="rect">
            <a:avLst/>
          </a:prstGeom>
        </p:spPr>
        <p:txBody>
          <a:bodyPr/>
          <a:lstStyle/>
          <a:p>
            <a:pPr algn="just"/>
            <a:r>
              <a:rPr lang="fr-FR" dirty="0" smtClean="0"/>
              <a:t>Irresponsabilité : altération de la justiciabilité des parlementaires</a:t>
            </a:r>
          </a:p>
          <a:p>
            <a:pPr marL="0" indent="0" algn="just">
              <a:buNone/>
            </a:pPr>
            <a:endParaRPr lang="fr-FR" dirty="0" smtClean="0"/>
          </a:p>
          <a:p>
            <a:pPr algn="just"/>
            <a:r>
              <a:rPr lang="fr-FR" dirty="0" smtClean="0"/>
              <a:t>« Justiciabilité » : capacité à traduire judiciairement des prétentions contre eux (réparation d’un dommage, sanction d’un comportement, …)</a:t>
            </a:r>
          </a:p>
          <a:p>
            <a:pPr algn="just"/>
            <a:endParaRPr lang="fr-FR" dirty="0"/>
          </a:p>
          <a:p>
            <a:pPr algn="just"/>
            <a:r>
              <a:rPr lang="fr-FR" dirty="0" smtClean="0"/>
              <a:t>Autres exemples? </a:t>
            </a:r>
            <a:endParaRPr lang="fr-FR" dirty="0"/>
          </a:p>
        </p:txBody>
      </p:sp>
    </p:spTree>
    <p:extLst>
      <p:ext uri="{BB962C8B-B14F-4D97-AF65-F5344CB8AC3E}">
        <p14:creationId xmlns:p14="http://schemas.microsoft.com/office/powerpoint/2010/main" val="3873605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fr-BE" dirty="0" smtClean="0"/>
              <a:t>Autres exemples: </a:t>
            </a:r>
          </a:p>
          <a:p>
            <a:pPr marL="0" indent="0">
              <a:buNone/>
            </a:pPr>
            <a:endParaRPr lang="fr-BE" dirty="0" smtClean="0"/>
          </a:p>
          <a:p>
            <a:pPr lvl="1"/>
            <a:r>
              <a:rPr lang="fr-BE" dirty="0" smtClean="0"/>
              <a:t>Inviolabilité parlementaire (art. 59 de la Constitution)</a:t>
            </a:r>
          </a:p>
          <a:p>
            <a:pPr lvl="1"/>
            <a:r>
              <a:rPr lang="fr-BE" dirty="0" smtClean="0"/>
              <a:t>Inviolabilité royale (art. 88 et 106 de la Constitution)</a:t>
            </a:r>
          </a:p>
          <a:p>
            <a:pPr lvl="1"/>
            <a:r>
              <a:rPr lang="fr-BE" dirty="0" smtClean="0"/>
              <a:t>Irresponsabilité ministérielle (art. 101, al. 2, et 124 de la Constitution)</a:t>
            </a:r>
          </a:p>
          <a:p>
            <a:pPr lvl="1"/>
            <a:r>
              <a:rPr lang="fr-BE" dirty="0" smtClean="0"/>
              <a:t>Inviolabilité ministérielle &amp; privilège de juridiction (art. 103 et 125 de la Constitution </a:t>
            </a:r>
          </a:p>
          <a:p>
            <a:pPr lvl="1"/>
            <a:r>
              <a:rPr lang="fr-BE" dirty="0" smtClean="0"/>
              <a:t>Prise à partie des magistrats (art. 1140 et s. C.J.)</a:t>
            </a:r>
          </a:p>
          <a:p>
            <a:pPr lvl="1"/>
            <a:r>
              <a:rPr lang="fr-BE" dirty="0" smtClean="0"/>
              <a:t>Privilège de juridiction des magistrats (art. 479 et s. C.I.C.). </a:t>
            </a:r>
            <a:endParaRPr lang="fr-BE" dirty="0"/>
          </a:p>
        </p:txBody>
      </p:sp>
    </p:spTree>
    <p:extLst>
      <p:ext uri="{BB962C8B-B14F-4D97-AF65-F5344CB8AC3E}">
        <p14:creationId xmlns:p14="http://schemas.microsoft.com/office/powerpoint/2010/main" val="11384612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fr-BE" b="1" u="sng" dirty="0" smtClean="0"/>
              <a:t>Irresponsabilité parlementaire </a:t>
            </a:r>
            <a:r>
              <a:rPr lang="fr-BE" dirty="0" smtClean="0"/>
              <a:t>vs. Inviolabilité parlementaire</a:t>
            </a:r>
            <a:endParaRPr lang="fr-BE" dirty="0"/>
          </a:p>
        </p:txBody>
      </p:sp>
    </p:spTree>
    <p:extLst>
      <p:ext uri="{BB962C8B-B14F-4D97-AF65-F5344CB8AC3E}">
        <p14:creationId xmlns:p14="http://schemas.microsoft.com/office/powerpoint/2010/main" val="2411432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FR" dirty="0" smtClean="0"/>
              <a:t>I. Origine et raison d’être de l’irresponsabilité parlementaire</a:t>
            </a:r>
            <a:endParaRPr lang="fr-FR" dirty="0"/>
          </a:p>
        </p:txBody>
      </p:sp>
      <p:sp>
        <p:nvSpPr>
          <p:cNvPr id="3" name="Espace réservé du contenu 2"/>
          <p:cNvSpPr>
            <a:spLocks noGrp="1"/>
          </p:cNvSpPr>
          <p:nvPr>
            <p:ph idx="1"/>
          </p:nvPr>
        </p:nvSpPr>
        <p:spPr/>
        <p:txBody>
          <a:bodyPr/>
          <a:lstStyle/>
          <a:p>
            <a:pPr algn="just"/>
            <a:r>
              <a:rPr lang="fr-BE" dirty="0" smtClean="0"/>
              <a:t>Contribuer au bon fonctionnement du Parlement (&gt;&lt; impunité personnelle)</a:t>
            </a:r>
          </a:p>
          <a:p>
            <a:pPr algn="just"/>
            <a:r>
              <a:rPr lang="fr-BE" dirty="0" smtClean="0"/>
              <a:t>Comment? </a:t>
            </a:r>
          </a:p>
          <a:p>
            <a:pPr lvl="1" algn="just"/>
            <a:r>
              <a:rPr lang="fr-BE" dirty="0" smtClean="0"/>
              <a:t>Libre débat parlementaire (opinions majoritaires, minoritaires, controversées)</a:t>
            </a:r>
          </a:p>
          <a:p>
            <a:pPr lvl="1" algn="just"/>
            <a:r>
              <a:rPr lang="fr-BE" dirty="0" smtClean="0"/>
              <a:t>Absence d’ingérences </a:t>
            </a:r>
            <a:r>
              <a:rPr lang="fr-BE" i="1" dirty="0" smtClean="0"/>
              <a:t>extérieures</a:t>
            </a:r>
            <a:r>
              <a:rPr lang="fr-BE" dirty="0" smtClean="0"/>
              <a:t> au Parlement: </a:t>
            </a:r>
          </a:p>
          <a:p>
            <a:pPr lvl="2" algn="just"/>
            <a:r>
              <a:rPr lang="fr-BE" dirty="0" smtClean="0"/>
              <a:t>A l’origine: Roi absolu. </a:t>
            </a:r>
            <a:r>
              <a:rPr lang="fr-BE" dirty="0" err="1" smtClean="0"/>
              <a:t>Voy</a:t>
            </a:r>
            <a:r>
              <a:rPr lang="fr-BE" dirty="0" smtClean="0"/>
              <a:t>. </a:t>
            </a:r>
            <a:r>
              <a:rPr lang="fr-BE" i="1" dirty="0" smtClean="0"/>
              <a:t>Bill of </a:t>
            </a:r>
            <a:r>
              <a:rPr lang="fr-BE" i="1" dirty="0" err="1" smtClean="0"/>
              <a:t>rights</a:t>
            </a:r>
            <a:r>
              <a:rPr lang="fr-BE" i="1" dirty="0" smtClean="0"/>
              <a:t> </a:t>
            </a:r>
            <a:r>
              <a:rPr lang="fr-BE" dirty="0" smtClean="0"/>
              <a:t>(1689) &amp; Révolution française (1789)</a:t>
            </a:r>
          </a:p>
          <a:p>
            <a:pPr lvl="2" algn="just"/>
            <a:r>
              <a:rPr lang="fr-BE" dirty="0" smtClean="0"/>
              <a:t>Aujourd’hui: pouvoir judiciaire,  pouvoir exécutif, particuliers)</a:t>
            </a:r>
          </a:p>
          <a:p>
            <a:pPr algn="just"/>
            <a:r>
              <a:rPr lang="fr-BE" dirty="0" smtClean="0"/>
              <a:t>→ Protection </a:t>
            </a:r>
            <a:r>
              <a:rPr lang="fr-BE" dirty="0" smtClean="0"/>
              <a:t>de la démocratie représentative &amp; élément de la séparation des pouvoirs</a:t>
            </a:r>
          </a:p>
          <a:p>
            <a:endParaRPr lang="fr-BE" dirty="0" smtClean="0"/>
          </a:p>
          <a:p>
            <a:pPr lvl="1"/>
            <a:endParaRPr lang="fr-BE" dirty="0"/>
          </a:p>
        </p:txBody>
      </p:sp>
    </p:spTree>
    <p:extLst>
      <p:ext uri="{BB962C8B-B14F-4D97-AF65-F5344CB8AC3E}">
        <p14:creationId xmlns:p14="http://schemas.microsoft.com/office/powerpoint/2010/main" val="2303015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FR" dirty="0" smtClean="0"/>
              <a:t>I. Origine et raison d’être de l’irresponsabilité parlementaire</a:t>
            </a:r>
            <a:endParaRPr lang="fr-FR" dirty="0"/>
          </a:p>
        </p:txBody>
      </p:sp>
      <p:sp>
        <p:nvSpPr>
          <p:cNvPr id="3" name="Espace réservé du contenu 2"/>
          <p:cNvSpPr>
            <a:spLocks noGrp="1"/>
          </p:cNvSpPr>
          <p:nvPr>
            <p:ph idx="1"/>
          </p:nvPr>
        </p:nvSpPr>
        <p:spPr/>
        <p:txBody>
          <a:bodyPr/>
          <a:lstStyle/>
          <a:p>
            <a:r>
              <a:rPr lang="fr-BE" dirty="0" smtClean="0"/>
              <a:t>Mécanisme avec une longue histoire et presque universel </a:t>
            </a:r>
          </a:p>
          <a:p>
            <a:pPr lvl="1"/>
            <a:r>
              <a:rPr lang="fr-BE" dirty="0" smtClean="0"/>
              <a:t>Congrès national belge (1830-1831): article 58 (alors 44) adopté sans </a:t>
            </a:r>
            <a:r>
              <a:rPr lang="fr-BE" dirty="0" smtClean="0"/>
              <a:t>discussions</a:t>
            </a:r>
            <a:endParaRPr lang="fr-BE" dirty="0" smtClean="0"/>
          </a:p>
          <a:p>
            <a:pPr lvl="1"/>
            <a:r>
              <a:rPr lang="fr-BE" dirty="0" smtClean="0"/>
              <a:t>Relevé fait par Marc Van der </a:t>
            </a:r>
            <a:r>
              <a:rPr lang="fr-BE" dirty="0" err="1" smtClean="0"/>
              <a:t>Hulst</a:t>
            </a:r>
            <a:r>
              <a:rPr lang="fr-BE" dirty="0" smtClean="0"/>
              <a:t>, </a:t>
            </a:r>
            <a:r>
              <a:rPr lang="fr-BE" i="1" dirty="0" smtClean="0"/>
              <a:t>Le mandat parlementaire. Étude comparative mondiale</a:t>
            </a:r>
            <a:r>
              <a:rPr lang="fr-BE" dirty="0" smtClean="0"/>
              <a:t>, Genève, Union interparlementaire, 2000.</a:t>
            </a:r>
          </a:p>
          <a:p>
            <a:endParaRPr lang="fr-BE" dirty="0" smtClean="0"/>
          </a:p>
          <a:p>
            <a:pPr lvl="1"/>
            <a:endParaRPr lang="fr-BE" dirty="0"/>
          </a:p>
        </p:txBody>
      </p:sp>
    </p:spTree>
    <p:extLst>
      <p:ext uri="{BB962C8B-B14F-4D97-AF65-F5344CB8AC3E}">
        <p14:creationId xmlns:p14="http://schemas.microsoft.com/office/powerpoint/2010/main" val="1784913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BE" dirty="0" smtClean="0"/>
              <a:t>II. Aperçu du régime de droit positif de l’irresponsabilité parlementaire</a:t>
            </a:r>
            <a:endParaRPr lang="fr-BE" dirty="0"/>
          </a:p>
        </p:txBody>
      </p:sp>
      <p:sp>
        <p:nvSpPr>
          <p:cNvPr id="3" name="Espace réservé du contenu 2"/>
          <p:cNvSpPr>
            <a:spLocks noGrp="1"/>
          </p:cNvSpPr>
          <p:nvPr>
            <p:ph idx="1"/>
          </p:nvPr>
        </p:nvSpPr>
        <p:spPr/>
        <p:txBody>
          <a:bodyPr/>
          <a:lstStyle/>
          <a:p>
            <a:pPr algn="just"/>
            <a:endParaRPr lang="fr-BE" dirty="0" smtClean="0"/>
          </a:p>
          <a:p>
            <a:pPr algn="just"/>
            <a:r>
              <a:rPr lang="fr-BE" dirty="0" smtClean="0"/>
              <a:t>1. Le champ d’application (matériel) de l’irresponsabilité parlementaire</a:t>
            </a:r>
          </a:p>
          <a:p>
            <a:r>
              <a:rPr lang="fr-BE" dirty="0" smtClean="0"/>
              <a:t>2. Les effets de l’irresponsabilité parlementaire </a:t>
            </a:r>
          </a:p>
          <a:p>
            <a:endParaRPr lang="fr-BE" dirty="0"/>
          </a:p>
          <a:p>
            <a:pPr marL="0" indent="0" algn="just">
              <a:buNone/>
            </a:pPr>
            <a:r>
              <a:rPr lang="fr-BE" dirty="0" smtClean="0"/>
              <a:t>N.B. Vision </a:t>
            </a:r>
            <a:r>
              <a:rPr lang="fr-BE" dirty="0"/>
              <a:t>« traditionnelle », aujourd’hui </a:t>
            </a:r>
            <a:r>
              <a:rPr lang="fr-BE" dirty="0" smtClean="0"/>
              <a:t>partiellement remise </a:t>
            </a:r>
            <a:r>
              <a:rPr lang="fr-BE" dirty="0"/>
              <a:t>en </a:t>
            </a:r>
            <a:r>
              <a:rPr lang="fr-BE" dirty="0" smtClean="0"/>
              <a:t>cause (</a:t>
            </a:r>
            <a:r>
              <a:rPr lang="fr-BE" i="1" dirty="0" smtClean="0"/>
              <a:t>cf</a:t>
            </a:r>
            <a:r>
              <a:rPr lang="fr-BE" dirty="0" smtClean="0"/>
              <a:t>. point III).</a:t>
            </a:r>
            <a:endParaRPr lang="fr-BE" dirty="0"/>
          </a:p>
        </p:txBody>
      </p:sp>
    </p:spTree>
    <p:extLst>
      <p:ext uri="{BB962C8B-B14F-4D97-AF65-F5344CB8AC3E}">
        <p14:creationId xmlns:p14="http://schemas.microsoft.com/office/powerpoint/2010/main" val="446912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a:r>
              <a:rPr lang="fr-BE" dirty="0" smtClean="0"/>
              <a:t>1. Champ d’application (matériel) de l’irresponsabilité parlementaire</a:t>
            </a:r>
            <a:endParaRPr lang="fr-BE" dirty="0"/>
          </a:p>
        </p:txBody>
      </p:sp>
      <p:sp>
        <p:nvSpPr>
          <p:cNvPr id="3" name="Espace réservé du contenu 2"/>
          <p:cNvSpPr>
            <a:spLocks noGrp="1"/>
          </p:cNvSpPr>
          <p:nvPr>
            <p:ph idx="1"/>
          </p:nvPr>
        </p:nvSpPr>
        <p:spPr/>
        <p:txBody>
          <a:bodyPr/>
          <a:lstStyle/>
          <a:p>
            <a:pPr marL="0" indent="0" algn="just">
              <a:buNone/>
            </a:pPr>
            <a:endParaRPr lang="fr-FR" dirty="0" smtClean="0"/>
          </a:p>
          <a:p>
            <a:pPr marL="0" indent="0" algn="just">
              <a:buNone/>
            </a:pPr>
            <a:endParaRPr lang="fr-FR" dirty="0"/>
          </a:p>
          <a:p>
            <a:pPr marL="0" indent="0" algn="just">
              <a:buNone/>
            </a:pPr>
            <a:endParaRPr lang="fr-FR" dirty="0" smtClean="0"/>
          </a:p>
          <a:p>
            <a:pPr marL="0" indent="0" algn="just">
              <a:buNone/>
            </a:pPr>
            <a:r>
              <a:rPr lang="fr-FR" dirty="0" smtClean="0"/>
              <a:t>Art. 58 Constitution : « Aucun </a:t>
            </a:r>
            <a:r>
              <a:rPr lang="fr-FR" dirty="0"/>
              <a:t>membre de l'une ou de l'autre Chambre ne peut être poursuivi ou recherché à l'occasion des </a:t>
            </a:r>
            <a:r>
              <a:rPr lang="fr-FR" b="1" u="sng" dirty="0"/>
              <a:t>opinions et votes </a:t>
            </a:r>
            <a:r>
              <a:rPr lang="fr-FR" dirty="0"/>
              <a:t>émis par lui dans </a:t>
            </a:r>
            <a:r>
              <a:rPr lang="fr-FR" b="1" u="sng" dirty="0"/>
              <a:t>l'exercice de ses </a:t>
            </a:r>
            <a:r>
              <a:rPr lang="fr-FR" b="1" u="sng" dirty="0" smtClean="0"/>
              <a:t>fonctions</a:t>
            </a:r>
            <a:r>
              <a:rPr lang="fr-FR" dirty="0" smtClean="0"/>
              <a:t> ».</a:t>
            </a:r>
            <a:endParaRPr lang="fr-BE" dirty="0" smtClean="0"/>
          </a:p>
        </p:txBody>
      </p:sp>
    </p:spTree>
    <p:extLst>
      <p:ext uri="{BB962C8B-B14F-4D97-AF65-F5344CB8AC3E}">
        <p14:creationId xmlns:p14="http://schemas.microsoft.com/office/powerpoint/2010/main" val="3023358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ULIEGE CITE THEM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667</TotalTime>
  <Words>1265</Words>
  <Application>Microsoft Office PowerPoint</Application>
  <PresentationFormat>Grand écran</PresentationFormat>
  <Paragraphs>139</Paragraphs>
  <Slides>27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27</vt:i4>
      </vt:variant>
    </vt:vector>
  </HeadingPairs>
  <TitlesOfParts>
    <vt:vector size="34" baseType="lpstr">
      <vt:lpstr>Arial</vt:lpstr>
      <vt:lpstr>Calibri</vt:lpstr>
      <vt:lpstr>Source Sans Pro</vt:lpstr>
      <vt:lpstr>Source Sans Pro</vt:lpstr>
      <vt:lpstr>Source Sans Pro Bold</vt:lpstr>
      <vt:lpstr>Source Sans Pro Light</vt:lpstr>
      <vt:lpstr>ULIEGE CITE THEME</vt:lpstr>
      <vt:lpstr>L’irresponsabilité parlementaire à la lumière de la jurisprudence récente</vt:lpstr>
      <vt:lpstr>Plan </vt:lpstr>
      <vt:lpstr>Introduction</vt:lpstr>
      <vt:lpstr>Introduction</vt:lpstr>
      <vt:lpstr>Introduction</vt:lpstr>
      <vt:lpstr>I. Origine et raison d’être de l’irresponsabilité parlementaire</vt:lpstr>
      <vt:lpstr>I. Origine et raison d’être de l’irresponsabilité parlementaire</vt:lpstr>
      <vt:lpstr>II. Aperçu du régime de droit positif de l’irresponsabilité parlementaire</vt:lpstr>
      <vt:lpstr>1. Champ d’application (matériel) de l’irresponsabilité parlementaire</vt:lpstr>
      <vt:lpstr>1. Champ d’application (matériel) de l’irresponsabilité parlementaire</vt:lpstr>
      <vt:lpstr>1. Champ d’application (matériel) de l’irresponsabilité parlementaire</vt:lpstr>
      <vt:lpstr>1. Champ d’application (matériel) de l’irresponsabilité parlementaire</vt:lpstr>
      <vt:lpstr>1. Champ d’application (matériel) de l’irresponsabilité parlementaire</vt:lpstr>
      <vt:lpstr>2. Les effets de l’irresponsabilité parlementaire </vt:lpstr>
      <vt:lpstr>Présentation PowerPoint</vt:lpstr>
      <vt:lpstr>2. Les effets de l’irresponsabilité parlementaire </vt:lpstr>
      <vt:lpstr>2. Les effets de l’irresponsabilité parlementaire </vt:lpstr>
      <vt:lpstr>III. Analyse de l’arrêt de la Cour d’appel </vt:lpstr>
      <vt:lpstr>III. Analyse de l’arrêt de la Cour d’appel </vt:lpstr>
      <vt:lpstr>III. Analyse de l’arrêt de la Cour d’appel </vt:lpstr>
      <vt:lpstr>III. Analyse de l’arrêt de la Cour d’appel </vt:lpstr>
      <vt:lpstr>III. Analyse de l’arrêt de la Cour d’appel </vt:lpstr>
      <vt:lpstr>III. Analyse de l’arrêt de la Cour d’appel </vt:lpstr>
      <vt:lpstr>III. Analyse de l’arrêt de la Cour d’appel </vt:lpstr>
      <vt:lpstr>III. Analyse de l’arrêt de la Cour d’appel </vt:lpstr>
      <vt:lpstr>III. Analyse de l’arrêt de la Cour d’appel </vt:lpstr>
      <vt:lpstr>III. Analyse de l’arrêt de la Cour d’appel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Debie</dc:creator>
  <cp:lastModifiedBy>Andy Jousten</cp:lastModifiedBy>
  <cp:revision>34</cp:revision>
  <dcterms:created xsi:type="dcterms:W3CDTF">2019-01-14T11:19:49Z</dcterms:created>
  <dcterms:modified xsi:type="dcterms:W3CDTF">2021-03-09T15:11:16Z</dcterms:modified>
</cp:coreProperties>
</file>