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1.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85" r:id="rId1"/>
  </p:sldMasterIdLst>
  <p:notesMasterIdLst>
    <p:notesMasterId r:id="rId25"/>
  </p:notesMasterIdLst>
  <p:sldIdLst>
    <p:sldId id="256" r:id="rId2"/>
    <p:sldId id="277" r:id="rId3"/>
    <p:sldId id="291" r:id="rId4"/>
    <p:sldId id="292" r:id="rId5"/>
    <p:sldId id="293" r:id="rId6"/>
    <p:sldId id="294" r:id="rId7"/>
    <p:sldId id="295" r:id="rId8"/>
    <p:sldId id="296" r:id="rId9"/>
    <p:sldId id="300" r:id="rId10"/>
    <p:sldId id="298" r:id="rId11"/>
    <p:sldId id="314" r:id="rId12"/>
    <p:sldId id="315" r:id="rId13"/>
    <p:sldId id="307" r:id="rId14"/>
    <p:sldId id="309" r:id="rId15"/>
    <p:sldId id="310" r:id="rId16"/>
    <p:sldId id="311" r:id="rId17"/>
    <p:sldId id="312" r:id="rId18"/>
    <p:sldId id="325" r:id="rId19"/>
    <p:sldId id="327" r:id="rId20"/>
    <p:sldId id="326" r:id="rId21"/>
    <p:sldId id="324" r:id="rId22"/>
    <p:sldId id="321" r:id="rId23"/>
    <p:sldId id="323" r:id="rId24"/>
  </p:sldIdLst>
  <p:sldSz cx="12192000" cy="6858000"/>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mille" initials="F" lastIdx="2" clrIdx="0">
    <p:extLst>
      <p:ext uri="{19B8F6BF-5375-455C-9EA6-DF929625EA0E}">
        <p15:presenceInfo xmlns:p15="http://schemas.microsoft.com/office/powerpoint/2012/main" userId="Famille" providerId="None"/>
      </p:ext>
    </p:extLst>
  </p:cmAuthor>
  <p:cmAuthor id="2" name="Ariane Baye" initials="AB" lastIdx="1" clrIdx="1">
    <p:extLst>
      <p:ext uri="{19B8F6BF-5375-455C-9EA6-DF929625EA0E}">
        <p15:presenceInfo xmlns:p15="http://schemas.microsoft.com/office/powerpoint/2012/main" userId="acd81796e9a73a8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32" autoAdjust="0"/>
  </p:normalViewPr>
  <p:slideViewPr>
    <p:cSldViewPr snapToGrid="0">
      <p:cViewPr>
        <p:scale>
          <a:sx n="75" d="100"/>
          <a:sy n="75" d="100"/>
        </p:scale>
        <p:origin x="974" y="245"/>
      </p:cViewPr>
      <p:guideLst/>
    </p:cSldViewPr>
  </p:slideViewPr>
  <p:notesTextViewPr>
    <p:cViewPr>
      <p:scale>
        <a:sx n="400" d="100"/>
        <a:sy n="4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11-30T11:25:19.310" idx="1">
    <p:pos x="10" y="10"/>
    <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8056"/>
          </a:xfrm>
          <a:prstGeom prst="rect">
            <a:avLst/>
          </a:prstGeom>
        </p:spPr>
        <p:txBody>
          <a:bodyPr vert="horz" lIns="91435" tIns="45718" rIns="91435" bIns="45718" rtlCol="0"/>
          <a:lstStyle>
            <a:lvl1pPr algn="l">
              <a:defRPr sz="1200"/>
            </a:lvl1pPr>
          </a:lstStyle>
          <a:p>
            <a:endParaRPr lang="fr-BE"/>
          </a:p>
        </p:txBody>
      </p:sp>
      <p:sp>
        <p:nvSpPr>
          <p:cNvPr id="3" name="Espace réservé de la date 2"/>
          <p:cNvSpPr>
            <a:spLocks noGrp="1"/>
          </p:cNvSpPr>
          <p:nvPr>
            <p:ph type="dt" idx="1"/>
          </p:nvPr>
        </p:nvSpPr>
        <p:spPr>
          <a:xfrm>
            <a:off x="3884614" y="0"/>
            <a:ext cx="2971800" cy="498056"/>
          </a:xfrm>
          <a:prstGeom prst="rect">
            <a:avLst/>
          </a:prstGeom>
        </p:spPr>
        <p:txBody>
          <a:bodyPr vert="horz" lIns="91435" tIns="45718" rIns="91435" bIns="45718" rtlCol="0"/>
          <a:lstStyle>
            <a:lvl1pPr algn="r">
              <a:defRPr sz="1200"/>
            </a:lvl1pPr>
          </a:lstStyle>
          <a:p>
            <a:fld id="{5E8F96CA-FAE0-41EE-A37B-5CCBBFE71819}" type="datetimeFigureOut">
              <a:rPr lang="fr-BE" smtClean="0"/>
              <a:t>31-03-21</a:t>
            </a:fld>
            <a:endParaRPr lang="fr-BE"/>
          </a:p>
        </p:txBody>
      </p:sp>
      <p:sp>
        <p:nvSpPr>
          <p:cNvPr id="4" name="Espace réservé de l'image des diapositives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35" tIns="45718" rIns="91435" bIns="45718" rtlCol="0" anchor="ctr"/>
          <a:lstStyle/>
          <a:p>
            <a:endParaRPr lang="fr-BE"/>
          </a:p>
        </p:txBody>
      </p:sp>
      <p:sp>
        <p:nvSpPr>
          <p:cNvPr id="5" name="Espace réservé des notes 4"/>
          <p:cNvSpPr>
            <a:spLocks noGrp="1"/>
          </p:cNvSpPr>
          <p:nvPr>
            <p:ph type="body" sz="quarter" idx="3"/>
          </p:nvPr>
        </p:nvSpPr>
        <p:spPr>
          <a:xfrm>
            <a:off x="685800" y="4777194"/>
            <a:ext cx="5486400" cy="3908614"/>
          </a:xfrm>
          <a:prstGeom prst="rect">
            <a:avLst/>
          </a:prstGeom>
        </p:spPr>
        <p:txBody>
          <a:bodyPr vert="horz" lIns="91435" tIns="45718" rIns="91435" bIns="45718"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585"/>
            <a:ext cx="2971800" cy="498055"/>
          </a:xfrm>
          <a:prstGeom prst="rect">
            <a:avLst/>
          </a:prstGeom>
        </p:spPr>
        <p:txBody>
          <a:bodyPr vert="horz" lIns="91435" tIns="45718" rIns="91435" bIns="45718"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4" y="9428585"/>
            <a:ext cx="2971800" cy="498055"/>
          </a:xfrm>
          <a:prstGeom prst="rect">
            <a:avLst/>
          </a:prstGeom>
        </p:spPr>
        <p:txBody>
          <a:bodyPr vert="horz" lIns="91435" tIns="45718" rIns="91435" bIns="45718" rtlCol="0" anchor="b"/>
          <a:lstStyle>
            <a:lvl1pPr algn="r">
              <a:defRPr sz="1200"/>
            </a:lvl1pPr>
          </a:lstStyle>
          <a:p>
            <a:fld id="{8BE383D3-8B98-44FF-B006-CF608BB52D16}" type="slidenum">
              <a:rPr lang="fr-BE" smtClean="0"/>
              <a:t>‹N°›</a:t>
            </a:fld>
            <a:endParaRPr lang="fr-BE"/>
          </a:p>
        </p:txBody>
      </p:sp>
    </p:spTree>
    <p:extLst>
      <p:ext uri="{BB962C8B-B14F-4D97-AF65-F5344CB8AC3E}">
        <p14:creationId xmlns:p14="http://schemas.microsoft.com/office/powerpoint/2010/main" val="3164071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fld id="{8BE383D3-8B98-44FF-B006-CF608BB52D16}" type="slidenum">
              <a:rPr lang="fr-BE" smtClean="0"/>
              <a:t>1</a:t>
            </a:fld>
            <a:endParaRPr lang="fr-BE"/>
          </a:p>
        </p:txBody>
      </p:sp>
    </p:spTree>
    <p:extLst>
      <p:ext uri="{BB962C8B-B14F-4D97-AF65-F5344CB8AC3E}">
        <p14:creationId xmlns:p14="http://schemas.microsoft.com/office/powerpoint/2010/main" val="8472670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14</a:t>
            </a:fld>
            <a:endParaRPr lang="fr-BE"/>
          </a:p>
        </p:txBody>
      </p:sp>
    </p:spTree>
    <p:extLst>
      <p:ext uri="{BB962C8B-B14F-4D97-AF65-F5344CB8AC3E}">
        <p14:creationId xmlns:p14="http://schemas.microsoft.com/office/powerpoint/2010/main" val="3327728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15</a:t>
            </a:fld>
            <a:endParaRPr lang="fr-BE"/>
          </a:p>
        </p:txBody>
      </p:sp>
    </p:spTree>
    <p:extLst>
      <p:ext uri="{BB962C8B-B14F-4D97-AF65-F5344CB8AC3E}">
        <p14:creationId xmlns:p14="http://schemas.microsoft.com/office/powerpoint/2010/main" val="16644423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lvl="0"/>
            <a:endParaRPr lang="fr-FR" sz="2000" dirty="0"/>
          </a:p>
        </p:txBody>
      </p:sp>
      <p:sp>
        <p:nvSpPr>
          <p:cNvPr id="4" name="Espace réservé du numéro de diapositive 3"/>
          <p:cNvSpPr>
            <a:spLocks noGrp="1"/>
          </p:cNvSpPr>
          <p:nvPr>
            <p:ph type="sldNum" sz="quarter" idx="10"/>
          </p:nvPr>
        </p:nvSpPr>
        <p:spPr/>
        <p:txBody>
          <a:bodyPr/>
          <a:lstStyle/>
          <a:p>
            <a:fld id="{761E2263-F38C-4581-8265-7AFE820A8C80}" type="slidenum">
              <a:rPr lang="fr-BE" smtClean="0"/>
              <a:t>16</a:t>
            </a:fld>
            <a:endParaRPr lang="fr-BE"/>
          </a:p>
        </p:txBody>
      </p:sp>
    </p:spTree>
    <p:extLst>
      <p:ext uri="{BB962C8B-B14F-4D97-AF65-F5344CB8AC3E}">
        <p14:creationId xmlns:p14="http://schemas.microsoft.com/office/powerpoint/2010/main" val="434918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41" indent="-171441" defTabSz="914349">
              <a:buFont typeface="Symbol" panose="05050102010706020507" pitchFamily="18" charset="2"/>
              <a:buChar char="!"/>
              <a:defRPr/>
            </a:pPr>
            <a:r>
              <a:rPr lang="fr-FR" dirty="0" smtClean="0">
                <a:sym typeface="Symbol" panose="05050102010706020507" pitchFamily="18" charset="2"/>
              </a:rPr>
              <a:t>=&gt;</a:t>
            </a:r>
            <a:r>
              <a:rPr lang="fr-FR" baseline="0" dirty="0" smtClean="0">
                <a:sym typeface="Symbol" panose="05050102010706020507" pitchFamily="18" charset="2"/>
              </a:rPr>
              <a:t> </a:t>
            </a:r>
            <a:r>
              <a:rPr lang="fr-FR" dirty="0" smtClean="0"/>
              <a:t>Effet de la fréquence du travail reçu sur SEP variable selon la fréquence des contacts</a:t>
            </a:r>
          </a:p>
          <a:p>
            <a:pPr marL="171441" indent="-171441" defTabSz="914349">
              <a:buFont typeface="Symbol" panose="05050102010706020507" pitchFamily="18" charset="2"/>
              <a:buChar char="!"/>
              <a:defRPr/>
            </a:pPr>
            <a:endParaRPr lang="fr-FR" dirty="0" smtClean="0"/>
          </a:p>
          <a:p>
            <a:pPr lvl="1"/>
            <a:r>
              <a:rPr lang="fr-FR" sz="2000" dirty="0"/>
              <a:t>Contacts fréquents avec les enseignants =&gt; pas de différence liée au fait de recevoir fréquemment ou pas du travail scolaire</a:t>
            </a:r>
          </a:p>
          <a:p>
            <a:pPr lvl="1"/>
            <a:r>
              <a:rPr lang="fr-FR" sz="2000" dirty="0"/>
              <a:t>Contacts peu fréquents avec les enseignants =&gt; recevoir fréquemment du travail à réaliser est lié à un plus faible sentiment d’efficacité personnelle</a:t>
            </a:r>
          </a:p>
          <a:p>
            <a:pPr marL="171441" indent="-171441" defTabSz="914349">
              <a:buFont typeface="Symbol" panose="05050102010706020507" pitchFamily="18" charset="2"/>
              <a:buChar char="!"/>
              <a:defRPr/>
            </a:pPr>
            <a:endParaRPr lang="fr-FR" dirty="0" smtClean="0"/>
          </a:p>
          <a:p>
            <a:endParaRPr lang="fr-BE" dirty="0"/>
          </a:p>
        </p:txBody>
      </p:sp>
      <p:sp>
        <p:nvSpPr>
          <p:cNvPr id="4" name="Espace réservé du numéro de diapositive 3"/>
          <p:cNvSpPr>
            <a:spLocks noGrp="1"/>
          </p:cNvSpPr>
          <p:nvPr>
            <p:ph type="sldNum" sz="quarter" idx="10"/>
          </p:nvPr>
        </p:nvSpPr>
        <p:spPr/>
        <p:txBody>
          <a:bodyPr/>
          <a:lstStyle/>
          <a:p>
            <a:fld id="{761E2263-F38C-4581-8265-7AFE820A8C80}" type="slidenum">
              <a:rPr lang="fr-BE" smtClean="0"/>
              <a:t>17</a:t>
            </a:fld>
            <a:endParaRPr lang="fr-BE"/>
          </a:p>
        </p:txBody>
      </p:sp>
    </p:spTree>
    <p:extLst>
      <p:ext uri="{BB962C8B-B14F-4D97-AF65-F5344CB8AC3E}">
        <p14:creationId xmlns:p14="http://schemas.microsoft.com/office/powerpoint/2010/main" val="2032394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23</a:t>
            </a:fld>
            <a:endParaRPr lang="fr-BE"/>
          </a:p>
        </p:txBody>
      </p:sp>
    </p:spTree>
    <p:extLst>
      <p:ext uri="{BB962C8B-B14F-4D97-AF65-F5344CB8AC3E}">
        <p14:creationId xmlns:p14="http://schemas.microsoft.com/office/powerpoint/2010/main" val="3635213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C14ED15-037F-514A-AF41-ACC1B6242430}" type="slidenum">
              <a:rPr lang="fr-FR" smtClean="0"/>
              <a:t>5</a:t>
            </a:fld>
            <a:endParaRPr lang="fr-FR"/>
          </a:p>
        </p:txBody>
      </p:sp>
    </p:spTree>
    <p:extLst>
      <p:ext uri="{BB962C8B-B14F-4D97-AF65-F5344CB8AC3E}">
        <p14:creationId xmlns:p14="http://schemas.microsoft.com/office/powerpoint/2010/main" val="3753078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FC14ED15-037F-514A-AF41-ACC1B6242430}" type="slidenum">
              <a:rPr lang="fr-FR" smtClean="0"/>
              <a:t>6</a:t>
            </a:fld>
            <a:endParaRPr lang="fr-FR"/>
          </a:p>
        </p:txBody>
      </p:sp>
    </p:spTree>
    <p:extLst>
      <p:ext uri="{BB962C8B-B14F-4D97-AF65-F5344CB8AC3E}">
        <p14:creationId xmlns:p14="http://schemas.microsoft.com/office/powerpoint/2010/main" val="3787444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7</a:t>
            </a:fld>
            <a:endParaRPr lang="fr-BE"/>
          </a:p>
        </p:txBody>
      </p:sp>
    </p:spTree>
    <p:extLst>
      <p:ext uri="{BB962C8B-B14F-4D97-AF65-F5344CB8AC3E}">
        <p14:creationId xmlns:p14="http://schemas.microsoft.com/office/powerpoint/2010/main" val="531116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457175" lvl="1"/>
            <a:endParaRPr lang="fr-FR" sz="2000"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8</a:t>
            </a:fld>
            <a:endParaRPr lang="fr-BE"/>
          </a:p>
        </p:txBody>
      </p:sp>
    </p:spTree>
    <p:extLst>
      <p:ext uri="{BB962C8B-B14F-4D97-AF65-F5344CB8AC3E}">
        <p14:creationId xmlns:p14="http://schemas.microsoft.com/office/powerpoint/2010/main" val="1340421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9</a:t>
            </a:fld>
            <a:endParaRPr lang="fr-BE"/>
          </a:p>
        </p:txBody>
      </p:sp>
    </p:spTree>
    <p:extLst>
      <p:ext uri="{BB962C8B-B14F-4D97-AF65-F5344CB8AC3E}">
        <p14:creationId xmlns:p14="http://schemas.microsoft.com/office/powerpoint/2010/main" val="709771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aseline="0" dirty="0"/>
          </a:p>
        </p:txBody>
      </p:sp>
      <p:sp>
        <p:nvSpPr>
          <p:cNvPr id="4" name="Espace réservé du numéro de diapositive 3"/>
          <p:cNvSpPr>
            <a:spLocks noGrp="1"/>
          </p:cNvSpPr>
          <p:nvPr>
            <p:ph type="sldNum" sz="quarter" idx="10"/>
          </p:nvPr>
        </p:nvSpPr>
        <p:spPr/>
        <p:txBody>
          <a:bodyPr/>
          <a:lstStyle/>
          <a:p>
            <a:fld id="{761E2263-F38C-4581-8265-7AFE820A8C80}" type="slidenum">
              <a:rPr lang="fr-BE" smtClean="0"/>
              <a:t>10</a:t>
            </a:fld>
            <a:endParaRPr lang="fr-BE"/>
          </a:p>
        </p:txBody>
      </p:sp>
    </p:spTree>
    <p:extLst>
      <p:ext uri="{BB962C8B-B14F-4D97-AF65-F5344CB8AC3E}">
        <p14:creationId xmlns:p14="http://schemas.microsoft.com/office/powerpoint/2010/main" val="455785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11</a:t>
            </a:fld>
            <a:endParaRPr lang="fr-BE"/>
          </a:p>
        </p:txBody>
      </p:sp>
    </p:spTree>
    <p:extLst>
      <p:ext uri="{BB962C8B-B14F-4D97-AF65-F5344CB8AC3E}">
        <p14:creationId xmlns:p14="http://schemas.microsoft.com/office/powerpoint/2010/main" val="34989189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8BE383D3-8B98-44FF-B006-CF608BB52D16}" type="slidenum">
              <a:rPr lang="fr-BE" smtClean="0"/>
              <a:t>12</a:t>
            </a:fld>
            <a:endParaRPr lang="fr-BE"/>
          </a:p>
        </p:txBody>
      </p:sp>
    </p:spTree>
    <p:extLst>
      <p:ext uri="{BB962C8B-B14F-4D97-AF65-F5344CB8AC3E}">
        <p14:creationId xmlns:p14="http://schemas.microsoft.com/office/powerpoint/2010/main" val="3473630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5F60C63-D402-4247-9DA0-A264C2543C77}"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94424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BC26F0F-D7EB-469D-9BBA-903E944B7158}"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55163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7014016-10A5-4EB6-A267-A6B423967F3F}"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04659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9A8F8AA-670C-4106-B21E-9A8B50C854CF}"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665502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116380B-0928-4488-9262-9819913A523C}"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68779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0D310FA-ECCD-479C-BB2F-5B28220F5575}"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91768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8C905E-D5A0-46E1-8083-BAD60FF69459}"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a:t>
            </a:fld>
            <a:endParaRPr lang="en-US" dirty="0"/>
          </a:p>
        </p:txBody>
      </p:sp>
    </p:spTree>
    <p:extLst>
      <p:ext uri="{BB962C8B-B14F-4D97-AF65-F5344CB8AC3E}">
        <p14:creationId xmlns:p14="http://schemas.microsoft.com/office/powerpoint/2010/main" val="13403466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560A1C9-FD52-4953-99CD-2C277BBD8B7E}"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67657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DEF18B4-3557-4C53-8328-DA014B32205E}"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1769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16E1EE5-1F70-4ED3-811C-D7E2E85CDBDB}" type="datetime1">
              <a:rPr lang="en-US" smtClean="0"/>
              <a:t>3/31/2021</a:t>
            </a:fld>
            <a:endParaRPr lang="en-US" dirty="0"/>
          </a:p>
        </p:txBody>
      </p:sp>
      <p:sp>
        <p:nvSpPr>
          <p:cNvPr id="5" name="Footer Placeholder 4"/>
          <p:cNvSpPr>
            <a:spLocks noGrp="1"/>
          </p:cNvSpPr>
          <p:nvPr>
            <p:ph type="ftr" sz="quarter" idx="11"/>
          </p:nvPr>
        </p:nvSpPr>
        <p:spPr/>
        <p:txBody>
          <a:bodyPr/>
          <a:lstStyle/>
          <a:p>
            <a:r>
              <a:rPr lang="pt-BR"/>
              <a:t>DDE (PEDA4022) - Prof. A. Baye</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556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36079F6-33A0-49F4-BFA0-4326E2A69AD6}" type="datetime1">
              <a:rPr lang="en-US" smtClean="0"/>
              <a:t>3/31/2021</a:t>
            </a:fld>
            <a:endParaRPr lang="en-US" dirty="0"/>
          </a:p>
        </p:txBody>
      </p:sp>
      <p:sp>
        <p:nvSpPr>
          <p:cNvPr id="6" name="Footer Placeholder 5"/>
          <p:cNvSpPr>
            <a:spLocks noGrp="1"/>
          </p:cNvSpPr>
          <p:nvPr>
            <p:ph type="ftr" sz="quarter" idx="11"/>
          </p:nvPr>
        </p:nvSpPr>
        <p:spPr/>
        <p:txBody>
          <a:bodyPr/>
          <a:lstStyle/>
          <a:p>
            <a:r>
              <a:rPr lang="pt-BR"/>
              <a:t>DDE (PEDA4022) - Prof. A. Baye</a:t>
            </a:r>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a:t>
            </a:fld>
            <a:endParaRPr lang="en-US" dirty="0"/>
          </a:p>
        </p:txBody>
      </p:sp>
    </p:spTree>
    <p:extLst>
      <p:ext uri="{BB962C8B-B14F-4D97-AF65-F5344CB8AC3E}">
        <p14:creationId xmlns:p14="http://schemas.microsoft.com/office/powerpoint/2010/main" val="1074909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A51DE00-D5EE-4F9C-95AC-61154FC443F0}" type="datetime1">
              <a:rPr lang="en-US" smtClean="0"/>
              <a:t>3/31/2021</a:t>
            </a:fld>
            <a:endParaRPr lang="en-US" dirty="0"/>
          </a:p>
        </p:txBody>
      </p:sp>
      <p:sp>
        <p:nvSpPr>
          <p:cNvPr id="8" name="Footer Placeholder 7"/>
          <p:cNvSpPr>
            <a:spLocks noGrp="1"/>
          </p:cNvSpPr>
          <p:nvPr>
            <p:ph type="ftr" sz="quarter" idx="11"/>
          </p:nvPr>
        </p:nvSpPr>
        <p:spPr/>
        <p:txBody>
          <a:bodyPr/>
          <a:lstStyle/>
          <a:p>
            <a:r>
              <a:rPr lang="pt-BR"/>
              <a:t>DDE (PEDA4022) - Prof. A. Baye</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8832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2EB7D32B-1D65-4014-9887-314D69DC6E33}" type="datetime1">
              <a:rPr lang="en-US" smtClean="0"/>
              <a:t>3/31/2021</a:t>
            </a:fld>
            <a:endParaRPr lang="en-US" dirty="0"/>
          </a:p>
        </p:txBody>
      </p:sp>
      <p:sp>
        <p:nvSpPr>
          <p:cNvPr id="4" name="Footer Placeholder 3"/>
          <p:cNvSpPr>
            <a:spLocks noGrp="1"/>
          </p:cNvSpPr>
          <p:nvPr>
            <p:ph type="ftr" sz="quarter" idx="11"/>
          </p:nvPr>
        </p:nvSpPr>
        <p:spPr/>
        <p:txBody>
          <a:bodyPr/>
          <a:lstStyle/>
          <a:p>
            <a:r>
              <a:rPr lang="pt-BR"/>
              <a:t>DDE (PEDA4022) - Prof. A. Baye</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08656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C13F3E-5598-4385-B9EF-19D55B1A7625}" type="datetime1">
              <a:rPr lang="en-US" smtClean="0"/>
              <a:t>3/31/2021</a:t>
            </a:fld>
            <a:endParaRPr lang="en-US" dirty="0"/>
          </a:p>
        </p:txBody>
      </p:sp>
      <p:sp>
        <p:nvSpPr>
          <p:cNvPr id="3" name="Footer Placeholder 2"/>
          <p:cNvSpPr>
            <a:spLocks noGrp="1"/>
          </p:cNvSpPr>
          <p:nvPr>
            <p:ph type="ftr" sz="quarter" idx="11"/>
          </p:nvPr>
        </p:nvSpPr>
        <p:spPr/>
        <p:txBody>
          <a:bodyPr/>
          <a:lstStyle/>
          <a:p>
            <a:r>
              <a:rPr lang="pt-BR"/>
              <a:t>DDE (PEDA4022) - Prof. A. Baye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16598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803BA57-995E-4F6B-9418-D8793454B49F}" type="datetime1">
              <a:rPr lang="en-US" smtClean="0"/>
              <a:t>3/31/2021</a:t>
            </a:fld>
            <a:endParaRPr lang="en-US" dirty="0"/>
          </a:p>
        </p:txBody>
      </p:sp>
      <p:sp>
        <p:nvSpPr>
          <p:cNvPr id="6" name="Footer Placeholder 5"/>
          <p:cNvSpPr>
            <a:spLocks noGrp="1"/>
          </p:cNvSpPr>
          <p:nvPr>
            <p:ph type="ftr" sz="quarter" idx="11"/>
          </p:nvPr>
        </p:nvSpPr>
        <p:spPr/>
        <p:txBody>
          <a:bodyPr/>
          <a:lstStyle/>
          <a:p>
            <a:r>
              <a:rPr lang="pt-BR"/>
              <a:t>DDE (PEDA4022) - Prof. A. Baye</a:t>
            </a:r>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a:t>
            </a:fld>
            <a:endParaRPr lang="en-US" dirty="0"/>
          </a:p>
        </p:txBody>
      </p:sp>
    </p:spTree>
    <p:extLst>
      <p:ext uri="{BB962C8B-B14F-4D97-AF65-F5344CB8AC3E}">
        <p14:creationId xmlns:p14="http://schemas.microsoft.com/office/powerpoint/2010/main" val="3708032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r>
              <a:rPr lang="pt-BR"/>
              <a:t>DDE (PEDA4022) - Prof. A. Baye</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
        <p:nvSpPr>
          <p:cNvPr id="5" name="Date Placeholder 4"/>
          <p:cNvSpPr>
            <a:spLocks noGrp="1"/>
          </p:cNvSpPr>
          <p:nvPr>
            <p:ph type="dt" sz="half" idx="10"/>
          </p:nvPr>
        </p:nvSpPr>
        <p:spPr/>
        <p:txBody>
          <a:bodyPr/>
          <a:lstStyle/>
          <a:p>
            <a:fld id="{C6A42AF3-20DC-4659-B9C5-43E062FABEA5}" type="datetime1">
              <a:rPr lang="en-US" smtClean="0"/>
              <a:t>3/31/2021</a:t>
            </a:fld>
            <a:endParaRPr lang="en-US" dirty="0"/>
          </a:p>
        </p:txBody>
      </p:sp>
    </p:spTree>
    <p:extLst>
      <p:ext uri="{BB962C8B-B14F-4D97-AF65-F5344CB8AC3E}">
        <p14:creationId xmlns:p14="http://schemas.microsoft.com/office/powerpoint/2010/main" val="461295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A1F92E-822F-43F5-82AF-68F20967A6B9}" type="datetime1">
              <a:rPr lang="en-US" smtClean="0"/>
              <a:t>3/31/2021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pt-BR"/>
              <a:t>DDE (PEDA4022) - Prof. A. Baye</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323494753"/>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image" Target="../media/image1.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tags" Target="../tags/tag18.xml"/><Relationship Id="rId13" Type="http://schemas.openxmlformats.org/officeDocument/2006/relationships/tags" Target="../tags/tag23.xml"/><Relationship Id="rId3" Type="http://schemas.openxmlformats.org/officeDocument/2006/relationships/tags" Target="../tags/tag13.xml"/><Relationship Id="rId7" Type="http://schemas.openxmlformats.org/officeDocument/2006/relationships/tags" Target="../tags/tag17.xml"/><Relationship Id="rId12" Type="http://schemas.openxmlformats.org/officeDocument/2006/relationships/tags" Target="../tags/tag22.xml"/><Relationship Id="rId17" Type="http://schemas.openxmlformats.org/officeDocument/2006/relationships/image" Target="../media/image2.jpg"/><Relationship Id="rId2" Type="http://schemas.openxmlformats.org/officeDocument/2006/relationships/tags" Target="../tags/tag12.xml"/><Relationship Id="rId16" Type="http://schemas.openxmlformats.org/officeDocument/2006/relationships/slideLayout" Target="../slideLayouts/slideLayout3.xml"/><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tags" Target="../tags/tag21.xml"/><Relationship Id="rId5" Type="http://schemas.openxmlformats.org/officeDocument/2006/relationships/tags" Target="../tags/tag15.xml"/><Relationship Id="rId15" Type="http://schemas.openxmlformats.org/officeDocument/2006/relationships/tags" Target="../tags/tag25.xml"/><Relationship Id="rId10" Type="http://schemas.openxmlformats.org/officeDocument/2006/relationships/tags" Target="../tags/tag20.xml"/><Relationship Id="rId4" Type="http://schemas.openxmlformats.org/officeDocument/2006/relationships/tags" Target="../tags/tag14.xml"/><Relationship Id="rId9" Type="http://schemas.openxmlformats.org/officeDocument/2006/relationships/tags" Target="../tags/tag19.xml"/><Relationship Id="rId14" Type="http://schemas.openxmlformats.org/officeDocument/2006/relationships/tags" Target="../tags/tag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Layout" Target="../slideLayouts/slideLayout2.xml"/><Relationship Id="rId4" Type="http://schemas.openxmlformats.org/officeDocument/2006/relationships/tags" Target="../tags/tag32.xml"/></Relationships>
</file>

<file path=ppt/slides/_rels/slide22.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2.jpg"/><Relationship Id="rId4"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image" Target="../media/image2.jpg"/><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5" name="Straight Connector 94">
            <a:extLst>
              <a:ext uri="{FF2B5EF4-FFF2-40B4-BE49-F238E27FC236}">
                <a16:creationId xmlns:a16="http://schemas.microsoft.com/office/drawing/2014/main" id="{A57C1A16-B8AB-4D99-A195-A38F556A6486}"/>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custDataLst>
              <p:tags r:id="rId1"/>
            </p:custDataLst>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7" name="Straight Connector 96">
            <a:extLst>
              <a:ext uri="{FF2B5EF4-FFF2-40B4-BE49-F238E27FC236}">
                <a16:creationId xmlns:a16="http://schemas.microsoft.com/office/drawing/2014/main" id="{F8A9B20B-D1DD-4573-B5EC-558029519236}"/>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custDataLst>
              <p:tags r:id="rId2"/>
            </p:custDataLst>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99" name="Rectangle 23">
            <a:extLst>
              <a:ext uri="{FF2B5EF4-FFF2-40B4-BE49-F238E27FC236}">
                <a16:creationId xmlns:a16="http://schemas.microsoft.com/office/drawing/2014/main" id="{66D61E08-70C3-48D8-BEA0-787111DC30D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1" name="Rectangle 25">
            <a:extLst>
              <a:ext uri="{FF2B5EF4-FFF2-40B4-BE49-F238E27FC236}">
                <a16:creationId xmlns:a16="http://schemas.microsoft.com/office/drawing/2014/main" id="{FC55298F-0AE5-478E-AD2B-03C2614C583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3" name="Isosceles Triangle 24">
            <a:extLst>
              <a:ext uri="{FF2B5EF4-FFF2-40B4-BE49-F238E27FC236}">
                <a16:creationId xmlns:a16="http://schemas.microsoft.com/office/drawing/2014/main" id="{C180E4EA-0B63-4779-A895-7E90E71088F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5"/>
            </p:custDataLst>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5" name="Rectangle 27">
            <a:extLst>
              <a:ext uri="{FF2B5EF4-FFF2-40B4-BE49-F238E27FC236}">
                <a16:creationId xmlns:a16="http://schemas.microsoft.com/office/drawing/2014/main" id="{CEE01D9D-3DE8-4EED-B0D3-8F3C79CC767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7" name="Rectangle 28">
            <a:extLst>
              <a:ext uri="{FF2B5EF4-FFF2-40B4-BE49-F238E27FC236}">
                <a16:creationId xmlns:a16="http://schemas.microsoft.com/office/drawing/2014/main" id="{89AF5CE9-607F-43F4-8983-DCD6DA4051F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9" name="Rectangle 29">
            <a:extLst>
              <a:ext uri="{FF2B5EF4-FFF2-40B4-BE49-F238E27FC236}">
                <a16:creationId xmlns:a16="http://schemas.microsoft.com/office/drawing/2014/main" id="{6EEA2DBD-9E1E-4521-8C01-F32AD18A89E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8"/>
            </p:custDataLst>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1" name="Isosceles Triangle 29">
            <a:extLst>
              <a:ext uri="{FF2B5EF4-FFF2-40B4-BE49-F238E27FC236}">
                <a16:creationId xmlns:a16="http://schemas.microsoft.com/office/drawing/2014/main" id="{15BBD2C1-BA9B-46A9-A27A-33498B16927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9"/>
            </p:custDataLst>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8" name="Image 7" descr="Une image contenant horloge, dessin, signe, assiette&#10;&#10;Description générée automatiquement">
            <a:extLst>
              <a:ext uri="{FF2B5EF4-FFF2-40B4-BE49-F238E27FC236}">
                <a16:creationId xmlns:a16="http://schemas.microsoft.com/office/drawing/2014/main" id="{ECDAC0CD-E9B6-4E76-A422-AB4D3E6F9A96}"/>
              </a:ext>
            </a:extLst>
          </p:cNvPr>
          <p:cNvPicPr>
            <a:picLocks noChangeAspect="1"/>
          </p:cNvPicPr>
          <p:nvPr>
            <p:custDataLst>
              <p:tags r:id="rId10"/>
            </p:custDataLst>
          </p:nvPr>
        </p:nvPicPr>
        <p:blipFill>
          <a:blip r:embed="rId13"/>
          <a:stretch>
            <a:fillRect/>
          </a:stretch>
        </p:blipFill>
        <p:spPr>
          <a:xfrm>
            <a:off x="1192860" y="226870"/>
            <a:ext cx="2211459" cy="967513"/>
          </a:xfrm>
          <a:prstGeom prst="rect">
            <a:avLst/>
          </a:prstGeom>
        </p:spPr>
      </p:pic>
      <p:sp>
        <p:nvSpPr>
          <p:cNvPr id="4" name="Titre 3"/>
          <p:cNvSpPr>
            <a:spLocks noGrp="1"/>
          </p:cNvSpPr>
          <p:nvPr>
            <p:ph type="ctrTitle"/>
          </p:nvPr>
        </p:nvSpPr>
        <p:spPr>
          <a:xfrm>
            <a:off x="453081" y="6053559"/>
            <a:ext cx="8572901" cy="545742"/>
          </a:xfrm>
        </p:spPr>
        <p:txBody>
          <a:bodyPr/>
          <a:lstStyle/>
          <a:p>
            <a:r>
              <a:rPr lang="fr-FR" sz="3200" dirty="0" smtClean="0">
                <a:solidFill>
                  <a:srgbClr val="002060"/>
                </a:solidFill>
              </a:rPr>
              <a:t>Bien-être </a:t>
            </a:r>
            <a:r>
              <a:rPr lang="fr-FR" sz="3200" dirty="0">
                <a:solidFill>
                  <a:srgbClr val="002060"/>
                </a:solidFill>
              </a:rPr>
              <a:t>et motivation des élèves </a:t>
            </a:r>
            <a:br>
              <a:rPr lang="fr-FR" sz="3200" dirty="0">
                <a:solidFill>
                  <a:srgbClr val="002060"/>
                </a:solidFill>
              </a:rPr>
            </a:br>
            <a:r>
              <a:rPr lang="fr-FR" sz="3200" dirty="0">
                <a:solidFill>
                  <a:srgbClr val="002060"/>
                </a:solidFill>
              </a:rPr>
              <a:t>en temps de pandémie. </a:t>
            </a:r>
            <a:br>
              <a:rPr lang="fr-FR" sz="3200" dirty="0">
                <a:solidFill>
                  <a:srgbClr val="002060"/>
                </a:solidFill>
              </a:rPr>
            </a:br>
            <a:r>
              <a:rPr lang="fr-FR" sz="3200" dirty="0">
                <a:solidFill>
                  <a:srgbClr val="002060"/>
                </a:solidFill>
              </a:rPr>
              <a:t>Résultats de deux </a:t>
            </a:r>
            <a:r>
              <a:rPr lang="fr-FR" sz="3200" dirty="0" smtClean="0">
                <a:solidFill>
                  <a:srgbClr val="002060"/>
                </a:solidFill>
              </a:rPr>
              <a:t>sondages* </a:t>
            </a:r>
            <a:r>
              <a:rPr lang="fr-FR" sz="3200" dirty="0">
                <a:solidFill>
                  <a:srgbClr val="002060"/>
                </a:solidFill>
              </a:rPr>
              <a:t>dans l’enseignement </a:t>
            </a:r>
            <a:r>
              <a:rPr lang="fr-FR" sz="3200" dirty="0" smtClean="0">
                <a:solidFill>
                  <a:srgbClr val="002060"/>
                </a:solidFill>
              </a:rPr>
              <a:t>secondaire</a:t>
            </a:r>
            <a:r>
              <a:rPr lang="fr-FR" sz="2400" dirty="0"/>
              <a:t/>
            </a:r>
            <a:br>
              <a:rPr lang="fr-FR" sz="2400" dirty="0"/>
            </a:br>
            <a:r>
              <a:rPr lang="fr-FR" sz="2400" dirty="0" smtClean="0"/>
              <a:t/>
            </a:r>
            <a:br>
              <a:rPr lang="fr-FR" sz="2400" dirty="0" smtClean="0"/>
            </a:br>
            <a:r>
              <a:rPr lang="fr-FR" sz="3200" dirty="0" smtClean="0"/>
              <a:t>Pr</a:t>
            </a:r>
            <a:r>
              <a:rPr lang="fr-FR" sz="3200" dirty="0"/>
              <a:t>. Ariane </a:t>
            </a:r>
            <a:r>
              <a:rPr lang="fr-FR" sz="3200" dirty="0" smtClean="0"/>
              <a:t>Baye</a:t>
            </a:r>
            <a:r>
              <a:rPr lang="fr-FR" sz="3200" dirty="0" smtClean="0"/>
              <a:t/>
            </a:r>
            <a:br>
              <a:rPr lang="fr-FR" sz="3200" dirty="0" smtClean="0"/>
            </a:br>
            <a:r>
              <a:rPr lang="fr-FR" sz="2400" dirty="0" smtClean="0"/>
              <a:t/>
            </a:r>
            <a:br>
              <a:rPr lang="fr-FR" sz="2400" dirty="0" smtClean="0"/>
            </a:br>
            <a:r>
              <a:rPr lang="fr-FR" sz="2400" dirty="0" smtClean="0">
                <a:solidFill>
                  <a:schemeClr val="accent2"/>
                </a:solidFill>
              </a:rPr>
              <a:t>Intervention dans le cadre de la soirée organisée par l’</a:t>
            </a:r>
            <a:r>
              <a:rPr lang="fr-FR" sz="2400" dirty="0" err="1" smtClean="0">
                <a:solidFill>
                  <a:schemeClr val="accent2"/>
                </a:solidFill>
              </a:rPr>
              <a:t>Ufapec</a:t>
            </a:r>
            <a:r>
              <a:rPr lang="fr-FR" sz="2400" dirty="0" smtClean="0">
                <a:solidFill>
                  <a:schemeClr val="accent2"/>
                </a:solidFill>
              </a:rPr>
              <a:t>, 31 mars 2021</a:t>
            </a:r>
            <a:br>
              <a:rPr lang="fr-FR" sz="2400" dirty="0" smtClean="0">
                <a:solidFill>
                  <a:schemeClr val="accent2"/>
                </a:solidFill>
              </a:rPr>
            </a:br>
            <a:r>
              <a:rPr lang="fr-FR" sz="3200" i="1" dirty="0">
                <a:solidFill>
                  <a:schemeClr val="accent2"/>
                </a:solidFill>
              </a:rPr>
              <a:t>Motiver ses ados en période de (dé)confinement</a:t>
            </a:r>
            <a:endParaRPr lang="fr-BE" sz="4400" i="1" dirty="0">
              <a:solidFill>
                <a:schemeClr val="accent2"/>
              </a:solidFill>
            </a:endParaRPr>
          </a:p>
        </p:txBody>
      </p:sp>
      <p:sp>
        <p:nvSpPr>
          <p:cNvPr id="7" name="Rectangle 6"/>
          <p:cNvSpPr/>
          <p:nvPr/>
        </p:nvSpPr>
        <p:spPr>
          <a:xfrm>
            <a:off x="3048000" y="3013502"/>
            <a:ext cx="6096000" cy="369332"/>
          </a:xfrm>
          <a:prstGeom prst="rect">
            <a:avLst/>
          </a:prstGeom>
        </p:spPr>
        <p:txBody>
          <a:bodyPr>
            <a:spAutoFit/>
          </a:bodyPr>
          <a:lstStyle/>
          <a:p>
            <a:endParaRPr lang="fr-BE" dirty="0"/>
          </a:p>
        </p:txBody>
      </p:sp>
      <p:sp>
        <p:nvSpPr>
          <p:cNvPr id="5" name="ZoneTexte 4"/>
          <p:cNvSpPr txBox="1"/>
          <p:nvPr/>
        </p:nvSpPr>
        <p:spPr>
          <a:xfrm>
            <a:off x="10220960" y="4567976"/>
            <a:ext cx="1798320" cy="2031325"/>
          </a:xfrm>
          <a:prstGeom prst="rect">
            <a:avLst/>
          </a:prstGeom>
          <a:noFill/>
        </p:spPr>
        <p:txBody>
          <a:bodyPr wrap="square" rtlCol="0">
            <a:spAutoFit/>
          </a:bodyPr>
          <a:lstStyle/>
          <a:p>
            <a:r>
              <a:rPr lang="fr-BE" dirty="0" smtClean="0"/>
              <a:t>*Collaboration </a:t>
            </a:r>
            <a:r>
              <a:rPr lang="fr-BE" dirty="0" err="1" smtClean="0"/>
              <a:t>Uliège</a:t>
            </a:r>
            <a:r>
              <a:rPr lang="fr-BE" dirty="0" smtClean="0"/>
              <a:t>, </a:t>
            </a:r>
            <a:r>
              <a:rPr lang="fr-BE" dirty="0" err="1" smtClean="0"/>
              <a:t>UCLouvain</a:t>
            </a:r>
            <a:r>
              <a:rPr lang="fr-BE" dirty="0" smtClean="0"/>
              <a:t> et Administration FWB dans le cadre du Pacte d’excellence</a:t>
            </a:r>
            <a:endParaRPr lang="fr-BE" dirty="0"/>
          </a:p>
        </p:txBody>
      </p:sp>
    </p:spTree>
    <p:extLst>
      <p:ext uri="{BB962C8B-B14F-4D97-AF65-F5344CB8AC3E}">
        <p14:creationId xmlns:p14="http://schemas.microsoft.com/office/powerpoint/2010/main" val="2731557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a:t>Quel est le niveau de bien-être des adolescents durant la pandémie de Covid-19 ?</a:t>
            </a:r>
            <a:endParaRPr lang="fr-BE" sz="3600" dirty="0"/>
          </a:p>
        </p:txBody>
      </p:sp>
      <p:sp>
        <p:nvSpPr>
          <p:cNvPr id="3" name="Espace réservé du contenu 2"/>
          <p:cNvSpPr>
            <a:spLocks noGrp="1"/>
          </p:cNvSpPr>
          <p:nvPr>
            <p:ph idx="1"/>
          </p:nvPr>
        </p:nvSpPr>
        <p:spPr>
          <a:xfrm>
            <a:off x="1042518" y="2026602"/>
            <a:ext cx="8335162" cy="4729797"/>
          </a:xfrm>
        </p:spPr>
        <p:txBody>
          <a:bodyPr>
            <a:normAutofit fontScale="85000" lnSpcReduction="20000"/>
          </a:bodyPr>
          <a:lstStyle/>
          <a:p>
            <a:pPr marL="457200" lvl="1" indent="0">
              <a:buNone/>
            </a:pPr>
            <a:endParaRPr lang="fr-FR" dirty="0"/>
          </a:p>
          <a:p>
            <a:pPr lvl="1"/>
            <a:r>
              <a:rPr lang="fr-FR" sz="2600" dirty="0" smtClean="0"/>
              <a:t>Les élèves du 1</a:t>
            </a:r>
            <a:r>
              <a:rPr lang="fr-FR" sz="2600" baseline="30000" dirty="0" smtClean="0"/>
              <a:t>er</a:t>
            </a:r>
            <a:r>
              <a:rPr lang="fr-FR" sz="2600" dirty="0" smtClean="0"/>
              <a:t> degré du secondaire se disent un peu moins heureux ou très heureux que lors d’une enquête menée avant la crise </a:t>
            </a:r>
          </a:p>
          <a:p>
            <a:pPr marL="457200" lvl="1" indent="0">
              <a:buNone/>
            </a:pPr>
            <a:r>
              <a:rPr lang="fr-FR" sz="2600" dirty="0"/>
              <a:t> </a:t>
            </a:r>
            <a:r>
              <a:rPr lang="fr-FR" sz="2600" dirty="0" smtClean="0"/>
              <a:t>  </a:t>
            </a:r>
            <a:r>
              <a:rPr lang="fr-FR" sz="2400" dirty="0" smtClean="0"/>
              <a:t>(80%* &gt; 78% &gt; 73% de jeunes heureux ou très heureux)</a:t>
            </a:r>
          </a:p>
          <a:p>
            <a:pPr lvl="1"/>
            <a:r>
              <a:rPr lang="fr-FR" sz="2600" dirty="0" smtClean="0"/>
              <a:t>Les élèves de 3</a:t>
            </a:r>
            <a:r>
              <a:rPr lang="fr-FR" sz="2600" baseline="30000" dirty="0" smtClean="0"/>
              <a:t>e</a:t>
            </a:r>
            <a:r>
              <a:rPr lang="fr-FR" sz="2600" dirty="0" smtClean="0"/>
              <a:t> secondaire et plus sont quant à eux nettement moins heureux qu’avant </a:t>
            </a:r>
          </a:p>
          <a:p>
            <a:pPr marL="457200" lvl="1" indent="0">
              <a:buNone/>
            </a:pPr>
            <a:r>
              <a:rPr lang="fr-FR" sz="1800" dirty="0" smtClean="0"/>
              <a:t>    </a:t>
            </a:r>
            <a:r>
              <a:rPr lang="fr-FR" sz="2400" dirty="0" smtClean="0"/>
              <a:t>(77% </a:t>
            </a:r>
            <a:r>
              <a:rPr lang="fr-FR" sz="2400" dirty="0"/>
              <a:t>&gt; </a:t>
            </a:r>
            <a:r>
              <a:rPr lang="fr-FR" sz="2400" dirty="0" smtClean="0"/>
              <a:t>68 &gt; 58 % </a:t>
            </a:r>
            <a:r>
              <a:rPr lang="fr-FR" sz="2400" dirty="0"/>
              <a:t>de jeunes heureux ou très heureux</a:t>
            </a:r>
            <a:r>
              <a:rPr lang="fr-FR" sz="2400" dirty="0" smtClean="0"/>
              <a:t>)</a:t>
            </a:r>
          </a:p>
          <a:p>
            <a:pPr marL="457200" lvl="1" indent="0">
              <a:buNone/>
            </a:pPr>
            <a:endParaRPr lang="fr-FR" sz="2400" dirty="0"/>
          </a:p>
          <a:p>
            <a:pPr marL="457200" lvl="1" indent="0">
              <a:buNone/>
            </a:pPr>
            <a:r>
              <a:rPr lang="fr-FR" sz="2400" dirty="0" smtClean="0"/>
              <a:t>Ce sont les adolescents les plus âgés qui ont été les plus affectés par la diminution du sentiment de bien-être</a:t>
            </a:r>
            <a:endParaRPr lang="fr-FR" sz="2400" dirty="0"/>
          </a:p>
          <a:p>
            <a:pPr marL="0" indent="0">
              <a:buNone/>
            </a:pPr>
            <a:endParaRPr lang="fr-FR" sz="2400" dirty="0" smtClean="0"/>
          </a:p>
          <a:p>
            <a:pPr marL="0" indent="0">
              <a:buNone/>
            </a:pPr>
            <a:r>
              <a:rPr lang="fr-FR" sz="2400" dirty="0" smtClean="0"/>
              <a:t>*2018 – juin 2020 – oct. 2020</a:t>
            </a:r>
            <a:endParaRPr lang="fr-FR" sz="2400" dirty="0"/>
          </a:p>
        </p:txBody>
      </p:sp>
    </p:spTree>
    <p:extLst>
      <p:ext uri="{BB962C8B-B14F-4D97-AF65-F5344CB8AC3E}">
        <p14:creationId xmlns:p14="http://schemas.microsoft.com/office/powerpoint/2010/main" val="3217056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Emotions ressenties fin 2020 et à la rentrée 2020-2021</a:t>
            </a:r>
            <a:endParaRPr lang="fr-BE" dirty="0"/>
          </a:p>
        </p:txBody>
      </p:sp>
      <p:graphicFrame>
        <p:nvGraphicFramePr>
          <p:cNvPr id="4" name="Espace réservé du contenu 3"/>
          <p:cNvGraphicFramePr>
            <a:graphicFrameLocks noGrp="1"/>
          </p:cNvGraphicFramePr>
          <p:nvPr>
            <p:ph idx="1"/>
            <p:extLst/>
          </p:nvPr>
        </p:nvGraphicFramePr>
        <p:xfrm>
          <a:off x="794326" y="1930403"/>
          <a:ext cx="8155710" cy="3842323"/>
        </p:xfrm>
        <a:graphic>
          <a:graphicData uri="http://schemas.openxmlformats.org/drawingml/2006/table">
            <a:tbl>
              <a:tblPr firstRow="1" firstCol="1" bandRow="1">
                <a:tableStyleId>{5C22544A-7EE6-4342-B048-85BDC9FD1C3A}</a:tableStyleId>
              </a:tblPr>
              <a:tblGrid>
                <a:gridCol w="3523640">
                  <a:extLst>
                    <a:ext uri="{9D8B030D-6E8A-4147-A177-3AD203B41FA5}">
                      <a16:colId xmlns:a16="http://schemas.microsoft.com/office/drawing/2014/main" val="3838766452"/>
                    </a:ext>
                  </a:extLst>
                </a:gridCol>
                <a:gridCol w="2316035">
                  <a:extLst>
                    <a:ext uri="{9D8B030D-6E8A-4147-A177-3AD203B41FA5}">
                      <a16:colId xmlns:a16="http://schemas.microsoft.com/office/drawing/2014/main" val="2882665540"/>
                    </a:ext>
                  </a:extLst>
                </a:gridCol>
                <a:gridCol w="2316035">
                  <a:extLst>
                    <a:ext uri="{9D8B030D-6E8A-4147-A177-3AD203B41FA5}">
                      <a16:colId xmlns:a16="http://schemas.microsoft.com/office/drawing/2014/main" val="2091915746"/>
                    </a:ext>
                  </a:extLst>
                </a:gridCol>
              </a:tblGrid>
              <a:tr h="607944">
                <a:tc>
                  <a:txBody>
                    <a:bodyPr/>
                    <a:lstStyle/>
                    <a:p>
                      <a:pPr algn="just">
                        <a:lnSpc>
                          <a:spcPct val="107000"/>
                        </a:lnSpc>
                        <a:spcAft>
                          <a:spcPts val="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dirty="0">
                          <a:effectLst/>
                        </a:rPr>
                        <a:t>Juin 2020</a:t>
                      </a:r>
                    </a:p>
                    <a:p>
                      <a:pPr algn="ctr">
                        <a:lnSpc>
                          <a:spcPct val="107000"/>
                        </a:lnSpc>
                        <a:spcAft>
                          <a:spcPts val="0"/>
                        </a:spcAft>
                      </a:pPr>
                      <a:r>
                        <a:rPr lang="fr-BE" sz="1600" dirty="0">
                          <a:effectLst/>
                        </a:rPr>
                        <a:t>moyenne/4</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1600" dirty="0">
                          <a:effectLst/>
                        </a:rPr>
                        <a:t>Rentrée 2020</a:t>
                      </a:r>
                    </a:p>
                    <a:p>
                      <a:pPr algn="ctr">
                        <a:lnSpc>
                          <a:spcPct val="107000"/>
                        </a:lnSpc>
                        <a:spcAft>
                          <a:spcPts val="0"/>
                        </a:spcAft>
                      </a:pPr>
                      <a:r>
                        <a:rPr lang="fr-BE" sz="1600" dirty="0">
                          <a:effectLst/>
                        </a:rPr>
                        <a:t>moyenne/4</a:t>
                      </a:r>
                      <a:endParaRPr lang="fr-B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14575287"/>
                  </a:ext>
                </a:extLst>
              </a:tr>
              <a:tr h="375205">
                <a:tc>
                  <a:txBody>
                    <a:bodyPr/>
                    <a:lstStyle/>
                    <a:p>
                      <a:pPr algn="just">
                        <a:lnSpc>
                          <a:spcPct val="107000"/>
                        </a:lnSpc>
                        <a:spcAft>
                          <a:spcPts val="0"/>
                        </a:spcAft>
                      </a:pPr>
                      <a:r>
                        <a:rPr lang="fr-BE" sz="1800" dirty="0">
                          <a:effectLst/>
                        </a:rPr>
                        <a:t>La joie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2,67</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2,54</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2557070"/>
                  </a:ext>
                </a:extLst>
              </a:tr>
              <a:tr h="375205">
                <a:tc>
                  <a:txBody>
                    <a:bodyPr/>
                    <a:lstStyle/>
                    <a:p>
                      <a:pPr algn="just">
                        <a:lnSpc>
                          <a:spcPct val="107000"/>
                        </a:lnSpc>
                        <a:spcAft>
                          <a:spcPts val="0"/>
                        </a:spcAft>
                      </a:pPr>
                      <a:r>
                        <a:rPr lang="fr-FR" sz="1800" dirty="0">
                          <a:effectLst/>
                        </a:rPr>
                        <a:t>L’intérêt</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2,03</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2,23</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08109421"/>
                  </a:ext>
                </a:extLst>
              </a:tr>
              <a:tr h="607944">
                <a:tc>
                  <a:txBody>
                    <a:bodyPr/>
                    <a:lstStyle/>
                    <a:p>
                      <a:pPr algn="just">
                        <a:lnSpc>
                          <a:spcPct val="107000"/>
                        </a:lnSpc>
                        <a:spcAft>
                          <a:spcPts val="0"/>
                        </a:spcAft>
                      </a:pPr>
                      <a:r>
                        <a:rPr lang="fr-FR" sz="1800" dirty="0">
                          <a:effectLst/>
                        </a:rPr>
                        <a:t>La confiance et l’optimisme</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dirty="0">
                          <a:effectLst/>
                        </a:rPr>
                        <a:t>2,23</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2,07</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890745"/>
                  </a:ext>
                </a:extLst>
              </a:tr>
              <a:tr h="375205">
                <a:tc>
                  <a:txBody>
                    <a:bodyPr/>
                    <a:lstStyle/>
                    <a:p>
                      <a:pPr algn="just">
                        <a:lnSpc>
                          <a:spcPct val="107000"/>
                        </a:lnSpc>
                        <a:spcAft>
                          <a:spcPts val="0"/>
                        </a:spcAft>
                      </a:pPr>
                      <a:r>
                        <a:rPr lang="fr-FR" sz="1800">
                          <a:effectLst/>
                        </a:rPr>
                        <a:t>La colère</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dirty="0">
                          <a:effectLst/>
                        </a:rPr>
                        <a:t>1,72</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dirty="0">
                          <a:effectLst/>
                        </a:rPr>
                        <a:t>1,88</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54030990"/>
                  </a:ext>
                </a:extLst>
              </a:tr>
              <a:tr h="375205">
                <a:tc>
                  <a:txBody>
                    <a:bodyPr/>
                    <a:lstStyle/>
                    <a:p>
                      <a:pPr algn="just">
                        <a:lnSpc>
                          <a:spcPct val="107000"/>
                        </a:lnSpc>
                        <a:spcAft>
                          <a:spcPts val="0"/>
                        </a:spcAft>
                      </a:pPr>
                      <a:r>
                        <a:rPr lang="fr-FR" sz="1800">
                          <a:effectLst/>
                        </a:rPr>
                        <a:t>L’anxiété et le stress</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1,82</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dirty="0">
                          <a:effectLst/>
                        </a:rPr>
                        <a:t>2,29</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8402159"/>
                  </a:ext>
                </a:extLst>
              </a:tr>
              <a:tr h="375205">
                <a:tc>
                  <a:txBody>
                    <a:bodyPr/>
                    <a:lstStyle/>
                    <a:p>
                      <a:pPr algn="just">
                        <a:lnSpc>
                          <a:spcPct val="107000"/>
                        </a:lnSpc>
                        <a:spcAft>
                          <a:spcPts val="0"/>
                        </a:spcAft>
                      </a:pPr>
                      <a:r>
                        <a:rPr lang="fr-FR" sz="1800">
                          <a:effectLst/>
                        </a:rPr>
                        <a:t>La gêne </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1,07</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dirty="0">
                          <a:effectLst/>
                        </a:rPr>
                        <a:t>1,61</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53843938"/>
                  </a:ext>
                </a:extLst>
              </a:tr>
              <a:tr h="375205">
                <a:tc>
                  <a:txBody>
                    <a:bodyPr/>
                    <a:lstStyle/>
                    <a:p>
                      <a:pPr algn="just">
                        <a:lnSpc>
                          <a:spcPct val="107000"/>
                        </a:lnSpc>
                        <a:spcAft>
                          <a:spcPts val="0"/>
                        </a:spcAft>
                      </a:pPr>
                      <a:r>
                        <a:rPr lang="fr-FR" sz="1800">
                          <a:effectLst/>
                        </a:rPr>
                        <a:t>La tristesse et le désespoir</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1,33</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dirty="0">
                          <a:effectLst/>
                        </a:rPr>
                        <a:t>1,49</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8368679"/>
                  </a:ext>
                </a:extLst>
              </a:tr>
              <a:tr h="375205">
                <a:tc>
                  <a:txBody>
                    <a:bodyPr/>
                    <a:lstStyle/>
                    <a:p>
                      <a:pPr algn="just">
                        <a:lnSpc>
                          <a:spcPct val="107000"/>
                        </a:lnSpc>
                        <a:spcAft>
                          <a:spcPts val="0"/>
                        </a:spcAft>
                      </a:pPr>
                      <a:r>
                        <a:rPr lang="fr-FR" sz="1800" dirty="0" smtClean="0">
                          <a:effectLst/>
                        </a:rPr>
                        <a:t>L’ennui</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a:effectLst/>
                        </a:rPr>
                        <a:t>2,16</a:t>
                      </a:r>
                      <a:endParaRPr lang="fr-B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1800" dirty="0">
                          <a:effectLst/>
                        </a:rPr>
                        <a:t>2,14</a:t>
                      </a:r>
                      <a:endParaRPr lang="fr-B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65439510"/>
                  </a:ext>
                </a:extLst>
              </a:tr>
            </a:tbl>
          </a:graphicData>
        </a:graphic>
      </p:graphicFrame>
      <p:sp>
        <p:nvSpPr>
          <p:cNvPr id="5" name="Espace réservé du numéro de diapositive 4"/>
          <p:cNvSpPr>
            <a:spLocks noGrp="1"/>
          </p:cNvSpPr>
          <p:nvPr>
            <p:ph type="sldNum" sz="quarter" idx="12"/>
          </p:nvPr>
        </p:nvSpPr>
        <p:spPr/>
        <p:txBody>
          <a:bodyPr/>
          <a:lstStyle/>
          <a:p>
            <a:fld id="{D57F1E4F-1CFF-5643-939E-217C01CDF565}" type="slidenum">
              <a:rPr lang="en-US" smtClean="0"/>
              <a:pPr/>
              <a:t>11</a:t>
            </a:fld>
            <a:endParaRPr lang="en-US" dirty="0"/>
          </a:p>
        </p:txBody>
      </p:sp>
      <p:sp>
        <p:nvSpPr>
          <p:cNvPr id="6" name="Espace réservé du contenu 2"/>
          <p:cNvSpPr txBox="1">
            <a:spLocks/>
          </p:cNvSpPr>
          <p:nvPr/>
        </p:nvSpPr>
        <p:spPr>
          <a:xfrm>
            <a:off x="9169954" y="2395959"/>
            <a:ext cx="2925589" cy="351108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fr-FR" i="1" dirty="0"/>
          </a:p>
          <a:p>
            <a:pPr marL="457200" lvl="1" indent="0">
              <a:buNone/>
            </a:pPr>
            <a:r>
              <a:rPr lang="fr-FR" sz="2600" dirty="0" smtClean="0"/>
              <a:t>Diminution des émotions positives et</a:t>
            </a:r>
          </a:p>
          <a:p>
            <a:pPr marL="457200" lvl="1" indent="0">
              <a:buNone/>
            </a:pPr>
            <a:endParaRPr lang="fr-FR" sz="2600" dirty="0" smtClean="0"/>
          </a:p>
          <a:p>
            <a:pPr marL="457200" lvl="1" indent="0">
              <a:buNone/>
            </a:pPr>
            <a:r>
              <a:rPr lang="fr-FR" sz="2600" dirty="0" smtClean="0"/>
              <a:t>Augmentation </a:t>
            </a:r>
            <a:r>
              <a:rPr lang="fr-FR" sz="2600" dirty="0" smtClean="0"/>
              <a:t>des émotions négatives (excepté l’ennui)</a:t>
            </a:r>
            <a:endParaRPr lang="fr-FR" dirty="0"/>
          </a:p>
          <a:p>
            <a:endParaRPr lang="fr-FR" dirty="0"/>
          </a:p>
        </p:txBody>
      </p:sp>
    </p:spTree>
    <p:extLst>
      <p:ext uri="{BB962C8B-B14F-4D97-AF65-F5344CB8AC3E}">
        <p14:creationId xmlns:p14="http://schemas.microsoft.com/office/powerpoint/2010/main" val="31096686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Symptômes psychosomatiques</a:t>
            </a:r>
            <a:endParaRPr lang="fr-BE" dirty="0"/>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2081847031"/>
              </p:ext>
            </p:extLst>
          </p:nvPr>
        </p:nvGraphicFramePr>
        <p:xfrm>
          <a:off x="1202176" y="1565653"/>
          <a:ext cx="7388487" cy="3663484"/>
        </p:xfrm>
        <a:graphic>
          <a:graphicData uri="http://schemas.openxmlformats.org/drawingml/2006/table">
            <a:tbl>
              <a:tblPr firstRow="1" firstCol="1" bandRow="1">
                <a:tableStyleId>{5C22544A-7EE6-4342-B048-85BDC9FD1C3A}</a:tableStyleId>
              </a:tblPr>
              <a:tblGrid>
                <a:gridCol w="418780">
                  <a:extLst>
                    <a:ext uri="{9D8B030D-6E8A-4147-A177-3AD203B41FA5}">
                      <a16:colId xmlns:a16="http://schemas.microsoft.com/office/drawing/2014/main" val="1580958229"/>
                    </a:ext>
                  </a:extLst>
                </a:gridCol>
                <a:gridCol w="3011233">
                  <a:extLst>
                    <a:ext uri="{9D8B030D-6E8A-4147-A177-3AD203B41FA5}">
                      <a16:colId xmlns:a16="http://schemas.microsoft.com/office/drawing/2014/main" val="1887080658"/>
                    </a:ext>
                  </a:extLst>
                </a:gridCol>
                <a:gridCol w="1979237">
                  <a:extLst>
                    <a:ext uri="{9D8B030D-6E8A-4147-A177-3AD203B41FA5}">
                      <a16:colId xmlns:a16="http://schemas.microsoft.com/office/drawing/2014/main" val="1646620943"/>
                    </a:ext>
                  </a:extLst>
                </a:gridCol>
                <a:gridCol w="1979237">
                  <a:extLst>
                    <a:ext uri="{9D8B030D-6E8A-4147-A177-3AD203B41FA5}">
                      <a16:colId xmlns:a16="http://schemas.microsoft.com/office/drawing/2014/main" val="3882995045"/>
                    </a:ext>
                  </a:extLst>
                </a:gridCol>
              </a:tblGrid>
              <a:tr h="589999">
                <a:tc>
                  <a:txBody>
                    <a:bodyPr/>
                    <a:lstStyle/>
                    <a:p>
                      <a:pPr algn="just">
                        <a:lnSpc>
                          <a:spcPct val="107000"/>
                        </a:lnSpc>
                        <a:spcAft>
                          <a:spcPts val="800"/>
                        </a:spcAft>
                      </a:pPr>
                      <a:r>
                        <a:rPr lang="fr-BE" sz="1100">
                          <a:effectLst/>
                        </a:rPr>
                        <a:t> </a:t>
                      </a:r>
                      <a:endParaRPr lang="fr-BE"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gn="just">
                        <a:lnSpc>
                          <a:spcPct val="107000"/>
                        </a:lnSpc>
                        <a:spcAft>
                          <a:spcPts val="0"/>
                        </a:spcAft>
                      </a:pPr>
                      <a:r>
                        <a:rPr lang="fr-BE" sz="2000" dirty="0">
                          <a:effectLst/>
                        </a:rPr>
                        <a:t> </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2000" dirty="0">
                          <a:effectLst/>
                        </a:rPr>
                        <a:t>Juin 2020</a:t>
                      </a:r>
                    </a:p>
                    <a:p>
                      <a:pPr algn="ctr">
                        <a:lnSpc>
                          <a:spcPct val="107000"/>
                        </a:lnSpc>
                        <a:spcAft>
                          <a:spcPts val="0"/>
                        </a:spcAft>
                      </a:pPr>
                      <a:r>
                        <a:rPr lang="fr-BE" sz="2000" dirty="0">
                          <a:effectLst/>
                        </a:rPr>
                        <a:t>moyenne/4</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BE" sz="2000" dirty="0">
                          <a:effectLst/>
                        </a:rPr>
                        <a:t>Rentrée 2020</a:t>
                      </a:r>
                    </a:p>
                    <a:p>
                      <a:pPr algn="ctr">
                        <a:lnSpc>
                          <a:spcPct val="107000"/>
                        </a:lnSpc>
                        <a:spcAft>
                          <a:spcPts val="0"/>
                        </a:spcAft>
                      </a:pPr>
                      <a:r>
                        <a:rPr lang="fr-BE" sz="2000" dirty="0">
                          <a:effectLst/>
                        </a:rPr>
                        <a:t>moyenne/4</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0429996"/>
                  </a:ext>
                </a:extLst>
              </a:tr>
              <a:tr h="364130">
                <a:tc gridSpan="2">
                  <a:txBody>
                    <a:bodyPr/>
                    <a:lstStyle/>
                    <a:p>
                      <a:pPr algn="just">
                        <a:lnSpc>
                          <a:spcPct val="107000"/>
                        </a:lnSpc>
                        <a:spcAft>
                          <a:spcPts val="0"/>
                        </a:spcAft>
                      </a:pPr>
                      <a:r>
                        <a:rPr lang="fr-FR" sz="2000">
                          <a:effectLst/>
                        </a:rPr>
                        <a:t>Être mal dans sa peau</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BE"/>
                    </a:p>
                  </a:txBody>
                  <a:tcPr/>
                </a:tc>
                <a:tc>
                  <a:txBody>
                    <a:bodyPr/>
                    <a:lstStyle/>
                    <a:p>
                      <a:pPr algn="ctr">
                        <a:lnSpc>
                          <a:spcPct val="107000"/>
                        </a:lnSpc>
                        <a:spcAft>
                          <a:spcPts val="0"/>
                        </a:spcAft>
                      </a:pPr>
                      <a:r>
                        <a:rPr lang="fr-FR" sz="2000">
                          <a:effectLst/>
                        </a:rPr>
                        <a:t>1,29</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2000" dirty="0">
                          <a:effectLst/>
                        </a:rPr>
                        <a:t>1,58</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16115253"/>
                  </a:ext>
                </a:extLst>
              </a:tr>
              <a:tr h="589999">
                <a:tc gridSpan="2">
                  <a:txBody>
                    <a:bodyPr/>
                    <a:lstStyle/>
                    <a:p>
                      <a:pPr algn="just">
                        <a:lnSpc>
                          <a:spcPct val="107000"/>
                        </a:lnSpc>
                        <a:spcAft>
                          <a:spcPts val="0"/>
                        </a:spcAft>
                      </a:pPr>
                      <a:r>
                        <a:rPr lang="fr-FR" sz="2000">
                          <a:effectLst/>
                        </a:rPr>
                        <a:t>Se sentir sans énergie, mal reposé·e</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BE"/>
                    </a:p>
                  </a:txBody>
                  <a:tcPr/>
                </a:tc>
                <a:tc>
                  <a:txBody>
                    <a:bodyPr/>
                    <a:lstStyle/>
                    <a:p>
                      <a:pPr algn="ctr">
                        <a:lnSpc>
                          <a:spcPct val="107000"/>
                        </a:lnSpc>
                        <a:spcAft>
                          <a:spcPts val="0"/>
                        </a:spcAft>
                      </a:pPr>
                      <a:r>
                        <a:rPr lang="fr-FR" sz="2000">
                          <a:effectLst/>
                        </a:rPr>
                        <a:t>1,89</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2000" dirty="0">
                          <a:effectLst/>
                        </a:rPr>
                        <a:t>2,37</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59513661"/>
                  </a:ext>
                </a:extLst>
              </a:tr>
              <a:tr h="892548">
                <a:tc gridSpan="2">
                  <a:txBody>
                    <a:bodyPr/>
                    <a:lstStyle/>
                    <a:p>
                      <a:pPr algn="just">
                        <a:lnSpc>
                          <a:spcPct val="107000"/>
                        </a:lnSpc>
                        <a:spcAft>
                          <a:spcPts val="0"/>
                        </a:spcAft>
                      </a:pPr>
                      <a:r>
                        <a:rPr lang="fr-FR" sz="2000">
                          <a:effectLst/>
                        </a:rPr>
                        <a:t>Avoir des idées noires, de penser à des choses désagréables</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BE"/>
                    </a:p>
                  </a:txBody>
                  <a:tcPr/>
                </a:tc>
                <a:tc>
                  <a:txBody>
                    <a:bodyPr/>
                    <a:lstStyle/>
                    <a:p>
                      <a:pPr algn="ctr">
                        <a:lnSpc>
                          <a:spcPct val="107000"/>
                        </a:lnSpc>
                        <a:spcAft>
                          <a:spcPts val="0"/>
                        </a:spcAft>
                      </a:pPr>
                      <a:r>
                        <a:rPr lang="fr-FR" sz="2000">
                          <a:effectLst/>
                        </a:rPr>
                        <a:t>1,05</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2000" dirty="0">
                          <a:effectLst/>
                        </a:rPr>
                        <a:t>1,17</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60750445"/>
                  </a:ext>
                </a:extLst>
              </a:tr>
              <a:tr h="589999">
                <a:tc gridSpan="2">
                  <a:txBody>
                    <a:bodyPr/>
                    <a:lstStyle/>
                    <a:p>
                      <a:pPr algn="just">
                        <a:lnSpc>
                          <a:spcPct val="107000"/>
                        </a:lnSpc>
                        <a:spcAft>
                          <a:spcPts val="0"/>
                        </a:spcAft>
                      </a:pPr>
                      <a:r>
                        <a:rPr lang="fr-FR" sz="2000">
                          <a:effectLst/>
                        </a:rPr>
                        <a:t>Avoir des difficultés à se concentrer</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BE"/>
                    </a:p>
                  </a:txBody>
                  <a:tcPr/>
                </a:tc>
                <a:tc>
                  <a:txBody>
                    <a:bodyPr/>
                    <a:lstStyle/>
                    <a:p>
                      <a:pPr algn="ctr">
                        <a:lnSpc>
                          <a:spcPct val="107000"/>
                        </a:lnSpc>
                        <a:spcAft>
                          <a:spcPts val="0"/>
                        </a:spcAft>
                      </a:pPr>
                      <a:r>
                        <a:rPr lang="fr-FR" sz="2000">
                          <a:effectLst/>
                        </a:rPr>
                        <a:t>2,10</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2000" dirty="0">
                          <a:effectLst/>
                        </a:rPr>
                        <a:t>2,18</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84755824"/>
                  </a:ext>
                </a:extLst>
              </a:tr>
              <a:tr h="364130">
                <a:tc gridSpan="2">
                  <a:txBody>
                    <a:bodyPr/>
                    <a:lstStyle/>
                    <a:p>
                      <a:pPr algn="just">
                        <a:lnSpc>
                          <a:spcPct val="107000"/>
                        </a:lnSpc>
                        <a:spcAft>
                          <a:spcPts val="0"/>
                        </a:spcAft>
                      </a:pPr>
                      <a:r>
                        <a:rPr lang="fr-FR" sz="2000">
                          <a:effectLst/>
                        </a:rPr>
                        <a:t>Pleurer facilement</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BE"/>
                    </a:p>
                  </a:txBody>
                  <a:tcPr/>
                </a:tc>
                <a:tc>
                  <a:txBody>
                    <a:bodyPr/>
                    <a:lstStyle/>
                    <a:p>
                      <a:pPr algn="ctr">
                        <a:lnSpc>
                          <a:spcPct val="107000"/>
                        </a:lnSpc>
                        <a:spcAft>
                          <a:spcPts val="0"/>
                        </a:spcAft>
                      </a:pPr>
                      <a:r>
                        <a:rPr lang="fr-FR" sz="2000">
                          <a:effectLst/>
                        </a:rPr>
                        <a:t>1,37</a:t>
                      </a:r>
                      <a:endParaRPr lang="fr-BE"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fr-FR" sz="2000" dirty="0">
                          <a:effectLst/>
                        </a:rPr>
                        <a:t>1,57</a:t>
                      </a:r>
                      <a:endParaRPr lang="fr-B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1910649"/>
                  </a:ext>
                </a:extLst>
              </a:tr>
            </a:tbl>
          </a:graphicData>
        </a:graphic>
      </p:graphicFrame>
      <p:sp>
        <p:nvSpPr>
          <p:cNvPr id="5" name="Espace réservé du numéro de diapositive 4"/>
          <p:cNvSpPr>
            <a:spLocks noGrp="1"/>
          </p:cNvSpPr>
          <p:nvPr>
            <p:ph type="sldNum" sz="quarter" idx="12"/>
          </p:nvPr>
        </p:nvSpPr>
        <p:spPr/>
        <p:txBody>
          <a:bodyPr/>
          <a:lstStyle/>
          <a:p>
            <a:fld id="{D57F1E4F-1CFF-5643-939E-217C01CDF565}" type="slidenum">
              <a:rPr lang="en-US" smtClean="0"/>
              <a:pPr/>
              <a:t>12</a:t>
            </a:fld>
            <a:endParaRPr lang="en-US" dirty="0"/>
          </a:p>
        </p:txBody>
      </p:sp>
      <p:sp>
        <p:nvSpPr>
          <p:cNvPr id="7" name="Espace réservé du contenu 2"/>
          <p:cNvSpPr txBox="1">
            <a:spLocks/>
          </p:cNvSpPr>
          <p:nvPr/>
        </p:nvSpPr>
        <p:spPr>
          <a:xfrm>
            <a:off x="677334" y="4890975"/>
            <a:ext cx="7913329" cy="25884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endParaRPr lang="fr-FR" i="1" dirty="0"/>
          </a:p>
          <a:p>
            <a:pPr lvl="1"/>
            <a:r>
              <a:rPr lang="fr-FR" sz="2600" dirty="0" smtClean="0"/>
              <a:t>Davantage de symptômes psychosomatiques à la rentrée </a:t>
            </a:r>
            <a:endParaRPr lang="fr-FR" sz="2600" dirty="0" smtClean="0"/>
          </a:p>
          <a:p>
            <a:pPr lvl="1"/>
            <a:r>
              <a:rPr lang="fr-FR" sz="2600" dirty="0" smtClean="0"/>
              <a:t>Ces symptômes sont plus importants pour les élèves les plus âgés.</a:t>
            </a:r>
            <a:endParaRPr lang="fr-FR" dirty="0"/>
          </a:p>
          <a:p>
            <a:pPr marL="0" indent="0">
              <a:buNone/>
            </a:pPr>
            <a:endParaRPr lang="fr-FR" dirty="0"/>
          </a:p>
        </p:txBody>
      </p:sp>
    </p:spTree>
    <p:extLst>
      <p:ext uri="{BB962C8B-B14F-4D97-AF65-F5344CB8AC3E}">
        <p14:creationId xmlns:p14="http://schemas.microsoft.com/office/powerpoint/2010/main" val="792997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dirty="0"/>
          </a:p>
        </p:txBody>
      </p:sp>
      <p:sp>
        <p:nvSpPr>
          <p:cNvPr id="3" name="Espace réservé du contenu 2"/>
          <p:cNvSpPr>
            <a:spLocks noGrp="1"/>
          </p:cNvSpPr>
          <p:nvPr>
            <p:ph idx="1"/>
          </p:nvPr>
        </p:nvSpPr>
        <p:spPr>
          <a:xfrm>
            <a:off x="838200" y="1930400"/>
            <a:ext cx="10515600" cy="4457873"/>
          </a:xfrm>
        </p:spPr>
        <p:txBody>
          <a:bodyPr>
            <a:normAutofit/>
          </a:bodyPr>
          <a:lstStyle/>
          <a:p>
            <a:pPr marL="0" indent="0">
              <a:spcBef>
                <a:spcPts val="1800"/>
              </a:spcBef>
              <a:buNone/>
            </a:pPr>
            <a:endParaRPr lang="fr-FR" b="1" dirty="0"/>
          </a:p>
          <a:p>
            <a:pPr marL="0" indent="0">
              <a:spcBef>
                <a:spcPts val="1800"/>
              </a:spcBef>
              <a:buNone/>
            </a:pPr>
            <a:r>
              <a:rPr lang="fr-FR" b="1" dirty="0"/>
              <a:t>Symptômes </a:t>
            </a:r>
            <a:r>
              <a:rPr lang="fr-FR" b="1" dirty="0" smtClean="0"/>
              <a:t>psychosomatiques</a:t>
            </a:r>
            <a:endParaRPr lang="fr-FR" b="1" dirty="0"/>
          </a:p>
          <a:p>
            <a:pPr algn="ctr">
              <a:spcBef>
                <a:spcPts val="1800"/>
              </a:spcBef>
            </a:pPr>
            <a:r>
              <a:rPr lang="fr-FR" i="1" dirty="0"/>
              <a:t>« Je ne me sens pas bien en ce moment… Je pleure presque tout le temps avant de dormir ou je pleure pour rien » </a:t>
            </a:r>
          </a:p>
          <a:p>
            <a:pPr algn="ctr">
              <a:spcBef>
                <a:spcPts val="1800"/>
              </a:spcBef>
            </a:pPr>
            <a:r>
              <a:rPr lang="fr-BE" i="1" dirty="0"/>
              <a:t>« J'ai l'impression qu'on tombe tous en dépression le faite d'être enfermé et de sortir en étant limité sur ce que je peux faire, ne m'en donne même plus l'envie, pour utiliser des mots plus simple à ma situation. » </a:t>
            </a:r>
          </a:p>
          <a:p>
            <a:pPr algn="ctr">
              <a:spcBef>
                <a:spcPts val="1800"/>
              </a:spcBef>
            </a:pPr>
            <a:r>
              <a:rPr lang="fr-FR" i="1" dirty="0"/>
              <a:t>« je crois que j'ai envie de me suicider en partie à cause de mes sœurs » </a:t>
            </a:r>
          </a:p>
        </p:txBody>
      </p:sp>
    </p:spTree>
    <p:extLst>
      <p:ext uri="{BB962C8B-B14F-4D97-AF65-F5344CB8AC3E}">
        <p14:creationId xmlns:p14="http://schemas.microsoft.com/office/powerpoint/2010/main" val="4248005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5400" dirty="0" smtClean="0"/>
              <a:t>Comment </a:t>
            </a:r>
            <a:r>
              <a:rPr lang="fr-FR" sz="5400" dirty="0"/>
              <a:t>la motivation des élèves est-elle affectée durant la pandémie de Covid-19 </a:t>
            </a:r>
            <a:r>
              <a:rPr lang="fr-FR" sz="5400" dirty="0" smtClean="0"/>
              <a:t>?</a:t>
            </a:r>
            <a:endParaRPr lang="fr-BE" sz="5400"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37293993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a:t>Comment la motivation des élèves est-elle affectée durant la pandémie de Covid-19 ?</a:t>
            </a:r>
            <a:endParaRPr lang="fr-BE" sz="3600" dirty="0"/>
          </a:p>
        </p:txBody>
      </p:sp>
      <p:sp>
        <p:nvSpPr>
          <p:cNvPr id="3" name="Espace réservé du contenu 2"/>
          <p:cNvSpPr>
            <a:spLocks noGrp="1"/>
          </p:cNvSpPr>
          <p:nvPr>
            <p:ph idx="1"/>
          </p:nvPr>
        </p:nvSpPr>
        <p:spPr>
          <a:xfrm>
            <a:off x="838200" y="1825624"/>
            <a:ext cx="10515600" cy="4700435"/>
          </a:xfrm>
        </p:spPr>
        <p:txBody>
          <a:bodyPr>
            <a:normAutofit/>
          </a:bodyPr>
          <a:lstStyle/>
          <a:p>
            <a:pPr>
              <a:spcBef>
                <a:spcPts val="1800"/>
              </a:spcBef>
            </a:pPr>
            <a:r>
              <a:rPr lang="fr-FR" dirty="0" smtClean="0"/>
              <a:t>Evolution de la motivation entre juin et la rentrée 2020</a:t>
            </a:r>
          </a:p>
          <a:p>
            <a:pPr lvl="1"/>
            <a:r>
              <a:rPr lang="fr-FR" dirty="0" smtClean="0"/>
              <a:t>Engagement dans les tâches scolaires supérieur à la rentrée </a:t>
            </a:r>
            <a:r>
              <a:rPr lang="fr-FR" dirty="0" smtClean="0"/>
              <a:t>2020 par rapport à juin 2020</a:t>
            </a:r>
            <a:endParaRPr lang="fr-FR" dirty="0" smtClean="0"/>
          </a:p>
          <a:p>
            <a:pPr lvl="1"/>
            <a:r>
              <a:rPr lang="fr-FR" dirty="0" smtClean="0"/>
              <a:t>Valeur </a:t>
            </a:r>
            <a:r>
              <a:rPr lang="fr-FR" dirty="0"/>
              <a:t>attribuée aux activités scolaires </a:t>
            </a:r>
            <a:r>
              <a:rPr lang="fr-FR" dirty="0" smtClean="0"/>
              <a:t>stable entre juin et sept. 2020</a:t>
            </a:r>
            <a:endParaRPr lang="fr-FR" dirty="0"/>
          </a:p>
          <a:p>
            <a:pPr lvl="1"/>
            <a:r>
              <a:rPr lang="fr-FR" dirty="0"/>
              <a:t>Sentiment de pouvoir réaliser les tâches proposées stable </a:t>
            </a:r>
            <a:r>
              <a:rPr lang="fr-FR" dirty="0"/>
              <a:t> entre juin et sept. </a:t>
            </a:r>
            <a:r>
              <a:rPr lang="fr-FR" dirty="0" smtClean="0"/>
              <a:t>2020</a:t>
            </a:r>
            <a:endParaRPr lang="fr-FR" dirty="0"/>
          </a:p>
          <a:p>
            <a:pPr marL="457200" lvl="1" indent="0">
              <a:buNone/>
            </a:pPr>
            <a:r>
              <a:rPr lang="fr-FR" dirty="0"/>
              <a:t>    </a:t>
            </a:r>
            <a:r>
              <a:rPr lang="fr-BE" dirty="0"/>
              <a:t>MAIS semble inférieur à une période « normale » </a:t>
            </a:r>
            <a:endParaRPr lang="fr-BE" dirty="0" smtClean="0"/>
          </a:p>
          <a:p>
            <a:pPr lvl="1"/>
            <a:r>
              <a:rPr lang="fr-FR" dirty="0" smtClean="0"/>
              <a:t>Sentiment global de compétence vis-à-vis de leur scolarité plus faible qu’en juin.</a:t>
            </a:r>
          </a:p>
          <a:p>
            <a:pPr lvl="1"/>
            <a:endParaRPr lang="fr-FR" dirty="0"/>
          </a:p>
          <a:p>
            <a:pPr marL="342900" lvl="1" indent="-342900"/>
            <a:r>
              <a:rPr lang="fr-BE" sz="1800" dirty="0" smtClean="0"/>
              <a:t>A la rentrée, les jeunes étaient moins </a:t>
            </a:r>
            <a:r>
              <a:rPr lang="fr-BE" sz="1800" dirty="0"/>
              <a:t>confiants capacité comprendre </a:t>
            </a:r>
            <a:r>
              <a:rPr lang="fr-BE" sz="1800" dirty="0" smtClean="0"/>
              <a:t>les contenus scolaires, or</a:t>
            </a:r>
            <a:r>
              <a:rPr lang="fr-BE" sz="1800" dirty="0"/>
              <a:t>, on n’avait pas encore « en partie </a:t>
            </a:r>
            <a:r>
              <a:rPr lang="fr-BE" sz="1800" dirty="0" err="1"/>
              <a:t>reconfiné</a:t>
            </a:r>
            <a:r>
              <a:rPr lang="fr-BE" sz="1800" dirty="0"/>
              <a:t> » les plus âgés: craindre que ce soit bien </a:t>
            </a:r>
            <a:r>
              <a:rPr lang="fr-BE" sz="1800" dirty="0" smtClean="0"/>
              <a:t>pire </a:t>
            </a:r>
            <a:r>
              <a:rPr lang="fr-BE" sz="1800" dirty="0"/>
              <a:t>maintenant</a:t>
            </a:r>
          </a:p>
          <a:p>
            <a:pPr lvl="1"/>
            <a:endParaRPr lang="fr-FR" dirty="0"/>
          </a:p>
          <a:p>
            <a:r>
              <a:rPr lang="fr-FR" dirty="0"/>
              <a:t>Enjeu de (</a:t>
            </a:r>
            <a:r>
              <a:rPr lang="fr-FR" dirty="0" err="1"/>
              <a:t>re</a:t>
            </a:r>
            <a:r>
              <a:rPr lang="fr-FR" dirty="0"/>
              <a:t>)donner confiance aux élèves dans leur capacité à comprendre et réaliser ce qui leur est demandé.</a:t>
            </a:r>
          </a:p>
          <a:p>
            <a:pPr lvl="1"/>
            <a:endParaRPr lang="fr-FR" dirty="0"/>
          </a:p>
        </p:txBody>
      </p:sp>
    </p:spTree>
    <p:extLst>
      <p:ext uri="{BB962C8B-B14F-4D97-AF65-F5344CB8AC3E}">
        <p14:creationId xmlns:p14="http://schemas.microsoft.com/office/powerpoint/2010/main" val="9129081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dirty="0" smtClean="0"/>
              <a:t>Quels sont les facteurs liés à la motivation des élèves ?</a:t>
            </a:r>
            <a:endParaRPr lang="fr-BE" dirty="0"/>
          </a:p>
        </p:txBody>
      </p:sp>
      <p:sp>
        <p:nvSpPr>
          <p:cNvPr id="2" name="Titre 1"/>
          <p:cNvSpPr>
            <a:spLocks noGrp="1"/>
          </p:cNvSpPr>
          <p:nvPr>
            <p:ph type="title"/>
          </p:nvPr>
        </p:nvSpPr>
        <p:spPr/>
        <p:txBody>
          <a:bodyPr>
            <a:normAutofit fontScale="90000"/>
          </a:bodyPr>
          <a:lstStyle/>
          <a:p>
            <a:r>
              <a:rPr lang="fr-FR" sz="3600" dirty="0"/>
              <a:t>Comment la motivation des élèves est-elle affectée durant la pandémie de Covid-19 ?</a:t>
            </a:r>
            <a:endParaRPr lang="fr-BE" sz="3600" dirty="0"/>
          </a:p>
        </p:txBody>
      </p:sp>
      <p:graphicFrame>
        <p:nvGraphicFramePr>
          <p:cNvPr id="6" name="Tableau 5">
            <a:extLst>
              <a:ext uri="{FF2B5EF4-FFF2-40B4-BE49-F238E27FC236}">
                <a16:creationId xmlns:a16="http://schemas.microsoft.com/office/drawing/2014/main" id="{FD26FEC6-94A3-D94F-92C8-302FE657BAA8}"/>
              </a:ext>
            </a:extLst>
          </p:cNvPr>
          <p:cNvGraphicFramePr>
            <a:graphicFrameLocks noGrp="1"/>
          </p:cNvGraphicFramePr>
          <p:nvPr>
            <p:extLst/>
          </p:nvPr>
        </p:nvGraphicFramePr>
        <p:xfrm>
          <a:off x="838200" y="2455101"/>
          <a:ext cx="10397648" cy="3683967"/>
        </p:xfrm>
        <a:graphic>
          <a:graphicData uri="http://schemas.openxmlformats.org/drawingml/2006/table">
            <a:tbl>
              <a:tblPr firstRow="1" bandRow="1">
                <a:tableStyleId>{5FD0F851-EC5A-4D38-B0AD-8093EC10F338}</a:tableStyleId>
              </a:tblPr>
              <a:tblGrid>
                <a:gridCol w="5198824">
                  <a:extLst>
                    <a:ext uri="{9D8B030D-6E8A-4147-A177-3AD203B41FA5}">
                      <a16:colId xmlns:a16="http://schemas.microsoft.com/office/drawing/2014/main" val="946373112"/>
                    </a:ext>
                  </a:extLst>
                </a:gridCol>
                <a:gridCol w="5198824">
                  <a:extLst>
                    <a:ext uri="{9D8B030D-6E8A-4147-A177-3AD203B41FA5}">
                      <a16:colId xmlns:a16="http://schemas.microsoft.com/office/drawing/2014/main" val="2874103848"/>
                    </a:ext>
                  </a:extLst>
                </a:gridCol>
              </a:tblGrid>
              <a:tr h="413359">
                <a:tc>
                  <a:txBody>
                    <a:bodyPr/>
                    <a:lstStyle/>
                    <a:p>
                      <a:pPr algn="ctr"/>
                      <a:r>
                        <a:rPr lang="fr-FR" dirty="0"/>
                        <a:t>Sondage </a:t>
                      </a:r>
                      <a:r>
                        <a:rPr lang="fr-FR" dirty="0" smtClean="0"/>
                        <a:t>1</a:t>
                      </a:r>
                      <a:r>
                        <a:rPr lang="fr-FR" baseline="0" dirty="0" smtClean="0"/>
                        <a:t> </a:t>
                      </a:r>
                      <a:r>
                        <a:rPr lang="fr-FR" b="0" baseline="0" dirty="0" smtClean="0"/>
                        <a:t>(</a:t>
                      </a:r>
                      <a:r>
                        <a:rPr lang="fr-FR" b="0" dirty="0" smtClean="0"/>
                        <a:t>Elèves</a:t>
                      </a:r>
                      <a:r>
                        <a:rPr lang="fr-FR" b="0" baseline="0" dirty="0" smtClean="0"/>
                        <a:t> pas à l’école)</a:t>
                      </a:r>
                      <a:endParaRPr lang="fr-FR" b="0" dirty="0"/>
                    </a:p>
                  </a:txBody>
                  <a:tcPr>
                    <a:lnR w="12700" cap="flat" cmpd="sng" algn="ctr">
                      <a:solidFill>
                        <a:schemeClr val="tx1"/>
                      </a:solidFill>
                      <a:prstDash val="solid"/>
                      <a:round/>
                      <a:headEnd type="none" w="med" len="med"/>
                      <a:tailEnd type="none" w="med" len="med"/>
                    </a:lnR>
                  </a:tcPr>
                </a:tc>
                <a:tc>
                  <a:txBody>
                    <a:bodyPr/>
                    <a:lstStyle/>
                    <a:p>
                      <a:pPr algn="ctr"/>
                      <a:r>
                        <a:rPr lang="fr-FR" dirty="0"/>
                        <a:t>Sondage </a:t>
                      </a:r>
                      <a:r>
                        <a:rPr lang="fr-FR" dirty="0" smtClean="0"/>
                        <a:t>2</a:t>
                      </a:r>
                      <a:r>
                        <a:rPr lang="fr-FR" baseline="0" dirty="0" smtClean="0"/>
                        <a:t> </a:t>
                      </a:r>
                      <a:r>
                        <a:rPr lang="fr-FR" b="0" baseline="0" dirty="0" smtClean="0"/>
                        <a:t>(</a:t>
                      </a:r>
                      <a:r>
                        <a:rPr lang="fr-FR" b="0" dirty="0" smtClean="0"/>
                        <a:t>Elèves à l’école)</a:t>
                      </a:r>
                      <a:endParaRPr lang="fr-FR" b="0"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31193388"/>
                  </a:ext>
                </a:extLst>
              </a:tr>
              <a:tr h="1258928">
                <a:tc>
                  <a:txBody>
                    <a:bodyPr/>
                    <a:lstStyle/>
                    <a:p>
                      <a:r>
                        <a:rPr lang="fr-FR" dirty="0" smtClean="0"/>
                        <a:t>Ressources</a:t>
                      </a:r>
                    </a:p>
                    <a:p>
                      <a:r>
                        <a:rPr lang="fr-FR" dirty="0" smtClean="0"/>
                        <a:t>Genre</a:t>
                      </a:r>
                    </a:p>
                    <a:p>
                      <a:r>
                        <a:rPr lang="fr-FR" dirty="0" smtClean="0"/>
                        <a:t>Année</a:t>
                      </a:r>
                      <a:endParaRPr lang="fr-FR" dirty="0"/>
                    </a:p>
                    <a:p>
                      <a:r>
                        <a:rPr lang="fr-FR" dirty="0" smtClean="0"/>
                        <a:t>(Filière pour Valeur)</a:t>
                      </a:r>
                    </a:p>
                  </a:txBody>
                  <a:tcPr>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Ressources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Genre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Année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(Filière pour engagement)</a:t>
                      </a:r>
                      <a:endParaRPr lang="fr-FR"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26506709"/>
                  </a:ext>
                </a:extLst>
              </a:tr>
              <a:tr h="1549449">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aseline="0" dirty="0" smtClean="0"/>
                        <a:t>Soutien social perçu</a:t>
                      </a:r>
                    </a:p>
                    <a:p>
                      <a:pPr marL="285750" indent="-285750" algn="l">
                        <a:buFont typeface="Arial" panose="020B0604020202020204" pitchFamily="34" charset="0"/>
                        <a:buChar char="•"/>
                      </a:pPr>
                      <a:r>
                        <a:rPr lang="fr-FR" baseline="0" dirty="0" smtClean="0"/>
                        <a:t>Pratiques de soutien des enseignants</a:t>
                      </a:r>
                    </a:p>
                    <a:p>
                      <a:pPr marL="285750" indent="-285750" algn="l">
                        <a:buFont typeface="Arial" panose="020B0604020202020204" pitchFamily="34" charset="0"/>
                        <a:buChar char="•"/>
                      </a:pPr>
                      <a:r>
                        <a:rPr lang="fr-FR" dirty="0" smtClean="0"/>
                        <a:t>Fréquence des contacts avec les enseignants</a:t>
                      </a:r>
                    </a:p>
                    <a:p>
                      <a:pPr marL="0" indent="0" algn="l">
                        <a:buFont typeface="Symbol" panose="05050102010706020507" pitchFamily="18" charset="2"/>
                        <a:buNone/>
                      </a:pPr>
                      <a:r>
                        <a:rPr lang="fr-FR" dirty="0" smtClean="0">
                          <a:sym typeface="Symbol" panose="05050102010706020507" pitchFamily="18" charset="2"/>
                        </a:rPr>
                        <a:t> =&gt;</a:t>
                      </a:r>
                      <a:r>
                        <a:rPr lang="fr-FR" baseline="0" dirty="0" smtClean="0">
                          <a:sym typeface="Symbol" panose="05050102010706020507" pitchFamily="18" charset="2"/>
                        </a:rPr>
                        <a:t> </a:t>
                      </a:r>
                      <a:r>
                        <a:rPr lang="fr-FR" dirty="0" smtClean="0"/>
                        <a:t>Effet de la fréquence du travail reçu sur SEP variable selon la fréquence des contacts</a:t>
                      </a:r>
                      <a:endParaRPr lang="fr-FR" dirty="0"/>
                    </a:p>
                  </a:txBody>
                  <a:tcPr>
                    <a:lnR w="12700" cap="flat" cmpd="sng" algn="ctr">
                      <a:solidFill>
                        <a:schemeClr val="tx1"/>
                      </a:solidFill>
                      <a:prstDash val="solid"/>
                      <a:round/>
                      <a:headEnd type="none" w="med" len="med"/>
                      <a:tailEnd type="none" w="med" len="med"/>
                    </a:lnR>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aseline="0" dirty="0" smtClean="0"/>
                        <a:t>Soutien social perçu</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baseline="0" dirty="0" smtClean="0"/>
                        <a:t>Pratiques de soutien des enseignants</a:t>
                      </a:r>
                      <a:endParaRPr lang="fr-FR" dirty="0" smtClean="0"/>
                    </a:p>
                    <a:p>
                      <a:pPr marL="742950" lvl="1" indent="-285750" algn="l">
                        <a:buFont typeface="Arial" panose="020B0604020202020204" pitchFamily="34" charset="0"/>
                        <a:buChar char="•"/>
                      </a:pPr>
                      <a:r>
                        <a:rPr lang="fr-FR" sz="1800" dirty="0" smtClean="0"/>
                        <a:t>Soutien aux apprentissages (rythme adapté,</a:t>
                      </a:r>
                      <a:r>
                        <a:rPr lang="fr-FR" sz="1800" baseline="0" dirty="0" smtClean="0"/>
                        <a:t> </a:t>
                      </a:r>
                      <a:r>
                        <a:rPr lang="fr-FR" sz="1800" dirty="0" smtClean="0"/>
                        <a:t>évaluation formative, rattrapage)</a:t>
                      </a:r>
                    </a:p>
                    <a:p>
                      <a:pPr marL="742950" lvl="1" indent="-285750" algn="l">
                        <a:buFont typeface="Arial" panose="020B0604020202020204" pitchFamily="34" charset="0"/>
                        <a:buChar char="•"/>
                      </a:pPr>
                      <a:r>
                        <a:rPr lang="fr-FR" sz="1800" dirty="0" smtClean="0"/>
                        <a:t>Soutien émotionnel (se soucier de l’élève)</a:t>
                      </a:r>
                      <a:endParaRPr lang="fr-FR" dirty="0" smtClean="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32735467"/>
                  </a:ext>
                </a:extLst>
              </a:tr>
            </a:tbl>
          </a:graphicData>
        </a:graphic>
      </p:graphicFrame>
    </p:spTree>
    <p:extLst>
      <p:ext uri="{BB962C8B-B14F-4D97-AF65-F5344CB8AC3E}">
        <p14:creationId xmlns:p14="http://schemas.microsoft.com/office/powerpoint/2010/main" val="37594141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650240"/>
            <a:ext cx="9291320" cy="5825715"/>
          </a:xfrm>
        </p:spPr>
        <p:txBody>
          <a:bodyPr>
            <a:normAutofit/>
          </a:bodyPr>
          <a:lstStyle/>
          <a:p>
            <a:pPr marL="0" indent="0" algn="ctr">
              <a:buNone/>
            </a:pPr>
            <a:r>
              <a:rPr lang="fr-CA" i="1" dirty="0"/>
              <a:t>« (…) Les profs envoient trop de travail sans se préoccuper de comment on va. Au plus il y a de travail, au moins j'ai envie de travailler. »</a:t>
            </a:r>
          </a:p>
          <a:p>
            <a:pPr marL="0" indent="0" algn="ctr">
              <a:buNone/>
            </a:pPr>
            <a:endParaRPr lang="fr-CA" i="1" dirty="0"/>
          </a:p>
          <a:p>
            <a:pPr marL="0" indent="0" algn="ctr">
              <a:buNone/>
            </a:pPr>
            <a:r>
              <a:rPr lang="fr-FR" i="1" dirty="0"/>
              <a:t>« Aujourd'hui je me sens </a:t>
            </a:r>
            <a:r>
              <a:rPr lang="fr-FR" i="1" u="sng" dirty="0"/>
              <a:t>démunie</a:t>
            </a:r>
            <a:r>
              <a:rPr lang="fr-FR" i="1" dirty="0"/>
              <a:t> que ça soit pour mon apprentissage scolaire ainsi que pour ma santé. </a:t>
            </a:r>
            <a:r>
              <a:rPr lang="fr-FR" i="1" u="sng" dirty="0"/>
              <a:t>Je me sens pas capable </a:t>
            </a:r>
            <a:r>
              <a:rPr lang="fr-FR" i="1" dirty="0"/>
              <a:t>de réussir à rendre le boulot demandé par les professeurs surtout pour des matières non vues en classe avant le confinement. Je ne peux pas me débrouiller seule. Nous et les enseignants ne faisons pas d'appel. Le boulot est donné sans arrêt et sans prendre en compte des autres matières qui donnent et demandent aussi beaucoup de travail. Aujourd'hui beaucoup d'élèves de ma classe sont dans mon cas, stressés et </a:t>
            </a:r>
            <a:r>
              <a:rPr lang="fr-FR" i="1" u="sng" dirty="0"/>
              <a:t>découragés</a:t>
            </a:r>
            <a:r>
              <a:rPr lang="fr-FR" i="1" dirty="0"/>
              <a:t>. </a:t>
            </a:r>
            <a:r>
              <a:rPr lang="fr-FR" i="1" dirty="0" smtClean="0"/>
              <a:t>»</a:t>
            </a:r>
          </a:p>
          <a:p>
            <a:pPr marL="0" indent="0" algn="ctr">
              <a:buNone/>
            </a:pPr>
            <a:endParaRPr lang="fr-FR" i="1" dirty="0"/>
          </a:p>
          <a:p>
            <a:pPr marL="0" indent="0" algn="ctr">
              <a:buNone/>
            </a:pPr>
            <a:r>
              <a:rPr lang="fr-BE" i="1" dirty="0" smtClean="0"/>
              <a:t>« Je </a:t>
            </a:r>
            <a:r>
              <a:rPr lang="fr-BE" i="1" dirty="0"/>
              <a:t>suis encore plus découragé face aux profs qui ne nous contactent pas à part pour nous donner des travaux.  </a:t>
            </a:r>
            <a:r>
              <a:rPr lang="fr-BE" i="1" dirty="0" smtClean="0"/>
              <a:t>(...) Et </a:t>
            </a:r>
            <a:r>
              <a:rPr lang="fr-BE" i="1" dirty="0"/>
              <a:t>à cause de ça, j'ai plus envie de faire le travail et du coup, j'ai l'impression de ne plus rien comprendre au travail</a:t>
            </a:r>
            <a:r>
              <a:rPr lang="fr-BE" i="1" dirty="0" smtClean="0"/>
              <a:t>. »</a:t>
            </a:r>
            <a:endParaRPr lang="fr-BE" i="1" dirty="0"/>
          </a:p>
          <a:p>
            <a:pPr marL="0" indent="0">
              <a:buNone/>
            </a:pPr>
            <a:endParaRPr lang="fr-BE" dirty="0"/>
          </a:p>
          <a:p>
            <a:endParaRPr lang="fr-BE" dirty="0"/>
          </a:p>
        </p:txBody>
      </p:sp>
    </p:spTree>
    <p:extLst>
      <p:ext uri="{BB962C8B-B14F-4D97-AF65-F5344CB8AC3E}">
        <p14:creationId xmlns:p14="http://schemas.microsoft.com/office/powerpoint/2010/main" val="40368277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D57F1E4F-1CFF-5643-939E-217C01CDF565}" type="slidenum">
              <a:rPr lang="en-US" smtClean="0"/>
              <a:pPr/>
              <a:t>18</a:t>
            </a:fld>
            <a:endParaRPr lang="en-US" dirty="0"/>
          </a:p>
        </p:txBody>
      </p:sp>
      <p:sp>
        <p:nvSpPr>
          <p:cNvPr id="6" name="Rectangle 5"/>
          <p:cNvSpPr/>
          <p:nvPr/>
        </p:nvSpPr>
        <p:spPr>
          <a:xfrm>
            <a:off x="892002" y="1919577"/>
            <a:ext cx="8382000" cy="3970318"/>
          </a:xfrm>
          <a:prstGeom prst="rect">
            <a:avLst/>
          </a:prstGeom>
        </p:spPr>
        <p:txBody>
          <a:bodyPr wrap="square">
            <a:spAutoFit/>
          </a:bodyPr>
          <a:lstStyle/>
          <a:p>
            <a:r>
              <a:rPr lang="fr-FR" i="1" dirty="0">
                <a:solidFill>
                  <a:schemeClr val="tx1">
                    <a:lumMod val="75000"/>
                    <a:lumOff val="25000"/>
                  </a:schemeClr>
                </a:solidFill>
              </a:rPr>
              <a:t>« Certains professeurs ont beaucoup été présents pour moi et les camarades et ont vraiment cherché </a:t>
            </a:r>
            <a:r>
              <a:rPr lang="fr-FR" i="1" dirty="0" smtClean="0">
                <a:solidFill>
                  <a:schemeClr val="tx1">
                    <a:lumMod val="75000"/>
                    <a:lumOff val="25000"/>
                  </a:schemeClr>
                </a:solidFill>
              </a:rPr>
              <a:t>à ce </a:t>
            </a:r>
            <a:r>
              <a:rPr lang="fr-FR" i="1" dirty="0">
                <a:solidFill>
                  <a:schemeClr val="tx1">
                    <a:lumMod val="75000"/>
                    <a:lumOff val="25000"/>
                  </a:schemeClr>
                </a:solidFill>
              </a:rPr>
              <a:t>que l’école à distance se passe bien. </a:t>
            </a:r>
            <a:r>
              <a:rPr lang="fr-FR" i="1" dirty="0">
                <a:solidFill>
                  <a:schemeClr val="tx1">
                    <a:lumMod val="75000"/>
                    <a:lumOff val="25000"/>
                  </a:schemeClr>
                </a:solidFill>
              </a:rPr>
              <a:t>D’autres […] nous expliquaient qu’ils avaient la flemme de</a:t>
            </a:r>
          </a:p>
          <a:p>
            <a:r>
              <a:rPr lang="fr-FR" i="1" dirty="0">
                <a:solidFill>
                  <a:schemeClr val="tx1">
                    <a:lumMod val="75000"/>
                    <a:lumOff val="25000"/>
                  </a:schemeClr>
                </a:solidFill>
              </a:rPr>
              <a:t>corriger nos travaux puisque de toute façon ils étaient formatifs et pas certificatifs. </a:t>
            </a:r>
            <a:r>
              <a:rPr lang="fr-FR" i="1" dirty="0">
                <a:solidFill>
                  <a:schemeClr val="tx1">
                    <a:lumMod val="75000"/>
                    <a:lumOff val="25000"/>
                  </a:schemeClr>
                </a:solidFill>
              </a:rPr>
              <a:t>Pas très </a:t>
            </a:r>
            <a:r>
              <a:rPr lang="fr-FR" i="1" dirty="0" smtClean="0">
                <a:solidFill>
                  <a:schemeClr val="tx1">
                    <a:lumMod val="75000"/>
                    <a:lumOff val="25000"/>
                  </a:schemeClr>
                </a:solidFill>
              </a:rPr>
              <a:t>motivant </a:t>
            </a:r>
            <a:r>
              <a:rPr lang="fr-BE" i="1" dirty="0" smtClean="0">
                <a:solidFill>
                  <a:schemeClr val="tx1">
                    <a:lumMod val="75000"/>
                    <a:lumOff val="25000"/>
                  </a:schemeClr>
                </a:solidFill>
              </a:rPr>
              <a:t>pour </a:t>
            </a:r>
            <a:r>
              <a:rPr lang="fr-BE" i="1" dirty="0">
                <a:solidFill>
                  <a:schemeClr val="tx1">
                    <a:lumMod val="75000"/>
                    <a:lumOff val="25000"/>
                  </a:schemeClr>
                </a:solidFill>
              </a:rPr>
              <a:t>travailler… »</a:t>
            </a:r>
          </a:p>
          <a:p>
            <a:endParaRPr lang="fr-BE" i="1" dirty="0">
              <a:solidFill>
                <a:schemeClr val="tx1">
                  <a:lumMod val="75000"/>
                  <a:lumOff val="25000"/>
                </a:schemeClr>
              </a:solidFill>
            </a:endParaRPr>
          </a:p>
          <a:p>
            <a:r>
              <a:rPr lang="fr-FR" i="1" dirty="0">
                <a:solidFill>
                  <a:schemeClr val="tx1">
                    <a:lumMod val="75000"/>
                    <a:lumOff val="25000"/>
                  </a:schemeClr>
                </a:solidFill>
              </a:rPr>
              <a:t>« Les retours de mes profs me "</a:t>
            </a:r>
            <a:r>
              <a:rPr lang="fr-FR" i="1" dirty="0" err="1">
                <a:solidFill>
                  <a:schemeClr val="tx1">
                    <a:lumMod val="75000"/>
                    <a:lumOff val="25000"/>
                  </a:schemeClr>
                </a:solidFill>
              </a:rPr>
              <a:t>sur-motive</a:t>
            </a:r>
            <a:r>
              <a:rPr lang="fr-FR" i="1" dirty="0">
                <a:solidFill>
                  <a:schemeClr val="tx1">
                    <a:lumMod val="75000"/>
                    <a:lumOff val="25000"/>
                  </a:schemeClr>
                </a:solidFill>
              </a:rPr>
              <a:t>". […] Le fait de travailler chez moi et le fait que mes profs</a:t>
            </a:r>
          </a:p>
          <a:p>
            <a:r>
              <a:rPr lang="fr-FR" i="1" dirty="0">
                <a:solidFill>
                  <a:schemeClr val="tx1">
                    <a:lumMod val="75000"/>
                    <a:lumOff val="25000"/>
                  </a:schemeClr>
                </a:solidFill>
              </a:rPr>
              <a:t>m'envoient très souvent des retours positifs sur mes travaux m'ont fait découvrir une autre moi et </a:t>
            </a:r>
            <a:r>
              <a:rPr lang="fr-FR" i="1" dirty="0" smtClean="0">
                <a:solidFill>
                  <a:schemeClr val="tx1">
                    <a:lumMod val="75000"/>
                    <a:lumOff val="25000"/>
                  </a:schemeClr>
                </a:solidFill>
              </a:rPr>
              <a:t>me motive </a:t>
            </a:r>
            <a:r>
              <a:rPr lang="fr-FR" i="1" dirty="0">
                <a:solidFill>
                  <a:schemeClr val="tx1">
                    <a:lumMod val="75000"/>
                    <a:lumOff val="25000"/>
                  </a:schemeClr>
                </a:solidFill>
              </a:rPr>
              <a:t>pour la suite de mon apprentissage ! </a:t>
            </a:r>
            <a:r>
              <a:rPr lang="fr-FR" i="1" dirty="0">
                <a:solidFill>
                  <a:schemeClr val="tx1">
                    <a:lumMod val="75000"/>
                    <a:lumOff val="25000"/>
                  </a:schemeClr>
                </a:solidFill>
              </a:rPr>
              <a:t>»</a:t>
            </a:r>
          </a:p>
          <a:p>
            <a:endParaRPr lang="fr-BE" i="1" dirty="0">
              <a:solidFill>
                <a:schemeClr val="tx1">
                  <a:lumMod val="75000"/>
                  <a:lumOff val="25000"/>
                </a:schemeClr>
              </a:solidFill>
            </a:endParaRPr>
          </a:p>
          <a:p>
            <a:endParaRPr lang="fr-FR" i="1" dirty="0" smtClean="0">
              <a:solidFill>
                <a:schemeClr val="tx1">
                  <a:lumMod val="75000"/>
                  <a:lumOff val="25000"/>
                </a:schemeClr>
              </a:solidFill>
            </a:endParaRPr>
          </a:p>
          <a:p>
            <a:endParaRPr lang="fr-FR" i="1" dirty="0">
              <a:solidFill>
                <a:schemeClr val="tx1">
                  <a:lumMod val="75000"/>
                  <a:lumOff val="25000"/>
                </a:schemeClr>
              </a:solidFill>
            </a:endParaRPr>
          </a:p>
          <a:p>
            <a:r>
              <a:rPr lang="fr-BE" i="1" dirty="0" smtClean="0">
                <a:solidFill>
                  <a:schemeClr val="tx1">
                    <a:lumMod val="75000"/>
                    <a:lumOff val="25000"/>
                  </a:schemeClr>
                </a:solidFill>
              </a:rPr>
              <a:t> </a:t>
            </a:r>
            <a:endParaRPr lang="fr-BE" i="1" dirty="0">
              <a:solidFill>
                <a:schemeClr val="tx1">
                  <a:lumMod val="75000"/>
                  <a:lumOff val="25000"/>
                </a:schemeClr>
              </a:solidFill>
            </a:endParaRPr>
          </a:p>
        </p:txBody>
      </p:sp>
    </p:spTree>
    <p:extLst>
      <p:ext uri="{BB962C8B-B14F-4D97-AF65-F5344CB8AC3E}">
        <p14:creationId xmlns:p14="http://schemas.microsoft.com/office/powerpoint/2010/main" val="20470607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lstStyle/>
          <a:p>
            <a:r>
              <a:rPr lang="fr-FR" i="1" dirty="0"/>
              <a:t>Les analyses approfondies suggèrent que le </a:t>
            </a:r>
            <a:r>
              <a:rPr lang="fr-FR" b="1" i="1" dirty="0"/>
              <a:t>bien-être</a:t>
            </a:r>
            <a:r>
              <a:rPr lang="fr-FR" i="1" dirty="0"/>
              <a:t> des élèves est davantage lié au </a:t>
            </a:r>
            <a:r>
              <a:rPr lang="fr-FR" b="1" i="1" dirty="0"/>
              <a:t>soutien social (relationnel) des enseignants </a:t>
            </a:r>
            <a:r>
              <a:rPr lang="fr-FR" i="1" dirty="0"/>
              <a:t>(par exemple, mes enseignants s’intéressent vraiment à ce que les élèves vivent ou prennent le temps d’échanger par rapport à la situation particulière que nous vivons). </a:t>
            </a:r>
          </a:p>
          <a:p>
            <a:endParaRPr lang="fr-FR" i="1" dirty="0"/>
          </a:p>
          <a:p>
            <a:r>
              <a:rPr lang="fr-FR" i="1" dirty="0"/>
              <a:t>La </a:t>
            </a:r>
            <a:r>
              <a:rPr lang="fr-FR" b="1" i="1" dirty="0"/>
              <a:t>motivation</a:t>
            </a:r>
            <a:r>
              <a:rPr lang="fr-FR" i="1" dirty="0"/>
              <a:t> des élèves pour l’école dépendrait quant à elle plus du </a:t>
            </a:r>
            <a:r>
              <a:rPr lang="fr-FR" b="1" i="1" dirty="0"/>
              <a:t>soutien académique (pédagogique)</a:t>
            </a:r>
            <a:r>
              <a:rPr lang="fr-FR" i="1" dirty="0"/>
              <a:t>.</a:t>
            </a:r>
          </a:p>
          <a:p>
            <a:endParaRPr lang="fr-BE" dirty="0"/>
          </a:p>
        </p:txBody>
      </p:sp>
      <p:sp>
        <p:nvSpPr>
          <p:cNvPr id="4" name="Espace réservé du pied de page 3"/>
          <p:cNvSpPr>
            <a:spLocks noGrp="1"/>
          </p:cNvSpPr>
          <p:nvPr>
            <p:ph type="ftr" sz="quarter" idx="11"/>
          </p:nvPr>
        </p:nvSpPr>
        <p:spPr/>
        <p:txBody>
          <a:bodyPr/>
          <a:lstStyle/>
          <a:p>
            <a:r>
              <a:rPr lang="pt-BR" smtClean="0"/>
              <a:t>DDE (PEDA4022) - Prof. A. Baye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517220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4" name="Group 43">
            <a:extLst>
              <a:ext uri="{FF2B5EF4-FFF2-40B4-BE49-F238E27FC236}">
                <a16:creationId xmlns:a16="http://schemas.microsoft.com/office/drawing/2014/main" id="{A5AFB369-4673-4727-A7CD-D86AFE0AE069}"/>
              </a:ext>
              <a:ext uri="{C183D7F6-B498-43B3-948B-1728B52AA6E4}">
                <adec:decorative xmlns="" xmlns:adec="http://schemas.microsoft.com/office/drawing/2017/decorative" val="1"/>
              </a:ext>
            </a:extLst>
          </p:cNvPr>
          <p:cNvGrpSpPr>
            <a:grpSpLocks noGrp="1" noUngrp="1" noRot="1" noChangeAspect="1" noMove="1" noResize="1"/>
          </p:cNvGrpSpPr>
          <p:nvPr>
            <p:custDataLst>
              <p:tags r:id="rId1"/>
            </p:custDataLst>
            <p:extLst>
              <p:ext uri="{386F3935-93C4-4BCD-93E2-E3B085C9AB24}">
                <p16:designElem xmlns:p16="http://schemas.microsoft.com/office/powerpoint/2015/main" val="1"/>
              </p:ext>
            </p:extLst>
          </p:nvPr>
        </p:nvGrpSpPr>
        <p:grpSpPr>
          <a:xfrm>
            <a:off x="0" y="-8467"/>
            <a:ext cx="12192000" cy="6866467"/>
            <a:chOff x="0" y="-8467"/>
            <a:chExt cx="12192000" cy="6866467"/>
          </a:xfrm>
        </p:grpSpPr>
        <p:sp>
          <p:nvSpPr>
            <p:cNvPr id="45" name="Freeform 14">
              <a:extLst>
                <a:ext uri="{FF2B5EF4-FFF2-40B4-BE49-F238E27FC236}">
                  <a16:creationId xmlns:a16="http://schemas.microsoft.com/office/drawing/2014/main" id="{50709826-4D6B-4A97-8DB3-5DA16662622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46" name="Straight Connector 45">
              <a:extLst>
                <a:ext uri="{FF2B5EF4-FFF2-40B4-BE49-F238E27FC236}">
                  <a16:creationId xmlns:a16="http://schemas.microsoft.com/office/drawing/2014/main" id="{47263F58-6EE6-45B3-9BF2-C0BD5D30A556}"/>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47" name="Straight Connector 46">
              <a:extLst>
                <a:ext uri="{FF2B5EF4-FFF2-40B4-BE49-F238E27FC236}">
                  <a16:creationId xmlns:a16="http://schemas.microsoft.com/office/drawing/2014/main" id="{5197CE03-EB81-4718-BEA1-C2D488961E50}"/>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48" name="Rectangle 23">
              <a:extLst>
                <a:ext uri="{FF2B5EF4-FFF2-40B4-BE49-F238E27FC236}">
                  <a16:creationId xmlns:a16="http://schemas.microsoft.com/office/drawing/2014/main" id="{A3451629-72D6-4E33-A99A-40FAF7445DD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49" name="Rectangle 25">
              <a:extLst>
                <a:ext uri="{FF2B5EF4-FFF2-40B4-BE49-F238E27FC236}">
                  <a16:creationId xmlns:a16="http://schemas.microsoft.com/office/drawing/2014/main" id="{E04F0FD4-BCD5-4435-A6B5-A2E69303B73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0" name="Isosceles Triangle 49">
              <a:extLst>
                <a:ext uri="{FF2B5EF4-FFF2-40B4-BE49-F238E27FC236}">
                  <a16:creationId xmlns:a16="http://schemas.microsoft.com/office/drawing/2014/main" id="{DE110F09-1C81-4E73-B5E9-D857CD879F04}"/>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27">
              <a:extLst>
                <a:ext uri="{FF2B5EF4-FFF2-40B4-BE49-F238E27FC236}">
                  <a16:creationId xmlns:a16="http://schemas.microsoft.com/office/drawing/2014/main" id="{273A9C01-06BD-4E8E-8BBF-2E2A9ECF49C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2" name="Rectangle 28">
              <a:extLst>
                <a:ext uri="{FF2B5EF4-FFF2-40B4-BE49-F238E27FC236}">
                  <a16:creationId xmlns:a16="http://schemas.microsoft.com/office/drawing/2014/main" id="{B206C9B2-27BE-4B6F-A4D0-485FBBEB58F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Rectangle 29">
              <a:extLst>
                <a:ext uri="{FF2B5EF4-FFF2-40B4-BE49-F238E27FC236}">
                  <a16:creationId xmlns:a16="http://schemas.microsoft.com/office/drawing/2014/main" id="{2E7D673E-0C5C-4F2B-B46E-3E9286B9E86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4" name="Isosceles Triangle 53">
              <a:extLst>
                <a:ext uri="{FF2B5EF4-FFF2-40B4-BE49-F238E27FC236}">
                  <a16:creationId xmlns:a16="http://schemas.microsoft.com/office/drawing/2014/main" id="{F0F78B34-9B26-4CA9-B8F0-B9638730F9F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7" name="Picture 6" descr="Trois flèches dans le mille">
            <a:extLst>
              <a:ext uri="{FF2B5EF4-FFF2-40B4-BE49-F238E27FC236}">
                <a16:creationId xmlns:a16="http://schemas.microsoft.com/office/drawing/2014/main" id="{70F2C72C-CEE2-4C93-967A-E3F8DCB28B80}"/>
              </a:ext>
            </a:extLst>
          </p:cNvPr>
          <p:cNvPicPr>
            <a:picLocks noChangeAspect="1"/>
          </p:cNvPicPr>
          <p:nvPr>
            <p:custDataLst>
              <p:tags r:id="rId2"/>
            </p:custDataLst>
          </p:nvPr>
        </p:nvPicPr>
        <p:blipFill rotWithShape="1">
          <a:blip r:embed="rId17"/>
          <a:srcRect l="9091" t="21929"/>
          <a:stretch/>
        </p:blipFill>
        <p:spPr>
          <a:xfrm>
            <a:off x="1" y="-8467"/>
            <a:ext cx="12191999" cy="6857990"/>
          </a:xfrm>
          <a:prstGeom prst="rect">
            <a:avLst/>
          </a:prstGeom>
        </p:spPr>
      </p:pic>
      <p:sp>
        <p:nvSpPr>
          <p:cNvPr id="56" name="Isosceles Triangle 55">
            <a:extLst>
              <a:ext uri="{FF2B5EF4-FFF2-40B4-BE49-F238E27FC236}">
                <a16:creationId xmlns:a16="http://schemas.microsoft.com/office/drawing/2014/main" id="{948AE52C-AD58-4D7E-BBEC-741EA69A907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8" name="Parallelogram 57">
            <a:extLst>
              <a:ext uri="{FF2B5EF4-FFF2-40B4-BE49-F238E27FC236}">
                <a16:creationId xmlns:a16="http://schemas.microsoft.com/office/drawing/2014/main" id="{EB3158C7-B011-4D27-BC9D-27EA5BE02D0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3684541" y="0"/>
            <a:ext cx="7315200" cy="6858000"/>
          </a:xfrm>
          <a:prstGeom prst="parallelogram">
            <a:avLst>
              <a:gd name="adj" fmla="val 14937"/>
            </a:avLst>
          </a:prstGeom>
          <a:solidFill>
            <a:schemeClr val="tx1">
              <a:alpha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7295AA18-FA8B-4B5D-9477-7F5F51288FEC}"/>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custDataLst>
              <p:tags r:id="rId5"/>
            </p:custDataLst>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5E377175-C211-4D7B-89F7-92406DBD7346}"/>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custDataLst>
              <p:tags r:id="rId6"/>
            </p:custDataLst>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4" name="Rectangle 23">
            <a:extLst>
              <a:ext uri="{FF2B5EF4-FFF2-40B4-BE49-F238E27FC236}">
                <a16:creationId xmlns:a16="http://schemas.microsoft.com/office/drawing/2014/main" id="{40EA1C2A-B332-4211-8479-EA99BC303EF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6" name="Rectangle 25">
            <a:extLst>
              <a:ext uri="{FF2B5EF4-FFF2-40B4-BE49-F238E27FC236}">
                <a16:creationId xmlns:a16="http://schemas.microsoft.com/office/drawing/2014/main" id="{24A97CC0-C913-4A9C-B6E8-755C7D15EAC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8"/>
            </p:custDataLst>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8" name="Isosceles Triangle 67">
            <a:extLst>
              <a:ext uri="{FF2B5EF4-FFF2-40B4-BE49-F238E27FC236}">
                <a16:creationId xmlns:a16="http://schemas.microsoft.com/office/drawing/2014/main" id="{9DFA36DF-98BD-46D3-A75B-97154DB482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9"/>
            </p:custDataLst>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re 1">
            <a:extLst>
              <a:ext uri="{FF2B5EF4-FFF2-40B4-BE49-F238E27FC236}">
                <a16:creationId xmlns:a16="http://schemas.microsoft.com/office/drawing/2014/main" id="{E2CED1D2-2643-415A-9DB2-6AE072FEAFA7}"/>
              </a:ext>
            </a:extLst>
          </p:cNvPr>
          <p:cNvSpPr>
            <a:spLocks noGrp="1"/>
          </p:cNvSpPr>
          <p:nvPr>
            <p:ph type="title"/>
            <p:custDataLst>
              <p:tags r:id="rId10"/>
            </p:custDataLst>
          </p:nvPr>
        </p:nvSpPr>
        <p:spPr>
          <a:xfrm>
            <a:off x="4704200" y="1678665"/>
            <a:ext cx="4569803" cy="2369131"/>
          </a:xfrm>
        </p:spPr>
        <p:txBody>
          <a:bodyPr vert="horz" lIns="91440" tIns="45720" rIns="91440" bIns="45720" rtlCol="0" anchor="b">
            <a:normAutofit/>
          </a:bodyPr>
          <a:lstStyle/>
          <a:p>
            <a:pPr algn="r"/>
            <a:r>
              <a:rPr lang="en-US" sz="5400" dirty="0" err="1" smtClean="0"/>
              <a:t>Méthodologie</a:t>
            </a:r>
            <a:endParaRPr lang="en-US" sz="5400" dirty="0"/>
          </a:p>
        </p:txBody>
      </p:sp>
      <p:sp>
        <p:nvSpPr>
          <p:cNvPr id="5" name="Espace réservé du numéro de diapositive 4">
            <a:extLst>
              <a:ext uri="{FF2B5EF4-FFF2-40B4-BE49-F238E27FC236}">
                <a16:creationId xmlns:a16="http://schemas.microsoft.com/office/drawing/2014/main" id="{784E3C0F-F1E7-40A7-A6D2-DFD5DCB116BF}"/>
              </a:ext>
            </a:extLst>
          </p:cNvPr>
          <p:cNvSpPr>
            <a:spLocks noGrp="1"/>
          </p:cNvSpPr>
          <p:nvPr>
            <p:ph type="sldNum" sz="quarter" idx="12"/>
            <p:custDataLst>
              <p:tags r:id="rId11"/>
            </p:custDataLst>
          </p:nvPr>
        </p:nvSpPr>
        <p:spPr>
          <a:xfrm>
            <a:off x="8590663" y="6041362"/>
            <a:ext cx="683339" cy="365125"/>
          </a:xfrm>
        </p:spPr>
        <p:txBody>
          <a:bodyPr vert="horz" lIns="91440" tIns="45720" rIns="91440" bIns="45720" rtlCol="0" anchor="ctr">
            <a:normAutofit/>
          </a:bodyPr>
          <a:lstStyle/>
          <a:p>
            <a:pPr>
              <a:spcAft>
                <a:spcPts val="600"/>
              </a:spcAft>
            </a:pPr>
            <a:fld id="{D57F1E4F-1CFF-5643-939E-217C01CDF565}" type="slidenum">
              <a:rPr lang="en-US">
                <a:solidFill>
                  <a:schemeClr val="bg1"/>
                </a:solidFill>
              </a:rPr>
              <a:pPr>
                <a:spcAft>
                  <a:spcPts val="600"/>
                </a:spcAft>
              </a:pPr>
              <a:t>2</a:t>
            </a:fld>
            <a:endParaRPr lang="en-US">
              <a:solidFill>
                <a:schemeClr val="bg1"/>
              </a:solidFill>
            </a:endParaRPr>
          </a:p>
        </p:txBody>
      </p:sp>
      <p:sp>
        <p:nvSpPr>
          <p:cNvPr id="70" name="Rectangle 27">
            <a:extLst>
              <a:ext uri="{FF2B5EF4-FFF2-40B4-BE49-F238E27FC236}">
                <a16:creationId xmlns:a16="http://schemas.microsoft.com/office/drawing/2014/main" id="{D1D22F90-51DE-40F7-96EE-8E9894DF0E7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12"/>
            </p:custDataLst>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72" name="Rectangle 28">
            <a:extLst>
              <a:ext uri="{FF2B5EF4-FFF2-40B4-BE49-F238E27FC236}">
                <a16:creationId xmlns:a16="http://schemas.microsoft.com/office/drawing/2014/main" id="{F45D120E-4F36-4767-98FA-949993B8E1A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13"/>
            </p:custDataLst>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4" name="Rectangle 29">
            <a:extLst>
              <a:ext uri="{FF2B5EF4-FFF2-40B4-BE49-F238E27FC236}">
                <a16:creationId xmlns:a16="http://schemas.microsoft.com/office/drawing/2014/main" id="{B541A2F0-1EDC-4D03-94AC-35BC742CEAC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14"/>
            </p:custDataLst>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Isosceles Triangle 75">
            <a:extLst>
              <a:ext uri="{FF2B5EF4-FFF2-40B4-BE49-F238E27FC236}">
                <a16:creationId xmlns:a16="http://schemas.microsoft.com/office/drawing/2014/main" id="{08CE2AE4-51CC-4060-8818-423BB07BF3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custDataLst>
              <p:tags r:id="rId15"/>
            </p:custDataLst>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384717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normAutofit fontScale="62500" lnSpcReduction="20000"/>
          </a:bodyPr>
          <a:lstStyle/>
          <a:p>
            <a:pPr marL="0" indent="0">
              <a:buNone/>
            </a:pPr>
            <a:r>
              <a:rPr lang="fr-FR" sz="3200" dirty="0" smtClean="0"/>
              <a:t>Rentrée 2020 </a:t>
            </a:r>
            <a:endParaRPr lang="fr-FR" sz="3200" dirty="0"/>
          </a:p>
          <a:p>
            <a:r>
              <a:rPr lang="fr-FR" sz="3200" dirty="0"/>
              <a:t>De 60% à 80% des élèves rapportent des pratiques régulières de soutien aux apprentissages (rythme adapté, évaluation formative, rattrapage)   </a:t>
            </a:r>
          </a:p>
          <a:p>
            <a:r>
              <a:rPr lang="fr-FR" sz="3200" dirty="0"/>
              <a:t>Lien positif avec les variables motivationnelles (valeur, SEP, engagement)</a:t>
            </a:r>
            <a:endParaRPr lang="fr-BE" sz="3200" dirty="0"/>
          </a:p>
          <a:p>
            <a:pPr lvl="0"/>
            <a:endParaRPr lang="fr-FR" sz="3200" dirty="0"/>
          </a:p>
          <a:p>
            <a:r>
              <a:rPr lang="fr-FR" sz="3200" dirty="0"/>
              <a:t>De 65% à 80% des élèves rapportent des pratiques régulières de soutien émotionnel (se soucier de l’élève)   MAIS  plus faible qu’en juin 2020</a:t>
            </a:r>
          </a:p>
          <a:p>
            <a:r>
              <a:rPr lang="fr-FR" sz="3200" dirty="0"/>
              <a:t>Lien positif important avec la valeur accordée à la tâche + relation avec le souhait d’abandonner l’école</a:t>
            </a:r>
            <a:endParaRPr lang="fr-BE" sz="3200" dirty="0"/>
          </a:p>
          <a:p>
            <a:pPr defTabSz="914349">
              <a:defRPr/>
            </a:pPr>
            <a:endParaRPr lang="fr-BE" dirty="0"/>
          </a:p>
          <a:p>
            <a:endParaRPr lang="fr-BE" dirty="0"/>
          </a:p>
          <a:p>
            <a:endParaRPr lang="fr-BE" dirty="0"/>
          </a:p>
        </p:txBody>
      </p:sp>
      <p:sp>
        <p:nvSpPr>
          <p:cNvPr id="4" name="Espace réservé du pied de page 3"/>
          <p:cNvSpPr>
            <a:spLocks noGrp="1"/>
          </p:cNvSpPr>
          <p:nvPr>
            <p:ph type="ftr" sz="quarter" idx="11"/>
          </p:nvPr>
        </p:nvSpPr>
        <p:spPr/>
        <p:txBody>
          <a:bodyPr/>
          <a:lstStyle/>
          <a:p>
            <a:r>
              <a:rPr lang="pt-BR" smtClean="0"/>
              <a:t>DDE (PEDA4022) - Prof. A. Baye</a:t>
            </a:r>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381329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649BDAF3-D128-4075-9C4C-B63A8DA82955}"/>
              </a:ext>
            </a:extLst>
          </p:cNvPr>
          <p:cNvSpPr>
            <a:spLocks noGrp="1"/>
          </p:cNvSpPr>
          <p:nvPr>
            <p:ph type="ftr" sz="quarter" idx="11"/>
            <p:custDataLst>
              <p:tags r:id="rId1"/>
            </p:custDataLst>
          </p:nvPr>
        </p:nvSpPr>
        <p:spPr>
          <a:xfrm>
            <a:off x="643467" y="6041362"/>
            <a:ext cx="6297612" cy="365125"/>
          </a:xfrm>
        </p:spPr>
        <p:txBody>
          <a:bodyPr>
            <a:normAutofit/>
          </a:bodyPr>
          <a:lstStyle/>
          <a:p>
            <a:pPr>
              <a:spcAft>
                <a:spcPts val="600"/>
              </a:spcAft>
            </a:pPr>
            <a:endParaRPr lang="en-US" dirty="0"/>
          </a:p>
        </p:txBody>
      </p:sp>
      <p:sp>
        <p:nvSpPr>
          <p:cNvPr id="2" name="Titre 1">
            <a:extLst>
              <a:ext uri="{FF2B5EF4-FFF2-40B4-BE49-F238E27FC236}">
                <a16:creationId xmlns:a16="http://schemas.microsoft.com/office/drawing/2014/main" id="{AF31E41C-BC90-4786-8D2A-329616BDA56E}"/>
              </a:ext>
            </a:extLst>
          </p:cNvPr>
          <p:cNvSpPr>
            <a:spLocks noGrp="1"/>
          </p:cNvSpPr>
          <p:nvPr>
            <p:ph type="title"/>
            <p:custDataLst>
              <p:tags r:id="rId2"/>
            </p:custDataLst>
          </p:nvPr>
        </p:nvSpPr>
        <p:spPr>
          <a:xfrm>
            <a:off x="643467" y="816638"/>
            <a:ext cx="3367359" cy="5224724"/>
          </a:xfrm>
        </p:spPr>
        <p:txBody>
          <a:bodyPr anchor="ctr">
            <a:normAutofit/>
          </a:bodyPr>
          <a:lstStyle/>
          <a:p>
            <a:r>
              <a:rPr lang="fr-BE" dirty="0" smtClean="0"/>
              <a:t>Marge de manœuvre ?</a:t>
            </a:r>
            <a:endParaRPr lang="fr-BE" dirty="0"/>
          </a:p>
        </p:txBody>
      </p:sp>
      <p:sp>
        <p:nvSpPr>
          <p:cNvPr id="5" name="Espace réservé du numéro de diapositive 4">
            <a:extLst>
              <a:ext uri="{FF2B5EF4-FFF2-40B4-BE49-F238E27FC236}">
                <a16:creationId xmlns:a16="http://schemas.microsoft.com/office/drawing/2014/main" id="{5E525A49-BB09-4D40-BC31-40249E4B4150}"/>
              </a:ext>
            </a:extLst>
          </p:cNvPr>
          <p:cNvSpPr>
            <a:spLocks noGrp="1"/>
          </p:cNvSpPr>
          <p:nvPr>
            <p:ph type="sldNum" sz="quarter" idx="12"/>
            <p:custDataLst>
              <p:tags r:id="rId3"/>
            </p:custDataLst>
          </p:nvPr>
        </p:nvSpPr>
        <p:spPr>
          <a:xfrm>
            <a:off x="8590663" y="6041362"/>
            <a:ext cx="683339" cy="365125"/>
          </a:xfrm>
        </p:spPr>
        <p:txBody>
          <a:bodyPr>
            <a:normAutofit/>
          </a:bodyPr>
          <a:lstStyle/>
          <a:p>
            <a:pPr>
              <a:spcAft>
                <a:spcPts val="600"/>
              </a:spcAft>
            </a:pPr>
            <a:fld id="{D57F1E4F-1CFF-5643-939E-217C01CDF565}" type="slidenum">
              <a:rPr lang="en-US" smtClean="0"/>
              <a:pPr>
                <a:spcAft>
                  <a:spcPts val="600"/>
                </a:spcAft>
              </a:pPr>
              <a:t>21</a:t>
            </a:fld>
            <a:endParaRPr lang="en-US"/>
          </a:p>
        </p:txBody>
      </p:sp>
      <p:sp>
        <p:nvSpPr>
          <p:cNvPr id="3" name="Espace réservé du contenu 2">
            <a:extLst>
              <a:ext uri="{FF2B5EF4-FFF2-40B4-BE49-F238E27FC236}">
                <a16:creationId xmlns:a16="http://schemas.microsoft.com/office/drawing/2014/main" id="{92564269-3F6A-4BCF-80CB-5EE56747180D}"/>
              </a:ext>
            </a:extLst>
          </p:cNvPr>
          <p:cNvSpPr>
            <a:spLocks noGrp="1"/>
          </p:cNvSpPr>
          <p:nvPr>
            <p:ph idx="1"/>
            <p:custDataLst>
              <p:tags r:id="rId4"/>
            </p:custDataLst>
          </p:nvPr>
        </p:nvSpPr>
        <p:spPr>
          <a:xfrm>
            <a:off x="3566160" y="816638"/>
            <a:ext cx="5707841" cy="5224724"/>
          </a:xfrm>
        </p:spPr>
        <p:txBody>
          <a:bodyPr anchor="ctr">
            <a:normAutofit/>
          </a:bodyPr>
          <a:lstStyle/>
          <a:p>
            <a:r>
              <a:rPr lang="fr-BE" dirty="0" smtClean="0"/>
              <a:t>Pratiques influencent bien-être et motivation</a:t>
            </a:r>
            <a:endParaRPr lang="fr-BE" dirty="0"/>
          </a:p>
          <a:p>
            <a:r>
              <a:rPr lang="fr-BE" dirty="0" smtClean="0"/>
              <a:t>Soutien émotionnel </a:t>
            </a:r>
            <a:endParaRPr lang="fr-BE" dirty="0" smtClean="0"/>
          </a:p>
          <a:p>
            <a:r>
              <a:rPr lang="fr-BE" dirty="0" smtClean="0"/>
              <a:t>Favoriser sentiment </a:t>
            </a:r>
            <a:r>
              <a:rPr lang="fr-BE" dirty="0" smtClean="0"/>
              <a:t>d’efficacité </a:t>
            </a:r>
            <a:r>
              <a:rPr lang="fr-BE" dirty="0" smtClean="0"/>
              <a:t>personnelle (se sentir compétent face aux tâches scolaires)</a:t>
            </a:r>
            <a:endParaRPr lang="fr-BE" dirty="0"/>
          </a:p>
          <a:p>
            <a:pPr marL="0" indent="0">
              <a:buNone/>
            </a:pPr>
            <a:endParaRPr lang="fr-BE" dirty="0"/>
          </a:p>
        </p:txBody>
      </p:sp>
    </p:spTree>
    <p:extLst>
      <p:ext uri="{BB962C8B-B14F-4D97-AF65-F5344CB8AC3E}">
        <p14:creationId xmlns:p14="http://schemas.microsoft.com/office/powerpoint/2010/main" val="38791517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rois flèches dans le mille">
            <a:extLst>
              <a:ext uri="{FF2B5EF4-FFF2-40B4-BE49-F238E27FC236}">
                <a16:creationId xmlns:a16="http://schemas.microsoft.com/office/drawing/2014/main" id="{70F2C72C-CEE2-4C93-967A-E3F8DCB28B80}"/>
              </a:ext>
            </a:extLst>
          </p:cNvPr>
          <p:cNvPicPr>
            <a:picLocks noChangeAspect="1"/>
          </p:cNvPicPr>
          <p:nvPr>
            <p:custDataLst>
              <p:tags r:id="rId1"/>
            </p:custDataLst>
          </p:nvPr>
        </p:nvPicPr>
        <p:blipFill rotWithShape="1">
          <a:blip r:embed="rId5"/>
          <a:srcRect l="9091" t="21929"/>
          <a:stretch/>
        </p:blipFill>
        <p:spPr>
          <a:xfrm>
            <a:off x="1" y="10"/>
            <a:ext cx="12191999" cy="6857990"/>
          </a:xfrm>
          <a:prstGeom prst="rect">
            <a:avLst/>
          </a:prstGeom>
        </p:spPr>
      </p:pic>
      <p:sp>
        <p:nvSpPr>
          <p:cNvPr id="2" name="Titre 1">
            <a:extLst>
              <a:ext uri="{FF2B5EF4-FFF2-40B4-BE49-F238E27FC236}">
                <a16:creationId xmlns:a16="http://schemas.microsoft.com/office/drawing/2014/main" id="{E2CED1D2-2643-415A-9DB2-6AE072FEAFA7}"/>
              </a:ext>
            </a:extLst>
          </p:cNvPr>
          <p:cNvSpPr>
            <a:spLocks noGrp="1"/>
          </p:cNvSpPr>
          <p:nvPr>
            <p:ph type="title"/>
            <p:custDataLst>
              <p:tags r:id="rId2"/>
            </p:custDataLst>
          </p:nvPr>
        </p:nvSpPr>
        <p:spPr>
          <a:xfrm>
            <a:off x="3291960" y="1059874"/>
            <a:ext cx="4569803" cy="2369131"/>
          </a:xfrm>
        </p:spPr>
        <p:txBody>
          <a:bodyPr vert="horz" lIns="91440" tIns="45720" rIns="91440" bIns="45720" rtlCol="0" anchor="b">
            <a:normAutofit fontScale="90000"/>
          </a:bodyPr>
          <a:lstStyle/>
          <a:p>
            <a:pPr algn="r"/>
            <a:r>
              <a:rPr lang="en-US" sz="5400" dirty="0" smtClean="0"/>
              <a:t>Merci pour </a:t>
            </a:r>
            <a:r>
              <a:rPr lang="en-US" sz="5400" dirty="0" err="1" smtClean="0"/>
              <a:t>votre</a:t>
            </a:r>
            <a:r>
              <a:rPr lang="en-US" sz="5400" dirty="0" smtClean="0"/>
              <a:t> attention</a:t>
            </a:r>
            <a:endParaRPr lang="en-US" sz="5400" dirty="0"/>
          </a:p>
        </p:txBody>
      </p:sp>
      <p:sp>
        <p:nvSpPr>
          <p:cNvPr id="5" name="Espace réservé du numéro de diapositive 4">
            <a:extLst>
              <a:ext uri="{FF2B5EF4-FFF2-40B4-BE49-F238E27FC236}">
                <a16:creationId xmlns:a16="http://schemas.microsoft.com/office/drawing/2014/main" id="{784E3C0F-F1E7-40A7-A6D2-DFD5DCB116BF}"/>
              </a:ext>
            </a:extLst>
          </p:cNvPr>
          <p:cNvSpPr>
            <a:spLocks noGrp="1"/>
          </p:cNvSpPr>
          <p:nvPr>
            <p:ph type="sldNum" sz="quarter" idx="12"/>
            <p:custDataLst>
              <p:tags r:id="rId3"/>
            </p:custDataLst>
          </p:nvPr>
        </p:nvSpPr>
        <p:spPr>
          <a:xfrm>
            <a:off x="8590663" y="6041362"/>
            <a:ext cx="683339"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D57F1E4F-1CFF-5643-939E-217C01CDF565}" type="slidenum">
              <a:rPr kumimoji="0" lang="en-US" sz="900" b="0" i="0" u="none" strike="noStrike" kern="1200" cap="none" spc="0" normalizeH="0" baseline="0" noProof="0">
                <a:ln>
                  <a:noFill/>
                </a:ln>
                <a:solidFill>
                  <a:prstClr val="white"/>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600"/>
                </a:spcAft>
                <a:buClrTx/>
                <a:buSzTx/>
                <a:buFontTx/>
                <a:buNone/>
                <a:tabLst/>
                <a:defRPr/>
              </a:pPr>
              <a:t>22</a:t>
            </a:fld>
            <a:endParaRPr kumimoji="0" lang="en-US" sz="9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2197083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600" dirty="0" smtClean="0"/>
              <a:t>Risque de décrochage</a:t>
            </a:r>
            <a:endParaRPr lang="fr-BE" sz="3600" dirty="0"/>
          </a:p>
        </p:txBody>
      </p:sp>
      <p:sp>
        <p:nvSpPr>
          <p:cNvPr id="3" name="Espace réservé du contenu 2"/>
          <p:cNvSpPr>
            <a:spLocks noGrp="1"/>
          </p:cNvSpPr>
          <p:nvPr>
            <p:ph idx="1"/>
          </p:nvPr>
        </p:nvSpPr>
        <p:spPr>
          <a:xfrm>
            <a:off x="838200" y="5416951"/>
            <a:ext cx="10515600" cy="1109107"/>
          </a:xfrm>
        </p:spPr>
        <p:txBody>
          <a:bodyPr>
            <a:normAutofit fontScale="25000" lnSpcReduction="20000"/>
          </a:bodyPr>
          <a:lstStyle/>
          <a:p>
            <a:pPr>
              <a:spcBef>
                <a:spcPts val="1800"/>
              </a:spcBef>
            </a:pPr>
            <a:r>
              <a:rPr lang="fr-FR" sz="8000" dirty="0" smtClean="0"/>
              <a:t>Risque perçu plus élevé à la rentrée 2020 qu’en juin 2020, mais comparable à une enquête « hors </a:t>
            </a:r>
            <a:r>
              <a:rPr lang="fr-FR" sz="8000" dirty="0" err="1" smtClean="0"/>
              <a:t>Covid</a:t>
            </a:r>
            <a:r>
              <a:rPr lang="fr-FR" sz="8000" dirty="0" smtClean="0"/>
              <a:t> ». </a:t>
            </a:r>
          </a:p>
          <a:p>
            <a:pPr>
              <a:spcBef>
                <a:spcPts val="1800"/>
              </a:spcBef>
            </a:pPr>
            <a:r>
              <a:rPr lang="fr-FR" sz="8000" dirty="0" smtClean="0"/>
              <a:t>Attention: échantillon scolairement et socialement favorisé !</a:t>
            </a:r>
          </a:p>
        </p:txBody>
      </p:sp>
      <p:graphicFrame>
        <p:nvGraphicFramePr>
          <p:cNvPr id="4" name="Tableau 3"/>
          <p:cNvGraphicFramePr>
            <a:graphicFrameLocks noGrp="1"/>
          </p:cNvGraphicFramePr>
          <p:nvPr>
            <p:extLst>
              <p:ext uri="{D42A27DB-BD31-4B8C-83A1-F6EECF244321}">
                <p14:modId xmlns:p14="http://schemas.microsoft.com/office/powerpoint/2010/main" val="1434008367"/>
              </p:ext>
            </p:extLst>
          </p:nvPr>
        </p:nvGraphicFramePr>
        <p:xfrm>
          <a:off x="677333" y="1365813"/>
          <a:ext cx="9878777" cy="3913632"/>
        </p:xfrm>
        <a:graphic>
          <a:graphicData uri="http://schemas.openxmlformats.org/drawingml/2006/table">
            <a:tbl>
              <a:tblPr firstRow="1" firstCol="1" bandRow="1">
                <a:tableStyleId>{5C22544A-7EE6-4342-B048-85BDC9FD1C3A}</a:tableStyleId>
              </a:tblPr>
              <a:tblGrid>
                <a:gridCol w="3038802">
                  <a:extLst>
                    <a:ext uri="{9D8B030D-6E8A-4147-A177-3AD203B41FA5}">
                      <a16:colId xmlns:a16="http://schemas.microsoft.com/office/drawing/2014/main" val="1720113304"/>
                    </a:ext>
                  </a:extLst>
                </a:gridCol>
                <a:gridCol w="1455337">
                  <a:extLst>
                    <a:ext uri="{9D8B030D-6E8A-4147-A177-3AD203B41FA5}">
                      <a16:colId xmlns:a16="http://schemas.microsoft.com/office/drawing/2014/main" val="3911385312"/>
                    </a:ext>
                  </a:extLst>
                </a:gridCol>
                <a:gridCol w="1026102">
                  <a:extLst>
                    <a:ext uri="{9D8B030D-6E8A-4147-A177-3AD203B41FA5}">
                      <a16:colId xmlns:a16="http://schemas.microsoft.com/office/drawing/2014/main" val="1938787567"/>
                    </a:ext>
                  </a:extLst>
                </a:gridCol>
                <a:gridCol w="1168113">
                  <a:extLst>
                    <a:ext uri="{9D8B030D-6E8A-4147-A177-3AD203B41FA5}">
                      <a16:colId xmlns:a16="http://schemas.microsoft.com/office/drawing/2014/main" val="453668096"/>
                    </a:ext>
                  </a:extLst>
                </a:gridCol>
                <a:gridCol w="1168113">
                  <a:extLst>
                    <a:ext uri="{9D8B030D-6E8A-4147-A177-3AD203B41FA5}">
                      <a16:colId xmlns:a16="http://schemas.microsoft.com/office/drawing/2014/main" val="2975320291"/>
                    </a:ext>
                  </a:extLst>
                </a:gridCol>
                <a:gridCol w="1011155">
                  <a:extLst>
                    <a:ext uri="{9D8B030D-6E8A-4147-A177-3AD203B41FA5}">
                      <a16:colId xmlns:a16="http://schemas.microsoft.com/office/drawing/2014/main" val="3161198648"/>
                    </a:ext>
                  </a:extLst>
                </a:gridCol>
                <a:gridCol w="1011155">
                  <a:extLst>
                    <a:ext uri="{9D8B030D-6E8A-4147-A177-3AD203B41FA5}">
                      <a16:colId xmlns:a16="http://schemas.microsoft.com/office/drawing/2014/main" val="78759625"/>
                    </a:ext>
                  </a:extLst>
                </a:gridCol>
              </a:tblGrid>
              <a:tr h="310101">
                <a:tc gridSpan="7">
                  <a:txBody>
                    <a:bodyPr/>
                    <a:lstStyle/>
                    <a:p>
                      <a:pPr algn="just">
                        <a:lnSpc>
                          <a:spcPct val="107000"/>
                        </a:lnSpc>
                        <a:spcAft>
                          <a:spcPts val="0"/>
                        </a:spcAft>
                      </a:pPr>
                      <a:r>
                        <a:rPr lang="fr-FR" sz="2000" dirty="0" smtClean="0">
                          <a:effectLst/>
                        </a:rPr>
                        <a:t>Données </a:t>
                      </a:r>
                      <a:r>
                        <a:rPr lang="fr-FR" sz="2000" dirty="0">
                          <a:effectLst/>
                        </a:rPr>
                        <a:t>descriptives liées au risque de décrochage (item par item)</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886542975"/>
                  </a:ext>
                </a:extLst>
              </a:tr>
              <a:tr h="1289605">
                <a:tc gridSpan="2">
                  <a:txBody>
                    <a:bodyPr/>
                    <a:lstStyle/>
                    <a:p>
                      <a:pPr algn="just">
                        <a:lnSpc>
                          <a:spcPct val="107000"/>
                        </a:lnSpc>
                        <a:spcAft>
                          <a:spcPts val="0"/>
                        </a:spcAft>
                      </a:pPr>
                      <a:r>
                        <a:rPr lang="fr-FR" sz="2000" dirty="0">
                          <a:effectLst/>
                        </a:rPr>
                        <a:t> </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BE"/>
                    </a:p>
                  </a:txBody>
                  <a:tcPr/>
                </a:tc>
                <a:tc>
                  <a:txBody>
                    <a:bodyPr/>
                    <a:lstStyle/>
                    <a:p>
                      <a:pPr algn="ctr">
                        <a:lnSpc>
                          <a:spcPct val="107000"/>
                        </a:lnSpc>
                        <a:spcAft>
                          <a:spcPts val="0"/>
                        </a:spcAft>
                      </a:pPr>
                      <a:r>
                        <a:rPr lang="fr-FR" sz="2000">
                          <a:effectLst/>
                        </a:rPr>
                        <a:t>Pas du tout d’accord</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a:effectLst/>
                        </a:rPr>
                        <a:t>Plutôt pas d’accord</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a:effectLst/>
                        </a:rPr>
                        <a:t>Ni d’accord, ni pas d’accord</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a:effectLst/>
                        </a:rPr>
                        <a:t>Plutôt d’accord</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a:effectLst/>
                        </a:rPr>
                        <a:t>Tout à fait d’accord</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5739222"/>
                  </a:ext>
                </a:extLst>
              </a:tr>
              <a:tr h="533997">
                <a:tc rowSpan="2">
                  <a:txBody>
                    <a:bodyPr/>
                    <a:lstStyle/>
                    <a:p>
                      <a:pPr algn="just">
                        <a:lnSpc>
                          <a:spcPct val="107000"/>
                        </a:lnSpc>
                        <a:spcAft>
                          <a:spcPts val="0"/>
                        </a:spcAft>
                      </a:pPr>
                      <a:r>
                        <a:rPr lang="fr-FR" sz="2000">
                          <a:effectLst/>
                        </a:rPr>
                        <a:t>Pour moi, il est hors de question d'abandonner l'école avant la fin du secondaire.</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dirty="0">
                          <a:effectLst/>
                        </a:rPr>
                        <a:t>Juin 2020</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rgbClr val="FF0000"/>
                          </a:solidFill>
                          <a:effectLst/>
                        </a:rPr>
                        <a:t>3,2 %</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rgbClr val="FF0000"/>
                          </a:solidFill>
                          <a:effectLst/>
                        </a:rPr>
                        <a:t>2,5 %</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a:effectLst/>
                        </a:rPr>
                        <a:t>7,2 %</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chemeClr val="tx1"/>
                          </a:solidFill>
                          <a:effectLst/>
                        </a:rPr>
                        <a:t>16,7 %</a:t>
                      </a:r>
                      <a:endParaRPr lang="fr-BE"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chemeClr val="tx1"/>
                          </a:solidFill>
                          <a:effectLst/>
                        </a:rPr>
                        <a:t>70,4 %</a:t>
                      </a:r>
                      <a:endParaRPr lang="fr-BE"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70046113"/>
                  </a:ext>
                </a:extLst>
              </a:tr>
              <a:tr h="755608">
                <a:tc vMerge="1">
                  <a:txBody>
                    <a:bodyPr/>
                    <a:lstStyle/>
                    <a:p>
                      <a:endParaRPr lang="fr-BE"/>
                    </a:p>
                  </a:txBody>
                  <a:tcPr/>
                </a:tc>
                <a:tc>
                  <a:txBody>
                    <a:bodyPr/>
                    <a:lstStyle/>
                    <a:p>
                      <a:pPr algn="ctr">
                        <a:lnSpc>
                          <a:spcPct val="107000"/>
                        </a:lnSpc>
                        <a:spcAft>
                          <a:spcPts val="0"/>
                        </a:spcAft>
                      </a:pPr>
                      <a:r>
                        <a:rPr lang="fr-FR" sz="2000" dirty="0">
                          <a:effectLst/>
                        </a:rPr>
                        <a:t>Rentrée 2020</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rgbClr val="FF0000"/>
                          </a:solidFill>
                          <a:effectLst/>
                        </a:rPr>
                        <a:t>4,6 %</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rgbClr val="FF0000"/>
                          </a:solidFill>
                          <a:effectLst/>
                        </a:rPr>
                        <a:t>3,1 %</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a:effectLst/>
                        </a:rPr>
                        <a:t>11,6 %</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chemeClr val="tx1"/>
                          </a:solidFill>
                          <a:effectLst/>
                        </a:rPr>
                        <a:t>19,6 %</a:t>
                      </a:r>
                      <a:endParaRPr lang="fr-BE"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chemeClr val="tx1"/>
                          </a:solidFill>
                          <a:effectLst/>
                        </a:rPr>
                        <a:t>61,2 %</a:t>
                      </a:r>
                      <a:endParaRPr lang="fr-BE"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9718978"/>
                  </a:ext>
                </a:extLst>
              </a:tr>
              <a:tr h="310101">
                <a:tc rowSpan="2">
                  <a:txBody>
                    <a:bodyPr/>
                    <a:lstStyle/>
                    <a:p>
                      <a:pPr algn="just">
                        <a:lnSpc>
                          <a:spcPct val="107000"/>
                        </a:lnSpc>
                        <a:spcAft>
                          <a:spcPts val="0"/>
                        </a:spcAft>
                      </a:pPr>
                      <a:r>
                        <a:rPr lang="fr-FR" sz="2000" dirty="0">
                          <a:solidFill>
                            <a:schemeClr val="bg1"/>
                          </a:solidFill>
                          <a:effectLst/>
                        </a:rPr>
                        <a:t>Je pense sérieusement à abandonner l’école</a:t>
                      </a:r>
                      <a:r>
                        <a:rPr lang="fr-FR" sz="2000" dirty="0">
                          <a:solidFill>
                            <a:srgbClr val="FF0000"/>
                          </a:solidFill>
                          <a:effectLst/>
                        </a:rPr>
                        <a:t>.</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2000">
                          <a:effectLst/>
                        </a:rPr>
                        <a:t>Juin 2020</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effectLst/>
                        </a:rPr>
                        <a:t>83,8 %</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effectLst/>
                        </a:rPr>
                        <a:t>7,6 %</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effectLst/>
                        </a:rPr>
                        <a:t>5,8 %</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rgbClr val="FF0000"/>
                          </a:solidFill>
                          <a:effectLst/>
                        </a:rPr>
                        <a:t>1,6 %</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a:solidFill>
                            <a:srgbClr val="FF0000"/>
                          </a:solidFill>
                          <a:effectLst/>
                        </a:rPr>
                        <a:t>1,2 %</a:t>
                      </a:r>
                      <a:endParaRPr lang="fr-BE" sz="280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3071411"/>
                  </a:ext>
                </a:extLst>
              </a:tr>
              <a:tr h="636603">
                <a:tc vMerge="1">
                  <a:txBody>
                    <a:bodyPr/>
                    <a:lstStyle/>
                    <a:p>
                      <a:endParaRPr lang="fr-BE"/>
                    </a:p>
                  </a:txBody>
                  <a:tcPr/>
                </a:tc>
                <a:tc>
                  <a:txBody>
                    <a:bodyPr/>
                    <a:lstStyle/>
                    <a:p>
                      <a:pPr algn="ctr">
                        <a:lnSpc>
                          <a:spcPct val="107000"/>
                        </a:lnSpc>
                        <a:spcAft>
                          <a:spcPts val="0"/>
                        </a:spcAft>
                      </a:pPr>
                      <a:r>
                        <a:rPr lang="fr-FR" sz="2000">
                          <a:effectLst/>
                        </a:rPr>
                        <a:t>Rentrée 2020</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a:effectLst/>
                        </a:rPr>
                        <a:t>73,6 %</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a:effectLst/>
                        </a:rPr>
                        <a:t>10,5 %</a:t>
                      </a:r>
                      <a:endParaRPr lang="fr-BE"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effectLst/>
                        </a:rPr>
                        <a:t>9,7 %</a:t>
                      </a:r>
                      <a:endParaRPr lang="fr-BE"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rgbClr val="FF0000"/>
                          </a:solidFill>
                          <a:effectLst/>
                        </a:rPr>
                        <a:t>3,2 %</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fr-FR" sz="2000" dirty="0">
                          <a:solidFill>
                            <a:srgbClr val="FF0000"/>
                          </a:solidFill>
                          <a:effectLst/>
                        </a:rPr>
                        <a:t>2,9 %</a:t>
                      </a:r>
                      <a:endParaRPr lang="fr-BE" sz="2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00674345"/>
                  </a:ext>
                </a:extLst>
              </a:tr>
            </a:tbl>
          </a:graphicData>
        </a:graphic>
      </p:graphicFrame>
    </p:spTree>
    <p:extLst>
      <p:ext uri="{BB962C8B-B14F-4D97-AF65-F5344CB8AC3E}">
        <p14:creationId xmlns:p14="http://schemas.microsoft.com/office/powerpoint/2010/main" val="140468039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1F6B46-2843-AF4C-898E-E4E8EDE6C1FA}"/>
              </a:ext>
            </a:extLst>
          </p:cNvPr>
          <p:cNvSpPr>
            <a:spLocks noGrp="1"/>
          </p:cNvSpPr>
          <p:nvPr>
            <p:ph type="title"/>
          </p:nvPr>
        </p:nvSpPr>
        <p:spPr/>
        <p:txBody>
          <a:bodyPr/>
          <a:lstStyle/>
          <a:p>
            <a:r>
              <a:rPr lang="fr-FR" dirty="0"/>
              <a:t>Les sondages</a:t>
            </a:r>
          </a:p>
        </p:txBody>
      </p:sp>
      <p:graphicFrame>
        <p:nvGraphicFramePr>
          <p:cNvPr id="4" name="Tableau 4">
            <a:extLst>
              <a:ext uri="{FF2B5EF4-FFF2-40B4-BE49-F238E27FC236}">
                <a16:creationId xmlns:a16="http://schemas.microsoft.com/office/drawing/2014/main" id="{9809FEB4-D65F-0F4D-85FA-82B7817D10A1}"/>
              </a:ext>
            </a:extLst>
          </p:cNvPr>
          <p:cNvGraphicFramePr>
            <a:graphicFrameLocks noGrp="1"/>
          </p:cNvGraphicFramePr>
          <p:nvPr>
            <p:ph idx="1"/>
            <p:extLst/>
          </p:nvPr>
        </p:nvGraphicFramePr>
        <p:xfrm>
          <a:off x="838200" y="1825625"/>
          <a:ext cx="10515599" cy="4053840"/>
        </p:xfrm>
        <a:graphic>
          <a:graphicData uri="http://schemas.openxmlformats.org/drawingml/2006/table">
            <a:tbl>
              <a:tblPr firstRow="1" bandRow="1">
                <a:tableStyleId>{5FD0F851-EC5A-4D38-B0AD-8093EC10F338}</a:tableStyleId>
              </a:tblPr>
              <a:tblGrid>
                <a:gridCol w="1499886">
                  <a:extLst>
                    <a:ext uri="{9D8B030D-6E8A-4147-A177-3AD203B41FA5}">
                      <a16:colId xmlns:a16="http://schemas.microsoft.com/office/drawing/2014/main" val="4215127400"/>
                    </a:ext>
                  </a:extLst>
                </a:gridCol>
                <a:gridCol w="4490977">
                  <a:extLst>
                    <a:ext uri="{9D8B030D-6E8A-4147-A177-3AD203B41FA5}">
                      <a16:colId xmlns:a16="http://schemas.microsoft.com/office/drawing/2014/main" val="4066138664"/>
                    </a:ext>
                  </a:extLst>
                </a:gridCol>
                <a:gridCol w="4524736">
                  <a:extLst>
                    <a:ext uri="{9D8B030D-6E8A-4147-A177-3AD203B41FA5}">
                      <a16:colId xmlns:a16="http://schemas.microsoft.com/office/drawing/2014/main" val="550546262"/>
                    </a:ext>
                  </a:extLst>
                </a:gridCol>
              </a:tblGrid>
              <a:tr h="370840">
                <a:tc>
                  <a:txBody>
                    <a:bodyPr/>
                    <a:lstStyle/>
                    <a:p>
                      <a:pPr algn="ctr"/>
                      <a:endParaRPr lang="fr-FR" dirty="0"/>
                    </a:p>
                  </a:txBody>
                  <a:tcPr>
                    <a:lnR w="12700" cap="flat" cmpd="sng" algn="ctr">
                      <a:solidFill>
                        <a:schemeClr val="tx1"/>
                      </a:solidFill>
                      <a:prstDash val="solid"/>
                      <a:round/>
                      <a:headEnd type="none" w="med" len="med"/>
                      <a:tailEnd type="none" w="med" len="med"/>
                    </a:lnR>
                  </a:tcPr>
                </a:tc>
                <a:tc>
                  <a:txBody>
                    <a:bodyPr/>
                    <a:lstStyle/>
                    <a:p>
                      <a:pPr algn="ctr"/>
                      <a:r>
                        <a:rPr lang="fr-FR" dirty="0"/>
                        <a:t>Sondage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fr-FR" dirty="0"/>
                        <a:t>Sondage 2</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89684234"/>
                  </a:ext>
                </a:extLst>
              </a:tr>
              <a:tr h="370840">
                <a:tc>
                  <a:txBody>
                    <a:bodyPr/>
                    <a:lstStyle/>
                    <a:p>
                      <a:r>
                        <a:rPr lang="fr-FR" dirty="0"/>
                        <a:t>Thématique</a:t>
                      </a:r>
                    </a:p>
                  </a:txBody>
                  <a:tcPr>
                    <a:lnR w="12700" cap="flat" cmpd="sng" algn="ctr">
                      <a:solidFill>
                        <a:schemeClr val="tx1"/>
                      </a:solidFill>
                      <a:prstDash val="solid"/>
                      <a:round/>
                      <a:headEnd type="none" w="med" len="med"/>
                      <a:tailEnd type="none" w="med" len="med"/>
                    </a:lnR>
                  </a:tcPr>
                </a:tc>
                <a:tc gridSpan="2">
                  <a:txBody>
                    <a:bodyPr/>
                    <a:lstStyle/>
                    <a:p>
                      <a:pPr algn="ctr"/>
                      <a:r>
                        <a:rPr lang="fr-FR" dirty="0"/>
                        <a:t>Le bien-être et la motivation des élèves durant la crise sanitaire liée à la covid-19</a:t>
                      </a:r>
                    </a:p>
                  </a:txBody>
                  <a:tcPr>
                    <a:lnL w="12700" cap="flat" cmpd="sng" algn="ctr">
                      <a:solidFill>
                        <a:schemeClr val="tx1"/>
                      </a:solidFill>
                      <a:prstDash val="solid"/>
                      <a:round/>
                      <a:headEnd type="none" w="med" len="med"/>
                      <a:tailEnd type="none" w="med" len="med"/>
                    </a:lnL>
                  </a:tcPr>
                </a:tc>
                <a:tc hMerge="1">
                  <a:txBody>
                    <a:bodyPr/>
                    <a:lstStyle/>
                    <a:p>
                      <a:pPr algn="ctr"/>
                      <a:endParaRPr lang="fr-FR" dirty="0"/>
                    </a:p>
                  </a:txBody>
                  <a:tcPr/>
                </a:tc>
                <a:extLst>
                  <a:ext uri="{0D108BD9-81ED-4DB2-BD59-A6C34878D82A}">
                    <a16:rowId xmlns:a16="http://schemas.microsoft.com/office/drawing/2014/main" val="2389073173"/>
                  </a:ext>
                </a:extLst>
              </a:tr>
              <a:tr h="370840">
                <a:tc>
                  <a:txBody>
                    <a:bodyPr/>
                    <a:lstStyle/>
                    <a:p>
                      <a:pPr algn="l"/>
                      <a:r>
                        <a:rPr lang="fr-FR" dirty="0"/>
                        <a:t>Public ciblé</a:t>
                      </a:r>
                    </a:p>
                  </a:txBody>
                  <a:tcPr anchor="ctr">
                    <a:lnR w="12700" cap="flat" cmpd="sng" algn="ctr">
                      <a:solidFill>
                        <a:schemeClr val="tx1"/>
                      </a:solidFill>
                      <a:prstDash val="solid"/>
                      <a:round/>
                      <a:headEnd type="none" w="med" len="med"/>
                      <a:tailEnd type="none" w="med" len="med"/>
                    </a:lnR>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Les élèves de secondaire en Fédération Wallonie-Bruxelles</a:t>
                      </a:r>
                    </a:p>
                  </a:txBody>
                  <a:tcPr anchor="ctr">
                    <a:lnL w="12700" cap="flat" cmpd="sng" algn="ctr">
                      <a:solidFill>
                        <a:schemeClr val="tx1"/>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dirty="0"/>
                    </a:p>
                  </a:txBody>
                  <a:tcPr anchor="ctr"/>
                </a:tc>
                <a:extLst>
                  <a:ext uri="{0D108BD9-81ED-4DB2-BD59-A6C34878D82A}">
                    <a16:rowId xmlns:a16="http://schemas.microsoft.com/office/drawing/2014/main" val="2087190779"/>
                  </a:ext>
                </a:extLst>
              </a:tr>
              <a:tr h="370840">
                <a:tc>
                  <a:txBody>
                    <a:bodyPr/>
                    <a:lstStyle/>
                    <a:p>
                      <a:pPr algn="l"/>
                      <a:r>
                        <a:rPr lang="fr-FR" dirty="0"/>
                        <a:t>Modalité</a:t>
                      </a:r>
                    </a:p>
                  </a:txBody>
                  <a:tcPr anchor="ctr">
                    <a:lnR w="12700" cap="flat" cmpd="sng" algn="ctr">
                      <a:solidFill>
                        <a:schemeClr val="tx1"/>
                      </a:solidFill>
                      <a:prstDash val="solid"/>
                      <a:round/>
                      <a:headEnd type="none" w="med" len="med"/>
                      <a:tailEnd type="none" w="med" len="med"/>
                    </a:lnR>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Sondage en ligne</a:t>
                      </a:r>
                    </a:p>
                  </a:txBody>
                  <a:tcPr anchor="ctr">
                    <a:lnL w="12700" cap="flat" cmpd="sng" algn="ctr">
                      <a:solidFill>
                        <a:schemeClr val="tx1"/>
                      </a:solidFill>
                      <a:prstDash val="solid"/>
                      <a:round/>
                      <a:headEnd type="none" w="med" len="med"/>
                      <a:tailEnd type="none" w="med" len="med"/>
                    </a:lnL>
                  </a:tcPr>
                </a:tc>
                <a:tc hMerge="1">
                  <a:txBody>
                    <a:bodyPr/>
                    <a:lstStyle/>
                    <a:p>
                      <a:endParaRPr lang="fr-FR"/>
                    </a:p>
                  </a:txBody>
                  <a:tcPr/>
                </a:tc>
                <a:extLst>
                  <a:ext uri="{0D108BD9-81ED-4DB2-BD59-A6C34878D82A}">
                    <a16:rowId xmlns:a16="http://schemas.microsoft.com/office/drawing/2014/main" val="2670568817"/>
                  </a:ext>
                </a:extLst>
              </a:tr>
              <a:tr h="370840">
                <a:tc>
                  <a:txBody>
                    <a:bodyPr/>
                    <a:lstStyle/>
                    <a:p>
                      <a:pPr algn="l"/>
                      <a:r>
                        <a:rPr lang="fr-FR" dirty="0"/>
                        <a:t>Diffusion</a:t>
                      </a:r>
                    </a:p>
                  </a:txBody>
                  <a:tcPr anchor="ctr">
                    <a:lnR w="12700" cap="flat" cmpd="sng" algn="ctr">
                      <a:solidFill>
                        <a:schemeClr val="tx1"/>
                      </a:solidFill>
                      <a:prstDash val="solid"/>
                      <a:round/>
                      <a:headEnd type="none" w="med" len="med"/>
                      <a:tailEnd type="none" w="med" len="med"/>
                    </a:lnR>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Communiqué de presse, enseignement.be, E-classe, sites web universitaires, réseaux sociaux, associations de jeunesse et/ou éducatives (</a:t>
                      </a:r>
                      <a:r>
                        <a:rPr lang="fr-FR" dirty="0" err="1"/>
                        <a:t>Infor</a:t>
                      </a:r>
                      <a:r>
                        <a:rPr lang="fr-FR" dirty="0"/>
                        <a:t> Jeunes, CEF, écoles de devoirs, services de lutte contre le décrochage…), associations de parents, la ligue des familles…</a:t>
                      </a:r>
                    </a:p>
                  </a:txBody>
                  <a:tcPr anchor="ctr">
                    <a:lnL w="12700" cap="flat" cmpd="sng" algn="ctr">
                      <a:solidFill>
                        <a:schemeClr val="tx1"/>
                      </a:solidFill>
                      <a:prstDash val="solid"/>
                      <a:round/>
                      <a:headEnd type="none" w="med" len="med"/>
                      <a:tailEnd type="none" w="med" len="med"/>
                    </a:ln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dirty="0"/>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639027393"/>
                  </a:ext>
                </a:extLst>
              </a:tr>
              <a:tr h="370840">
                <a:tc>
                  <a:txBody>
                    <a:bodyPr/>
                    <a:lstStyle/>
                    <a:p>
                      <a:pPr algn="l"/>
                      <a:r>
                        <a:rPr lang="fr-FR" dirty="0"/>
                        <a:t>Période</a:t>
                      </a:r>
                    </a:p>
                  </a:txBody>
                  <a:tcPr anchor="ct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Juin 2020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Septembre-Octobre 2020</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806865676"/>
                  </a:ext>
                </a:extLst>
              </a:tr>
              <a:tr h="370840">
                <a:tc>
                  <a:txBody>
                    <a:bodyPr/>
                    <a:lstStyle/>
                    <a:p>
                      <a:r>
                        <a:rPr lang="fr-FR" dirty="0"/>
                        <a:t>Contexte</a:t>
                      </a:r>
                    </a:p>
                  </a:txBody>
                  <a:tcPr>
                    <a:lnR w="12700" cap="flat" cmpd="sng" algn="ctr">
                      <a:solidFill>
                        <a:schemeClr val="tx1"/>
                      </a:solidFill>
                      <a:prstDash val="solid"/>
                      <a:round/>
                      <a:headEnd type="none" w="med" len="med"/>
                      <a:tailEnd type="none" w="med" len="med"/>
                    </a:lnR>
                  </a:tcPr>
                </a:tc>
                <a:tc>
                  <a:txBody>
                    <a:bodyPr/>
                    <a:lstStyle/>
                    <a:p>
                      <a:pPr algn="ctr"/>
                      <a:r>
                        <a:rPr lang="fr-FR" dirty="0"/>
                        <a:t>Reprise partielle des cours en présentiel (2</a:t>
                      </a:r>
                      <a:r>
                        <a:rPr lang="fr-FR" baseline="30000" dirty="0"/>
                        <a:t>e</a:t>
                      </a:r>
                      <a:r>
                        <a:rPr lang="fr-FR" dirty="0"/>
                        <a:t> et 6</a:t>
                      </a:r>
                      <a:r>
                        <a:rPr lang="fr-FR" baseline="30000" dirty="0"/>
                        <a:t>e</a:t>
                      </a:r>
                      <a:r>
                        <a:rPr lang="fr-FR" dirty="0"/>
                        <a:t> secondaire)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fr-FR" dirty="0"/>
                        <a:t>Cours en présentiel pour tous (sauf quarantaine) </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44883813"/>
                  </a:ext>
                </a:extLst>
              </a:tr>
              <a:tr h="370840">
                <a:tc>
                  <a:txBody>
                    <a:bodyPr/>
                    <a:lstStyle/>
                    <a:p>
                      <a:r>
                        <a:rPr lang="fr-FR" dirty="0"/>
                        <a:t>Réponses</a:t>
                      </a:r>
                    </a:p>
                  </a:txBody>
                  <a:tcP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6733 réponses enregistrées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3267 réponses enregistrées</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27510557"/>
                  </a:ext>
                </a:extLst>
              </a:tr>
            </a:tbl>
          </a:graphicData>
        </a:graphic>
      </p:graphicFrame>
    </p:spTree>
    <p:extLst>
      <p:ext uri="{BB962C8B-B14F-4D97-AF65-F5344CB8AC3E}">
        <p14:creationId xmlns:p14="http://schemas.microsoft.com/office/powerpoint/2010/main" val="1620218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5B846-3095-924E-BD79-0EA2E1ED3422}"/>
              </a:ext>
            </a:extLst>
          </p:cNvPr>
          <p:cNvSpPr>
            <a:spLocks noGrp="1"/>
          </p:cNvSpPr>
          <p:nvPr>
            <p:ph type="title"/>
          </p:nvPr>
        </p:nvSpPr>
        <p:spPr/>
        <p:txBody>
          <a:bodyPr/>
          <a:lstStyle/>
          <a:p>
            <a:r>
              <a:rPr lang="fr-FR" dirty="0"/>
              <a:t>L’échantillon</a:t>
            </a:r>
          </a:p>
        </p:txBody>
      </p:sp>
      <p:graphicFrame>
        <p:nvGraphicFramePr>
          <p:cNvPr id="4" name="Tableau 4">
            <a:extLst>
              <a:ext uri="{FF2B5EF4-FFF2-40B4-BE49-F238E27FC236}">
                <a16:creationId xmlns:a16="http://schemas.microsoft.com/office/drawing/2014/main" id="{77EBE8A5-4EE8-2B4C-BBFA-C20E209B5B75}"/>
              </a:ext>
            </a:extLst>
          </p:cNvPr>
          <p:cNvGraphicFramePr>
            <a:graphicFrameLocks noGrp="1"/>
          </p:cNvGraphicFramePr>
          <p:nvPr>
            <p:ph idx="1"/>
            <p:extLst/>
          </p:nvPr>
        </p:nvGraphicFramePr>
        <p:xfrm>
          <a:off x="838200" y="1825625"/>
          <a:ext cx="10528268" cy="2026920"/>
        </p:xfrm>
        <a:graphic>
          <a:graphicData uri="http://schemas.openxmlformats.org/drawingml/2006/table">
            <a:tbl>
              <a:tblPr firstRow="1" bandRow="1">
                <a:tableStyleId>{5FD0F851-EC5A-4D38-B0AD-8093EC10F338}</a:tableStyleId>
              </a:tblPr>
              <a:tblGrid>
                <a:gridCol w="2101770">
                  <a:extLst>
                    <a:ext uri="{9D8B030D-6E8A-4147-A177-3AD203B41FA5}">
                      <a16:colId xmlns:a16="http://schemas.microsoft.com/office/drawing/2014/main" val="4261207671"/>
                    </a:ext>
                  </a:extLst>
                </a:gridCol>
                <a:gridCol w="4213184">
                  <a:extLst>
                    <a:ext uri="{9D8B030D-6E8A-4147-A177-3AD203B41FA5}">
                      <a16:colId xmlns:a16="http://schemas.microsoft.com/office/drawing/2014/main" val="3822892582"/>
                    </a:ext>
                  </a:extLst>
                </a:gridCol>
                <a:gridCol w="4213314">
                  <a:extLst>
                    <a:ext uri="{9D8B030D-6E8A-4147-A177-3AD203B41FA5}">
                      <a16:colId xmlns:a16="http://schemas.microsoft.com/office/drawing/2014/main" val="541856227"/>
                    </a:ext>
                  </a:extLst>
                </a:gridCol>
              </a:tblGrid>
              <a:tr h="370840">
                <a:tc>
                  <a:txBody>
                    <a:bodyPr/>
                    <a:lstStyle/>
                    <a:p>
                      <a:pPr algn="ctr"/>
                      <a:endParaRPr lang="fr-FR" dirty="0"/>
                    </a:p>
                  </a:txBody>
                  <a:tcPr>
                    <a:lnR w="12700" cap="flat" cmpd="sng" algn="ctr">
                      <a:solidFill>
                        <a:schemeClr val="tx1"/>
                      </a:solidFill>
                      <a:prstDash val="solid"/>
                      <a:round/>
                      <a:headEnd type="none" w="med" len="med"/>
                      <a:tailEnd type="none" w="med" len="med"/>
                    </a:lnR>
                  </a:tcPr>
                </a:tc>
                <a:tc>
                  <a:txBody>
                    <a:bodyPr/>
                    <a:lstStyle/>
                    <a:p>
                      <a:pPr algn="ctr"/>
                      <a:r>
                        <a:rPr lang="fr-FR" dirty="0"/>
                        <a:t>Sondage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fr-FR" dirty="0"/>
                        <a:t>Sondage 2</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272275261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Réponses</a:t>
                      </a:r>
                    </a:p>
                  </a:txBody>
                  <a:tcPr>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6733 réponses enregistrées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3267 réponses enregistrées</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1266109096"/>
                  </a:ext>
                </a:extLst>
              </a:tr>
              <a:tr h="370840">
                <a:tc>
                  <a:txBody>
                    <a:bodyPr/>
                    <a:lstStyle/>
                    <a:p>
                      <a:r>
                        <a:rPr lang="fr-FR" dirty="0"/>
                        <a:t>Critères d’inclusions</a:t>
                      </a:r>
                    </a:p>
                  </a:txBody>
                  <a:tcPr>
                    <a:lnR w="12700" cap="flat" cmpd="sng" algn="ctr">
                      <a:solidFill>
                        <a:schemeClr val="tx1"/>
                      </a:solidFill>
                      <a:prstDash val="solid"/>
                      <a:round/>
                      <a:headEnd type="none" w="med" len="med"/>
                      <a:tailEnd type="none" w="med" len="med"/>
                    </a:lnR>
                  </a:tcPr>
                </a:tc>
                <a:tc gridSpan="2">
                  <a:txBody>
                    <a:bodyPr/>
                    <a:lstStyle/>
                    <a:p>
                      <a:pPr algn="ctr"/>
                      <a:r>
                        <a:rPr lang="fr-FR" dirty="0"/>
                        <a:t>Etre en secondaire</a:t>
                      </a:r>
                    </a:p>
                    <a:p>
                      <a:pPr algn="ctr"/>
                      <a:r>
                        <a:rPr lang="fr-FR" dirty="0"/>
                        <a:t>Avoir entre 11 </a:t>
                      </a:r>
                      <a:r>
                        <a:rPr lang="fr-FR"/>
                        <a:t>et 21 </a:t>
                      </a:r>
                      <a:r>
                        <a:rPr lang="fr-FR" dirty="0"/>
                        <a:t>ans</a:t>
                      </a:r>
                    </a:p>
                    <a:p>
                      <a:pPr algn="ctr"/>
                      <a:r>
                        <a:rPr lang="fr-FR" dirty="0"/>
                        <a:t>Répondre à au moins 30% du questionnaire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hMerge="1">
                  <a:txBody>
                    <a:bodyPr/>
                    <a:lstStyle/>
                    <a:p>
                      <a:pPr algn="ct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08813471"/>
                  </a:ext>
                </a:extLst>
              </a:tr>
              <a:tr h="370840">
                <a:tc>
                  <a:txBody>
                    <a:bodyPr/>
                    <a:lstStyle/>
                    <a:p>
                      <a:r>
                        <a:rPr lang="fr-FR" dirty="0"/>
                        <a:t>Réponses valides</a:t>
                      </a:r>
                    </a:p>
                  </a:txBody>
                  <a:tcPr>
                    <a:lnR w="12700" cap="flat" cmpd="sng" algn="ctr">
                      <a:solidFill>
                        <a:schemeClr val="tx1"/>
                      </a:solidFill>
                      <a:prstDash val="solid"/>
                      <a:round/>
                      <a:headEnd type="none" w="med" len="med"/>
                      <a:tailEnd type="none" w="med" len="med"/>
                    </a:lnR>
                  </a:tcPr>
                </a:tc>
                <a:tc>
                  <a:txBody>
                    <a:bodyPr/>
                    <a:lstStyle/>
                    <a:p>
                      <a:r>
                        <a:rPr lang="fr-FR" dirty="0"/>
                        <a:t>6015 réponses valides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fr-FR" dirty="0"/>
                        <a:t>2423 réponses valides</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extLst>
                  <a:ext uri="{0D108BD9-81ED-4DB2-BD59-A6C34878D82A}">
                    <a16:rowId xmlns:a16="http://schemas.microsoft.com/office/drawing/2014/main" val="3493558782"/>
                  </a:ext>
                </a:extLst>
              </a:tr>
            </a:tbl>
          </a:graphicData>
        </a:graphic>
      </p:graphicFrame>
    </p:spTree>
    <p:extLst>
      <p:ext uri="{BB962C8B-B14F-4D97-AF65-F5344CB8AC3E}">
        <p14:creationId xmlns:p14="http://schemas.microsoft.com/office/powerpoint/2010/main" val="6955813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71E5E6-6B1F-BD48-BF3B-248ACF10DF24}"/>
              </a:ext>
            </a:extLst>
          </p:cNvPr>
          <p:cNvSpPr>
            <a:spLocks noGrp="1"/>
          </p:cNvSpPr>
          <p:nvPr>
            <p:ph type="title"/>
          </p:nvPr>
        </p:nvSpPr>
        <p:spPr/>
        <p:txBody>
          <a:bodyPr/>
          <a:lstStyle/>
          <a:p>
            <a:r>
              <a:rPr lang="fr-FR" dirty="0"/>
              <a:t>Quelques caractéristiques de l’échantillon</a:t>
            </a:r>
          </a:p>
        </p:txBody>
      </p:sp>
      <p:sp>
        <p:nvSpPr>
          <p:cNvPr id="3" name="Espace réservé du contenu 2">
            <a:extLst>
              <a:ext uri="{FF2B5EF4-FFF2-40B4-BE49-F238E27FC236}">
                <a16:creationId xmlns:a16="http://schemas.microsoft.com/office/drawing/2014/main" id="{F65E80D0-FF39-EF4C-9B28-A9224D4498E3}"/>
              </a:ext>
            </a:extLst>
          </p:cNvPr>
          <p:cNvSpPr>
            <a:spLocks noGrp="1"/>
          </p:cNvSpPr>
          <p:nvPr>
            <p:ph idx="1"/>
          </p:nvPr>
        </p:nvSpPr>
        <p:spPr/>
        <p:txBody>
          <a:bodyPr/>
          <a:lstStyle/>
          <a:p>
            <a:r>
              <a:rPr lang="fr-FR" dirty="0"/>
              <a:t>De 11 à 24 (âge moyen : 15,5 ans)</a:t>
            </a:r>
          </a:p>
          <a:p>
            <a:r>
              <a:rPr lang="fr-FR" dirty="0"/>
              <a:t>60% de filles</a:t>
            </a:r>
          </a:p>
          <a:p>
            <a:r>
              <a:rPr lang="fr-FR" dirty="0"/>
              <a:t>26,9% des élèves ont </a:t>
            </a:r>
            <a:r>
              <a:rPr lang="fr-FR" dirty="0" smtClean="0"/>
              <a:t>redoublé </a:t>
            </a:r>
            <a:r>
              <a:rPr lang="fr-FR" dirty="0"/>
              <a:t>au moins une fois</a:t>
            </a:r>
          </a:p>
          <a:p>
            <a:r>
              <a:rPr lang="fr-FR" dirty="0"/>
              <a:t>53,45% des élèves vivent avec leurs deux parents</a:t>
            </a:r>
          </a:p>
          <a:p>
            <a:r>
              <a:rPr lang="fr-FR" dirty="0"/>
              <a:t>89,52% des élèves fréquentent l’enseignement ordinaire</a:t>
            </a:r>
          </a:p>
          <a:p>
            <a:r>
              <a:rPr lang="fr-FR" dirty="0"/>
              <a:t>71% des élèves fréquentent l’enseignement général</a:t>
            </a:r>
          </a:p>
          <a:p>
            <a:endParaRPr lang="fr-FR" dirty="0"/>
          </a:p>
        </p:txBody>
      </p:sp>
      <p:pic>
        <p:nvPicPr>
          <p:cNvPr id="4" name="Picture 2" descr="Panneau de signalisation de danger en France — Wikipédia">
            <a:extLst>
              <a:ext uri="{FF2B5EF4-FFF2-40B4-BE49-F238E27FC236}">
                <a16:creationId xmlns:a16="http://schemas.microsoft.com/office/drawing/2014/main" id="{83588C47-46AD-D948-B454-96DBF84C988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5198" y="5121472"/>
            <a:ext cx="940426" cy="827590"/>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a:extLst>
              <a:ext uri="{FF2B5EF4-FFF2-40B4-BE49-F238E27FC236}">
                <a16:creationId xmlns:a16="http://schemas.microsoft.com/office/drawing/2014/main" id="{5758E72F-0363-F446-80EA-D401419F6B23}"/>
              </a:ext>
            </a:extLst>
          </p:cNvPr>
          <p:cNvSpPr txBox="1"/>
          <p:nvPr/>
        </p:nvSpPr>
        <p:spPr>
          <a:xfrm>
            <a:off x="3357980" y="5073602"/>
            <a:ext cx="7503886" cy="1477328"/>
          </a:xfrm>
          <a:prstGeom prst="rect">
            <a:avLst/>
          </a:prstGeom>
          <a:noFill/>
        </p:spPr>
        <p:txBody>
          <a:bodyPr wrap="square" rtlCol="0">
            <a:spAutoFit/>
          </a:bodyPr>
          <a:lstStyle/>
          <a:p>
            <a:r>
              <a:rPr lang="fr-FR" dirty="0"/>
              <a:t>Notre échantillon est très diversifié mais les élèves plus </a:t>
            </a:r>
            <a:r>
              <a:rPr lang="fr-FR" dirty="0" smtClean="0"/>
              <a:t>favorisés </a:t>
            </a:r>
            <a:r>
              <a:rPr lang="fr-FR" dirty="0"/>
              <a:t>ou présentant une meilleure réussite scolaire y sont </a:t>
            </a:r>
            <a:r>
              <a:rPr lang="fr-FR" dirty="0" smtClean="0"/>
              <a:t>surreprésentés </a:t>
            </a:r>
            <a:r>
              <a:rPr lang="fr-FR" dirty="0"/>
              <a:t>par rapport à l’ensemble de la population</a:t>
            </a:r>
            <a:r>
              <a:rPr lang="fr-FR" dirty="0" smtClean="0"/>
              <a:t>.</a:t>
            </a:r>
          </a:p>
          <a:p>
            <a:r>
              <a:rPr lang="fr-FR" dirty="0" smtClean="0"/>
              <a:t>Les conclusions qui suivent sont issues des réponses d’élèves plus favorisés et plus « scolaires » qu’un échantillon « tout-venant »</a:t>
            </a:r>
            <a:endParaRPr lang="fr-FR" dirty="0"/>
          </a:p>
        </p:txBody>
      </p:sp>
    </p:spTree>
    <p:extLst>
      <p:ext uri="{BB962C8B-B14F-4D97-AF65-F5344CB8AC3E}">
        <p14:creationId xmlns:p14="http://schemas.microsoft.com/office/powerpoint/2010/main" val="3616376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C88935-8625-A549-8A2B-C65213FA5B0B}"/>
              </a:ext>
            </a:extLst>
          </p:cNvPr>
          <p:cNvSpPr>
            <a:spLocks noGrp="1"/>
          </p:cNvSpPr>
          <p:nvPr>
            <p:ph type="title"/>
          </p:nvPr>
        </p:nvSpPr>
        <p:spPr>
          <a:xfrm>
            <a:off x="553509" y="202726"/>
            <a:ext cx="8596668" cy="1320800"/>
          </a:xfrm>
        </p:spPr>
        <p:txBody>
          <a:bodyPr/>
          <a:lstStyle/>
          <a:p>
            <a:r>
              <a:rPr lang="fr-FR" dirty="0"/>
              <a:t>Les données collectées</a:t>
            </a:r>
          </a:p>
        </p:txBody>
      </p:sp>
      <p:graphicFrame>
        <p:nvGraphicFramePr>
          <p:cNvPr id="4" name="Tableau 4">
            <a:extLst>
              <a:ext uri="{FF2B5EF4-FFF2-40B4-BE49-F238E27FC236}">
                <a16:creationId xmlns:a16="http://schemas.microsoft.com/office/drawing/2014/main" id="{D642C961-AD99-5C4F-AF41-91641912D8B3}"/>
              </a:ext>
            </a:extLst>
          </p:cNvPr>
          <p:cNvGraphicFramePr>
            <a:graphicFrameLocks noGrp="1"/>
          </p:cNvGraphicFramePr>
          <p:nvPr>
            <p:ph idx="1"/>
            <p:extLst>
              <p:ext uri="{D42A27DB-BD31-4B8C-83A1-F6EECF244321}">
                <p14:modId xmlns:p14="http://schemas.microsoft.com/office/powerpoint/2010/main" val="4272731848"/>
              </p:ext>
            </p:extLst>
          </p:nvPr>
        </p:nvGraphicFramePr>
        <p:xfrm>
          <a:off x="553509" y="881702"/>
          <a:ext cx="10807890" cy="5857240"/>
        </p:xfrm>
        <a:graphic>
          <a:graphicData uri="http://schemas.openxmlformats.org/drawingml/2006/table">
            <a:tbl>
              <a:tblPr firstRow="1" bandRow="1">
                <a:tableStyleId>{5FD0F851-EC5A-4D38-B0AD-8093EC10F338}</a:tableStyleId>
              </a:tblPr>
              <a:tblGrid>
                <a:gridCol w="5403945">
                  <a:extLst>
                    <a:ext uri="{9D8B030D-6E8A-4147-A177-3AD203B41FA5}">
                      <a16:colId xmlns:a16="http://schemas.microsoft.com/office/drawing/2014/main" val="853699210"/>
                    </a:ext>
                  </a:extLst>
                </a:gridCol>
                <a:gridCol w="5403945">
                  <a:extLst>
                    <a:ext uri="{9D8B030D-6E8A-4147-A177-3AD203B41FA5}">
                      <a16:colId xmlns:a16="http://schemas.microsoft.com/office/drawing/2014/main" val="1362063133"/>
                    </a:ext>
                  </a:extLst>
                </a:gridCol>
              </a:tblGrid>
              <a:tr h="370840">
                <a:tc>
                  <a:txBody>
                    <a:bodyPr/>
                    <a:lstStyle/>
                    <a:p>
                      <a:pPr algn="ctr"/>
                      <a:r>
                        <a:rPr lang="fr-FR" dirty="0"/>
                        <a:t>Sondage 1</a:t>
                      </a:r>
                    </a:p>
                  </a:txBody>
                  <a:tcPr>
                    <a:lnR w="12700" cap="flat" cmpd="sng" algn="ctr">
                      <a:solidFill>
                        <a:schemeClr val="tx1"/>
                      </a:solidFill>
                      <a:prstDash val="solid"/>
                      <a:round/>
                      <a:headEnd type="none" w="med" len="med"/>
                      <a:tailEnd type="none" w="med" len="med"/>
                    </a:lnR>
                  </a:tcPr>
                </a:tc>
                <a:tc>
                  <a:txBody>
                    <a:bodyPr/>
                    <a:lstStyle/>
                    <a:p>
                      <a:pPr algn="ctr"/>
                      <a:r>
                        <a:rPr lang="fr-FR" dirty="0"/>
                        <a:t>Sondage 2</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579341033"/>
                  </a:ext>
                </a:extLst>
              </a:tr>
              <a:tr h="370840">
                <a:tc gridSpan="2">
                  <a:txBody>
                    <a:bodyPr/>
                    <a:lstStyle/>
                    <a:p>
                      <a:pPr marL="2093913" indent="-284163">
                        <a:buFontTx/>
                        <a:buChar char="-"/>
                        <a:tabLst/>
                      </a:pPr>
                      <a:r>
                        <a:rPr lang="fr-FR" dirty="0"/>
                        <a:t>Sensation de bien-être (émotions ressenties, symptômes physiques de mal-être)</a:t>
                      </a:r>
                    </a:p>
                    <a:p>
                      <a:pPr marL="2093913" indent="-284163">
                        <a:buFontTx/>
                        <a:buChar char="-"/>
                        <a:tabLst/>
                      </a:pPr>
                      <a:r>
                        <a:rPr lang="fr-FR" dirty="0"/>
                        <a:t>Satisfaction liée à la situation</a:t>
                      </a:r>
                    </a:p>
                    <a:p>
                      <a:pPr marL="2093913" indent="-284163">
                        <a:buFontTx/>
                        <a:buChar char="-"/>
                        <a:tabLst/>
                      </a:pPr>
                      <a:r>
                        <a:rPr lang="fr-FR" dirty="0"/>
                        <a:t>Perception du soutien (social)</a:t>
                      </a:r>
                    </a:p>
                    <a:p>
                      <a:pPr marL="2093913" indent="-284163">
                        <a:buFontTx/>
                        <a:buChar char="-"/>
                        <a:tabLst/>
                      </a:pPr>
                      <a:r>
                        <a:rPr lang="fr-FR" dirty="0"/>
                        <a:t>Engagement scolaire</a:t>
                      </a:r>
                    </a:p>
                    <a:p>
                      <a:pPr marL="2093913" indent="-284163">
                        <a:buFontTx/>
                        <a:buChar char="-"/>
                        <a:tabLst/>
                      </a:pPr>
                      <a:r>
                        <a:rPr lang="fr-FR" dirty="0"/>
                        <a:t>Valeur perçue (du travail scolaire)</a:t>
                      </a:r>
                    </a:p>
                    <a:p>
                      <a:pPr marL="2093913" indent="-284163">
                        <a:buFontTx/>
                        <a:buChar char="-"/>
                        <a:tabLst/>
                      </a:pPr>
                      <a:r>
                        <a:rPr lang="fr-FR" dirty="0"/>
                        <a:t>Sentiment d’efficacité (de compétence)</a:t>
                      </a:r>
                    </a:p>
                    <a:p>
                      <a:pPr marL="2093913" indent="-284163">
                        <a:buFontTx/>
                        <a:buChar char="-"/>
                        <a:tabLst/>
                      </a:pPr>
                      <a:r>
                        <a:rPr lang="fr-FR" dirty="0"/>
                        <a:t>Risque de décrochage</a:t>
                      </a:r>
                    </a:p>
                    <a:p>
                      <a:pPr marL="2093913" marR="0" lvl="0" indent="-284163" algn="l" defTabSz="914400" rtl="0" eaLnBrk="1" fontAlgn="auto" latinLnBrk="0" hangingPunct="1">
                        <a:lnSpc>
                          <a:spcPct val="100000"/>
                        </a:lnSpc>
                        <a:spcBef>
                          <a:spcPts val="0"/>
                        </a:spcBef>
                        <a:spcAft>
                          <a:spcPts val="0"/>
                        </a:spcAft>
                        <a:buClrTx/>
                        <a:buSzTx/>
                        <a:buFontTx/>
                        <a:buChar char="-"/>
                        <a:tabLst/>
                        <a:defRPr/>
                      </a:pPr>
                      <a:r>
                        <a:rPr lang="fr-FR" dirty="0"/>
                        <a:t>Variables </a:t>
                      </a:r>
                      <a:r>
                        <a:rPr lang="fr-FR" dirty="0" err="1"/>
                        <a:t>socio-démographiques</a:t>
                      </a:r>
                      <a:r>
                        <a:rPr lang="fr-FR" dirty="0"/>
                        <a:t> (âge, genre, filière…)</a:t>
                      </a:r>
                    </a:p>
                    <a:p>
                      <a:pPr marL="2093913" indent="-284163">
                        <a:tabLst/>
                      </a:pPr>
                      <a:endParaRPr lang="fr-FR" dirty="0"/>
                    </a:p>
                  </a:txBody>
                  <a:tcPr/>
                </a:tc>
                <a:tc hMerge="1">
                  <a:txBody>
                    <a:bodyPr/>
                    <a:lstStyle/>
                    <a:p>
                      <a:endParaRPr lang="fr-FR"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02533395"/>
                  </a:ext>
                </a:extLst>
              </a:tr>
              <a:tr h="370840">
                <a:tc>
                  <a:txBody>
                    <a:bodyPr/>
                    <a:lstStyle/>
                    <a:p>
                      <a:pPr marL="285750" indent="-285750">
                        <a:buFontTx/>
                        <a:buChar char="-"/>
                      </a:pPr>
                      <a:r>
                        <a:rPr lang="fr-FR" dirty="0"/>
                        <a:t>Situation scolaire actuelle</a:t>
                      </a:r>
                    </a:p>
                    <a:p>
                      <a:pPr marL="285750" indent="-285750">
                        <a:buFontTx/>
                        <a:buChar char="-"/>
                      </a:pPr>
                      <a:r>
                        <a:rPr lang="fr-FR" dirty="0"/>
                        <a:t>Environnement sociale</a:t>
                      </a:r>
                    </a:p>
                    <a:p>
                      <a:pPr marL="285750" indent="-285750">
                        <a:buFontTx/>
                        <a:buChar char="-"/>
                      </a:pPr>
                      <a:r>
                        <a:rPr lang="fr-FR" dirty="0"/>
                        <a:t>Soutien scolaire disponible</a:t>
                      </a:r>
                    </a:p>
                  </a:txBody>
                  <a:tcPr>
                    <a:lnR w="12700" cap="flat" cmpd="sng" algn="ctr">
                      <a:solidFill>
                        <a:schemeClr val="tx1"/>
                      </a:solidFill>
                      <a:prstDash val="solid"/>
                      <a:round/>
                      <a:headEnd type="none" w="med" len="med"/>
                      <a:tailEnd type="none" w="med" len="med"/>
                    </a:lnR>
                  </a:tcPr>
                </a:tc>
                <a:tc>
                  <a:txBody>
                    <a:bodyPr/>
                    <a:lstStyle/>
                    <a:p>
                      <a:pPr marL="285750" indent="-285750">
                        <a:buFontTx/>
                        <a:buChar char="-"/>
                      </a:pPr>
                      <a:r>
                        <a:rPr lang="fr-FR" dirty="0"/>
                        <a:t>Situation scolaire actuelle (MAJ)</a:t>
                      </a:r>
                    </a:p>
                    <a:p>
                      <a:pPr marL="285750" indent="-285750">
                        <a:buFontTx/>
                        <a:buChar char="-"/>
                      </a:pPr>
                      <a:endParaRPr lang="fr-FR" dirty="0"/>
                    </a:p>
                    <a:p>
                      <a:pPr marL="285750" indent="-285750">
                        <a:buFontTx/>
                        <a:buChar char="-"/>
                      </a:pPr>
                      <a:r>
                        <a:rPr lang="fr-FR" dirty="0"/>
                        <a:t>Soutien scolaire disponible (MAJ)</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13515768"/>
                  </a:ext>
                </a:extLst>
              </a:tr>
              <a:tr h="370840">
                <a:tc>
                  <a:txBody>
                    <a:bodyPr/>
                    <a:lstStyle/>
                    <a:p>
                      <a:pPr marL="285750" indent="-285750">
                        <a:buFontTx/>
                        <a:buChar char="-"/>
                      </a:pPr>
                      <a:endParaRPr lang="fr-FR" dirty="0"/>
                    </a:p>
                  </a:txBody>
                  <a:tcPr>
                    <a:lnR w="12700" cap="flat" cmpd="sng" algn="ctr">
                      <a:solidFill>
                        <a:schemeClr val="tx1"/>
                      </a:solidFill>
                      <a:prstDash val="solid"/>
                      <a:round/>
                      <a:headEnd type="none" w="med" len="med"/>
                      <a:tailEnd type="none" w="med" len="med"/>
                    </a:lnR>
                  </a:tcPr>
                </a:tc>
                <a:tc>
                  <a:txBody>
                    <a:bodyPr/>
                    <a:lstStyle/>
                    <a:p>
                      <a:pPr marL="285750" indent="-285750">
                        <a:buFontTx/>
                        <a:buChar char="-"/>
                      </a:pPr>
                      <a:r>
                        <a:rPr lang="fr-FR" dirty="0"/>
                        <a:t>Vécu des mesures sanitaires à l’école</a:t>
                      </a:r>
                    </a:p>
                    <a:p>
                      <a:pPr marL="285750" indent="-285750">
                        <a:buFontTx/>
                        <a:buChar char="-"/>
                      </a:pPr>
                      <a:r>
                        <a:rPr lang="fr-FR" dirty="0"/>
                        <a:t>Activités et travail scolaire (absence)</a:t>
                      </a:r>
                    </a:p>
                    <a:p>
                      <a:pPr marL="285750" indent="-285750">
                        <a:buFontTx/>
                        <a:buChar char="-"/>
                      </a:pPr>
                      <a:r>
                        <a:rPr lang="fr-FR" dirty="0"/>
                        <a:t>Capacité d’organisation face au travail (absence)</a:t>
                      </a:r>
                    </a:p>
                    <a:p>
                      <a:pPr marL="285750" indent="-285750">
                        <a:buFontTx/>
                        <a:buChar char="-"/>
                      </a:pPr>
                      <a:r>
                        <a:rPr lang="fr-FR" dirty="0"/>
                        <a:t>Avis sur le travail scolaire (absence)</a:t>
                      </a:r>
                    </a:p>
                    <a:p>
                      <a:pPr marL="285750" indent="-285750">
                        <a:buFontTx/>
                        <a:buChar char="-"/>
                      </a:pPr>
                      <a:r>
                        <a:rPr lang="fr-FR" dirty="0"/>
                        <a:t>Pratiques de l’enseignant (rattrapage et difficultés)</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55618168"/>
                  </a:ext>
                </a:extLst>
              </a:tr>
            </a:tbl>
          </a:graphicData>
        </a:graphic>
      </p:graphicFrame>
    </p:spTree>
    <p:extLst>
      <p:ext uri="{BB962C8B-B14F-4D97-AF65-F5344CB8AC3E}">
        <p14:creationId xmlns:p14="http://schemas.microsoft.com/office/powerpoint/2010/main" val="2755292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rois flèches dans le mille">
            <a:extLst>
              <a:ext uri="{FF2B5EF4-FFF2-40B4-BE49-F238E27FC236}">
                <a16:creationId xmlns:a16="http://schemas.microsoft.com/office/drawing/2014/main" id="{70F2C72C-CEE2-4C93-967A-E3F8DCB28B80}"/>
              </a:ext>
            </a:extLst>
          </p:cNvPr>
          <p:cNvPicPr>
            <a:picLocks noChangeAspect="1"/>
          </p:cNvPicPr>
          <p:nvPr>
            <p:custDataLst>
              <p:tags r:id="rId1"/>
            </p:custDataLst>
          </p:nvPr>
        </p:nvPicPr>
        <p:blipFill rotWithShape="1">
          <a:blip r:embed="rId6"/>
          <a:srcRect l="9091" t="21929"/>
          <a:stretch/>
        </p:blipFill>
        <p:spPr>
          <a:xfrm>
            <a:off x="1" y="10"/>
            <a:ext cx="12191999" cy="6857990"/>
          </a:xfrm>
          <a:prstGeom prst="rect">
            <a:avLst/>
          </a:prstGeom>
        </p:spPr>
      </p:pic>
      <p:sp>
        <p:nvSpPr>
          <p:cNvPr id="2" name="Titre 1">
            <a:extLst>
              <a:ext uri="{FF2B5EF4-FFF2-40B4-BE49-F238E27FC236}">
                <a16:creationId xmlns:a16="http://schemas.microsoft.com/office/drawing/2014/main" id="{E2CED1D2-2643-415A-9DB2-6AE072FEAFA7}"/>
              </a:ext>
            </a:extLst>
          </p:cNvPr>
          <p:cNvSpPr>
            <a:spLocks noGrp="1"/>
          </p:cNvSpPr>
          <p:nvPr>
            <p:ph type="title"/>
            <p:custDataLst>
              <p:tags r:id="rId2"/>
            </p:custDataLst>
          </p:nvPr>
        </p:nvSpPr>
        <p:spPr>
          <a:xfrm>
            <a:off x="4163025" y="1361424"/>
            <a:ext cx="4569803" cy="2369131"/>
          </a:xfrm>
        </p:spPr>
        <p:txBody>
          <a:bodyPr vert="horz" lIns="91440" tIns="45720" rIns="91440" bIns="45720" rtlCol="0" anchor="b">
            <a:normAutofit/>
          </a:bodyPr>
          <a:lstStyle/>
          <a:p>
            <a:pPr algn="r"/>
            <a:r>
              <a:rPr lang="en-US" sz="5400" dirty="0" err="1" smtClean="0"/>
              <a:t>Résultats</a:t>
            </a:r>
            <a:endParaRPr lang="en-US" sz="5400" dirty="0"/>
          </a:p>
        </p:txBody>
      </p:sp>
      <p:sp>
        <p:nvSpPr>
          <p:cNvPr id="5" name="Espace réservé du numéro de diapositive 4">
            <a:extLst>
              <a:ext uri="{FF2B5EF4-FFF2-40B4-BE49-F238E27FC236}">
                <a16:creationId xmlns:a16="http://schemas.microsoft.com/office/drawing/2014/main" id="{784E3C0F-F1E7-40A7-A6D2-DFD5DCB116BF}"/>
              </a:ext>
            </a:extLst>
          </p:cNvPr>
          <p:cNvSpPr>
            <a:spLocks noGrp="1"/>
          </p:cNvSpPr>
          <p:nvPr>
            <p:ph type="sldNum" sz="quarter" idx="12"/>
            <p:custDataLst>
              <p:tags r:id="rId3"/>
            </p:custDataLst>
          </p:nvPr>
        </p:nvSpPr>
        <p:spPr>
          <a:xfrm>
            <a:off x="8590663" y="6041362"/>
            <a:ext cx="683339" cy="365125"/>
          </a:xfrm>
        </p:spPr>
        <p:txBody>
          <a:bodyPr vert="horz" lIns="91440" tIns="45720" rIns="91440" bIns="45720" rtlCol="0" anchor="ctr">
            <a:normAutofit/>
          </a:bodyPr>
          <a:lstStyle/>
          <a:p>
            <a:pPr>
              <a:spcAft>
                <a:spcPts val="600"/>
              </a:spcAft>
            </a:pPr>
            <a:fld id="{D57F1E4F-1CFF-5643-939E-217C01CDF565}" type="slidenum">
              <a:rPr lang="en-US">
                <a:solidFill>
                  <a:schemeClr val="bg1"/>
                </a:solidFill>
              </a:rPr>
              <a:pPr>
                <a:spcAft>
                  <a:spcPts val="600"/>
                </a:spcAft>
              </a:pPr>
              <a:t>7</a:t>
            </a:fld>
            <a:endParaRPr lang="en-US">
              <a:solidFill>
                <a:schemeClr val="bg1"/>
              </a:solidFill>
            </a:endParaRPr>
          </a:p>
        </p:txBody>
      </p:sp>
    </p:spTree>
    <p:extLst>
      <p:ext uri="{BB962C8B-B14F-4D97-AF65-F5344CB8AC3E}">
        <p14:creationId xmlns:p14="http://schemas.microsoft.com/office/powerpoint/2010/main" val="36735712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400" dirty="0"/>
              <a:t>Quel est le niveau de bien-être des adolescents durant la pandémie de </a:t>
            </a:r>
            <a:r>
              <a:rPr lang="fr-FR" sz="4400" dirty="0" smtClean="0"/>
              <a:t>Covid-19 ?</a:t>
            </a:r>
            <a:endParaRPr lang="fr-BE" sz="4400" dirty="0"/>
          </a:p>
        </p:txBody>
      </p:sp>
      <p:sp>
        <p:nvSpPr>
          <p:cNvPr id="3" name="Espace réservé du texte 2"/>
          <p:cNvSpPr>
            <a:spLocks noGrp="1"/>
          </p:cNvSpPr>
          <p:nvPr>
            <p:ph type="body" idx="1"/>
          </p:nvPr>
        </p:nvSpPr>
        <p:spPr/>
        <p:txBody>
          <a:bodyPr/>
          <a:lstStyle/>
          <a:p>
            <a:endParaRPr lang="fr-BE"/>
          </a:p>
        </p:txBody>
      </p:sp>
    </p:spTree>
    <p:extLst>
      <p:ext uri="{BB962C8B-B14F-4D97-AF65-F5344CB8AC3E}">
        <p14:creationId xmlns:p14="http://schemas.microsoft.com/office/powerpoint/2010/main" val="1996874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dirty="0"/>
          </a:p>
        </p:txBody>
      </p:sp>
      <p:sp>
        <p:nvSpPr>
          <p:cNvPr id="3" name="Espace réservé du contenu 2"/>
          <p:cNvSpPr>
            <a:spLocks noGrp="1"/>
          </p:cNvSpPr>
          <p:nvPr>
            <p:ph idx="1"/>
          </p:nvPr>
        </p:nvSpPr>
        <p:spPr>
          <a:xfrm>
            <a:off x="838200" y="1800808"/>
            <a:ext cx="10515600" cy="4637570"/>
          </a:xfrm>
        </p:spPr>
        <p:txBody>
          <a:bodyPr>
            <a:normAutofit fontScale="92500" lnSpcReduction="10000"/>
          </a:bodyPr>
          <a:lstStyle/>
          <a:p>
            <a:pPr marL="0" indent="0">
              <a:spcBef>
                <a:spcPts val="2400"/>
              </a:spcBef>
              <a:buNone/>
            </a:pPr>
            <a:endParaRPr lang="fr-FR" b="1" dirty="0" smtClean="0"/>
          </a:p>
          <a:p>
            <a:pPr marL="0" indent="0">
              <a:spcBef>
                <a:spcPts val="2400"/>
              </a:spcBef>
              <a:buNone/>
            </a:pPr>
            <a:r>
              <a:rPr lang="fr-FR" b="1" dirty="0" smtClean="0"/>
              <a:t>Sentiment </a:t>
            </a:r>
            <a:r>
              <a:rPr lang="fr-FR" b="1" dirty="0"/>
              <a:t>de bien-être en juin 2020</a:t>
            </a:r>
            <a:endParaRPr lang="fr-BE" b="1" dirty="0"/>
          </a:p>
          <a:p>
            <a:pPr algn="ctr">
              <a:spcBef>
                <a:spcPts val="2400"/>
              </a:spcBef>
            </a:pPr>
            <a:r>
              <a:rPr lang="fr-BE" dirty="0"/>
              <a:t>« </a:t>
            </a:r>
            <a:r>
              <a:rPr lang="fr-BE" i="1" dirty="0"/>
              <a:t>Je vis ma meilleure vie</a:t>
            </a:r>
            <a:br>
              <a:rPr lang="fr-BE" i="1" dirty="0"/>
            </a:br>
            <a:r>
              <a:rPr lang="fr-BE" i="1" dirty="0"/>
              <a:t>Le confinement m'a permis de profiter de choses que je faisais moins </a:t>
            </a:r>
            <a:br>
              <a:rPr lang="fr-BE" i="1" dirty="0"/>
            </a:br>
            <a:r>
              <a:rPr lang="fr-BE" i="1" dirty="0"/>
              <a:t>Je ne suis pas inquiet pour le suite (au niveau scolaire) je sais que mes professeurs vont trouver des solutions efficaces ». </a:t>
            </a:r>
          </a:p>
          <a:p>
            <a:pPr algn="ctr">
              <a:spcBef>
                <a:spcPts val="2400"/>
              </a:spcBef>
            </a:pPr>
            <a:r>
              <a:rPr lang="fr-BE" i="1" dirty="0" smtClean="0"/>
              <a:t>«</a:t>
            </a:r>
            <a:r>
              <a:rPr lang="fr-BE" i="1" dirty="0"/>
              <a:t> Je me sens beaucoup mieux qu'avant, je suis plus reposée et j'ai le temps de faire beaucoup plus de choses. Mais malgré tout j'arrive plus facilement à travailler pour l'école et j'ai plus facile à comprendre et apprendre. » </a:t>
            </a:r>
          </a:p>
          <a:p>
            <a:pPr algn="ctr">
              <a:spcBef>
                <a:spcPts val="2400"/>
              </a:spcBef>
            </a:pPr>
            <a:r>
              <a:rPr lang="fr-BE" i="1" dirty="0"/>
              <a:t>« Je vis la meilleure période de ma vie. </a:t>
            </a:r>
            <a:r>
              <a:rPr lang="fr-BE" i="1" dirty="0" smtClean="0"/>
              <a:t>»</a:t>
            </a:r>
            <a:endParaRPr lang="fr-BE" i="1" dirty="0"/>
          </a:p>
          <a:p>
            <a:pPr algn="ctr">
              <a:spcBef>
                <a:spcPts val="2400"/>
              </a:spcBef>
            </a:pPr>
            <a:r>
              <a:rPr lang="fr-BE" dirty="0"/>
              <a:t>« </a:t>
            </a:r>
            <a:r>
              <a:rPr lang="fr-BE" i="1" dirty="0"/>
              <a:t>L'école lorsqu'il n'y a pas de stress lié aux évaluations, et un côté humain, redevient quelque chose d'agréable et de pas stressant</a:t>
            </a:r>
            <a:r>
              <a:rPr lang="fr-BE" dirty="0"/>
              <a:t> »</a:t>
            </a:r>
          </a:p>
          <a:p>
            <a:pPr algn="ctr">
              <a:spcBef>
                <a:spcPts val="2400"/>
              </a:spcBef>
            </a:pPr>
            <a:endParaRPr lang="fr-BE" i="1" dirty="0"/>
          </a:p>
        </p:txBody>
      </p:sp>
    </p:spTree>
    <p:extLst>
      <p:ext uri="{BB962C8B-B14F-4D97-AF65-F5344CB8AC3E}">
        <p14:creationId xmlns:p14="http://schemas.microsoft.com/office/powerpoint/2010/main" val="69666462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4"/>
</p:tagLst>
</file>

<file path=ppt/tags/tag10.xml><?xml version="1.0" encoding="utf-8"?>
<p:tagLst xmlns:a="http://schemas.openxmlformats.org/drawingml/2006/main" xmlns:r="http://schemas.openxmlformats.org/officeDocument/2006/relationships" xmlns:p="http://schemas.openxmlformats.org/presentationml/2006/main">
  <p:tag name="NUM" val="14"/>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4"/>
</p:tagLst>
</file>

<file path=ppt/tags/tag15.xml><?xml version="1.0" encoding="utf-8"?>
<p:tagLst xmlns:a="http://schemas.openxmlformats.org/drawingml/2006/main" xmlns:r="http://schemas.openxmlformats.org/officeDocument/2006/relationships" xmlns:p="http://schemas.openxmlformats.org/presentationml/2006/main">
  <p:tag name="NUM" val="5"/>
</p:tagLst>
</file>

<file path=ppt/tags/tag16.xml><?xml version="1.0" encoding="utf-8"?>
<p:tagLst xmlns:a="http://schemas.openxmlformats.org/drawingml/2006/main" xmlns:r="http://schemas.openxmlformats.org/officeDocument/2006/relationships" xmlns:p="http://schemas.openxmlformats.org/presentationml/2006/main">
  <p:tag name="NUM" val="6"/>
</p:tagLst>
</file>

<file path=ppt/tags/tag17.xml><?xml version="1.0" encoding="utf-8"?>
<p:tagLst xmlns:a="http://schemas.openxmlformats.org/drawingml/2006/main" xmlns:r="http://schemas.openxmlformats.org/officeDocument/2006/relationships" xmlns:p="http://schemas.openxmlformats.org/presentationml/2006/main">
  <p:tag name="NUM" val="7"/>
</p:tagLst>
</file>

<file path=ppt/tags/tag18.xml><?xml version="1.0" encoding="utf-8"?>
<p:tagLst xmlns:a="http://schemas.openxmlformats.org/drawingml/2006/main" xmlns:r="http://schemas.openxmlformats.org/officeDocument/2006/relationships" xmlns:p="http://schemas.openxmlformats.org/presentationml/2006/main">
  <p:tag name="NUM" val="8"/>
</p:tagLst>
</file>

<file path=ppt/tags/tag19.xml><?xml version="1.0" encoding="utf-8"?>
<p:tagLst xmlns:a="http://schemas.openxmlformats.org/drawingml/2006/main" xmlns:r="http://schemas.openxmlformats.org/officeDocument/2006/relationships" xmlns:p="http://schemas.openxmlformats.org/presentationml/2006/main">
  <p:tag name="NUM" val="9"/>
</p:tagLst>
</file>

<file path=ppt/tags/tag2.xml><?xml version="1.0" encoding="utf-8"?>
<p:tagLst xmlns:a="http://schemas.openxmlformats.org/drawingml/2006/main" xmlns:r="http://schemas.openxmlformats.org/officeDocument/2006/relationships" xmlns:p="http://schemas.openxmlformats.org/presentationml/2006/main">
  <p:tag name="NUM" val="5"/>
</p:tagLst>
</file>

<file path=ppt/tags/tag20.xml><?xml version="1.0" encoding="utf-8"?>
<p:tagLst xmlns:a="http://schemas.openxmlformats.org/drawingml/2006/main" xmlns:r="http://schemas.openxmlformats.org/officeDocument/2006/relationships" xmlns:p="http://schemas.openxmlformats.org/presentationml/2006/main">
  <p:tag name="NUM" val="10"/>
</p:tagLst>
</file>

<file path=ppt/tags/tag21.xml><?xml version="1.0" encoding="utf-8"?>
<p:tagLst xmlns:a="http://schemas.openxmlformats.org/drawingml/2006/main" xmlns:r="http://schemas.openxmlformats.org/officeDocument/2006/relationships" xmlns:p="http://schemas.openxmlformats.org/presentationml/2006/main">
  <p:tag name="NUM" val="12"/>
</p:tagLst>
</file>

<file path=ppt/tags/tag22.xml><?xml version="1.0" encoding="utf-8"?>
<p:tagLst xmlns:a="http://schemas.openxmlformats.org/drawingml/2006/main" xmlns:r="http://schemas.openxmlformats.org/officeDocument/2006/relationships" xmlns:p="http://schemas.openxmlformats.org/presentationml/2006/main">
  <p:tag name="NUM" val="13"/>
</p:tagLst>
</file>

<file path=ppt/tags/tag23.xml><?xml version="1.0" encoding="utf-8"?>
<p:tagLst xmlns:a="http://schemas.openxmlformats.org/drawingml/2006/main" xmlns:r="http://schemas.openxmlformats.org/officeDocument/2006/relationships" xmlns:p="http://schemas.openxmlformats.org/presentationml/2006/main">
  <p:tag name="NUM" val="14"/>
</p:tagLst>
</file>

<file path=ppt/tags/tag24.xml><?xml version="1.0" encoding="utf-8"?>
<p:tagLst xmlns:a="http://schemas.openxmlformats.org/drawingml/2006/main" xmlns:r="http://schemas.openxmlformats.org/officeDocument/2006/relationships" xmlns:p="http://schemas.openxmlformats.org/presentationml/2006/main">
  <p:tag name="NUM" val="15"/>
</p:tagLst>
</file>

<file path=ppt/tags/tag25.xml><?xml version="1.0" encoding="utf-8"?>
<p:tagLst xmlns:a="http://schemas.openxmlformats.org/drawingml/2006/main" xmlns:r="http://schemas.openxmlformats.org/officeDocument/2006/relationships" xmlns:p="http://schemas.openxmlformats.org/presentationml/2006/main">
  <p:tag name="NUM" val="16"/>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2"/>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6"/>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10"/>
</p:tagLst>
</file>

<file path=ppt/tags/tag35.xml><?xml version="1.0" encoding="utf-8"?>
<p:tagLst xmlns:a="http://schemas.openxmlformats.org/drawingml/2006/main" xmlns:r="http://schemas.openxmlformats.org/officeDocument/2006/relationships" xmlns:p="http://schemas.openxmlformats.org/presentationml/2006/main">
  <p:tag name="NUM" val="12"/>
</p:tagLst>
</file>

<file path=ppt/tags/tag4.xml><?xml version="1.0" encoding="utf-8"?>
<p:tagLst xmlns:a="http://schemas.openxmlformats.org/drawingml/2006/main" xmlns:r="http://schemas.openxmlformats.org/officeDocument/2006/relationships" xmlns:p="http://schemas.openxmlformats.org/presentationml/2006/main">
  <p:tag name="NUM" val="7"/>
</p:tagLst>
</file>

<file path=ppt/tags/tag5.xml><?xml version="1.0" encoding="utf-8"?>
<p:tagLst xmlns:a="http://schemas.openxmlformats.org/drawingml/2006/main" xmlns:r="http://schemas.openxmlformats.org/officeDocument/2006/relationships" xmlns:p="http://schemas.openxmlformats.org/presentationml/2006/main">
  <p:tag name="NUM" val="8"/>
</p:tagLst>
</file>

<file path=ppt/tags/tag6.xml><?xml version="1.0" encoding="utf-8"?>
<p:tagLst xmlns:a="http://schemas.openxmlformats.org/drawingml/2006/main" xmlns:r="http://schemas.openxmlformats.org/officeDocument/2006/relationships" xmlns:p="http://schemas.openxmlformats.org/presentationml/2006/main">
  <p:tag name="NUM" val="9"/>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11"/>
</p:tagLst>
</file>

<file path=ppt/tags/tag9.xml><?xml version="1.0" encoding="utf-8"?>
<p:tagLst xmlns:a="http://schemas.openxmlformats.org/drawingml/2006/main" xmlns:r="http://schemas.openxmlformats.org/officeDocument/2006/relationships" xmlns:p="http://schemas.openxmlformats.org/presentationml/2006/main">
  <p:tag name="NUM" val="12"/>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735</TotalTime>
  <Words>1923</Words>
  <Application>Microsoft Office PowerPoint</Application>
  <PresentationFormat>Grand écran</PresentationFormat>
  <Paragraphs>275</Paragraphs>
  <Slides>23</Slides>
  <Notes>14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23</vt:i4>
      </vt:variant>
    </vt:vector>
  </HeadingPairs>
  <TitlesOfParts>
    <vt:vector size="30" baseType="lpstr">
      <vt:lpstr>Arial</vt:lpstr>
      <vt:lpstr>Calibri</vt:lpstr>
      <vt:lpstr>Symbol</vt:lpstr>
      <vt:lpstr>Times New Roman</vt:lpstr>
      <vt:lpstr>Trebuchet MS</vt:lpstr>
      <vt:lpstr>Wingdings 3</vt:lpstr>
      <vt:lpstr>Facette</vt:lpstr>
      <vt:lpstr>Bien-être et motivation des élèves  en temps de pandémie.  Résultats de deux sondages* dans l’enseignement secondaire  Pr. Ariane Baye  Intervention dans le cadre de la soirée organisée par l’Ufapec, 31 mars 2021 Motiver ses ados en période de (dé)confinement</vt:lpstr>
      <vt:lpstr>Méthodologie</vt:lpstr>
      <vt:lpstr>Les sondages</vt:lpstr>
      <vt:lpstr>L’échantillon</vt:lpstr>
      <vt:lpstr>Quelques caractéristiques de l’échantillon</vt:lpstr>
      <vt:lpstr>Les données collectées</vt:lpstr>
      <vt:lpstr>Résultats</vt:lpstr>
      <vt:lpstr>Quel est le niveau de bien-être des adolescents durant la pandémie de Covid-19 ?</vt:lpstr>
      <vt:lpstr>Présentation PowerPoint</vt:lpstr>
      <vt:lpstr>Quel est le niveau de bien-être des adolescents durant la pandémie de Covid-19 ?</vt:lpstr>
      <vt:lpstr>Emotions ressenties fin 2020 et à la rentrée 2020-2021</vt:lpstr>
      <vt:lpstr>Symptômes psychosomatiques</vt:lpstr>
      <vt:lpstr>Présentation PowerPoint</vt:lpstr>
      <vt:lpstr>Comment la motivation des élèves est-elle affectée durant la pandémie de Covid-19 ?</vt:lpstr>
      <vt:lpstr>Comment la motivation des élèves est-elle affectée durant la pandémie de Covid-19 ?</vt:lpstr>
      <vt:lpstr>Comment la motivation des élèves est-elle affectée durant la pandémie de Covid-19 ?</vt:lpstr>
      <vt:lpstr>Présentation PowerPoint</vt:lpstr>
      <vt:lpstr>Présentation PowerPoint</vt:lpstr>
      <vt:lpstr>Présentation PowerPoint</vt:lpstr>
      <vt:lpstr>Présentation PowerPoint</vt:lpstr>
      <vt:lpstr>Marge de manœuvre ?</vt:lpstr>
      <vt:lpstr>Merci pour votre attention</vt:lpstr>
      <vt:lpstr>Risque de décrochage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Fabian Pressia</dc:creator>
  <cp:lastModifiedBy>Ariane Baye</cp:lastModifiedBy>
  <cp:revision>53</cp:revision>
  <cp:lastPrinted>2021-03-31T16:12:34Z</cp:lastPrinted>
  <dcterms:created xsi:type="dcterms:W3CDTF">2020-09-14T08:42:30Z</dcterms:created>
  <dcterms:modified xsi:type="dcterms:W3CDTF">2021-03-31T17:10:14Z</dcterms:modified>
</cp:coreProperties>
</file>