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52"/>
  </p:notesMasterIdLst>
  <p:handoutMasterIdLst>
    <p:handoutMasterId r:id="rId53"/>
  </p:handoutMasterIdLst>
  <p:sldIdLst>
    <p:sldId id="3533" r:id="rId2"/>
    <p:sldId id="3548" r:id="rId3"/>
    <p:sldId id="3547" r:id="rId4"/>
    <p:sldId id="3549" r:id="rId5"/>
    <p:sldId id="3563" r:id="rId6"/>
    <p:sldId id="3550" r:id="rId7"/>
    <p:sldId id="3551" r:id="rId8"/>
    <p:sldId id="3552" r:id="rId9"/>
    <p:sldId id="3565" r:id="rId10"/>
    <p:sldId id="3554" r:id="rId11"/>
    <p:sldId id="3556" r:id="rId12"/>
    <p:sldId id="3541" r:id="rId13"/>
    <p:sldId id="3567" r:id="rId14"/>
    <p:sldId id="3568" r:id="rId15"/>
    <p:sldId id="3573" r:id="rId16"/>
    <p:sldId id="3543" r:id="rId17"/>
    <p:sldId id="3574" r:id="rId18"/>
    <p:sldId id="3544" r:id="rId19"/>
    <p:sldId id="3575" r:id="rId20"/>
    <p:sldId id="3576" r:id="rId21"/>
    <p:sldId id="3588" r:id="rId22"/>
    <p:sldId id="3577" r:id="rId23"/>
    <p:sldId id="3579" r:id="rId24"/>
    <p:sldId id="3580" r:id="rId25"/>
    <p:sldId id="3581" r:id="rId26"/>
    <p:sldId id="3582" r:id="rId27"/>
    <p:sldId id="3583" r:id="rId28"/>
    <p:sldId id="3584" r:id="rId29"/>
    <p:sldId id="3586" r:id="rId30"/>
    <p:sldId id="3587" r:id="rId31"/>
    <p:sldId id="3561" r:id="rId32"/>
    <p:sldId id="3562" r:id="rId33"/>
    <p:sldId id="3585" r:id="rId34"/>
    <p:sldId id="3546" r:id="rId35"/>
    <p:sldId id="3590" r:id="rId36"/>
    <p:sldId id="3589" r:id="rId37"/>
    <p:sldId id="3592" r:id="rId38"/>
    <p:sldId id="3593" r:id="rId39"/>
    <p:sldId id="3591" r:id="rId40"/>
    <p:sldId id="3570" r:id="rId41"/>
    <p:sldId id="3545" r:id="rId42"/>
    <p:sldId id="3594" r:id="rId43"/>
    <p:sldId id="3595" r:id="rId44"/>
    <p:sldId id="276" r:id="rId45"/>
    <p:sldId id="257" r:id="rId46"/>
    <p:sldId id="3560" r:id="rId47"/>
    <p:sldId id="3572" r:id="rId48"/>
    <p:sldId id="3558" r:id="rId49"/>
    <p:sldId id="3596" r:id="rId50"/>
    <p:sldId id="264" r:id="rId51"/>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3" autoAdjust="0"/>
    <p:restoredTop sz="95745" autoAdjust="0"/>
  </p:normalViewPr>
  <p:slideViewPr>
    <p:cSldViewPr snapToGrid="0">
      <p:cViewPr varScale="1">
        <p:scale>
          <a:sx n="79" d="100"/>
          <a:sy n="79" d="100"/>
        </p:scale>
        <p:origin x="232" y="720"/>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18.03.2021</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3/18/21</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3174689-BECC-4390-B3B9-306A17FD432A}" type="slidenum">
              <a:rPr lang="en-US" altLang="ru-RU" smtClean="0"/>
              <a:pPr>
                <a:defRPr/>
              </a:pPr>
              <a:t>31</a:t>
            </a:fld>
            <a:endParaRPr lang="en-US" altLang="ru-RU" dirty="0"/>
          </a:p>
        </p:txBody>
      </p:sp>
    </p:spTree>
    <p:extLst>
      <p:ext uri="{BB962C8B-B14F-4D97-AF65-F5344CB8AC3E}">
        <p14:creationId xmlns:p14="http://schemas.microsoft.com/office/powerpoint/2010/main" val="73403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3174689-BECC-4390-B3B9-306A17FD432A}" type="slidenum">
              <a:rPr lang="en-US" altLang="ru-RU" smtClean="0"/>
              <a:pPr>
                <a:defRPr/>
              </a:pPr>
              <a:t>32</a:t>
            </a:fld>
            <a:endParaRPr lang="en-US" altLang="ru-RU" dirty="0"/>
          </a:p>
        </p:txBody>
      </p:sp>
    </p:spTree>
    <p:extLst>
      <p:ext uri="{BB962C8B-B14F-4D97-AF65-F5344CB8AC3E}">
        <p14:creationId xmlns:p14="http://schemas.microsoft.com/office/powerpoint/2010/main" val="73403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412020"/>
            <a:ext cx="16459200" cy="1714765"/>
          </a:xfrm>
          <a:prstGeom prst="rect">
            <a:avLst/>
          </a:prstGeom>
        </p:spPr>
        <p:txBody>
          <a:bodyPr lIns="163294" tIns="81647" rIns="163294" bIns="81647"/>
          <a:lstStyle/>
          <a:p>
            <a:r>
              <a:rPr lang="nl-BE"/>
              <a:t>Cliquez et modifiez le titre</a:t>
            </a:r>
            <a:endParaRPr lang="fr-FR"/>
          </a:p>
        </p:txBody>
      </p:sp>
      <p:sp>
        <p:nvSpPr>
          <p:cNvPr id="3" name="Espace réservé du contenu 2"/>
          <p:cNvSpPr>
            <a:spLocks noGrp="1"/>
          </p:cNvSpPr>
          <p:nvPr>
            <p:ph idx="1"/>
          </p:nvPr>
        </p:nvSpPr>
        <p:spPr>
          <a:xfrm>
            <a:off x="914400" y="2400671"/>
            <a:ext cx="16459200" cy="6789993"/>
          </a:xfrm>
          <a:prstGeom prst="rect">
            <a:avLst/>
          </a:prstGeom>
        </p:spPr>
        <p:txBody>
          <a:bodyPr lIns="163294" tIns="81647" rIns="163294" bIns="81647"/>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914400" y="9535998"/>
            <a:ext cx="4267200" cy="547772"/>
          </a:xfrm>
          <a:prstGeom prst="rect">
            <a:avLst/>
          </a:prstGeom>
        </p:spPr>
        <p:txBody>
          <a:bodyPr lIns="163294" tIns="81647" rIns="163294" bIns="81647"/>
          <a:lstStyle/>
          <a:p>
            <a:fld id="{FDF63A6E-9BA5-BE4A-87C8-603C304C0686}" type="datetimeFigureOut">
              <a:rPr lang="fr-FR" smtClean="0"/>
              <a:t>18/03/2021</a:t>
            </a:fld>
            <a:endParaRPr lang="fr-FR"/>
          </a:p>
        </p:txBody>
      </p:sp>
      <p:sp>
        <p:nvSpPr>
          <p:cNvPr id="5" name="Espace réservé du pied de page 4"/>
          <p:cNvSpPr>
            <a:spLocks noGrp="1"/>
          </p:cNvSpPr>
          <p:nvPr>
            <p:ph type="ftr" sz="quarter" idx="11"/>
          </p:nvPr>
        </p:nvSpPr>
        <p:spPr>
          <a:xfrm>
            <a:off x="6248400" y="9535998"/>
            <a:ext cx="5791200" cy="547772"/>
          </a:xfrm>
          <a:prstGeom prst="rect">
            <a:avLst/>
          </a:prstGeom>
        </p:spPr>
        <p:txBody>
          <a:bodyPr lIns="163294" tIns="81647" rIns="163294" bIns="81647"/>
          <a:lstStyle/>
          <a:p>
            <a:endParaRPr lang="fr-FR"/>
          </a:p>
        </p:txBody>
      </p:sp>
      <p:sp>
        <p:nvSpPr>
          <p:cNvPr id="6" name="Espace réservé du numéro de diapositive 5"/>
          <p:cNvSpPr>
            <a:spLocks noGrp="1"/>
          </p:cNvSpPr>
          <p:nvPr>
            <p:ph type="sldNum" sz="quarter" idx="12"/>
          </p:nvPr>
        </p:nvSpPr>
        <p:spPr>
          <a:xfrm>
            <a:off x="13106400" y="9535998"/>
            <a:ext cx="4267200" cy="547772"/>
          </a:xfrm>
          <a:prstGeom prst="rect">
            <a:avLst/>
          </a:prstGeom>
        </p:spPr>
        <p:txBody>
          <a:bodyPr lIns="163294" tIns="81647" rIns="163294" bIns="81647"/>
          <a:lstStyle/>
          <a:p>
            <a:fld id="{54BA52B3-C9DB-134C-9ECA-F198E654827F}" type="slidenum">
              <a:rPr lang="fr-FR" smtClean="0"/>
              <a:t>‹N°›</a:t>
            </a:fld>
            <a:endParaRPr lang="fr-FR"/>
          </a:p>
        </p:txBody>
      </p:sp>
    </p:spTree>
    <p:extLst>
      <p:ext uri="{BB962C8B-B14F-4D97-AF65-F5344CB8AC3E}">
        <p14:creationId xmlns:p14="http://schemas.microsoft.com/office/powerpoint/2010/main" val="67245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 id="2147484581" r:id="rId34"/>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4.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2.png"/><Relationship Id="rId7" Type="http://schemas.openxmlformats.org/officeDocument/2006/relationships/image" Target="../media/image51.png"/><Relationship Id="rId12" Type="http://schemas.openxmlformats.org/officeDocument/2006/relationships/image" Target="../media/image110.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xml"/><Relationship Id="rId4" Type="http://schemas.openxmlformats.org/officeDocument/2006/relationships/image" Target="../media/image122.jpg"/></Relationships>
</file>

<file path=ppt/slides/_rels/slide3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12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2.jpeg"/><Relationship Id="rId4" Type="http://schemas.openxmlformats.org/officeDocument/2006/relationships/image" Target="../media/image131.jpg"/><Relationship Id="rId9" Type="http://schemas.openxmlformats.org/officeDocument/2006/relationships/image" Target="../media/image122.jpg"/></Relationships>
</file>

<file path=ppt/slides/_rels/slide3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jp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jpg"/><Relationship Id="rId4" Type="http://schemas.openxmlformats.org/officeDocument/2006/relationships/image" Target="../media/image141.jpg"/></Relationships>
</file>

<file path=ppt/slides/_rels/slide4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6.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canardpc.com/369/chapeau-fort-super-mario-odyssey" TargetMode="External"/><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971800" y="3573317"/>
            <a:ext cx="12344400" cy="3141955"/>
            <a:chOff x="2971800" y="4041557"/>
            <a:chExt cx="12344400" cy="3141955"/>
          </a:xfrm>
        </p:grpSpPr>
        <p:sp>
          <p:nvSpPr>
            <p:cNvPr id="17" name="TextBox 16"/>
            <p:cNvSpPr txBox="1"/>
            <p:nvPr/>
          </p:nvSpPr>
          <p:spPr>
            <a:xfrm>
              <a:off x="2971800" y="4041557"/>
              <a:ext cx="12344400" cy="1785104"/>
            </a:xfrm>
            <a:prstGeom prst="rect">
              <a:avLst/>
            </a:prstGeom>
            <a:noFill/>
          </p:spPr>
          <p:txBody>
            <a:bodyPr wrap="square" rtlCol="0">
              <a:spAutoFit/>
            </a:bodyPr>
            <a:lstStyle/>
            <a:p>
              <a:pPr algn="ctr"/>
              <a:r>
                <a:rPr lang="en-US" sz="110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CREATIVE </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8" name="TextBox 7"/>
            <p:cNvSpPr txBox="1"/>
            <p:nvPr/>
          </p:nvSpPr>
          <p:spPr>
            <a:xfrm>
              <a:off x="2971800" y="5398408"/>
              <a:ext cx="12344400" cy="1785104"/>
            </a:xfrm>
            <a:prstGeom prst="rect">
              <a:avLst/>
            </a:prstGeom>
            <a:noFill/>
          </p:spPr>
          <p:txBody>
            <a:bodyPr wrap="square" rtlCol="0">
              <a:spAutoFit/>
            </a:bodyPr>
            <a:lstStyle/>
            <a:p>
              <a:pPr algn="ctr"/>
              <a:r>
                <a:rPr lang="en-US" sz="11000" dirty="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sp>
        <p:nvSpPr>
          <p:cNvPr id="3" name="Прямоугольник 2"/>
          <p:cNvSpPr/>
          <p:nvPr/>
        </p:nvSpPr>
        <p:spPr>
          <a:xfrm>
            <a:off x="4610100" y="3220244"/>
            <a:ext cx="9067800" cy="3848100"/>
          </a:xfrm>
          <a:prstGeom prst="rect">
            <a:avLst/>
          </a:prstGeom>
          <a:noFill/>
          <a:ln w="215900" cap="rnd">
            <a:solidFill>
              <a:schemeClr val="bg2"/>
            </a:solidFill>
            <a:round/>
          </a:ln>
          <a:effectLst>
            <a:outerShdw blurRad="596900" dir="1800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Contact 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9" name="Image 8" descr="Capture d’écran 2021-01-04 à 14.5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5" y="-24904"/>
            <a:ext cx="23534478" cy="10313492"/>
          </a:xfrm>
          <a:prstGeom prst="rect">
            <a:avLst/>
          </a:prstGeom>
        </p:spPr>
      </p:pic>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0" name="ZoneTexte 9"/>
          <p:cNvSpPr txBox="1"/>
          <p:nvPr/>
        </p:nvSpPr>
        <p:spPr>
          <a:xfrm rot="10800000" flipV="1">
            <a:off x="485563" y="7153865"/>
            <a:ext cx="5173118" cy="1754327"/>
          </a:xfrm>
          <a:prstGeom prst="rect">
            <a:avLst/>
          </a:prstGeom>
          <a:noFill/>
        </p:spPr>
        <p:txBody>
          <a:bodyPr wrap="square" rtlCol="0">
            <a:spAutoFit/>
          </a:bodyPr>
          <a:lstStyle/>
          <a:p>
            <a:pPr algn="just"/>
            <a:r>
              <a:rPr lang="fr-FR" sz="3600" b="1" dirty="0">
                <a:latin typeface="Times New Roman"/>
                <a:cs typeface="Times New Roman"/>
              </a:rPr>
              <a:t>Histoire et pratique de la critique vidéoludique</a:t>
            </a:r>
          </a:p>
          <a:p>
            <a:pPr algn="just"/>
            <a:endParaRPr lang="fr-FR" sz="1000" dirty="0">
              <a:latin typeface="Times New Roman"/>
              <a:cs typeface="Times New Roman"/>
            </a:endParaRPr>
          </a:p>
          <a:p>
            <a:pPr algn="just"/>
            <a:r>
              <a:rPr lang="fr-FR" sz="2600" i="1" dirty="0">
                <a:latin typeface="Times New Roman"/>
                <a:cs typeface="Times New Roman"/>
              </a:rPr>
              <a:t>Boris Krywicki </a:t>
            </a:r>
            <a:r>
              <a:rPr lang="mr-IN" sz="2600" i="1" dirty="0">
                <a:latin typeface="Times New Roman"/>
                <a:cs typeface="Times New Roman"/>
              </a:rPr>
              <a:t>–</a:t>
            </a:r>
            <a:r>
              <a:rPr lang="fr-FR" sz="2600" i="1" dirty="0">
                <a:latin typeface="Times New Roman"/>
                <a:cs typeface="Times New Roman"/>
              </a:rPr>
              <a:t> 19 mars 2021</a:t>
            </a:r>
          </a:p>
        </p:txBody>
      </p:sp>
      <p:pic>
        <p:nvPicPr>
          <p:cNvPr id="12" name="Image 11" descr="Macintosh HD:Users:boriskrywicki:Desktop:Kamoulox sur 10 test Yu gi oh Canard PC.png"/>
          <p:cNvPicPr/>
          <p:nvPr/>
        </p:nvPicPr>
        <p:blipFill rotWithShape="1">
          <a:blip r:embed="rId3">
            <a:extLst>
              <a:ext uri="{28A0092B-C50C-407E-A947-70E740481C1C}">
                <a14:useLocalDpi xmlns:a14="http://schemas.microsoft.com/office/drawing/2010/main" val="0"/>
              </a:ext>
            </a:extLst>
          </a:blip>
          <a:srcRect l="58673" t="85762" r="535" b="5768"/>
          <a:stretch/>
        </p:blipFill>
        <p:spPr bwMode="auto">
          <a:xfrm>
            <a:off x="6774514" y="2184713"/>
            <a:ext cx="6335699" cy="987703"/>
          </a:xfrm>
          <a:prstGeom prst="rect">
            <a:avLst/>
          </a:prstGeom>
          <a:noFill/>
          <a:ln>
            <a:solidFill>
              <a:srgbClr val="000000"/>
            </a:solidFill>
          </a:ln>
          <a:extLst>
            <a:ext uri="{53640926-AAD7-44d8-BBD7-CCE9431645EC}">
              <a14:shadowObscured xmlns="" xmlns:a14="http://schemas.microsoft.com/office/drawing/2010/main"/>
            </a:ext>
          </a:extLst>
        </p:spPr>
      </p:pic>
      <p:pic>
        <p:nvPicPr>
          <p:cNvPr id="13" name="Image 12" descr="Macintosh HD:Users:boriskrywicki:Desktop:Capture d’écran 2020-10-26 à 16.51.57.png"/>
          <p:cNvPicPr/>
          <p:nvPr/>
        </p:nvPicPr>
        <p:blipFill rotWithShape="1">
          <a:blip r:embed="rId4">
            <a:extLst>
              <a:ext uri="{28A0092B-C50C-407E-A947-70E740481C1C}">
                <a14:useLocalDpi xmlns:a14="http://schemas.microsoft.com/office/drawing/2010/main" val="0"/>
              </a:ext>
            </a:extLst>
          </a:blip>
          <a:srcRect b="24370"/>
          <a:stretch/>
        </p:blipFill>
        <p:spPr bwMode="auto">
          <a:xfrm>
            <a:off x="8162551" y="8310221"/>
            <a:ext cx="3592917" cy="1233628"/>
          </a:xfrm>
          <a:prstGeom prst="rect">
            <a:avLst/>
          </a:prstGeom>
          <a:noFill/>
          <a:ln>
            <a:solidFill>
              <a:srgbClr val="000000"/>
            </a:solidFill>
          </a:ln>
          <a:extLst>
            <a:ext uri="{53640926-AAD7-44d8-BBD7-CCE9431645EC}">
              <a14:shadowObscured xmlns="" xmlns:a14="http://schemas.microsoft.com/office/drawing/2010/main"/>
            </a:ext>
          </a:extLst>
        </p:spPr>
      </p:pic>
      <p:pic>
        <p:nvPicPr>
          <p:cNvPr id="5" name="Image 4" descr="18935.jpg"/>
          <p:cNvPicPr>
            <a:picLocks noChangeAspect="1"/>
          </p:cNvPicPr>
          <p:nvPr/>
        </p:nvPicPr>
        <p:blipFill rotWithShape="1">
          <a:blip r:embed="rId5" cstate="print">
            <a:extLst>
              <a:ext uri="{28A0092B-C50C-407E-A947-70E740481C1C}">
                <a14:useLocalDpi xmlns:a14="http://schemas.microsoft.com/office/drawing/2010/main" val="0"/>
              </a:ext>
            </a:extLst>
          </a:blip>
          <a:srcRect t="88488"/>
          <a:stretch/>
        </p:blipFill>
        <p:spPr>
          <a:xfrm>
            <a:off x="5943040" y="4034190"/>
            <a:ext cx="5729119" cy="2129157"/>
          </a:xfrm>
          <a:prstGeom prst="rect">
            <a:avLst/>
          </a:prstGeom>
          <a:ln>
            <a:solidFill>
              <a:srgbClr val="000000"/>
            </a:solidFill>
          </a:ln>
        </p:spPr>
      </p:pic>
      <p:pic>
        <p:nvPicPr>
          <p:cNvPr id="15" name="Image 14" descr="Macintosh HD:Users:boriskrywicki:Desktop:Capture d’écran 2020-11-09 à 11.24.27.png"/>
          <p:cNvPicPr/>
          <p:nvPr/>
        </p:nvPicPr>
        <p:blipFill rotWithShape="1">
          <a:blip r:embed="rId6">
            <a:extLst>
              <a:ext uri="{28A0092B-C50C-407E-A947-70E740481C1C}">
                <a14:useLocalDpi xmlns:a14="http://schemas.microsoft.com/office/drawing/2010/main" val="0"/>
              </a:ext>
            </a:extLst>
          </a:blip>
          <a:srcRect b="21283"/>
          <a:stretch/>
        </p:blipFill>
        <p:spPr bwMode="auto">
          <a:xfrm>
            <a:off x="11898779" y="5925361"/>
            <a:ext cx="3396430" cy="1134244"/>
          </a:xfrm>
          <a:prstGeom prst="rect">
            <a:avLst/>
          </a:prstGeom>
          <a:noFill/>
          <a:ln>
            <a:solidFill>
              <a:srgbClr val="000000"/>
            </a:solidFill>
          </a:ln>
          <a:extLst>
            <a:ext uri="{53640926-AAD7-44d8-BBD7-CCE9431645EC}">
              <a14:shadowObscured xmlns="" xmlns:a14="http://schemas.microsoft.com/office/drawing/2010/main"/>
            </a:ext>
          </a:extLst>
        </p:spPr>
      </p:pic>
      <p:pic>
        <p:nvPicPr>
          <p:cNvPr id="11" name="Image 10" descr="Capture d’écran 2021-02-24 à 14.59.4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8602" y="3697640"/>
            <a:ext cx="2314488" cy="1251713"/>
          </a:xfrm>
          <a:prstGeom prst="rect">
            <a:avLst/>
          </a:prstGeom>
          <a:ln>
            <a:solidFill>
              <a:srgbClr val="000000"/>
            </a:solidFill>
          </a:ln>
        </p:spPr>
      </p:pic>
      <p:pic>
        <p:nvPicPr>
          <p:cNvPr id="19" name="Image 18" descr="Capture d’écran 2021-02-24 à 15.00.2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4969" y="6747565"/>
            <a:ext cx="4365220" cy="1059342"/>
          </a:xfrm>
          <a:prstGeom prst="rect">
            <a:avLst/>
          </a:prstGeom>
          <a:ln>
            <a:solidFill>
              <a:srgbClr val="000000"/>
            </a:solidFill>
          </a:ln>
        </p:spPr>
      </p:pic>
      <p:pic>
        <p:nvPicPr>
          <p:cNvPr id="20" name="Image 19" descr="Capture d’écran 2021-02-24 à 15.02.1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62730" y="3974819"/>
            <a:ext cx="1714500" cy="2247900"/>
          </a:xfrm>
          <a:prstGeom prst="rect">
            <a:avLst/>
          </a:prstGeom>
          <a:ln>
            <a:solidFill>
              <a:srgbClr val="000000"/>
            </a:solidFill>
          </a:ln>
        </p:spPr>
      </p:pic>
      <p:pic>
        <p:nvPicPr>
          <p:cNvPr id="21" name="Image 20" descr="Capture d’écran 2021-02-24 à 15.05.1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35332" y="7358661"/>
            <a:ext cx="2437208" cy="2577401"/>
          </a:xfrm>
          <a:prstGeom prst="rect">
            <a:avLst/>
          </a:prstGeom>
          <a:ln>
            <a:solidFill>
              <a:srgbClr val="000000"/>
            </a:solidFill>
          </a:ln>
        </p:spPr>
      </p:pic>
      <p:pic>
        <p:nvPicPr>
          <p:cNvPr id="22" name="Image 21" descr="cest7.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15172" y="7648921"/>
            <a:ext cx="2746624" cy="2063020"/>
          </a:xfrm>
          <a:prstGeom prst="rect">
            <a:avLst/>
          </a:prstGeom>
          <a:ln>
            <a:solidFill>
              <a:srgbClr val="000000"/>
            </a:solidFill>
          </a:ln>
        </p:spPr>
      </p:pic>
      <p:pic>
        <p:nvPicPr>
          <p:cNvPr id="23" name="Image 22" descr="Capture d’écran 2021-02-24 à 15.16.0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00883" y="2540046"/>
            <a:ext cx="4987117" cy="899533"/>
          </a:xfrm>
          <a:prstGeom prst="rect">
            <a:avLst/>
          </a:prstGeom>
          <a:ln>
            <a:solidFill>
              <a:srgbClr val="000000"/>
            </a:solidFill>
          </a:ln>
        </p:spPr>
      </p:pic>
    </p:spTree>
    <p:extLst>
      <p:ext uri="{BB962C8B-B14F-4D97-AF65-F5344CB8AC3E}">
        <p14:creationId xmlns:p14="http://schemas.microsoft.com/office/powerpoint/2010/main" val="196853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6872590" y="9178488"/>
            <a:ext cx="11415410" cy="1200329"/>
          </a:xfrm>
          <a:prstGeom prst="rect">
            <a:avLst/>
          </a:prstGeom>
          <a:noFill/>
        </p:spPr>
        <p:txBody>
          <a:bodyPr wrap="square" rtlCol="0">
            <a:spAutoFit/>
          </a:bodyPr>
          <a:lstStyle/>
          <a:p>
            <a:pPr algn="ctr"/>
            <a:r>
              <a:rPr lang="fr-FR" b="1" dirty="0"/>
              <a:t>«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ctr"/>
            <a:r>
              <a:rPr lang="fr-BE" b="1" dirty="0"/>
              <a:t>DENISE Emmanuel, « Test : Outer Wilds, Une étoile est morte », </a:t>
            </a:r>
            <a:r>
              <a:rPr lang="fr-BE" b="1" i="1" dirty="0"/>
              <a:t>Canard PC</a:t>
            </a:r>
            <a:r>
              <a:rPr lang="fr-BE" b="1" dirty="0"/>
              <a:t>, n°396, juillet 2019</a:t>
            </a:r>
          </a:p>
          <a:p>
            <a:pPr algn="ctr"/>
            <a:r>
              <a:rPr lang="fr-BE" b="1" dirty="0"/>
              <a:t>LUU Frédéric, « Test : Pékin Express », </a:t>
            </a:r>
            <a:r>
              <a:rPr lang="fr-BE" b="1" i="1" dirty="0"/>
              <a:t>Gamekult.com</a:t>
            </a:r>
            <a:r>
              <a:rPr lang="fr-BE" b="1" dirty="0"/>
              <a:t>, 27 novembre 2009</a:t>
            </a:r>
          </a:p>
          <a:p>
            <a:pPr algn="just"/>
            <a:endParaRPr lang="fr-FR" b="1" dirty="0"/>
          </a:p>
        </p:txBody>
      </p:sp>
      <p:sp>
        <p:nvSpPr>
          <p:cNvPr id="5" name="ZoneTexte 4"/>
          <p:cNvSpPr txBox="1"/>
          <p:nvPr/>
        </p:nvSpPr>
        <p:spPr>
          <a:xfrm>
            <a:off x="4164642" y="2446663"/>
            <a:ext cx="9972724"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Critères détaillés  </a:t>
            </a:r>
            <a:r>
              <a:rPr lang="fr-FR" sz="2400" b="1" i="1" dirty="0">
                <a:latin typeface="Times New Roman"/>
                <a:cs typeface="Times New Roman"/>
              </a:rPr>
              <a:t>VS  </a:t>
            </a:r>
            <a:r>
              <a:rPr lang="fr-FR" sz="2400" b="1" dirty="0">
                <a:solidFill>
                  <a:srgbClr val="000090"/>
                </a:solidFill>
                <a:latin typeface="Times New Roman"/>
                <a:cs typeface="Times New Roman"/>
              </a:rPr>
              <a:t>Note synthétique</a:t>
            </a:r>
            <a:endParaRPr lang="fr-FR" sz="2400" b="1" dirty="0">
              <a:solidFill>
                <a:srgbClr val="FF0000"/>
              </a:solidFill>
              <a:latin typeface="Times New Roman"/>
              <a:cs typeface="Times New Roman"/>
            </a:endParaRPr>
          </a:p>
        </p:txBody>
      </p:sp>
      <p:pic>
        <p:nvPicPr>
          <p:cNvPr id="7" name="Espace réservé du contenu 3" descr="Capture d’écran 2016-01-25 à 16.21.11.png"/>
          <p:cNvPicPr>
            <a:picLocks noChangeAspect="1"/>
          </p:cNvPicPr>
          <p:nvPr/>
        </p:nvPicPr>
        <p:blipFill rotWithShape="1">
          <a:blip r:embed="rId2">
            <a:extLst>
              <a:ext uri="{28A0092B-C50C-407E-A947-70E740481C1C}">
                <a14:useLocalDpi xmlns:a14="http://schemas.microsoft.com/office/drawing/2010/main" val="0"/>
              </a:ext>
            </a:extLst>
          </a:blip>
          <a:srcRect l="-207" r="2387" b="509"/>
          <a:stretch/>
        </p:blipFill>
        <p:spPr>
          <a:xfrm>
            <a:off x="1568729" y="2447297"/>
            <a:ext cx="4706230" cy="7841291"/>
          </a:xfrm>
          <a:prstGeom prst="rect">
            <a:avLst/>
          </a:prstGeom>
          <a:ln>
            <a:solidFill>
              <a:srgbClr val="000000"/>
            </a:solidFill>
          </a:ln>
        </p:spPr>
      </p:pic>
      <p:pic>
        <p:nvPicPr>
          <p:cNvPr id="8" name="Image 7" descr="Capture d’écran 2020-06-03 à 11.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942" y="3337965"/>
            <a:ext cx="4943593" cy="2355792"/>
          </a:xfrm>
          <a:prstGeom prst="rect">
            <a:avLst/>
          </a:prstGeom>
          <a:ln>
            <a:solidFill>
              <a:srgbClr val="000000"/>
            </a:solidFill>
          </a:ln>
        </p:spPr>
      </p:pic>
      <p:pic>
        <p:nvPicPr>
          <p:cNvPr id="2" name="Image 1" descr="Capture d’écran 2021-03-03 à 11.58.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71" y="5926915"/>
            <a:ext cx="8423108" cy="2160143"/>
          </a:xfrm>
          <a:prstGeom prst="rect">
            <a:avLst/>
          </a:prstGeom>
          <a:ln>
            <a:solidFill>
              <a:srgbClr val="000000"/>
            </a:solidFill>
          </a:ln>
        </p:spPr>
      </p:pic>
    </p:spTree>
    <p:extLst>
      <p:ext uri="{BB962C8B-B14F-4D97-AF65-F5344CB8AC3E}">
        <p14:creationId xmlns:p14="http://schemas.microsoft.com/office/powerpoint/2010/main" val="46475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972731" y="9066432"/>
            <a:ext cx="8310605" cy="1754327"/>
          </a:xfrm>
          <a:prstGeom prst="rect">
            <a:avLst/>
          </a:prstGeom>
          <a:noFill/>
        </p:spPr>
        <p:txBody>
          <a:bodyPr wrap="square" rtlCol="0">
            <a:spAutoFit/>
          </a:bodyPr>
          <a:lstStyle/>
          <a:p>
            <a:pPr algn="just"/>
            <a:r>
              <a:rPr lang="fr-FR" b="1" dirty="0"/>
              <a:t>SWITCH, « </a:t>
            </a:r>
            <a:r>
              <a:rPr lang="fr-FR" b="1" dirty="0" err="1"/>
              <a:t>Wario</a:t>
            </a:r>
            <a:r>
              <a:rPr lang="fr-FR" b="1" dirty="0"/>
              <a:t> Land », </a:t>
            </a:r>
            <a:r>
              <a:rPr lang="fr-FR" b="1" i="1" dirty="0"/>
              <a:t>Consoles +, </a:t>
            </a:r>
            <a:r>
              <a:rPr lang="fr-FR" b="1" dirty="0"/>
              <a:t>n°31,  p.86, avril 1994</a:t>
            </a:r>
          </a:p>
          <a:p>
            <a:pPr algn="just"/>
            <a:r>
              <a:rPr lang="fr-FR" b="1" dirty="0"/>
              <a:t>GIA, «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just"/>
            <a:r>
              <a:rPr lang="fr-BE" b="1" dirty="0"/>
              <a:t>GIA,</a:t>
            </a:r>
            <a:r>
              <a:rPr lang="fr-FR" b="1" dirty="0"/>
              <a:t> « Ape Escape », </a:t>
            </a:r>
            <a:r>
              <a:rPr lang="fr-FR" b="1" i="1" dirty="0"/>
              <a:t>Consoles +</a:t>
            </a:r>
            <a:r>
              <a:rPr lang="fr-FR" b="1" dirty="0"/>
              <a:t>, n°90, pp.134-135, juillet-août 1999</a:t>
            </a:r>
            <a:endParaRPr lang="fr-BE" b="1" dirty="0"/>
          </a:p>
          <a:p>
            <a:pPr algn="just"/>
            <a:r>
              <a:rPr lang="fr-BE" b="1" dirty="0"/>
              <a:t>BLANDIN Claire (dir.) </a:t>
            </a:r>
            <a:r>
              <a:rPr lang="fr-BE" b="1" i="1" dirty="0"/>
              <a:t>Manuel d’analyse de la presse magazine</a:t>
            </a:r>
            <a:r>
              <a:rPr lang="fr-BE" b="1" dirty="0"/>
              <a:t>, Armand Colin, 2018. </a:t>
            </a:r>
          </a:p>
          <a:p>
            <a:pPr algn="just"/>
            <a:endParaRPr lang="fr-FR" b="1" dirty="0"/>
          </a:p>
          <a:p>
            <a:pPr algn="just"/>
            <a:endParaRPr lang="fr-FR" b="1" dirty="0"/>
          </a:p>
        </p:txBody>
      </p:sp>
      <p:sp>
        <p:nvSpPr>
          <p:cNvPr id="5" name="ZoneTexte 4"/>
          <p:cNvSpPr txBox="1"/>
          <p:nvPr/>
        </p:nvSpPr>
        <p:spPr>
          <a:xfrm>
            <a:off x="5285170" y="2502692"/>
            <a:ext cx="9132329"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Avis personnifiés   </a:t>
            </a:r>
            <a:r>
              <a:rPr lang="fr-FR" sz="2400" b="1" i="1" dirty="0">
                <a:latin typeface="Times New Roman"/>
                <a:cs typeface="Times New Roman"/>
              </a:rPr>
              <a:t>VS  </a:t>
            </a:r>
            <a:r>
              <a:rPr lang="fr-FR" sz="2400" b="1" dirty="0">
                <a:solidFill>
                  <a:srgbClr val="000090"/>
                </a:solidFill>
                <a:latin typeface="Times New Roman"/>
                <a:cs typeface="Times New Roman"/>
              </a:rPr>
              <a:t>Evaluation assumée collectivement</a:t>
            </a:r>
          </a:p>
        </p:txBody>
      </p:sp>
      <p:pic>
        <p:nvPicPr>
          <p:cNvPr id="7" name="Image 6" descr="Capture d’écran 2016-01-25 à 16.2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10" y="6275407"/>
            <a:ext cx="4500802" cy="4013181"/>
          </a:xfrm>
          <a:prstGeom prst="rect">
            <a:avLst/>
          </a:prstGeom>
          <a:ln>
            <a:solidFill>
              <a:srgbClr val="000000"/>
            </a:solidFill>
          </a:ln>
        </p:spPr>
      </p:pic>
      <p:sp>
        <p:nvSpPr>
          <p:cNvPr id="3" name="Rectangle 2"/>
          <p:cNvSpPr/>
          <p:nvPr/>
        </p:nvSpPr>
        <p:spPr>
          <a:xfrm>
            <a:off x="9972832" y="4261739"/>
            <a:ext cx="8206727" cy="4154984"/>
          </a:xfrm>
          <a:prstGeom prst="rect">
            <a:avLst/>
          </a:prstGeom>
          <a:ln>
            <a:noFill/>
          </a:ln>
        </p:spPr>
        <p:txBody>
          <a:bodyPr wrap="square">
            <a:spAutoFit/>
          </a:bodyPr>
          <a:lstStyle/>
          <a:p>
            <a:pPr algn="just"/>
            <a:r>
              <a:rPr lang="fr-BE" sz="2200" dirty="0">
                <a:latin typeface="Times New Roman"/>
                <a:cs typeface="Times New Roman"/>
              </a:rPr>
              <a:t>« À </a:t>
            </a:r>
            <a:r>
              <a:rPr lang="fr-BE" sz="2200" i="1" dirty="0">
                <a:latin typeface="Times New Roman"/>
                <a:cs typeface="Times New Roman"/>
              </a:rPr>
              <a:t>Canard PC</a:t>
            </a:r>
            <a:r>
              <a:rPr lang="fr-BE" sz="2200" dirty="0">
                <a:latin typeface="Times New Roman"/>
                <a:cs typeface="Times New Roman"/>
              </a:rPr>
              <a:t>, […] la note est de la responsabilité individuelle du rédacteur, mais elle est assumée collectivement. Ça impose donc en théorie une forme de consensus : même si tout le monde n’est pas d’accord sur la note d’un jeu, elle est défendue par la rédaction. […] Au moment de la note, une discussion s’engage entre le rédacteur, la rédaction en chef qui a une vision d’ensemble des notes du magazine et peut inviter le rédacteur à ajuster sa note. Il y a donc une forme de production collective. Dans mon esprit de ce qu’est plus généralement le fonctionnement d’une rédaction, il y a l’idée d’une entité, d’un groupe constitué qui défend des choses communes et qui a une production commune » </a:t>
            </a:r>
            <a:r>
              <a:rPr lang="fr-BE" sz="2200" b="1" dirty="0">
                <a:latin typeface="Times New Roman"/>
                <a:cs typeface="Times New Roman"/>
              </a:rPr>
              <a:t>Ivan </a:t>
            </a:r>
            <a:r>
              <a:rPr lang="fr-BE" sz="2200" b="1" dirty="0" err="1">
                <a:latin typeface="Times New Roman"/>
                <a:cs typeface="Times New Roman"/>
              </a:rPr>
              <a:t>Gaudé</a:t>
            </a:r>
            <a:r>
              <a:rPr lang="fr-BE" sz="2200" b="1" dirty="0">
                <a:latin typeface="Times New Roman"/>
                <a:cs typeface="Times New Roman"/>
              </a:rPr>
              <a:t>, directeur de la publication de </a:t>
            </a:r>
            <a:r>
              <a:rPr lang="fr-BE" sz="2200" b="1" i="1" dirty="0">
                <a:latin typeface="Times New Roman"/>
                <a:cs typeface="Times New Roman"/>
              </a:rPr>
              <a:t>Canard PC</a:t>
            </a:r>
            <a:endParaRPr lang="fr-BE" sz="2200" b="1" dirty="0">
              <a:latin typeface="Times New Roman"/>
              <a:cs typeface="Times New Roman"/>
            </a:endParaRPr>
          </a:p>
        </p:txBody>
      </p:sp>
      <p:pic>
        <p:nvPicPr>
          <p:cNvPr id="4" name="Image 3" descr="Capture d’écran 2021-03-03 à 12.1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437" y="4695335"/>
            <a:ext cx="4432300" cy="4267200"/>
          </a:xfrm>
          <a:prstGeom prst="rect">
            <a:avLst/>
          </a:prstGeom>
          <a:ln>
            <a:solidFill>
              <a:srgbClr val="000000"/>
            </a:solidFill>
          </a:ln>
        </p:spPr>
      </p:pic>
      <p:pic>
        <p:nvPicPr>
          <p:cNvPr id="2" name="Image 1" descr="Capture d’écran 2021-03-03 à 12.03.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1914"/>
            <a:ext cx="5397224" cy="3932169"/>
          </a:xfrm>
          <a:prstGeom prst="rect">
            <a:avLst/>
          </a:prstGeom>
          <a:ln>
            <a:solidFill>
              <a:srgbClr val="000000"/>
            </a:solidFill>
          </a:ln>
        </p:spPr>
      </p:pic>
    </p:spTree>
    <p:extLst>
      <p:ext uri="{BB962C8B-B14F-4D97-AF65-F5344CB8AC3E}">
        <p14:creationId xmlns:p14="http://schemas.microsoft.com/office/powerpoint/2010/main" val="4094065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Ressemblances et porosités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2862419"/>
            <a:ext cx="17707892" cy="7478969"/>
          </a:xfrm>
          <a:prstGeom prst="rect">
            <a:avLst/>
          </a:prstGeom>
        </p:spPr>
        <p:txBody>
          <a:bodyPr wrap="square">
            <a:spAutoFit/>
          </a:bodyPr>
          <a:lstStyle/>
          <a:p>
            <a:pPr algn="just"/>
            <a:r>
              <a:rPr lang="fr-BE" sz="2400" dirty="0">
                <a:latin typeface="Times New Roman"/>
                <a:cs typeface="Times New Roman"/>
              </a:rPr>
              <a:t>Les genres textuels enclenchent « indistinctement un phénomène de réception et de production » (Schaeffer, 1989 : 68) : </a:t>
            </a:r>
            <a:r>
              <a:rPr lang="fr-BE" sz="2400" b="1" dirty="0">
                <a:latin typeface="Times New Roman"/>
                <a:cs typeface="Times New Roman"/>
              </a:rPr>
              <a:t>ils orientent la manière d’écrire d’un auteur comme les attentes de ses lecteurs</a:t>
            </a:r>
            <a:r>
              <a:rPr lang="fr-BE" sz="2400" dirty="0">
                <a:latin typeface="Times New Roman"/>
                <a:cs typeface="Times New Roman"/>
              </a:rPr>
              <a:t>. De nombreux théoriciens (Veròn, 1988 ; Charaudeau, 1997 ; Jost, 1997 ; Adam, 1997 et 2001 ; Lugrin, 2001) appliquent le même constat aux articles de presse : « les genres intéressent aurant les journalistes en ce qui concerne la production discursive que les lecteurs lors de la réception textuelle » (Grosse, 2001). Shaeffer parle de « </a:t>
            </a:r>
            <a:r>
              <a:rPr lang="fr-BE" sz="2400" b="1" dirty="0">
                <a:latin typeface="Times New Roman"/>
                <a:cs typeface="Times New Roman"/>
              </a:rPr>
              <a:t>logique pragmatique inhérente à la généricité</a:t>
            </a:r>
            <a:r>
              <a:rPr lang="fr-BE" sz="2400" dirty="0">
                <a:latin typeface="Times New Roman"/>
                <a:cs typeface="Times New Roman"/>
              </a:rPr>
              <a:t> » (1989).</a:t>
            </a:r>
          </a:p>
          <a:p>
            <a:pPr algn="just"/>
            <a:endParaRPr lang="fr-BE" sz="2400" dirty="0">
              <a:latin typeface="Times New Roman"/>
              <a:cs typeface="Times New Roman"/>
            </a:endParaRPr>
          </a:p>
          <a:p>
            <a:pPr algn="just">
              <a:spcAft>
                <a:spcPts val="0"/>
              </a:spcAft>
            </a:pPr>
            <a:r>
              <a:rPr lang="fr-BE" sz="2400" dirty="0">
                <a:latin typeface="Times New Roman"/>
                <a:ea typeface="ＭＳ 明朝"/>
                <a:cs typeface="Times New Roman"/>
              </a:rPr>
              <a:t>Dans un même temps, plusieurs auteurs constatent la porosité des genres, leur perpétuel renouvellement</a:t>
            </a:r>
            <a:r>
              <a:rPr lang="fr-BE" sz="2400" b="1" dirty="0">
                <a:latin typeface="Times New Roman"/>
                <a:ea typeface="ＭＳ 明朝"/>
                <a:cs typeface="Times New Roman"/>
              </a:rPr>
              <a:t>, l’impossibilité d’établir des typologies immuables</a:t>
            </a:r>
            <a:r>
              <a:rPr lang="fr-BE" sz="2400" dirty="0">
                <a:latin typeface="Times New Roman"/>
                <a:ea typeface="ＭＳ 明朝"/>
                <a:cs typeface="Times New Roman"/>
              </a:rPr>
              <a:t>. Avec ceux deux tests opposés, on touche à des </a:t>
            </a:r>
            <a:r>
              <a:rPr lang="fr-BE" sz="2400" dirty="0" err="1">
                <a:latin typeface="Times New Roman"/>
                <a:ea typeface="ＭＳ 明朝"/>
                <a:cs typeface="Times New Roman"/>
              </a:rPr>
              <a:t>ambiguités</a:t>
            </a:r>
            <a:r>
              <a:rPr lang="fr-BE" sz="2400" dirty="0">
                <a:latin typeface="Times New Roman"/>
                <a:ea typeface="ＭＳ 明朝"/>
                <a:cs typeface="Times New Roman"/>
              </a:rPr>
              <a:t> définitoires généralisables à la littérature et au journalisme.</a:t>
            </a:r>
          </a:p>
          <a:p>
            <a:pPr algn="just">
              <a:spcAft>
                <a:spcPts val="0"/>
              </a:spcAft>
            </a:pPr>
            <a:endParaRPr lang="fr-BE" sz="2400" dirty="0">
              <a:latin typeface="Times New Roman"/>
              <a:ea typeface="ＭＳ 明朝"/>
              <a:cs typeface="Times New Roman"/>
            </a:endParaRPr>
          </a:p>
          <a:p>
            <a:pPr algn="just">
              <a:spcAft>
                <a:spcPts val="0"/>
              </a:spcAft>
            </a:pPr>
            <a:r>
              <a:rPr lang="fr-BE" sz="2400" dirty="0">
                <a:latin typeface="Times New Roman"/>
                <a:ea typeface="ＭＳ 明朝"/>
                <a:cs typeface="Times New Roman"/>
              </a:rPr>
              <a:t>« Les frontières étant perméables entre les genres, et notamment entre compte rendu, reportage et portrait, le “terrain” influence alors le choix définitif. […] </a:t>
            </a:r>
            <a:r>
              <a:rPr lang="fr-BE" sz="2400" b="1" dirty="0">
                <a:latin typeface="Times New Roman"/>
                <a:ea typeface="ＭＳ 明朝"/>
                <a:cs typeface="Times New Roman"/>
              </a:rPr>
              <a:t>Les genres s’interpénètrent et engendrent des hybrides</a:t>
            </a:r>
            <a:r>
              <a:rPr lang="fr-BE" sz="2400" dirty="0">
                <a:latin typeface="Times New Roman"/>
                <a:ea typeface="ＭＳ 明朝"/>
                <a:cs typeface="Times New Roman"/>
              </a:rPr>
              <a:t> (on parlera de compte rendu-reportage par exemple » (Agnès, 2008 : 201-202).</a:t>
            </a:r>
          </a:p>
          <a:p>
            <a:pPr algn="just">
              <a:spcAft>
                <a:spcPts val="0"/>
              </a:spcAft>
            </a:pPr>
            <a:r>
              <a:rPr lang="fr-BE" sz="2400" dirty="0">
                <a:latin typeface="Times New Roman"/>
                <a:ea typeface="ＭＳ 明朝"/>
                <a:cs typeface="Times New Roman"/>
              </a:rPr>
              <a:t> </a:t>
            </a:r>
          </a:p>
          <a:p>
            <a:pPr algn="just">
              <a:spcAft>
                <a:spcPts val="0"/>
              </a:spcAft>
            </a:pPr>
            <a:r>
              <a:rPr lang="fr-BE" sz="2400" dirty="0">
                <a:latin typeface="Times New Roman"/>
                <a:ea typeface="ＭＳ 明朝"/>
                <a:cs typeface="Times New Roman"/>
              </a:rPr>
              <a:t>« On n’est arrivé à un consensus ni à propos des critères, ni à propos de nombres de catégories, c’est </a:t>
            </a:r>
            <a:r>
              <a:rPr lang="fr-BE" sz="2400" b="1" dirty="0">
                <a:latin typeface="Times New Roman"/>
                <a:ea typeface="ＭＳ 明朝"/>
                <a:cs typeface="Times New Roman"/>
              </a:rPr>
              <a:t>pourquoi les définitions et les typologies de manuels sont souvent confuses et flucturantes</a:t>
            </a:r>
            <a:r>
              <a:rPr lang="fr-BE" sz="2400" dirty="0">
                <a:latin typeface="Times New Roman"/>
                <a:ea typeface="ＭＳ 明朝"/>
                <a:cs typeface="Times New Roman"/>
              </a:rPr>
              <a:t>. L’évolution et le permanent renouvellement des genres mettent à défi toute typologie préétablie » (Stela Florea, 2012 : 131).</a:t>
            </a:r>
          </a:p>
          <a:p>
            <a:pPr algn="just">
              <a:spcAft>
                <a:spcPts val="0"/>
              </a:spcAft>
            </a:pPr>
            <a:endParaRPr lang="fr-BE" sz="2400" dirty="0">
              <a:latin typeface="Times New Roman"/>
              <a:ea typeface="ＭＳ 明朝"/>
              <a:cs typeface="Times New Roman"/>
            </a:endParaRPr>
          </a:p>
          <a:p>
            <a:pPr algn="just">
              <a:spcAft>
                <a:spcPts val="0"/>
              </a:spcAft>
            </a:pPr>
            <a:endParaRPr lang="fr-BE" sz="2400" b="1" dirty="0">
              <a:latin typeface="Times New Roman"/>
              <a:ea typeface="ＭＳ 明朝"/>
              <a:cs typeface="Times New Roman"/>
            </a:endParaRPr>
          </a:p>
          <a:p>
            <a:pPr algn="just">
              <a:spcAft>
                <a:spcPts val="0"/>
              </a:spcAft>
            </a:pPr>
            <a:endParaRPr lang="fr-BE" sz="2400" dirty="0">
              <a:latin typeface="Cambria"/>
              <a:ea typeface="ＭＳ 明朝"/>
              <a:cs typeface="Times New Roman"/>
            </a:endParaRPr>
          </a:p>
          <a:p>
            <a:pPr algn="just"/>
            <a:endParaRPr lang="fr-BE" sz="2400" dirty="0">
              <a:latin typeface="Times New Roman"/>
              <a:cs typeface="Times New Roman"/>
            </a:endParaRPr>
          </a:p>
        </p:txBody>
      </p:sp>
    </p:spTree>
    <p:extLst>
      <p:ext uri="{BB962C8B-B14F-4D97-AF65-F5344CB8AC3E}">
        <p14:creationId xmlns:p14="http://schemas.microsoft.com/office/powerpoint/2010/main" val="316921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55471"/>
            <a:ext cx="18287999"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L’importance de la contextualisation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2600941"/>
            <a:ext cx="17707892" cy="7478969"/>
          </a:xfrm>
          <a:prstGeom prst="rect">
            <a:avLst/>
          </a:prstGeom>
        </p:spPr>
        <p:txBody>
          <a:bodyPr wrap="square">
            <a:spAutoFit/>
          </a:bodyPr>
          <a:lstStyle/>
          <a:p>
            <a:pPr algn="just"/>
            <a:r>
              <a:rPr lang="fr-BE" sz="2400" dirty="0">
                <a:latin typeface="Times New Roman"/>
                <a:cs typeface="Times New Roman"/>
              </a:rPr>
              <a:t>Les genres sont </a:t>
            </a:r>
            <a:r>
              <a:rPr lang="fr-BE" sz="2400" b="1" dirty="0">
                <a:latin typeface="Times New Roman"/>
                <a:cs typeface="Times New Roman"/>
              </a:rPr>
              <a:t>situés dans l’espace </a:t>
            </a:r>
            <a:r>
              <a:rPr lang="fr-BE" sz="2400" dirty="0">
                <a:latin typeface="Times New Roman"/>
                <a:cs typeface="Times New Roman"/>
              </a:rPr>
              <a:t>(il n’y a pas la même tradition critique en France qu’au Japon ou aux USA) et </a:t>
            </a:r>
            <a:r>
              <a:rPr lang="fr-BE" sz="2400" b="1" dirty="0">
                <a:latin typeface="Times New Roman"/>
                <a:cs typeface="Times New Roman"/>
              </a:rPr>
              <a:t>dans le temps </a:t>
            </a:r>
            <a:r>
              <a:rPr lang="fr-BE" sz="2400" dirty="0">
                <a:latin typeface="Times New Roman"/>
                <a:cs typeface="Times New Roman"/>
              </a:rPr>
              <a:t>(pas la même façon de tester hier qu’aujourd’hui). Jean-Michel Adam résume la problématique en considérant la notion de genre journalistique comme  « indissociablement linguistique et historico-culturelle » (2001 : 3). D’où l’</a:t>
            </a:r>
            <a:r>
              <a:rPr lang="fr-BE" sz="2400" b="1" dirty="0">
                <a:latin typeface="Times New Roman"/>
                <a:cs typeface="Times New Roman"/>
              </a:rPr>
              <a:t>importance du contexte pour comprendre un texte.</a:t>
            </a:r>
          </a:p>
          <a:p>
            <a:pPr algn="just"/>
            <a:endParaRPr lang="fr-BE" sz="2400" b="1" dirty="0">
              <a:latin typeface="Times New Roman"/>
              <a:cs typeface="Times New Roman"/>
            </a:endParaRPr>
          </a:p>
          <a:p>
            <a:pPr algn="just"/>
            <a:r>
              <a:rPr lang="fr-BE" sz="2400" dirty="0">
                <a:latin typeface="Times New Roman"/>
                <a:cs typeface="Times New Roman"/>
              </a:rPr>
              <a:t>L’exemple de la Brève par Ulrich Grosse : </a:t>
            </a:r>
            <a:r>
              <a:rPr lang="fr-BE" sz="2400" b="1" dirty="0">
                <a:latin typeface="Times New Roman"/>
                <a:cs typeface="Times New Roman"/>
              </a:rPr>
              <a:t> </a:t>
            </a:r>
            <a:r>
              <a:rPr lang="fr-BE" sz="2400" dirty="0">
                <a:latin typeface="Times New Roman"/>
                <a:cs typeface="Times New Roman"/>
              </a:rPr>
              <a:t>si l’appellation évoque aujourd’hui dans la plupart des médias généralistes un article court, à faible valeur ajoutée et laissant peu de place à l’opinion, l’auteur démontre </a:t>
            </a:r>
            <a:r>
              <a:rPr lang="fr-BE" sz="2400" b="1" dirty="0">
                <a:latin typeface="Times New Roman"/>
                <a:cs typeface="Times New Roman"/>
              </a:rPr>
              <a:t>que cette retenue dépend fortement des contextes géographiques, historiques ou de pouvoirs </a:t>
            </a:r>
            <a:r>
              <a:rPr lang="fr-BE" sz="2400" dirty="0">
                <a:latin typeface="Times New Roman"/>
                <a:cs typeface="Times New Roman"/>
              </a:rPr>
              <a:t>– autant d’éléments qui vont encourager ou entraver la présence de commentaires en sus de l’information (2001). </a:t>
            </a:r>
          </a:p>
          <a:p>
            <a:pPr algn="just"/>
            <a:endParaRPr lang="fr-BE" sz="2400" dirty="0">
              <a:latin typeface="Times New Roman"/>
              <a:ea typeface="ＭＳ 明朝"/>
              <a:cs typeface="Times New Roman"/>
            </a:endParaRPr>
          </a:p>
          <a:p>
            <a:pPr algn="just"/>
            <a:r>
              <a:rPr lang="fr-BE" sz="2400" dirty="0">
                <a:latin typeface="Times New Roman"/>
                <a:ea typeface="ＭＳ 明朝"/>
                <a:cs typeface="Times New Roman"/>
              </a:rPr>
              <a:t>Il existe donc une marge de manœuvre entre le répertoire de conventions qu’implique un genre journalistique et sa mise en application par les acteurs médiatiques. À ce titre, </a:t>
            </a:r>
            <a:r>
              <a:rPr lang="fr-BE" sz="2400" b="1" dirty="0">
                <a:latin typeface="Times New Roman"/>
                <a:ea typeface="ＭＳ 明朝"/>
                <a:cs typeface="Times New Roman"/>
              </a:rPr>
              <a:t>les dénominations choisies par les titres de presse se révèlent parfois trompeuses. </a:t>
            </a:r>
          </a:p>
          <a:p>
            <a:pPr algn="just"/>
            <a:endParaRPr lang="fr-BE" sz="2400" dirty="0">
              <a:latin typeface="Times New Roman"/>
              <a:ea typeface="ＭＳ 明朝"/>
              <a:cs typeface="Times New Roman"/>
            </a:endParaRPr>
          </a:p>
          <a:p>
            <a:pPr algn="just"/>
            <a:r>
              <a:rPr lang="fr-BE" sz="2400" dirty="0">
                <a:latin typeface="Times New Roman"/>
                <a:ea typeface="ＭＳ 明朝"/>
                <a:cs typeface="Times New Roman"/>
              </a:rPr>
              <a:t>Les médias vidéoludiques comportent à première vue des genres majoritairement endogènes à leur sous-champ, créés spécifiquement pour le jeu vidéo (« news », « previews », « tests »…) Mais </a:t>
            </a:r>
            <a:r>
              <a:rPr lang="fr-BE" sz="2400" b="1" dirty="0">
                <a:latin typeface="Times New Roman"/>
                <a:ea typeface="ＭＳ 明朝"/>
                <a:cs typeface="Times New Roman"/>
              </a:rPr>
              <a:t>il y aurait en réalité de nombreux ponts à dresser entre ces formes journalistiques et celles codifiées par la presse généraliste et ses genres</a:t>
            </a:r>
            <a:r>
              <a:rPr lang="fr-BE" sz="2400" dirty="0">
                <a:latin typeface="Times New Roman"/>
                <a:ea typeface="ＭＳ 明朝"/>
                <a:cs typeface="Times New Roman"/>
              </a:rPr>
              <a:t> : la « news » peut s’affilier à la brève ; la « preview », au compte-rendu ; le « test », à la critique culturelle. </a:t>
            </a:r>
            <a:r>
              <a:rPr lang="fr-BE" sz="2400" dirty="0">
                <a:latin typeface="Times New Roman"/>
                <a:ea typeface="Times New Roman"/>
                <a:cs typeface="Times New Roman"/>
              </a:rPr>
              <a:t>D</a:t>
            </a:r>
            <a:r>
              <a:rPr lang="fr-BE" sz="2400" dirty="0">
                <a:latin typeface="Times New Roman"/>
                <a:ea typeface="ＭＳ 明朝"/>
                <a:cs typeface="Times New Roman"/>
              </a:rPr>
              <a:t>errière des appellations différentes se cachent des réflexes en partie communs.</a:t>
            </a:r>
          </a:p>
          <a:p>
            <a:pPr algn="just"/>
            <a:endParaRPr lang="fr-BE" sz="2400" dirty="0">
              <a:latin typeface="Times New Roman"/>
              <a:ea typeface="ＭＳ 明朝"/>
              <a:cs typeface="Times New Roman"/>
            </a:endParaRPr>
          </a:p>
          <a:p>
            <a:pPr algn="just"/>
            <a:r>
              <a:rPr lang="fr-BE" sz="2400" dirty="0">
                <a:latin typeface="Times New Roman"/>
                <a:cs typeface="Times New Roman"/>
              </a:rPr>
              <a:t>Il s’agit à la fois de connaître les spécificités du sous-champ, sans aboutir à une ostracisation qui épinglerait le test comme appartenant à un univers à part. </a:t>
            </a:r>
            <a:r>
              <a:rPr lang="fr-BE" sz="2400" b="1" dirty="0">
                <a:latin typeface="Times New Roman"/>
                <a:cs typeface="Times New Roman"/>
              </a:rPr>
              <a:t>Il est possible de convoquer des outils d’analyse littéraire ou journalistiques « classiques » pour se pencher sur la presse jeu vidéo</a:t>
            </a:r>
            <a:r>
              <a:rPr lang="mr-IN" sz="2400" dirty="0">
                <a:latin typeface="Times New Roman"/>
                <a:cs typeface="Times New Roman"/>
              </a:rPr>
              <a:t>…</a:t>
            </a:r>
            <a:r>
              <a:rPr lang="nl-BE" sz="2400" dirty="0">
                <a:latin typeface="Times New Roman"/>
                <a:cs typeface="Times New Roman"/>
              </a:rPr>
              <a:t> Sans pour autant ignorer ses spécificités, ce qui nécessite de </a:t>
            </a:r>
            <a:r>
              <a:rPr lang="nl-BE" sz="2400" b="1" dirty="0">
                <a:latin typeface="Times New Roman"/>
                <a:cs typeface="Times New Roman"/>
              </a:rPr>
              <a:t>revenir aux sources de ce genre</a:t>
            </a:r>
            <a:r>
              <a:rPr lang="nl-BE" sz="2400" dirty="0">
                <a:latin typeface="Times New Roman"/>
                <a:cs typeface="Times New Roman"/>
              </a:rPr>
              <a:t>. </a:t>
            </a:r>
            <a:endParaRPr lang="fr-BE" sz="2400" b="1" dirty="0">
              <a:latin typeface="Times New Roman"/>
              <a:cs typeface="Times New Roman"/>
            </a:endParaRPr>
          </a:p>
          <a:p>
            <a:pPr algn="just"/>
            <a:endParaRPr lang="fr-BE" sz="2400" b="1" dirty="0">
              <a:latin typeface="Times New Roman"/>
              <a:cs typeface="Times New Roman"/>
            </a:endParaRPr>
          </a:p>
        </p:txBody>
      </p:sp>
    </p:spTree>
    <p:extLst>
      <p:ext uri="{BB962C8B-B14F-4D97-AF65-F5344CB8AC3E}">
        <p14:creationId xmlns:p14="http://schemas.microsoft.com/office/powerpoint/2010/main" val="264768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55471"/>
            <a:ext cx="18287999"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Qu’est-ce qu’un test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1965923"/>
            <a:ext cx="17707892" cy="1569660"/>
          </a:xfrm>
          <a:prstGeom prst="rect">
            <a:avLst/>
          </a:prstGeom>
        </p:spPr>
        <p:txBody>
          <a:bodyPr wrap="square">
            <a:spAutoFit/>
          </a:bodyPr>
          <a:lstStyle/>
          <a:p>
            <a:pPr algn="just"/>
            <a:r>
              <a:rPr lang="fr-BE" sz="2400" dirty="0">
                <a:latin typeface="Times New Roman"/>
                <a:cs typeface="Times New Roman"/>
              </a:rPr>
              <a:t>Le genre du test constitue un </a:t>
            </a:r>
            <a:r>
              <a:rPr lang="fr-BE" sz="2400" b="1" dirty="0">
                <a:latin typeface="Times New Roman"/>
                <a:cs typeface="Times New Roman"/>
              </a:rPr>
              <a:t>vocable propre à la presse informatique ou à celle dédiée aux nouvelles technologies</a:t>
            </a:r>
            <a:r>
              <a:rPr lang="fr-BE" sz="2400" dirty="0">
                <a:latin typeface="Times New Roman"/>
                <a:cs typeface="Times New Roman"/>
              </a:rPr>
              <a:t>. L’exercice consiste originellement à </a:t>
            </a:r>
            <a:r>
              <a:rPr lang="fr-BE" sz="2400" b="1" dirty="0">
                <a:latin typeface="Times New Roman"/>
                <a:cs typeface="Times New Roman"/>
              </a:rPr>
              <a:t>satuer sur le bon fonctionnement d’un appareil électronique ou d’un produit</a:t>
            </a:r>
            <a:r>
              <a:rPr lang="fr-BE" sz="2400" dirty="0">
                <a:latin typeface="Times New Roman"/>
                <a:cs typeface="Times New Roman"/>
              </a:rPr>
              <a:t>, à mettre ses limites techniques à l’épreuve. Dans le cas du jeu vidéo, le terme « test » désigne une </a:t>
            </a:r>
            <a:r>
              <a:rPr lang="fr-BE" sz="2400" b="1" dirty="0">
                <a:latin typeface="Times New Roman"/>
                <a:cs typeface="Times New Roman"/>
              </a:rPr>
              <a:t>évaluation, la plupart du temps accompagnée d’une note et publiée en synchronie avec la sortie commerciale de l’œuvre, qui s’attache à juger de sa qualité.</a:t>
            </a:r>
          </a:p>
        </p:txBody>
      </p:sp>
      <p:pic>
        <p:nvPicPr>
          <p:cNvPr id="5" name="Image 4" descr="Capture d’écran 2019-10-04 à 16.3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98" y="3789027"/>
            <a:ext cx="1865163" cy="6499561"/>
          </a:xfrm>
          <a:prstGeom prst="rect">
            <a:avLst/>
          </a:prstGeom>
          <a:ln>
            <a:solidFill>
              <a:srgbClr val="000000"/>
            </a:solidFill>
          </a:ln>
        </p:spPr>
      </p:pic>
      <p:pic>
        <p:nvPicPr>
          <p:cNvPr id="6" name="Image 5" descr="Joypad 112 octobre 2001 p.129.png"/>
          <p:cNvPicPr>
            <a:picLocks noChangeAspect="1"/>
          </p:cNvPicPr>
          <p:nvPr/>
        </p:nvPicPr>
        <p:blipFill rotWithShape="1">
          <a:blip r:embed="rId3">
            <a:extLst>
              <a:ext uri="{28A0092B-C50C-407E-A947-70E740481C1C}">
                <a14:useLocalDpi xmlns:a14="http://schemas.microsoft.com/office/drawing/2010/main" val="0"/>
              </a:ext>
            </a:extLst>
          </a:blip>
          <a:srcRect t="5920"/>
          <a:stretch/>
        </p:blipFill>
        <p:spPr>
          <a:xfrm>
            <a:off x="3642182" y="3791392"/>
            <a:ext cx="1696582" cy="6497196"/>
          </a:xfrm>
          <a:prstGeom prst="rect">
            <a:avLst/>
          </a:prstGeom>
          <a:ln>
            <a:solidFill>
              <a:srgbClr val="000000"/>
            </a:solidFill>
          </a:ln>
        </p:spPr>
      </p:pic>
      <p:pic>
        <p:nvPicPr>
          <p:cNvPr id="7" name="Image 6" descr="Joypad 143 été 2004 p.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081" y="3793896"/>
            <a:ext cx="4524580" cy="6494692"/>
          </a:xfrm>
          <a:prstGeom prst="rect">
            <a:avLst/>
          </a:prstGeom>
          <a:ln>
            <a:solidFill>
              <a:srgbClr val="000000"/>
            </a:solidFill>
          </a:ln>
        </p:spPr>
      </p:pic>
      <p:pic>
        <p:nvPicPr>
          <p:cNvPr id="8" name="Image 7" descr="C+ 114 juillet 2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58" y="3793274"/>
            <a:ext cx="3271714" cy="6495314"/>
          </a:xfrm>
          <a:prstGeom prst="rect">
            <a:avLst/>
          </a:prstGeom>
          <a:ln>
            <a:solidFill>
              <a:srgbClr val="000000"/>
            </a:solidFill>
          </a:ln>
        </p:spPr>
      </p:pic>
      <p:pic>
        <p:nvPicPr>
          <p:cNvPr id="9" name="Image 8" descr="C+ 149 juin 2004 p.6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1385" y="3806230"/>
            <a:ext cx="2293219" cy="6490954"/>
          </a:xfrm>
          <a:prstGeom prst="rect">
            <a:avLst/>
          </a:prstGeom>
          <a:ln>
            <a:solidFill>
              <a:srgbClr val="000000"/>
            </a:solidFill>
          </a:ln>
        </p:spPr>
      </p:pic>
    </p:spTree>
    <p:extLst>
      <p:ext uri="{BB962C8B-B14F-4D97-AF65-F5344CB8AC3E}">
        <p14:creationId xmlns:p14="http://schemas.microsoft.com/office/powerpoint/2010/main" val="43460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préhistoire du test :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logique de catalogue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0" r="123"/>
          <a:stretch/>
        </p:blipFill>
        <p:spPr>
          <a:xfrm>
            <a:off x="3268246" y="2409308"/>
            <a:ext cx="5920140" cy="7694846"/>
          </a:xfrm>
          <a:prstGeom prst="rect">
            <a:avLst/>
          </a:prstGeom>
          <a:ln>
            <a:solidFill>
              <a:srgbClr val="1C2024"/>
            </a:solidFill>
          </a:ln>
        </p:spPr>
      </p:pic>
      <p:pic>
        <p:nvPicPr>
          <p:cNvPr id="6" name="Picture 4" descr="2014-10-08 23.31.26.jpg"/>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432" t="5194" r="18403" b="5341"/>
          <a:stretch/>
        </p:blipFill>
        <p:spPr>
          <a:xfrm rot="5400000">
            <a:off x="8211116" y="3648035"/>
            <a:ext cx="7678412" cy="5219972"/>
          </a:xfrm>
          <a:prstGeom prst="rect">
            <a:avLst/>
          </a:prstGeom>
          <a:ln>
            <a:solidFill>
              <a:srgbClr val="1C2024"/>
            </a:solidFill>
          </a:ln>
        </p:spPr>
      </p:pic>
      <p:sp>
        <p:nvSpPr>
          <p:cNvPr id="7" name="ZoneTexte 6"/>
          <p:cNvSpPr txBox="1"/>
          <p:nvPr/>
        </p:nvSpPr>
        <p:spPr>
          <a:xfrm>
            <a:off x="14847038" y="8338035"/>
            <a:ext cx="3212186" cy="1754327"/>
          </a:xfrm>
          <a:prstGeom prst="rect">
            <a:avLst/>
          </a:prstGeom>
          <a:noFill/>
        </p:spPr>
        <p:txBody>
          <a:bodyPr wrap="square" rtlCol="0">
            <a:spAutoFit/>
          </a:bodyPr>
          <a:lstStyle/>
          <a:p>
            <a:pPr algn="just"/>
            <a:r>
              <a:rPr lang="fr-FR" b="1" dirty="0"/>
              <a:t>Couverture de L'officiel de l'automatique, juin 1960.</a:t>
            </a:r>
          </a:p>
          <a:p>
            <a:pPr algn="just"/>
            <a:endParaRPr lang="fr-FR" b="1" dirty="0"/>
          </a:p>
          <a:p>
            <a:pPr algn="just"/>
            <a:r>
              <a:rPr lang="fr-FR" b="1" dirty="0"/>
              <a:t>« Publicité pour Salmon S.A », </a:t>
            </a:r>
            <a:r>
              <a:rPr lang="fr-FR" b="1" dirty="0" err="1"/>
              <a:t>Eurautomat</a:t>
            </a:r>
            <a:r>
              <a:rPr lang="fr-FR" b="1" dirty="0"/>
              <a:t>, no 47 septembre-novembre 1973, p. 6.</a:t>
            </a:r>
          </a:p>
        </p:txBody>
      </p:sp>
    </p:spTree>
    <p:extLst>
      <p:ext uri="{BB962C8B-B14F-4D97-AF65-F5344CB8AC3E}">
        <p14:creationId xmlns:p14="http://schemas.microsoft.com/office/powerpoint/2010/main" val="3116985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796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Tubes », le « Tiltoscope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18 à 14.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512" y="1662238"/>
            <a:ext cx="7907488" cy="8626350"/>
          </a:xfrm>
          <a:prstGeom prst="rect">
            <a:avLst/>
          </a:prstGeom>
          <a:ln>
            <a:solidFill>
              <a:srgbClr val="1C2024"/>
            </a:solidFill>
          </a:ln>
        </p:spPr>
      </p:pic>
      <p:pic>
        <p:nvPicPr>
          <p:cNvPr id="2" name="Image 1" descr="Capture d’écran 2021-03-10 à 10.2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07" y="2138178"/>
            <a:ext cx="9917047" cy="3688987"/>
          </a:xfrm>
          <a:prstGeom prst="rect">
            <a:avLst/>
          </a:prstGeom>
          <a:ln>
            <a:solidFill>
              <a:srgbClr val="1C2024"/>
            </a:solidFill>
          </a:ln>
        </p:spPr>
      </p:pic>
      <p:pic>
        <p:nvPicPr>
          <p:cNvPr id="3" name="Image 2" descr="Capture d’écran 2021-03-10 à 10.2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03" y="6064767"/>
            <a:ext cx="5298750" cy="3845837"/>
          </a:xfrm>
          <a:prstGeom prst="rect">
            <a:avLst/>
          </a:prstGeom>
          <a:ln>
            <a:solidFill>
              <a:srgbClr val="1C2024"/>
            </a:solidFill>
          </a:ln>
        </p:spPr>
      </p:pic>
      <p:sp>
        <p:nvSpPr>
          <p:cNvPr id="6" name="ZoneTexte 5"/>
          <p:cNvSpPr txBox="1"/>
          <p:nvPr/>
        </p:nvSpPr>
        <p:spPr>
          <a:xfrm>
            <a:off x="5901464" y="9682765"/>
            <a:ext cx="4519473" cy="369332"/>
          </a:xfrm>
          <a:prstGeom prst="rect">
            <a:avLst/>
          </a:prstGeom>
          <a:noFill/>
        </p:spPr>
        <p:txBody>
          <a:bodyPr wrap="square" rtlCol="0">
            <a:spAutoFit/>
          </a:bodyPr>
          <a:lstStyle/>
          <a:p>
            <a:pPr algn="just"/>
            <a:r>
              <a:rPr lang="fr-FR" b="1" i="1" dirty="0"/>
              <a:t>Tilt</a:t>
            </a:r>
            <a:r>
              <a:rPr lang="fr-FR" b="1" dirty="0"/>
              <a:t>, n°1, pp.18 et 32, septembre 1982 </a:t>
            </a:r>
            <a:endParaRPr lang="fr-FR" b="1" i="1" dirty="0"/>
          </a:p>
        </p:txBody>
      </p:sp>
      <p:pic>
        <p:nvPicPr>
          <p:cNvPr id="5" name="Image 4" descr="Capture d’écran 2021-03-10 à 10.24.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888" y="6798383"/>
            <a:ext cx="4413918" cy="1957392"/>
          </a:xfrm>
          <a:prstGeom prst="rect">
            <a:avLst/>
          </a:prstGeom>
          <a:ln>
            <a:solidFill>
              <a:srgbClr val="1C2024"/>
            </a:solidFill>
          </a:ln>
        </p:spPr>
      </p:pic>
    </p:spTree>
    <p:extLst>
      <p:ext uri="{BB962C8B-B14F-4D97-AF65-F5344CB8AC3E}">
        <p14:creationId xmlns:p14="http://schemas.microsoft.com/office/powerpoint/2010/main" val="344198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Banc d’essai : un rôle plus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descriptif que critique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8" name="Image 7" descr="Capture d’écran 2017-02-27 à 14.16.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895" y="2312620"/>
            <a:ext cx="11282575" cy="4031112"/>
          </a:xfrm>
          <a:prstGeom prst="rect">
            <a:avLst/>
          </a:prstGeom>
          <a:ln>
            <a:solidFill>
              <a:srgbClr val="1C2024"/>
            </a:solidFill>
          </a:ln>
        </p:spPr>
      </p:pic>
      <p:pic>
        <p:nvPicPr>
          <p:cNvPr id="10" name="Image 9" descr="Capture d’écran 2017-02-17 à 14.0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988" y="6562954"/>
            <a:ext cx="4747207" cy="2790938"/>
          </a:xfrm>
          <a:prstGeom prst="rect">
            <a:avLst/>
          </a:prstGeom>
          <a:ln>
            <a:solidFill>
              <a:srgbClr val="1C2024"/>
            </a:solidFill>
          </a:ln>
        </p:spPr>
      </p:pic>
      <p:pic>
        <p:nvPicPr>
          <p:cNvPr id="2" name="Image 1" descr="st mag n°1 sept 85 p.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59" y="5808488"/>
            <a:ext cx="3660400" cy="4480100"/>
          </a:xfrm>
          <a:prstGeom prst="rect">
            <a:avLst/>
          </a:prstGeom>
          <a:ln>
            <a:solidFill>
              <a:srgbClr val="1C2024"/>
            </a:solidFill>
          </a:ln>
        </p:spPr>
      </p:pic>
      <p:pic>
        <p:nvPicPr>
          <p:cNvPr id="12" name="Image 11" descr="gen 4 n°1 sept 87 p.8.png"/>
          <p:cNvPicPr>
            <a:picLocks noChangeAspect="1"/>
          </p:cNvPicPr>
          <p:nvPr/>
        </p:nvPicPr>
        <p:blipFill rotWithShape="1">
          <a:blip r:embed="rId5">
            <a:extLst>
              <a:ext uri="{28A0092B-C50C-407E-A947-70E740481C1C}">
                <a14:useLocalDpi xmlns:a14="http://schemas.microsoft.com/office/drawing/2010/main" val="0"/>
              </a:ext>
            </a:extLst>
          </a:blip>
          <a:srcRect r="47758"/>
          <a:stretch/>
        </p:blipFill>
        <p:spPr>
          <a:xfrm>
            <a:off x="373511" y="2355935"/>
            <a:ext cx="5938814" cy="7932653"/>
          </a:xfrm>
          <a:prstGeom prst="rect">
            <a:avLst/>
          </a:prstGeom>
          <a:ln>
            <a:solidFill>
              <a:srgbClr val="1C2024"/>
            </a:solidFill>
          </a:ln>
        </p:spPr>
      </p:pic>
      <p:sp>
        <p:nvSpPr>
          <p:cNvPr id="3" name="Rectangle 2"/>
          <p:cNvSpPr/>
          <p:nvPr/>
        </p:nvSpPr>
        <p:spPr>
          <a:xfrm>
            <a:off x="10324060" y="9548872"/>
            <a:ext cx="7847219" cy="646331"/>
          </a:xfrm>
          <a:prstGeom prst="rect">
            <a:avLst/>
          </a:prstGeom>
        </p:spPr>
        <p:txBody>
          <a:bodyPr wrap="square">
            <a:spAutoFit/>
          </a:bodyPr>
          <a:lstStyle/>
          <a:p>
            <a:pPr algn="just"/>
            <a:r>
              <a:rPr lang="fr-FR" b="1" i="1" dirty="0"/>
              <a:t>Génération 4</a:t>
            </a:r>
            <a:r>
              <a:rPr lang="fr-FR" b="1" dirty="0"/>
              <a:t>, n°1, p.8,  septembre 1987 </a:t>
            </a:r>
            <a:r>
              <a:rPr lang="fr-FR" b="1" i="1" dirty="0"/>
              <a:t>; Tilt </a:t>
            </a:r>
            <a:r>
              <a:rPr lang="fr-FR" b="1" dirty="0"/>
              <a:t>n°2, pp.26-27, </a:t>
            </a:r>
            <a:br>
              <a:rPr lang="fr-FR" b="1" dirty="0"/>
            </a:br>
            <a:r>
              <a:rPr lang="fr-FR" b="1" dirty="0"/>
              <a:t>novembre 1982 ; </a:t>
            </a:r>
            <a:r>
              <a:rPr lang="fr-FR" b="1" i="1" dirty="0"/>
              <a:t>ST Magazine</a:t>
            </a:r>
            <a:r>
              <a:rPr lang="fr-FR" b="1" dirty="0"/>
              <a:t>, n°1, p.36, septembre 1985</a:t>
            </a:r>
            <a:endParaRPr lang="fr-FR" b="1" i="1" dirty="0"/>
          </a:p>
        </p:txBody>
      </p:sp>
      <p:pic>
        <p:nvPicPr>
          <p:cNvPr id="13" name="Image 12" descr="Capture d’écran 2021-03-10 à 10.42.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8112" y="6518205"/>
            <a:ext cx="3290233" cy="2820199"/>
          </a:xfrm>
          <a:prstGeom prst="rect">
            <a:avLst/>
          </a:prstGeom>
          <a:ln>
            <a:solidFill>
              <a:srgbClr val="1C2024"/>
            </a:solidFill>
          </a:ln>
        </p:spPr>
      </p:pic>
    </p:spTree>
    <p:extLst>
      <p:ext uri="{BB962C8B-B14F-4D97-AF65-F5344CB8AC3E}">
        <p14:creationId xmlns:p14="http://schemas.microsoft.com/office/powerpoint/2010/main" val="194344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1289" y="113843"/>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Janvier 1988 : première apparition de la première rubrique « Tests » (</a:t>
            </a: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Gen 4</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gen 4 n°2 p.19 janv 198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494" y="2427985"/>
            <a:ext cx="7375381" cy="7860603"/>
          </a:xfrm>
          <a:prstGeom prst="rect">
            <a:avLst/>
          </a:prstGeom>
          <a:ln>
            <a:solidFill>
              <a:srgbClr val="1C2024"/>
            </a:solidFill>
          </a:ln>
        </p:spPr>
      </p:pic>
      <p:pic>
        <p:nvPicPr>
          <p:cNvPr id="4" name="Image 3" descr="gen 4 n°2 sommai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46" y="2421970"/>
            <a:ext cx="7188302" cy="3330487"/>
          </a:xfrm>
          <a:prstGeom prst="rect">
            <a:avLst/>
          </a:prstGeom>
          <a:ln>
            <a:solidFill>
              <a:srgbClr val="1C2024"/>
            </a:solidFill>
          </a:ln>
        </p:spPr>
      </p:pic>
      <p:sp>
        <p:nvSpPr>
          <p:cNvPr id="6" name="ZoneTexte 5"/>
          <p:cNvSpPr txBox="1"/>
          <p:nvPr/>
        </p:nvSpPr>
        <p:spPr>
          <a:xfrm>
            <a:off x="5789413" y="9263696"/>
            <a:ext cx="4743579" cy="923330"/>
          </a:xfrm>
          <a:prstGeom prst="rect">
            <a:avLst/>
          </a:prstGeom>
          <a:noFill/>
        </p:spPr>
        <p:txBody>
          <a:bodyPr wrap="square" rtlCol="0">
            <a:spAutoFit/>
          </a:bodyPr>
          <a:lstStyle/>
          <a:p>
            <a:pPr algn="just"/>
            <a:r>
              <a:rPr lang="fr-FR" b="1" dirty="0"/>
              <a:t>Rubrique « Tests » et « </a:t>
            </a:r>
            <a:r>
              <a:rPr lang="fr-FR" b="1" dirty="0" err="1"/>
              <a:t>Terropods</a:t>
            </a:r>
            <a:r>
              <a:rPr lang="fr-FR" b="1" dirty="0"/>
              <a:t> » (Amiga / ST), </a:t>
            </a:r>
            <a:r>
              <a:rPr lang="fr-FR" b="1" i="1" dirty="0"/>
              <a:t>Génération 4</a:t>
            </a:r>
            <a:r>
              <a:rPr lang="fr-FR" b="1" dirty="0"/>
              <a:t>, n°2, pp.3 et 19-21 , janvier 1988</a:t>
            </a:r>
            <a:endParaRPr lang="fr-FR" b="1" i="1" dirty="0"/>
          </a:p>
        </p:txBody>
      </p:sp>
      <p:pic>
        <p:nvPicPr>
          <p:cNvPr id="3" name="Image 2" descr="Capture d’écran 2021-03-10 à 10.4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7" y="2431400"/>
            <a:ext cx="2724268" cy="7857187"/>
          </a:xfrm>
          <a:prstGeom prst="rect">
            <a:avLst/>
          </a:prstGeom>
          <a:ln>
            <a:solidFill>
              <a:srgbClr val="1C2024"/>
            </a:solidFill>
          </a:ln>
        </p:spPr>
      </p:pic>
      <p:pic>
        <p:nvPicPr>
          <p:cNvPr id="5" name="Image 4" descr="Capture d’écran 2021-03-10 à 10.48.28.png"/>
          <p:cNvPicPr>
            <a:picLocks noChangeAspect="1"/>
          </p:cNvPicPr>
          <p:nvPr/>
        </p:nvPicPr>
        <p:blipFill rotWithShape="1">
          <a:blip r:embed="rId5">
            <a:extLst>
              <a:ext uri="{28A0092B-C50C-407E-A947-70E740481C1C}">
                <a14:useLocalDpi xmlns:a14="http://schemas.microsoft.com/office/drawing/2010/main" val="0"/>
              </a:ext>
            </a:extLst>
          </a:blip>
          <a:srcRect t="4119" b="3185"/>
          <a:stretch/>
        </p:blipFill>
        <p:spPr>
          <a:xfrm>
            <a:off x="3247993" y="5939225"/>
            <a:ext cx="2448040" cy="4202284"/>
          </a:xfrm>
          <a:prstGeom prst="rect">
            <a:avLst/>
          </a:prstGeom>
          <a:ln>
            <a:solidFill>
              <a:srgbClr val="1C2024"/>
            </a:solidFill>
          </a:ln>
        </p:spPr>
      </p:pic>
      <p:pic>
        <p:nvPicPr>
          <p:cNvPr id="7" name="Image 6" descr="Capture d’écran 2021-03-10 à 10.53.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3511" y="5902268"/>
            <a:ext cx="4636014" cy="3193338"/>
          </a:xfrm>
          <a:prstGeom prst="rect">
            <a:avLst/>
          </a:prstGeom>
          <a:ln>
            <a:solidFill>
              <a:srgbClr val="1C2024"/>
            </a:solidFill>
          </a:ln>
        </p:spPr>
      </p:pic>
    </p:spTree>
    <p:extLst>
      <p:ext uri="{BB962C8B-B14F-4D97-AF65-F5344CB8AC3E}">
        <p14:creationId xmlns:p14="http://schemas.microsoft.com/office/powerpoint/2010/main" val="26788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796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Sur la trace des « Tests »</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68077" y="9450460"/>
            <a:ext cx="8870873" cy="646331"/>
          </a:xfrm>
          <a:prstGeom prst="rect">
            <a:avLst/>
          </a:prstGeom>
          <a:noFill/>
        </p:spPr>
        <p:txBody>
          <a:bodyPr wrap="square" rtlCol="0">
            <a:spAutoFit/>
          </a:bodyPr>
          <a:lstStyle/>
          <a:p>
            <a:pPr algn="just"/>
            <a:r>
              <a:rPr lang="fr-FR" b="1" i="1" dirty="0" err="1"/>
              <a:t>Tweets</a:t>
            </a:r>
            <a:r>
              <a:rPr lang="fr-FR" b="1" i="1" dirty="0"/>
              <a:t> </a:t>
            </a:r>
            <a:r>
              <a:rPr lang="fr-FR" b="1" dirty="0"/>
              <a:t>de Patrick </a:t>
            </a:r>
            <a:r>
              <a:rPr lang="fr-FR" b="1" dirty="0" err="1"/>
              <a:t>Hellio</a:t>
            </a:r>
            <a:r>
              <a:rPr lang="fr-FR" b="1" dirty="0"/>
              <a:t>, Jean-Marc </a:t>
            </a:r>
            <a:r>
              <a:rPr lang="fr-FR" b="1" dirty="0" err="1"/>
              <a:t>Delprato</a:t>
            </a:r>
            <a:r>
              <a:rPr lang="fr-FR" b="1" dirty="0"/>
              <a:t>, Catel69, Loïc Reignier</a:t>
            </a:r>
            <a:r>
              <a:rPr lang="mr-IN" b="1" dirty="0"/>
              <a:t>…</a:t>
            </a:r>
            <a:r>
              <a:rPr lang="nl-BE" b="1" dirty="0"/>
              <a:t> 12 et 13 février 2021</a:t>
            </a:r>
            <a:endParaRPr lang="fr-FR" b="1" i="1" dirty="0"/>
          </a:p>
          <a:p>
            <a:pPr algn="just"/>
            <a:r>
              <a:rPr lang="fr-FR" b="1" i="1" dirty="0"/>
              <a:t>Micro Systèmes</a:t>
            </a:r>
            <a:r>
              <a:rPr lang="fr-FR" b="1" dirty="0"/>
              <a:t>, n°21, p.137, janvier 1982</a:t>
            </a:r>
            <a:endParaRPr lang="fr-FR" b="1" i="1" dirty="0"/>
          </a:p>
        </p:txBody>
      </p:sp>
      <p:pic>
        <p:nvPicPr>
          <p:cNvPr id="2" name="Image 1" descr="Capture d’écran 2021-03-10 à 11.00.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62" y="1564757"/>
            <a:ext cx="8610600" cy="1689100"/>
          </a:xfrm>
          <a:prstGeom prst="rect">
            <a:avLst/>
          </a:prstGeom>
          <a:ln>
            <a:solidFill>
              <a:srgbClr val="1C2024"/>
            </a:solidFill>
          </a:ln>
        </p:spPr>
      </p:pic>
      <p:pic>
        <p:nvPicPr>
          <p:cNvPr id="3" name="Image 2" descr="Capture d’écran 2021-03-10 à 11.0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1" y="7094220"/>
            <a:ext cx="9092158" cy="2188154"/>
          </a:xfrm>
          <a:prstGeom prst="rect">
            <a:avLst/>
          </a:prstGeom>
          <a:ln>
            <a:solidFill>
              <a:srgbClr val="1C2024"/>
            </a:solidFill>
          </a:ln>
        </p:spPr>
      </p:pic>
      <p:pic>
        <p:nvPicPr>
          <p:cNvPr id="4" name="Image 3" descr="Capture d’écran 2021-03-10 à 11.01.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056" y="7060804"/>
            <a:ext cx="6801049" cy="3227784"/>
          </a:xfrm>
          <a:prstGeom prst="rect">
            <a:avLst/>
          </a:prstGeom>
          <a:ln>
            <a:solidFill>
              <a:srgbClr val="1C2024"/>
            </a:solidFill>
          </a:ln>
        </p:spPr>
      </p:pic>
      <p:pic>
        <p:nvPicPr>
          <p:cNvPr id="5" name="Image 4" descr="Capture d’écran 2021-03-10 à 11.03.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43" y="3430965"/>
            <a:ext cx="8614883" cy="3425055"/>
          </a:xfrm>
          <a:prstGeom prst="rect">
            <a:avLst/>
          </a:prstGeom>
          <a:ln>
            <a:solidFill>
              <a:srgbClr val="1C2024"/>
            </a:solidFill>
          </a:ln>
        </p:spPr>
      </p:pic>
      <p:pic>
        <p:nvPicPr>
          <p:cNvPr id="7" name="Image 6" descr="Capture d’écran 2021-03-10 à 11.03.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733" y="1556185"/>
            <a:ext cx="7470206" cy="3411846"/>
          </a:xfrm>
          <a:prstGeom prst="rect">
            <a:avLst/>
          </a:prstGeom>
          <a:ln>
            <a:solidFill>
              <a:srgbClr val="1C2024"/>
            </a:solidFill>
          </a:ln>
        </p:spPr>
      </p:pic>
      <p:pic>
        <p:nvPicPr>
          <p:cNvPr id="8" name="Image 7" descr="Capture d’écran 2021-03-10 à 11.04.02.png"/>
          <p:cNvPicPr>
            <a:picLocks noChangeAspect="1"/>
          </p:cNvPicPr>
          <p:nvPr/>
        </p:nvPicPr>
        <p:blipFill rotWithShape="1">
          <a:blip r:embed="rId7">
            <a:extLst>
              <a:ext uri="{28A0092B-C50C-407E-A947-70E740481C1C}">
                <a14:useLocalDpi xmlns:a14="http://schemas.microsoft.com/office/drawing/2010/main" val="0"/>
              </a:ext>
            </a:extLst>
          </a:blip>
          <a:srcRect t="62439"/>
          <a:stretch/>
        </p:blipFill>
        <p:spPr>
          <a:xfrm>
            <a:off x="9262211" y="5210830"/>
            <a:ext cx="9010669" cy="1662237"/>
          </a:xfrm>
          <a:prstGeom prst="rect">
            <a:avLst/>
          </a:prstGeom>
          <a:ln>
            <a:solidFill>
              <a:srgbClr val="1C2024"/>
            </a:solidFill>
          </a:ln>
        </p:spPr>
      </p:pic>
      <p:pic>
        <p:nvPicPr>
          <p:cNvPr id="9" name="Image 8" descr="Capture d’écran 2021-03-10 à 11.12.1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45609" y="7078511"/>
            <a:ext cx="764657" cy="3247431"/>
          </a:xfrm>
          <a:prstGeom prst="rect">
            <a:avLst/>
          </a:prstGeom>
          <a:ln>
            <a:solidFill>
              <a:srgbClr val="1C2024"/>
            </a:solidFill>
          </a:ln>
        </p:spPr>
      </p:pic>
      <p:pic>
        <p:nvPicPr>
          <p:cNvPr id="10" name="Image 9" descr="Capture d’écran 2021-03-10 à 11.12.5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72492" y="7078511"/>
            <a:ext cx="662630" cy="3247431"/>
          </a:xfrm>
          <a:prstGeom prst="rect">
            <a:avLst/>
          </a:prstGeom>
          <a:ln>
            <a:solidFill>
              <a:srgbClr val="1C2024"/>
            </a:solidFill>
          </a:ln>
        </p:spPr>
      </p:pic>
      <p:pic>
        <p:nvPicPr>
          <p:cNvPr id="11" name="Image 10"/>
          <p:cNvPicPr>
            <a:picLocks noChangeAspect="1"/>
          </p:cNvPicPr>
          <p:nvPr/>
        </p:nvPicPr>
        <p:blipFill rotWithShape="1">
          <a:blip r:embed="rId10"/>
          <a:srcRect l="10312" t="84230" b="6694"/>
          <a:stretch/>
        </p:blipFill>
        <p:spPr>
          <a:xfrm rot="16200000">
            <a:off x="14809808" y="2128496"/>
            <a:ext cx="4949355" cy="692361"/>
          </a:xfrm>
          <a:prstGeom prst="rect">
            <a:avLst/>
          </a:prstGeom>
          <a:ln>
            <a:solidFill>
              <a:srgbClr val="1C2024"/>
            </a:solidFill>
          </a:ln>
        </p:spPr>
      </p:pic>
      <p:pic>
        <p:nvPicPr>
          <p:cNvPr id="12" name="Image 11" descr="Capture d’écran 2021-03-10 à 11.16.27.png"/>
          <p:cNvPicPr>
            <a:picLocks noChangeAspect="1"/>
          </p:cNvPicPr>
          <p:nvPr/>
        </p:nvPicPr>
        <p:blipFill rotWithShape="1">
          <a:blip r:embed="rId11">
            <a:extLst>
              <a:ext uri="{28A0092B-C50C-407E-A947-70E740481C1C}">
                <a14:useLocalDpi xmlns:a14="http://schemas.microsoft.com/office/drawing/2010/main" val="0"/>
              </a:ext>
            </a:extLst>
          </a:blip>
          <a:srcRect t="19311"/>
          <a:stretch/>
        </p:blipFill>
        <p:spPr>
          <a:xfrm rot="16200000">
            <a:off x="15549534" y="2194557"/>
            <a:ext cx="4968031" cy="546257"/>
          </a:xfrm>
          <a:prstGeom prst="rect">
            <a:avLst/>
          </a:prstGeom>
          <a:ln>
            <a:solidFill>
              <a:srgbClr val="1C2024"/>
            </a:solidFill>
          </a:ln>
        </p:spPr>
      </p:pic>
    </p:spTree>
    <p:extLst>
      <p:ext uri="{BB962C8B-B14F-4D97-AF65-F5344CB8AC3E}">
        <p14:creationId xmlns:p14="http://schemas.microsoft.com/office/powerpoint/2010/main" val="281337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Comparer deux « Tests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onsoles + 031 - Page 001 (avril 1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7682"/>
            <a:ext cx="6526431" cy="8441494"/>
          </a:xfrm>
          <a:prstGeom prst="rect">
            <a:avLst/>
          </a:prstGeom>
          <a:ln>
            <a:solidFill>
              <a:srgbClr val="1C2024"/>
            </a:solidFill>
          </a:ln>
        </p:spPr>
      </p:pic>
      <p:pic>
        <p:nvPicPr>
          <p:cNvPr id="5" name="Image 4" descr="Capture d’écran 2021-02-22 à 14.45.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662" y="1849017"/>
            <a:ext cx="6104337" cy="8420893"/>
          </a:xfrm>
          <a:prstGeom prst="rect">
            <a:avLst/>
          </a:prstGeom>
          <a:ln>
            <a:solidFill>
              <a:srgbClr val="1C2024"/>
            </a:solidFill>
          </a:ln>
        </p:spPr>
      </p:pic>
      <p:pic>
        <p:nvPicPr>
          <p:cNvPr id="7" name="Image 6" descr="Capture d’écran 2021-02-22 à 14.5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391" y="2110469"/>
            <a:ext cx="2933433" cy="3901119"/>
          </a:xfrm>
          <a:prstGeom prst="rect">
            <a:avLst/>
          </a:prstGeom>
          <a:ln>
            <a:solidFill>
              <a:srgbClr val="1C2024"/>
            </a:solidFill>
          </a:ln>
        </p:spPr>
      </p:pic>
      <p:pic>
        <p:nvPicPr>
          <p:cNvPr id="8" name="Image 7" descr="Capture d’écran 2021-02-22 à 14.5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859" y="2110467"/>
            <a:ext cx="2950314" cy="3903456"/>
          </a:xfrm>
          <a:prstGeom prst="rect">
            <a:avLst/>
          </a:prstGeom>
          <a:ln>
            <a:solidFill>
              <a:srgbClr val="1C2024"/>
            </a:solidFill>
          </a:ln>
        </p:spPr>
      </p:pic>
      <p:pic>
        <p:nvPicPr>
          <p:cNvPr id="9" name="Image 8" descr="Capture d’écran 2021-02-22 à 14.59.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026" y="6037295"/>
            <a:ext cx="2999853" cy="3971138"/>
          </a:xfrm>
          <a:prstGeom prst="rect">
            <a:avLst/>
          </a:prstGeom>
          <a:ln>
            <a:solidFill>
              <a:srgbClr val="1C2024"/>
            </a:solidFill>
          </a:ln>
        </p:spPr>
      </p:pic>
      <p:pic>
        <p:nvPicPr>
          <p:cNvPr id="10" name="Image 9" descr="Capture d’écran 2021-02-22 à 14.59.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459" y="6032605"/>
            <a:ext cx="2889603" cy="3975827"/>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L’institutionnalisation du Cycle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0-04-14 à 15.46.37.png"/>
          <p:cNvPicPr>
            <a:picLocks noChangeAspect="1"/>
          </p:cNvPicPr>
          <p:nvPr/>
        </p:nvPicPr>
        <p:blipFill rotWithShape="1">
          <a:blip r:embed="rId2">
            <a:extLst>
              <a:ext uri="{28A0092B-C50C-407E-A947-70E740481C1C}">
                <a14:useLocalDpi xmlns:a14="http://schemas.microsoft.com/office/drawing/2010/main" val="0"/>
              </a:ext>
            </a:extLst>
          </a:blip>
          <a:srcRect l="2587" t="6172" r="2298" b="5519"/>
          <a:stretch/>
        </p:blipFill>
        <p:spPr>
          <a:xfrm>
            <a:off x="8310603" y="2507569"/>
            <a:ext cx="10066103" cy="4184880"/>
          </a:xfrm>
          <a:prstGeom prst="rect">
            <a:avLst/>
          </a:prstGeom>
          <a:ln>
            <a:solidFill>
              <a:srgbClr val="1C2024"/>
            </a:solidFill>
          </a:ln>
        </p:spPr>
      </p:pic>
      <p:pic>
        <p:nvPicPr>
          <p:cNvPr id="4" name="Image 3" descr="Capture d’écran 2021-03-10 à 11.2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0" y="2232148"/>
            <a:ext cx="8273255" cy="6831345"/>
          </a:xfrm>
          <a:prstGeom prst="rect">
            <a:avLst/>
          </a:prstGeom>
          <a:ln>
            <a:noFill/>
          </a:ln>
        </p:spPr>
      </p:pic>
      <p:sp>
        <p:nvSpPr>
          <p:cNvPr id="5" name="Rectangle 4"/>
          <p:cNvSpPr/>
          <p:nvPr/>
        </p:nvSpPr>
        <p:spPr>
          <a:xfrm>
            <a:off x="8288428" y="6896619"/>
            <a:ext cx="9808148" cy="2677656"/>
          </a:xfrm>
          <a:prstGeom prst="rect">
            <a:avLst/>
          </a:prstGeom>
        </p:spPr>
        <p:txBody>
          <a:bodyPr wrap="square">
            <a:spAutoFit/>
          </a:bodyPr>
          <a:lstStyle/>
          <a:p>
            <a:pPr algn="just"/>
            <a:r>
              <a:rPr lang="fr-BE" sz="2400" dirty="0">
                <a:latin typeface="Times New Roman"/>
                <a:cs typeface="Times New Roman"/>
              </a:rPr>
              <a:t>Ce type de traitement, qu’on appelera l’« </a:t>
            </a:r>
            <a:r>
              <a:rPr lang="fr-BE" sz="2400" b="1" dirty="0">
                <a:latin typeface="Times New Roman"/>
                <a:cs typeface="Times New Roman"/>
              </a:rPr>
              <a:t>intra-cycle</a:t>
            </a:r>
            <a:r>
              <a:rPr lang="fr-BE" sz="2400" dirty="0">
                <a:latin typeface="Times New Roman"/>
                <a:cs typeface="Times New Roman"/>
              </a:rPr>
              <a:t> », s’avère majoritaire dans la presse vidéoludique, car cette dernière est </a:t>
            </a:r>
            <a:r>
              <a:rPr lang="fr-BE" sz="2400" b="1" dirty="0">
                <a:latin typeface="Times New Roman"/>
                <a:cs typeface="Times New Roman"/>
              </a:rPr>
              <a:t>souvent tributaire de ce que les éditeurs souhaitent communiquer.</a:t>
            </a:r>
            <a:r>
              <a:rPr lang="fr-BE" sz="2400" dirty="0">
                <a:latin typeface="Times New Roman"/>
                <a:cs typeface="Times New Roman"/>
              </a:rPr>
              <a:t> Ces acteurs du milieu ont la main sur la matière première fournie aux journalistes, qui ne disposent en conséquence que d’une </a:t>
            </a:r>
            <a:r>
              <a:rPr lang="fr-BE" sz="2400" b="1" dirty="0">
                <a:latin typeface="Times New Roman"/>
                <a:cs typeface="Times New Roman"/>
              </a:rPr>
              <a:t>marge de manœuvre restreinte</a:t>
            </a:r>
            <a:r>
              <a:rPr lang="fr-BE" sz="2400" dirty="0">
                <a:latin typeface="Times New Roman"/>
                <a:cs typeface="Times New Roman"/>
              </a:rPr>
              <a:t>. Ces articles intra-cycle sont intégrés à la </a:t>
            </a:r>
            <a:r>
              <a:rPr lang="fr-BE" sz="2400" b="1" dirty="0">
                <a:latin typeface="Times New Roman"/>
                <a:cs typeface="Times New Roman"/>
              </a:rPr>
              <a:t>routine éditoriale </a:t>
            </a:r>
            <a:r>
              <a:rPr lang="fr-BE" sz="2400" dirty="0">
                <a:latin typeface="Times New Roman"/>
                <a:cs typeface="Times New Roman"/>
              </a:rPr>
              <a:t>(Vos et Shoemaker, 2009) des journalistes jeu vidéo.</a:t>
            </a:r>
          </a:p>
        </p:txBody>
      </p:sp>
    </p:spTree>
    <p:extLst>
      <p:ext uri="{BB962C8B-B14F-4D97-AF65-F5344CB8AC3E}">
        <p14:creationId xmlns:p14="http://schemas.microsoft.com/office/powerpoint/2010/main" val="1403814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prose parfois incompréhensible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Test JM Destroy joypad 17 février 1993 p.15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 y="2131440"/>
            <a:ext cx="5825299" cy="7132257"/>
          </a:xfrm>
          <a:prstGeom prst="rect">
            <a:avLst/>
          </a:prstGeom>
        </p:spPr>
      </p:pic>
      <p:sp>
        <p:nvSpPr>
          <p:cNvPr id="3" name="ZoneTexte 2"/>
          <p:cNvSpPr txBox="1"/>
          <p:nvPr/>
        </p:nvSpPr>
        <p:spPr>
          <a:xfrm>
            <a:off x="37347" y="9338403"/>
            <a:ext cx="5808085" cy="646331"/>
          </a:xfrm>
          <a:prstGeom prst="rect">
            <a:avLst/>
          </a:prstGeom>
          <a:noFill/>
        </p:spPr>
        <p:txBody>
          <a:bodyPr wrap="square" rtlCol="0">
            <a:spAutoFit/>
          </a:bodyPr>
          <a:lstStyle/>
          <a:p>
            <a:pPr algn="ctr"/>
            <a:r>
              <a:rPr lang="fr-FR" b="1" dirty="0"/>
              <a:t>DEMOLY Jean-Marc, « </a:t>
            </a:r>
            <a:r>
              <a:rPr lang="fr-FR" b="1" dirty="0" err="1"/>
              <a:t>Flying</a:t>
            </a:r>
            <a:r>
              <a:rPr lang="fr-FR" b="1" dirty="0"/>
              <a:t> </a:t>
            </a:r>
            <a:r>
              <a:rPr lang="fr-FR" b="1" dirty="0" err="1"/>
              <a:t>Hero</a:t>
            </a:r>
            <a:r>
              <a:rPr lang="fr-FR" b="1" dirty="0"/>
              <a:t> », </a:t>
            </a:r>
            <a:r>
              <a:rPr lang="fr-FR" b="1" i="1" dirty="0" err="1"/>
              <a:t>Joypad</a:t>
            </a:r>
            <a:r>
              <a:rPr lang="fr-FR" b="1" dirty="0"/>
              <a:t>, </a:t>
            </a:r>
          </a:p>
          <a:p>
            <a:pPr algn="ctr"/>
            <a:r>
              <a:rPr lang="fr-FR" b="1" dirty="0"/>
              <a:t>n°17, février 1993</a:t>
            </a:r>
          </a:p>
        </p:txBody>
      </p:sp>
      <p:pic>
        <p:nvPicPr>
          <p:cNvPr id="5" name="Image 1" descr="Capture d’écran 2021-02-08 à 08.16.04.png"/>
          <p:cNvPicPr>
            <a:picLocks noChangeAspect="1"/>
          </p:cNvPicPr>
          <p:nvPr/>
        </p:nvPicPr>
        <p:blipFill rotWithShape="1">
          <a:blip r:embed="rId3">
            <a:extLst>
              <a:ext uri="{28A0092B-C50C-407E-A947-70E740481C1C}">
                <a14:useLocalDpi xmlns:a14="http://schemas.microsoft.com/office/drawing/2010/main" val="0"/>
              </a:ext>
            </a:extLst>
          </a:blip>
          <a:srcRect l="2032"/>
          <a:stretch/>
        </p:blipFill>
        <p:spPr bwMode="auto">
          <a:xfrm>
            <a:off x="5826757" y="2174335"/>
            <a:ext cx="7777785" cy="705200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ZoneTexte 5"/>
          <p:cNvSpPr txBox="1"/>
          <p:nvPr/>
        </p:nvSpPr>
        <p:spPr>
          <a:xfrm rot="5400000">
            <a:off x="9424922" y="5713042"/>
            <a:ext cx="738664" cy="8013883"/>
          </a:xfrm>
          <a:prstGeom prst="rect">
            <a:avLst/>
          </a:prstGeom>
          <a:noFill/>
        </p:spPr>
        <p:txBody>
          <a:bodyPr vert="vert270" wrap="square">
            <a:spAutoFit/>
          </a:bodyPr>
          <a:lstStyle/>
          <a:p>
            <a:pPr algn="ctr">
              <a:defRPr/>
            </a:pPr>
            <a:r>
              <a:rPr lang="fr-FR" b="1" dirty="0"/>
              <a:t>GARNIER François (Panda), « Dossier RPG (suite et fin), </a:t>
            </a:r>
          </a:p>
          <a:p>
            <a:pPr algn="ctr">
              <a:defRPr/>
            </a:pPr>
            <a:r>
              <a:rPr lang="fr-FR" b="1" i="1" dirty="0"/>
              <a:t>Consoles +</a:t>
            </a:r>
            <a:r>
              <a:rPr lang="fr-FR" b="1" dirty="0"/>
              <a:t>, pp.126-127, août 1999 </a:t>
            </a:r>
            <a:endParaRPr lang="fr-FR" b="1" i="1" dirty="0"/>
          </a:p>
        </p:txBody>
      </p:sp>
      <p:sp>
        <p:nvSpPr>
          <p:cNvPr id="7" name="Rectangle 2"/>
          <p:cNvSpPr>
            <a:spLocks noChangeArrowheads="1"/>
          </p:cNvSpPr>
          <p:nvPr/>
        </p:nvSpPr>
        <p:spPr bwMode="auto">
          <a:xfrm>
            <a:off x="13665878" y="2751797"/>
            <a:ext cx="4524148"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Soyons clairs : si, dans un test, on a cinq fautes d’orthographe par ligne, ce qui est à peu près le niveau des journalistes que j’engageais à l’époque, le public, ça ne le gêne pas. (...) </a:t>
            </a:r>
            <a:r>
              <a:rPr lang="fr-FR" sz="2400" b="1" dirty="0">
                <a:latin typeface="Times New Roman"/>
                <a:cs typeface="Times New Roman"/>
              </a:rPr>
              <a:t>Par contre, si vous dites qu’il y a sept coups spéciaux alors qu’en fait il y en a huit, vous recevez 3 000 lettres d’insultes ! </a:t>
            </a:r>
            <a:r>
              <a:rPr lang="fr-FR" sz="2400" dirty="0">
                <a:latin typeface="Times New Roman"/>
                <a:cs typeface="Times New Roman"/>
              </a:rPr>
              <a:t>C’est le problème de la presse spécialisée : la seule chose qui compte véritablement, c’est la connaissance du sujet. (...) Si on écrit bien, c’est un bonus ». </a:t>
            </a:r>
            <a:r>
              <a:rPr lang="fr-FR" sz="2400" b="1" dirty="0">
                <a:latin typeface="Times New Roman"/>
                <a:cs typeface="Times New Roman"/>
              </a:rPr>
              <a:t>Alain-</a:t>
            </a:r>
            <a:r>
              <a:rPr lang="fr-FR" sz="2400" b="1" dirty="0" err="1">
                <a:latin typeface="Times New Roman"/>
                <a:cs typeface="Times New Roman"/>
              </a:rPr>
              <a:t>Huyghues</a:t>
            </a:r>
            <a:r>
              <a:rPr lang="fr-FR" sz="2400" b="1" dirty="0">
                <a:latin typeface="Times New Roman"/>
                <a:cs typeface="Times New Roman"/>
              </a:rPr>
              <a:t> Lacour, (</a:t>
            </a:r>
            <a:r>
              <a:rPr lang="fr-FR" sz="2400" b="1" i="1" dirty="0">
                <a:latin typeface="Times New Roman"/>
                <a:cs typeface="Times New Roman"/>
              </a:rPr>
              <a:t>Consoles +</a:t>
            </a:r>
            <a:r>
              <a:rPr lang="fr-FR" sz="2400" b="1" dirty="0">
                <a:latin typeface="Times New Roman"/>
                <a:cs typeface="Times New Roman"/>
              </a:rPr>
              <a:t>)</a:t>
            </a:r>
          </a:p>
        </p:txBody>
      </p:sp>
    </p:spTree>
    <p:extLst>
      <p:ext uri="{BB962C8B-B14F-4D97-AF65-F5344CB8AC3E}">
        <p14:creationId xmlns:p14="http://schemas.microsoft.com/office/powerpoint/2010/main" val="884659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9-10-08 à 13.53.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43" y="1945406"/>
            <a:ext cx="13939507" cy="7318291"/>
          </a:xfrm>
          <a:prstGeom prst="rect">
            <a:avLst/>
          </a:prstGeom>
          <a:ln>
            <a:solidFill>
              <a:schemeClr val="tx1"/>
            </a:solidFill>
          </a:ln>
        </p:spPr>
      </p:pic>
      <p:cxnSp>
        <p:nvCxnSpPr>
          <p:cNvPr id="10" name="Connecteur droit 9"/>
          <p:cNvCxnSpPr/>
          <p:nvPr/>
        </p:nvCxnSpPr>
        <p:spPr>
          <a:xfrm>
            <a:off x="15015142" y="1886358"/>
            <a:ext cx="18649" cy="54723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534221"/>
          </a:xfrm>
          <a:prstGeom prst="rect">
            <a:avLst/>
          </a:prstGeom>
          <a:noFill/>
        </p:spPr>
        <p:txBody>
          <a:bodyPr wrap="square" lIns="163294" tIns="81647" rIns="163294" bIns="81647" rtlCol="0">
            <a:spAutoFit/>
          </a:bodyPr>
          <a:lstStyle/>
          <a:p>
            <a:r>
              <a:rPr lang="fr-FR" sz="2400" b="1" dirty="0">
                <a:solidFill>
                  <a:srgbClr val="FF0000"/>
                </a:solidFill>
              </a:rPr>
              <a:t>Histoire</a:t>
            </a:r>
          </a:p>
        </p:txBody>
      </p:sp>
      <p:cxnSp>
        <p:nvCxnSpPr>
          <p:cNvPr id="14" name="Connecteur droit 13"/>
          <p:cNvCxnSpPr/>
          <p:nvPr/>
        </p:nvCxnSpPr>
        <p:spPr>
          <a:xfrm flipH="1">
            <a:off x="15033791" y="7358667"/>
            <a:ext cx="27" cy="192370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534221"/>
          </a:xfrm>
          <a:prstGeom prst="rect">
            <a:avLst/>
          </a:prstGeom>
          <a:noFill/>
          <a:ln>
            <a:noFill/>
          </a:ln>
        </p:spPr>
        <p:txBody>
          <a:bodyPr wrap="square" lIns="163294" tIns="81647" rIns="163294" bIns="81647" rtlCol="0">
            <a:spAutoFit/>
          </a:bodyPr>
          <a:lstStyle/>
          <a:p>
            <a:r>
              <a:rPr lang="fr-FR" sz="2400" b="1" dirty="0">
                <a:solidFill>
                  <a:srgbClr val="3366FF"/>
                </a:solidFill>
              </a:rPr>
              <a:t>Concept</a:t>
            </a:r>
          </a:p>
        </p:txBody>
      </p:sp>
      <p:sp>
        <p:nvSpPr>
          <p:cNvPr id="45" name="ZoneTexte 44"/>
          <p:cNvSpPr txBox="1"/>
          <p:nvPr/>
        </p:nvSpPr>
        <p:spPr>
          <a:xfrm>
            <a:off x="505033" y="9402122"/>
            <a:ext cx="14024515" cy="441888"/>
          </a:xfrm>
          <a:prstGeom prst="rect">
            <a:avLst/>
          </a:prstGeom>
          <a:noFill/>
        </p:spPr>
        <p:txBody>
          <a:bodyPr wrap="square" lIns="163294" tIns="81647" rIns="163294" bIns="81647" rtlCol="0">
            <a:spAutoFit/>
          </a:bodyPr>
          <a:lstStyle/>
          <a:p>
            <a:pPr algn="just"/>
            <a:r>
              <a:rPr lang="fr-FR" b="1" dirty="0">
                <a:solidFill>
                  <a:srgbClr val="000000"/>
                </a:solidFill>
                <a:latin typeface="Calibri"/>
                <a:cs typeface="Calibri"/>
              </a:rPr>
              <a:t>ROUILLON Pierre-Alexandre, «  </a:t>
            </a:r>
            <a:r>
              <a:rPr lang="fr-FR" b="1" dirty="0" err="1">
                <a:solidFill>
                  <a:srgbClr val="000000"/>
                </a:solidFill>
                <a:latin typeface="Calibri"/>
                <a:cs typeface="Calibri"/>
              </a:rPr>
              <a:t>Yoku’s</a:t>
            </a:r>
            <a:r>
              <a:rPr lang="fr-FR" b="1" dirty="0">
                <a:solidFill>
                  <a:srgbClr val="000000"/>
                </a:solidFill>
                <a:latin typeface="Calibri"/>
                <a:cs typeface="Calibri"/>
              </a:rPr>
              <a:t> </a:t>
            </a:r>
            <a:r>
              <a:rPr lang="fr-FR" b="1" dirty="0" err="1">
                <a:solidFill>
                  <a:srgbClr val="000000"/>
                </a:solidFill>
                <a:latin typeface="Calibri"/>
                <a:cs typeface="Calibri"/>
              </a:rPr>
              <a:t>island</a:t>
            </a:r>
            <a:r>
              <a:rPr lang="fr-FR" b="1" dirty="0">
                <a:solidFill>
                  <a:srgbClr val="000000"/>
                </a:solidFill>
                <a:latin typeface="Calibri"/>
                <a:cs typeface="Calibri"/>
              </a:rPr>
              <a:t> express, le flipper à monde ouvert qui nous emballe », </a:t>
            </a:r>
            <a:r>
              <a:rPr lang="fr-FR" b="1" i="1" dirty="0" err="1">
                <a:solidFill>
                  <a:srgbClr val="000000"/>
                </a:solidFill>
                <a:latin typeface="Calibri"/>
                <a:cs typeface="Calibri"/>
              </a:rPr>
              <a:t>Gamekult.com</a:t>
            </a:r>
            <a:r>
              <a:rPr lang="fr-FR" b="1" dirty="0">
                <a:solidFill>
                  <a:srgbClr val="000000"/>
                </a:solidFill>
                <a:latin typeface="Calibri"/>
                <a:cs typeface="Calibri"/>
              </a:rPr>
              <a:t>, [en ligne], 29 mai 2018.</a:t>
            </a:r>
          </a:p>
        </p:txBody>
      </p:sp>
      <p:sp>
        <p:nvSpPr>
          <p:cNvPr id="28" name="TextBox 18"/>
          <p:cNvSpPr txBox="1"/>
          <p:nvPr/>
        </p:nvSpPr>
        <p:spPr>
          <a:xfrm>
            <a:off x="312613" y="375316"/>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99159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flipH="1">
            <a:off x="15015116" y="1886358"/>
            <a:ext cx="28" cy="358594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903552"/>
          </a:xfrm>
          <a:prstGeom prst="rect">
            <a:avLst/>
          </a:prstGeom>
          <a:noFill/>
        </p:spPr>
        <p:txBody>
          <a:bodyPr wrap="square" lIns="163294" tIns="81647" rIns="163294" bIns="81647" rtlCol="0">
            <a:spAutoFit/>
          </a:bodyPr>
          <a:lstStyle/>
          <a:p>
            <a:r>
              <a:rPr lang="fr-FR" sz="2400" b="1" dirty="0">
                <a:solidFill>
                  <a:srgbClr val="008000"/>
                </a:solidFill>
              </a:rPr>
              <a:t>Conseils, guide de découverte</a:t>
            </a:r>
          </a:p>
        </p:txBody>
      </p:sp>
      <p:cxnSp>
        <p:nvCxnSpPr>
          <p:cNvPr id="14" name="Connecteur droit 13"/>
          <p:cNvCxnSpPr/>
          <p:nvPr/>
        </p:nvCxnSpPr>
        <p:spPr>
          <a:xfrm>
            <a:off x="15015115" y="5490982"/>
            <a:ext cx="1" cy="3791392"/>
          </a:xfrm>
          <a:prstGeom prst="line">
            <a:avLst/>
          </a:prstGeom>
          <a:ln>
            <a:solidFill>
              <a:srgbClr val="FF9D54"/>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903552"/>
          </a:xfrm>
          <a:prstGeom prst="rect">
            <a:avLst/>
          </a:prstGeom>
          <a:noFill/>
          <a:ln>
            <a:noFill/>
          </a:ln>
        </p:spPr>
        <p:txBody>
          <a:bodyPr wrap="square" lIns="163294" tIns="81647" rIns="163294" bIns="81647" rtlCol="0">
            <a:spAutoFit/>
          </a:bodyPr>
          <a:lstStyle/>
          <a:p>
            <a:r>
              <a:rPr lang="fr-FR" sz="2400" b="1" dirty="0">
                <a:solidFill>
                  <a:srgbClr val="FF9D54"/>
                </a:solidFill>
              </a:rPr>
              <a:t>Points forts et faibles</a:t>
            </a:r>
          </a:p>
        </p:txBody>
      </p:sp>
      <p:sp>
        <p:nvSpPr>
          <p:cNvPr id="28" name="TextBox 18"/>
          <p:cNvSpPr txBox="1"/>
          <p:nvPr/>
        </p:nvSpPr>
        <p:spPr>
          <a:xfrm>
            <a:off x="312613" y="393993"/>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9" name="Image 8" descr="Capture d’écran 2019-10-08 à 14.06.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92" y="1765379"/>
            <a:ext cx="13899817" cy="4468786"/>
          </a:xfrm>
          <a:prstGeom prst="rect">
            <a:avLst/>
          </a:prstGeom>
          <a:ln>
            <a:solidFill>
              <a:schemeClr val="tx1"/>
            </a:solidFill>
          </a:ln>
        </p:spPr>
      </p:pic>
      <p:pic>
        <p:nvPicPr>
          <p:cNvPr id="11" name="Image 10" descr="Capture d’écran 2019-10-08 à 14.09.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93" y="5495699"/>
            <a:ext cx="13899818" cy="3824029"/>
          </a:xfrm>
          <a:prstGeom prst="rect">
            <a:avLst/>
          </a:prstGeom>
          <a:ln>
            <a:solidFill>
              <a:srgbClr val="000000"/>
            </a:solidFill>
          </a:ln>
        </p:spPr>
      </p:pic>
      <p:pic>
        <p:nvPicPr>
          <p:cNvPr id="20" name="Image 19" descr="Capture d’écran 2019-10-08 à 14.1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782" y="8146566"/>
            <a:ext cx="1563551" cy="2142022"/>
          </a:xfrm>
          <a:prstGeom prst="rect">
            <a:avLst/>
          </a:prstGeom>
          <a:ln>
            <a:solidFill>
              <a:srgbClr val="000000"/>
            </a:solidFill>
          </a:ln>
        </p:spPr>
      </p:pic>
      <p:sp>
        <p:nvSpPr>
          <p:cNvPr id="21" name="ZoneTexte 20"/>
          <p:cNvSpPr txBox="1"/>
          <p:nvPr/>
        </p:nvSpPr>
        <p:spPr>
          <a:xfrm>
            <a:off x="8549447" y="9496590"/>
            <a:ext cx="2646942" cy="534221"/>
          </a:xfrm>
          <a:prstGeom prst="rect">
            <a:avLst/>
          </a:prstGeom>
          <a:noFill/>
        </p:spPr>
        <p:txBody>
          <a:bodyPr wrap="square" lIns="163294" tIns="81647" rIns="163294" bIns="81647" rtlCol="0">
            <a:spAutoFit/>
          </a:bodyPr>
          <a:lstStyle/>
          <a:p>
            <a:r>
              <a:rPr lang="fr-FR" sz="2400" b="1" dirty="0"/>
              <a:t>La note</a:t>
            </a:r>
          </a:p>
        </p:txBody>
      </p:sp>
    </p:spTree>
    <p:extLst>
      <p:ext uri="{BB962C8B-B14F-4D97-AF65-F5344CB8AC3E}">
        <p14:creationId xmlns:p14="http://schemas.microsoft.com/office/powerpoint/2010/main" val="3580148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p:cNvSpPr txBox="1"/>
          <p:nvPr/>
        </p:nvSpPr>
        <p:spPr>
          <a:xfrm>
            <a:off x="6469450" y="9607569"/>
            <a:ext cx="11834810" cy="441888"/>
          </a:xfrm>
          <a:prstGeom prst="rect">
            <a:avLst/>
          </a:prstGeom>
          <a:noFill/>
        </p:spPr>
        <p:txBody>
          <a:bodyPr wrap="square" lIns="163294" tIns="81647" rIns="163294" bIns="81647" rtlCol="0">
            <a:spAutoFit/>
          </a:bodyPr>
          <a:lstStyle/>
          <a:p>
            <a:pPr marL="0" indent="0">
              <a:buNone/>
            </a:pPr>
            <a:r>
              <a:rPr lang="fr-FR" b="1" dirty="0"/>
              <a:t>ZAGAL José, LADD Amanda, « </a:t>
            </a:r>
            <a:r>
              <a:rPr lang="fr-FR" b="1" dirty="0" err="1"/>
              <a:t>Characterizing</a:t>
            </a:r>
            <a:r>
              <a:rPr lang="fr-FR" b="1" dirty="0"/>
              <a:t> and </a:t>
            </a:r>
            <a:r>
              <a:rPr lang="fr-FR" b="1" dirty="0" err="1"/>
              <a:t>Understanding</a:t>
            </a:r>
            <a:r>
              <a:rPr lang="fr-FR" b="1" dirty="0"/>
              <a:t> Game </a:t>
            </a:r>
            <a:r>
              <a:rPr lang="fr-FR" b="1" dirty="0" err="1"/>
              <a:t>Reviews</a:t>
            </a:r>
            <a:r>
              <a:rPr lang="fr-FR" b="1" dirty="0"/>
              <a:t> », ICFDG (Orlando), 2009. </a:t>
            </a:r>
          </a:p>
        </p:txBody>
      </p:sp>
      <p:sp>
        <p:nvSpPr>
          <p:cNvPr id="28" name="TextBox 18"/>
          <p:cNvSpPr txBox="1"/>
          <p:nvPr/>
        </p:nvSpPr>
        <p:spPr>
          <a:xfrm>
            <a:off x="312613" y="375316"/>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éléments récurrents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10 à 11.5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56" y="1718334"/>
            <a:ext cx="6116743" cy="8574874"/>
          </a:xfrm>
          <a:prstGeom prst="rect">
            <a:avLst/>
          </a:prstGeom>
          <a:ln>
            <a:solidFill>
              <a:schemeClr val="tx1"/>
            </a:solidFill>
          </a:ln>
        </p:spPr>
      </p:pic>
      <p:sp>
        <p:nvSpPr>
          <p:cNvPr id="3" name="Rectangle 2"/>
          <p:cNvSpPr/>
          <p:nvPr/>
        </p:nvSpPr>
        <p:spPr>
          <a:xfrm>
            <a:off x="6551605" y="1709312"/>
            <a:ext cx="11507620" cy="8217632"/>
          </a:xfrm>
          <a:prstGeom prst="rect">
            <a:avLst/>
          </a:prstGeom>
        </p:spPr>
        <p:txBody>
          <a:bodyPr wrap="square">
            <a:spAutoFit/>
          </a:bodyPr>
          <a:lstStyle/>
          <a:p>
            <a:pPr algn="just"/>
            <a:r>
              <a:rPr lang="fr-FR" sz="2400" dirty="0">
                <a:latin typeface="Times New Roman"/>
                <a:cs typeface="Times New Roman"/>
              </a:rPr>
              <a:t>De manière générale, le fond et la finalité de la plupart des tests demeure identique, y compris de nos jours, comme se sont attachés à la démontrer </a:t>
            </a:r>
            <a:r>
              <a:rPr lang="fr-FR" sz="2400" dirty="0" err="1">
                <a:latin typeface="Times New Roman"/>
                <a:cs typeface="Times New Roman"/>
              </a:rPr>
              <a:t>Zaggal</a:t>
            </a:r>
            <a:r>
              <a:rPr lang="fr-FR" sz="2400" dirty="0">
                <a:latin typeface="Times New Roman"/>
                <a:cs typeface="Times New Roman"/>
              </a:rPr>
              <a:t>, </a:t>
            </a:r>
            <a:r>
              <a:rPr lang="fr-FR" sz="2400" dirty="0" err="1">
                <a:latin typeface="Times New Roman"/>
                <a:cs typeface="Times New Roman"/>
              </a:rPr>
              <a:t>Ladd</a:t>
            </a:r>
            <a:r>
              <a:rPr lang="fr-FR" sz="2400" dirty="0">
                <a:latin typeface="Times New Roman"/>
                <a:cs typeface="Times New Roman"/>
              </a:rPr>
              <a:t> et Johnson (2009) à partir d’un corpus de 120 articles. L’ouverture du texte se dédié généralement à la </a:t>
            </a:r>
            <a:r>
              <a:rPr lang="fr-FR" sz="2400" b="1" dirty="0">
                <a:latin typeface="Times New Roman"/>
                <a:cs typeface="Times New Roman"/>
              </a:rPr>
              <a:t>présentation de l’univers </a:t>
            </a:r>
            <a:r>
              <a:rPr lang="fr-FR" sz="2400" dirty="0">
                <a:latin typeface="Times New Roman"/>
                <a:cs typeface="Times New Roman"/>
              </a:rPr>
              <a:t>du jeu vidéo chroniqué, au </a:t>
            </a:r>
            <a:r>
              <a:rPr lang="fr-FR" sz="2400" b="1" dirty="0">
                <a:latin typeface="Times New Roman"/>
                <a:cs typeface="Times New Roman"/>
              </a:rPr>
              <a:t>résumé de la situation initiale </a:t>
            </a:r>
            <a:r>
              <a:rPr lang="fr-FR" sz="2400" dirty="0">
                <a:latin typeface="Times New Roman"/>
                <a:cs typeface="Times New Roman"/>
              </a:rPr>
              <a:t>et à l’</a:t>
            </a:r>
            <a:r>
              <a:rPr lang="fr-FR" sz="2400" b="1" dirty="0">
                <a:latin typeface="Times New Roman"/>
                <a:cs typeface="Times New Roman"/>
              </a:rPr>
              <a:t>introduction du personnage principal</a:t>
            </a:r>
            <a:r>
              <a:rPr lang="fr-FR" sz="2400" dirty="0">
                <a:latin typeface="Times New Roman"/>
                <a:cs typeface="Times New Roman"/>
              </a:rPr>
              <a:t>. Vient ensuite la description du « </a:t>
            </a:r>
            <a:r>
              <a:rPr lang="fr-FR" sz="2400" b="1" dirty="0">
                <a:latin typeface="Times New Roman"/>
                <a:cs typeface="Times New Roman"/>
              </a:rPr>
              <a:t>genre</a:t>
            </a:r>
            <a:r>
              <a:rPr lang="fr-FR" sz="2400" dirty="0">
                <a:latin typeface="Times New Roman"/>
                <a:cs typeface="Times New Roman"/>
              </a:rPr>
              <a:t> » de l’œuvre, de son concept, mis en parallèle avec les </a:t>
            </a:r>
            <a:r>
              <a:rPr lang="fr-FR" sz="2400" b="1" dirty="0">
                <a:latin typeface="Times New Roman"/>
                <a:cs typeface="Times New Roman"/>
              </a:rPr>
              <a:t>défis</a:t>
            </a:r>
            <a:r>
              <a:rPr lang="fr-FR" sz="2400" dirty="0">
                <a:latin typeface="Times New Roman"/>
                <a:cs typeface="Times New Roman"/>
              </a:rPr>
              <a:t> qu’il incombera au joueur ou à la joueuse de relever. Le reste de l’article s’attache traditionnellement </a:t>
            </a:r>
            <a:r>
              <a:rPr lang="fr-FR" sz="2400" b="1" dirty="0">
                <a:latin typeface="Times New Roman"/>
                <a:cs typeface="Times New Roman"/>
              </a:rPr>
              <a:t>à passer en revue les différents critères </a:t>
            </a:r>
            <a:r>
              <a:rPr lang="fr-FR" sz="2400" dirty="0">
                <a:latin typeface="Times New Roman"/>
                <a:cs typeface="Times New Roman"/>
              </a:rPr>
              <a:t>(graphismes, durée de vie, bande-son</a:t>
            </a:r>
            <a:r>
              <a:rPr lang="mr-IN" sz="2400" dirty="0">
                <a:latin typeface="Times New Roman"/>
                <a:cs typeface="Times New Roman"/>
              </a:rPr>
              <a:t>…</a:t>
            </a:r>
            <a:r>
              <a:rPr lang="nl-BE" sz="2400" dirty="0">
                <a:latin typeface="Times New Roman"/>
                <a:cs typeface="Times New Roman"/>
              </a:rPr>
              <a:t>)</a:t>
            </a:r>
            <a:r>
              <a:rPr lang="fr-FR" sz="2400" dirty="0">
                <a:latin typeface="Times New Roman"/>
                <a:cs typeface="Times New Roman"/>
              </a:rPr>
              <a:t>, en s’attardant sur les principaux </a:t>
            </a:r>
            <a:r>
              <a:rPr lang="fr-FR" sz="2400" b="1" dirty="0">
                <a:latin typeface="Times New Roman"/>
                <a:cs typeface="Times New Roman"/>
              </a:rPr>
              <a:t>atouts et bémols</a:t>
            </a:r>
            <a:r>
              <a:rPr lang="fr-FR" sz="2400" dirty="0">
                <a:latin typeface="Times New Roman"/>
                <a:cs typeface="Times New Roman"/>
              </a:rPr>
              <a:t>. Ces passages se doublent parfois de </a:t>
            </a:r>
            <a:r>
              <a:rPr lang="fr-FR" sz="2400" b="1" dirty="0">
                <a:latin typeface="Times New Roman"/>
                <a:cs typeface="Times New Roman"/>
              </a:rPr>
              <a:t>conseils de « dégustation »</a:t>
            </a:r>
            <a:r>
              <a:rPr lang="fr-FR" sz="2400" dirty="0">
                <a:latin typeface="Times New Roman"/>
                <a:cs typeface="Times New Roman"/>
              </a:rPr>
              <a:t> (au sens de </a:t>
            </a:r>
            <a:r>
              <a:rPr lang="fr-FR" sz="2400" dirty="0" err="1">
                <a:latin typeface="Times New Roman"/>
                <a:cs typeface="Times New Roman"/>
              </a:rPr>
              <a:t>Hurel</a:t>
            </a:r>
            <a:r>
              <a:rPr lang="fr-FR" sz="2400" dirty="0">
                <a:latin typeface="Times New Roman"/>
                <a:cs typeface="Times New Roman"/>
              </a:rPr>
              <a:t>, 2020), construisant un Lecteur Modèle (Eco, 1979) qui incarne possiblement un futur récepteur de l’œuvre – et donc, un acheteur potentiel. Enfin, dans la majorité des cas, l’article se clôt par une </a:t>
            </a:r>
            <a:r>
              <a:rPr lang="fr-FR" sz="2400" b="1" dirty="0">
                <a:latin typeface="Times New Roman"/>
                <a:cs typeface="Times New Roman"/>
              </a:rPr>
              <a:t>note chiffrée</a:t>
            </a:r>
            <a:r>
              <a:rPr lang="fr-FR" sz="2400" dirty="0">
                <a:latin typeface="Times New Roman"/>
                <a:cs typeface="Times New Roman"/>
              </a:rPr>
              <a:t>, sur une échelle de vingt ou dix points, destinée à </a:t>
            </a:r>
            <a:r>
              <a:rPr lang="fr-FR" sz="2400" b="1" dirty="0">
                <a:latin typeface="Times New Roman"/>
                <a:cs typeface="Times New Roman"/>
              </a:rPr>
              <a:t>synthétiser le propos évaluatif </a:t>
            </a:r>
            <a:r>
              <a:rPr lang="fr-FR" sz="2400" dirty="0">
                <a:latin typeface="Times New Roman"/>
                <a:cs typeface="Times New Roman"/>
              </a:rPr>
              <a:t>du texte qu’elle accompagne et à </a:t>
            </a:r>
            <a:r>
              <a:rPr lang="fr-FR" sz="2400" b="1" dirty="0">
                <a:latin typeface="Times New Roman"/>
                <a:cs typeface="Times New Roman"/>
              </a:rPr>
              <a:t>quantifier l’appréciation </a:t>
            </a:r>
            <a:r>
              <a:rPr lang="fr-FR" sz="2400" dirty="0">
                <a:latin typeface="Times New Roman"/>
                <a:cs typeface="Times New Roman"/>
              </a:rPr>
              <a:t>du critique.</a:t>
            </a:r>
          </a:p>
          <a:p>
            <a:pPr algn="just"/>
            <a:endParaRPr lang="fr-FR" sz="2400" dirty="0">
              <a:latin typeface="Times New Roman"/>
              <a:cs typeface="Times New Roman"/>
            </a:endParaRPr>
          </a:p>
          <a:p>
            <a:pPr algn="just"/>
            <a:r>
              <a:rPr lang="fr-FR" sz="2400" dirty="0">
                <a:latin typeface="Times New Roman"/>
                <a:cs typeface="Times New Roman"/>
              </a:rPr>
              <a:t>Cette forme archétypale du test remplit avant tout </a:t>
            </a:r>
            <a:r>
              <a:rPr lang="fr-FR" sz="2400" b="1" dirty="0">
                <a:latin typeface="Times New Roman"/>
                <a:cs typeface="Times New Roman"/>
              </a:rPr>
              <a:t>une fonction de guide d’achat et de découverte</a:t>
            </a:r>
            <a:r>
              <a:rPr lang="fr-FR" sz="2400" dirty="0">
                <a:latin typeface="Times New Roman"/>
                <a:cs typeface="Times New Roman"/>
              </a:rPr>
              <a:t>, cherchant à livrer au lecteur-consommateur un maximum d’éléments </a:t>
            </a:r>
            <a:r>
              <a:rPr lang="fr-FR" sz="2400" b="1" dirty="0">
                <a:latin typeface="Times New Roman"/>
                <a:cs typeface="Times New Roman"/>
              </a:rPr>
              <a:t>informatifs et argumentatifs </a:t>
            </a:r>
            <a:r>
              <a:rPr lang="fr-FR" sz="2400" dirty="0">
                <a:latin typeface="Times New Roman"/>
                <a:cs typeface="Times New Roman"/>
              </a:rPr>
              <a:t>pour qu’il choisisse ou non, en définitive, d’acquérir le jeu vidéo mis à l’agenda médiatique par le journaliste. Une telle orientation induit la prédilection systématique d’un </a:t>
            </a:r>
            <a:r>
              <a:rPr lang="fr-FR" sz="2400" b="1" dirty="0">
                <a:latin typeface="Times New Roman"/>
                <a:cs typeface="Times New Roman"/>
              </a:rPr>
              <a:t>angle codifié</a:t>
            </a:r>
            <a:r>
              <a:rPr lang="fr-FR" sz="2400" dirty="0">
                <a:latin typeface="Times New Roman"/>
                <a:cs typeface="Times New Roman"/>
              </a:rPr>
              <a:t>, chevillé à une </a:t>
            </a:r>
            <a:r>
              <a:rPr lang="fr-FR" sz="2400" b="1" dirty="0">
                <a:latin typeface="Times New Roman"/>
                <a:cs typeface="Times New Roman"/>
              </a:rPr>
              <a:t>fonction de prescripteur </a:t>
            </a:r>
            <a:r>
              <a:rPr lang="fr-FR" sz="2400" dirty="0">
                <a:latin typeface="Times New Roman"/>
                <a:cs typeface="Times New Roman"/>
              </a:rPr>
              <a:t>et laissant </a:t>
            </a:r>
            <a:r>
              <a:rPr lang="fr-FR" sz="2400" b="1" dirty="0">
                <a:latin typeface="Times New Roman"/>
                <a:cs typeface="Times New Roman"/>
              </a:rPr>
              <a:t>peu d’espace à la créativité. </a:t>
            </a:r>
            <a:endParaRPr lang="fr-BE" sz="2400" b="1" dirty="0">
              <a:latin typeface="Times New Roman"/>
              <a:cs typeface="Times New Roman"/>
            </a:endParaRPr>
          </a:p>
          <a:p>
            <a:pPr algn="just"/>
            <a:endParaRPr lang="fr-BE" sz="2400" dirty="0">
              <a:latin typeface="Times New Roman"/>
              <a:cs typeface="Times New Roman"/>
            </a:endParaRPr>
          </a:p>
        </p:txBody>
      </p:sp>
    </p:spTree>
    <p:extLst>
      <p:ext uri="{BB962C8B-B14F-4D97-AF65-F5344CB8AC3E}">
        <p14:creationId xmlns:p14="http://schemas.microsoft.com/office/powerpoint/2010/main" val="1889969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5316"/>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Méthodologie du test : des tensions entre professionnalisme et pragmatisme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Macintosh HD:private:var:folders:kt:hty_bvpd5jl95kz0wcsrxjgm0000gn:T:TemporaryItems:C_nOkdkXcAA36gN.jpg"/>
          <p:cNvPicPr/>
          <p:nvPr/>
        </p:nvPicPr>
        <p:blipFill rotWithShape="1">
          <a:blip r:embed="rId2">
            <a:extLst>
              <a:ext uri="{28A0092B-C50C-407E-A947-70E740481C1C}">
                <a14:useLocalDpi xmlns:a14="http://schemas.microsoft.com/office/drawing/2010/main" val="0"/>
              </a:ext>
            </a:extLst>
          </a:blip>
          <a:srcRect l="1607"/>
          <a:stretch/>
        </p:blipFill>
        <p:spPr bwMode="auto">
          <a:xfrm>
            <a:off x="205430" y="3006965"/>
            <a:ext cx="7302127" cy="6275408"/>
          </a:xfrm>
          <a:prstGeom prst="rect">
            <a:avLst/>
          </a:prstGeom>
          <a:noFill/>
          <a:ln>
            <a:solidFill>
              <a:srgbClr val="000000"/>
            </a:solidFill>
          </a:ln>
        </p:spPr>
      </p:pic>
      <p:sp>
        <p:nvSpPr>
          <p:cNvPr id="6" name="ZoneTexte 5"/>
          <p:cNvSpPr txBox="1"/>
          <p:nvPr/>
        </p:nvSpPr>
        <p:spPr>
          <a:xfrm>
            <a:off x="136196" y="9514183"/>
            <a:ext cx="17829647" cy="718886"/>
          </a:xfrm>
          <a:prstGeom prst="rect">
            <a:avLst/>
          </a:prstGeom>
          <a:noFill/>
        </p:spPr>
        <p:txBody>
          <a:bodyPr wrap="square" lIns="163294" tIns="81647" rIns="163294" bIns="81647" rtlCol="0">
            <a:spAutoFit/>
          </a:bodyPr>
          <a:lstStyle/>
          <a:p>
            <a:pPr marL="0" indent="0">
              <a:buNone/>
            </a:pPr>
            <a:r>
              <a:rPr lang="fr-FR" b="1" dirty="0"/>
              <a:t>AUDUREAU William, « “Ce qui caractérise la presse jeu vidéo, c’est la précarité, l’influence et les pressions“ », </a:t>
            </a:r>
            <a:r>
              <a:rPr lang="fr-FR" b="1" i="1" dirty="0"/>
              <a:t>Le Monde</a:t>
            </a:r>
            <a:r>
              <a:rPr lang="fr-FR" b="1" dirty="0"/>
              <a:t>, 19 mai 2017</a:t>
            </a:r>
          </a:p>
          <a:p>
            <a:pPr marL="0" indent="0">
              <a:buNone/>
            </a:pPr>
            <a:r>
              <a:rPr lang="fr-FR" b="1" dirty="0"/>
              <a:t>Entretien du 14 décembre 2017 avec Cécile </a:t>
            </a:r>
            <a:r>
              <a:rPr lang="fr-FR" b="1" dirty="0" err="1"/>
              <a:t>Fléchon</a:t>
            </a:r>
            <a:r>
              <a:rPr lang="fr-FR" b="1" dirty="0"/>
              <a:t> et Pierre-Alexandre </a:t>
            </a:r>
            <a:r>
              <a:rPr lang="fr-FR" b="1" dirty="0" err="1"/>
              <a:t>Rouillon</a:t>
            </a:r>
            <a:r>
              <a:rPr lang="fr-FR" b="1" dirty="0"/>
              <a:t> (à l’époque journalistes à </a:t>
            </a:r>
            <a:r>
              <a:rPr lang="fr-FR" b="1" i="1" dirty="0"/>
              <a:t>Canard PC</a:t>
            </a:r>
            <a:r>
              <a:rPr lang="fr-FR" b="1" dirty="0"/>
              <a:t>)</a:t>
            </a:r>
          </a:p>
        </p:txBody>
      </p:sp>
      <p:sp>
        <p:nvSpPr>
          <p:cNvPr id="4" name="Rectangle 3"/>
          <p:cNvSpPr/>
          <p:nvPr/>
        </p:nvSpPr>
        <p:spPr>
          <a:xfrm>
            <a:off x="7712988" y="2779953"/>
            <a:ext cx="10402263" cy="7109637"/>
          </a:xfrm>
          <a:prstGeom prst="rect">
            <a:avLst/>
          </a:prstGeom>
        </p:spPr>
        <p:txBody>
          <a:bodyPr wrap="square">
            <a:spAutoFit/>
          </a:bodyPr>
          <a:lstStyle/>
          <a:p>
            <a:pPr algn="just"/>
            <a:r>
              <a:rPr lang="fr-BE" sz="2400" b="1" dirty="0">
                <a:latin typeface="Times New Roman"/>
                <a:cs typeface="Times New Roman"/>
              </a:rPr>
              <a:t>Faut-il finir un jeu pour le tester ?</a:t>
            </a:r>
          </a:p>
          <a:p>
            <a:pPr algn="just"/>
            <a:r>
              <a:rPr lang="fr-BE" sz="2400" b="1" dirty="0">
                <a:latin typeface="Times New Roman"/>
                <a:cs typeface="Times New Roman"/>
              </a:rPr>
              <a:t>« </a:t>
            </a:r>
            <a:r>
              <a:rPr lang="fr-BE" sz="2400" dirty="0">
                <a:latin typeface="Times New Roman"/>
                <a:cs typeface="Times New Roman"/>
              </a:rPr>
              <a:t>Je dirais que ça dépend. Ça dépend des rédacteurs, pour moi ça dépend des jeux. Certains se terminent en deux heures donc ça serait du foutage de fiole de ma part de ne pas les terminer. Certains sont aussi sans fin, durent 80 heures. Un journaliste à </a:t>
            </a:r>
            <a:r>
              <a:rPr lang="fr-BE" sz="2400" i="1" dirty="0">
                <a:latin typeface="Times New Roman"/>
                <a:cs typeface="Times New Roman"/>
              </a:rPr>
              <a:t>Canard PC</a:t>
            </a:r>
            <a:r>
              <a:rPr lang="fr-BE" sz="2400" dirty="0">
                <a:latin typeface="Times New Roman"/>
                <a:cs typeface="Times New Roman"/>
              </a:rPr>
              <a:t>, qui doit rendre son quotat de page à la fin de la quinzaine, ne peut pas terminer tous les jeux. On a en moyenne 4 ou 5 jeux toutes les deux semaines ». </a:t>
            </a:r>
            <a:r>
              <a:rPr lang="fr-BE" sz="2400" b="1" dirty="0">
                <a:latin typeface="Times New Roman"/>
                <a:cs typeface="Times New Roman"/>
              </a:rPr>
              <a:t>Cécile « Maria Kalash » Fléchon</a:t>
            </a:r>
          </a:p>
          <a:p>
            <a:pPr algn="just"/>
            <a:endParaRPr lang="fr-BE" sz="2400" b="1" dirty="0">
              <a:latin typeface="Times New Roman"/>
              <a:cs typeface="Times New Roman"/>
            </a:endParaRPr>
          </a:p>
          <a:p>
            <a:pPr algn="just"/>
            <a:r>
              <a:rPr lang="fr-BE" sz="2400" dirty="0">
                <a:latin typeface="Times New Roman"/>
                <a:cs typeface="Times New Roman"/>
              </a:rPr>
              <a:t>« On passe beaucoup de temps à jouer et ce n’est pas décompté sur notre temps de travail. Notre boulot, concèretement, c’est d’écrire et pas de jouer. Donc il faut faire la part des choses sur ce qu’on doit finir ou pas. La dernière phrase de </a:t>
            </a:r>
            <a:r>
              <a:rPr lang="fr-BE" sz="2400" i="1" dirty="0">
                <a:latin typeface="Times New Roman"/>
                <a:cs typeface="Times New Roman"/>
              </a:rPr>
              <a:t>Last of Us </a:t>
            </a:r>
            <a:r>
              <a:rPr lang="fr-BE" sz="2400" dirty="0">
                <a:latin typeface="Times New Roman"/>
                <a:cs typeface="Times New Roman"/>
              </a:rPr>
              <a:t>m’a fait augmenter sa note d’un point. Et un jeu attendu depuis 15 ans comme </a:t>
            </a:r>
            <a:r>
              <a:rPr lang="fr-BE" sz="2400" i="1" dirty="0">
                <a:latin typeface="Times New Roman"/>
                <a:cs typeface="Times New Roman"/>
              </a:rPr>
              <a:t>Persona 5</a:t>
            </a:r>
            <a:r>
              <a:rPr lang="fr-BE" sz="2400" dirty="0">
                <a:latin typeface="Times New Roman"/>
                <a:cs typeface="Times New Roman"/>
              </a:rPr>
              <a:t>, je peux difficilement me permettre de ne pas le finir. Mais au bout d’une semaine de travail, je n’avais pas encore commencé à écrire</a:t>
            </a:r>
            <a:r>
              <a:rPr lang="mr-IN" sz="2400" dirty="0">
                <a:latin typeface="Times New Roman"/>
                <a:cs typeface="Times New Roman"/>
              </a:rPr>
              <a:t>…</a:t>
            </a:r>
            <a:r>
              <a:rPr lang="fr-BE" sz="2400" dirty="0">
                <a:latin typeface="Times New Roman"/>
                <a:cs typeface="Times New Roman"/>
              </a:rPr>
              <a:t> On peut aussi sentir qu’un jeu va avoir un twist de gameplay après X temps et pousser jusque là pour voir ce qu’il a à proposer. Tout comme un jeu d’arcade, si on a compris les mécaniques en une demie-heure, on peut encore jouer deux ou trois heures et écrire l’article sereinement derrière ». </a:t>
            </a:r>
            <a:r>
              <a:rPr lang="fr-BE" sz="2400" b="1" dirty="0">
                <a:latin typeface="Times New Roman"/>
                <a:cs typeface="Times New Roman"/>
              </a:rPr>
              <a:t>Pierre-Alexandre « Pipomantis » Rouillon</a:t>
            </a:r>
            <a:endParaRPr lang="fr-BE" sz="2400" dirty="0">
              <a:latin typeface="Times New Roman"/>
              <a:cs typeface="Times New Roman"/>
            </a:endParaRPr>
          </a:p>
          <a:p>
            <a:pPr algn="just"/>
            <a:endParaRPr lang="fr-FR" sz="2400" dirty="0">
              <a:latin typeface="Times New Roman"/>
              <a:cs typeface="Times New Roman"/>
            </a:endParaRPr>
          </a:p>
        </p:txBody>
      </p:sp>
    </p:spTree>
    <p:extLst>
      <p:ext uri="{BB962C8B-B14F-4D97-AF65-F5344CB8AC3E}">
        <p14:creationId xmlns:p14="http://schemas.microsoft.com/office/powerpoint/2010/main" val="394547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Noddus control 1.png"/>
          <p:cNvPicPr>
            <a:picLocks noChangeAspect="1"/>
          </p:cNvPicPr>
          <p:nvPr/>
        </p:nvPicPr>
        <p:blipFill rotWithShape="1">
          <a:blip r:embed="rId2">
            <a:extLst>
              <a:ext uri="{28A0092B-C50C-407E-A947-70E740481C1C}">
                <a14:useLocalDpi xmlns:a14="http://schemas.microsoft.com/office/drawing/2010/main" val="0"/>
              </a:ext>
            </a:extLst>
          </a:blip>
          <a:srcRect t="13226" b="25744"/>
          <a:stretch/>
        </p:blipFill>
        <p:spPr>
          <a:xfrm>
            <a:off x="4732927" y="1669870"/>
            <a:ext cx="4212646" cy="4241686"/>
          </a:xfrm>
          <a:prstGeom prst="rect">
            <a:avLst/>
          </a:prstGeom>
          <a:ln>
            <a:solidFill>
              <a:schemeClr val="tx1"/>
            </a:solidFill>
          </a:ln>
        </p:spPr>
      </p:pic>
      <p:pic>
        <p:nvPicPr>
          <p:cNvPr id="6" name="Image 5" descr="Noddus Control 2.png"/>
          <p:cNvPicPr>
            <a:picLocks noChangeAspect="1"/>
          </p:cNvPicPr>
          <p:nvPr/>
        </p:nvPicPr>
        <p:blipFill rotWithShape="1">
          <a:blip r:embed="rId3">
            <a:extLst>
              <a:ext uri="{28A0092B-C50C-407E-A947-70E740481C1C}">
                <a14:useLocalDpi xmlns:a14="http://schemas.microsoft.com/office/drawing/2010/main" val="0"/>
              </a:ext>
            </a:extLst>
          </a:blip>
          <a:srcRect t="12471" b="30467"/>
          <a:stretch/>
        </p:blipFill>
        <p:spPr>
          <a:xfrm>
            <a:off x="248764" y="1688548"/>
            <a:ext cx="4308064" cy="4241686"/>
          </a:xfrm>
          <a:prstGeom prst="rect">
            <a:avLst/>
          </a:prstGeom>
          <a:ln>
            <a:solidFill>
              <a:srgbClr val="000000"/>
            </a:solidFill>
          </a:ln>
        </p:spPr>
      </p:pic>
      <p:pic>
        <p:nvPicPr>
          <p:cNvPr id="7" name="Image 6" descr="Noddus control 3.png"/>
          <p:cNvPicPr>
            <a:picLocks noChangeAspect="1"/>
          </p:cNvPicPr>
          <p:nvPr/>
        </p:nvPicPr>
        <p:blipFill rotWithShape="1">
          <a:blip r:embed="rId4">
            <a:extLst>
              <a:ext uri="{28A0092B-C50C-407E-A947-70E740481C1C}">
                <a14:useLocalDpi xmlns:a14="http://schemas.microsoft.com/office/drawing/2010/main" val="0"/>
              </a:ext>
            </a:extLst>
          </a:blip>
          <a:srcRect t="13037" b="25933"/>
          <a:stretch/>
        </p:blipFill>
        <p:spPr>
          <a:xfrm>
            <a:off x="13388451" y="1631376"/>
            <a:ext cx="4297263" cy="4251820"/>
          </a:xfrm>
          <a:prstGeom prst="rect">
            <a:avLst/>
          </a:prstGeom>
          <a:ln>
            <a:solidFill>
              <a:srgbClr val="000000"/>
            </a:solidFill>
          </a:ln>
        </p:spPr>
      </p:pic>
      <p:pic>
        <p:nvPicPr>
          <p:cNvPr id="8" name="Image 7" descr="Noddus control 4.png"/>
          <p:cNvPicPr>
            <a:picLocks noChangeAspect="1"/>
          </p:cNvPicPr>
          <p:nvPr/>
        </p:nvPicPr>
        <p:blipFill rotWithShape="1">
          <a:blip r:embed="rId5">
            <a:extLst>
              <a:ext uri="{28A0092B-C50C-407E-A947-70E740481C1C}">
                <a14:useLocalDpi xmlns:a14="http://schemas.microsoft.com/office/drawing/2010/main" val="0"/>
              </a:ext>
            </a:extLst>
          </a:blip>
          <a:srcRect t="13037" b="30845"/>
          <a:stretch/>
        </p:blipFill>
        <p:spPr>
          <a:xfrm>
            <a:off x="4724899" y="6144670"/>
            <a:ext cx="4201998" cy="4143918"/>
          </a:xfrm>
          <a:prstGeom prst="rect">
            <a:avLst/>
          </a:prstGeom>
          <a:ln>
            <a:solidFill>
              <a:srgbClr val="000000"/>
            </a:solidFill>
          </a:ln>
        </p:spPr>
      </p:pic>
      <p:pic>
        <p:nvPicPr>
          <p:cNvPr id="9" name="Image 8" descr="Noddus Control 5.png"/>
          <p:cNvPicPr>
            <a:picLocks noChangeAspect="1"/>
          </p:cNvPicPr>
          <p:nvPr/>
        </p:nvPicPr>
        <p:blipFill rotWithShape="1">
          <a:blip r:embed="rId6">
            <a:extLst>
              <a:ext uri="{28A0092B-C50C-407E-A947-70E740481C1C}">
                <a14:useLocalDpi xmlns:a14="http://schemas.microsoft.com/office/drawing/2010/main" val="0"/>
              </a:ext>
            </a:extLst>
          </a:blip>
          <a:srcRect t="13226" b="30090"/>
          <a:stretch/>
        </p:blipFill>
        <p:spPr>
          <a:xfrm>
            <a:off x="251491" y="6125995"/>
            <a:ext cx="4305335" cy="3994503"/>
          </a:xfrm>
          <a:prstGeom prst="rect">
            <a:avLst/>
          </a:prstGeom>
          <a:ln>
            <a:solidFill>
              <a:srgbClr val="000000"/>
            </a:solidFill>
          </a:ln>
        </p:spPr>
      </p:pic>
      <p:pic>
        <p:nvPicPr>
          <p:cNvPr id="10" name="Image 9" descr="Noddus control 6.png"/>
          <p:cNvPicPr>
            <a:picLocks noChangeAspect="1"/>
          </p:cNvPicPr>
          <p:nvPr/>
        </p:nvPicPr>
        <p:blipFill rotWithShape="1">
          <a:blip r:embed="rId7">
            <a:extLst>
              <a:ext uri="{28A0092B-C50C-407E-A947-70E740481C1C}">
                <a14:useLocalDpi xmlns:a14="http://schemas.microsoft.com/office/drawing/2010/main" val="0"/>
              </a:ext>
            </a:extLst>
          </a:blip>
          <a:srcRect t="12659" b="26042"/>
          <a:stretch/>
        </p:blipFill>
        <p:spPr>
          <a:xfrm>
            <a:off x="9136384" y="1669871"/>
            <a:ext cx="3992503" cy="4241686"/>
          </a:xfrm>
          <a:prstGeom prst="rect">
            <a:avLst/>
          </a:prstGeom>
          <a:ln>
            <a:solidFill>
              <a:srgbClr val="000000"/>
            </a:solidFill>
          </a:ln>
        </p:spPr>
      </p:pic>
      <p:sp>
        <p:nvSpPr>
          <p:cNvPr id="11" name="ZoneTexte 10"/>
          <p:cNvSpPr txBox="1"/>
          <p:nvPr/>
        </p:nvSpPr>
        <p:spPr>
          <a:xfrm>
            <a:off x="13222267" y="8550356"/>
            <a:ext cx="4930336" cy="1272884"/>
          </a:xfrm>
          <a:prstGeom prst="rect">
            <a:avLst/>
          </a:prstGeom>
          <a:noFill/>
        </p:spPr>
        <p:txBody>
          <a:bodyPr wrap="square" lIns="163294" tIns="81647" rIns="163294" bIns="81647" rtlCol="0">
            <a:spAutoFit/>
          </a:bodyPr>
          <a:lstStyle/>
          <a:p>
            <a:pPr algn="just"/>
            <a:r>
              <a:rPr lang="fr-FR" b="1" i="1" dirty="0" err="1"/>
              <a:t>Tweets</a:t>
            </a:r>
            <a:r>
              <a:rPr lang="fr-FR" b="1" i="1" dirty="0"/>
              <a:t> </a:t>
            </a:r>
            <a:r>
              <a:rPr lang="fr-FR" b="1" dirty="0"/>
              <a:t>de Valentin « </a:t>
            </a:r>
            <a:r>
              <a:rPr lang="fr-FR" b="1" dirty="0" err="1"/>
              <a:t>Noddus</a:t>
            </a:r>
            <a:r>
              <a:rPr lang="fr-FR" b="1" dirty="0"/>
              <a:t> » </a:t>
            </a:r>
            <a:r>
              <a:rPr lang="fr-FR" b="1" dirty="0" err="1"/>
              <a:t>Cebo</a:t>
            </a:r>
            <a:r>
              <a:rPr lang="fr-FR" b="1" dirty="0"/>
              <a:t> (</a:t>
            </a:r>
            <a:r>
              <a:rPr lang="fr-FR" b="1" i="1" dirty="0" err="1"/>
              <a:t>Gamekult</a:t>
            </a:r>
            <a:r>
              <a:rPr lang="fr-FR" b="1" dirty="0"/>
              <a:t>) à propos de </a:t>
            </a:r>
            <a:r>
              <a:rPr lang="fr-FR" b="1" i="1" dirty="0"/>
              <a:t>Control </a:t>
            </a:r>
            <a:r>
              <a:rPr lang="fr-FR" b="1" dirty="0"/>
              <a:t>(</a:t>
            </a:r>
            <a:r>
              <a:rPr lang="fr-FR" b="1" dirty="0" err="1"/>
              <a:t>Remedy</a:t>
            </a:r>
            <a:r>
              <a:rPr lang="fr-FR" b="1" dirty="0"/>
              <a:t>, 2019) et de Gauthier « </a:t>
            </a:r>
            <a:r>
              <a:rPr lang="fr-FR" b="1" dirty="0" err="1"/>
              <a:t>Gautoz</a:t>
            </a:r>
            <a:r>
              <a:rPr lang="fr-FR" b="1" dirty="0"/>
              <a:t> » Andres (ex-</a:t>
            </a:r>
            <a:r>
              <a:rPr lang="fr-FR" b="1" i="1" dirty="0" err="1"/>
              <a:t>Gamekult</a:t>
            </a:r>
            <a:r>
              <a:rPr lang="fr-FR" b="1" i="1" dirty="0"/>
              <a:t>) </a:t>
            </a:r>
            <a:r>
              <a:rPr lang="fr-FR" b="1" dirty="0"/>
              <a:t>à propos de Anthem (</a:t>
            </a:r>
            <a:r>
              <a:rPr lang="fr-FR" b="1" dirty="0" err="1"/>
              <a:t>Bioware</a:t>
            </a:r>
            <a:r>
              <a:rPr lang="fr-FR" b="1" dirty="0"/>
              <a:t>, 2019)</a:t>
            </a:r>
            <a:endParaRPr lang="fr-FR" b="1" i="1" dirty="0"/>
          </a:p>
        </p:txBody>
      </p:sp>
      <p:sp>
        <p:nvSpPr>
          <p:cNvPr id="15" name="TextBox 18"/>
          <p:cNvSpPr txBox="1"/>
          <p:nvPr/>
        </p:nvSpPr>
        <p:spPr>
          <a:xfrm>
            <a:off x="312613" y="31928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tweets comme paratexte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2" name="Image 11" descr="Macintosh HD:Users:boriskrywicki:Dropbox:Boulot:These presse JV:Corpus Thèse:Observation participante:Gautoz test anthem thread raconter son expérience et le désastre 1.png"/>
          <p:cNvPicPr/>
          <p:nvPr/>
        </p:nvPicPr>
        <p:blipFill rotWithShape="1">
          <a:blip r:embed="rId8">
            <a:extLst>
              <a:ext uri="{28A0092B-C50C-407E-A947-70E740481C1C}">
                <a14:useLocalDpi xmlns:a14="http://schemas.microsoft.com/office/drawing/2010/main" val="0"/>
              </a:ext>
            </a:extLst>
          </a:blip>
          <a:srcRect t="13096" b="34321"/>
          <a:stretch/>
        </p:blipFill>
        <p:spPr bwMode="auto">
          <a:xfrm>
            <a:off x="9113568" y="6131154"/>
            <a:ext cx="4015320" cy="3711525"/>
          </a:xfrm>
          <a:prstGeom prst="rect">
            <a:avLst/>
          </a:prstGeom>
          <a:noFill/>
          <a:ln>
            <a:solidFill>
              <a:schemeClr val="tx1"/>
            </a:solidFill>
          </a:ln>
          <a:extLst>
            <a:ext uri="{53640926-AAD7-44d8-BBD7-CCE9431645EC}">
              <a14:shadowObscured xmlns="" xmlns:a14="http://schemas.microsoft.com/office/drawing/2010/main"/>
            </a:ext>
          </a:extLst>
        </p:spPr>
      </p:pic>
      <p:pic>
        <p:nvPicPr>
          <p:cNvPr id="2" name="Image 1" descr="Capture d’écran 2021-03-10 à 12.33.2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0347" y="6144664"/>
            <a:ext cx="5129784" cy="2166516"/>
          </a:xfrm>
          <a:prstGeom prst="rect">
            <a:avLst/>
          </a:prstGeom>
          <a:ln>
            <a:solidFill>
              <a:srgbClr val="000000"/>
            </a:solidFill>
          </a:ln>
        </p:spPr>
      </p:pic>
    </p:spTree>
    <p:extLst>
      <p:ext uri="{BB962C8B-B14F-4D97-AF65-F5344CB8AC3E}">
        <p14:creationId xmlns:p14="http://schemas.microsoft.com/office/powerpoint/2010/main" val="303559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1267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L’exercice se complique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73520" y="1802697"/>
            <a:ext cx="17517635" cy="6370974"/>
          </a:xfrm>
          <a:prstGeom prst="rect">
            <a:avLst/>
          </a:prstGeom>
        </p:spPr>
        <p:txBody>
          <a:bodyPr wrap="square">
            <a:spAutoFit/>
          </a:bodyPr>
          <a:lstStyle/>
          <a:p>
            <a:pPr algn="just"/>
            <a:r>
              <a:rPr lang="nl-BE" sz="2400" b="1" dirty="0">
                <a:latin typeface="Times New Roman"/>
                <a:cs typeface="Times New Roman"/>
              </a:rPr>
              <a:t>EARLY ACCESS : </a:t>
            </a:r>
            <a:r>
              <a:rPr lang="fr-FR" sz="2400" dirty="0">
                <a:latin typeface="Times New Roman"/>
                <a:cs typeface="Times New Roman"/>
              </a:rPr>
              <a:t>version non-définitive (souvent vendue moins cher que la finale) comportant encore souvent de nombreuses lacunes. Cette </a:t>
            </a:r>
            <a:r>
              <a:rPr lang="fr-FR" sz="2400" dirty="0" err="1">
                <a:latin typeface="Times New Roman"/>
                <a:cs typeface="Times New Roman"/>
              </a:rPr>
              <a:t>pré-version</a:t>
            </a:r>
            <a:r>
              <a:rPr lang="fr-FR" sz="2400" dirty="0">
                <a:latin typeface="Times New Roman"/>
                <a:cs typeface="Times New Roman"/>
              </a:rPr>
              <a:t> est généralement enrichie par des mises à jour au fil du temps. </a:t>
            </a:r>
            <a:r>
              <a:rPr lang="fr-FR" sz="2400" b="1" dirty="0">
                <a:latin typeface="Times New Roman"/>
                <a:cs typeface="Times New Roman"/>
              </a:rPr>
              <a:t>Ex. </a:t>
            </a:r>
            <a:r>
              <a:rPr lang="fr-FR" sz="2400" b="1" dirty="0" err="1">
                <a:latin typeface="Times New Roman"/>
                <a:cs typeface="Times New Roman"/>
              </a:rPr>
              <a:t>Valheim</a:t>
            </a:r>
            <a:endParaRPr lang="fr-FR" sz="2400" dirty="0">
              <a:latin typeface="Times New Roman"/>
              <a:cs typeface="Times New Roman"/>
            </a:endParaRPr>
          </a:p>
          <a:p>
            <a:pPr algn="just"/>
            <a:endParaRPr lang="fr-FR" sz="2400" dirty="0">
              <a:latin typeface="Times New Roman"/>
              <a:cs typeface="Times New Roman"/>
            </a:endParaRPr>
          </a:p>
          <a:p>
            <a:pPr algn="just"/>
            <a:r>
              <a:rPr lang="fr-FR" sz="2400" b="1" dirty="0">
                <a:latin typeface="Times New Roman"/>
                <a:cs typeface="Times New Roman"/>
              </a:rPr>
              <a:t>FREE TO PLAY : </a:t>
            </a:r>
            <a:r>
              <a:rPr lang="fr-FR" sz="2400" dirty="0">
                <a:latin typeface="Times New Roman"/>
                <a:cs typeface="Times New Roman"/>
              </a:rPr>
              <a:t>accès gratuit compensé par des achats optionnels, généralement contractés « lorsque le joueur détient une certaine expérience du jeu (“joueurs engagés”) » (</a:t>
            </a:r>
            <a:r>
              <a:rPr lang="fr-FR" sz="2400" dirty="0" err="1">
                <a:latin typeface="Times New Roman"/>
                <a:cs typeface="Times New Roman"/>
              </a:rPr>
              <a:t>Davidovici-nora</a:t>
            </a:r>
            <a:r>
              <a:rPr lang="fr-FR" sz="2400" dirty="0">
                <a:latin typeface="Times New Roman"/>
                <a:cs typeface="Times New Roman"/>
              </a:rPr>
              <a:t>, 2014 : 87). </a:t>
            </a:r>
            <a:r>
              <a:rPr lang="fr-FR" sz="2400" b="1" dirty="0">
                <a:latin typeface="Times New Roman"/>
                <a:cs typeface="Times New Roman"/>
              </a:rPr>
              <a:t>Ex. </a:t>
            </a:r>
            <a:r>
              <a:rPr lang="fr-FR" sz="2400" b="1" dirty="0" err="1">
                <a:latin typeface="Times New Roman"/>
                <a:cs typeface="Times New Roman"/>
              </a:rPr>
              <a:t>Fortnite</a:t>
            </a:r>
            <a:endParaRPr lang="fr-FR" sz="2400" dirty="0">
              <a:latin typeface="Times New Roman"/>
              <a:cs typeface="Times New Roman"/>
            </a:endParaRPr>
          </a:p>
          <a:p>
            <a:pPr algn="just"/>
            <a:endParaRPr lang="fr-FR" sz="2400" b="1" dirty="0">
              <a:latin typeface="Times New Roman"/>
              <a:cs typeface="Times New Roman"/>
            </a:endParaRPr>
          </a:p>
          <a:p>
            <a:pPr algn="just"/>
            <a:r>
              <a:rPr lang="fr-FR" sz="2400" b="1" dirty="0">
                <a:latin typeface="Times New Roman"/>
                <a:cs typeface="Times New Roman"/>
              </a:rPr>
              <a:t>GAME AS A SERVICE : </a:t>
            </a:r>
            <a:r>
              <a:rPr lang="fr-BE" sz="2400" dirty="0">
                <a:latin typeface="Times New Roman"/>
                <a:cs typeface="Times New Roman"/>
              </a:rPr>
              <a:t>Au lancement de sa version 1.0, le jeu ne dispose pas encore de l’intégralité de ses fonctionnalités prévues. Ces dernières s’enrichissent au fil des mois suivants, au gré des mises-à-jour. </a:t>
            </a:r>
            <a:r>
              <a:rPr lang="fr-BE" sz="2400" b="1" dirty="0">
                <a:latin typeface="Times New Roman"/>
                <a:cs typeface="Times New Roman"/>
              </a:rPr>
              <a:t>Ex. Splatoon 2</a:t>
            </a:r>
            <a:endParaRPr lang="fr-BE" sz="2400" dirty="0">
              <a:latin typeface="Times New Roman"/>
              <a:cs typeface="Times New Roman"/>
            </a:endParaRPr>
          </a:p>
          <a:p>
            <a:pPr algn="just"/>
            <a:endParaRPr lang="fr-BE" sz="2400" dirty="0">
              <a:latin typeface="Times New Roman"/>
              <a:cs typeface="Times New Roman"/>
            </a:endParaRPr>
          </a:p>
          <a:p>
            <a:pPr algn="just"/>
            <a:r>
              <a:rPr lang="fr-BE" sz="2400" dirty="0">
                <a:latin typeface="Times New Roman"/>
                <a:cs typeface="Times New Roman"/>
              </a:rPr>
              <a:t>Ces stratégies rompent la linéarité du cycle médiatique et obligent les journalistes à se poser une batterie de questions : </a:t>
            </a:r>
            <a:r>
              <a:rPr lang="fr-BE" sz="2400" b="1" dirty="0">
                <a:latin typeface="Times New Roman"/>
                <a:cs typeface="Times New Roman"/>
              </a:rPr>
              <a:t>à quel moment </a:t>
            </a:r>
            <a:r>
              <a:rPr lang="fr-BE" sz="2400" dirty="0">
                <a:latin typeface="Times New Roman"/>
                <a:cs typeface="Times New Roman"/>
              </a:rPr>
              <a:t>faut-il commencer à parler d’un jeu et quand faut-il arrêter ? À quelle occasion faut-il le tester, voire le chroniquer </a:t>
            </a:r>
            <a:r>
              <a:rPr lang="fr-BE" sz="2400" b="1" dirty="0">
                <a:latin typeface="Times New Roman"/>
                <a:cs typeface="Times New Roman"/>
              </a:rPr>
              <a:t>une deuxième fois</a:t>
            </a:r>
            <a:r>
              <a:rPr lang="fr-BE" sz="2400" dirty="0">
                <a:latin typeface="Times New Roman"/>
                <a:cs typeface="Times New Roman"/>
              </a:rPr>
              <a:t> ? Est-il préférable </a:t>
            </a:r>
            <a:r>
              <a:rPr lang="fr-BE" sz="2400" b="1" dirty="0">
                <a:latin typeface="Times New Roman"/>
                <a:cs typeface="Times New Roman"/>
              </a:rPr>
              <a:t>d’en parler sans pour autant lui attribuer de note </a:t>
            </a:r>
            <a:r>
              <a:rPr lang="fr-BE" sz="2400" dirty="0">
                <a:latin typeface="Times New Roman"/>
                <a:cs typeface="Times New Roman"/>
              </a:rPr>
              <a:t>? Et tester un jeu gratuit, ça en vaut la peine ? Il incombe à chaque titre de presse de </a:t>
            </a:r>
            <a:r>
              <a:rPr lang="fr-BE" sz="2400" b="1" dirty="0">
                <a:latin typeface="Times New Roman"/>
                <a:cs typeface="Times New Roman"/>
              </a:rPr>
              <a:t>se construire sa propre politique</a:t>
            </a:r>
            <a:r>
              <a:rPr lang="fr-BE" sz="2400" dirty="0">
                <a:latin typeface="Times New Roman"/>
                <a:cs typeface="Times New Roman"/>
              </a:rPr>
              <a:t>, de redéfinir régulièrement ses règles internes et provisoires, parfois au cas par cas. </a:t>
            </a:r>
          </a:p>
          <a:p>
            <a:pPr algn="just"/>
            <a:endParaRPr lang="fr-FR" sz="2400" b="1" dirty="0">
              <a:latin typeface="Times New Roman"/>
              <a:cs typeface="Times New Roman"/>
            </a:endParaRPr>
          </a:p>
          <a:p>
            <a:pPr algn="just"/>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descr="14br-consoles-1920x1080-wlogo-1920x1080-4329743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704" y="6937500"/>
            <a:ext cx="5957490" cy="3351088"/>
          </a:xfrm>
          <a:prstGeom prst="rect">
            <a:avLst/>
          </a:prstGeom>
        </p:spPr>
      </p:pic>
      <p:pic>
        <p:nvPicPr>
          <p:cNvPr id="3" name="Imag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32" y="6926874"/>
            <a:ext cx="6003059" cy="3361713"/>
          </a:xfrm>
          <a:prstGeom prst="rect">
            <a:avLst/>
          </a:prstGeom>
        </p:spPr>
      </p:pic>
      <p:pic>
        <p:nvPicPr>
          <p:cNvPr id="5" name="Image 4" descr="H2x1_NSwitch_Splatoon2_image1600w.jpg"/>
          <p:cNvPicPr>
            <a:picLocks noChangeAspect="1"/>
          </p:cNvPicPr>
          <p:nvPr/>
        </p:nvPicPr>
        <p:blipFill rotWithShape="1">
          <a:blip r:embed="rId4">
            <a:extLst>
              <a:ext uri="{28A0092B-C50C-407E-A947-70E740481C1C}">
                <a14:useLocalDpi xmlns:a14="http://schemas.microsoft.com/office/drawing/2010/main" val="0"/>
              </a:ext>
            </a:extLst>
          </a:blip>
          <a:srcRect r="5394"/>
          <a:stretch/>
        </p:blipFill>
        <p:spPr>
          <a:xfrm>
            <a:off x="12549948" y="6951151"/>
            <a:ext cx="5509278" cy="3337437"/>
          </a:xfrm>
          <a:prstGeom prst="rect">
            <a:avLst/>
          </a:prstGeom>
        </p:spPr>
      </p:pic>
    </p:spTree>
    <p:extLst>
      <p:ext uri="{BB962C8B-B14F-4D97-AF65-F5344CB8AC3E}">
        <p14:creationId xmlns:p14="http://schemas.microsoft.com/office/powerpoint/2010/main" val="172044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587418" y="8143087"/>
            <a:ext cx="4276694" cy="923330"/>
          </a:xfrm>
          <a:prstGeom prst="rect">
            <a:avLst/>
          </a:prstGeom>
          <a:noFill/>
        </p:spPr>
        <p:txBody>
          <a:bodyPr wrap="square" rtlCol="0">
            <a:spAutoFit/>
          </a:bodyPr>
          <a:lstStyle/>
          <a:p>
            <a:pPr algn="just"/>
            <a:r>
              <a:rPr lang="fr-FR" b="1" i="1" dirty="0"/>
              <a:t>Génération 4</a:t>
            </a:r>
            <a:r>
              <a:rPr lang="fr-FR" b="1" dirty="0"/>
              <a:t>, n°1, p.8,  septembre 1987</a:t>
            </a:r>
          </a:p>
          <a:p>
            <a:pPr algn="just"/>
            <a:endParaRPr lang="fr-FR" b="1" i="1" dirty="0"/>
          </a:p>
          <a:p>
            <a:pPr algn="just"/>
            <a:r>
              <a:rPr lang="fr-FR" b="1" i="1" dirty="0"/>
              <a:t>ST Magazine</a:t>
            </a:r>
            <a:r>
              <a:rPr lang="fr-FR" b="1" dirty="0"/>
              <a:t>, n°1, p.36, septembre 1985</a:t>
            </a:r>
            <a:endParaRPr lang="fr-FR" b="1" i="1" dirty="0"/>
          </a:p>
        </p:txBody>
      </p:sp>
      <p:pic>
        <p:nvPicPr>
          <p:cNvPr id="4" name="Image 3" descr="Capture d’écran 2019-02-19 à 15.0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240" y="1836691"/>
            <a:ext cx="7457293" cy="3280755"/>
          </a:xfrm>
          <a:prstGeom prst="rect">
            <a:avLst/>
          </a:prstGeom>
        </p:spPr>
      </p:pic>
      <p:pic>
        <p:nvPicPr>
          <p:cNvPr id="5" name="Espace réservé du contenu 3" descr="Capture d’écran 2019-02-19 à 15.05.57.png"/>
          <p:cNvPicPr>
            <a:picLocks noChangeAspect="1"/>
          </p:cNvPicPr>
          <p:nvPr/>
        </p:nvPicPr>
        <p:blipFill rotWithShape="1">
          <a:blip r:embed="rId3">
            <a:extLst>
              <a:ext uri="{28A0092B-C50C-407E-A947-70E740481C1C}">
                <a14:useLocalDpi xmlns:a14="http://schemas.microsoft.com/office/drawing/2010/main" val="0"/>
              </a:ext>
            </a:extLst>
          </a:blip>
          <a:srcRect t="13742" b="1244"/>
          <a:stretch/>
        </p:blipFill>
        <p:spPr>
          <a:xfrm>
            <a:off x="541604" y="1799338"/>
            <a:ext cx="7543637" cy="3616936"/>
          </a:xfrm>
          <a:prstGeom prst="rect">
            <a:avLst/>
          </a:prstGeom>
        </p:spPr>
      </p:pic>
      <p:pic>
        <p:nvPicPr>
          <p:cNvPr id="7" name="Image 6" descr="Capture d’écran 2019-02-19 à 15.1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29" y="5434951"/>
            <a:ext cx="7570445" cy="4668186"/>
          </a:xfrm>
          <a:prstGeom prst="rect">
            <a:avLst/>
          </a:prstGeom>
        </p:spPr>
      </p:pic>
      <p:pic>
        <p:nvPicPr>
          <p:cNvPr id="8" name="Image 7" descr="Capture d’écran 2019-02-19 à 15.15.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858" y="5483703"/>
            <a:ext cx="8620414" cy="4804885"/>
          </a:xfrm>
          <a:prstGeom prst="rect">
            <a:avLst/>
          </a:prstGeom>
        </p:spPr>
      </p:pic>
      <p:sp>
        <p:nvSpPr>
          <p:cNvPr id="9" name="ZoneTexte 8"/>
          <p:cNvSpPr txBox="1"/>
          <p:nvPr/>
        </p:nvSpPr>
        <p:spPr>
          <a:xfrm>
            <a:off x="5014025" y="250756"/>
            <a:ext cx="7465836" cy="1292662"/>
          </a:xfrm>
          <a:prstGeom prst="rect">
            <a:avLst/>
          </a:prstGeom>
          <a:noFill/>
        </p:spPr>
        <p:txBody>
          <a:bodyPr wrap="square" rtlCol="0">
            <a:spAutoFit/>
          </a:bodyPr>
          <a:lstStyle/>
          <a:p>
            <a:pPr algn="ctr"/>
            <a:r>
              <a:rPr lang="fr-FR" sz="2400" b="1" dirty="0">
                <a:latin typeface="Calibri"/>
                <a:cs typeface="Calibri"/>
              </a:rPr>
              <a:t>Tester les jeux plusieurs fois ? L’exemple de </a:t>
            </a:r>
            <a:r>
              <a:rPr lang="fr-FR" sz="2400" b="1" i="1" dirty="0" err="1">
                <a:latin typeface="Calibri"/>
                <a:cs typeface="Calibri"/>
              </a:rPr>
              <a:t>Fortnite</a:t>
            </a:r>
            <a:endParaRPr lang="fr-FR" sz="2400" b="1" dirty="0">
              <a:latin typeface="Calibri"/>
              <a:cs typeface="Calibri"/>
            </a:endParaRPr>
          </a:p>
          <a:p>
            <a:pPr algn="ctr"/>
            <a:endParaRPr lang="fr-FR" b="1" dirty="0">
              <a:latin typeface="Calibri"/>
              <a:cs typeface="Calibri"/>
            </a:endParaRPr>
          </a:p>
          <a:p>
            <a:pPr algn="ctr"/>
            <a:r>
              <a:rPr lang="fr-FR" b="1" dirty="0">
                <a:latin typeface="Calibri"/>
                <a:cs typeface="Calibri"/>
              </a:rPr>
              <a:t>En haut : Tests </a:t>
            </a:r>
            <a:r>
              <a:rPr lang="fr-FR" b="1" dirty="0" err="1">
                <a:latin typeface="Calibri"/>
                <a:cs typeface="Calibri"/>
              </a:rPr>
              <a:t>Gamekult</a:t>
            </a:r>
            <a:r>
              <a:rPr lang="fr-FR" b="1" dirty="0">
                <a:latin typeface="Calibri"/>
                <a:cs typeface="Calibri"/>
              </a:rPr>
              <a:t> du 4 août 2017 puis du 22 juin 2018</a:t>
            </a:r>
          </a:p>
          <a:p>
            <a:pPr algn="ctr"/>
            <a:r>
              <a:rPr lang="fr-FR" b="1" dirty="0">
                <a:latin typeface="Calibri"/>
                <a:cs typeface="Calibri"/>
              </a:rPr>
              <a:t>En bas : Tests </a:t>
            </a:r>
            <a:r>
              <a:rPr lang="fr-FR" b="1" dirty="0" err="1">
                <a:latin typeface="Calibri"/>
                <a:cs typeface="Calibri"/>
              </a:rPr>
              <a:t>Jeuxvideo.com</a:t>
            </a:r>
            <a:r>
              <a:rPr lang="fr-FR" b="1" dirty="0">
                <a:latin typeface="Calibri"/>
                <a:cs typeface="Calibri"/>
              </a:rPr>
              <a:t> du 3 septembre 2017 puis du 28 mars 2018   </a:t>
            </a:r>
          </a:p>
        </p:txBody>
      </p:sp>
    </p:spTree>
    <p:extLst>
      <p:ext uri="{BB962C8B-B14F-4D97-AF65-F5344CB8AC3E}">
        <p14:creationId xmlns:p14="http://schemas.microsoft.com/office/powerpoint/2010/main" val="3467558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2590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multiplication des supports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3380" y="9132956"/>
            <a:ext cx="3791130" cy="923330"/>
          </a:xfrm>
          <a:prstGeom prst="rect">
            <a:avLst/>
          </a:prstGeom>
          <a:noFill/>
        </p:spPr>
        <p:txBody>
          <a:bodyPr wrap="square" rtlCol="0">
            <a:spAutoFit/>
          </a:bodyPr>
          <a:lstStyle/>
          <a:p>
            <a:pPr algn="just"/>
            <a:r>
              <a:rPr lang="fr-FR" b="1" i="1" dirty="0" err="1"/>
              <a:t>CyberPunk</a:t>
            </a:r>
            <a:r>
              <a:rPr lang="fr-FR" b="1" i="1" dirty="0"/>
              <a:t> 2077 </a:t>
            </a:r>
            <a:r>
              <a:rPr lang="fr-FR" b="1" dirty="0"/>
              <a:t>testé trois par </a:t>
            </a:r>
            <a:r>
              <a:rPr lang="fr-FR" b="1" i="1" dirty="0" err="1"/>
              <a:t>Jeuxvideo.com</a:t>
            </a:r>
            <a:r>
              <a:rPr lang="fr-FR" b="1" dirty="0"/>
              <a:t>, sur trois sortes de machines différentes</a:t>
            </a:r>
            <a:endParaRPr lang="fr-FR" b="1" i="1" dirty="0"/>
          </a:p>
        </p:txBody>
      </p:sp>
      <p:pic>
        <p:nvPicPr>
          <p:cNvPr id="3" name="Image 2" descr="Capture d’écran 2021-03-12 à 16.1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533" y="1617860"/>
            <a:ext cx="8631135" cy="8670727"/>
          </a:xfrm>
          <a:prstGeom prst="rect">
            <a:avLst/>
          </a:prstGeom>
          <a:ln>
            <a:solidFill>
              <a:schemeClr val="tx1"/>
            </a:solidFill>
          </a:ln>
        </p:spPr>
      </p:pic>
      <p:sp>
        <p:nvSpPr>
          <p:cNvPr id="7" name="Rectangle 6"/>
          <p:cNvSpPr/>
          <p:nvPr/>
        </p:nvSpPr>
        <p:spPr>
          <a:xfrm>
            <a:off x="12662000" y="1597252"/>
            <a:ext cx="5434575" cy="8217632"/>
          </a:xfrm>
          <a:prstGeom prst="rect">
            <a:avLst/>
          </a:prstGeom>
        </p:spPr>
        <p:txBody>
          <a:bodyPr wrap="square">
            <a:spAutoFit/>
          </a:bodyPr>
          <a:lstStyle/>
          <a:p>
            <a:pPr algn="ctr"/>
            <a:r>
              <a:rPr lang="nl-BE" sz="2400" b="1" dirty="0">
                <a:latin typeface="Times New Roman"/>
                <a:cs typeface="Times New Roman"/>
              </a:rPr>
              <a:t>HAUT CAPITAL</a:t>
            </a:r>
            <a:r>
              <a:rPr lang="fr-BE" sz="2400" dirty="0">
                <a:latin typeface="Times New Roman"/>
                <a:cs typeface="Times New Roman"/>
              </a:rPr>
              <a:t>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Responsabilité critique ? Avertir sur les problèmes techniques ? Mentionner les conditions de travail des développeurs ? Déconseiller la précommande ?</a:t>
            </a:r>
          </a:p>
          <a:p>
            <a:pPr algn="ctr"/>
            <a:r>
              <a:rPr lang="fr-BE" sz="2400" dirty="0">
                <a:latin typeface="Times New Roman"/>
                <a:cs typeface="Times New Roman"/>
              </a:rPr>
              <a:t> Des débats déontologiques en perspective</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FAIBLE CAPITAL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Défendre le jeu, Souligner sa fraîcheur, Le mettre en lumière (cf. vocabulaire d’orpailleur : voir le cas de Braid dans le MOOC), « Prêcher la bonne parole »</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=&gt; Dans les deux cas, importance centrale de la question de la note !</a:t>
            </a:r>
          </a:p>
          <a:p>
            <a:pPr algn="ctr"/>
            <a:endParaRPr lang="nl-BE" sz="2400" dirty="0">
              <a:latin typeface="Times New Roman"/>
              <a:cs typeface="Times New Roman"/>
            </a:endParaRPr>
          </a:p>
          <a:p>
            <a:pPr algn="ctr"/>
            <a:endParaRPr lang="fr-FR" sz="2400" dirty="0">
              <a:latin typeface="Times New Roman"/>
              <a:cs typeface="Times New Roman"/>
            </a:endParaRPr>
          </a:p>
          <a:p>
            <a:pPr algn="ctr"/>
            <a:r>
              <a:rPr lang="fr-BE" sz="2400" dirty="0">
                <a:latin typeface="Times New Roman"/>
                <a:cs typeface="Times New Roman"/>
              </a:rPr>
              <a:t> </a:t>
            </a:r>
            <a:endParaRPr lang="fr-BE" sz="2400" b="1" dirty="0">
              <a:latin typeface="Times New Roman"/>
              <a:cs typeface="Times New Roman"/>
            </a:endParaRPr>
          </a:p>
          <a:p>
            <a:pPr algn="ctr"/>
            <a:endParaRPr lang="fr-BE" sz="2400" dirty="0">
              <a:latin typeface="Times New Roman"/>
              <a:cs typeface="Times New Roman"/>
            </a:endParaRPr>
          </a:p>
        </p:txBody>
      </p:sp>
    </p:spTree>
    <p:extLst>
      <p:ext uri="{BB962C8B-B14F-4D97-AF65-F5344CB8AC3E}">
        <p14:creationId xmlns:p14="http://schemas.microsoft.com/office/powerpoint/2010/main" val="3886500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2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57" y="3532184"/>
            <a:ext cx="8011793" cy="2983525"/>
          </a:xfrm>
          <a:prstGeom prst="rect">
            <a:avLst/>
          </a:prstGeom>
          <a:ln>
            <a:solidFill>
              <a:srgbClr val="1C2024"/>
            </a:solidFill>
          </a:ln>
        </p:spPr>
      </p:pic>
      <p:sp>
        <p:nvSpPr>
          <p:cNvPr id="6" name="ZoneTexte 5"/>
          <p:cNvSpPr txBox="1"/>
          <p:nvPr/>
        </p:nvSpPr>
        <p:spPr>
          <a:xfrm>
            <a:off x="10028760" y="2678961"/>
            <a:ext cx="8315280" cy="646331"/>
          </a:xfrm>
          <a:prstGeom prst="rect">
            <a:avLst/>
          </a:prstGeom>
          <a:noFill/>
        </p:spPr>
        <p:txBody>
          <a:bodyPr wrap="square" rtlCol="0">
            <a:spAutoFit/>
          </a:bodyPr>
          <a:lstStyle/>
          <a:p>
            <a:pPr algn="just"/>
            <a:r>
              <a:rPr lang="fr-FR" b="1" dirty="0"/>
              <a:t>SAM et SWITCH, « </a:t>
            </a:r>
            <a:r>
              <a:rPr lang="fr-FR" b="1" dirty="0" err="1"/>
              <a:t>Wario</a:t>
            </a:r>
            <a:r>
              <a:rPr lang="fr-FR" b="1" dirty="0"/>
              <a:t> Land », </a:t>
            </a:r>
            <a:r>
              <a:rPr lang="fr-FR" b="1" i="1" dirty="0"/>
              <a:t>Consoles +, </a:t>
            </a:r>
            <a:r>
              <a:rPr lang="fr-FR" b="1" dirty="0"/>
              <a:t>n°31,  pp.86-87, avril 1994</a:t>
            </a:r>
          </a:p>
          <a:p>
            <a:pPr algn="just"/>
            <a:r>
              <a:rPr lang="fr-FR" b="1" dirty="0"/>
              <a:t>GAREL Ambroise, « Chaotique bon », </a:t>
            </a:r>
            <a:r>
              <a:rPr lang="fr-FR" b="1" i="1" dirty="0"/>
              <a:t>Canard PC</a:t>
            </a:r>
            <a:r>
              <a:rPr lang="fr-FR" b="1" dirty="0"/>
              <a:t> , n°243, pp.14-15, novembre 2011</a:t>
            </a:r>
          </a:p>
        </p:txBody>
      </p:sp>
      <p:sp>
        <p:nvSpPr>
          <p:cNvPr id="5" name="ZoneTexte 4"/>
          <p:cNvSpPr txBox="1"/>
          <p:nvPr/>
        </p:nvSpPr>
        <p:spPr>
          <a:xfrm>
            <a:off x="10476965" y="6798359"/>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Importance des images  </a:t>
            </a:r>
            <a:r>
              <a:rPr lang="fr-FR" sz="2400" b="1" i="1" dirty="0">
                <a:latin typeface="Times New Roman"/>
                <a:cs typeface="Times New Roman"/>
              </a:rPr>
              <a:t>VS  </a:t>
            </a:r>
            <a:r>
              <a:rPr lang="fr-FR" sz="2400" b="1" dirty="0">
                <a:solidFill>
                  <a:srgbClr val="000090"/>
                </a:solidFill>
                <a:latin typeface="Times New Roman"/>
                <a:cs typeface="Times New Roman"/>
              </a:rPr>
              <a:t>Importance du texte</a:t>
            </a:r>
            <a:endParaRPr lang="fr-FR" sz="2400" b="1" dirty="0">
              <a:solidFill>
                <a:srgbClr val="FF0000"/>
              </a:solidFill>
              <a:latin typeface="Times New Roman"/>
              <a:cs typeface="Times New Roman"/>
            </a:endParaRPr>
          </a:p>
        </p:txBody>
      </p:sp>
      <p:pic>
        <p:nvPicPr>
          <p:cNvPr id="7" name="Image 6" descr="Capture d’écran 2021-02-22 à 15.07.27.png"/>
          <p:cNvPicPr>
            <a:picLocks noChangeAspect="1"/>
          </p:cNvPicPr>
          <p:nvPr/>
        </p:nvPicPr>
        <p:blipFill rotWithShape="1">
          <a:blip r:embed="rId3">
            <a:extLst>
              <a:ext uri="{28A0092B-C50C-407E-A947-70E740481C1C}">
                <a14:useLocalDpi xmlns:a14="http://schemas.microsoft.com/office/drawing/2010/main" val="0"/>
              </a:ext>
            </a:extLst>
          </a:blip>
          <a:srcRect l="104"/>
          <a:stretch/>
        </p:blipFill>
        <p:spPr>
          <a:xfrm>
            <a:off x="10103455" y="7723016"/>
            <a:ext cx="8011795" cy="2063636"/>
          </a:xfrm>
          <a:prstGeom prst="rect">
            <a:avLst/>
          </a:prstGeom>
          <a:ln>
            <a:solidFill>
              <a:srgbClr val="1C2024"/>
            </a:solidFill>
          </a:ln>
        </p:spPr>
      </p:pic>
      <p:pic>
        <p:nvPicPr>
          <p:cNvPr id="4" name="Image 3" descr="Capture d’écran 2021-03-03 à 10.27.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89" y="2440496"/>
            <a:ext cx="6682252" cy="7848092"/>
          </a:xfrm>
          <a:prstGeom prst="rect">
            <a:avLst/>
          </a:prstGeom>
          <a:ln>
            <a:solidFill>
              <a:srgbClr val="1C2024"/>
            </a:solidFill>
          </a:ln>
        </p:spPr>
      </p:pic>
      <p:pic>
        <p:nvPicPr>
          <p:cNvPr id="8" name="Image 7" descr="Capture d’écran 2021-03-03 à 10.29.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575" y="5248182"/>
            <a:ext cx="4418769" cy="4538465"/>
          </a:xfrm>
          <a:prstGeom prst="rect">
            <a:avLst/>
          </a:prstGeom>
          <a:ln>
            <a:solidFill>
              <a:srgbClr val="1C2024"/>
            </a:solidFill>
          </a:ln>
        </p:spPr>
      </p:pic>
      <p:pic>
        <p:nvPicPr>
          <p:cNvPr id="9" name="Image 8" descr="Capture d’écran 2021-03-03 à 10.30.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100" y="2741770"/>
            <a:ext cx="3378200" cy="2286000"/>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barèmes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4417499" y="1419645"/>
            <a:ext cx="3174838" cy="369332"/>
          </a:xfrm>
          <a:prstGeom prst="rect">
            <a:avLst/>
          </a:prstGeom>
          <a:noFill/>
        </p:spPr>
        <p:txBody>
          <a:bodyPr wrap="square" rtlCol="0">
            <a:spAutoFit/>
          </a:bodyPr>
          <a:lstStyle/>
          <a:p>
            <a:pPr algn="ctr"/>
            <a:r>
              <a:rPr lang="fr-FR" b="1" i="1" dirty="0"/>
              <a:t>JV Le </a:t>
            </a:r>
            <a:r>
              <a:rPr lang="fr-FR" b="1" i="1" dirty="0" err="1"/>
              <a:t>mag</a:t>
            </a:r>
            <a:endParaRPr lang="fr-FR" b="1" i="1" dirty="0"/>
          </a:p>
        </p:txBody>
      </p:sp>
      <p:pic>
        <p:nvPicPr>
          <p:cNvPr id="2" name="Image 1" descr="Capture d’écran 2021-03-12 à 16.2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7081" y="1752641"/>
            <a:ext cx="1591827" cy="1402324"/>
          </a:xfrm>
          <a:prstGeom prst="rect">
            <a:avLst/>
          </a:prstGeom>
        </p:spPr>
      </p:pic>
      <p:pic>
        <p:nvPicPr>
          <p:cNvPr id="3" name="Image 2" descr="Capture d’écran 2021-03-12 à 16.2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2188" y="1696236"/>
            <a:ext cx="1781331" cy="1459175"/>
          </a:xfrm>
          <a:prstGeom prst="rect">
            <a:avLst/>
          </a:prstGeom>
        </p:spPr>
      </p:pic>
      <p:pic>
        <p:nvPicPr>
          <p:cNvPr id="4" name="Image 3" descr="Capture d’écran 2021-03-12 à 16.28.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729" y="3115674"/>
            <a:ext cx="1572877" cy="1459175"/>
          </a:xfrm>
          <a:prstGeom prst="rect">
            <a:avLst/>
          </a:prstGeom>
        </p:spPr>
      </p:pic>
      <p:pic>
        <p:nvPicPr>
          <p:cNvPr id="5" name="Image 4" descr="Capture d’écran 2021-03-12 à 16.28.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6387" y="3122025"/>
            <a:ext cx="1516026" cy="1440225"/>
          </a:xfrm>
          <a:prstGeom prst="rect">
            <a:avLst/>
          </a:prstGeom>
        </p:spPr>
      </p:pic>
      <p:pic>
        <p:nvPicPr>
          <p:cNvPr id="8" name="Image 7"/>
          <p:cNvPicPr>
            <a:picLocks noChangeAspect="1"/>
          </p:cNvPicPr>
          <p:nvPr/>
        </p:nvPicPr>
        <p:blipFill rotWithShape="1">
          <a:blip r:embed="rId6"/>
          <a:srcRect l="21146" t="14262" r="7288" b="-293"/>
          <a:stretch/>
        </p:blipFill>
        <p:spPr>
          <a:xfrm>
            <a:off x="205436" y="1326053"/>
            <a:ext cx="5828015" cy="3940807"/>
          </a:xfrm>
          <a:prstGeom prst="rect">
            <a:avLst/>
          </a:prstGeom>
          <a:ln>
            <a:solidFill>
              <a:srgbClr val="000000"/>
            </a:solidFill>
          </a:ln>
        </p:spPr>
      </p:pic>
      <p:sp>
        <p:nvSpPr>
          <p:cNvPr id="9" name="ZoneTexte 8"/>
          <p:cNvSpPr txBox="1"/>
          <p:nvPr/>
        </p:nvSpPr>
        <p:spPr>
          <a:xfrm>
            <a:off x="205431" y="936825"/>
            <a:ext cx="5811098" cy="369332"/>
          </a:xfrm>
          <a:prstGeom prst="rect">
            <a:avLst/>
          </a:prstGeom>
          <a:noFill/>
        </p:spPr>
        <p:txBody>
          <a:bodyPr wrap="square" rtlCol="0">
            <a:spAutoFit/>
          </a:bodyPr>
          <a:lstStyle/>
          <a:p>
            <a:pPr algn="ctr"/>
            <a:r>
              <a:rPr lang="fr-FR" b="1" i="1" dirty="0" err="1"/>
              <a:t>Jeuxvideo.com</a:t>
            </a:r>
            <a:endParaRPr lang="fr-FR" b="1" i="1" dirty="0"/>
          </a:p>
        </p:txBody>
      </p:sp>
      <p:pic>
        <p:nvPicPr>
          <p:cNvPr id="10" name="Image 9" descr="Capture d’écran 2021-02-18 à 14.52.27.png"/>
          <p:cNvPicPr>
            <a:picLocks noChangeAspect="1"/>
          </p:cNvPicPr>
          <p:nvPr/>
        </p:nvPicPr>
        <p:blipFill rotWithShape="1">
          <a:blip r:embed="rId7">
            <a:extLst>
              <a:ext uri="{28A0092B-C50C-407E-A947-70E740481C1C}">
                <a14:useLocalDpi xmlns:a14="http://schemas.microsoft.com/office/drawing/2010/main" val="0"/>
              </a:ext>
            </a:extLst>
          </a:blip>
          <a:srcRect l="984" t="5196" b="77700"/>
          <a:stretch/>
        </p:blipFill>
        <p:spPr>
          <a:xfrm>
            <a:off x="6256304" y="3056236"/>
            <a:ext cx="7568253" cy="1426199"/>
          </a:xfrm>
          <a:prstGeom prst="rect">
            <a:avLst/>
          </a:prstGeom>
          <a:ln>
            <a:solidFill>
              <a:srgbClr val="1C2024"/>
            </a:solidFill>
          </a:ln>
        </p:spPr>
      </p:pic>
      <p:sp>
        <p:nvSpPr>
          <p:cNvPr id="11" name="ZoneTexte 10"/>
          <p:cNvSpPr txBox="1"/>
          <p:nvPr/>
        </p:nvSpPr>
        <p:spPr>
          <a:xfrm>
            <a:off x="6237623" y="2583367"/>
            <a:ext cx="7586934" cy="369332"/>
          </a:xfrm>
          <a:prstGeom prst="rect">
            <a:avLst/>
          </a:prstGeom>
          <a:noFill/>
        </p:spPr>
        <p:txBody>
          <a:bodyPr wrap="square" rtlCol="0">
            <a:spAutoFit/>
          </a:bodyPr>
          <a:lstStyle/>
          <a:p>
            <a:pPr algn="ctr"/>
            <a:r>
              <a:rPr lang="fr-FR" b="1" i="1" dirty="0"/>
              <a:t>Le </a:t>
            </a:r>
            <a:r>
              <a:rPr lang="fr-FR" b="1" i="1" dirty="0" err="1"/>
              <a:t>Tiltoscope</a:t>
            </a:r>
            <a:r>
              <a:rPr lang="fr-FR" b="1" i="1" dirty="0"/>
              <a:t> (Tilt)</a:t>
            </a:r>
          </a:p>
        </p:txBody>
      </p:sp>
      <p:pic>
        <p:nvPicPr>
          <p:cNvPr id="7" name="Image 6" descr="unnamed.jpg"/>
          <p:cNvPicPr>
            <a:picLocks noChangeAspect="1"/>
          </p:cNvPicPr>
          <p:nvPr/>
        </p:nvPicPr>
        <p:blipFill rotWithShape="1">
          <a:blip r:embed="rId8">
            <a:extLst>
              <a:ext uri="{28A0092B-C50C-407E-A947-70E740481C1C}">
                <a14:useLocalDpi xmlns:a14="http://schemas.microsoft.com/office/drawing/2010/main" val="0"/>
              </a:ext>
            </a:extLst>
          </a:blip>
          <a:srcRect t="40809"/>
          <a:stretch/>
        </p:blipFill>
        <p:spPr>
          <a:xfrm>
            <a:off x="157494" y="5650976"/>
            <a:ext cx="5876211" cy="4637612"/>
          </a:xfrm>
          <a:prstGeom prst="rect">
            <a:avLst/>
          </a:prstGeom>
          <a:ln>
            <a:solidFill>
              <a:srgbClr val="000000"/>
            </a:solidFill>
          </a:ln>
        </p:spPr>
      </p:pic>
      <p:sp>
        <p:nvSpPr>
          <p:cNvPr id="13" name="ZoneTexte 12"/>
          <p:cNvSpPr txBox="1"/>
          <p:nvPr/>
        </p:nvSpPr>
        <p:spPr>
          <a:xfrm>
            <a:off x="168080" y="5272830"/>
            <a:ext cx="5963493" cy="369332"/>
          </a:xfrm>
          <a:prstGeom prst="rect">
            <a:avLst/>
          </a:prstGeom>
          <a:noFill/>
        </p:spPr>
        <p:txBody>
          <a:bodyPr wrap="square" rtlCol="0">
            <a:spAutoFit/>
          </a:bodyPr>
          <a:lstStyle/>
          <a:p>
            <a:pPr algn="ctr"/>
            <a:r>
              <a:rPr lang="fr-FR" b="1" i="1" dirty="0" err="1"/>
              <a:t>Famitsu</a:t>
            </a:r>
            <a:endParaRPr lang="fr-FR" b="1" i="1" dirty="0"/>
          </a:p>
        </p:txBody>
      </p:sp>
      <p:pic>
        <p:nvPicPr>
          <p:cNvPr id="12" name="Image 11" descr="Capture d’écran 2021-03-12 à 16.38.0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576" y="5061414"/>
            <a:ext cx="5076177" cy="2297248"/>
          </a:xfrm>
          <a:prstGeom prst="rect">
            <a:avLst/>
          </a:prstGeom>
          <a:ln>
            <a:solidFill>
              <a:srgbClr val="000000"/>
            </a:solidFill>
          </a:ln>
        </p:spPr>
      </p:pic>
      <p:sp>
        <p:nvSpPr>
          <p:cNvPr id="15" name="ZoneTexte 14"/>
          <p:cNvSpPr txBox="1"/>
          <p:nvPr/>
        </p:nvSpPr>
        <p:spPr>
          <a:xfrm>
            <a:off x="9645565" y="4659478"/>
            <a:ext cx="5145443" cy="383260"/>
          </a:xfrm>
          <a:prstGeom prst="rect">
            <a:avLst/>
          </a:prstGeom>
          <a:noFill/>
        </p:spPr>
        <p:txBody>
          <a:bodyPr wrap="square" rtlCol="0">
            <a:spAutoFit/>
          </a:bodyPr>
          <a:lstStyle/>
          <a:p>
            <a:pPr algn="ctr"/>
            <a:r>
              <a:rPr lang="fr-FR" b="1" i="1" dirty="0" err="1"/>
              <a:t>Gameblog</a:t>
            </a:r>
            <a:r>
              <a:rPr lang="fr-FR" b="1" i="1" dirty="0"/>
              <a:t> (en 2007)</a:t>
            </a:r>
          </a:p>
        </p:txBody>
      </p:sp>
      <p:pic>
        <p:nvPicPr>
          <p:cNvPr id="14" name="Image 13" descr="Capture d’écran 2021-03-12 à 16.39.4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7526" y="5042741"/>
            <a:ext cx="3161021" cy="5152465"/>
          </a:xfrm>
          <a:prstGeom prst="rect">
            <a:avLst/>
          </a:prstGeom>
          <a:ln>
            <a:solidFill>
              <a:srgbClr val="000000"/>
            </a:solidFill>
          </a:ln>
        </p:spPr>
      </p:pic>
      <p:sp>
        <p:nvSpPr>
          <p:cNvPr id="17" name="ZoneTexte 16"/>
          <p:cNvSpPr txBox="1"/>
          <p:nvPr/>
        </p:nvSpPr>
        <p:spPr>
          <a:xfrm>
            <a:off x="6212271" y="4643785"/>
            <a:ext cx="3218865" cy="369332"/>
          </a:xfrm>
          <a:prstGeom prst="rect">
            <a:avLst/>
          </a:prstGeom>
          <a:noFill/>
        </p:spPr>
        <p:txBody>
          <a:bodyPr wrap="square" rtlCol="0">
            <a:spAutoFit/>
          </a:bodyPr>
          <a:lstStyle/>
          <a:p>
            <a:pPr algn="ctr"/>
            <a:r>
              <a:rPr lang="fr-FR" b="1" i="1" dirty="0"/>
              <a:t>Player One</a:t>
            </a:r>
          </a:p>
        </p:txBody>
      </p:sp>
      <p:pic>
        <p:nvPicPr>
          <p:cNvPr id="16" name="Image 15" descr="Capture d’écran 2021-03-12 à 16.43.0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189" y="1881879"/>
            <a:ext cx="6449557" cy="620813"/>
          </a:xfrm>
          <a:prstGeom prst="rect">
            <a:avLst/>
          </a:prstGeom>
          <a:ln>
            <a:solidFill>
              <a:srgbClr val="000000"/>
            </a:solidFill>
          </a:ln>
        </p:spPr>
      </p:pic>
      <p:sp>
        <p:nvSpPr>
          <p:cNvPr id="20" name="ZoneTexte 19"/>
          <p:cNvSpPr txBox="1"/>
          <p:nvPr/>
        </p:nvSpPr>
        <p:spPr>
          <a:xfrm>
            <a:off x="6200272" y="1490390"/>
            <a:ext cx="6480403" cy="369332"/>
          </a:xfrm>
          <a:prstGeom prst="rect">
            <a:avLst/>
          </a:prstGeom>
          <a:noFill/>
        </p:spPr>
        <p:txBody>
          <a:bodyPr wrap="square" rtlCol="0">
            <a:spAutoFit/>
          </a:bodyPr>
          <a:lstStyle/>
          <a:p>
            <a:pPr algn="ctr"/>
            <a:r>
              <a:rPr lang="fr-FR" b="1" i="1" dirty="0"/>
              <a:t>Pixels</a:t>
            </a:r>
          </a:p>
        </p:txBody>
      </p:sp>
      <p:pic>
        <p:nvPicPr>
          <p:cNvPr id="18" name="Image 17" descr="Capture d’écran 2021-03-12 à 16.48.3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4446" y="5065169"/>
            <a:ext cx="1532923" cy="2326758"/>
          </a:xfrm>
          <a:prstGeom prst="rect">
            <a:avLst/>
          </a:prstGeom>
          <a:ln>
            <a:solidFill>
              <a:srgbClr val="000000"/>
            </a:solidFill>
          </a:ln>
        </p:spPr>
      </p:pic>
      <p:sp>
        <p:nvSpPr>
          <p:cNvPr id="21" name="ZoneTexte 20"/>
          <p:cNvSpPr txBox="1"/>
          <p:nvPr/>
        </p:nvSpPr>
        <p:spPr>
          <a:xfrm>
            <a:off x="14663270" y="4635040"/>
            <a:ext cx="3174838" cy="369332"/>
          </a:xfrm>
          <a:prstGeom prst="rect">
            <a:avLst/>
          </a:prstGeom>
          <a:noFill/>
        </p:spPr>
        <p:txBody>
          <a:bodyPr wrap="square" rtlCol="0">
            <a:spAutoFit/>
          </a:bodyPr>
          <a:lstStyle/>
          <a:p>
            <a:pPr algn="ctr"/>
            <a:r>
              <a:rPr lang="fr-FR" b="1" i="1" dirty="0" err="1"/>
              <a:t>Gamekult</a:t>
            </a:r>
            <a:endParaRPr lang="fr-FR" b="1" i="1" dirty="0"/>
          </a:p>
        </p:txBody>
      </p:sp>
      <p:sp>
        <p:nvSpPr>
          <p:cNvPr id="22" name="Rectangle 21"/>
          <p:cNvSpPr/>
          <p:nvPr/>
        </p:nvSpPr>
        <p:spPr>
          <a:xfrm>
            <a:off x="9558363" y="7467830"/>
            <a:ext cx="8538213" cy="2677656"/>
          </a:xfrm>
          <a:prstGeom prst="rect">
            <a:avLst/>
          </a:prstGeom>
        </p:spPr>
        <p:txBody>
          <a:bodyPr wrap="square">
            <a:spAutoFit/>
          </a:bodyPr>
          <a:lstStyle/>
          <a:p>
            <a:pPr algn="just"/>
            <a:r>
              <a:rPr lang="fr-BE" sz="2400" dirty="0">
                <a:latin typeface="Times New Roman"/>
                <a:cs typeface="Times New Roman"/>
              </a:rPr>
              <a:t>« Les notes sont presque aussi vieilles que la presse spécialisée : dès le premier âge d'or de l'arcade, entre 1979 et 1982, des revues américaines pour professionnels comme </a:t>
            </a:r>
            <a:r>
              <a:rPr lang="fr-BE" sz="2400" i="1" dirty="0">
                <a:latin typeface="Times New Roman"/>
                <a:cs typeface="Times New Roman"/>
              </a:rPr>
              <a:t>Replay</a:t>
            </a:r>
            <a:r>
              <a:rPr lang="fr-BE" sz="2400" dirty="0">
                <a:latin typeface="Times New Roman"/>
                <a:cs typeface="Times New Roman"/>
              </a:rPr>
              <a:t> et </a:t>
            </a:r>
            <a:r>
              <a:rPr lang="fr-BE" sz="2400" i="1" dirty="0">
                <a:latin typeface="Times New Roman"/>
                <a:cs typeface="Times New Roman"/>
              </a:rPr>
              <a:t>Play Meter</a:t>
            </a:r>
            <a:r>
              <a:rPr lang="fr-BE" sz="2400" dirty="0">
                <a:latin typeface="Times New Roman"/>
                <a:cs typeface="Times New Roman"/>
              </a:rPr>
              <a:t> adjoignent une note sur dix aux bornes d'arcade qu'ils essaient, afin de mieux conseiller leurs clients, essentiellement des gérants de salles de machines de jeux. Dans la foulée, </a:t>
            </a:r>
            <a:r>
              <a:rPr lang="fr-BE" sz="2400" i="1" dirty="0">
                <a:latin typeface="Times New Roman"/>
                <a:cs typeface="Times New Roman"/>
              </a:rPr>
              <a:t>Electronic Games</a:t>
            </a:r>
            <a:r>
              <a:rPr lang="fr-BE" sz="2400" dirty="0">
                <a:latin typeface="Times New Roman"/>
                <a:cs typeface="Times New Roman"/>
              </a:rPr>
              <a:t> en 1981 introduit un système similaire » (Audureau, 2015). </a:t>
            </a:r>
          </a:p>
        </p:txBody>
      </p:sp>
    </p:spTree>
    <p:extLst>
      <p:ext uri="{BB962C8B-B14F-4D97-AF65-F5344CB8AC3E}">
        <p14:creationId xmlns:p14="http://schemas.microsoft.com/office/powerpoint/2010/main" val="55669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88546"/>
            <a:ext cx="17643231" cy="1754327"/>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meilleurs jeux aux yeux la presse jeu vidéo </a:t>
            </a:r>
          </a:p>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(recherches d’Yves Breem)</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3-02 à 16.23.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2559"/>
            <a:ext cx="11288767" cy="7354085"/>
          </a:xfrm>
          <a:prstGeom prst="rect">
            <a:avLst/>
          </a:prstGeom>
          <a:ln>
            <a:solidFill>
              <a:srgbClr val="1F232E"/>
            </a:solidFill>
          </a:ln>
        </p:spPr>
      </p:pic>
      <p:pic>
        <p:nvPicPr>
          <p:cNvPr id="5" name="Image 4" descr="Capture d’écran 2021-03-02 à 16.24.02.png"/>
          <p:cNvPicPr>
            <a:picLocks noChangeAspect="1"/>
          </p:cNvPicPr>
          <p:nvPr/>
        </p:nvPicPr>
        <p:blipFill rotWithShape="1">
          <a:blip r:embed="rId4">
            <a:extLst>
              <a:ext uri="{28A0092B-C50C-407E-A947-70E740481C1C}">
                <a14:useLocalDpi xmlns:a14="http://schemas.microsoft.com/office/drawing/2010/main" val="0"/>
              </a:ext>
            </a:extLst>
          </a:blip>
          <a:srcRect r="19844"/>
          <a:stretch/>
        </p:blipFill>
        <p:spPr>
          <a:xfrm>
            <a:off x="7707217" y="2427981"/>
            <a:ext cx="10580783" cy="7358663"/>
          </a:xfrm>
          <a:prstGeom prst="rect">
            <a:avLst/>
          </a:prstGeom>
          <a:ln>
            <a:solidFill>
              <a:srgbClr val="1F232E"/>
            </a:solidFill>
          </a:ln>
        </p:spPr>
      </p:pic>
    </p:spTree>
    <p:extLst>
      <p:ext uri="{BB962C8B-B14F-4D97-AF65-F5344CB8AC3E}">
        <p14:creationId xmlns:p14="http://schemas.microsoft.com/office/powerpoint/2010/main" val="356601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88546"/>
            <a:ext cx="17643231" cy="1754327"/>
          </a:xfrm>
          <a:prstGeom prst="rect">
            <a:avLst/>
          </a:prstGeom>
          <a:noFill/>
        </p:spPr>
        <p:txBody>
          <a:bodyPr wrap="square" rtlCol="0">
            <a:spAutoFit/>
          </a:bodyPr>
          <a:lstStyle/>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meilleurs jeux aux yeux la presse jeu vidéo </a:t>
            </a:r>
          </a:p>
          <a:p>
            <a:pPr algn="ctr"/>
            <a:r>
              <a:rPr lang="nl-BE"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(recherches d’Yves Breem)</a:t>
            </a:r>
            <a:endParaRPr lang="en-US" sz="54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02 à 16.2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88" y="2238243"/>
            <a:ext cx="11262067" cy="3103325"/>
          </a:xfrm>
          <a:prstGeom prst="rect">
            <a:avLst/>
          </a:prstGeom>
          <a:ln>
            <a:solidFill>
              <a:srgbClr val="1F232E"/>
            </a:solidFill>
          </a:ln>
        </p:spPr>
      </p:pic>
      <p:pic>
        <p:nvPicPr>
          <p:cNvPr id="3" name="Image 2" descr="Capture d’écran 2021-03-02 à 16.32.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54" y="2236751"/>
            <a:ext cx="4986363" cy="3104818"/>
          </a:xfrm>
          <a:prstGeom prst="rect">
            <a:avLst/>
          </a:prstGeom>
          <a:ln>
            <a:solidFill>
              <a:srgbClr val="1F232E"/>
            </a:solidFill>
          </a:ln>
        </p:spPr>
      </p:pic>
      <p:pic>
        <p:nvPicPr>
          <p:cNvPr id="6" name="Image 5" descr="Capture d’écran 2021-03-02 à 16.32.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80" y="5544033"/>
            <a:ext cx="11271969" cy="1590508"/>
          </a:xfrm>
          <a:prstGeom prst="rect">
            <a:avLst/>
          </a:prstGeom>
          <a:ln>
            <a:solidFill>
              <a:srgbClr val="1F232E"/>
            </a:solidFill>
          </a:ln>
        </p:spPr>
      </p:pic>
      <p:pic>
        <p:nvPicPr>
          <p:cNvPr id="7" name="Image 6" descr="Capture d’écran 2021-03-02 à 17.12.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971" y="7328050"/>
            <a:ext cx="11283578" cy="2627436"/>
          </a:xfrm>
          <a:prstGeom prst="rect">
            <a:avLst/>
          </a:prstGeom>
          <a:ln>
            <a:solidFill>
              <a:srgbClr val="1F232E"/>
            </a:solidFill>
          </a:ln>
        </p:spPr>
      </p:pic>
      <p:pic>
        <p:nvPicPr>
          <p:cNvPr id="8" name="Image 7" descr="Capture d’écran 2021-03-02 à 17.12.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6163" y="5518655"/>
            <a:ext cx="5936308" cy="4769933"/>
          </a:xfrm>
          <a:prstGeom prst="rect">
            <a:avLst/>
          </a:prstGeom>
          <a:ln>
            <a:solidFill>
              <a:srgbClr val="1F232E"/>
            </a:solidFill>
          </a:ln>
        </p:spPr>
      </p:pic>
    </p:spTree>
    <p:extLst>
      <p:ext uri="{BB962C8B-B14F-4D97-AF65-F5344CB8AC3E}">
        <p14:creationId xmlns:p14="http://schemas.microsoft.com/office/powerpoint/2010/main" val="3680666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8085" y="468701"/>
            <a:ext cx="17955844"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note a-t-elle une influence commerciale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0607692" y="7171888"/>
            <a:ext cx="7078024" cy="646331"/>
          </a:xfrm>
          <a:prstGeom prst="rect">
            <a:avLst/>
          </a:prstGeom>
          <a:noFill/>
        </p:spPr>
        <p:txBody>
          <a:bodyPr wrap="square" rtlCol="0">
            <a:spAutoFit/>
          </a:bodyPr>
          <a:lstStyle/>
          <a:p>
            <a:pPr algn="ctr"/>
            <a:r>
              <a:rPr lang="fr-FR" b="1" dirty="0"/>
              <a:t>La pratique du « </a:t>
            </a:r>
            <a:r>
              <a:rPr lang="fr-FR" b="1" dirty="0" err="1"/>
              <a:t>Review</a:t>
            </a:r>
            <a:r>
              <a:rPr lang="fr-FR" b="1" dirty="0"/>
              <a:t> </a:t>
            </a:r>
            <a:r>
              <a:rPr lang="fr-FR" b="1" dirty="0" err="1"/>
              <a:t>bombing</a:t>
            </a:r>
            <a:r>
              <a:rPr lang="fr-FR" b="1" dirty="0"/>
              <a:t> » : protestations militantes ou harcèlement abusif ?</a:t>
            </a:r>
          </a:p>
        </p:txBody>
      </p:sp>
      <p:sp>
        <p:nvSpPr>
          <p:cNvPr id="4" name="Rectangle 3"/>
          <p:cNvSpPr/>
          <p:nvPr/>
        </p:nvSpPr>
        <p:spPr>
          <a:xfrm>
            <a:off x="392196" y="1765343"/>
            <a:ext cx="17517635" cy="1569660"/>
          </a:xfrm>
          <a:prstGeom prst="rect">
            <a:avLst/>
          </a:prstGeom>
        </p:spPr>
        <p:txBody>
          <a:bodyPr wrap="square">
            <a:spAutoFit/>
          </a:bodyPr>
          <a:lstStyle/>
          <a:p>
            <a:pPr algn="just"/>
            <a:r>
              <a:rPr lang="fr-FR" sz="2400" dirty="0">
                <a:latin typeface="Times New Roman"/>
                <a:ea typeface="Times New Roman"/>
              </a:rPr>
              <a:t>Le contrat des développeurs du jeu </a:t>
            </a:r>
            <a:r>
              <a:rPr lang="fr-FR" sz="2400" i="1" dirty="0" err="1">
                <a:latin typeface="Times New Roman"/>
                <a:ea typeface="Times New Roman"/>
              </a:rPr>
              <a:t>Destiny</a:t>
            </a:r>
            <a:r>
              <a:rPr lang="fr-FR" sz="2400" dirty="0">
                <a:latin typeface="Times New Roman"/>
                <a:ea typeface="Times New Roman"/>
              </a:rPr>
              <a:t> avec leur éditeur Activision, par exemple, stipulait qu’ils décrocheraient un bonus de 2,5 millions de dollars si leur œuvre atteignait le score de 90/100 sur l’agrégateur </a:t>
            </a:r>
            <a:r>
              <a:rPr lang="fr-FR" sz="2400" i="1" dirty="0" err="1">
                <a:latin typeface="Times New Roman"/>
                <a:ea typeface="Times New Roman"/>
              </a:rPr>
              <a:t>Metacritic</a:t>
            </a:r>
            <a:r>
              <a:rPr lang="fr-FR" sz="2400" dirty="0">
                <a:latin typeface="Times New Roman"/>
                <a:ea typeface="Times New Roman"/>
              </a:rPr>
              <a:t>, qui affiche la moyenne des critiques presse (</a:t>
            </a:r>
            <a:r>
              <a:rPr lang="fr-FR" sz="2400" dirty="0" err="1">
                <a:latin typeface="Times New Roman"/>
                <a:ea typeface="Times New Roman"/>
              </a:rPr>
              <a:t>Schreier</a:t>
            </a:r>
            <a:r>
              <a:rPr lang="fr-FR" sz="2400" dirty="0">
                <a:latin typeface="Times New Roman"/>
                <a:ea typeface="Times New Roman"/>
              </a:rPr>
              <a:t>, 2018).</a:t>
            </a:r>
            <a:r>
              <a:rPr lang="fr-BE" sz="2400" dirty="0"/>
              <a:t> </a:t>
            </a:r>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p:cNvPicPr>
            <a:picLocks noChangeAspect="1"/>
          </p:cNvPicPr>
          <p:nvPr/>
        </p:nvPicPr>
        <p:blipFill>
          <a:blip r:embed="rId2"/>
          <a:stretch>
            <a:fillRect/>
          </a:stretch>
        </p:blipFill>
        <p:spPr>
          <a:xfrm>
            <a:off x="520178" y="2702855"/>
            <a:ext cx="9471224" cy="5006626"/>
          </a:xfrm>
          <a:prstGeom prst="rect">
            <a:avLst/>
          </a:prstGeom>
          <a:ln>
            <a:solidFill>
              <a:srgbClr val="000000"/>
            </a:solidFill>
          </a:ln>
        </p:spPr>
      </p:pic>
      <p:pic>
        <p:nvPicPr>
          <p:cNvPr id="3" name="Image 2" descr="Capture d’écran 2021-03-12 à 17.0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161" y="2679411"/>
            <a:ext cx="7025528" cy="4412618"/>
          </a:xfrm>
          <a:prstGeom prst="rect">
            <a:avLst/>
          </a:prstGeom>
          <a:ln>
            <a:solidFill>
              <a:srgbClr val="000000"/>
            </a:solidFill>
          </a:ln>
        </p:spPr>
      </p:pic>
      <p:sp>
        <p:nvSpPr>
          <p:cNvPr id="5" name="Rectangle 4"/>
          <p:cNvSpPr/>
          <p:nvPr/>
        </p:nvSpPr>
        <p:spPr>
          <a:xfrm>
            <a:off x="224106" y="7875565"/>
            <a:ext cx="17797768" cy="2308324"/>
          </a:xfrm>
          <a:prstGeom prst="rect">
            <a:avLst/>
          </a:prstGeom>
        </p:spPr>
        <p:txBody>
          <a:bodyPr wrap="square">
            <a:spAutoFit/>
          </a:bodyPr>
          <a:lstStyle/>
          <a:p>
            <a:pPr algn="just"/>
            <a:r>
              <a:rPr lang="fr-FR" sz="2400" dirty="0">
                <a:latin typeface="Times New Roman"/>
                <a:cs typeface="Times New Roman"/>
              </a:rPr>
              <a:t>« La presse de l’époque n’a ainsi pas tellement parlé de jeux comme </a:t>
            </a:r>
            <a:r>
              <a:rPr lang="fr-FR" sz="2400" i="1" dirty="0">
                <a:latin typeface="Times New Roman"/>
                <a:cs typeface="Times New Roman"/>
              </a:rPr>
              <a:t>Super Mario </a:t>
            </a:r>
            <a:r>
              <a:rPr lang="fr-FR" sz="2400" i="1" dirty="0" err="1">
                <a:latin typeface="Times New Roman"/>
                <a:cs typeface="Times New Roman"/>
              </a:rPr>
              <a:t>Bros</a:t>
            </a:r>
            <a:r>
              <a:rPr lang="fr-FR" sz="2400" dirty="0">
                <a:latin typeface="Times New Roman"/>
                <a:cs typeface="Times New Roman"/>
              </a:rPr>
              <a:t>, </a:t>
            </a:r>
            <a:r>
              <a:rPr lang="fr-FR" sz="2400" i="1" dirty="0">
                <a:latin typeface="Times New Roman"/>
                <a:cs typeface="Times New Roman"/>
              </a:rPr>
              <a:t>The </a:t>
            </a:r>
            <a:r>
              <a:rPr lang="fr-FR" sz="2400" i="1" dirty="0" err="1">
                <a:latin typeface="Times New Roman"/>
                <a:cs typeface="Times New Roman"/>
              </a:rPr>
              <a:t>Legend</a:t>
            </a:r>
            <a:r>
              <a:rPr lang="fr-FR" sz="2400" i="1" dirty="0">
                <a:latin typeface="Times New Roman"/>
                <a:cs typeface="Times New Roman"/>
              </a:rPr>
              <a:t> of Zelda</a:t>
            </a:r>
            <a:r>
              <a:rPr lang="fr-FR" sz="2400" dirty="0">
                <a:latin typeface="Times New Roman"/>
                <a:cs typeface="Times New Roman"/>
              </a:rPr>
              <a:t> ou </a:t>
            </a:r>
            <a:r>
              <a:rPr lang="fr-FR" sz="2400" i="1" dirty="0" err="1">
                <a:latin typeface="Times New Roman"/>
                <a:cs typeface="Times New Roman"/>
              </a:rPr>
              <a:t>Metroid</a:t>
            </a:r>
            <a:r>
              <a:rPr lang="fr-FR" sz="2400" dirty="0">
                <a:latin typeface="Times New Roman"/>
                <a:cs typeface="Times New Roman"/>
              </a:rPr>
              <a:t>, et ils sont loin d’avoir bénéficié à l’époque des critiques dithyrambiques qu’on en dresse de nos jours. Elle est parfois passée à côté de jeux mythiques (</a:t>
            </a:r>
            <a:r>
              <a:rPr lang="fr-FR" sz="2400" dirty="0" err="1">
                <a:latin typeface="Times New Roman"/>
                <a:cs typeface="Times New Roman"/>
              </a:rPr>
              <a:t>Pokemon</a:t>
            </a:r>
            <a:r>
              <a:rPr lang="fr-FR" sz="2400" dirty="0">
                <a:latin typeface="Times New Roman"/>
                <a:cs typeface="Times New Roman"/>
              </a:rPr>
              <a:t>, Sim City, </a:t>
            </a:r>
            <a:r>
              <a:rPr lang="fr-FR" sz="2400" dirty="0" err="1">
                <a:latin typeface="Times New Roman"/>
                <a:cs typeface="Times New Roman"/>
              </a:rPr>
              <a:t>Myst</a:t>
            </a:r>
            <a:r>
              <a:rPr lang="fr-FR" sz="2400" dirty="0">
                <a:latin typeface="Times New Roman"/>
                <a:cs typeface="Times New Roman"/>
              </a:rPr>
              <a:t>, Prince of </a:t>
            </a:r>
            <a:r>
              <a:rPr lang="fr-FR" sz="2400" dirty="0" err="1">
                <a:latin typeface="Times New Roman"/>
                <a:cs typeface="Times New Roman"/>
              </a:rPr>
              <a:t>Persia</a:t>
            </a:r>
            <a:r>
              <a:rPr lang="fr-FR" sz="2400" dirty="0">
                <a:latin typeface="Times New Roman"/>
                <a:cs typeface="Times New Roman"/>
              </a:rPr>
              <a:t>, Call of </a:t>
            </a:r>
            <a:r>
              <a:rPr lang="fr-FR" sz="2400" dirty="0" err="1">
                <a:latin typeface="Times New Roman"/>
                <a:cs typeface="Times New Roman"/>
              </a:rPr>
              <a:t>Duty</a:t>
            </a:r>
            <a:r>
              <a:rPr lang="fr-FR" sz="2400" dirty="0">
                <a:latin typeface="Times New Roman"/>
                <a:cs typeface="Times New Roman"/>
              </a:rPr>
              <a:t>, Mario Kart, </a:t>
            </a:r>
            <a:r>
              <a:rPr lang="fr-FR" sz="2400" dirty="0" err="1">
                <a:latin typeface="Times New Roman"/>
                <a:cs typeface="Times New Roman"/>
              </a:rPr>
              <a:t>Castlevania</a:t>
            </a:r>
            <a:r>
              <a:rPr lang="fr-FR" sz="2400" dirty="0">
                <a:latin typeface="Times New Roman"/>
                <a:cs typeface="Times New Roman"/>
              </a:rPr>
              <a:t>… la liste est trop longue). Cette analyse transversale montre combien l’enthousiasme critique peut se révéler loin de la réalité. </a:t>
            </a:r>
            <a:r>
              <a:rPr lang="fr-BE" sz="2400" dirty="0">
                <a:latin typeface="Times New Roman"/>
                <a:cs typeface="Times New Roman"/>
              </a:rPr>
              <a:t>La presse produit de l’anticipation en formulant les attentes qu’elle projette sur certains jeux qui méritent, pour elle, au moment de leur sortie, d’entrer dans l’histoire. L’avenir nous montre par la suite si ces œuvres sont réellement devenus des succès d’estime et/ou commerciaux </a:t>
            </a:r>
            <a:r>
              <a:rPr lang="fr-FR" sz="2400" dirty="0">
                <a:latin typeface="Times New Roman"/>
                <a:cs typeface="Times New Roman"/>
              </a:rPr>
              <a:t> » (Yves </a:t>
            </a:r>
            <a:r>
              <a:rPr lang="fr-FR" sz="2400" dirty="0" err="1">
                <a:latin typeface="Times New Roman"/>
                <a:cs typeface="Times New Roman"/>
              </a:rPr>
              <a:t>Breem</a:t>
            </a:r>
            <a:r>
              <a:rPr lang="fr-FR" sz="2400" dirty="0">
                <a:latin typeface="Times New Roman"/>
                <a:cs typeface="Times New Roman"/>
              </a:rPr>
              <a:t>). </a:t>
            </a:r>
            <a:endParaRPr lang="fr-BE" sz="2400" dirty="0">
              <a:latin typeface="Times New Roman"/>
              <a:cs typeface="Times New Roman"/>
            </a:endParaRPr>
          </a:p>
        </p:txBody>
      </p:sp>
    </p:spTree>
    <p:extLst>
      <p:ext uri="{BB962C8B-B14F-4D97-AF65-F5344CB8AC3E}">
        <p14:creationId xmlns:p14="http://schemas.microsoft.com/office/powerpoint/2010/main" val="446800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5638639" y="2332843"/>
            <a:ext cx="12344516" cy="3046988"/>
          </a:xfrm>
          <a:prstGeom prst="rect">
            <a:avLst/>
          </a:prstGeom>
        </p:spPr>
        <p:txBody>
          <a:bodyPr wrap="square">
            <a:spAutoFit/>
          </a:bodyPr>
          <a:lstStyle/>
          <a:p>
            <a:pPr algn="just"/>
            <a:r>
              <a:rPr lang="fr-BE" sz="2400" dirty="0">
                <a:latin typeface="Times New Roman"/>
                <a:cs typeface="Times New Roman"/>
              </a:rPr>
              <a:t>« Faut la garder la note, c'est obligatoire. Si un critique n'arrive pas à mettre une note à une œuvre, c'est qu'il ne fait pas bien son travail. </a:t>
            </a:r>
            <a:r>
              <a:rPr lang="fr-BE" sz="2400" b="1" dirty="0">
                <a:latin typeface="Times New Roman"/>
                <a:cs typeface="Times New Roman"/>
              </a:rPr>
              <a:t>Mettre une note, c’est justement savoir placer une œuvre au milieu d’un tout. </a:t>
            </a:r>
            <a:r>
              <a:rPr lang="fr-BE" sz="2400" dirty="0">
                <a:latin typeface="Times New Roman"/>
                <a:cs typeface="Times New Roman"/>
              </a:rPr>
              <a:t>Le jeu vidéo, c'est des arts appliqués. C'est comme le cinoche, c'est comme la musique.  Ça obéit à plein de règles d'arts appliqués, l’art ça existe depuis je ne sais pas combien de miliers d’années […] si une personne n’est pas capable de situer ce truc-là, c’est là où est l’aberration. […] </a:t>
            </a:r>
            <a:r>
              <a:rPr lang="fr-BE" sz="2400" b="1" dirty="0">
                <a:latin typeface="Times New Roman"/>
                <a:cs typeface="Times New Roman"/>
              </a:rPr>
              <a:t>Les lecteurs qui veulent juste avoir une note et qui s’en foutent de lire, c’est une grande majorité des gens</a:t>
            </a:r>
            <a:r>
              <a:rPr lang="fr-BE" sz="2400" dirty="0">
                <a:latin typeface="Times New Roman"/>
                <a:cs typeface="Times New Roman"/>
              </a:rPr>
              <a:t> ». </a:t>
            </a:r>
            <a:r>
              <a:rPr lang="fr-BE" sz="2400" b="1" dirty="0">
                <a:latin typeface="Times New Roman"/>
                <a:cs typeface="Times New Roman"/>
              </a:rPr>
              <a:t>Baptiste « Stoon » Hébert, à l’époque journaliste à </a:t>
            </a:r>
            <a:r>
              <a:rPr lang="fr-BE" sz="2400" b="1" i="1" dirty="0">
                <a:latin typeface="Times New Roman"/>
                <a:cs typeface="Times New Roman"/>
              </a:rPr>
              <a:t>Gamekult.com</a:t>
            </a:r>
            <a:endParaRPr lang="fr-FR" sz="2400" dirty="0">
              <a:latin typeface="Times New Roman"/>
              <a:cs typeface="Times New Roman"/>
            </a:endParaRPr>
          </a:p>
        </p:txBody>
      </p:sp>
      <p:pic>
        <p:nvPicPr>
          <p:cNvPr id="5" name="Imag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19" y="2293002"/>
            <a:ext cx="5098514" cy="2855168"/>
          </a:xfrm>
          <a:prstGeom prst="rect">
            <a:avLst/>
          </a:prstGeom>
          <a:ln>
            <a:solidFill>
              <a:srgbClr val="1C2024"/>
            </a:solidFill>
          </a:ln>
        </p:spPr>
      </p:pic>
      <p:sp>
        <p:nvSpPr>
          <p:cNvPr id="6" name="Rectangle 5"/>
          <p:cNvSpPr/>
          <p:nvPr/>
        </p:nvSpPr>
        <p:spPr>
          <a:xfrm>
            <a:off x="312613" y="5616807"/>
            <a:ext cx="15373453" cy="1569660"/>
          </a:xfrm>
          <a:prstGeom prst="rect">
            <a:avLst/>
          </a:prstGeom>
        </p:spPr>
        <p:txBody>
          <a:bodyPr wrap="square">
            <a:spAutoFit/>
          </a:bodyPr>
          <a:lstStyle/>
          <a:p>
            <a:pPr algn="just"/>
            <a:r>
              <a:rPr lang="fr-BE" sz="2400" dirty="0">
                <a:latin typeface="Times New Roman"/>
                <a:cs typeface="Times New Roman"/>
              </a:rPr>
              <a:t>« Enlever la note n'est pas une recette miracle. Penser qu'enlever la note forcera les gens à lire les tests serait une erreur, tout comme penser que ceux qui ne lisent pas les tests sont une majorité de nos lecteurs. </a:t>
            </a:r>
            <a:r>
              <a:rPr lang="fr-BE" sz="2400" b="1" dirty="0">
                <a:latin typeface="Times New Roman"/>
                <a:cs typeface="Times New Roman"/>
              </a:rPr>
              <a:t>En réalité, le temps de lecture moyen d'un test est de 2 min 34, soit bien plus que le temps pour scroller et lire la note. </a:t>
            </a:r>
            <a:r>
              <a:rPr lang="fr-BE" sz="2400" dirty="0">
                <a:latin typeface="Times New Roman"/>
                <a:cs typeface="Times New Roman"/>
              </a:rPr>
              <a:t>Ce qui prouve qu'ils ne sont pas là pour lire la note uniquement ». </a:t>
            </a:r>
            <a:r>
              <a:rPr lang="fr-BE" sz="2400" b="1" dirty="0">
                <a:latin typeface="Times New Roman"/>
                <a:cs typeface="Times New Roman"/>
              </a:rPr>
              <a:t>Frédéric « Rivaol » Goyon, à l’époque rédacteur en chef de </a:t>
            </a:r>
            <a:r>
              <a:rPr lang="fr-BE" sz="2400" b="1" i="1" dirty="0">
                <a:latin typeface="Times New Roman"/>
                <a:cs typeface="Times New Roman"/>
              </a:rPr>
              <a:t>Jeuxvideo.com</a:t>
            </a:r>
            <a:r>
              <a:rPr lang="fr-BE" sz="2400" dirty="0">
                <a:latin typeface="Times New Roman"/>
                <a:cs typeface="Times New Roman"/>
              </a:rPr>
              <a:t> </a:t>
            </a:r>
            <a:endParaRPr lang="fr-FR" sz="2400" dirty="0">
              <a:latin typeface="Times New Roman"/>
              <a:cs typeface="Times New Roman"/>
            </a:endParaRPr>
          </a:p>
        </p:txBody>
      </p:sp>
      <p:pic>
        <p:nvPicPr>
          <p:cNvPr id="8" name="Image 7" descr="aob-aSXs_400x400.jpg"/>
          <p:cNvPicPr>
            <a:picLocks noChangeAspect="1"/>
          </p:cNvPicPr>
          <p:nvPr/>
        </p:nvPicPr>
        <p:blipFill rotWithShape="1">
          <a:blip r:embed="rId3">
            <a:extLst>
              <a:ext uri="{28A0092B-C50C-407E-A947-70E740481C1C}">
                <a14:useLocalDpi xmlns:a14="http://schemas.microsoft.com/office/drawing/2010/main" val="0"/>
              </a:ext>
            </a:extLst>
          </a:blip>
          <a:srcRect l="7534" t="6165" r="14388"/>
          <a:stretch/>
        </p:blipFill>
        <p:spPr>
          <a:xfrm>
            <a:off x="15891500" y="5122178"/>
            <a:ext cx="2129009" cy="2558677"/>
          </a:xfrm>
          <a:prstGeom prst="rect">
            <a:avLst/>
          </a:prstGeom>
          <a:ln>
            <a:solidFill>
              <a:srgbClr val="1C2024"/>
            </a:solidFill>
          </a:ln>
        </p:spPr>
      </p:pic>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POUR :</a:t>
            </a:r>
          </a:p>
        </p:txBody>
      </p:sp>
      <p:sp>
        <p:nvSpPr>
          <p:cNvPr id="3" name="Rectangle 2">
            <a:extLst>
              <a:ext uri="{FF2B5EF4-FFF2-40B4-BE49-F238E27FC236}">
                <a16:creationId xmlns:a16="http://schemas.microsoft.com/office/drawing/2014/main" id="{DCC1EEB2-C0F1-5640-B7EA-D176445F56D9}"/>
              </a:ext>
            </a:extLst>
          </p:cNvPr>
          <p:cNvSpPr/>
          <p:nvPr/>
        </p:nvSpPr>
        <p:spPr>
          <a:xfrm>
            <a:off x="3146156" y="7903780"/>
            <a:ext cx="14986860" cy="2308324"/>
          </a:xfrm>
          <a:prstGeom prst="rect">
            <a:avLst/>
          </a:prstGeom>
        </p:spPr>
        <p:txBody>
          <a:bodyPr wrap="square">
            <a:spAutoFit/>
          </a:bodyPr>
          <a:lstStyle/>
          <a:p>
            <a:pPr algn="just"/>
            <a:r>
              <a:rPr lang="fr-FR" sz="2400" dirty="0">
                <a:latin typeface="Times New Roman" panose="02020603050405020304" pitchFamily="18" charset="0"/>
                <a:ea typeface="MS Mincho" panose="02020609040205080304" pitchFamily="49" charset="-128"/>
              </a:rPr>
              <a:t>« La suppression de la note ne garantit pas la qualité de l’analyse, et vice versa. Et la note, malgré tout, c’est moins vrai maintenant, elle s’écrivait dans </a:t>
            </a:r>
            <a:r>
              <a:rPr lang="fr-FR" sz="2400" b="1" dirty="0">
                <a:latin typeface="Times New Roman" panose="02020603050405020304" pitchFamily="18" charset="0"/>
                <a:ea typeface="MS Mincho" panose="02020609040205080304" pitchFamily="49" charset="-128"/>
              </a:rPr>
              <a:t>un rapport de force avec l’industrie</a:t>
            </a:r>
            <a:r>
              <a:rPr lang="fr-FR" sz="2400" dirty="0">
                <a:latin typeface="Times New Roman" panose="02020603050405020304" pitchFamily="18" charset="0"/>
                <a:ea typeface="MS Mincho" panose="02020609040205080304" pitchFamily="49" charset="-128"/>
              </a:rPr>
              <a:t>. Les attachés de presse ne lisent pas les articles, ou alors en diagonale pour faire un petit compte-rendu qu’ils vont envoyer au studio ou à l’éditeur. Mais la note elle compte, elle va finir sur les affiches, sur </a:t>
            </a:r>
            <a:r>
              <a:rPr lang="fr-FR" sz="2400" dirty="0" err="1">
                <a:latin typeface="Times New Roman" panose="02020603050405020304" pitchFamily="18" charset="0"/>
                <a:ea typeface="MS Mincho" panose="02020609040205080304" pitchFamily="49" charset="-128"/>
              </a:rPr>
              <a:t>Metacritic</a:t>
            </a:r>
            <a:r>
              <a:rPr lang="fr-FR" sz="2400" dirty="0">
                <a:latin typeface="Times New Roman" panose="02020603050405020304" pitchFamily="18" charset="0"/>
                <a:ea typeface="MS Mincho" panose="02020609040205080304" pitchFamily="49" charset="-128"/>
              </a:rPr>
              <a:t>, dans les tableaux Excel, quelque part. Supprimer la note, c’est risquer de tomber dans un côté école des fans, de supprimer cet espèce de levier qu’on avait pour dire “là on peut marquer que quelque chose ne va pas”.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p>
        </p:txBody>
      </p:sp>
      <p:pic>
        <p:nvPicPr>
          <p:cNvPr id="9" name="Image 8" descr="maxresdefault.jpg">
            <a:extLst>
              <a:ext uri="{FF2B5EF4-FFF2-40B4-BE49-F238E27FC236}">
                <a16:creationId xmlns:a16="http://schemas.microsoft.com/office/drawing/2014/main" id="{9E92DB73-41BA-444B-8DFA-3ADD5D155293}"/>
              </a:ext>
            </a:extLst>
          </p:cNvPr>
          <p:cNvPicPr>
            <a:picLocks noChangeAspect="1"/>
          </p:cNvPicPr>
          <p:nvPr/>
        </p:nvPicPr>
        <p:blipFill rotWithShape="1">
          <a:blip r:embed="rId4">
            <a:extLst>
              <a:ext uri="{28A0092B-C50C-407E-A947-70E740481C1C}">
                <a14:useLocalDpi xmlns:a14="http://schemas.microsoft.com/office/drawing/2010/main" val="0"/>
              </a:ext>
            </a:extLst>
          </a:blip>
          <a:srcRect l="29202" t="30784" r="51612" b="24076"/>
          <a:stretch/>
        </p:blipFill>
        <p:spPr>
          <a:xfrm>
            <a:off x="918352" y="7711941"/>
            <a:ext cx="1946924" cy="2576647"/>
          </a:xfrm>
          <a:prstGeom prst="rect">
            <a:avLst/>
          </a:prstGeom>
          <a:ln>
            <a:solidFill>
              <a:srgbClr val="1C2024"/>
            </a:solidFill>
          </a:ln>
        </p:spPr>
      </p:pic>
    </p:spTree>
    <p:extLst>
      <p:ext uri="{BB962C8B-B14F-4D97-AF65-F5344CB8AC3E}">
        <p14:creationId xmlns:p14="http://schemas.microsoft.com/office/powerpoint/2010/main" val="2783714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CONTRE : </a:t>
            </a:r>
          </a:p>
        </p:txBody>
      </p:sp>
      <p:sp>
        <p:nvSpPr>
          <p:cNvPr id="9" name="Rectangle 8"/>
          <p:cNvSpPr/>
          <p:nvPr/>
        </p:nvSpPr>
        <p:spPr>
          <a:xfrm>
            <a:off x="2950732" y="2457840"/>
            <a:ext cx="15089817" cy="2677656"/>
          </a:xfrm>
          <a:prstGeom prst="rect">
            <a:avLst/>
          </a:prstGeom>
        </p:spPr>
        <p:txBody>
          <a:bodyPr wrap="square">
            <a:spAutoFit/>
          </a:bodyPr>
          <a:lstStyle/>
          <a:p>
            <a:pPr algn="just"/>
            <a:r>
              <a:rPr lang="fr-BE" sz="2400" dirty="0">
                <a:latin typeface="Times New Roman"/>
                <a:cs typeface="Times New Roman"/>
              </a:rPr>
              <a:t>« [À Joystick,] on n’a jamais été super à l’aise avec la notation. Il y avait un côté </a:t>
            </a:r>
            <a:r>
              <a:rPr lang="fr-BE" sz="2400" b="1" dirty="0">
                <a:latin typeface="Times New Roman"/>
                <a:cs typeface="Times New Roman"/>
              </a:rPr>
              <a:t>scolaire</a:t>
            </a:r>
            <a:r>
              <a:rPr lang="fr-BE" sz="2400" dirty="0">
                <a:latin typeface="Times New Roman"/>
                <a:cs typeface="Times New Roman"/>
              </a:rPr>
              <a:t>, […] on avait vachement de respect pour les gens qui faisaient les jeux et ça faisait chier de mettre une note comme un prof. Même quand les jeux étaient mauvais : je disais souvent “oui, mais le mec ou la nana qui a dessiné l’arbre qu’on voit dans le fond, il ou elle y a mis tout son cœur […] ce n’est pas sa faute si à l’arrivée le jeu est nul”. […] Dans les années 2000, j’avais dit à des éditeurs : “de toute façon</a:t>
            </a:r>
            <a:r>
              <a:rPr lang="fr-BE" sz="2400" b="1" dirty="0">
                <a:latin typeface="Times New Roman"/>
                <a:cs typeface="Times New Roman"/>
              </a:rPr>
              <a:t>, j’en ai marre, on va arrêter de noter, on va juste marquer j’achète ou je n’achète pas</a:t>
            </a:r>
            <a:r>
              <a:rPr lang="fr-BE" sz="2400" dirty="0">
                <a:latin typeface="Times New Roman"/>
                <a:cs typeface="Times New Roman"/>
              </a:rPr>
              <a:t>”. Je me rappelle, entre autres, Electronic Arts avait été collé au plafond : “mais tu ne peux pas faire ça, la note c’est super important !” Après, j’ai quitté le milieu ». </a:t>
            </a:r>
            <a:r>
              <a:rPr lang="fr-BE" sz="2400" b="1" dirty="0">
                <a:latin typeface="Times New Roman"/>
                <a:cs typeface="Times New Roman"/>
              </a:rPr>
              <a:t>Moulinex, ex-rédacteur en chef de </a:t>
            </a:r>
            <a:r>
              <a:rPr lang="fr-BE" sz="2400" b="1" i="1" dirty="0">
                <a:latin typeface="Times New Roman"/>
                <a:cs typeface="Times New Roman"/>
              </a:rPr>
              <a:t>Joystick</a:t>
            </a:r>
            <a:endParaRPr lang="fr-FR" sz="2400" dirty="0">
              <a:latin typeface="Times New Roman"/>
              <a:cs typeface="Times New Roman"/>
            </a:endParaRPr>
          </a:p>
        </p:txBody>
      </p:sp>
      <p:pic>
        <p:nvPicPr>
          <p:cNvPr id="10" name="Image 9" descr="Capture d’écran 2021-03-05 à 09.32.30.png"/>
          <p:cNvPicPr>
            <a:picLocks noChangeAspect="1"/>
          </p:cNvPicPr>
          <p:nvPr/>
        </p:nvPicPr>
        <p:blipFill rotWithShape="1">
          <a:blip r:embed="rId2">
            <a:extLst>
              <a:ext uri="{28A0092B-C50C-407E-A947-70E740481C1C}">
                <a14:useLocalDpi xmlns:a14="http://schemas.microsoft.com/office/drawing/2010/main" val="0"/>
              </a:ext>
            </a:extLst>
          </a:blip>
          <a:srcRect l="9612" t="6761" r="17380"/>
          <a:stretch/>
        </p:blipFill>
        <p:spPr>
          <a:xfrm>
            <a:off x="186760" y="2577398"/>
            <a:ext cx="2633248" cy="2463005"/>
          </a:xfrm>
          <a:prstGeom prst="rect">
            <a:avLst/>
          </a:prstGeom>
          <a:ln>
            <a:solidFill>
              <a:srgbClr val="1C2024"/>
            </a:solidFill>
          </a:ln>
        </p:spPr>
      </p:pic>
      <p:sp>
        <p:nvSpPr>
          <p:cNvPr id="3" name="Rectangle 2"/>
          <p:cNvSpPr/>
          <p:nvPr/>
        </p:nvSpPr>
        <p:spPr>
          <a:xfrm>
            <a:off x="183253" y="5580020"/>
            <a:ext cx="15018618" cy="3416320"/>
          </a:xfrm>
          <a:prstGeom prst="rect">
            <a:avLst/>
          </a:prstGeom>
        </p:spPr>
        <p:txBody>
          <a:bodyPr wrap="square">
            <a:spAutoFit/>
          </a:bodyPr>
          <a:lstStyle/>
          <a:p>
            <a:pPr algn="just"/>
            <a:r>
              <a:rPr lang="fr-BE" sz="2400" dirty="0">
                <a:latin typeface="Times New Roman"/>
                <a:cs typeface="Times New Roman"/>
              </a:rPr>
              <a:t>« La note représenterait donc une forme d’absolu, une échelle de Richter du plaisir. </a:t>
            </a:r>
            <a:r>
              <a:rPr lang="fr-BE" sz="2400" b="1" dirty="0">
                <a:latin typeface="Times New Roman"/>
                <a:cs typeface="Times New Roman"/>
              </a:rPr>
              <a:t>Là où les secousses telluriques sont quantifiables via des dispositifs de mesure, les vibrations du joueur le sont beaucoup moins. </a:t>
            </a:r>
            <a:r>
              <a:rPr lang="fr-BE" sz="2400" dirty="0">
                <a:latin typeface="Times New Roman"/>
                <a:cs typeface="Times New Roman"/>
              </a:rPr>
              <a:t>Chacun trouvera du plaisir dans des domaines aussi différents qu’une direction artistique, des musiques, des mécanismes de jeu, une construction de niveau, de l’humour, de la peur, un scénario original, un mode multi bien équilibré, etc. […] Après tout, nous n’avons jamais fait partie du panel Metacritic (il faut le demander) et nous avons suffisamment critiqué tout le système qu’il engendre. Clauses dans les contrats de certains studios, obligation de score minimum pour les filiales, tout est scruté, jugé, pesé. Comme si de l’amalgame d’avis subjectifs émanant de différents médias pouvait sortir une vérité. Ce gloubi-boulga revisité à la sauce jeu vidéo </a:t>
            </a:r>
            <a:r>
              <a:rPr lang="fr-BE" sz="2400" b="1" dirty="0">
                <a:latin typeface="Times New Roman"/>
                <a:cs typeface="Times New Roman"/>
              </a:rPr>
              <a:t>ne réduit ce dernier qu’à sa simple expression commerciale »</a:t>
            </a:r>
            <a:r>
              <a:rPr lang="fr-BE" sz="2400" dirty="0">
                <a:latin typeface="Times New Roman"/>
                <a:cs typeface="Times New Roman"/>
              </a:rPr>
              <a:t>. </a:t>
            </a:r>
            <a:r>
              <a:rPr lang="fr-BE" sz="2400" b="1" dirty="0">
                <a:latin typeface="Times New Roman"/>
                <a:cs typeface="Times New Roman"/>
              </a:rPr>
              <a:t>Rodolphe Donain, à l’époque rédacteur en chef de </a:t>
            </a:r>
            <a:r>
              <a:rPr lang="fr-BE" sz="2400" b="1" i="1" dirty="0">
                <a:latin typeface="Times New Roman"/>
                <a:cs typeface="Times New Roman"/>
              </a:rPr>
              <a:t>JVN.com</a:t>
            </a:r>
            <a:r>
              <a:rPr lang="fr-BE" sz="2400" b="1" dirty="0">
                <a:latin typeface="Times New Roman"/>
                <a:cs typeface="Times New Roman"/>
              </a:rPr>
              <a:t>. </a:t>
            </a:r>
            <a:r>
              <a:rPr lang="fr-BE" sz="2400" dirty="0">
                <a:latin typeface="Times New Roman"/>
                <a:cs typeface="Times New Roman"/>
              </a:rPr>
              <a:t> </a:t>
            </a:r>
          </a:p>
        </p:txBody>
      </p:sp>
      <p:pic>
        <p:nvPicPr>
          <p:cNvPr id="4" name="Image 3" descr="gUlC57W3_400x400.jpg"/>
          <p:cNvPicPr>
            <a:picLocks noChangeAspect="1"/>
          </p:cNvPicPr>
          <p:nvPr/>
        </p:nvPicPr>
        <p:blipFill rotWithShape="1">
          <a:blip r:embed="rId3">
            <a:extLst>
              <a:ext uri="{28A0092B-C50C-407E-A947-70E740481C1C}">
                <a14:useLocalDpi xmlns:a14="http://schemas.microsoft.com/office/drawing/2010/main" val="0"/>
              </a:ext>
            </a:extLst>
          </a:blip>
          <a:srcRect l="13605" r="17649"/>
          <a:stretch/>
        </p:blipFill>
        <p:spPr>
          <a:xfrm>
            <a:off x="15421295" y="5248183"/>
            <a:ext cx="2619254" cy="3810018"/>
          </a:xfrm>
          <a:prstGeom prst="rect">
            <a:avLst/>
          </a:prstGeom>
          <a:ln>
            <a:solidFill>
              <a:srgbClr val="1C2024"/>
            </a:solidFill>
          </a:ln>
        </p:spPr>
      </p:pic>
      <p:pic>
        <p:nvPicPr>
          <p:cNvPr id="7" name="Image 6" descr="Capture d’écran 2021-03-16 à 10.18.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306" y="8986003"/>
            <a:ext cx="8775961" cy="1153170"/>
          </a:xfrm>
          <a:prstGeom prst="rect">
            <a:avLst/>
          </a:prstGeom>
        </p:spPr>
      </p:pic>
      <p:sp>
        <p:nvSpPr>
          <p:cNvPr id="13" name="ZoneTexte 12"/>
          <p:cNvSpPr txBox="1"/>
          <p:nvPr/>
        </p:nvSpPr>
        <p:spPr>
          <a:xfrm>
            <a:off x="6069524" y="9711941"/>
            <a:ext cx="4617521" cy="369332"/>
          </a:xfrm>
          <a:prstGeom prst="rect">
            <a:avLst/>
          </a:prstGeom>
          <a:noFill/>
        </p:spPr>
        <p:txBody>
          <a:bodyPr wrap="square" rtlCol="0">
            <a:spAutoFit/>
          </a:bodyPr>
          <a:lstStyle/>
          <a:p>
            <a:pPr algn="ctr"/>
            <a:r>
              <a:rPr lang="fr-FR" b="1" dirty="0"/>
              <a:t>Jason </a:t>
            </a:r>
            <a:r>
              <a:rPr lang="fr-FR" b="1" dirty="0" err="1"/>
              <a:t>Schreier</a:t>
            </a:r>
            <a:r>
              <a:rPr lang="fr-FR" b="1" dirty="0"/>
              <a:t>, </a:t>
            </a:r>
            <a:r>
              <a:rPr lang="fr-FR" b="1" i="1" dirty="0" err="1"/>
              <a:t>Kotaku.com</a:t>
            </a:r>
            <a:r>
              <a:rPr lang="fr-FR" b="1" dirty="0"/>
              <a:t>, 8 août 2015</a:t>
            </a:r>
          </a:p>
        </p:txBody>
      </p:sp>
    </p:spTree>
    <p:extLst>
      <p:ext uri="{BB962C8B-B14F-4D97-AF65-F5344CB8AC3E}">
        <p14:creationId xmlns:p14="http://schemas.microsoft.com/office/powerpoint/2010/main" val="3715429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PAR LA SURÉVALUATION</a:t>
            </a:r>
          </a:p>
        </p:txBody>
      </p:sp>
      <p:pic>
        <p:nvPicPr>
          <p:cNvPr id="2" name="Image 1" descr="189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77"/>
            <a:ext cx="2918062" cy="10269530"/>
          </a:xfrm>
          <a:prstGeom prst="rect">
            <a:avLst/>
          </a:prstGeom>
          <a:ln>
            <a:solidFill>
              <a:srgbClr val="1C2024"/>
            </a:solidFill>
          </a:ln>
        </p:spPr>
      </p:pic>
      <p:sp>
        <p:nvSpPr>
          <p:cNvPr id="6" name="Rectangle 5"/>
          <p:cNvSpPr/>
          <p:nvPr/>
        </p:nvSpPr>
        <p:spPr>
          <a:xfrm>
            <a:off x="3021927" y="6216485"/>
            <a:ext cx="9005106" cy="2677656"/>
          </a:xfrm>
          <a:prstGeom prst="rect">
            <a:avLst/>
          </a:prstGeom>
        </p:spPr>
        <p:txBody>
          <a:bodyPr wrap="square">
            <a:spAutoFit/>
          </a:bodyPr>
          <a:lstStyle/>
          <a:p>
            <a:pPr algn="just"/>
            <a:r>
              <a:rPr lang="fr-BE" sz="2400" b="1" dirty="0">
                <a:latin typeface="Times New Roman"/>
                <a:cs typeface="Times New Roman"/>
              </a:rPr>
              <a:t>Les « maxistes » : </a:t>
            </a:r>
            <a:r>
              <a:rPr lang="fr-BE" sz="2400" dirty="0">
                <a:latin typeface="Times New Roman"/>
                <a:cs typeface="Times New Roman"/>
              </a:rPr>
              <a:t>« Les magazines </a:t>
            </a:r>
            <a:r>
              <a:rPr lang="fr-BE" sz="2400" i="1" dirty="0">
                <a:latin typeface="Times New Roman"/>
                <a:cs typeface="Times New Roman"/>
              </a:rPr>
              <a:t>Edge</a:t>
            </a:r>
            <a:r>
              <a:rPr lang="fr-BE" sz="2400" dirty="0">
                <a:latin typeface="Times New Roman"/>
                <a:cs typeface="Times New Roman"/>
              </a:rPr>
              <a:t> en Grande-Bretagne et a fortiori </a:t>
            </a:r>
            <a:r>
              <a:rPr lang="fr-BE" sz="2400" i="1" dirty="0">
                <a:latin typeface="Times New Roman"/>
                <a:cs typeface="Times New Roman"/>
              </a:rPr>
              <a:t>Famitsu</a:t>
            </a:r>
            <a:r>
              <a:rPr lang="fr-BE" sz="2400" dirty="0">
                <a:latin typeface="Times New Roman"/>
                <a:cs typeface="Times New Roman"/>
              </a:rPr>
              <a:t> au Japon sont notamment tombés dans ce piège : à force de multiplier les 10/10 et les 40/40 – le premier en est à son vingtième, le second à son vingt-quatrième – parfois pour des jeux loin d’être exempts de tout reproche, comme </a:t>
            </a:r>
            <a:r>
              <a:rPr lang="fr-BE" sz="2400" i="1" dirty="0">
                <a:latin typeface="Times New Roman"/>
                <a:cs typeface="Times New Roman"/>
              </a:rPr>
              <a:t>Final Fantasy XIII-2</a:t>
            </a:r>
            <a:r>
              <a:rPr lang="fr-BE" sz="2400" dirty="0">
                <a:latin typeface="Times New Roman"/>
                <a:cs typeface="Times New Roman"/>
              </a:rPr>
              <a:t>, leur jugement ne fait plus autant référence qu’auparavant, et leurs notes maximales ne font plus vraiment événement ».</a:t>
            </a:r>
          </a:p>
        </p:txBody>
      </p:sp>
      <p:pic>
        <p:nvPicPr>
          <p:cNvPr id="9" name="Image 8" descr="Capture d’écran 2021-02-24 à 14.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679" y="4258313"/>
            <a:ext cx="2804615" cy="1516782"/>
          </a:xfrm>
          <a:prstGeom prst="rect">
            <a:avLst/>
          </a:prstGeom>
          <a:ln>
            <a:solidFill>
              <a:srgbClr val="000000"/>
            </a:solidFill>
          </a:ln>
        </p:spPr>
      </p:pic>
      <p:sp>
        <p:nvSpPr>
          <p:cNvPr id="10" name="ZoneTexte 9"/>
          <p:cNvSpPr txBox="1"/>
          <p:nvPr/>
        </p:nvSpPr>
        <p:spPr>
          <a:xfrm>
            <a:off x="1157851" y="5789806"/>
            <a:ext cx="7078024" cy="369332"/>
          </a:xfrm>
          <a:prstGeom prst="rect">
            <a:avLst/>
          </a:prstGeom>
          <a:noFill/>
        </p:spPr>
        <p:txBody>
          <a:bodyPr wrap="square" rtlCol="0">
            <a:spAutoFit/>
          </a:bodyPr>
          <a:lstStyle/>
          <a:p>
            <a:pPr algn="ctr"/>
            <a:r>
              <a:rPr lang="fr-FR" b="1" i="1" dirty="0" err="1"/>
              <a:t>Jeuxactu</a:t>
            </a:r>
            <a:r>
              <a:rPr lang="fr-FR" b="1" i="1" dirty="0"/>
              <a:t> </a:t>
            </a:r>
            <a:r>
              <a:rPr lang="fr-FR" b="1" dirty="0"/>
              <a:t>(</a:t>
            </a:r>
            <a:r>
              <a:rPr lang="fr-FR" b="1" dirty="0" err="1"/>
              <a:t>Red</a:t>
            </a:r>
            <a:r>
              <a:rPr lang="fr-FR" b="1" dirty="0"/>
              <a:t> Dead </a:t>
            </a:r>
            <a:r>
              <a:rPr lang="fr-FR" b="1" dirty="0" err="1"/>
              <a:t>Redemption</a:t>
            </a:r>
            <a:r>
              <a:rPr lang="fr-FR" b="1" dirty="0"/>
              <a:t> 2)</a:t>
            </a:r>
            <a:endParaRPr lang="fr-FR" b="1" i="1" dirty="0"/>
          </a:p>
        </p:txBody>
      </p:sp>
      <p:sp>
        <p:nvSpPr>
          <p:cNvPr id="11" name="ZoneTexte 10"/>
          <p:cNvSpPr txBox="1"/>
          <p:nvPr/>
        </p:nvSpPr>
        <p:spPr>
          <a:xfrm>
            <a:off x="5530946" y="5792791"/>
            <a:ext cx="7078024" cy="369332"/>
          </a:xfrm>
          <a:prstGeom prst="rect">
            <a:avLst/>
          </a:prstGeom>
          <a:noFill/>
        </p:spPr>
        <p:txBody>
          <a:bodyPr wrap="square" rtlCol="0">
            <a:spAutoFit/>
          </a:bodyPr>
          <a:lstStyle/>
          <a:p>
            <a:pPr algn="ctr"/>
            <a:r>
              <a:rPr lang="fr-FR" b="1" i="1" dirty="0"/>
              <a:t>Canard PC </a:t>
            </a:r>
            <a:r>
              <a:rPr lang="fr-FR" b="1" dirty="0"/>
              <a:t>(</a:t>
            </a:r>
            <a:r>
              <a:rPr lang="fr-FR" b="1" dirty="0" err="1"/>
              <a:t>Dishonored</a:t>
            </a:r>
            <a:r>
              <a:rPr lang="fr-FR" b="1" dirty="0"/>
              <a:t>)</a:t>
            </a:r>
            <a:endParaRPr lang="fr-FR" b="1" i="1" dirty="0"/>
          </a:p>
        </p:txBody>
      </p:sp>
      <p:sp>
        <p:nvSpPr>
          <p:cNvPr id="12" name="ZoneTexte 11"/>
          <p:cNvSpPr txBox="1"/>
          <p:nvPr/>
        </p:nvSpPr>
        <p:spPr>
          <a:xfrm>
            <a:off x="1216899" y="9733596"/>
            <a:ext cx="7078024" cy="369332"/>
          </a:xfrm>
          <a:prstGeom prst="rect">
            <a:avLst/>
          </a:prstGeom>
          <a:noFill/>
        </p:spPr>
        <p:txBody>
          <a:bodyPr wrap="square" rtlCol="0">
            <a:spAutoFit/>
          </a:bodyPr>
          <a:lstStyle/>
          <a:p>
            <a:pPr algn="ctr"/>
            <a:r>
              <a:rPr lang="fr-FR" b="1" i="1" dirty="0"/>
              <a:t>Consoles + </a:t>
            </a:r>
            <a:r>
              <a:rPr lang="fr-FR" b="1" dirty="0"/>
              <a:t>(</a:t>
            </a:r>
            <a:r>
              <a:rPr lang="fr-FR" b="1" dirty="0" err="1"/>
              <a:t>Donkey</a:t>
            </a:r>
            <a:r>
              <a:rPr lang="fr-FR" b="1" dirty="0"/>
              <a:t> Kong Country)</a:t>
            </a:r>
            <a:endParaRPr lang="fr-FR" b="1" i="1" dirty="0"/>
          </a:p>
        </p:txBody>
      </p:sp>
      <p:pic>
        <p:nvPicPr>
          <p:cNvPr id="8" name="Image 7" descr="Capture d’écran 2021-03-16 à 10.39.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9813" y="2465338"/>
            <a:ext cx="6128188" cy="7564109"/>
          </a:xfrm>
          <a:prstGeom prst="rect">
            <a:avLst/>
          </a:prstGeom>
          <a:ln>
            <a:solidFill>
              <a:srgbClr val="1C2024"/>
            </a:solidFill>
          </a:ln>
        </p:spPr>
      </p:pic>
      <p:sp>
        <p:nvSpPr>
          <p:cNvPr id="15" name="Rectangle 14"/>
          <p:cNvSpPr/>
          <p:nvPr/>
        </p:nvSpPr>
        <p:spPr>
          <a:xfrm>
            <a:off x="3099626" y="9170405"/>
            <a:ext cx="9076811" cy="461665"/>
          </a:xfrm>
          <a:prstGeom prst="rect">
            <a:avLst/>
          </a:prstGeom>
        </p:spPr>
        <p:txBody>
          <a:bodyPr wrap="square">
            <a:spAutoFit/>
          </a:bodyPr>
          <a:lstStyle/>
          <a:p>
            <a:pPr algn="ctr"/>
            <a:r>
              <a:rPr lang="fr-BE" sz="2400" b="1" dirty="0">
                <a:latin typeface="Times New Roman"/>
                <a:cs typeface="Times New Roman"/>
              </a:rPr>
              <a:t>Le danger de l’inflation : revenir à des notes plus modérées</a:t>
            </a:r>
            <a:endParaRPr lang="fr-BE" sz="2400" dirty="0">
              <a:latin typeface="Times New Roman"/>
              <a:cs typeface="Times New Roman"/>
            </a:endParaRPr>
          </a:p>
        </p:txBody>
      </p:sp>
      <p:sp>
        <p:nvSpPr>
          <p:cNvPr id="16" name="ZoneTexte 15"/>
          <p:cNvSpPr txBox="1"/>
          <p:nvPr/>
        </p:nvSpPr>
        <p:spPr>
          <a:xfrm>
            <a:off x="3100117" y="8815454"/>
            <a:ext cx="8796187" cy="369332"/>
          </a:xfrm>
          <a:prstGeom prst="rect">
            <a:avLst/>
          </a:prstGeom>
          <a:noFill/>
        </p:spPr>
        <p:txBody>
          <a:bodyPr wrap="square" rtlCol="0">
            <a:spAutoFit/>
          </a:bodyPr>
          <a:lstStyle/>
          <a:p>
            <a:pPr algn="ctr"/>
            <a:r>
              <a:rPr lang="fr-FR" b="1" dirty="0"/>
              <a:t>AUDUREAU William, « Peut-on mettre 20/20 à un jeu vidéo ? », </a:t>
            </a:r>
            <a:r>
              <a:rPr lang="fr-FR" b="1" i="1" dirty="0"/>
              <a:t>Le Monde</a:t>
            </a:r>
            <a:r>
              <a:rPr lang="fr-FR" b="1" dirty="0"/>
              <a:t>, 6 mars 2017</a:t>
            </a:r>
          </a:p>
        </p:txBody>
      </p:sp>
      <p:pic>
        <p:nvPicPr>
          <p:cNvPr id="14" name="Image 13" descr="Capture d’écran 2021-03-16 à 16.03.40.png"/>
          <p:cNvPicPr>
            <a:picLocks noChangeAspect="1"/>
          </p:cNvPicPr>
          <p:nvPr/>
        </p:nvPicPr>
        <p:blipFill rotWithShape="1">
          <a:blip r:embed="rId5">
            <a:extLst>
              <a:ext uri="{28A0092B-C50C-407E-A947-70E740481C1C}">
                <a14:useLocalDpi xmlns:a14="http://schemas.microsoft.com/office/drawing/2010/main" val="0"/>
              </a:ext>
            </a:extLst>
          </a:blip>
          <a:srcRect l="9205" t="50750"/>
          <a:stretch/>
        </p:blipFill>
        <p:spPr>
          <a:xfrm>
            <a:off x="5001863" y="2297246"/>
            <a:ext cx="7149189" cy="1225923"/>
          </a:xfrm>
          <a:prstGeom prst="rect">
            <a:avLst/>
          </a:prstGeom>
          <a:ln>
            <a:solidFill>
              <a:srgbClr val="1C2024"/>
            </a:solidFill>
          </a:ln>
        </p:spPr>
      </p:pic>
      <p:pic>
        <p:nvPicPr>
          <p:cNvPr id="7" name="Image 6" descr="Capture d’écran 2021-03-16 à 10.34.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311" y="2913980"/>
            <a:ext cx="1908680" cy="2892384"/>
          </a:xfrm>
          <a:prstGeom prst="rect">
            <a:avLst/>
          </a:prstGeom>
          <a:ln>
            <a:solidFill>
              <a:srgbClr val="1C2024"/>
            </a:solidFill>
          </a:ln>
        </p:spPr>
      </p:pic>
      <p:sp>
        <p:nvSpPr>
          <p:cNvPr id="18" name="ZoneTexte 17"/>
          <p:cNvSpPr txBox="1"/>
          <p:nvPr/>
        </p:nvSpPr>
        <p:spPr>
          <a:xfrm>
            <a:off x="4749570" y="3535883"/>
            <a:ext cx="7078024" cy="369332"/>
          </a:xfrm>
          <a:prstGeom prst="rect">
            <a:avLst/>
          </a:prstGeom>
          <a:noFill/>
        </p:spPr>
        <p:txBody>
          <a:bodyPr wrap="square" rtlCol="0">
            <a:spAutoFit/>
          </a:bodyPr>
          <a:lstStyle/>
          <a:p>
            <a:pPr algn="ctr"/>
            <a:r>
              <a:rPr lang="fr-FR" b="1" i="1" dirty="0"/>
              <a:t>Canard PC </a:t>
            </a:r>
            <a:r>
              <a:rPr lang="fr-FR" b="1" dirty="0"/>
              <a:t>(The </a:t>
            </a:r>
            <a:r>
              <a:rPr lang="fr-FR" b="1" dirty="0" err="1"/>
              <a:t>Witcher</a:t>
            </a:r>
            <a:r>
              <a:rPr lang="fr-FR" b="1" dirty="0"/>
              <a:t> 3 : La Chasse Sauvage)</a:t>
            </a:r>
            <a:endParaRPr lang="fr-FR" b="1" i="1" dirty="0"/>
          </a:p>
        </p:txBody>
      </p:sp>
    </p:spTree>
    <p:extLst>
      <p:ext uri="{BB962C8B-B14F-4D97-AF65-F5344CB8AC3E}">
        <p14:creationId xmlns:p14="http://schemas.microsoft.com/office/powerpoint/2010/main" val="1231362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ZoneTexte 2"/>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PAR L’INVENTION</a:t>
            </a:r>
          </a:p>
        </p:txBody>
      </p:sp>
      <p:pic>
        <p:nvPicPr>
          <p:cNvPr id="2" name="Image 1" descr="Capture d’écran 2021-03-16 à 10.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3" y="2545245"/>
            <a:ext cx="2870200" cy="3429000"/>
          </a:xfrm>
          <a:prstGeom prst="rect">
            <a:avLst/>
          </a:prstGeom>
          <a:ln>
            <a:solidFill>
              <a:srgbClr val="1C2024"/>
            </a:solidFill>
          </a:ln>
        </p:spPr>
      </p:pic>
      <p:sp>
        <p:nvSpPr>
          <p:cNvPr id="5" name="ZoneTexte 4"/>
          <p:cNvSpPr txBox="1"/>
          <p:nvPr/>
        </p:nvSpPr>
        <p:spPr>
          <a:xfrm>
            <a:off x="-1755509" y="6032604"/>
            <a:ext cx="7078024" cy="369332"/>
          </a:xfrm>
          <a:prstGeom prst="rect">
            <a:avLst/>
          </a:prstGeom>
          <a:noFill/>
        </p:spPr>
        <p:txBody>
          <a:bodyPr wrap="square" rtlCol="0">
            <a:spAutoFit/>
          </a:bodyPr>
          <a:lstStyle/>
          <a:p>
            <a:pPr algn="ctr"/>
            <a:r>
              <a:rPr lang="fr-FR" b="1" i="1" dirty="0" err="1"/>
              <a:t>Gamefan</a:t>
            </a:r>
            <a:r>
              <a:rPr lang="fr-FR" b="1" i="1" dirty="0"/>
              <a:t> </a:t>
            </a:r>
            <a:r>
              <a:rPr lang="fr-FR" b="1" dirty="0"/>
              <a:t>(</a:t>
            </a:r>
            <a:r>
              <a:rPr lang="fr-FR" b="1" dirty="0" err="1"/>
              <a:t>Metal</a:t>
            </a:r>
            <a:r>
              <a:rPr lang="fr-FR" b="1" dirty="0"/>
              <a:t> </a:t>
            </a:r>
            <a:r>
              <a:rPr lang="fr-FR" b="1" dirty="0" err="1"/>
              <a:t>Gear</a:t>
            </a:r>
            <a:r>
              <a:rPr lang="fr-FR" b="1" dirty="0"/>
              <a:t> Solid 3)</a:t>
            </a:r>
            <a:endParaRPr lang="fr-FR" b="1" i="1" dirty="0"/>
          </a:p>
        </p:txBody>
      </p:sp>
      <p:sp>
        <p:nvSpPr>
          <p:cNvPr id="4" name="Rectangle 3"/>
          <p:cNvSpPr/>
          <p:nvPr/>
        </p:nvSpPr>
        <p:spPr>
          <a:xfrm>
            <a:off x="11239163" y="2840594"/>
            <a:ext cx="6857413" cy="1938992"/>
          </a:xfrm>
          <a:prstGeom prst="rect">
            <a:avLst/>
          </a:prstGeom>
        </p:spPr>
        <p:txBody>
          <a:bodyPr wrap="square">
            <a:spAutoFit/>
          </a:bodyPr>
          <a:lstStyle/>
          <a:p>
            <a:pPr algn="just"/>
            <a:r>
              <a:rPr lang="fr-FR" sz="2400" dirty="0">
                <a:latin typeface="Times New Roman"/>
                <a:cs typeface="Times New Roman"/>
              </a:rPr>
              <a:t>« Je vois la note comme une information pour le lecteur, pas un jouet pour journaliste. Mettre une note parodique, une </a:t>
            </a:r>
            <a:r>
              <a:rPr lang="fr-FR" sz="2400" dirty="0" err="1">
                <a:latin typeface="Times New Roman"/>
                <a:cs typeface="Times New Roman"/>
              </a:rPr>
              <a:t>non-note</a:t>
            </a:r>
            <a:r>
              <a:rPr lang="fr-FR" sz="2400" dirty="0">
                <a:latin typeface="Times New Roman"/>
                <a:cs typeface="Times New Roman"/>
              </a:rPr>
              <a:t>, c’est se faire plaisir sans faire son travail correctement » </a:t>
            </a:r>
            <a:r>
              <a:rPr lang="fr-FR" sz="2400" b="1" dirty="0">
                <a:latin typeface="Times New Roman"/>
                <a:cs typeface="Times New Roman"/>
              </a:rPr>
              <a:t>Gaël Fouquet, ex-rédacteur en chef de </a:t>
            </a:r>
            <a:r>
              <a:rPr lang="fr-FR" sz="2400" b="1" i="1" dirty="0" err="1">
                <a:latin typeface="Times New Roman"/>
                <a:cs typeface="Times New Roman"/>
              </a:rPr>
              <a:t>Gamekult</a:t>
            </a:r>
            <a:endParaRPr lang="fr-FR" sz="2400" dirty="0">
              <a:latin typeface="Times New Roman"/>
              <a:cs typeface="Times New Roman"/>
            </a:endParaRPr>
          </a:p>
        </p:txBody>
      </p:sp>
      <p:pic>
        <p:nvPicPr>
          <p:cNvPr id="7" name="Image 6" descr="Capture d’écran 2021-03-16 à 11.1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495" y="2538570"/>
            <a:ext cx="5397500" cy="2057400"/>
          </a:xfrm>
          <a:prstGeom prst="rect">
            <a:avLst/>
          </a:prstGeom>
          <a:ln>
            <a:solidFill>
              <a:srgbClr val="1C2024"/>
            </a:solidFill>
          </a:ln>
        </p:spPr>
      </p:pic>
      <p:pic>
        <p:nvPicPr>
          <p:cNvPr id="6" name="Image 5" descr="unna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562" y="2521399"/>
            <a:ext cx="2017073" cy="2521341"/>
          </a:xfrm>
          <a:prstGeom prst="rect">
            <a:avLst/>
          </a:prstGeom>
          <a:ln>
            <a:solidFill>
              <a:srgbClr val="1C2024"/>
            </a:solidFill>
          </a:ln>
        </p:spPr>
      </p:pic>
      <p:sp>
        <p:nvSpPr>
          <p:cNvPr id="9" name="ZoneTexte 8"/>
          <p:cNvSpPr txBox="1"/>
          <p:nvPr/>
        </p:nvSpPr>
        <p:spPr>
          <a:xfrm>
            <a:off x="2468144" y="4634826"/>
            <a:ext cx="7078024" cy="369332"/>
          </a:xfrm>
          <a:prstGeom prst="rect">
            <a:avLst/>
          </a:prstGeom>
          <a:noFill/>
        </p:spPr>
        <p:txBody>
          <a:bodyPr wrap="square" rtlCol="0">
            <a:spAutoFit/>
          </a:bodyPr>
          <a:lstStyle/>
          <a:p>
            <a:pPr algn="ctr"/>
            <a:r>
              <a:rPr lang="fr-FR" b="1" i="1" dirty="0"/>
              <a:t>Le Monde Pixels </a:t>
            </a:r>
            <a:r>
              <a:rPr lang="fr-FR" b="1" dirty="0"/>
              <a:t>(</a:t>
            </a:r>
            <a:r>
              <a:rPr lang="fr-FR" b="1" dirty="0" err="1"/>
              <a:t>Looney</a:t>
            </a:r>
            <a:r>
              <a:rPr lang="fr-FR" b="1" dirty="0"/>
              <a:t> Tunes </a:t>
            </a:r>
            <a:r>
              <a:rPr lang="fr-FR" b="1" dirty="0" err="1"/>
              <a:t>Galactic</a:t>
            </a:r>
            <a:r>
              <a:rPr lang="fr-FR" b="1" dirty="0"/>
              <a:t> Sports)</a:t>
            </a:r>
            <a:endParaRPr lang="fr-FR" b="1" i="1" dirty="0"/>
          </a:p>
        </p:txBody>
      </p:sp>
      <p:pic>
        <p:nvPicPr>
          <p:cNvPr id="10" name="Image 9" descr="Test disney collection spécial vieux.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9778" r="35660"/>
          <a:stretch/>
        </p:blipFill>
        <p:spPr>
          <a:xfrm>
            <a:off x="3591939" y="5047156"/>
            <a:ext cx="5084103" cy="5241432"/>
          </a:xfrm>
          <a:prstGeom prst="rect">
            <a:avLst/>
          </a:prstGeom>
          <a:ln>
            <a:solidFill>
              <a:srgbClr val="000000"/>
            </a:solidFill>
          </a:ln>
        </p:spPr>
      </p:pic>
      <p:pic>
        <p:nvPicPr>
          <p:cNvPr id="12" name="Image 11" descr="Capture d’écran 2020-05-29 à 16.04.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7" y="6742329"/>
            <a:ext cx="3585700" cy="2999577"/>
          </a:xfrm>
          <a:prstGeom prst="rect">
            <a:avLst/>
          </a:prstGeom>
          <a:ln>
            <a:solidFill>
              <a:srgbClr val="1C2024"/>
            </a:solidFill>
          </a:ln>
        </p:spPr>
      </p:pic>
      <p:sp>
        <p:nvSpPr>
          <p:cNvPr id="13" name="ZoneTexte 12"/>
          <p:cNvSpPr txBox="1"/>
          <p:nvPr/>
        </p:nvSpPr>
        <p:spPr>
          <a:xfrm>
            <a:off x="-1730849" y="9848647"/>
            <a:ext cx="7078024" cy="369332"/>
          </a:xfrm>
          <a:prstGeom prst="rect">
            <a:avLst/>
          </a:prstGeom>
          <a:noFill/>
        </p:spPr>
        <p:txBody>
          <a:bodyPr wrap="square" rtlCol="0">
            <a:spAutoFit/>
          </a:bodyPr>
          <a:lstStyle/>
          <a:p>
            <a:pPr algn="ctr"/>
            <a:r>
              <a:rPr lang="fr-FR" b="1" i="1" dirty="0"/>
              <a:t>Canard PC </a:t>
            </a:r>
            <a:r>
              <a:rPr lang="fr-FR" b="1" dirty="0"/>
              <a:t>(Animal </a:t>
            </a:r>
            <a:r>
              <a:rPr lang="fr-FR" b="1" dirty="0" err="1"/>
              <a:t>Crossing</a:t>
            </a:r>
            <a:r>
              <a:rPr lang="fr-FR" b="1" dirty="0"/>
              <a:t> NH)</a:t>
            </a:r>
            <a:endParaRPr lang="fr-FR" b="1" i="1" dirty="0"/>
          </a:p>
        </p:txBody>
      </p:sp>
      <p:pic>
        <p:nvPicPr>
          <p:cNvPr id="8" name="Image 7" descr="Audureau Pixels Lamy couac couac:10 goose game.png"/>
          <p:cNvPicPr>
            <a:picLocks noChangeAspect="1"/>
          </p:cNvPicPr>
          <p:nvPr/>
        </p:nvPicPr>
        <p:blipFill rotWithShape="1">
          <a:blip r:embed="rId8">
            <a:extLst>
              <a:ext uri="{28A0092B-C50C-407E-A947-70E740481C1C}">
                <a14:useLocalDpi xmlns:a14="http://schemas.microsoft.com/office/drawing/2010/main" val="0"/>
              </a:ext>
            </a:extLst>
          </a:blip>
          <a:srcRect l="3406" t="49324" r="2747" b="15483"/>
          <a:stretch/>
        </p:blipFill>
        <p:spPr>
          <a:xfrm>
            <a:off x="9038955" y="5210826"/>
            <a:ext cx="5901463" cy="2371960"/>
          </a:xfrm>
          <a:prstGeom prst="rect">
            <a:avLst/>
          </a:prstGeom>
          <a:ln>
            <a:solidFill>
              <a:srgbClr val="1C2024"/>
            </a:solidFill>
          </a:ln>
        </p:spPr>
      </p:pic>
      <p:sp>
        <p:nvSpPr>
          <p:cNvPr id="15" name="Rectangle 14"/>
          <p:cNvSpPr/>
          <p:nvPr/>
        </p:nvSpPr>
        <p:spPr>
          <a:xfrm>
            <a:off x="9057626" y="7886879"/>
            <a:ext cx="6872590" cy="2308324"/>
          </a:xfrm>
          <a:prstGeom prst="rect">
            <a:avLst/>
          </a:prstGeom>
        </p:spPr>
        <p:txBody>
          <a:bodyPr wrap="square">
            <a:spAutoFit/>
          </a:bodyPr>
          <a:lstStyle/>
          <a:p>
            <a:pPr algn="just"/>
            <a:r>
              <a:rPr lang="fr-FR" sz="2400" dirty="0">
                <a:latin typeface="Times New Roman"/>
                <a:cs typeface="Times New Roman"/>
              </a:rPr>
              <a:t>« Pixels fait un clin d’œil à une pratique de l’industrie qui est vue comme nécessaire tout en reconnaissant qu’elle est ridicule. Nous, on a quand même souhaité la conserver, mais avec la possibilité de tordre quand c’est nécessaire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latin typeface="Times New Roman"/>
              <a:cs typeface="Times New Roman"/>
            </a:endParaRPr>
          </a:p>
        </p:txBody>
      </p:sp>
      <p:pic>
        <p:nvPicPr>
          <p:cNvPr id="14" name="Image 13" descr="maxresdefault.jpg"/>
          <p:cNvPicPr>
            <a:picLocks noChangeAspect="1"/>
          </p:cNvPicPr>
          <p:nvPr/>
        </p:nvPicPr>
        <p:blipFill rotWithShape="1">
          <a:blip r:embed="rId9">
            <a:extLst>
              <a:ext uri="{28A0092B-C50C-407E-A947-70E740481C1C}">
                <a14:useLocalDpi xmlns:a14="http://schemas.microsoft.com/office/drawing/2010/main" val="0"/>
              </a:ext>
            </a:extLst>
          </a:blip>
          <a:srcRect l="29202" t="30784" r="51612" b="24076"/>
          <a:stretch/>
        </p:blipFill>
        <p:spPr>
          <a:xfrm>
            <a:off x="16172999" y="7543848"/>
            <a:ext cx="1946924" cy="2576647"/>
          </a:xfrm>
          <a:prstGeom prst="rect">
            <a:avLst/>
          </a:prstGeom>
          <a:ln>
            <a:solidFill>
              <a:srgbClr val="1C2024"/>
            </a:solidFill>
          </a:ln>
        </p:spPr>
      </p:pic>
      <p:sp>
        <p:nvSpPr>
          <p:cNvPr id="17" name="ZoneTexte 16"/>
          <p:cNvSpPr txBox="1"/>
          <p:nvPr/>
        </p:nvSpPr>
        <p:spPr>
          <a:xfrm>
            <a:off x="14977765" y="5873474"/>
            <a:ext cx="3310236" cy="923330"/>
          </a:xfrm>
          <a:prstGeom prst="rect">
            <a:avLst/>
          </a:prstGeom>
          <a:noFill/>
        </p:spPr>
        <p:txBody>
          <a:bodyPr wrap="square" rtlCol="0">
            <a:spAutoFit/>
          </a:bodyPr>
          <a:lstStyle/>
          <a:p>
            <a:pPr algn="ctr"/>
            <a:r>
              <a:rPr lang="fr-FR" b="1" i="1" dirty="0"/>
              <a:t>La reprise du détournement de « Pixels » par Panic, l’éditeur de </a:t>
            </a:r>
            <a:r>
              <a:rPr lang="fr-FR" b="1" i="1" dirty="0" err="1"/>
              <a:t>Untilted</a:t>
            </a:r>
            <a:r>
              <a:rPr lang="fr-FR" b="1" i="1" dirty="0"/>
              <a:t> </a:t>
            </a:r>
            <a:r>
              <a:rPr lang="fr-FR" b="1" i="1" dirty="0" err="1"/>
              <a:t>Goose</a:t>
            </a:r>
            <a:r>
              <a:rPr lang="fr-FR" b="1" i="1" dirty="0"/>
              <a:t> Game (2019) </a:t>
            </a:r>
          </a:p>
        </p:txBody>
      </p:sp>
    </p:spTree>
    <p:extLst>
      <p:ext uri="{BB962C8B-B14F-4D97-AF65-F5344CB8AC3E}">
        <p14:creationId xmlns:p14="http://schemas.microsoft.com/office/powerpoint/2010/main" val="2816337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3380" y="431349"/>
            <a:ext cx="1811525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New Games Journalism</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8"/>
          <p:cNvPicPr>
            <a:picLocks noChangeAspect="1"/>
          </p:cNvPicPr>
          <p:nvPr/>
        </p:nvPicPr>
        <p:blipFill>
          <a:blip r:embed="rId2"/>
          <a:srcRect l="3346" r="3346"/>
          <a:stretch>
            <a:fillRect/>
          </a:stretch>
        </p:blipFill>
        <p:spPr>
          <a:xfrm>
            <a:off x="0" y="1652398"/>
            <a:ext cx="5714708" cy="2987889"/>
          </a:xfrm>
          <a:prstGeom prst="rect">
            <a:avLst/>
          </a:prstGeom>
          <a:ln>
            <a:solidFill>
              <a:srgbClr val="000000"/>
            </a:solidFill>
          </a:ln>
        </p:spPr>
      </p:pic>
      <p:sp>
        <p:nvSpPr>
          <p:cNvPr id="6" name="ZoneTexte 5"/>
          <p:cNvSpPr txBox="1"/>
          <p:nvPr/>
        </p:nvSpPr>
        <p:spPr>
          <a:xfrm>
            <a:off x="5839647" y="1980372"/>
            <a:ext cx="12182226" cy="2585323"/>
          </a:xfrm>
          <a:prstGeom prst="rect">
            <a:avLst/>
          </a:prstGeom>
          <a:noFill/>
        </p:spPr>
        <p:txBody>
          <a:bodyPr wrap="square" rtlCol="0">
            <a:spAutoFit/>
          </a:bodyPr>
          <a:lstStyle/>
          <a:p>
            <a:pPr algn="just"/>
            <a:r>
              <a:rPr lang="fr-FR" sz="2400" dirty="0">
                <a:latin typeface="Times New Roman"/>
                <a:cs typeface="Times New Roman"/>
              </a:rPr>
              <a:t>En 2004, le journaliste jeu vidéo </a:t>
            </a:r>
            <a:r>
              <a:rPr lang="fr-FR" sz="2400" dirty="0" err="1">
                <a:latin typeface="Times New Roman"/>
                <a:cs typeface="Times New Roman"/>
              </a:rPr>
              <a:t>Kieron</a:t>
            </a:r>
            <a:r>
              <a:rPr lang="fr-FR" sz="2400" dirty="0">
                <a:latin typeface="Times New Roman"/>
                <a:cs typeface="Times New Roman"/>
              </a:rPr>
              <a:t> Gillen publie le manifeste du « New </a:t>
            </a:r>
            <a:r>
              <a:rPr lang="fr-FR" sz="2400" dirty="0" err="1">
                <a:latin typeface="Times New Roman"/>
                <a:cs typeface="Times New Roman"/>
              </a:rPr>
              <a:t>Games</a:t>
            </a:r>
            <a:r>
              <a:rPr lang="fr-FR" sz="2400" dirty="0">
                <a:latin typeface="Times New Roman"/>
                <a:cs typeface="Times New Roman"/>
              </a:rPr>
              <a:t> </a:t>
            </a:r>
            <a:r>
              <a:rPr lang="fr-FR" sz="2400" dirty="0" err="1">
                <a:latin typeface="Times New Roman"/>
                <a:cs typeface="Times New Roman"/>
              </a:rPr>
              <a:t>Journalism</a:t>
            </a:r>
            <a:r>
              <a:rPr lang="fr-FR" sz="2400" dirty="0">
                <a:latin typeface="Times New Roman"/>
                <a:cs typeface="Times New Roman"/>
              </a:rPr>
              <a:t> », qui s’inspire du New </a:t>
            </a:r>
            <a:r>
              <a:rPr lang="fr-FR" sz="2400" dirty="0" err="1">
                <a:latin typeface="Times New Roman"/>
                <a:cs typeface="Times New Roman"/>
              </a:rPr>
              <a:t>Journalism</a:t>
            </a:r>
            <a:r>
              <a:rPr lang="fr-FR" sz="2400" dirty="0">
                <a:latin typeface="Times New Roman"/>
                <a:cs typeface="Times New Roman"/>
              </a:rPr>
              <a:t> et encourage </a:t>
            </a:r>
            <a:r>
              <a:rPr lang="fr-FR" sz="2400" b="1" dirty="0">
                <a:latin typeface="Times New Roman"/>
                <a:cs typeface="Times New Roman"/>
              </a:rPr>
              <a:t>l’écriture à la première personne, l’expression du ressenti des testeurs, la subjectivité assumée</a:t>
            </a:r>
            <a:r>
              <a:rPr lang="mr-IN" sz="2400" dirty="0">
                <a:latin typeface="Times New Roman"/>
                <a:cs typeface="Times New Roman"/>
              </a:rPr>
              <a:t>…</a:t>
            </a:r>
            <a:r>
              <a:rPr lang="nl-BE" sz="2400" dirty="0">
                <a:latin typeface="Times New Roman"/>
                <a:cs typeface="Times New Roman"/>
              </a:rPr>
              <a:t> </a:t>
            </a:r>
            <a:r>
              <a:rPr lang="fr-FR" sz="2400" dirty="0">
                <a:latin typeface="Times New Roman"/>
                <a:cs typeface="Times New Roman"/>
              </a:rPr>
              <a:t>Le texte a ensuite inspiré de nombreuses critiques internes</a:t>
            </a:r>
            <a:r>
              <a:rPr lang="nl-BE" sz="2400" dirty="0">
                <a:latin typeface="Times New Roman"/>
                <a:cs typeface="Times New Roman"/>
              </a:rPr>
              <a:t>, mais aussi plusieurs articles qui cherchent à insuffler plus de richesse et d’originalité au journalisme vidéoludique.</a:t>
            </a:r>
            <a:r>
              <a:rPr lang="fr-BE" sz="2400" dirty="0">
                <a:latin typeface="Times New Roman"/>
                <a:cs typeface="Times New Roman"/>
              </a:rPr>
              <a:t> En France, on peut citer </a:t>
            </a:r>
            <a:r>
              <a:rPr lang="fr-BE" sz="2400" b="1" dirty="0">
                <a:latin typeface="Times New Roman"/>
                <a:cs typeface="Times New Roman"/>
              </a:rPr>
              <a:t>Tristan Ducluzeau </a:t>
            </a:r>
            <a:r>
              <a:rPr lang="fr-BE" sz="2400" dirty="0">
                <a:latin typeface="Times New Roman"/>
                <a:cs typeface="Times New Roman"/>
              </a:rPr>
              <a:t>dans </a:t>
            </a:r>
            <a:r>
              <a:rPr lang="fr-BE" sz="2400" i="1" dirty="0">
                <a:latin typeface="Times New Roman"/>
                <a:cs typeface="Times New Roman"/>
              </a:rPr>
              <a:t>Joypad</a:t>
            </a:r>
            <a:r>
              <a:rPr lang="fr-BE" sz="2400" dirty="0">
                <a:latin typeface="Times New Roman"/>
                <a:cs typeface="Times New Roman"/>
              </a:rPr>
              <a:t> et </a:t>
            </a:r>
            <a:r>
              <a:rPr lang="fr-BE" sz="2400" i="1" dirty="0">
                <a:latin typeface="Times New Roman"/>
                <a:cs typeface="Times New Roman"/>
              </a:rPr>
              <a:t>Chronicart</a:t>
            </a:r>
            <a:r>
              <a:rPr lang="fr-BE" sz="2400" dirty="0">
                <a:latin typeface="Times New Roman"/>
                <a:cs typeface="Times New Roman"/>
              </a:rPr>
              <a:t>, mais aussi </a:t>
            </a:r>
            <a:r>
              <a:rPr lang="fr-BE" sz="2400" b="1" dirty="0">
                <a:latin typeface="Times New Roman"/>
                <a:cs typeface="Times New Roman"/>
              </a:rPr>
              <a:t>Daniel Andreyev</a:t>
            </a:r>
            <a:r>
              <a:rPr lang="fr-BE" sz="2400" dirty="0">
                <a:latin typeface="Times New Roman"/>
                <a:cs typeface="Times New Roman"/>
              </a:rPr>
              <a:t>, qui se réclame de la pratique.</a:t>
            </a:r>
            <a:endParaRPr lang="fr-FR" sz="2400" dirty="0">
              <a:latin typeface="Times New Roman"/>
              <a:cs typeface="Times New Roman"/>
            </a:endParaRPr>
          </a:p>
          <a:p>
            <a:pPr algn="just"/>
            <a:endParaRPr lang="fr-FR" dirty="0">
              <a:latin typeface="Times New Roman"/>
              <a:cs typeface="Times New Roman"/>
            </a:endParaRPr>
          </a:p>
        </p:txBody>
      </p:sp>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sp>
        <p:nvSpPr>
          <p:cNvPr id="2" name="Rectangle 1"/>
          <p:cNvSpPr/>
          <p:nvPr/>
        </p:nvSpPr>
        <p:spPr>
          <a:xfrm>
            <a:off x="8942070" y="4759698"/>
            <a:ext cx="9144000" cy="2677656"/>
          </a:xfrm>
          <a:prstGeom prst="rect">
            <a:avLst/>
          </a:prstGeom>
        </p:spPr>
        <p:txBody>
          <a:bodyPr>
            <a:spAutoFit/>
          </a:bodyPr>
          <a:lstStyle/>
          <a:p>
            <a:pPr algn="just"/>
            <a:r>
              <a:rPr lang="fr-FR" sz="2400" dirty="0">
                <a:latin typeface="Times New Roman"/>
                <a:cs typeface="Times New Roman"/>
              </a:rPr>
              <a:t>« Le test dans sa forme classique, je </a:t>
            </a:r>
            <a:r>
              <a:rPr lang="fr-FR" sz="2400" dirty="0" err="1">
                <a:latin typeface="Times New Roman"/>
                <a:cs typeface="Times New Roman"/>
              </a:rPr>
              <a:t>trouveà</a:t>
            </a:r>
            <a:r>
              <a:rPr lang="fr-FR" sz="2400" dirty="0">
                <a:latin typeface="Times New Roman"/>
                <a:cs typeface="Times New Roman"/>
              </a:rPr>
              <a:t> la fois qu’il dit tout et qu’il ne dit rien. Parce que jouer à un jeu c’est avant tout une expérience et une expérience c’est avant tout un ressenti. Du coup, l’idée c’est de faire passer plutôt le ressenti : “Qu'est ce que va vous faire ressentir le jeu?” plutôt que “</a:t>
            </a:r>
            <a:r>
              <a:rPr lang="fr-FR" sz="2400" dirty="0" err="1">
                <a:latin typeface="Times New Roman"/>
                <a:cs typeface="Times New Roman"/>
              </a:rPr>
              <a:t>qu’est-ce</a:t>
            </a:r>
            <a:r>
              <a:rPr lang="fr-FR" sz="2400" dirty="0">
                <a:latin typeface="Times New Roman"/>
                <a:cs typeface="Times New Roman"/>
              </a:rPr>
              <a:t> qui va se passer quand vous appuyez sur A et quand vous appuyez sur B?” et la durée de vie, etc. » </a:t>
            </a:r>
            <a:r>
              <a:rPr lang="fr-FR" sz="2400" b="1" dirty="0">
                <a:latin typeface="Times New Roman"/>
                <a:cs typeface="Times New Roman"/>
              </a:rPr>
              <a:t>Emmanuel Denise, journaliste à </a:t>
            </a:r>
            <a:r>
              <a:rPr lang="fr-FR" sz="2400" b="1" i="1" dirty="0">
                <a:latin typeface="Times New Roman"/>
                <a:cs typeface="Times New Roman"/>
              </a:rPr>
              <a:t>Canard PC</a:t>
            </a:r>
            <a:endParaRPr lang="fr-BE" sz="2400" b="1" dirty="0">
              <a:latin typeface="Times New Roman"/>
              <a:cs typeface="Times New Roman"/>
            </a:endParaRPr>
          </a:p>
        </p:txBody>
      </p:sp>
      <p:pic>
        <p:nvPicPr>
          <p:cNvPr id="5" name="Image 4" descr="download.jpg"/>
          <p:cNvPicPr>
            <a:picLocks noChangeAspect="1"/>
          </p:cNvPicPr>
          <p:nvPr/>
        </p:nvPicPr>
        <p:blipFill rotWithShape="1">
          <a:blip r:embed="rId3">
            <a:extLst>
              <a:ext uri="{28A0092B-C50C-407E-A947-70E740481C1C}">
                <a14:useLocalDpi xmlns:a14="http://schemas.microsoft.com/office/drawing/2010/main" val="0"/>
              </a:ext>
            </a:extLst>
          </a:blip>
          <a:srcRect l="7684" t="5554" r="14542" b="15359"/>
          <a:stretch/>
        </p:blipFill>
        <p:spPr>
          <a:xfrm>
            <a:off x="6499079" y="4986710"/>
            <a:ext cx="2222387" cy="2259894"/>
          </a:xfrm>
          <a:prstGeom prst="rect">
            <a:avLst/>
          </a:prstGeom>
          <a:ln>
            <a:solidFill>
              <a:srgbClr val="1C2024"/>
            </a:solidFill>
          </a:ln>
        </p:spPr>
      </p:pic>
      <p:sp>
        <p:nvSpPr>
          <p:cNvPr id="9" name="Rectangle 8"/>
          <p:cNvSpPr/>
          <p:nvPr/>
        </p:nvSpPr>
        <p:spPr>
          <a:xfrm>
            <a:off x="201928" y="7829000"/>
            <a:ext cx="17894647" cy="2308324"/>
          </a:xfrm>
          <a:prstGeom prst="rect">
            <a:avLst/>
          </a:prstGeom>
        </p:spPr>
        <p:txBody>
          <a:bodyPr wrap="square">
            <a:spAutoFit/>
          </a:bodyPr>
          <a:lstStyle/>
          <a:p>
            <a:pPr algn="just"/>
            <a:r>
              <a:rPr lang="fr-FR" sz="2400" dirty="0">
                <a:latin typeface="Times New Roman"/>
                <a:cs typeface="Times New Roman"/>
              </a:rPr>
              <a:t>« Ce test est dédié à tous ceux qui aiment le train, à tous ceux qui ne l’ont pas assez pris ces derniers temps et bien sûr à tous ceux qui voulaient aller au Japon en 2020 et qui n’ont pas pu. </a:t>
            </a:r>
            <a:r>
              <a:rPr lang="fr-FR" sz="2400" dirty="0" err="1">
                <a:latin typeface="Times New Roman"/>
                <a:cs typeface="Times New Roman"/>
              </a:rPr>
              <a:t>Densha</a:t>
            </a:r>
            <a:r>
              <a:rPr lang="fr-FR" sz="2400" dirty="0">
                <a:latin typeface="Times New Roman"/>
                <a:cs typeface="Times New Roman"/>
              </a:rPr>
              <a:t> de Go touche évidemment une fibre nostalgique de ceux qui sont déjà partis là-bas, mais le plaisir du train, de monter à bord, de voyager grâce à lui, tout cela est universellement reconnu. </a:t>
            </a:r>
            <a:r>
              <a:rPr lang="fr-FR" sz="2400" b="1" dirty="0">
                <a:latin typeface="Times New Roman"/>
                <a:cs typeface="Times New Roman"/>
              </a:rPr>
              <a:t>Plus fort que les mangas, les sushis et les fleurs de cerisiers, la force de </a:t>
            </a:r>
            <a:r>
              <a:rPr lang="fr-FR" sz="2400" b="1" dirty="0" err="1">
                <a:latin typeface="Times New Roman"/>
                <a:cs typeface="Times New Roman"/>
              </a:rPr>
              <a:t>Densha</a:t>
            </a:r>
            <a:r>
              <a:rPr lang="fr-FR" sz="2400" b="1" dirty="0">
                <a:latin typeface="Times New Roman"/>
                <a:cs typeface="Times New Roman"/>
              </a:rPr>
              <a:t> de Go !, c’est son pouvoir d’évocation de toute la culture japonaise à travers le train. </a:t>
            </a:r>
            <a:r>
              <a:rPr lang="fr-FR" sz="2400" dirty="0">
                <a:latin typeface="Times New Roman"/>
                <a:cs typeface="Times New Roman"/>
              </a:rPr>
              <a:t>Pas seulement l’environnement, mais le son aussi. </a:t>
            </a:r>
            <a:r>
              <a:rPr lang="fr-FR" sz="2400" dirty="0" err="1">
                <a:latin typeface="Times New Roman"/>
                <a:cs typeface="Times New Roman"/>
              </a:rPr>
              <a:t>Densha</a:t>
            </a:r>
            <a:r>
              <a:rPr lang="fr-FR" sz="2400" dirty="0">
                <a:latin typeface="Times New Roman"/>
                <a:cs typeface="Times New Roman"/>
              </a:rPr>
              <a:t> de Go qui débarque aujourd’hui en consoles, c’est un </a:t>
            </a:r>
            <a:r>
              <a:rPr lang="fr-FR" sz="2400" dirty="0" err="1">
                <a:latin typeface="Times New Roman"/>
                <a:cs typeface="Times New Roman"/>
              </a:rPr>
              <a:t>shot</a:t>
            </a:r>
            <a:r>
              <a:rPr lang="fr-FR" sz="2400" dirty="0">
                <a:latin typeface="Times New Roman"/>
                <a:cs typeface="Times New Roman"/>
              </a:rPr>
              <a:t> d'endorphine, un aller simple pour Tokyo par le biais de sa mythique ligne de train, la </a:t>
            </a:r>
            <a:r>
              <a:rPr lang="fr-FR" sz="2400" dirty="0" err="1">
                <a:latin typeface="Times New Roman"/>
                <a:cs typeface="Times New Roman"/>
              </a:rPr>
              <a:t>Yamanote</a:t>
            </a:r>
            <a:r>
              <a:rPr lang="fr-FR" sz="2400" dirty="0">
                <a:latin typeface="Times New Roman"/>
                <a:cs typeface="Times New Roman"/>
              </a:rPr>
              <a:t> ». </a:t>
            </a:r>
          </a:p>
        </p:txBody>
      </p:sp>
      <p:pic>
        <p:nvPicPr>
          <p:cNvPr id="11" name="Image 10"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84" y="4665662"/>
            <a:ext cx="5397224" cy="3145631"/>
          </a:xfrm>
          <a:prstGeom prst="rect">
            <a:avLst/>
          </a:prstGeom>
          <a:ln>
            <a:solidFill>
              <a:srgbClr val="1C2024"/>
            </a:solidFill>
          </a:ln>
        </p:spPr>
      </p:pic>
      <p:sp>
        <p:nvSpPr>
          <p:cNvPr id="13" name="ZoneTexte 12"/>
          <p:cNvSpPr txBox="1"/>
          <p:nvPr/>
        </p:nvSpPr>
        <p:spPr>
          <a:xfrm>
            <a:off x="7491863" y="9733595"/>
            <a:ext cx="10810148" cy="369332"/>
          </a:xfrm>
          <a:prstGeom prst="rect">
            <a:avLst/>
          </a:prstGeom>
          <a:noFill/>
        </p:spPr>
        <p:txBody>
          <a:bodyPr wrap="square" rtlCol="0">
            <a:spAutoFit/>
          </a:bodyPr>
          <a:lstStyle/>
          <a:p>
            <a:pPr algn="ctr"/>
            <a:r>
              <a:rPr lang="fr-FR" b="1" dirty="0"/>
              <a:t>ANDREYEV Daniel, « Test : </a:t>
            </a:r>
            <a:r>
              <a:rPr lang="fr-FR" b="1" dirty="0" err="1"/>
              <a:t>Densha</a:t>
            </a:r>
            <a:r>
              <a:rPr lang="fr-FR" b="1" dirty="0"/>
              <a:t> de go, à lui de vous faire préférer le train », </a:t>
            </a:r>
            <a:r>
              <a:rPr lang="fr-FR" b="1" i="1" dirty="0" err="1"/>
              <a:t>Gamekult.com</a:t>
            </a:r>
            <a:r>
              <a:rPr lang="fr-FR" b="1" dirty="0"/>
              <a:t>, 12 janvier 2021  </a:t>
            </a:r>
          </a:p>
        </p:txBody>
      </p:sp>
    </p:spTree>
    <p:extLst>
      <p:ext uri="{BB962C8B-B14F-4D97-AF65-F5344CB8AC3E}">
        <p14:creationId xmlns:p14="http://schemas.microsoft.com/office/powerpoint/2010/main" val="1068716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Esbroufe creuse ou génie littéraire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3118812" y="2300664"/>
            <a:ext cx="14959088" cy="2677656"/>
          </a:xfrm>
          <a:prstGeom prst="rect">
            <a:avLst/>
          </a:prstGeom>
        </p:spPr>
        <p:txBody>
          <a:bodyPr wrap="square">
            <a:spAutoFit/>
          </a:bodyPr>
          <a:lstStyle/>
          <a:p>
            <a:pPr algn="just"/>
            <a:r>
              <a:rPr lang="fr-BE" sz="2400" dirty="0">
                <a:latin typeface="Times New Roman"/>
                <a:cs typeface="Times New Roman"/>
              </a:rPr>
              <a:t>«  [L’ancien rédacteur de </a:t>
            </a:r>
            <a:r>
              <a:rPr lang="fr-BE" sz="2400" i="1" dirty="0">
                <a:latin typeface="Times New Roman"/>
                <a:cs typeface="Times New Roman"/>
              </a:rPr>
              <a:t>Canard PC</a:t>
            </a:r>
            <a:r>
              <a:rPr lang="fr-BE" sz="2400" dirty="0">
                <a:latin typeface="Times New Roman"/>
                <a:cs typeface="Times New Roman"/>
              </a:rPr>
              <a:t>] Omar Boulon se revendiquait clairement […] du </a:t>
            </a:r>
            <a:r>
              <a:rPr lang="fr-BE" sz="2400" i="1" dirty="0">
                <a:latin typeface="Times New Roman"/>
                <a:cs typeface="Times New Roman"/>
              </a:rPr>
              <a:t>New Games Journalism </a:t>
            </a:r>
            <a:r>
              <a:rPr lang="fr-BE" sz="2400" dirty="0">
                <a:latin typeface="Times New Roman"/>
                <a:cs typeface="Times New Roman"/>
              </a:rPr>
              <a:t>: il faisait des articles très subjectifs […], remplis de digressions où il racontait des événements de sa vie avec une implication émotionnelle très fort, qu’il mettait en lien avec son approche du jeu. […] C’est aussi une des limites du </a:t>
            </a:r>
            <a:r>
              <a:rPr lang="fr-BE" sz="2400" i="1" dirty="0">
                <a:latin typeface="Times New Roman"/>
                <a:cs typeface="Times New Roman"/>
              </a:rPr>
              <a:t>New Games Journalism</a:t>
            </a:r>
            <a:r>
              <a:rPr lang="fr-BE" sz="2400" dirty="0">
                <a:latin typeface="Times New Roman"/>
                <a:cs typeface="Times New Roman"/>
              </a:rPr>
              <a:t>, en ce qu’il considère qu’il faut quasiment avoir une </a:t>
            </a:r>
            <a:r>
              <a:rPr lang="fr-BE" sz="2400" b="1" dirty="0">
                <a:latin typeface="Times New Roman"/>
                <a:cs typeface="Times New Roman"/>
              </a:rPr>
              <a:t>approche phénoménologique du jeu vidéo</a:t>
            </a:r>
            <a:r>
              <a:rPr lang="fr-BE" sz="2400" dirty="0">
                <a:latin typeface="Times New Roman"/>
                <a:cs typeface="Times New Roman"/>
              </a:rPr>
              <a:t>, et retranscrire ce que ça provoque chez le joueur de voir des lumières, d’appuyer sur des boutons. C’est d’ailleurs ce qui lui a pas mal été reproché avec le temps, parce que </a:t>
            </a:r>
            <a:r>
              <a:rPr lang="fr-BE" sz="2400" b="1" dirty="0">
                <a:latin typeface="Times New Roman"/>
                <a:cs typeface="Times New Roman"/>
              </a:rPr>
              <a:t>la posture peut devenir pauvre et nombriliste </a:t>
            </a:r>
            <a:r>
              <a:rPr lang="fr-BE" sz="2400" dirty="0">
                <a:latin typeface="Times New Roman"/>
                <a:cs typeface="Times New Roman"/>
              </a:rPr>
              <a:t>[…] lorsqu’on se contente de décrire sa propre expérience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r>
              <a:rPr lang="fr-BE" sz="2400" dirty="0">
                <a:latin typeface="Times New Roman"/>
                <a:cs typeface="Times New Roman"/>
              </a:rPr>
              <a:t> </a:t>
            </a:r>
          </a:p>
        </p:txBody>
      </p:sp>
      <p:pic>
        <p:nvPicPr>
          <p:cNvPr id="5" name="Image 4" descr="maxresdefault.jpg"/>
          <p:cNvPicPr>
            <a:picLocks noChangeAspect="1"/>
          </p:cNvPicPr>
          <p:nvPr/>
        </p:nvPicPr>
        <p:blipFill rotWithShape="1">
          <a:blip r:embed="rId2">
            <a:extLst>
              <a:ext uri="{28A0092B-C50C-407E-A947-70E740481C1C}">
                <a14:useLocalDpi xmlns:a14="http://schemas.microsoft.com/office/drawing/2010/main" val="0"/>
              </a:ext>
            </a:extLst>
          </a:blip>
          <a:srcRect l="29202" t="30784" r="51612" b="24076"/>
          <a:stretch/>
        </p:blipFill>
        <p:spPr>
          <a:xfrm>
            <a:off x="343327" y="2015511"/>
            <a:ext cx="2626078" cy="3475470"/>
          </a:xfrm>
          <a:prstGeom prst="rect">
            <a:avLst/>
          </a:prstGeom>
          <a:ln>
            <a:solidFill>
              <a:srgbClr val="1C2024"/>
            </a:solidFill>
          </a:ln>
        </p:spPr>
      </p:pic>
      <p:sp>
        <p:nvSpPr>
          <p:cNvPr id="4" name="Rectangle 3"/>
          <p:cNvSpPr/>
          <p:nvPr/>
        </p:nvSpPr>
        <p:spPr>
          <a:xfrm>
            <a:off x="556764" y="5958166"/>
            <a:ext cx="14458352" cy="2308324"/>
          </a:xfrm>
          <a:prstGeom prst="rect">
            <a:avLst/>
          </a:prstGeom>
        </p:spPr>
        <p:txBody>
          <a:bodyPr wrap="square">
            <a:spAutoFit/>
          </a:bodyPr>
          <a:lstStyle/>
          <a:p>
            <a:pPr algn="just"/>
            <a:r>
              <a:rPr lang="fr-BE" sz="2400" dirty="0">
                <a:latin typeface="Times New Roman"/>
                <a:cs typeface="Times New Roman"/>
              </a:rPr>
              <a:t>« C’est dingue, en fait, les possibilités qu’on a [avec le jeu vidéo] pour toucher les gens, pour leur dire des choses et pour les intéresser, pour leur donner du plaisir du lecteur. Il y a un problème aussi à ça : du coup, ma production est devenue beaucoup plus faible. En tant que nombre, mon débit est devenu beaucoup plus faible. </a:t>
            </a:r>
            <a:r>
              <a:rPr lang="fr-BE" sz="2400" b="1" dirty="0">
                <a:latin typeface="Times New Roman"/>
                <a:cs typeface="Times New Roman"/>
              </a:rPr>
              <a:t>C’est plus de travail. </a:t>
            </a:r>
            <a:r>
              <a:rPr lang="fr-BE" sz="2400" dirty="0">
                <a:latin typeface="Times New Roman"/>
                <a:cs typeface="Times New Roman"/>
              </a:rPr>
              <a:t>Quand je vois les tests de jeux vidéo ils ne sont vraiment pas toujours bien écrits et peut-être que ça intéresse des gens, mais moi ce n’est pas du tout ma came. Du coup</a:t>
            </a:r>
            <a:r>
              <a:rPr lang="fr-BE" sz="2400" b="1" dirty="0">
                <a:latin typeface="Times New Roman"/>
                <a:cs typeface="Times New Roman"/>
              </a:rPr>
              <a:t>, je suis devenu plus lent, plus exigeant avec moi-même</a:t>
            </a:r>
            <a:r>
              <a:rPr lang="fr-BE" sz="2400" dirty="0">
                <a:latin typeface="Times New Roman"/>
                <a:cs typeface="Times New Roman"/>
              </a:rPr>
              <a:t> ». </a:t>
            </a:r>
            <a:r>
              <a:rPr lang="fr-BE" sz="2400" b="1" dirty="0">
                <a:latin typeface="Times New Roman"/>
                <a:cs typeface="Times New Roman"/>
              </a:rPr>
              <a:t>Daniel Andreyev, journaliste indépendant</a:t>
            </a:r>
            <a:endParaRPr lang="fr-BE" sz="2400" dirty="0">
              <a:latin typeface="Times New Roman"/>
              <a:cs typeface="Times New Roman"/>
            </a:endParaRPr>
          </a:p>
        </p:txBody>
      </p:sp>
      <p:pic>
        <p:nvPicPr>
          <p:cNvPr id="6" name="Image 5" descr="Daniel_Andreyev_I.png"/>
          <p:cNvPicPr>
            <a:picLocks noChangeAspect="1"/>
          </p:cNvPicPr>
          <p:nvPr/>
        </p:nvPicPr>
        <p:blipFill rotWithShape="1">
          <a:blip r:embed="rId3">
            <a:extLst>
              <a:ext uri="{28A0092B-C50C-407E-A947-70E740481C1C}">
                <a14:useLocalDpi xmlns:a14="http://schemas.microsoft.com/office/drawing/2010/main" val="0"/>
              </a:ext>
            </a:extLst>
          </a:blip>
          <a:srcRect l="13306" t="2631" r="10672" b="17540"/>
          <a:stretch/>
        </p:blipFill>
        <p:spPr>
          <a:xfrm>
            <a:off x="15332600" y="5229507"/>
            <a:ext cx="2614572" cy="3660654"/>
          </a:xfrm>
          <a:prstGeom prst="rect">
            <a:avLst/>
          </a:prstGeom>
          <a:ln>
            <a:solidFill>
              <a:srgbClr val="1C2024"/>
            </a:solidFill>
          </a:ln>
        </p:spPr>
      </p:pic>
    </p:spTree>
    <p:extLst>
      <p:ext uri="{BB962C8B-B14F-4D97-AF65-F5344CB8AC3E}">
        <p14:creationId xmlns:p14="http://schemas.microsoft.com/office/powerpoint/2010/main" val="232812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prédominance des captures d’écran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p:cNvPicPr>
            <a:picLocks noChangeAspect="1"/>
          </p:cNvPicPr>
          <p:nvPr/>
        </p:nvPicPr>
        <p:blipFill rotWithShape="1">
          <a:blip r:embed="rId2"/>
          <a:srcRect l="55485" t="46240" r="5250" b="20300"/>
          <a:stretch/>
        </p:blipFill>
        <p:spPr>
          <a:xfrm>
            <a:off x="224106" y="1726924"/>
            <a:ext cx="7712989" cy="6553823"/>
          </a:xfrm>
          <a:prstGeom prst="rect">
            <a:avLst/>
          </a:prstGeom>
          <a:ln>
            <a:solidFill>
              <a:srgbClr val="1C2024"/>
            </a:solidFill>
          </a:ln>
        </p:spPr>
      </p:pic>
      <p:pic>
        <p:nvPicPr>
          <p:cNvPr id="4" name="Image 3" descr="Capture d’écran 2016-03-02 à 16.01.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583" y="1713700"/>
            <a:ext cx="4780030" cy="3228072"/>
          </a:xfrm>
          <a:prstGeom prst="rect">
            <a:avLst/>
          </a:prstGeom>
          <a:ln>
            <a:solidFill>
              <a:srgbClr val="1C2024"/>
            </a:solidFill>
          </a:ln>
        </p:spPr>
      </p:pic>
      <p:sp>
        <p:nvSpPr>
          <p:cNvPr id="5" name="ZoneTexte 4"/>
          <p:cNvSpPr txBox="1"/>
          <p:nvPr/>
        </p:nvSpPr>
        <p:spPr>
          <a:xfrm>
            <a:off x="224114" y="8692893"/>
            <a:ext cx="7974438" cy="646331"/>
          </a:xfrm>
          <a:prstGeom prst="rect">
            <a:avLst/>
          </a:prstGeom>
          <a:noFill/>
        </p:spPr>
        <p:txBody>
          <a:bodyPr wrap="square" rtlCol="0">
            <a:spAutoFit/>
          </a:bodyPr>
          <a:lstStyle/>
          <a:p>
            <a:pPr algn="ctr"/>
            <a:r>
              <a:rPr lang="fr-FR" b="1" dirty="0"/>
              <a:t>NIIICO, « Ape Escape », </a:t>
            </a:r>
            <a:r>
              <a:rPr lang="fr-FR" b="1" i="1" dirty="0"/>
              <a:t>Consoles +</a:t>
            </a:r>
            <a:r>
              <a:rPr lang="fr-FR" b="1" dirty="0"/>
              <a:t>, n°90, pp.134-135, juillet-août 1999</a:t>
            </a:r>
          </a:p>
          <a:p>
            <a:pPr algn="ctr"/>
            <a:r>
              <a:rPr lang="fr-FR" b="1" dirty="0"/>
              <a:t>« For </a:t>
            </a:r>
            <a:r>
              <a:rPr lang="fr-FR" b="1" dirty="0" err="1"/>
              <a:t>Eyes</a:t>
            </a:r>
            <a:r>
              <a:rPr lang="fr-FR" b="1" dirty="0"/>
              <a:t> </a:t>
            </a:r>
            <a:r>
              <a:rPr lang="fr-FR" b="1" dirty="0" err="1"/>
              <a:t>only</a:t>
            </a:r>
            <a:r>
              <a:rPr lang="fr-FR" b="1" dirty="0"/>
              <a:t> », </a:t>
            </a:r>
            <a:r>
              <a:rPr lang="fr-FR" b="1" i="1" dirty="0" err="1"/>
              <a:t>Joypad</a:t>
            </a:r>
            <a:r>
              <a:rPr lang="fr-FR" b="1" dirty="0"/>
              <a:t>, n°139, p.40, mars 2004</a:t>
            </a:r>
          </a:p>
        </p:txBody>
      </p:sp>
      <p:pic>
        <p:nvPicPr>
          <p:cNvPr id="2" name="Image 1" descr="Capture d’écran 2021-03-03 à 10.42.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081" y="5136125"/>
            <a:ext cx="8945017" cy="5288992"/>
          </a:xfrm>
          <a:prstGeom prst="rect">
            <a:avLst/>
          </a:prstGeom>
          <a:ln>
            <a:solidFill>
              <a:srgbClr val="1C2024"/>
            </a:solidFill>
          </a:ln>
        </p:spPr>
      </p:pic>
      <p:pic>
        <p:nvPicPr>
          <p:cNvPr id="6" name="Image 5" descr="Capture d’écran 2021-03-03 à 10.53.15.png"/>
          <p:cNvPicPr>
            <a:picLocks noChangeAspect="1"/>
          </p:cNvPicPr>
          <p:nvPr/>
        </p:nvPicPr>
        <p:blipFill rotWithShape="1">
          <a:blip r:embed="rId5">
            <a:extLst>
              <a:ext uri="{28A0092B-C50C-407E-A947-70E740481C1C}">
                <a14:useLocalDpi xmlns:a14="http://schemas.microsoft.com/office/drawing/2010/main" val="0"/>
              </a:ext>
            </a:extLst>
          </a:blip>
          <a:srcRect r="36940"/>
          <a:stretch/>
        </p:blipFill>
        <p:spPr>
          <a:xfrm>
            <a:off x="13166237" y="1696260"/>
            <a:ext cx="4855635" cy="3253095"/>
          </a:xfrm>
          <a:prstGeom prst="rect">
            <a:avLst/>
          </a:prstGeom>
          <a:ln>
            <a:solidFill>
              <a:srgbClr val="1C2024"/>
            </a:solidFill>
          </a:ln>
        </p:spPr>
      </p:pic>
    </p:spTree>
    <p:extLst>
      <p:ext uri="{BB962C8B-B14F-4D97-AF65-F5344CB8AC3E}">
        <p14:creationId xmlns:p14="http://schemas.microsoft.com/office/powerpoint/2010/main" val="747497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marathon en live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05 à 10.42.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6" y="4865340"/>
            <a:ext cx="8322221" cy="5423248"/>
          </a:xfrm>
          <a:prstGeom prst="rect">
            <a:avLst/>
          </a:prstGeom>
          <a:ln>
            <a:solidFill>
              <a:srgbClr val="1C2024"/>
            </a:solidFill>
          </a:ln>
        </p:spPr>
      </p:pic>
      <p:pic>
        <p:nvPicPr>
          <p:cNvPr id="5" name="Image 4" descr="Capture d’écran 2021-03-05 à 10.4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302" y="5571977"/>
            <a:ext cx="10031073" cy="4727593"/>
          </a:xfrm>
          <a:prstGeom prst="rect">
            <a:avLst/>
          </a:prstGeom>
          <a:ln>
            <a:solidFill>
              <a:srgbClr val="1C2024"/>
            </a:solidFill>
          </a:ln>
        </p:spPr>
      </p:pic>
      <p:pic>
        <p:nvPicPr>
          <p:cNvPr id="3" name="Image 2" descr="e76940c1e4d9aaf91b4e1cea373086c4238fd528_400x2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52" y="1970430"/>
            <a:ext cx="5080000" cy="2857500"/>
          </a:xfrm>
          <a:prstGeom prst="rect">
            <a:avLst/>
          </a:prstGeom>
          <a:ln>
            <a:solidFill>
              <a:srgbClr val="1C2024"/>
            </a:solidFill>
          </a:ln>
        </p:spPr>
      </p:pic>
      <p:pic>
        <p:nvPicPr>
          <p:cNvPr id="7" name="Image 6" descr="unnamed.jpg"/>
          <p:cNvPicPr>
            <a:picLocks noChangeAspect="1"/>
          </p:cNvPicPr>
          <p:nvPr/>
        </p:nvPicPr>
        <p:blipFill rotWithShape="1">
          <a:blip r:embed="rId5">
            <a:extLst>
              <a:ext uri="{28A0092B-C50C-407E-A947-70E740481C1C}">
                <a14:useLocalDpi xmlns:a14="http://schemas.microsoft.com/office/drawing/2010/main" val="0"/>
              </a:ext>
            </a:extLst>
          </a:blip>
          <a:srcRect l="33397" t="7689" b="22066"/>
          <a:stretch/>
        </p:blipFill>
        <p:spPr>
          <a:xfrm>
            <a:off x="15687436" y="1912638"/>
            <a:ext cx="2600564" cy="3167454"/>
          </a:xfrm>
          <a:prstGeom prst="rect">
            <a:avLst/>
          </a:prstGeom>
          <a:ln>
            <a:solidFill>
              <a:srgbClr val="1C2024"/>
            </a:solidFill>
          </a:ln>
        </p:spPr>
      </p:pic>
      <p:sp>
        <p:nvSpPr>
          <p:cNvPr id="9" name="ZoneTexte 8"/>
          <p:cNvSpPr txBox="1"/>
          <p:nvPr/>
        </p:nvSpPr>
        <p:spPr>
          <a:xfrm>
            <a:off x="8310603" y="5100640"/>
            <a:ext cx="10070773" cy="369332"/>
          </a:xfrm>
          <a:prstGeom prst="rect">
            <a:avLst/>
          </a:prstGeom>
          <a:noFill/>
        </p:spPr>
        <p:txBody>
          <a:bodyPr wrap="square" rtlCol="0">
            <a:spAutoFit/>
          </a:bodyPr>
          <a:lstStyle/>
          <a:p>
            <a:pPr algn="ctr"/>
            <a:r>
              <a:rPr lang="fr-FR" b="1" dirty="0" err="1"/>
              <a:t>Red</a:t>
            </a:r>
            <a:r>
              <a:rPr lang="fr-FR" b="1" dirty="0"/>
              <a:t> Dead </a:t>
            </a:r>
            <a:r>
              <a:rPr lang="fr-FR" b="1" dirty="0" err="1"/>
              <a:t>Redemption</a:t>
            </a:r>
            <a:r>
              <a:rPr lang="fr-FR" b="1" dirty="0"/>
              <a:t> 2 (2018) analysé en direct par Alexis Blanchet et Mehdi </a:t>
            </a:r>
            <a:r>
              <a:rPr lang="fr-FR" b="1" dirty="0" err="1"/>
              <a:t>Derfoufi</a:t>
            </a:r>
            <a:r>
              <a:rPr lang="fr-FR" b="1" i="1" dirty="0"/>
              <a:t>  </a:t>
            </a:r>
            <a:r>
              <a:rPr lang="fr-FR" b="1" dirty="0"/>
              <a:t>pour « Pixels »</a:t>
            </a:r>
            <a:endParaRPr lang="fr-FR" b="1" i="1" dirty="0"/>
          </a:p>
        </p:txBody>
      </p:sp>
      <p:pic>
        <p:nvPicPr>
          <p:cNvPr id="10" name="Image 9" descr="Macintosh HD:Users:boriskrywicki:Desktop:Capture d’écran 2021-03-11 à 08.50.43.png"/>
          <p:cNvPicPr/>
          <p:nvPr/>
        </p:nvPicPr>
        <p:blipFill rotWithShape="1">
          <a:blip r:embed="rId6">
            <a:extLst>
              <a:ext uri="{28A0092B-C50C-407E-A947-70E740481C1C}">
                <a14:useLocalDpi xmlns:a14="http://schemas.microsoft.com/office/drawing/2010/main" val="0"/>
              </a:ext>
            </a:extLst>
          </a:blip>
          <a:srcRect r="2779"/>
          <a:stretch/>
        </p:blipFill>
        <p:spPr bwMode="auto">
          <a:xfrm>
            <a:off x="5338966" y="2749421"/>
            <a:ext cx="7154956" cy="2106557"/>
          </a:xfrm>
          <a:prstGeom prst="rect">
            <a:avLst/>
          </a:prstGeom>
          <a:noFill/>
          <a:ln>
            <a:solidFill>
              <a:srgbClr val="000000"/>
            </a:solidFill>
          </a:ln>
        </p:spPr>
      </p:pic>
      <p:pic>
        <p:nvPicPr>
          <p:cNvPr id="4" name="Image 3" descr="download.jpg"/>
          <p:cNvPicPr>
            <a:picLocks noChangeAspect="1"/>
          </p:cNvPicPr>
          <p:nvPr/>
        </p:nvPicPr>
        <p:blipFill rotWithShape="1">
          <a:blip r:embed="rId7">
            <a:extLst>
              <a:ext uri="{28A0092B-C50C-407E-A947-70E740481C1C}">
                <a14:useLocalDpi xmlns:a14="http://schemas.microsoft.com/office/drawing/2010/main" val="0"/>
              </a:ext>
            </a:extLst>
          </a:blip>
          <a:srcRect l="25495" r="21427"/>
          <a:stretch/>
        </p:blipFill>
        <p:spPr>
          <a:xfrm>
            <a:off x="12493921" y="2350465"/>
            <a:ext cx="3024364" cy="2511837"/>
          </a:xfrm>
          <a:prstGeom prst="rect">
            <a:avLst/>
          </a:prstGeom>
          <a:ln>
            <a:solidFill>
              <a:srgbClr val="1C2024"/>
            </a:solidFill>
          </a:ln>
        </p:spPr>
      </p:pic>
    </p:spTree>
    <p:extLst>
      <p:ext uri="{BB962C8B-B14F-4D97-AF65-F5344CB8AC3E}">
        <p14:creationId xmlns:p14="http://schemas.microsoft.com/office/powerpoint/2010/main" val="347205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Et son opposé, le “C’est quoi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1614163865-9326-art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2339"/>
            <a:ext cx="11410741" cy="6394769"/>
          </a:xfrm>
          <a:prstGeom prst="rect">
            <a:avLst/>
          </a:prstGeom>
          <a:ln>
            <a:solidFill>
              <a:schemeClr val="tx1"/>
            </a:solidFill>
          </a:ln>
        </p:spPr>
      </p:pic>
      <p:sp>
        <p:nvSpPr>
          <p:cNvPr id="3" name="Rectangle 2"/>
          <p:cNvSpPr/>
          <p:nvPr/>
        </p:nvSpPr>
        <p:spPr>
          <a:xfrm>
            <a:off x="11653523" y="3519265"/>
            <a:ext cx="6424379" cy="4524315"/>
          </a:xfrm>
          <a:prstGeom prst="rect">
            <a:avLst/>
          </a:prstGeom>
        </p:spPr>
        <p:txBody>
          <a:bodyPr wrap="square">
            <a:spAutoFit/>
          </a:bodyPr>
          <a:lstStyle/>
          <a:p>
            <a:pPr algn="just"/>
            <a:r>
              <a:rPr lang="fr-BE" sz="2400" dirty="0">
                <a:latin typeface="Times New Roman"/>
                <a:cs typeface="Times New Roman"/>
              </a:rPr>
              <a:t>« Un format court, </a:t>
            </a:r>
            <a:r>
              <a:rPr lang="fr-BE" sz="2400" b="1" dirty="0">
                <a:latin typeface="Times New Roman"/>
                <a:cs typeface="Times New Roman"/>
              </a:rPr>
              <a:t>parfait pour être consommé dans les transports</a:t>
            </a:r>
            <a:r>
              <a:rPr lang="fr-BE" sz="2400" dirty="0">
                <a:latin typeface="Times New Roman"/>
                <a:cs typeface="Times New Roman"/>
              </a:rPr>
              <a:t>, entre deux épisodes d'une des innombrables séries que vous regardez chaque semaine voire dans votre bain à remous en sirotant une coupe de Dom Pé (on a les moyens à ce que je vois !). Qui dit format court ne veut pas forcément dire manque d'informations. Ainsi, en l'espace de deux minutes, vous aurez le droit à </a:t>
            </a:r>
            <a:r>
              <a:rPr lang="fr-BE" sz="2400" b="1" dirty="0">
                <a:latin typeface="Times New Roman"/>
                <a:cs typeface="Times New Roman"/>
              </a:rPr>
              <a:t>un concentré de tout ce qu'il y a à savoir sur le jeu</a:t>
            </a:r>
            <a:r>
              <a:rPr lang="fr-BE" sz="2400" dirty="0">
                <a:latin typeface="Times New Roman"/>
                <a:cs typeface="Times New Roman"/>
              </a:rPr>
              <a:t>, avec en bonus quelques "anecdotes"" mais aussi et surtout la sacro-sainte note, le tout dans une ambiance décontractée ». </a:t>
            </a:r>
            <a:r>
              <a:rPr lang="fr-BE" sz="2400" b="1" dirty="0">
                <a:latin typeface="Times New Roman"/>
                <a:cs typeface="Times New Roman"/>
              </a:rPr>
              <a:t>Jeuxvideo.com</a:t>
            </a:r>
            <a:endParaRPr lang="fr-FR" sz="2400" dirty="0">
              <a:latin typeface="Times New Roman"/>
              <a:cs typeface="Times New Roman"/>
            </a:endParaRPr>
          </a:p>
        </p:txBody>
      </p:sp>
    </p:spTree>
    <p:extLst>
      <p:ext uri="{BB962C8B-B14F-4D97-AF65-F5344CB8AC3E}">
        <p14:creationId xmlns:p14="http://schemas.microsoft.com/office/powerpoint/2010/main" val="3487984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7630" y="69554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les angles originaux</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a:extLst>
              <a:ext uri="{FF2B5EF4-FFF2-40B4-BE49-F238E27FC236}">
                <a16:creationId xmlns:a16="http://schemas.microsoft.com/office/drawing/2014/main" id="{CB927A7A-244C-2345-B8F1-313E36297B4B}"/>
              </a:ext>
            </a:extLst>
          </p:cNvPr>
          <p:cNvSpPr txBox="1"/>
          <p:nvPr/>
        </p:nvSpPr>
        <p:spPr>
          <a:xfrm>
            <a:off x="322384" y="2118705"/>
            <a:ext cx="17643231" cy="4154984"/>
          </a:xfrm>
          <a:prstGeom prst="rect">
            <a:avLst/>
          </a:prstGeom>
          <a:noFill/>
        </p:spPr>
        <p:txBody>
          <a:bodyPr wrap="square" rtlCol="0">
            <a:spAutoFit/>
          </a:bodyPr>
          <a:lstStyle/>
          <a:p>
            <a:pPr algn="just"/>
            <a:r>
              <a:rPr lang="nl-BE" sz="2400" dirty="0">
                <a:latin typeface="Times New Roman"/>
                <a:cs typeface="Times New Roman"/>
              </a:rPr>
              <a:t>Le terme « angle » désigne </a:t>
            </a:r>
            <a:r>
              <a:rPr lang="fr-BE" sz="2400" dirty="0">
                <a:latin typeface="Times New Roman"/>
                <a:ea typeface="ＭＳ 明朝"/>
              </a:rPr>
              <a:t>« </a:t>
            </a:r>
            <a:r>
              <a:rPr lang="fr-BE" sz="2400" b="1" dirty="0">
                <a:latin typeface="Times New Roman"/>
                <a:ea typeface="ＭＳ 明朝"/>
              </a:rPr>
              <a:t>la manière d’aborder un sujet, de le ramener à un aspect principal bien délimité</a:t>
            </a:r>
            <a:r>
              <a:rPr lang="fr-BE" sz="2400" dirty="0">
                <a:latin typeface="Times New Roman"/>
                <a:ea typeface="ＭＳ 明朝"/>
              </a:rPr>
              <a:t> » (Agnès, 2008 : 448), et la plupart des manuels considèrent à ce titre que « </a:t>
            </a:r>
            <a:r>
              <a:rPr lang="fr-BE" sz="2400" b="1" dirty="0">
                <a:latin typeface="Times New Roman"/>
                <a:ea typeface="ＭＳ 明朝"/>
              </a:rPr>
              <a:t>plus l’angle est étroit, plus le sujet sera original</a:t>
            </a:r>
            <a:r>
              <a:rPr lang="fr-BE" sz="2400" dirty="0">
                <a:latin typeface="Times New Roman"/>
                <a:ea typeface="ＭＳ 明朝"/>
              </a:rPr>
              <a:t> » (Vanesse, 2016). </a:t>
            </a:r>
            <a:r>
              <a:rPr lang="nl-BE" sz="2400" dirty="0">
                <a:latin typeface="Times New Roman"/>
                <a:cs typeface="Times New Roman"/>
              </a:rPr>
              <a:t> </a:t>
            </a:r>
          </a:p>
          <a:p>
            <a:pPr algn="just"/>
            <a:endParaRPr lang="nl-BE" sz="2400" b="1" dirty="0">
              <a:latin typeface="Times New Roman"/>
              <a:cs typeface="Times New Roman"/>
            </a:endParaRPr>
          </a:p>
          <a:p>
            <a:pPr algn="just"/>
            <a:r>
              <a:rPr lang="nl-BE" sz="2400" dirty="0">
                <a:latin typeface="Times New Roman"/>
                <a:cs typeface="Times New Roman"/>
              </a:rPr>
              <a:t>Comme nous l’avons vu en décrivant leur forme-type, les tests de jeux vidéo ont plutôt tendance à adopter un </a:t>
            </a:r>
            <a:r>
              <a:rPr lang="nl-BE" sz="2400" b="1" dirty="0">
                <a:latin typeface="Times New Roman"/>
                <a:cs typeface="Times New Roman"/>
              </a:rPr>
              <a:t>angle large</a:t>
            </a:r>
            <a:r>
              <a:rPr lang="nl-BE" sz="2400" dirty="0">
                <a:latin typeface="Times New Roman"/>
                <a:cs typeface="Times New Roman"/>
              </a:rPr>
              <a:t>, dans le sens où ils abordent successivement de nombreux points pour tenter de livrer un </a:t>
            </a:r>
            <a:r>
              <a:rPr lang="nl-BE" sz="2400" b="1" dirty="0">
                <a:latin typeface="Times New Roman"/>
                <a:cs typeface="Times New Roman"/>
              </a:rPr>
              <a:t>aperçu évaluatif complet</a:t>
            </a:r>
            <a:r>
              <a:rPr lang="nl-BE" sz="2400" dirty="0">
                <a:latin typeface="Times New Roman"/>
                <a:cs typeface="Times New Roman"/>
              </a:rPr>
              <a:t> de l’œuvre. </a:t>
            </a:r>
          </a:p>
          <a:p>
            <a:pPr algn="just"/>
            <a:endParaRPr lang="nl-BE" sz="2400" dirty="0">
              <a:latin typeface="Times New Roman"/>
              <a:cs typeface="Times New Roman"/>
            </a:endParaRPr>
          </a:p>
          <a:p>
            <a:pPr algn="just"/>
            <a:r>
              <a:rPr lang="nl-BE" sz="2400" dirty="0">
                <a:latin typeface="Times New Roman"/>
                <a:cs typeface="Times New Roman"/>
              </a:rPr>
              <a:t>C’est d’ailleurs l’argument de </a:t>
            </a:r>
            <a:r>
              <a:rPr lang="nl-BE" sz="2400" b="1" i="1" dirty="0">
                <a:latin typeface="Times New Roman"/>
                <a:cs typeface="Times New Roman"/>
              </a:rPr>
              <a:t>JV </a:t>
            </a:r>
            <a:r>
              <a:rPr lang="nl-BE" sz="2400" dirty="0">
                <a:latin typeface="Times New Roman"/>
                <a:cs typeface="Times New Roman"/>
              </a:rPr>
              <a:t>pour troquer le terme de « test » pour celui de « critique » : </a:t>
            </a:r>
            <a:r>
              <a:rPr lang="fr-BE" sz="2400" dirty="0">
                <a:latin typeface="Times New Roman"/>
                <a:cs typeface="Times New Roman"/>
              </a:rPr>
              <a:t>les « </a:t>
            </a:r>
            <a:r>
              <a:rPr lang="fr-BE" sz="2400" b="1" dirty="0">
                <a:latin typeface="Times New Roman"/>
                <a:cs typeface="Times New Roman"/>
              </a:rPr>
              <a:t>critiques</a:t>
            </a:r>
            <a:r>
              <a:rPr lang="fr-BE" sz="2400" dirty="0">
                <a:latin typeface="Times New Roman"/>
                <a:cs typeface="Times New Roman"/>
              </a:rPr>
              <a:t> » de </a:t>
            </a:r>
            <a:r>
              <a:rPr lang="fr-BE" sz="2400" i="1" dirty="0">
                <a:latin typeface="Times New Roman"/>
                <a:cs typeface="Times New Roman"/>
              </a:rPr>
              <a:t>JV </a:t>
            </a:r>
            <a:r>
              <a:rPr lang="fr-BE" sz="2400" dirty="0">
                <a:latin typeface="Times New Roman"/>
                <a:cs typeface="Times New Roman"/>
              </a:rPr>
              <a:t>veulent pouvoir se permettre d’être </a:t>
            </a:r>
            <a:r>
              <a:rPr lang="fr-BE" sz="2400" b="1" dirty="0">
                <a:latin typeface="Times New Roman"/>
                <a:cs typeface="Times New Roman"/>
              </a:rPr>
              <a:t>moins longues </a:t>
            </a:r>
            <a:r>
              <a:rPr lang="fr-BE" sz="2400" dirty="0">
                <a:latin typeface="Times New Roman"/>
                <a:cs typeface="Times New Roman"/>
              </a:rPr>
              <a:t>(parfois une colonne) et, surtout, </a:t>
            </a:r>
            <a:r>
              <a:rPr lang="fr-BE" sz="2400" b="1" dirty="0">
                <a:latin typeface="Times New Roman"/>
                <a:cs typeface="Times New Roman"/>
              </a:rPr>
              <a:t>s’affranchir de la note</a:t>
            </a:r>
            <a:r>
              <a:rPr lang="fr-BE" sz="2400" dirty="0">
                <a:latin typeface="Times New Roman"/>
                <a:cs typeface="Times New Roman"/>
              </a:rPr>
              <a:t> (ou, en pratique, lui attribuer une importance moins centrale). </a:t>
            </a:r>
          </a:p>
          <a:p>
            <a:pPr algn="just"/>
            <a:endParaRPr lang="nl-BE" sz="2400" dirty="0">
              <a:latin typeface="Times New Roman"/>
              <a:cs typeface="Times New Roman"/>
            </a:endParaRPr>
          </a:p>
          <a:p>
            <a:pPr algn="just"/>
            <a:endParaRPr lang="nl-BE" sz="2400" b="1" dirty="0">
              <a:latin typeface="Times New Roman"/>
              <a:cs typeface="Times New Roman"/>
            </a:endParaRPr>
          </a:p>
        </p:txBody>
      </p:sp>
      <p:pic>
        <p:nvPicPr>
          <p:cNvPr id="2" name="Image 1">
            <a:extLst>
              <a:ext uri="{FF2B5EF4-FFF2-40B4-BE49-F238E27FC236}">
                <a16:creationId xmlns:a16="http://schemas.microsoft.com/office/drawing/2014/main" id="{4FB99437-55F2-7641-BE28-8EA148F47D66}"/>
              </a:ext>
            </a:extLst>
          </p:cNvPr>
          <p:cNvPicPr>
            <a:picLocks noChangeAspect="1"/>
          </p:cNvPicPr>
          <p:nvPr/>
        </p:nvPicPr>
        <p:blipFill>
          <a:blip r:embed="rId2"/>
          <a:stretch>
            <a:fillRect/>
          </a:stretch>
        </p:blipFill>
        <p:spPr>
          <a:xfrm>
            <a:off x="14518832" y="5253440"/>
            <a:ext cx="3769168" cy="5035148"/>
          </a:xfrm>
          <a:prstGeom prst="rect">
            <a:avLst/>
          </a:prstGeom>
          <a:ln>
            <a:solidFill>
              <a:schemeClr val="accent1"/>
            </a:solidFill>
          </a:ln>
        </p:spPr>
      </p:pic>
      <p:sp>
        <p:nvSpPr>
          <p:cNvPr id="6" name="Rectangle 5">
            <a:extLst>
              <a:ext uri="{FF2B5EF4-FFF2-40B4-BE49-F238E27FC236}">
                <a16:creationId xmlns:a16="http://schemas.microsoft.com/office/drawing/2014/main" id="{BF83E345-B694-4E4C-91C0-1CE60098367A}"/>
              </a:ext>
            </a:extLst>
          </p:cNvPr>
          <p:cNvSpPr/>
          <p:nvPr/>
        </p:nvSpPr>
        <p:spPr>
          <a:xfrm>
            <a:off x="322383" y="5676893"/>
            <a:ext cx="13874063" cy="4031873"/>
          </a:xfrm>
          <a:prstGeom prst="rect">
            <a:avLst/>
          </a:prstGeom>
        </p:spPr>
        <p:txBody>
          <a:bodyPr wrap="square">
            <a:spAutoFit/>
          </a:bodyPr>
          <a:lstStyle/>
          <a:p>
            <a:pPr algn="just"/>
            <a:r>
              <a:rPr lang="fr-BE" sz="2400" i="1" dirty="0">
                <a:latin typeface="Times New Roman"/>
                <a:cs typeface="Times New Roman"/>
              </a:rPr>
              <a:t>« Les tests cèdent la place à des critiques sans note, un produit culturel ne devant, selon nous, pas être traité comme un produit de grande consommation » (Communiqué de presse de JV, 6 novembre 2013).</a:t>
            </a:r>
            <a:r>
              <a:rPr lang="fr-BE" sz="2400" i="1" baseline="30000" dirty="0">
                <a:latin typeface="Times New Roman"/>
                <a:cs typeface="Times New Roman"/>
              </a:rPr>
              <a:t> </a:t>
            </a:r>
          </a:p>
          <a:p>
            <a:pPr algn="just"/>
            <a:endParaRPr lang="fr-BE" sz="2400" baseline="30000" dirty="0">
              <a:latin typeface="Times New Roman"/>
              <a:cs typeface="Times New Roman"/>
            </a:endParaRPr>
          </a:p>
          <a:p>
            <a:pPr algn="just"/>
            <a:r>
              <a:rPr lang="nl-BE" sz="2400" dirty="0">
                <a:latin typeface="Times New Roman"/>
                <a:cs typeface="Times New Roman"/>
              </a:rPr>
              <a:t>Comme si la « </a:t>
            </a:r>
            <a:r>
              <a:rPr lang="nl-BE" sz="2400" b="1" dirty="0">
                <a:latin typeface="Times New Roman"/>
                <a:cs typeface="Times New Roman"/>
              </a:rPr>
              <a:t>la </a:t>
            </a:r>
            <a:r>
              <a:rPr lang="fr-BE" sz="2400" b="1" dirty="0">
                <a:latin typeface="Times New Roman"/>
                <a:cs typeface="Times New Roman"/>
              </a:rPr>
              <a:t>logique pragmatique inhérente à la généricité </a:t>
            </a:r>
            <a:r>
              <a:rPr lang="fr-BE" sz="2400" dirty="0">
                <a:latin typeface="Times New Roman"/>
                <a:cs typeface="Times New Roman"/>
              </a:rPr>
              <a:t>» (Schaeffer, 1989) du « test » le rendait indissociable d’un passage en revue technique et méthodique.</a:t>
            </a:r>
          </a:p>
          <a:p>
            <a:pPr algn="just"/>
            <a:endParaRPr lang="fr-BE" sz="2400" dirty="0">
              <a:latin typeface="Times New Roman"/>
              <a:cs typeface="Times New Roman"/>
            </a:endParaRPr>
          </a:p>
          <a:p>
            <a:pPr algn="just"/>
            <a:r>
              <a:rPr lang="fr-BE" sz="2400" dirty="0">
                <a:latin typeface="Times New Roman"/>
                <a:cs typeface="Times New Roman"/>
              </a:rPr>
              <a:t>Pourtant, </a:t>
            </a:r>
            <a:r>
              <a:rPr lang="fr-BE" sz="2400" b="1" dirty="0">
                <a:latin typeface="Times New Roman"/>
                <a:cs typeface="Times New Roman"/>
              </a:rPr>
              <a:t>les tests à angles originaux ont toujours existé</a:t>
            </a:r>
            <a:r>
              <a:rPr lang="fr-BE" sz="2400" dirty="0">
                <a:latin typeface="Times New Roman"/>
                <a:cs typeface="Times New Roman"/>
              </a:rPr>
              <a:t>, notamment dans </a:t>
            </a:r>
            <a:r>
              <a:rPr lang="fr-BE" sz="2400" i="1" dirty="0">
                <a:latin typeface="Times New Roman"/>
                <a:cs typeface="Times New Roman"/>
              </a:rPr>
              <a:t>Joystick </a:t>
            </a:r>
            <a:r>
              <a:rPr lang="fr-BE" sz="2400" dirty="0">
                <a:latin typeface="Times New Roman"/>
                <a:cs typeface="Times New Roman"/>
              </a:rPr>
              <a:t>: se tester soi-même, tester « la vie », tester le bar du coin…</a:t>
            </a:r>
          </a:p>
          <a:p>
            <a:pPr algn="just"/>
            <a:endParaRPr lang="fr-BE" sz="2400" dirty="0">
              <a:latin typeface="Times New Roman"/>
              <a:cs typeface="Times New Roman"/>
            </a:endParaRPr>
          </a:p>
          <a:p>
            <a:pPr algn="just"/>
            <a:r>
              <a:rPr lang="fr-BE" sz="2400" b="1" dirty="0">
                <a:latin typeface="Times New Roman"/>
                <a:cs typeface="Times New Roman"/>
              </a:rPr>
              <a:t>Plus les tests s’institutionnalisent, plus les angles originaux sont fréquents, dans l’optique de renouveler l’</a:t>
            </a:r>
            <a:r>
              <a:rPr lang="fr-BE" sz="2400" b="1" dirty="0" err="1">
                <a:latin typeface="Times New Roman"/>
                <a:cs typeface="Times New Roman"/>
              </a:rPr>
              <a:t>inérêt</a:t>
            </a:r>
            <a:r>
              <a:rPr lang="fr-BE" sz="2400" b="1" dirty="0">
                <a:latin typeface="Times New Roman"/>
                <a:cs typeface="Times New Roman"/>
              </a:rPr>
              <a:t> des lecteurs pour le genre du test… Et l’intérêt des journalistes pour leur propre travail !  </a:t>
            </a:r>
          </a:p>
        </p:txBody>
      </p:sp>
    </p:spTree>
    <p:extLst>
      <p:ext uri="{BB962C8B-B14F-4D97-AF65-F5344CB8AC3E}">
        <p14:creationId xmlns:p14="http://schemas.microsoft.com/office/powerpoint/2010/main" val="906044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1746"/>
            <a:ext cx="18288000" cy="1714765"/>
          </a:xfrm>
        </p:spPr>
        <p:txBody>
          <a:bodyPr>
            <a:normAutofit/>
          </a:bodyPr>
          <a:lstStyle/>
          <a:p>
            <a:pPr algn="ctr"/>
            <a:r>
              <a:rPr lang="fr-FR" sz="4501" b="1" dirty="0"/>
              <a:t>Test de </a:t>
            </a:r>
            <a:r>
              <a:rPr lang="fr-FR" sz="4501" b="1" i="1" dirty="0"/>
              <a:t>Animal </a:t>
            </a:r>
            <a:r>
              <a:rPr lang="fr-FR" sz="4501" b="1" i="1" dirty="0" err="1"/>
              <a:t>Crossing</a:t>
            </a:r>
            <a:r>
              <a:rPr lang="fr-FR" sz="4501" b="1" i="1" dirty="0"/>
              <a:t> New Horizons</a:t>
            </a:r>
            <a:br>
              <a:rPr lang="fr-FR" sz="4501" b="1" i="1" dirty="0"/>
            </a:br>
            <a:r>
              <a:rPr lang="fr-FR" sz="4501" b="1" i="1" dirty="0"/>
              <a:t> </a:t>
            </a:r>
            <a:r>
              <a:rPr lang="fr-FR" sz="4501" b="1" dirty="0"/>
              <a:t>(E. Denise, </a:t>
            </a:r>
            <a:r>
              <a:rPr lang="fr-FR" sz="4501" b="1" i="1" dirty="0"/>
              <a:t>Canard PC</a:t>
            </a:r>
            <a:r>
              <a:rPr lang="fr-FR" sz="4501" b="1" dirty="0"/>
              <a:t> n°406, 13/04/20) </a:t>
            </a:r>
          </a:p>
        </p:txBody>
      </p:sp>
      <p:sp>
        <p:nvSpPr>
          <p:cNvPr id="5" name="ZoneTexte 4"/>
          <p:cNvSpPr txBox="1"/>
          <p:nvPr/>
        </p:nvSpPr>
        <p:spPr>
          <a:xfrm>
            <a:off x="278296" y="2325308"/>
            <a:ext cx="17715236" cy="3231654"/>
          </a:xfrm>
          <a:prstGeom prst="rect">
            <a:avLst/>
          </a:prstGeom>
          <a:noFill/>
        </p:spPr>
        <p:txBody>
          <a:bodyPr wrap="square" rtlCol="0">
            <a:spAutoFit/>
          </a:bodyPr>
          <a:lstStyle/>
          <a:p>
            <a:pPr algn="just"/>
            <a:r>
              <a:rPr lang="fr-BE" sz="2400" dirty="0">
                <a:latin typeface="Times New Roman"/>
                <a:cs typeface="Times New Roman"/>
              </a:rPr>
              <a:t>« J’ai commencé Animal </a:t>
            </a:r>
            <a:r>
              <a:rPr lang="fr-BE" sz="2400" dirty="0" err="1">
                <a:latin typeface="Times New Roman"/>
                <a:cs typeface="Times New Roman"/>
              </a:rPr>
              <a:t>Crossing</a:t>
            </a:r>
            <a:r>
              <a:rPr lang="fr-BE" sz="2400" dirty="0">
                <a:latin typeface="Times New Roman"/>
                <a:cs typeface="Times New Roman"/>
              </a:rPr>
              <a:t> plein d'espoirs, de rêves, de bienveillance. J'ai vu les gens sur Internet qui partageaient leurs jolies îles, leurs coquillages, leurs poissons, leurs maisons, leurs bons mots, leurs voisins virtuels. </a:t>
            </a:r>
            <a:r>
              <a:rPr lang="fr-BE" sz="2400" b="1" dirty="0">
                <a:latin typeface="Times New Roman"/>
                <a:cs typeface="Times New Roman"/>
              </a:rPr>
              <a:t>J'ai compris que le jeu était tombé au bon moment, celui où tout le monde désire plus que tout être entouré d'amis sur une île où il fait toujours beau. </a:t>
            </a:r>
            <a:r>
              <a:rPr lang="fr-BE" sz="2400" dirty="0">
                <a:latin typeface="Times New Roman"/>
                <a:cs typeface="Times New Roman"/>
              </a:rPr>
              <a:t>J'ai installé ma tente, j'ai coupé du bois, j'ai ramassé des pierres, j'ai vendu des oranges et des papillons et j'ai contracté un prêt chez Tom </a:t>
            </a:r>
            <a:r>
              <a:rPr lang="fr-BE" sz="2400" dirty="0" err="1">
                <a:latin typeface="Times New Roman"/>
                <a:cs typeface="Times New Roman"/>
              </a:rPr>
              <a:t>Nook</a:t>
            </a:r>
            <a:r>
              <a:rPr lang="fr-BE" sz="2400" dirty="0">
                <a:latin typeface="Times New Roman"/>
                <a:cs typeface="Times New Roman"/>
              </a:rPr>
              <a:t> pour m'installer dans une vraie maison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pic>
        <p:nvPicPr>
          <p:cNvPr id="7" name="Image 6">
            <a:extLst>
              <a:ext uri="{FF2B5EF4-FFF2-40B4-BE49-F238E27FC236}">
                <a16:creationId xmlns:a16="http://schemas.microsoft.com/office/drawing/2014/main" id="{2A06DE2D-3F33-4943-B42F-92BAC36E7D36}"/>
              </a:ext>
            </a:extLst>
          </p:cNvPr>
          <p:cNvPicPr>
            <a:picLocks noChangeAspect="1"/>
          </p:cNvPicPr>
          <p:nvPr/>
        </p:nvPicPr>
        <p:blipFill>
          <a:blip r:embed="rId2">
            <a:alphaModFix amt="50000"/>
          </a:blip>
          <a:stretch>
            <a:fillRect/>
          </a:stretch>
        </p:blipFill>
        <p:spPr>
          <a:xfrm>
            <a:off x="8213428" y="4686473"/>
            <a:ext cx="10545158" cy="5602115"/>
          </a:xfrm>
          <a:prstGeom prst="rect">
            <a:avLst/>
          </a:prstGeom>
        </p:spPr>
      </p:pic>
      <p:sp>
        <p:nvSpPr>
          <p:cNvPr id="8" name="ZoneTexte 7">
            <a:extLst>
              <a:ext uri="{FF2B5EF4-FFF2-40B4-BE49-F238E27FC236}">
                <a16:creationId xmlns:a16="http://schemas.microsoft.com/office/drawing/2014/main" id="{3A7573C1-3269-B74C-9B0A-C35BA403CDD2}"/>
              </a:ext>
            </a:extLst>
          </p:cNvPr>
          <p:cNvSpPr txBox="1"/>
          <p:nvPr/>
        </p:nvSpPr>
        <p:spPr>
          <a:xfrm>
            <a:off x="278296" y="4528070"/>
            <a:ext cx="7935132" cy="6001643"/>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Impression d’arriver « après la bataille »</a:t>
            </a:r>
          </a:p>
          <a:p>
            <a:pPr algn="ctr"/>
            <a:r>
              <a:rPr lang="fr-FR" sz="2400" b="1" dirty="0">
                <a:latin typeface="Times New Roman" panose="02020603050405020304" pitchFamily="18" charset="0"/>
                <a:cs typeface="Times New Roman" panose="02020603050405020304" pitchFamily="18" charset="0"/>
              </a:rPr>
              <a:t>Attentes déçues</a:t>
            </a:r>
          </a:p>
          <a:p>
            <a:pPr algn="ctr"/>
            <a:r>
              <a:rPr lang="fr-FR" sz="2400" b="1" dirty="0">
                <a:latin typeface="Times New Roman" panose="02020603050405020304" pitchFamily="18" charset="0"/>
                <a:cs typeface="Times New Roman" panose="02020603050405020304" pitchFamily="18" charset="0"/>
              </a:rPr>
              <a:t>Transgression du « </a:t>
            </a:r>
            <a:r>
              <a:rPr lang="fr-FR" sz="2400" b="1" dirty="0" err="1">
                <a:latin typeface="Times New Roman" panose="02020603050405020304" pitchFamily="18" charset="0"/>
                <a:cs typeface="Times New Roman" panose="02020603050405020304" pitchFamily="18" charset="0"/>
              </a:rPr>
              <a:t>play</a:t>
            </a:r>
            <a:r>
              <a:rPr lang="fr-FR" sz="2400" b="1" dirty="0">
                <a:latin typeface="Times New Roman" panose="02020603050405020304" pitchFamily="18" charset="0"/>
                <a:cs typeface="Times New Roman" panose="02020603050405020304" pitchFamily="18" charset="0"/>
              </a:rPr>
              <a:t> modèle » </a:t>
            </a:r>
            <a:r>
              <a:rPr lang="fr-FR" sz="2400" dirty="0">
                <a:latin typeface="Times New Roman" panose="02020603050405020304" pitchFamily="18" charset="0"/>
                <a:cs typeface="Times New Roman" panose="02020603050405020304" pitchFamily="18" charset="0"/>
              </a:rPr>
              <a:t>(Barnabé, 2017)</a:t>
            </a:r>
          </a:p>
          <a:p>
            <a:pPr algn="ctr"/>
            <a:r>
              <a:rPr lang="fr-FR" sz="2400" b="1" dirty="0">
                <a:latin typeface="Times New Roman" panose="02020603050405020304" pitchFamily="18" charset="0"/>
                <a:cs typeface="Times New Roman" panose="02020603050405020304" pitchFamily="18" charset="0"/>
              </a:rPr>
              <a:t>Passages d’ « auto-analyse »</a:t>
            </a:r>
          </a:p>
          <a:p>
            <a:pPr algn="ctr"/>
            <a:r>
              <a:rPr lang="fr-FR" sz="2400" b="1" dirty="0">
                <a:latin typeface="Times New Roman" panose="02020603050405020304" pitchFamily="18" charset="0"/>
                <a:cs typeface="Times New Roman" panose="02020603050405020304" pitchFamily="18" charset="0"/>
              </a:rPr>
              <a:t>Note de « confiné/10 »</a:t>
            </a:r>
          </a:p>
          <a:p>
            <a:endParaRPr lang="fr-FR" sz="2400" b="1"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 J’étais vraiment dans l’impossibilité de mettre une “vraie” note, parce que </a:t>
            </a:r>
            <a:r>
              <a:rPr lang="fr-FR" sz="2400" b="1" dirty="0">
                <a:latin typeface="Times New Roman" panose="02020603050405020304" pitchFamily="18" charset="0"/>
                <a:cs typeface="Times New Roman" panose="02020603050405020304" pitchFamily="18" charset="0"/>
              </a:rPr>
              <a:t>je raconte une expérience où je m'ennuie mais sur un jeu où je n’ai rien à reprocher, où tout est très bien fait. </a:t>
            </a:r>
            <a:r>
              <a:rPr lang="fr-FR" sz="2400" dirty="0">
                <a:latin typeface="Times New Roman" panose="02020603050405020304" pitchFamily="18" charset="0"/>
                <a:cs typeface="Times New Roman" panose="02020603050405020304" pitchFamily="18" charset="0"/>
              </a:rPr>
              <a:t>A la fois je ne peux pas lui mettre une très bonne note parce que ce n’est pas mon expérience, et à la fois je ne peux pas lui mettre une mauvaise note parce que je lui reconnais que si vous tombez dedans, tout est extrêmement bien fait, comme tout gros jeu Nintendo, on ne peut rien lui reprocher » </a:t>
            </a:r>
            <a:r>
              <a:rPr lang="fr-FR" sz="2400" dirty="0">
                <a:latin typeface="Times New Roman"/>
                <a:cs typeface="Times New Roman"/>
              </a:rPr>
              <a:t>(Entretien avec E. Denise, 16/06/20).</a:t>
            </a:r>
            <a:r>
              <a:rPr lang="fr-BE" sz="2400" dirty="0">
                <a:latin typeface="Times New Roman"/>
                <a:cs typeface="Times New Roman"/>
              </a:rPr>
              <a:t> </a:t>
            </a:r>
          </a:p>
          <a:p>
            <a:pPr algn="just"/>
            <a:endParaRPr lang="fr-FR"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85D847-69A1-B449-9C34-6389661E76D2}"/>
              </a:ext>
            </a:extLst>
          </p:cNvPr>
          <p:cNvSpPr/>
          <p:nvPr/>
        </p:nvSpPr>
        <p:spPr>
          <a:xfrm>
            <a:off x="1410344" y="4051221"/>
            <a:ext cx="6571281" cy="461665"/>
          </a:xfrm>
          <a:prstGeom prst="rect">
            <a:avLst/>
          </a:prstGeom>
        </p:spPr>
        <p:txBody>
          <a:bodyPr wrap="square">
            <a:spAutoFit/>
          </a:bodyPr>
          <a:lstStyle/>
          <a:p>
            <a:pPr algn="just"/>
            <a:r>
              <a:rPr lang="fr-BE" sz="2400" b="1" dirty="0">
                <a:latin typeface="Times New Roman"/>
                <a:cs typeface="Times New Roman"/>
              </a:rPr>
              <a:t>Angle narratif =&gt; Réflexivité &gt; Évaluation</a:t>
            </a:r>
          </a:p>
        </p:txBody>
      </p:sp>
    </p:spTree>
    <p:extLst>
      <p:ext uri="{BB962C8B-B14F-4D97-AF65-F5344CB8AC3E}">
        <p14:creationId xmlns:p14="http://schemas.microsoft.com/office/powerpoint/2010/main" val="1133190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uper-mario-odyssey-uhd-8k-wallpaper.jpg"/>
          <p:cNvPicPr>
            <a:picLocks noGrp="1" noChangeAspect="1"/>
          </p:cNvPicPr>
          <p:nvPr>
            <p:ph idx="1"/>
          </p:nvPr>
        </p:nvPicPr>
        <p:blipFill>
          <a:blip r:embed="rId2">
            <a:alphaModFix amt="48000"/>
            <a:extLst>
              <a:ext uri="{28A0092B-C50C-407E-A947-70E740481C1C}">
                <a14:useLocalDpi xmlns:a14="http://schemas.microsoft.com/office/drawing/2010/main" val="0"/>
              </a:ext>
            </a:extLst>
          </a:blip>
          <a:srcRect l="-1140" r="-1140"/>
          <a:stretch>
            <a:fillRect/>
          </a:stretch>
        </p:blipFill>
        <p:spPr>
          <a:xfrm>
            <a:off x="5201224" y="0"/>
            <a:ext cx="18707833" cy="10288588"/>
          </a:xfrm>
        </p:spPr>
      </p:pic>
      <p:sp>
        <p:nvSpPr>
          <p:cNvPr id="2" name="Titre 1"/>
          <p:cNvSpPr>
            <a:spLocks noGrp="1"/>
          </p:cNvSpPr>
          <p:nvPr>
            <p:ph type="title"/>
          </p:nvPr>
        </p:nvSpPr>
        <p:spPr>
          <a:xfrm>
            <a:off x="-450606" y="311746"/>
            <a:ext cx="13670660" cy="1714765"/>
          </a:xfrm>
        </p:spPr>
        <p:txBody>
          <a:bodyPr>
            <a:normAutofit/>
          </a:bodyPr>
          <a:lstStyle/>
          <a:p>
            <a:pPr algn="ctr"/>
            <a:r>
              <a:rPr lang="fr-FR" sz="4501" b="1" dirty="0"/>
              <a:t>Test de </a:t>
            </a:r>
            <a:r>
              <a:rPr lang="fr-FR" sz="4501" b="1" i="1" dirty="0"/>
              <a:t>Super Mario </a:t>
            </a:r>
            <a:r>
              <a:rPr lang="fr-FR" sz="4501" b="1" i="1" dirty="0" err="1"/>
              <a:t>Odyssey</a:t>
            </a:r>
            <a:br>
              <a:rPr lang="fr-FR" sz="4501" b="1" i="1" dirty="0"/>
            </a:br>
            <a:r>
              <a:rPr lang="fr-FR" sz="4501" b="1" i="1" dirty="0"/>
              <a:t> </a:t>
            </a:r>
            <a:r>
              <a:rPr lang="fr-FR" sz="4501" b="1" dirty="0"/>
              <a:t>(P.-A. </a:t>
            </a:r>
            <a:r>
              <a:rPr lang="fr-FR" sz="4501" b="1" dirty="0" err="1"/>
              <a:t>Rouillon</a:t>
            </a:r>
            <a:r>
              <a:rPr lang="fr-FR" sz="4501" b="1" dirty="0"/>
              <a:t>, </a:t>
            </a:r>
            <a:r>
              <a:rPr lang="fr-FR" sz="4501" b="1" i="1" dirty="0"/>
              <a:t>Canard PC</a:t>
            </a:r>
            <a:r>
              <a:rPr lang="fr-FR" sz="4501" b="1" dirty="0"/>
              <a:t> n°369, 01/11/17) </a:t>
            </a:r>
          </a:p>
        </p:txBody>
      </p:sp>
      <p:sp>
        <p:nvSpPr>
          <p:cNvPr id="5" name="ZoneTexte 4"/>
          <p:cNvSpPr txBox="1"/>
          <p:nvPr/>
        </p:nvSpPr>
        <p:spPr>
          <a:xfrm>
            <a:off x="294468" y="2026511"/>
            <a:ext cx="11236164" cy="9140964"/>
          </a:xfrm>
          <a:prstGeom prst="rect">
            <a:avLst/>
          </a:prstGeom>
          <a:noFill/>
        </p:spPr>
        <p:txBody>
          <a:bodyPr wrap="square" rtlCol="0">
            <a:spAutoFit/>
          </a:bodyPr>
          <a:lstStyle/>
          <a:p>
            <a:pPr algn="just"/>
            <a:r>
              <a:rPr lang="fr-BE" sz="2400" dirty="0">
                <a:latin typeface="Times New Roman"/>
                <a:cs typeface="Times New Roman"/>
              </a:rPr>
              <a:t>« Nos confrères de la revue britannique </a:t>
            </a:r>
            <a:r>
              <a:rPr lang="fr-BE" sz="2400" i="1" dirty="0">
                <a:latin typeface="Times New Roman"/>
                <a:cs typeface="Times New Roman"/>
              </a:rPr>
              <a:t>Edge </a:t>
            </a:r>
            <a:r>
              <a:rPr lang="fr-BE" sz="2400" dirty="0">
                <a:latin typeface="Times New Roman"/>
                <a:cs typeface="Times New Roman"/>
              </a:rPr>
              <a:t>(qui fait encore aujourd'hui autorité chez certaines vieilles personnes qui n'ont plus toute leur tête) ont mis 10/10 à </a:t>
            </a:r>
            <a:r>
              <a:rPr lang="fr-BE" sz="2400" i="1" dirty="0">
                <a:latin typeface="Times New Roman"/>
                <a:cs typeface="Times New Roman"/>
              </a:rPr>
              <a:t>Super Mario Odyssey</a:t>
            </a:r>
            <a:r>
              <a:rPr lang="fr-BE" sz="2400" dirty="0">
                <a:latin typeface="Times New Roman"/>
                <a:cs typeface="Times New Roman"/>
              </a:rPr>
              <a:t>. Depuis que j'ai fini </a:t>
            </a:r>
            <a:r>
              <a:rPr lang="fr-BE" sz="2400" i="1" dirty="0">
                <a:latin typeface="Times New Roman"/>
                <a:cs typeface="Times New Roman"/>
              </a:rPr>
              <a:t>Super Mario Odyssey</a:t>
            </a:r>
            <a:r>
              <a:rPr lang="fr-BE" sz="2400" dirty="0">
                <a:latin typeface="Times New Roman"/>
                <a:cs typeface="Times New Roman"/>
              </a:rPr>
              <a:t>, je continue de me demander pourquoi, comment. »</a:t>
            </a:r>
          </a:p>
          <a:p>
            <a:pPr algn="just"/>
            <a:endParaRPr lang="fr-BE" sz="2400" dirty="0">
              <a:latin typeface="Times New Roman"/>
              <a:cs typeface="Times New Roman"/>
            </a:endParaRPr>
          </a:p>
          <a:p>
            <a:pPr algn="just"/>
            <a:r>
              <a:rPr lang="fr-BE" sz="2400" dirty="0">
                <a:latin typeface="Times New Roman"/>
                <a:cs typeface="Times New Roman"/>
              </a:rPr>
              <a:t>Évaluer Mario Odyssey par rapport aux autres jeux couronnés d’un 10/10 par </a:t>
            </a:r>
            <a:r>
              <a:rPr lang="fr-BE" sz="2400" i="1" dirty="0">
                <a:latin typeface="Times New Roman"/>
                <a:cs typeface="Times New Roman"/>
              </a:rPr>
              <a:t>Edge </a:t>
            </a:r>
            <a:r>
              <a:rPr lang="fr-BE" sz="2400" dirty="0">
                <a:latin typeface="Times New Roman"/>
                <a:cs typeface="Times New Roman"/>
              </a:rPr>
              <a:t>pour </a:t>
            </a:r>
            <a:r>
              <a:rPr lang="fr-BE" sz="2400" b="1" dirty="0">
                <a:latin typeface="Times New Roman"/>
                <a:cs typeface="Times New Roman"/>
              </a:rPr>
              <a:t>démontrer</a:t>
            </a:r>
            <a:r>
              <a:rPr lang="fr-BE" sz="2400" dirty="0">
                <a:latin typeface="Times New Roman"/>
                <a:cs typeface="Times New Roman"/>
              </a:rPr>
              <a:t> par l’absurde en quoi il n’est pas « révolutionnaire ».</a:t>
            </a:r>
          </a:p>
          <a:p>
            <a:pPr algn="just"/>
            <a:r>
              <a:rPr lang="fr-BE" sz="2400" b="1" dirty="0">
                <a:latin typeface="Times New Roman"/>
                <a:cs typeface="Times New Roman"/>
              </a:rPr>
              <a:t>Angle argumentatif =&gt; Thèse &gt; Évaluation</a:t>
            </a:r>
          </a:p>
          <a:p>
            <a:pPr algn="just"/>
            <a:endParaRPr lang="fr-BE" sz="2400" dirty="0">
              <a:latin typeface="Times New Roman"/>
              <a:cs typeface="Times New Roman"/>
            </a:endParaRPr>
          </a:p>
          <a:p>
            <a:pPr algn="just"/>
            <a:r>
              <a:rPr lang="fr-BE" sz="2400" dirty="0">
                <a:latin typeface="Times New Roman"/>
                <a:cs typeface="Times New Roman"/>
              </a:rPr>
              <a:t>La contrainte imposée et la thèse qui en découle priment ainsi sur la volonté de dresser une évaluation fidèle du jeu chroniqué. Au-delà du pied-de-nez à un média concurrent, cette approche argumentative originale est à envisager comme une </a:t>
            </a:r>
            <a:r>
              <a:rPr lang="fr-BE" sz="2400" b="1" dirty="0">
                <a:latin typeface="Times New Roman"/>
                <a:cs typeface="Times New Roman"/>
              </a:rPr>
              <a:t>manœuvre tactique </a:t>
            </a:r>
            <a:r>
              <a:rPr lang="fr-BE" sz="2400" dirty="0">
                <a:latin typeface="Times New Roman"/>
                <a:cs typeface="Times New Roman"/>
              </a:rPr>
              <a:t>face à l’attribution, par la rédaction en chef, d’un sujet déjà maintes fois traité par le journaliste :</a:t>
            </a:r>
            <a:endParaRPr lang="fr-BE" sz="2400" b="1" dirty="0">
              <a:latin typeface="Times New Roman"/>
              <a:cs typeface="Times New Roman"/>
            </a:endParaRPr>
          </a:p>
          <a:p>
            <a:pPr algn="just"/>
            <a:endParaRPr lang="fr-FR" sz="2400" dirty="0">
              <a:latin typeface="Times New Roman"/>
              <a:cs typeface="Times New Roman"/>
            </a:endParaRPr>
          </a:p>
          <a:p>
            <a:pPr algn="just"/>
            <a:r>
              <a:rPr lang="fr-FR" sz="2400" dirty="0">
                <a:latin typeface="Times New Roman"/>
                <a:cs typeface="Times New Roman"/>
              </a:rPr>
              <a:t>« </a:t>
            </a:r>
            <a:r>
              <a:rPr lang="fr-FR" sz="2400" i="1" dirty="0">
                <a:latin typeface="Times New Roman"/>
                <a:cs typeface="Times New Roman"/>
              </a:rPr>
              <a:t>C’est aussi le fait que je suis préposé aux Mario chez Canard PC. En 7-8 ans, j’ai eu l’occasion de faire pas mal de tests de Mario et à en autant de temps, on fatigue un peu de dire que Mario court après la princesse et que </a:t>
            </a:r>
            <a:r>
              <a:rPr lang="fr-FR" sz="2400" i="1" dirty="0" err="1">
                <a:latin typeface="Times New Roman"/>
                <a:cs typeface="Times New Roman"/>
              </a:rPr>
              <a:t>Bowser</a:t>
            </a:r>
            <a:r>
              <a:rPr lang="fr-FR" sz="2400" i="1" dirty="0">
                <a:latin typeface="Times New Roman"/>
                <a:cs typeface="Times New Roman"/>
              </a:rPr>
              <a:t> n’est pas gentil. Donc</a:t>
            </a:r>
            <a:r>
              <a:rPr lang="fr-FR" sz="2400" b="1" i="1" dirty="0">
                <a:latin typeface="Times New Roman"/>
                <a:cs typeface="Times New Roman"/>
              </a:rPr>
              <a:t> on essaie de trouver des moyens détournés de s’amuser en écrivant le test du jeu</a:t>
            </a:r>
            <a:r>
              <a:rPr lang="fr-FR" sz="2400" i="1" dirty="0">
                <a:latin typeface="Times New Roman"/>
                <a:cs typeface="Times New Roman"/>
              </a:rPr>
              <a:t> </a:t>
            </a:r>
            <a:r>
              <a:rPr lang="fr-FR" sz="2400" dirty="0">
                <a:latin typeface="Times New Roman"/>
                <a:cs typeface="Times New Roman"/>
              </a:rPr>
              <a:t>». </a:t>
            </a:r>
          </a:p>
          <a:p>
            <a:pPr algn="just"/>
            <a:r>
              <a:rPr lang="fr-FR" sz="2400" dirty="0">
                <a:latin typeface="Times New Roman"/>
                <a:cs typeface="Times New Roman"/>
              </a:rPr>
              <a:t>(Entretien avec P.-A. </a:t>
            </a:r>
            <a:r>
              <a:rPr lang="fr-FR" sz="2400" dirty="0" err="1">
                <a:latin typeface="Times New Roman"/>
                <a:cs typeface="Times New Roman"/>
              </a:rPr>
              <a:t>Rouillon</a:t>
            </a:r>
            <a:r>
              <a:rPr lang="fr-FR" sz="2400" dirty="0">
                <a:latin typeface="Times New Roman"/>
                <a:cs typeface="Times New Roman"/>
              </a:rPr>
              <a:t>, 14/12/17).</a:t>
            </a:r>
            <a:r>
              <a:rPr lang="fr-BE" sz="2400" dirty="0">
                <a:latin typeface="Times New Roman"/>
                <a:cs typeface="Times New Roman"/>
              </a:rPr>
              <a:t>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spTree>
    <p:extLst>
      <p:ext uri="{BB962C8B-B14F-4D97-AF65-F5344CB8AC3E}">
        <p14:creationId xmlns:p14="http://schemas.microsoft.com/office/powerpoint/2010/main" val="3741640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45000"/>
          </a:blip>
          <a:srcRect t="1091" b="1091"/>
          <a:stretch>
            <a:fillRect/>
          </a:stretch>
        </p:blipFill>
        <p:spPr>
          <a:xfrm>
            <a:off x="-622803" y="-55813"/>
            <a:ext cx="18910803" cy="10400214"/>
          </a:xfrm>
        </p:spPr>
      </p:pic>
      <p:sp>
        <p:nvSpPr>
          <p:cNvPr id="2" name="Titre 1"/>
          <p:cNvSpPr>
            <a:spLocks noGrp="1"/>
          </p:cNvSpPr>
          <p:nvPr>
            <p:ph type="title"/>
          </p:nvPr>
        </p:nvSpPr>
        <p:spPr>
          <a:xfrm>
            <a:off x="2618599" y="9362983"/>
            <a:ext cx="7522497" cy="1744849"/>
          </a:xfrm>
        </p:spPr>
        <p:txBody>
          <a:bodyPr>
            <a:normAutofit/>
          </a:bodyPr>
          <a:lstStyle/>
          <a:p>
            <a:pPr algn="just"/>
            <a:r>
              <a:rPr lang="fr-FR" sz="1800" b="1" dirty="0">
                <a:latin typeface="Calibri" panose="020F0502020204030204" pitchFamily="34" charset="0"/>
                <a:cs typeface="Calibri" panose="020F0502020204030204" pitchFamily="34" charset="0"/>
              </a:rPr>
              <a:t>LAMY Corentin, « Jeux vidéo : </a:t>
            </a:r>
            <a:r>
              <a:rPr lang="fr-FR" sz="1800" b="1" dirty="0" err="1">
                <a:latin typeface="Calibri" panose="020F0502020204030204" pitchFamily="34" charset="0"/>
                <a:cs typeface="Calibri" panose="020F0502020204030204" pitchFamily="34" charset="0"/>
              </a:rPr>
              <a:t>Sekiro</a:t>
            </a:r>
            <a:r>
              <a:rPr lang="fr-FR" sz="1800" b="1" dirty="0">
                <a:latin typeface="Calibri" panose="020F0502020204030204" pitchFamily="34" charset="0"/>
                <a:cs typeface="Calibri" panose="020F0502020204030204" pitchFamily="34" charset="0"/>
              </a:rPr>
              <a:t>, le plaisir dans la souffrance », </a:t>
            </a:r>
            <a:r>
              <a:rPr lang="fr-FR" sz="1800" b="1" i="1" dirty="0" err="1">
                <a:latin typeface="Calibri" panose="020F0502020204030204" pitchFamily="34" charset="0"/>
                <a:cs typeface="Calibri" panose="020F0502020204030204" pitchFamily="34" charset="0"/>
              </a:rPr>
              <a:t>lemonde.fr</a:t>
            </a:r>
            <a:r>
              <a:rPr lang="fr-FR" sz="1800" b="1" dirty="0">
                <a:latin typeface="Calibri" panose="020F0502020204030204" pitchFamily="34" charset="0"/>
                <a:cs typeface="Calibri" panose="020F0502020204030204" pitchFamily="34" charset="0"/>
              </a:rPr>
              <a:t>, 26 mars 2019</a:t>
            </a:r>
          </a:p>
        </p:txBody>
      </p:sp>
      <p:pic>
        <p:nvPicPr>
          <p:cNvPr id="3" name="Image 2" descr="Capture d’écran 2019-10-04 à 13.2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935" y="1374084"/>
            <a:ext cx="7332174" cy="7921966"/>
          </a:xfrm>
          <a:prstGeom prst="rect">
            <a:avLst/>
          </a:prstGeom>
          <a:ln>
            <a:solidFill>
              <a:srgbClr val="000000"/>
            </a:solidFill>
          </a:ln>
        </p:spPr>
      </p:pic>
      <p:sp>
        <p:nvSpPr>
          <p:cNvPr id="10" name="Rectangle : coins arrondis 9">
            <a:extLst>
              <a:ext uri="{FF2B5EF4-FFF2-40B4-BE49-F238E27FC236}">
                <a16:creationId xmlns:a16="http://schemas.microsoft.com/office/drawing/2014/main" id="{594434C5-4DA3-5044-B920-5451607E2E4C}"/>
              </a:ext>
            </a:extLst>
          </p:cNvPr>
          <p:cNvSpPr/>
          <p:nvPr/>
        </p:nvSpPr>
        <p:spPr>
          <a:xfrm>
            <a:off x="10674626" y="7116417"/>
            <a:ext cx="6520070" cy="2246566"/>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10274822" y="6830077"/>
            <a:ext cx="7280305" cy="2400657"/>
          </a:xfrm>
          <a:prstGeom prst="rect">
            <a:avLst/>
          </a:prstGeom>
          <a:noFill/>
        </p:spPr>
        <p:txBody>
          <a:bodyPr wrap="square" rtlCol="0">
            <a:spAutoFit/>
          </a:bodyPr>
          <a:lstStyle/>
          <a:p>
            <a:pPr algn="ctr"/>
            <a:endParaRPr lang="nl-BE" sz="3000" dirty="0">
              <a:latin typeface="Times New Roman"/>
              <a:cs typeface="Times New Roman"/>
            </a:endParaRPr>
          </a:p>
          <a:p>
            <a:pPr algn="ctr"/>
            <a:r>
              <a:rPr lang="nl-BE" sz="2400" b="1" dirty="0">
                <a:latin typeface="Times New Roman"/>
                <a:cs typeface="Times New Roman"/>
              </a:rPr>
              <a:t>Angle </a:t>
            </a:r>
            <a:r>
              <a:rPr lang="nl-BE" sz="2400" dirty="0">
                <a:latin typeface="Times New Roman"/>
                <a:cs typeface="Times New Roman"/>
              </a:rPr>
              <a:t>:</a:t>
            </a:r>
            <a:r>
              <a:rPr lang="nl-BE" sz="2400" b="1" dirty="0">
                <a:latin typeface="Times New Roman"/>
                <a:cs typeface="Times New Roman"/>
              </a:rPr>
              <a:t> </a:t>
            </a:r>
            <a:r>
              <a:rPr lang="nl-BE" sz="2400" i="1" dirty="0">
                <a:latin typeface="Times New Roman"/>
                <a:cs typeface="Times New Roman"/>
              </a:rPr>
              <a:t>Sekiro </a:t>
            </a:r>
            <a:r>
              <a:rPr lang="nl-BE" sz="2400" dirty="0">
                <a:latin typeface="Times New Roman"/>
                <a:cs typeface="Times New Roman"/>
              </a:rPr>
              <a:t>est-il trop difficile ?</a:t>
            </a:r>
          </a:p>
          <a:p>
            <a:pPr algn="ctr"/>
            <a:r>
              <a:rPr lang="nl-BE" sz="2400" b="1" dirty="0">
                <a:latin typeface="Times New Roman"/>
                <a:cs typeface="Times New Roman"/>
              </a:rPr>
              <a:t>Narration </a:t>
            </a:r>
            <a:r>
              <a:rPr lang="nl-BE" sz="2400" dirty="0">
                <a:latin typeface="Times New Roman"/>
                <a:cs typeface="Times New Roman"/>
              </a:rPr>
              <a:t>de séquences de jeu et </a:t>
            </a:r>
            <a:r>
              <a:rPr lang="nl-BE" sz="2400" b="1" dirty="0">
                <a:latin typeface="Times New Roman"/>
                <a:cs typeface="Times New Roman"/>
              </a:rPr>
              <a:t>interviews </a:t>
            </a:r>
            <a:r>
              <a:rPr lang="nl-BE" sz="2400" dirty="0">
                <a:latin typeface="Times New Roman"/>
                <a:cs typeface="Times New Roman"/>
              </a:rPr>
              <a:t>de journalistes spécialisés</a:t>
            </a:r>
          </a:p>
          <a:p>
            <a:pPr algn="ctr"/>
            <a:r>
              <a:rPr lang="nl-BE" sz="2400" dirty="0">
                <a:latin typeface="Times New Roman"/>
                <a:cs typeface="Times New Roman"/>
              </a:rPr>
              <a:t>Angle </a:t>
            </a:r>
            <a:r>
              <a:rPr lang="nl-BE" sz="2400" b="1" dirty="0">
                <a:latin typeface="Times New Roman"/>
                <a:cs typeface="Times New Roman"/>
              </a:rPr>
              <a:t>narratif </a:t>
            </a:r>
            <a:r>
              <a:rPr lang="nl-BE" sz="2400" dirty="0">
                <a:latin typeface="Times New Roman"/>
                <a:cs typeface="Times New Roman"/>
              </a:rPr>
              <a:t>et </a:t>
            </a:r>
            <a:r>
              <a:rPr lang="nl-BE" sz="2400" b="1" dirty="0">
                <a:latin typeface="Times New Roman"/>
                <a:cs typeface="Times New Roman"/>
              </a:rPr>
              <a:t>argumentatif</a:t>
            </a:r>
            <a:r>
              <a:rPr lang="nl-BE" sz="2400" dirty="0">
                <a:latin typeface="Times New Roman"/>
                <a:cs typeface="Times New Roman"/>
              </a:rPr>
              <a:t> </a:t>
            </a:r>
          </a:p>
          <a:p>
            <a:pPr algn="ctr"/>
            <a:r>
              <a:rPr lang="nl-BE" sz="2400" b="1" dirty="0">
                <a:latin typeface="Times New Roman"/>
                <a:cs typeface="Times New Roman"/>
              </a:rPr>
              <a:t>Test</a:t>
            </a:r>
            <a:r>
              <a:rPr lang="mr-IN" sz="2400" dirty="0">
                <a:latin typeface="Times New Roman"/>
                <a:cs typeface="Times New Roman"/>
              </a:rPr>
              <a:t>…</a:t>
            </a:r>
            <a:r>
              <a:rPr lang="nl-BE" sz="2400" b="1" dirty="0">
                <a:latin typeface="Times New Roman"/>
                <a:cs typeface="Times New Roman"/>
              </a:rPr>
              <a:t> </a:t>
            </a:r>
            <a:r>
              <a:rPr lang="nl-BE" sz="2400" dirty="0">
                <a:latin typeface="Times New Roman"/>
                <a:cs typeface="Times New Roman"/>
              </a:rPr>
              <a:t>de la difficulté du jeu </a:t>
            </a:r>
            <a:r>
              <a:rPr lang="nl-BE" dirty="0">
                <a:latin typeface="Times New Roman"/>
                <a:cs typeface="Times New Roman"/>
              </a:rPr>
              <a:t>!</a:t>
            </a:r>
            <a:endParaRPr lang="nl-BE" b="1" dirty="0">
              <a:latin typeface="Times New Roman"/>
              <a:cs typeface="Times New Roman"/>
            </a:endParaRPr>
          </a:p>
        </p:txBody>
      </p:sp>
      <p:sp>
        <p:nvSpPr>
          <p:cNvPr id="8" name="Titre 1">
            <a:extLst>
              <a:ext uri="{FF2B5EF4-FFF2-40B4-BE49-F238E27FC236}">
                <a16:creationId xmlns:a16="http://schemas.microsoft.com/office/drawing/2014/main" id="{69881868-D3DF-BE42-B70A-755E5784D3D1}"/>
              </a:ext>
            </a:extLst>
          </p:cNvPr>
          <p:cNvSpPr txBox="1">
            <a:spLocks/>
          </p:cNvSpPr>
          <p:nvPr/>
        </p:nvSpPr>
        <p:spPr>
          <a:xfrm>
            <a:off x="0" y="0"/>
            <a:ext cx="18288000" cy="1318271"/>
          </a:xfrm>
          <a:prstGeom prst="rect">
            <a:avLst/>
          </a:prstGeom>
        </p:spPr>
        <p:txBody>
          <a:bodyPr lIns="163294" tIns="81647" rIns="163294" bIns="81647">
            <a:normAutofit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fontAlgn="auto">
              <a:spcAft>
                <a:spcPts val="0"/>
              </a:spcAft>
            </a:pPr>
            <a:r>
              <a:rPr lang="fr-FR" sz="4501" b="1" dirty="0"/>
              <a:t>Test de </a:t>
            </a:r>
            <a:r>
              <a:rPr lang="fr-FR" sz="4501" b="1" i="1" dirty="0" err="1"/>
              <a:t>Sekiro</a:t>
            </a:r>
            <a:r>
              <a:rPr lang="fr-FR" sz="4501" b="1" i="1" dirty="0"/>
              <a:t> : </a:t>
            </a:r>
            <a:r>
              <a:rPr lang="fr-FR" sz="4501" b="1" i="1" dirty="0" err="1"/>
              <a:t>Shadows</a:t>
            </a:r>
            <a:r>
              <a:rPr lang="fr-FR" sz="4501" b="1" i="1" dirty="0"/>
              <a:t> die </a:t>
            </a:r>
            <a:r>
              <a:rPr lang="fr-FR" sz="4501" b="1" i="1" dirty="0" err="1"/>
              <a:t>twice</a:t>
            </a:r>
            <a:br>
              <a:rPr lang="fr-FR" sz="4501" b="1" i="1" dirty="0"/>
            </a:br>
            <a:r>
              <a:rPr lang="fr-FR" sz="4501" b="1" i="1" dirty="0"/>
              <a:t> </a:t>
            </a:r>
            <a:r>
              <a:rPr lang="fr-FR" sz="4501" b="1" dirty="0"/>
              <a:t>(C. Lamy, « Pixels », 26/03/19) </a:t>
            </a:r>
          </a:p>
        </p:txBody>
      </p:sp>
    </p:spTree>
    <p:extLst>
      <p:ext uri="{BB962C8B-B14F-4D97-AF65-F5344CB8AC3E}">
        <p14:creationId xmlns:p14="http://schemas.microsoft.com/office/powerpoint/2010/main" val="4289060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9420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une tactique de résistance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50D67E62-B886-4944-B3D6-B7C0BF1B5119}"/>
              </a:ext>
            </a:extLst>
          </p:cNvPr>
          <p:cNvSpPr/>
          <p:nvPr/>
        </p:nvSpPr>
        <p:spPr>
          <a:xfrm>
            <a:off x="312612" y="2180708"/>
            <a:ext cx="15533484" cy="1938992"/>
          </a:xfrm>
          <a:prstGeom prst="rect">
            <a:avLst/>
          </a:prstGeom>
        </p:spPr>
        <p:txBody>
          <a:bodyPr wrap="square">
            <a:spAutoFit/>
          </a:bodyPr>
          <a:lstStyle/>
          <a:p>
            <a:pPr algn="just"/>
            <a:r>
              <a:rPr lang="nl-BE" sz="2400" dirty="0">
                <a:latin typeface="Times New Roman"/>
                <a:cs typeface="Times New Roman"/>
              </a:rPr>
              <a:t>Les tests pourvus d’angles originaux peuvent être envisagés comme une forme de </a:t>
            </a:r>
            <a:r>
              <a:rPr lang="nl-BE" sz="2400" b="1" dirty="0">
                <a:latin typeface="Times New Roman"/>
                <a:cs typeface="Times New Roman"/>
              </a:rPr>
              <a:t>résistance </a:t>
            </a:r>
            <a:r>
              <a:rPr lang="nl-BE" sz="2400" dirty="0">
                <a:latin typeface="Times New Roman"/>
                <a:cs typeface="Times New Roman"/>
              </a:rPr>
              <a:t>des journalistes spécialisés : détournement d’un cadre générique traditionnel, développement d’un axe précis, refus de détailler son propos</a:t>
            </a:r>
            <a:r>
              <a:rPr lang="mr-IN" sz="2400" dirty="0">
                <a:latin typeface="Times New Roman"/>
                <a:cs typeface="Times New Roman"/>
              </a:rPr>
              <a:t>…</a:t>
            </a:r>
            <a:r>
              <a:rPr lang="nl-BE" sz="2400" dirty="0">
                <a:latin typeface="Times New Roman"/>
                <a:cs typeface="Times New Roman"/>
              </a:rPr>
              <a:t> Qu’ils soient </a:t>
            </a:r>
            <a:r>
              <a:rPr lang="nl-BE" sz="2400" b="1" dirty="0">
                <a:latin typeface="Times New Roman"/>
                <a:cs typeface="Times New Roman"/>
              </a:rPr>
              <a:t>narratifs </a:t>
            </a:r>
            <a:r>
              <a:rPr lang="nl-BE" sz="2400" dirty="0">
                <a:latin typeface="Times New Roman"/>
                <a:cs typeface="Times New Roman"/>
              </a:rPr>
              <a:t>et/ou </a:t>
            </a:r>
            <a:r>
              <a:rPr lang="nl-BE" sz="2400" b="1" dirty="0">
                <a:latin typeface="Times New Roman"/>
                <a:cs typeface="Times New Roman"/>
              </a:rPr>
              <a:t>argumentatifs</a:t>
            </a:r>
            <a:r>
              <a:rPr lang="nl-BE" sz="2400" dirty="0">
                <a:latin typeface="Times New Roman"/>
                <a:cs typeface="Times New Roman"/>
              </a:rPr>
              <a:t>, ces angles jouent avec le langage habituellement prêté au jeu vidéo et transforment la forme-type du test, pour fournir une </a:t>
            </a:r>
            <a:r>
              <a:rPr lang="nl-BE" sz="2400" b="1" dirty="0">
                <a:latin typeface="Times New Roman"/>
                <a:cs typeface="Times New Roman"/>
              </a:rPr>
              <a:t>valeur ajoutée </a:t>
            </a:r>
            <a:r>
              <a:rPr lang="nl-BE" sz="2400" dirty="0">
                <a:latin typeface="Times New Roman"/>
                <a:cs typeface="Times New Roman"/>
              </a:rPr>
              <a:t>ou raviver </a:t>
            </a:r>
            <a:r>
              <a:rPr lang="nl-BE" sz="2400" b="1" dirty="0">
                <a:latin typeface="Times New Roman"/>
                <a:cs typeface="Times New Roman"/>
              </a:rPr>
              <a:t>un goût du journaliste pour son travail</a:t>
            </a:r>
            <a:r>
              <a:rPr lang="nl-BE" sz="2400" dirty="0">
                <a:latin typeface="Times New Roman"/>
                <a:cs typeface="Times New Roman"/>
              </a:rPr>
              <a:t>.   </a:t>
            </a:r>
          </a:p>
          <a:p>
            <a:pPr algn="just"/>
            <a:endParaRPr lang="nl-BE" sz="2400" dirty="0">
              <a:latin typeface="Times New Roman"/>
              <a:cs typeface="Times New Roman"/>
            </a:endParaRPr>
          </a:p>
        </p:txBody>
      </p:sp>
      <p:pic>
        <p:nvPicPr>
          <p:cNvPr id="5" name="Image 4">
            <a:extLst>
              <a:ext uri="{FF2B5EF4-FFF2-40B4-BE49-F238E27FC236}">
                <a16:creationId xmlns:a16="http://schemas.microsoft.com/office/drawing/2014/main" id="{9BF93592-6BA4-D24C-A60E-CD16C67A34EB}"/>
              </a:ext>
            </a:extLst>
          </p:cNvPr>
          <p:cNvPicPr>
            <a:picLocks noChangeAspect="1"/>
          </p:cNvPicPr>
          <p:nvPr/>
        </p:nvPicPr>
        <p:blipFill>
          <a:blip r:embed="rId2"/>
          <a:stretch>
            <a:fillRect/>
          </a:stretch>
        </p:blipFill>
        <p:spPr>
          <a:xfrm>
            <a:off x="15997599" y="1825022"/>
            <a:ext cx="2294021" cy="3823369"/>
          </a:xfrm>
          <a:prstGeom prst="rect">
            <a:avLst/>
          </a:prstGeom>
          <a:ln>
            <a:solidFill>
              <a:schemeClr val="accent1"/>
            </a:solidFill>
          </a:ln>
        </p:spPr>
      </p:pic>
      <p:sp>
        <p:nvSpPr>
          <p:cNvPr id="6" name="Rectangle 5">
            <a:extLst>
              <a:ext uri="{FF2B5EF4-FFF2-40B4-BE49-F238E27FC236}">
                <a16:creationId xmlns:a16="http://schemas.microsoft.com/office/drawing/2014/main" id="{A515D763-B025-2147-9A49-F10E6E892539}"/>
              </a:ext>
            </a:extLst>
          </p:cNvPr>
          <p:cNvSpPr/>
          <p:nvPr/>
        </p:nvSpPr>
        <p:spPr>
          <a:xfrm>
            <a:off x="312612" y="3794056"/>
            <a:ext cx="15661821" cy="1938992"/>
          </a:xfrm>
          <a:prstGeom prst="rect">
            <a:avLst/>
          </a:prstGeom>
        </p:spPr>
        <p:txBody>
          <a:bodyPr wrap="square">
            <a:spAutoFit/>
          </a:bodyPr>
          <a:lstStyle/>
          <a:p>
            <a:pPr algn="just"/>
            <a:r>
              <a:rPr lang="nl-BE" sz="2400" dirty="0">
                <a:latin typeface="Times New Roman"/>
                <a:cs typeface="Times New Roman"/>
              </a:rPr>
              <a:t>Pour reprendre la pensée de De Certeau (1990), fréquemment convoquée au sujet des journalistes (Circama, 2009 ; </a:t>
            </a:r>
            <a:r>
              <a:rPr lang="fr-BE" sz="2400" dirty="0">
                <a:latin typeface="Times New Roman"/>
                <a:cs typeface="Times New Roman"/>
              </a:rPr>
              <a:t>Savard-Fournier, 2016), les angles originaux peuvent être envisagés comme des </a:t>
            </a:r>
            <a:r>
              <a:rPr lang="fr-BE" sz="2400" b="1" dirty="0">
                <a:latin typeface="Times New Roman"/>
                <a:cs typeface="Times New Roman"/>
              </a:rPr>
              <a:t>tactiques </a:t>
            </a:r>
            <a:r>
              <a:rPr lang="fr-BE" sz="2400" dirty="0">
                <a:latin typeface="Times New Roman"/>
                <a:cs typeface="Times New Roman"/>
              </a:rPr>
              <a:t>des spécialistes en jeu vidéo, qui font </a:t>
            </a:r>
            <a:r>
              <a:rPr lang="nl-BE" sz="2400" dirty="0">
                <a:latin typeface="Times New Roman"/>
                <a:cs typeface="Times New Roman"/>
              </a:rPr>
              <a:t>face, selon les cas de figure, aux </a:t>
            </a:r>
            <a:r>
              <a:rPr lang="nl-BE" sz="2400" b="1" dirty="0">
                <a:latin typeface="Times New Roman"/>
                <a:cs typeface="Times New Roman"/>
              </a:rPr>
              <a:t>stratégies </a:t>
            </a:r>
            <a:r>
              <a:rPr lang="nl-BE" sz="2400" dirty="0">
                <a:latin typeface="Times New Roman"/>
                <a:cs typeface="Times New Roman"/>
              </a:rPr>
              <a:t>de communication de l’industrie vidéoludique, la redondance du processus de test, ou encore l’injonction à décortiquer chaque élément de l’œuvre. </a:t>
            </a:r>
          </a:p>
          <a:p>
            <a:pPr algn="just"/>
            <a:endParaRPr lang="nl-BE" sz="2400" dirty="0">
              <a:latin typeface="Times New Roman"/>
              <a:cs typeface="Times New Roman"/>
            </a:endParaRPr>
          </a:p>
        </p:txBody>
      </p:sp>
      <p:pic>
        <p:nvPicPr>
          <p:cNvPr id="8" name="Image 7">
            <a:extLst>
              <a:ext uri="{FF2B5EF4-FFF2-40B4-BE49-F238E27FC236}">
                <a16:creationId xmlns:a16="http://schemas.microsoft.com/office/drawing/2014/main" id="{35F3EF7F-BD9B-B34C-B85B-FA059918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088" y="5005137"/>
            <a:ext cx="10385912" cy="5283451"/>
          </a:xfrm>
          <a:prstGeom prst="rect">
            <a:avLst/>
          </a:prstGeom>
          <a:ln>
            <a:solidFill>
              <a:schemeClr val="accent1"/>
            </a:solidFill>
          </a:ln>
        </p:spPr>
      </p:pic>
      <p:sp>
        <p:nvSpPr>
          <p:cNvPr id="9" name="Rectangle 8">
            <a:extLst>
              <a:ext uri="{FF2B5EF4-FFF2-40B4-BE49-F238E27FC236}">
                <a16:creationId xmlns:a16="http://schemas.microsoft.com/office/drawing/2014/main" id="{8D432BE1-AB35-E54C-B5E4-1053854E83BC}"/>
              </a:ext>
            </a:extLst>
          </p:cNvPr>
          <p:cNvSpPr/>
          <p:nvPr/>
        </p:nvSpPr>
        <p:spPr>
          <a:xfrm>
            <a:off x="308992" y="5421086"/>
            <a:ext cx="7439345" cy="4893647"/>
          </a:xfrm>
          <a:prstGeom prst="rect">
            <a:avLst/>
          </a:prstGeom>
        </p:spPr>
        <p:txBody>
          <a:bodyPr wrap="square">
            <a:spAutoFit/>
          </a:bodyPr>
          <a:lstStyle/>
          <a:p>
            <a:pPr algn="just"/>
            <a:r>
              <a:rPr lang="nl-BE" sz="2400" dirty="0">
                <a:latin typeface="Times New Roman"/>
                <a:cs typeface="Times New Roman"/>
              </a:rPr>
              <a:t>Adopter un angle original symbolise la richesse et la diversité du jeu vidéo, ce qui peut participer à la séduction de certains lecteurs et en rebuter d’autres. Cette posture crée une </a:t>
            </a:r>
            <a:r>
              <a:rPr lang="nl-BE" sz="2400" b="1" dirty="0">
                <a:latin typeface="Times New Roman"/>
                <a:cs typeface="Times New Roman"/>
              </a:rPr>
              <a:t>valeur ajoutée</a:t>
            </a:r>
            <a:r>
              <a:rPr lang="nl-BE" sz="2400" dirty="0">
                <a:latin typeface="Times New Roman"/>
                <a:cs typeface="Times New Roman"/>
              </a:rPr>
              <a:t> qui peut aussi bien toucher les lecteurs que les journalistes. </a:t>
            </a:r>
          </a:p>
          <a:p>
            <a:pPr algn="just"/>
            <a:endParaRPr lang="nl-BE" sz="2400" dirty="0">
              <a:latin typeface="Times New Roman"/>
              <a:cs typeface="Times New Roman"/>
            </a:endParaRPr>
          </a:p>
          <a:p>
            <a:pPr algn="just"/>
            <a:r>
              <a:rPr lang="nl-BE" sz="2400" dirty="0">
                <a:latin typeface="Times New Roman"/>
                <a:cs typeface="Times New Roman"/>
              </a:rPr>
              <a:t>« Test » ou « critique » : </a:t>
            </a:r>
            <a:r>
              <a:rPr lang="nl-BE" sz="2400" b="1" dirty="0">
                <a:latin typeface="Times New Roman"/>
                <a:cs typeface="Times New Roman"/>
              </a:rPr>
              <a:t>un faux débat ! </a:t>
            </a:r>
            <a:r>
              <a:rPr lang="nl-BE" sz="2400" dirty="0">
                <a:latin typeface="Times New Roman"/>
                <a:cs typeface="Times New Roman"/>
              </a:rPr>
              <a:t>Il existe des tests très profonds qui cassent les codes, et des « critiques » très courtes avec peu de valeur ajoutée. Ce n’est pas le « genre auto désigné » (Lugrin, 2001) qui fait la qualité de l’article, de l’analyse et de l’évaluation. </a:t>
            </a:r>
            <a:r>
              <a:rPr lang="nl-BE" sz="2400" b="1" dirty="0">
                <a:latin typeface="Times New Roman"/>
                <a:cs typeface="Times New Roman"/>
              </a:rPr>
              <a:t>Le test peut renvoyer autant au </a:t>
            </a:r>
            <a:r>
              <a:rPr lang="nl-BE" sz="2400" b="1" i="1" dirty="0">
                <a:latin typeface="Times New Roman"/>
                <a:cs typeface="Times New Roman"/>
              </a:rPr>
              <a:t>benchmark </a:t>
            </a:r>
            <a:r>
              <a:rPr lang="nl-BE" sz="2400" b="1" dirty="0">
                <a:latin typeface="Times New Roman"/>
                <a:cs typeface="Times New Roman"/>
              </a:rPr>
              <a:t>technique qu’à l’essai philosophique.</a:t>
            </a:r>
            <a:r>
              <a:rPr lang="nl-BE" sz="2400" dirty="0">
                <a:latin typeface="Times New Roman"/>
                <a:cs typeface="Times New Roman"/>
              </a:rPr>
              <a:t> </a:t>
            </a:r>
          </a:p>
        </p:txBody>
      </p:sp>
    </p:spTree>
    <p:extLst>
      <p:ext uri="{BB962C8B-B14F-4D97-AF65-F5344CB8AC3E}">
        <p14:creationId xmlns:p14="http://schemas.microsoft.com/office/powerpoint/2010/main" val="3860045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pic>
        <p:nvPicPr>
          <p:cNvPr id="3" name="Image 2" descr="Capture d’écran 2021-03-05 à 11.19.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561" y="232315"/>
            <a:ext cx="14342796" cy="9006466"/>
          </a:xfrm>
          <a:prstGeom prst="rect">
            <a:avLst/>
          </a:prstGeom>
        </p:spPr>
      </p:pic>
      <p:sp>
        <p:nvSpPr>
          <p:cNvPr id="6" name="ZoneTexte 5"/>
          <p:cNvSpPr txBox="1"/>
          <p:nvPr/>
        </p:nvSpPr>
        <p:spPr>
          <a:xfrm>
            <a:off x="168080" y="9178488"/>
            <a:ext cx="17891146" cy="923330"/>
          </a:xfrm>
          <a:prstGeom prst="rect">
            <a:avLst/>
          </a:prstGeom>
          <a:noFill/>
        </p:spPr>
        <p:txBody>
          <a:bodyPr wrap="square" rtlCol="0">
            <a:spAutoFit/>
          </a:bodyPr>
          <a:lstStyle/>
          <a:p>
            <a:pPr algn="just"/>
            <a:r>
              <a:rPr lang="fr-BE" b="1" dirty="0"/>
              <a:t>DELAHAYE S. (2017), « Notes de mise à jour », </a:t>
            </a:r>
            <a:r>
              <a:rPr lang="fr-BE" b="1" i="1" dirty="0"/>
              <a:t>Canardpc.com ; </a:t>
            </a:r>
            <a:r>
              <a:rPr lang="fr-BE" b="1" dirty="0"/>
              <a:t>DENISE E. (2019), « Une étoile est morte », </a:t>
            </a:r>
            <a:r>
              <a:rPr lang="fr-BE" b="1" i="1" dirty="0"/>
              <a:t>Canardpc.com ;</a:t>
            </a:r>
            <a:r>
              <a:rPr lang="fr-BE" b="1" dirty="0"/>
              <a:t> DENISE E. (2020), « La psychanalyse du pneu », Canardpc.com ; GAREL A. (2011), « Chaotique bon », </a:t>
            </a:r>
            <a:r>
              <a:rPr lang="fr-BE" b="1" i="1" dirty="0"/>
              <a:t>Canard PC</a:t>
            </a:r>
            <a:r>
              <a:rPr lang="fr-BE" b="1" dirty="0"/>
              <a:t>, n°243, pp.14-15 ; GAREL A. (2020), « Monomythe », </a:t>
            </a:r>
            <a:r>
              <a:rPr lang="fr-BE" b="1" i="1" dirty="0"/>
              <a:t>Canardpc.com</a:t>
            </a:r>
            <a:r>
              <a:rPr lang="fr-BE" b="1" dirty="0"/>
              <a:t> ; LAMY C. (2019), « Jeux vidéo : “Sekiro”, le plaisir dans la souffrance », </a:t>
            </a:r>
            <a:r>
              <a:rPr lang="fr-BE" b="1" i="1" dirty="0"/>
              <a:t>Lemonde.fr</a:t>
            </a:r>
            <a:r>
              <a:rPr lang="fr-BE" b="1" u="sng" dirty="0"/>
              <a:t> ; </a:t>
            </a:r>
            <a:r>
              <a:rPr lang="fr-FR" b="1" dirty="0"/>
              <a:t>ROUILLON P-A (2017), « Chapeau fort », </a:t>
            </a:r>
            <a:r>
              <a:rPr lang="fr-FR" b="1" i="1" dirty="0" err="1"/>
              <a:t>Canardpc.com</a:t>
            </a:r>
            <a:r>
              <a:rPr lang="fr-FR" b="1" u="sng" dirty="0">
                <a:hlinkClick r:id="rId3"/>
              </a:rPr>
              <a:t>/chapeau-fort-super-mario-odyssey</a:t>
            </a:r>
            <a:r>
              <a:rPr lang="fr-FR" b="1" dirty="0"/>
              <a:t>. </a:t>
            </a:r>
            <a:endParaRPr lang="fr-BE" b="1" dirty="0"/>
          </a:p>
        </p:txBody>
      </p:sp>
    </p:spTree>
    <p:extLst>
      <p:ext uri="{BB962C8B-B14F-4D97-AF65-F5344CB8AC3E}">
        <p14:creationId xmlns:p14="http://schemas.microsoft.com/office/powerpoint/2010/main" val="351725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B971044-A213-A342-8864-20C651780D23}"/>
              </a:ext>
            </a:extLst>
          </p:cNvPr>
          <p:cNvSpPr txBox="1"/>
          <p:nvPr/>
        </p:nvSpPr>
        <p:spPr>
          <a:xfrm>
            <a:off x="312613" y="39420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Réaffirmer la valeur journalistique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18659E38-8D80-CA4F-A150-12E99ACBE97E}"/>
              </a:ext>
            </a:extLst>
          </p:cNvPr>
          <p:cNvSpPr/>
          <p:nvPr/>
        </p:nvSpPr>
        <p:spPr>
          <a:xfrm>
            <a:off x="2824843" y="2327345"/>
            <a:ext cx="15131001" cy="6370975"/>
          </a:xfrm>
          <a:prstGeom prst="rect">
            <a:avLst/>
          </a:prstGeom>
        </p:spPr>
        <p:txBody>
          <a:bodyPr wrap="square">
            <a:spAutoFit/>
          </a:bodyPr>
          <a:lstStyle/>
          <a:p>
            <a:pPr algn="just"/>
            <a:r>
              <a:rPr lang="fr-BE" sz="2400" dirty="0">
                <a:latin typeface="Times New Roman" panose="02020603050405020304" pitchFamily="18" charset="0"/>
                <a:ea typeface="MS Mincho" panose="02020609040205080304" pitchFamily="49" charset="-128"/>
                <a:cs typeface="Times New Roman" panose="02020603050405020304" pitchFamily="18" charset="0"/>
              </a:rPr>
              <a:t>« Quand on a commencé à se dire “il faudrait faire payer du contenu”, naturellement, alors que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je ne considère pas le test comme un sous-journalisme</a:t>
            </a:r>
            <a:r>
              <a:rPr lang="fr-BE" sz="2400" dirty="0">
                <a:latin typeface="Times New Roman" panose="02020603050405020304" pitchFamily="18" charset="0"/>
                <a:ea typeface="MS Mincho" panose="02020609040205080304" pitchFamily="49" charset="-128"/>
                <a:cs typeface="Times New Roman" panose="02020603050405020304" pitchFamily="18" charset="0"/>
              </a:rPr>
              <a:t>, on savait très bien que, dans l’inconscient collectif et dans la perception des gens, il fallait leur sortir quelque chose qui n’a pas été fait […] de manière industrielle dans la presse jeu vidéo. Ceux qui connaissent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ea typeface="MS Mincho" panose="02020609040205080304" pitchFamily="49" charset="-128"/>
                <a:cs typeface="Times New Roman" panose="02020603050405020304" pitchFamily="18" charset="0"/>
              </a:rPr>
              <a:t>ici savent très bien que [l’essence de]</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c’est en grande partie ses tests, la critique du jeu vidéo et de son actualité. Et pourtant, cette partie-là, qui est le cœur de notre activité, on l’a laissée gratuite. Alors, ce n’est pas juste un calcul économique. C’est parce qu’on ne se sentait pas, à l’époque, […] de dire “Les gens vont comprendre pourquoi on les fait payer”. Parce qu’ils vont se dire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“mais, ce n’est qu’un test. Ça a toujours été gratos sur internet”</a:t>
            </a:r>
            <a:r>
              <a:rPr lang="fr-BE" sz="2400" dirty="0">
                <a:latin typeface="Times New Roman" panose="02020603050405020304" pitchFamily="18" charset="0"/>
                <a:ea typeface="MS Mincho" panose="02020609040205080304" pitchFamily="49" charset="-128"/>
                <a:cs typeface="Times New Roman" panose="02020603050405020304" pitchFamily="18" charset="0"/>
              </a:rPr>
              <a:t>. […] Donc, on s’est réfugié vers une forme très lycéenne et très caricaturale de journalisme : le dossier de fond, l’enquête, le reportage. […] Et ça, c’est le journalisme acceptable. C’est celui pour lequel on peut payer, parce que, vous comprenez, c’est un article de fond, une vraie enquête, on a passé trois jours sur le même sujet au lieu de jouer aux jeux vidéo dans une chambre et mettre une note à la fin d’un article. Il y avait cette espèce de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perception assez négative de notre travail</a:t>
            </a:r>
            <a:r>
              <a:rPr lang="fr-BE" sz="2400" dirty="0">
                <a:latin typeface="Times New Roman" panose="02020603050405020304" pitchFamily="18" charset="0"/>
                <a:ea typeface="MS Mincho" panose="02020609040205080304" pitchFamily="49" charset="-128"/>
                <a:cs typeface="Times New Roman" panose="02020603050405020304" pitchFamily="18" charset="0"/>
              </a:rPr>
              <a:t>. Moi, si j’ai un regret aujourd’hui, c’est d’avoir renforcé, malgré moi, cette espèce de distinction entre le journalisme acceptable et le journalisme condamné, </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ad vitam aeternam</a:t>
            </a:r>
            <a:r>
              <a:rPr lang="fr-BE" sz="2400" dirty="0">
                <a:latin typeface="Times New Roman" panose="02020603050405020304" pitchFamily="18" charset="0"/>
                <a:ea typeface="MS Mincho" panose="02020609040205080304" pitchFamily="49" charset="-128"/>
                <a:cs typeface="Times New Roman" panose="02020603050405020304" pitchFamily="18" charset="0"/>
              </a:rPr>
              <a:t>, à être gratuit. […] On s’est réfugié vers des articles qui sont… Je ne vais pas dire illisibles, mais très longs. Ça touche vraiment une minorité de nos lecteurs. […] On a commencé par là parce que, si on commençait par dire “on fait des tests et des news depuis quinze ans, vous nous aimez pour ça, faisons-les payer”, on risquait de se prendre un fusil de sniper ».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Thomas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Yukishiro</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Cusseau</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à l’époque rédacteur en chef de </a:t>
            </a:r>
            <a:r>
              <a:rPr lang="fr-BE" sz="2400" b="1"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A7258A7-61D1-7644-BE48-0C9E98E81F3C}"/>
              </a:ext>
            </a:extLst>
          </p:cNvPr>
          <p:cNvPicPr>
            <a:picLocks noChangeAspect="1"/>
          </p:cNvPicPr>
          <p:nvPr/>
        </p:nvPicPr>
        <p:blipFill rotWithShape="1">
          <a:blip r:embed="rId2"/>
          <a:srcRect l="34311" r="32250" b="8544"/>
          <a:stretch/>
        </p:blipFill>
        <p:spPr>
          <a:xfrm>
            <a:off x="0" y="3058852"/>
            <a:ext cx="2612573" cy="4595427"/>
          </a:xfrm>
          <a:prstGeom prst="rect">
            <a:avLst/>
          </a:prstGeom>
          <a:ln>
            <a:noFill/>
          </a:ln>
        </p:spPr>
      </p:pic>
      <p:pic>
        <p:nvPicPr>
          <p:cNvPr id="6" name="Image 5">
            <a:extLst>
              <a:ext uri="{FF2B5EF4-FFF2-40B4-BE49-F238E27FC236}">
                <a16:creationId xmlns:a16="http://schemas.microsoft.com/office/drawing/2014/main" id="{D8A37107-0ACA-F043-A84A-E7B1D1407DFD}"/>
              </a:ext>
            </a:extLst>
          </p:cNvPr>
          <p:cNvPicPr>
            <a:picLocks noChangeAspect="1"/>
          </p:cNvPicPr>
          <p:nvPr/>
        </p:nvPicPr>
        <p:blipFill>
          <a:blip r:embed="rId3"/>
          <a:stretch>
            <a:fillRect/>
          </a:stretch>
        </p:blipFill>
        <p:spPr>
          <a:xfrm>
            <a:off x="6630368" y="8385689"/>
            <a:ext cx="6389852" cy="1770682"/>
          </a:xfrm>
          <a:prstGeom prst="rect">
            <a:avLst/>
          </a:prstGeom>
        </p:spPr>
      </p:pic>
    </p:spTree>
    <p:extLst>
      <p:ext uri="{BB962C8B-B14F-4D97-AF65-F5344CB8AC3E}">
        <p14:creationId xmlns:p14="http://schemas.microsoft.com/office/powerpoint/2010/main" val="2974211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a:extLst>
              <a:ext uri="{FF2B5EF4-FFF2-40B4-BE49-F238E27FC236}">
                <a16:creationId xmlns:a16="http://schemas.microsoft.com/office/drawing/2014/main" id="{6048717B-51DB-684B-AFB2-EF97A241E6ED}"/>
              </a:ext>
            </a:extLst>
          </p:cNvPr>
          <p:cNvPicPr>
            <a:picLocks noChangeAspect="1"/>
          </p:cNvPicPr>
          <p:nvPr/>
        </p:nvPicPr>
        <p:blipFill>
          <a:blip r:embed="rId2">
            <a:alphaModFix amt="25000"/>
          </a:blip>
          <a:srcRect t="10948" b="10948"/>
          <a:stretch>
            <a:fillRect/>
          </a:stretch>
        </p:blipFill>
        <p:spPr>
          <a:xfrm>
            <a:off x="0" y="0"/>
            <a:ext cx="19169743" cy="10542621"/>
          </a:xfrm>
          <a:prstGeom prst="rect">
            <a:avLst/>
          </a:prstGeom>
        </p:spPr>
      </p:pic>
      <p:sp>
        <p:nvSpPr>
          <p:cNvPr id="6" name="Rectangle : coins arrondis 5">
            <a:extLst>
              <a:ext uri="{FF2B5EF4-FFF2-40B4-BE49-F238E27FC236}">
                <a16:creationId xmlns:a16="http://schemas.microsoft.com/office/drawing/2014/main" id="{E2362FC5-2148-7049-8C1D-3C37747A0CD1}"/>
              </a:ext>
            </a:extLst>
          </p:cNvPr>
          <p:cNvSpPr/>
          <p:nvPr/>
        </p:nvSpPr>
        <p:spPr>
          <a:xfrm>
            <a:off x="0" y="3187320"/>
            <a:ext cx="18288000" cy="3710877"/>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 coins arrondis 6">
            <a:extLst>
              <a:ext uri="{FF2B5EF4-FFF2-40B4-BE49-F238E27FC236}">
                <a16:creationId xmlns:a16="http://schemas.microsoft.com/office/drawing/2014/main" id="{883B2F94-40FC-2B41-A6D4-61582FC7A123}"/>
              </a:ext>
            </a:extLst>
          </p:cNvPr>
          <p:cNvSpPr/>
          <p:nvPr/>
        </p:nvSpPr>
        <p:spPr>
          <a:xfrm>
            <a:off x="7396843" y="655470"/>
            <a:ext cx="3396344" cy="1169552"/>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312613" y="3519265"/>
            <a:ext cx="17765289" cy="3046988"/>
          </a:xfrm>
          <a:prstGeom prst="rect">
            <a:avLst/>
          </a:prstGeom>
        </p:spPr>
        <p:txBody>
          <a:bodyPr wrap="square">
            <a:spAutoFit/>
          </a:bodyPr>
          <a:lstStyle/>
          <a:p>
            <a:pPr algn="just"/>
            <a:r>
              <a:rPr lang="fr-BE" sz="3200" dirty="0">
                <a:latin typeface="Times New Roman" panose="02020603050405020304" pitchFamily="18" charset="0"/>
                <a:cs typeface="Times New Roman" panose="02020603050405020304" pitchFamily="18" charset="0"/>
              </a:rPr>
              <a:t>Imaginez un </a:t>
            </a:r>
            <a:r>
              <a:rPr lang="fr-BE" sz="3200" b="1" dirty="0">
                <a:latin typeface="Times New Roman" panose="02020603050405020304" pitchFamily="18" charset="0"/>
                <a:cs typeface="Times New Roman" panose="02020603050405020304" pitchFamily="18" charset="0"/>
              </a:rPr>
              <a:t>angle original </a:t>
            </a:r>
            <a:r>
              <a:rPr lang="fr-BE" sz="3200" dirty="0">
                <a:latin typeface="Times New Roman" panose="02020603050405020304" pitchFamily="18" charset="0"/>
                <a:cs typeface="Times New Roman" panose="02020603050405020304" pitchFamily="18" charset="0"/>
              </a:rPr>
              <a:t>pour le test d’un jeu vidéo auquel vous avez joué, récemment ou non. Comment en parler de manière innovante ? Comment raconter votre partie, faire vivre votre expérience à autrui ? N’hésitez pas à vous appuyer sur les exemples et courants vus au cours. Résumez votre angle </a:t>
            </a:r>
            <a:r>
              <a:rPr lang="fr-BE" sz="3200" b="1" dirty="0">
                <a:latin typeface="Times New Roman" panose="02020603050405020304" pitchFamily="18" charset="0"/>
                <a:cs typeface="Times New Roman" panose="02020603050405020304" pitchFamily="18" charset="0"/>
              </a:rPr>
              <a:t>en une phrase </a:t>
            </a:r>
            <a:r>
              <a:rPr lang="fr-BE" sz="3200" dirty="0">
                <a:latin typeface="Times New Roman" panose="02020603050405020304" pitchFamily="18" charset="0"/>
                <a:cs typeface="Times New Roman" panose="02020603050405020304" pitchFamily="18" charset="0"/>
              </a:rPr>
              <a:t>et rédigez </a:t>
            </a:r>
            <a:r>
              <a:rPr lang="fr-BE" sz="3200" b="1" dirty="0">
                <a:latin typeface="Times New Roman" panose="02020603050405020304" pitchFamily="18" charset="0"/>
                <a:cs typeface="Times New Roman" panose="02020603050405020304" pitchFamily="18" charset="0"/>
              </a:rPr>
              <a:t>un paragraphe </a:t>
            </a:r>
            <a:r>
              <a:rPr lang="fr-BE" sz="3200" dirty="0">
                <a:latin typeface="Times New Roman" panose="02020603050405020304" pitchFamily="18" charset="0"/>
                <a:cs typeface="Times New Roman" panose="02020603050405020304" pitchFamily="18" charset="0"/>
              </a:rPr>
              <a:t>de ce que serait ce test (introduction, point précis que vous souhaitez abordez, conclusion… Au choix !). </a:t>
            </a:r>
            <a:r>
              <a:rPr lang="fr-BE" sz="3200" b="1" dirty="0">
                <a:latin typeface="Times New Roman" panose="02020603050405020304" pitchFamily="18" charset="0"/>
                <a:cs typeface="Times New Roman" panose="02020603050405020304" pitchFamily="18" charset="0"/>
              </a:rPr>
              <a:t>Enfin, attribuez une note </a:t>
            </a:r>
            <a:r>
              <a:rPr lang="fr-BE" sz="3200" dirty="0">
                <a:latin typeface="Times New Roman" panose="02020603050405020304" pitchFamily="18" charset="0"/>
                <a:cs typeface="Times New Roman" panose="02020603050405020304" pitchFamily="18" charset="0"/>
              </a:rPr>
              <a:t>(classique ou parodique, détaillée ou synthétique).</a:t>
            </a:r>
            <a:endParaRPr lang="fr-FR"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613" y="61976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Exercice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37076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21-03-03 à 10.5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567" y="-168093"/>
            <a:ext cx="15507399" cy="10711040"/>
          </a:xfrm>
          <a:prstGeom prst="rect">
            <a:avLst/>
          </a:prstGeom>
        </p:spPr>
      </p:pic>
      <p:sp>
        <p:nvSpPr>
          <p:cNvPr id="5" name="ZoneTexte 4"/>
          <p:cNvSpPr txBox="1"/>
          <p:nvPr/>
        </p:nvSpPr>
        <p:spPr>
          <a:xfrm rot="16200000">
            <a:off x="12678256" y="5000261"/>
            <a:ext cx="8950412" cy="369332"/>
          </a:xfrm>
          <a:prstGeom prst="rect">
            <a:avLst/>
          </a:prstGeom>
          <a:noFill/>
        </p:spPr>
        <p:txBody>
          <a:bodyPr wrap="square" rtlCol="0">
            <a:spAutoFit/>
          </a:bodyPr>
          <a:lstStyle/>
          <a:p>
            <a:pPr algn="ctr"/>
            <a:r>
              <a:rPr lang="fr-BE" b="1" dirty="0"/>
              <a:t>ROBIN Richard, « Frontlines : fuel of war », </a:t>
            </a:r>
            <a:r>
              <a:rPr lang="fr-BE" b="1" i="1" dirty="0"/>
              <a:t>PC Jeux</a:t>
            </a:r>
            <a:r>
              <a:rPr lang="fr-BE" b="1" dirty="0"/>
              <a:t>, n°119, pp.65-66, janvier 2008</a:t>
            </a:r>
            <a:endParaRPr lang="fr-FR" b="1" dirty="0"/>
          </a:p>
        </p:txBody>
      </p:sp>
    </p:spTree>
    <p:extLst>
      <p:ext uri="{BB962C8B-B14F-4D97-AF65-F5344CB8AC3E}">
        <p14:creationId xmlns:p14="http://schemas.microsoft.com/office/powerpoint/2010/main" val="497540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4929" y="1065594"/>
            <a:ext cx="17781814" cy="9556462"/>
          </a:xfrm>
          <a:prstGeom prst="rect">
            <a:avLst/>
          </a:prstGeom>
          <a:noFill/>
        </p:spPr>
        <p:txBody>
          <a:bodyPr wrap="square" rtlCol="0">
            <a:spAutoFit/>
          </a:bodyPr>
          <a:lstStyle/>
          <a:p>
            <a:pPr algn="just"/>
            <a:endParaRPr lang="nl-BE" sz="2250" dirty="0">
              <a:latin typeface="Times New Roman"/>
              <a:cs typeface="Times New Roman"/>
            </a:endParaRPr>
          </a:p>
          <a:p>
            <a:pPr marL="342900" indent="-342900" algn="just">
              <a:buFont typeface="Arial" panose="020B0604020202020204" pitchFamily="34" charset="0"/>
              <a:buChar char="•"/>
            </a:pPr>
            <a:r>
              <a:rPr lang="fr-FR" sz="2400" b="1" dirty="0">
                <a:latin typeface="+mn-lt"/>
                <a:cs typeface="Times New Roman"/>
              </a:rPr>
              <a:t>AGNES</a:t>
            </a:r>
            <a:r>
              <a:rPr lang="fr-FR" sz="2400" dirty="0">
                <a:latin typeface="+mn-lt"/>
                <a:cs typeface="Times New Roman"/>
              </a:rPr>
              <a:t> Yves, </a:t>
            </a:r>
            <a:r>
              <a:rPr lang="fr-FR" sz="2400" i="1" dirty="0">
                <a:latin typeface="+mn-lt"/>
                <a:cs typeface="Times New Roman"/>
              </a:rPr>
              <a:t>Manuel de journalisme</a:t>
            </a:r>
            <a:r>
              <a:rPr lang="fr-FR" sz="2400" dirty="0">
                <a:latin typeface="+mn-lt"/>
                <a:cs typeface="Times New Roman"/>
              </a:rPr>
              <a:t>, La Découverte, 2008.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BUFFA</a:t>
            </a:r>
            <a:r>
              <a:rPr lang="fr-FR" sz="2400" dirty="0">
                <a:latin typeface="+mn-lt"/>
                <a:cs typeface="Times New Roman"/>
              </a:rPr>
              <a:t> Chris, « Opinion : </a:t>
            </a:r>
            <a:r>
              <a:rPr lang="fr-FR" sz="2400" dirty="0" err="1">
                <a:latin typeface="+mn-lt"/>
                <a:cs typeface="Times New Roman"/>
              </a:rPr>
              <a:t>Why</a:t>
            </a:r>
            <a:r>
              <a:rPr lang="fr-FR" sz="2400" dirty="0">
                <a:latin typeface="+mn-lt"/>
                <a:cs typeface="Times New Roman"/>
              </a:rPr>
              <a:t> </a:t>
            </a:r>
            <a:r>
              <a:rPr lang="fr-FR" sz="2400" dirty="0" err="1">
                <a:latin typeface="+mn-lt"/>
                <a:cs typeface="Times New Roman"/>
              </a:rPr>
              <a:t>Videogame</a:t>
            </a:r>
            <a:r>
              <a:rPr lang="fr-FR" sz="2400" dirty="0">
                <a:latin typeface="+mn-lt"/>
                <a:cs typeface="Times New Roman"/>
              </a:rPr>
              <a:t> </a:t>
            </a:r>
            <a:r>
              <a:rPr lang="fr-FR" sz="2400" dirty="0" err="1">
                <a:latin typeface="+mn-lt"/>
                <a:cs typeface="Times New Roman"/>
              </a:rPr>
              <a:t>Journalism</a:t>
            </a:r>
            <a:r>
              <a:rPr lang="fr-FR" sz="2400" dirty="0">
                <a:latin typeface="+mn-lt"/>
                <a:cs typeface="Times New Roman"/>
              </a:rPr>
              <a:t> </a:t>
            </a:r>
            <a:r>
              <a:rPr lang="fr-FR" sz="2400" dirty="0" err="1">
                <a:latin typeface="+mn-lt"/>
                <a:cs typeface="Times New Roman"/>
              </a:rPr>
              <a:t>sucks</a:t>
            </a:r>
            <a:r>
              <a:rPr lang="fr-FR" sz="2400" dirty="0">
                <a:latin typeface="+mn-lt"/>
                <a:cs typeface="Times New Roman"/>
              </a:rPr>
              <a:t> », in </a:t>
            </a:r>
            <a:r>
              <a:rPr lang="fr-FR" sz="2400" i="1" dirty="0">
                <a:latin typeface="+mn-lt"/>
                <a:cs typeface="Times New Roman"/>
              </a:rPr>
              <a:t>Game Daily</a:t>
            </a:r>
            <a:r>
              <a:rPr lang="fr-FR" sz="2400" dirty="0">
                <a:latin typeface="+mn-lt"/>
                <a:cs typeface="Times New Roman"/>
              </a:rPr>
              <a:t>, [en ligne]</a:t>
            </a:r>
            <a:r>
              <a:rPr lang="fr-BE" sz="2400" dirty="0">
                <a:latin typeface="+mn-lt"/>
                <a:cs typeface="Times New Roman"/>
              </a:rPr>
              <a:t>, </a:t>
            </a:r>
            <a:r>
              <a:rPr lang="fr-FR" sz="2400" i="1" dirty="0" err="1">
                <a:latin typeface="+mn-lt"/>
                <a:cs typeface="Times New Roman"/>
              </a:rPr>
              <a:t>snapshot</a:t>
            </a:r>
            <a:r>
              <a:rPr lang="fr-FR" sz="2400" i="1" dirty="0">
                <a:latin typeface="+mn-lt"/>
                <a:cs typeface="Times New Roman"/>
              </a:rPr>
              <a:t> </a:t>
            </a:r>
            <a:r>
              <a:rPr lang="fr-FR" sz="2400" dirty="0">
                <a:latin typeface="+mn-lt"/>
                <a:cs typeface="Times New Roman"/>
              </a:rPr>
              <a:t>du 18 juillet 2006.</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DE CERTEAU </a:t>
            </a:r>
            <a:r>
              <a:rPr lang="fr-FR" sz="2400" dirty="0">
                <a:latin typeface="+mn-lt"/>
                <a:cs typeface="Times New Roman"/>
              </a:rPr>
              <a:t>Michel, </a:t>
            </a:r>
            <a:r>
              <a:rPr lang="fr-FR" sz="2400" i="1" dirty="0">
                <a:latin typeface="+mn-lt"/>
                <a:cs typeface="Times New Roman"/>
              </a:rPr>
              <a:t>L’invention du quotidien</a:t>
            </a:r>
            <a:r>
              <a:rPr lang="fr-FR" sz="2400" dirty="0">
                <a:latin typeface="+mn-lt"/>
                <a:cs typeface="Times New Roman"/>
              </a:rPr>
              <a:t>, Gallimard, 1990.</a:t>
            </a:r>
          </a:p>
          <a:p>
            <a:pPr marL="342900" indent="-342900" algn="just">
              <a:buFont typeface="Arial" panose="020B0604020202020204" pitchFamily="34" charset="0"/>
              <a:buChar char="•"/>
            </a:pPr>
            <a:endParaRPr lang="fr-FR"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LUGRIN</a:t>
            </a:r>
            <a:r>
              <a:rPr lang="fr-FR" sz="2400" dirty="0">
                <a:latin typeface="+mn-lt"/>
                <a:cs typeface="Times New Roman"/>
              </a:rPr>
              <a:t> Gilles, « Le mélange des genres dans l’</a:t>
            </a:r>
            <a:r>
              <a:rPr lang="fr-FR" sz="2400" dirty="0" err="1">
                <a:latin typeface="+mn-lt"/>
                <a:cs typeface="Times New Roman"/>
              </a:rPr>
              <a:t>hyperstructure</a:t>
            </a:r>
            <a:r>
              <a:rPr lang="fr-FR" sz="2400" dirty="0">
                <a:latin typeface="+mn-lt"/>
                <a:cs typeface="Times New Roman"/>
              </a:rPr>
              <a:t> », in </a:t>
            </a:r>
            <a:r>
              <a:rPr lang="fr-FR" sz="2400" dirty="0" err="1">
                <a:latin typeface="+mn-lt"/>
                <a:cs typeface="Times New Roman"/>
              </a:rPr>
              <a:t>Semen</a:t>
            </a:r>
            <a:r>
              <a:rPr lang="fr-FR" sz="2400" dirty="0">
                <a:latin typeface="+mn-lt"/>
                <a:cs typeface="Times New Roman"/>
              </a:rPr>
              <a:t>, vol. 13, [en ligne] https://</a:t>
            </a:r>
            <a:r>
              <a:rPr lang="fr-FR" sz="2400" dirty="0" err="1">
                <a:latin typeface="+mn-lt"/>
                <a:cs typeface="Times New Roman"/>
              </a:rPr>
              <a:t>journals.openedition.org</a:t>
            </a:r>
            <a:r>
              <a:rPr lang="fr-FR" sz="2400" dirty="0">
                <a:latin typeface="+mn-lt"/>
                <a:cs typeface="Times New Roman"/>
              </a:rPr>
              <a:t>/</a:t>
            </a:r>
            <a:r>
              <a:rPr lang="fr-FR" sz="2400" dirty="0" err="1">
                <a:latin typeface="+mn-lt"/>
                <a:cs typeface="Times New Roman"/>
              </a:rPr>
              <a:t>semen</a:t>
            </a:r>
            <a:r>
              <a:rPr lang="fr-FR" sz="2400" dirty="0">
                <a:latin typeface="+mn-lt"/>
                <a:cs typeface="Times New Roman"/>
              </a:rPr>
              <a:t>/2654,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err="1">
                <a:latin typeface="+mn-lt"/>
                <a:cs typeface="Times New Roman"/>
              </a:rPr>
              <a:t>McCREA</a:t>
            </a:r>
            <a:r>
              <a:rPr lang="fr-BE" sz="2400" dirty="0">
                <a:latin typeface="+mn-lt"/>
                <a:cs typeface="Times New Roman"/>
              </a:rPr>
              <a:t> Christian, « Fear and loading in game journalim », in </a:t>
            </a:r>
            <a:r>
              <a:rPr lang="fr-BE" sz="2400" i="1" dirty="0">
                <a:latin typeface="+mn-lt"/>
                <a:cs typeface="Times New Roman"/>
              </a:rPr>
              <a:t>Escapist Magazine</a:t>
            </a:r>
            <a:r>
              <a:rPr lang="fr-BE" sz="2400" dirty="0">
                <a:latin typeface="+mn-lt"/>
                <a:cs typeface="Times New Roman"/>
              </a:rPr>
              <a:t>, [en ligne], 31 juillet 2007.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ADAM</a:t>
            </a:r>
            <a:r>
              <a:rPr lang="fr-BE" sz="2400" dirty="0">
                <a:latin typeface="+mn-lt"/>
                <a:cs typeface="Times New Roman"/>
              </a:rPr>
              <a:t> Jean-Michel, « Genres de la presse écrite et analyse de discours », in </a:t>
            </a:r>
            <a:r>
              <a:rPr lang="fr-BE" sz="2400" dirty="0" err="1">
                <a:latin typeface="+mn-lt"/>
                <a:cs typeface="Times New Roman"/>
              </a:rPr>
              <a:t>Semen</a:t>
            </a:r>
            <a:r>
              <a:rPr lang="fr-BE" sz="2400" dirty="0">
                <a:latin typeface="+mn-lt"/>
                <a:cs typeface="Times New Roman"/>
              </a:rPr>
              <a:t>, vol. 13, [en ligne] https://</a:t>
            </a:r>
            <a:r>
              <a:rPr lang="fr-BE" sz="2400" dirty="0" err="1">
                <a:latin typeface="+mn-lt"/>
                <a:cs typeface="Times New Roman"/>
              </a:rPr>
              <a:t>journals.openedition.org</a:t>
            </a:r>
            <a:r>
              <a:rPr lang="fr-BE" sz="2400" dirty="0">
                <a:latin typeface="+mn-lt"/>
                <a:cs typeface="Times New Roman"/>
              </a:rPr>
              <a:t>/</a:t>
            </a:r>
            <a:r>
              <a:rPr lang="fr-BE" sz="2400" dirty="0" err="1">
                <a:latin typeface="+mn-lt"/>
                <a:cs typeface="Times New Roman"/>
              </a:rPr>
              <a:t>semen</a:t>
            </a:r>
            <a:r>
              <a:rPr lang="fr-BE" sz="2400" dirty="0">
                <a:latin typeface="+mn-lt"/>
                <a:cs typeface="Times New Roman"/>
              </a:rPr>
              <a:t>/2597,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RIBBENS</a:t>
            </a:r>
            <a:r>
              <a:rPr lang="fr-BE" sz="2400" dirty="0">
                <a:latin typeface="+mn-lt"/>
                <a:cs typeface="Times New Roman"/>
              </a:rPr>
              <a:t> Wannes, </a:t>
            </a:r>
            <a:r>
              <a:rPr lang="fr-BE" sz="2400" b="1" dirty="0">
                <a:latin typeface="+mn-lt"/>
                <a:cs typeface="Times New Roman"/>
              </a:rPr>
              <a:t>STEEGEN</a:t>
            </a:r>
            <a:r>
              <a:rPr lang="fr-BE" sz="2400" dirty="0">
                <a:latin typeface="+mn-lt"/>
                <a:cs typeface="Times New Roman"/>
              </a:rPr>
              <a:t> Ruben, « A qualitative inquiry and a quantitative exploration into the meaning of game reviews », </a:t>
            </a:r>
            <a:r>
              <a:rPr lang="fr-BE" sz="2400" i="1" dirty="0">
                <a:latin typeface="+mn-lt"/>
                <a:cs typeface="Times New Roman"/>
              </a:rPr>
              <a:t>Journal of Applied Journalism &amp; Media Studies</a:t>
            </a:r>
            <a:r>
              <a:rPr lang="fr-BE" sz="2400" dirty="0">
                <a:latin typeface="+mn-lt"/>
                <a:cs typeface="Times New Roman"/>
              </a:rPr>
              <a:t>, Vol. 1, N°2, 2012, pp.209-229.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SCHAEFFER</a:t>
            </a:r>
            <a:r>
              <a:rPr lang="fr-BE" sz="2400" dirty="0">
                <a:latin typeface="+mn-lt"/>
                <a:cs typeface="Times New Roman"/>
              </a:rPr>
              <a:t> Jean-Marie, </a:t>
            </a:r>
            <a:r>
              <a:rPr lang="fr-BE" sz="2400" i="1" dirty="0">
                <a:latin typeface="+mn-lt"/>
                <a:cs typeface="Times New Roman"/>
              </a:rPr>
              <a:t>Qu’est-ce qu’un genre littéraire ?</a:t>
            </a:r>
            <a:r>
              <a:rPr lang="fr-BE" sz="2400" dirty="0">
                <a:latin typeface="+mn-lt"/>
                <a:cs typeface="Times New Roman"/>
              </a:rPr>
              <a:t>, Seuil, 1989.</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STUART</a:t>
            </a:r>
            <a:r>
              <a:rPr lang="fr-BE" sz="2400" dirty="0">
                <a:latin typeface="+mn-lt"/>
                <a:cs typeface="Times New Roman"/>
              </a:rPr>
              <a:t> Keith, « State of play : Is there a role for New </a:t>
            </a:r>
            <a:r>
              <a:rPr lang="fr-BE" sz="2400" dirty="0" err="1">
                <a:latin typeface="+mn-lt"/>
                <a:cs typeface="Times New Roman"/>
              </a:rPr>
              <a:t>Games</a:t>
            </a:r>
            <a:r>
              <a:rPr lang="fr-BE" sz="2400" dirty="0">
                <a:latin typeface="+mn-lt"/>
                <a:cs typeface="Times New Roman"/>
              </a:rPr>
              <a:t> Journalism », in </a:t>
            </a:r>
            <a:r>
              <a:rPr lang="fr-BE" sz="2400" i="1" dirty="0">
                <a:latin typeface="+mn-lt"/>
                <a:cs typeface="Times New Roman"/>
              </a:rPr>
              <a:t>Theguardian.com</a:t>
            </a:r>
            <a:r>
              <a:rPr lang="fr-BE" sz="2400" dirty="0">
                <a:latin typeface="+mn-lt"/>
                <a:cs typeface="Times New Roman"/>
              </a:rPr>
              <a:t>, [en ligne], </a:t>
            </a:r>
            <a:r>
              <a:rPr lang="fr-BE" sz="2400" i="1" dirty="0">
                <a:latin typeface="+mn-lt"/>
                <a:cs typeface="Times New Roman"/>
              </a:rPr>
              <a:t>snapshot </a:t>
            </a:r>
            <a:r>
              <a:rPr lang="fr-BE" sz="2400" dirty="0">
                <a:latin typeface="+mn-lt"/>
                <a:cs typeface="Times New Roman"/>
              </a:rPr>
              <a:t>du 22 février 2005a.</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ZAGAL</a:t>
            </a:r>
            <a:r>
              <a:rPr lang="fr-BE" sz="2400" dirty="0">
                <a:latin typeface="+mn-lt"/>
                <a:cs typeface="Times New Roman"/>
              </a:rPr>
              <a:t> José, </a:t>
            </a:r>
            <a:r>
              <a:rPr lang="fr-BE" sz="2400" b="1" dirty="0">
                <a:latin typeface="+mn-lt"/>
                <a:cs typeface="Times New Roman"/>
              </a:rPr>
              <a:t>LADD</a:t>
            </a:r>
            <a:r>
              <a:rPr lang="fr-BE" sz="2400" dirty="0">
                <a:latin typeface="+mn-lt"/>
                <a:cs typeface="Times New Roman"/>
              </a:rPr>
              <a:t> Amanda,</a:t>
            </a:r>
            <a:r>
              <a:rPr lang="fr-BE" sz="2400" b="1" dirty="0">
                <a:latin typeface="+mn-lt"/>
                <a:cs typeface="Times New Roman"/>
              </a:rPr>
              <a:t> JOHNSON </a:t>
            </a:r>
            <a:r>
              <a:rPr lang="fr-BE" sz="2400" dirty="0">
                <a:latin typeface="+mn-lt"/>
                <a:cs typeface="Times New Roman"/>
              </a:rPr>
              <a:t>Terris, « Characterizing and Understanding Game Reviews », in </a:t>
            </a:r>
            <a:r>
              <a:rPr lang="fr-BE" sz="2400" i="1" dirty="0">
                <a:latin typeface="+mn-lt"/>
                <a:cs typeface="Times New Roman"/>
              </a:rPr>
              <a:t>Proceedings of the 4th International Conference on Foundations of Digital Games</a:t>
            </a:r>
            <a:r>
              <a:rPr lang="fr-BE" sz="2400" dirty="0">
                <a:latin typeface="+mn-lt"/>
                <a:cs typeface="Times New Roman"/>
              </a:rPr>
              <a:t>, 2009. </a:t>
            </a:r>
          </a:p>
          <a:p>
            <a:pPr algn="ctr"/>
            <a:r>
              <a:rPr lang="fr-BE" dirty="0">
                <a:latin typeface="Times New Roman"/>
                <a:cs typeface="Times New Roman"/>
              </a:rPr>
              <a:t>                                      						</a:t>
            </a:r>
          </a:p>
          <a:p>
            <a:pPr algn="just"/>
            <a:endParaRPr lang="fr-FR" sz="2250" dirty="0">
              <a:latin typeface="Times New Roman"/>
              <a:cs typeface="Times New Roman"/>
            </a:endParaRPr>
          </a:p>
        </p:txBody>
      </p:sp>
      <p:sp>
        <p:nvSpPr>
          <p:cNvPr id="7" name="TextBox 18">
            <a:extLst>
              <a:ext uri="{FF2B5EF4-FFF2-40B4-BE49-F238E27FC236}">
                <a16:creationId xmlns:a16="http://schemas.microsoft.com/office/drawing/2014/main" id="{C83D8C66-1ED0-CC43-BD7B-463429F06210}"/>
              </a:ext>
            </a:extLst>
          </p:cNvPr>
          <p:cNvSpPr txBox="1"/>
          <p:nvPr/>
        </p:nvSpPr>
        <p:spPr>
          <a:xfrm>
            <a:off x="244929" y="11662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sélective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59241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Tests fleuves »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4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260" y="150978"/>
            <a:ext cx="4382013" cy="1828761"/>
          </a:xfrm>
          <a:prstGeom prst="rect">
            <a:avLst/>
          </a:prstGeom>
          <a:ln>
            <a:solidFill>
              <a:srgbClr val="1C2024"/>
            </a:solidFill>
          </a:ln>
        </p:spPr>
      </p:pic>
      <p:pic>
        <p:nvPicPr>
          <p:cNvPr id="3" name="Image 2" descr="Capture d’écran 2021-03-03 à 11.0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8649"/>
            <a:ext cx="9038951" cy="8537606"/>
          </a:xfrm>
          <a:prstGeom prst="rect">
            <a:avLst/>
          </a:prstGeom>
          <a:ln>
            <a:solidFill>
              <a:srgbClr val="FFFFFF"/>
            </a:solidFill>
          </a:ln>
        </p:spPr>
      </p:pic>
      <p:pic>
        <p:nvPicPr>
          <p:cNvPr id="4" name="Image 3" descr="Capture d’écran 2021-03-03 à 11.05.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354" y="2159064"/>
            <a:ext cx="9099647" cy="7627583"/>
          </a:xfrm>
          <a:prstGeom prst="rect">
            <a:avLst/>
          </a:prstGeom>
          <a:ln>
            <a:noFill/>
          </a:ln>
        </p:spPr>
      </p:pic>
      <p:sp>
        <p:nvSpPr>
          <p:cNvPr id="6" name="ZoneTexte 5"/>
          <p:cNvSpPr txBox="1"/>
          <p:nvPr/>
        </p:nvSpPr>
        <p:spPr>
          <a:xfrm>
            <a:off x="9244388" y="9825871"/>
            <a:ext cx="9043611" cy="369332"/>
          </a:xfrm>
          <a:prstGeom prst="rect">
            <a:avLst/>
          </a:prstGeom>
          <a:noFill/>
        </p:spPr>
        <p:txBody>
          <a:bodyPr wrap="square" rtlCol="0">
            <a:spAutoFit/>
          </a:bodyPr>
          <a:lstStyle/>
          <a:p>
            <a:pPr algn="ctr"/>
            <a:r>
              <a:rPr lang="fr-FR" b="1" dirty="0" err="1"/>
              <a:t>Noddus</a:t>
            </a:r>
            <a:r>
              <a:rPr lang="fr-FR" b="1" dirty="0"/>
              <a:t>, « Test : </a:t>
            </a:r>
            <a:r>
              <a:rPr lang="fr-FR" b="1" dirty="0" err="1"/>
              <a:t>Hitman</a:t>
            </a:r>
            <a:r>
              <a:rPr lang="fr-FR" b="1" dirty="0"/>
              <a:t> 3 », </a:t>
            </a:r>
            <a:r>
              <a:rPr lang="fr-FR" b="1" i="1" dirty="0" err="1"/>
              <a:t>Gamekult.com</a:t>
            </a:r>
            <a:r>
              <a:rPr lang="fr-FR" b="1" dirty="0"/>
              <a:t>, 19 janvier 2021 </a:t>
            </a:r>
          </a:p>
        </p:txBody>
      </p:sp>
    </p:spTree>
    <p:extLst>
      <p:ext uri="{BB962C8B-B14F-4D97-AF65-F5344CB8AC3E}">
        <p14:creationId xmlns:p14="http://schemas.microsoft.com/office/powerpoint/2010/main" val="275256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6050867" y="9338417"/>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Ton hagiographique  </a:t>
            </a:r>
            <a:r>
              <a:rPr lang="fr-FR" sz="2400" b="1" i="1" dirty="0">
                <a:latin typeface="Times New Roman"/>
                <a:cs typeface="Times New Roman"/>
              </a:rPr>
              <a:t>VS  </a:t>
            </a:r>
            <a:r>
              <a:rPr lang="fr-FR" sz="2400" b="1" dirty="0">
                <a:solidFill>
                  <a:srgbClr val="000090"/>
                </a:solidFill>
                <a:latin typeface="Times New Roman"/>
                <a:cs typeface="Times New Roman"/>
              </a:rPr>
              <a:t>Lecteur-Modèle exigeant</a:t>
            </a:r>
            <a:endParaRPr lang="fr-FR" sz="2400" b="1" dirty="0">
              <a:solidFill>
                <a:srgbClr val="FF0000"/>
              </a:solidFill>
              <a:latin typeface="Times New Roman"/>
              <a:cs typeface="Times New Roman"/>
            </a:endParaRPr>
          </a:p>
        </p:txBody>
      </p:sp>
      <p:pic>
        <p:nvPicPr>
          <p:cNvPr id="2" name="Image 1" descr="Capture d’écran 2021-02-22 à 14.28.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8" y="2607715"/>
            <a:ext cx="10045700" cy="6438900"/>
          </a:xfrm>
          <a:prstGeom prst="rect">
            <a:avLst/>
          </a:prstGeom>
          <a:ln>
            <a:solidFill>
              <a:schemeClr val="tx1"/>
            </a:solidFill>
          </a:ln>
        </p:spPr>
      </p:pic>
      <p:sp>
        <p:nvSpPr>
          <p:cNvPr id="3" name="Rectangle 2"/>
          <p:cNvSpPr/>
          <p:nvPr/>
        </p:nvSpPr>
        <p:spPr>
          <a:xfrm>
            <a:off x="10476969" y="2619624"/>
            <a:ext cx="7478875" cy="2123658"/>
          </a:xfrm>
          <a:prstGeom prst="rect">
            <a:avLst/>
          </a:prstGeom>
          <a:ln>
            <a:noFill/>
          </a:ln>
        </p:spPr>
        <p:txBody>
          <a:bodyPr wrap="square">
            <a:spAutoFit/>
          </a:bodyPr>
          <a:lstStyle/>
          <a:p>
            <a:pPr algn="just"/>
            <a:r>
              <a:rPr lang="fr-BE" sz="2200" dirty="0">
                <a:latin typeface="Times New Roman"/>
                <a:cs typeface="Times New Roman"/>
              </a:rPr>
              <a:t>« Quand j’suis rentré dans la banque, j’étais pas fier. Mon salaud, c’était bien entretenu là-dedans, rien à voir avec le rade à Dédé. Y’avait d’la propreté qu’ça en avait l’air vide, pas chargé en détails, limite triste. Enfin si c’était pas beau au moins on y voyait clair, c’qui compte toujours pas mal au moment de défourailler » (Garel, 2011 : p. 14)</a:t>
            </a:r>
          </a:p>
        </p:txBody>
      </p:sp>
      <p:pic>
        <p:nvPicPr>
          <p:cNvPr id="8" name="Image 7" descr="Capture d’écran 2020-06-03 à 11.26.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918" y="5042739"/>
            <a:ext cx="4281157" cy="3994504"/>
          </a:xfrm>
          <a:prstGeom prst="rect">
            <a:avLst/>
          </a:prstGeom>
          <a:ln>
            <a:solidFill>
              <a:srgbClr val="000000"/>
            </a:solidFill>
          </a:ln>
        </p:spPr>
      </p:pic>
    </p:spTree>
    <p:extLst>
      <p:ext uri="{BB962C8B-B14F-4D97-AF65-F5344CB8AC3E}">
        <p14:creationId xmlns:p14="http://schemas.microsoft.com/office/powerpoint/2010/main" val="248316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célébration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descr="Capture d’écran 2016-01-25 à 16.30.54.png"/>
          <p:cNvPicPr>
            <a:picLocks noChangeAspect="1"/>
          </p:cNvPicPr>
          <p:nvPr/>
        </p:nvPicPr>
        <p:blipFill rotWithShape="1">
          <a:blip r:embed="rId2">
            <a:extLst>
              <a:ext uri="{28A0092B-C50C-407E-A947-70E740481C1C}">
                <a14:useLocalDpi xmlns:a14="http://schemas.microsoft.com/office/drawing/2010/main" val="0"/>
              </a:ext>
            </a:extLst>
          </a:blip>
          <a:srcRect l="-276" t="3388" r="-276"/>
          <a:stretch/>
        </p:blipFill>
        <p:spPr>
          <a:xfrm>
            <a:off x="1539173" y="1659171"/>
            <a:ext cx="15186547" cy="8314246"/>
          </a:xfrm>
          <a:prstGeom prst="rect">
            <a:avLst/>
          </a:prstGeom>
          <a:ln>
            <a:solidFill>
              <a:srgbClr val="000000"/>
            </a:solidFill>
          </a:ln>
        </p:spPr>
      </p:pic>
      <p:sp>
        <p:nvSpPr>
          <p:cNvPr id="4" name="ZoneTexte 3"/>
          <p:cNvSpPr txBox="1"/>
          <p:nvPr/>
        </p:nvSpPr>
        <p:spPr>
          <a:xfrm rot="16200000">
            <a:off x="12842731" y="5597918"/>
            <a:ext cx="8352756" cy="369332"/>
          </a:xfrm>
          <a:prstGeom prst="rect">
            <a:avLst/>
          </a:prstGeom>
          <a:noFill/>
        </p:spPr>
        <p:txBody>
          <a:bodyPr wrap="square" rtlCol="0">
            <a:spAutoFit/>
          </a:bodyPr>
          <a:lstStyle/>
          <a:p>
            <a:pPr algn="ctr"/>
            <a:r>
              <a:rPr lang="fr-FR" b="1" dirty="0"/>
              <a:t>« Crash Bandicoot 3 », </a:t>
            </a:r>
            <a:r>
              <a:rPr lang="fr-FR" b="1" i="1" dirty="0" err="1"/>
              <a:t>Joypad</a:t>
            </a:r>
            <a:r>
              <a:rPr lang="fr-FR" b="1" dirty="0"/>
              <a:t>, n°81, p.86, décembre 1998</a:t>
            </a:r>
            <a:r>
              <a:rPr lang="fr-BE" b="1" dirty="0"/>
              <a:t> </a:t>
            </a:r>
            <a:endParaRPr lang="fr-FR" b="1" dirty="0"/>
          </a:p>
        </p:txBody>
      </p:sp>
    </p:spTree>
    <p:extLst>
      <p:ext uri="{BB962C8B-B14F-4D97-AF65-F5344CB8AC3E}">
        <p14:creationId xmlns:p14="http://schemas.microsoft.com/office/powerpoint/2010/main" val="141678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différenciation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8790144" y="6587786"/>
            <a:ext cx="5160468" cy="3416320"/>
          </a:xfrm>
          <a:prstGeom prst="rect">
            <a:avLst/>
          </a:prstGeom>
          <a:noFill/>
        </p:spPr>
        <p:txBody>
          <a:bodyPr wrap="square" rtlCol="0">
            <a:spAutoFit/>
          </a:bodyPr>
          <a:lstStyle/>
          <a:p>
            <a:pPr algn="ctr"/>
            <a:r>
              <a:rPr lang="nl-BE" b="1" dirty="0"/>
              <a:t>HEBERT Baptiste, « Test : Dying Light », </a:t>
            </a:r>
            <a:r>
              <a:rPr lang="nl-BE" b="1" i="1" dirty="0"/>
              <a:t>Gamekult.com</a:t>
            </a:r>
            <a:r>
              <a:rPr lang="nl-BE" b="1" dirty="0"/>
              <a:t>, 3 février 2015</a:t>
            </a:r>
          </a:p>
          <a:p>
            <a:pPr algn="ctr"/>
            <a:endParaRPr lang="nl-BE" b="1" dirty="0"/>
          </a:p>
          <a:p>
            <a:pPr algn="ctr"/>
            <a:r>
              <a:rPr lang="fr-FR" b="1" dirty="0"/>
              <a:t>HUREL Mathieu, « Test : Rime, deuil et pré-joué », </a:t>
            </a:r>
            <a:r>
              <a:rPr lang="fr-FR" b="1" i="1" dirty="0" err="1"/>
              <a:t>Gamekult.com</a:t>
            </a:r>
            <a:r>
              <a:rPr lang="fr-FR" b="1" dirty="0"/>
              <a:t>, 25 mai 2017</a:t>
            </a:r>
          </a:p>
          <a:p>
            <a:pPr algn="ctr"/>
            <a:endParaRPr lang="fr-FR" b="1" dirty="0"/>
          </a:p>
          <a:p>
            <a:pPr algn="ctr"/>
            <a:r>
              <a:rPr lang="fr-FR" b="1" dirty="0"/>
              <a:t>DRLOSER, « </a:t>
            </a:r>
            <a:r>
              <a:rPr lang="fr-FR" b="1" dirty="0" err="1"/>
              <a:t>DrLoser</a:t>
            </a:r>
            <a:r>
              <a:rPr lang="fr-FR" b="1" dirty="0"/>
              <a:t> teste </a:t>
            </a:r>
            <a:r>
              <a:rPr lang="fr-FR" b="1" dirty="0" err="1"/>
              <a:t>Bioshock</a:t>
            </a:r>
            <a:r>
              <a:rPr lang="fr-FR" b="1" dirty="0"/>
              <a:t> 2 », </a:t>
            </a:r>
            <a:r>
              <a:rPr lang="fr-FR" b="1" i="1" dirty="0" err="1"/>
              <a:t>Nofrag.com</a:t>
            </a:r>
            <a:r>
              <a:rPr lang="fr-FR" b="1" dirty="0"/>
              <a:t>, </a:t>
            </a:r>
            <a:br>
              <a:rPr lang="fr-FR" b="1" dirty="0"/>
            </a:br>
            <a:r>
              <a:rPr lang="fr-FR" b="1" dirty="0"/>
              <a:t>13 février 2010</a:t>
            </a:r>
          </a:p>
          <a:p>
            <a:pPr algn="ctr"/>
            <a:endParaRPr lang="fr-FR" b="1" dirty="0"/>
          </a:p>
          <a:p>
            <a:pPr algn="ctr"/>
            <a:r>
              <a:rPr lang="fr-FR" b="1" dirty="0"/>
              <a:t>« </a:t>
            </a:r>
            <a:r>
              <a:rPr lang="fr-FR" b="1" dirty="0" err="1"/>
              <a:t>Destiny</a:t>
            </a:r>
            <a:r>
              <a:rPr lang="fr-FR" b="1" strike="sngStrike" dirty="0"/>
              <a:t> 2 </a:t>
            </a:r>
            <a:r>
              <a:rPr lang="fr-FR" b="1" dirty="0"/>
              <a:t> 1.5 : De la suite, sans les idées », couverture du </a:t>
            </a:r>
            <a:r>
              <a:rPr lang="fr-FR" b="1" i="1" dirty="0"/>
              <a:t>Canard PC</a:t>
            </a:r>
            <a:r>
              <a:rPr lang="fr-FR" b="1" dirty="0"/>
              <a:t>, n°361, juin 2017</a:t>
            </a:r>
            <a:endParaRPr lang="fr-FR" b="1" i="1" dirty="0"/>
          </a:p>
          <a:p>
            <a:pPr algn="ctr"/>
            <a:endParaRPr lang="fr-FR" b="1" dirty="0"/>
          </a:p>
        </p:txBody>
      </p:sp>
      <p:pic>
        <p:nvPicPr>
          <p:cNvPr id="2" name="Image 1" descr="Capture d’écran 2021-03-03 à 11.3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96" y="1821771"/>
            <a:ext cx="8833538" cy="4397607"/>
          </a:xfrm>
          <a:prstGeom prst="rect">
            <a:avLst/>
          </a:prstGeom>
          <a:ln>
            <a:solidFill>
              <a:srgbClr val="000000"/>
            </a:solidFill>
          </a:ln>
        </p:spPr>
      </p:pic>
      <p:pic>
        <p:nvPicPr>
          <p:cNvPr id="5" name="Image 4" descr="Capture d’écran 2021-03-03 à 11.3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76790"/>
            <a:ext cx="8717748" cy="3711798"/>
          </a:xfrm>
          <a:prstGeom prst="rect">
            <a:avLst/>
          </a:prstGeom>
          <a:ln>
            <a:solidFill>
              <a:srgbClr val="000000"/>
            </a:solidFill>
          </a:ln>
        </p:spPr>
      </p:pic>
      <p:pic>
        <p:nvPicPr>
          <p:cNvPr id="7" name="Image 6" descr="Macintosh HD:Users:boriskrywicki:Dropbox:Boulot:These presse JV:Corpus Thèse:Images Thèse:Bioshock 2, c'est comme le premier en moins réussi.png"/>
          <p:cNvPicPr/>
          <p:nvPr/>
        </p:nvPicPr>
        <p:blipFill>
          <a:blip r:embed="rId4">
            <a:extLst>
              <a:ext uri="{28A0092B-C50C-407E-A947-70E740481C1C}">
                <a14:useLocalDpi xmlns:a14="http://schemas.microsoft.com/office/drawing/2010/main" val="0"/>
              </a:ext>
            </a:extLst>
          </a:blip>
          <a:srcRect/>
          <a:stretch>
            <a:fillRect/>
          </a:stretch>
        </p:blipFill>
        <p:spPr bwMode="auto">
          <a:xfrm>
            <a:off x="9698448" y="1826058"/>
            <a:ext cx="7837883" cy="4374643"/>
          </a:xfrm>
          <a:prstGeom prst="rect">
            <a:avLst/>
          </a:prstGeom>
          <a:noFill/>
          <a:ln>
            <a:solidFill>
              <a:srgbClr val="000000"/>
            </a:solidFill>
          </a:ln>
        </p:spPr>
      </p:pic>
      <p:pic>
        <p:nvPicPr>
          <p:cNvPr id="8" name="Picture" descr="Macintosh HD:Users:boriskrywicki:Dropbox:Boulot:Capture d’écran 2017-06-07 à 10.04.26.png"/>
          <p:cNvPicPr/>
          <p:nvPr/>
        </p:nvPicPr>
        <p:blipFill rotWithShape="1">
          <a:blip r:embed="rId5"/>
          <a:srcRect l="3931" t="20160" r="3824" b="12215"/>
          <a:stretch/>
        </p:blipFill>
        <p:spPr bwMode="auto">
          <a:xfrm>
            <a:off x="14025313" y="6368791"/>
            <a:ext cx="4407422" cy="40200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026872932"/>
      </p:ext>
    </p:extLst>
  </p:cSld>
  <p:clrMapOvr>
    <a:masterClrMapping/>
  </p:clrMapOvr>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44067</TotalTime>
  <Words>7260</Words>
  <Application>Microsoft Macintosh PowerPoint</Application>
  <PresentationFormat>Personnalisé</PresentationFormat>
  <Paragraphs>279</Paragraphs>
  <Slides>50</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50</vt:i4>
      </vt:variant>
    </vt:vector>
  </HeadingPairs>
  <TitlesOfParts>
    <vt:vector size="60" baseType="lpstr">
      <vt:lpstr>Arial</vt:lpstr>
      <vt:lpstr>Calibri</vt:lpstr>
      <vt:lpstr>Calibri Light</vt:lpstr>
      <vt:lpstr>Cambria</vt:lpstr>
      <vt:lpstr>Montserrat ExtraBold</vt:lpstr>
      <vt:lpstr>Montserrat ExtraLight</vt:lpstr>
      <vt:lpstr>Roboto Black</vt:lpstr>
      <vt:lpstr>Roboto Light</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Test de Animal Crossing New Horizons  (E. Denise, Canard PC n°406, 13/04/20) </vt:lpstr>
      <vt:lpstr>Test de Super Mario Odyssey  (P.-A. Rouillon, Canard PC n°369, 01/11/17) </vt:lpstr>
      <vt:lpstr>LAMY Corentin, « Jeux vidéo : Sekiro, le plaisir dans la souffrance », lemonde.fr, 26 mars 2019</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2852</cp:revision>
  <dcterms:created xsi:type="dcterms:W3CDTF">2015-02-25T15:20:40Z</dcterms:created>
  <dcterms:modified xsi:type="dcterms:W3CDTF">2021-03-18T08:24:12Z</dcterms:modified>
</cp:coreProperties>
</file>