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286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624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4918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516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7835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25989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4396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18140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120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91383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9450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A3C10-B2B3-46CD-B9CF-9174B551E211}" type="datetimeFigureOut">
              <a:rPr lang="fr-BE" smtClean="0"/>
              <a:t>19-03-21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44B1B-2C2A-4D73-BF12-9DB44BA4F9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8308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959934" y="24046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B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032430" y="-18225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R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989141" y="18435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H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941588" y="1700808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A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6105266" y="1863151"/>
            <a:ext cx="354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8881740" y="1844824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C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156363" y="75490"/>
            <a:ext cx="28887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Delphine souffre de HTA (Hyper-Tension</a:t>
            </a:r>
          </a:p>
          <a:p>
            <a:r>
              <a:rPr lang="fr-FR" sz="1200" b="1" dirty="0"/>
              <a:t>Artérielle). Elle risque des AVC. </a:t>
            </a:r>
          </a:p>
          <a:p>
            <a:r>
              <a:rPr lang="fr-FR" sz="1200" b="1" dirty="0"/>
              <a:t>Avec l’âge, elle a une diminution </a:t>
            </a:r>
          </a:p>
          <a:p>
            <a:r>
              <a:rPr lang="fr-FR" sz="1200" b="1" dirty="0"/>
              <a:t>(normale)  de la capacité gustative. </a:t>
            </a:r>
          </a:p>
          <a:p>
            <a:r>
              <a:rPr lang="fr-FR" sz="1200" b="1" dirty="0"/>
              <a:t>A ressenti un mieux-être physique (moins </a:t>
            </a:r>
          </a:p>
          <a:p>
            <a:r>
              <a:rPr lang="fr-FR" sz="1200" b="1" dirty="0"/>
              <a:t>d’essoufflement) après son hospitalisation</a:t>
            </a:r>
          </a:p>
          <a:p>
            <a:r>
              <a:rPr lang="fr-FR" sz="1200" b="1" dirty="0"/>
              <a:t>pour décompensation cardiaque., mais a</a:t>
            </a:r>
          </a:p>
          <a:p>
            <a:r>
              <a:rPr lang="fr-FR" sz="1200" b="1" dirty="0"/>
              <a:t>mal vécu cet éloignement de ses enfants.</a:t>
            </a:r>
          </a:p>
          <a:p>
            <a:r>
              <a:rPr lang="es-ES" sz="1200" b="1" dirty="0" smtClean="0"/>
              <a:t>                  </a:t>
            </a:r>
            <a:endParaRPr lang="es-ES" b="1" dirty="0"/>
          </a:p>
        </p:txBody>
      </p:sp>
      <p:sp>
        <p:nvSpPr>
          <p:cNvPr id="18" name="AutoShape 4" descr="data:image/jpeg;base64,/9j/4AAQSkZJRgABAQAAAQABAAD/2wCEAAkGBxQTEhUUEhQVFRQXGB4XFxgYGBgYHBoeHCEaFxofHBccHCggHx0nGyAWITEhJSkrLjEuGyAzODMtNygtLisBCgoKBQUFDgUFDisZExkrKysrKysrKysrKysrKysrKysrKysrKysrKysrKysrKysrKysrKysrKysrKysrKysrK//AABEIAJUBUgMBIgACEQEDEQH/xAAcAAACAgMBAQAAAAAAAAAAAAAACAYHAQQFAgP/xABMEAACAQIEAQgECgYHCQADAAABAgMAEQQFEiExBgcTIkFRYXEIgZGhFCMyUnKCkqKx8EJissHR4SUzNYOTs8IVJENTVHN0w/E0RKP/xAAUAQEAAAAAAAAAAAAAAAAAAAAA/8QAFBEBAAAAAAAAAAAAAAAAAAAAAP/aAAwDAQACEQMRAD8AvGiiig8u4FfNJe+9/wCQ9u57K9SJfcVG+X+bnBYGXELbUgVVNr2LMqAkdoW+q3h20Ek6Yfn8/jXmSfbYfnj30qMPOFjI5ukSeYm9zqlZgd7jqtddI+ba1M1ycxnwrCQT2C9NErkbnSWXcC/cSd+2g6vTd/H89tYWbv4fzI4ce6vHRm/5/Wv+Pvr30R7xfy8/5eygyZu4fn+PhWemHj+fw9deDCe/w/hQYT3/AM/5cdt6D7Kb71msILACs0BRSv8AOfy8xk2PnjjnlihhkaJEjdox1DpLNpIuSwJ34X7KszmI5YT42GeHEuZHgKlXbdir6hZm7SCp3O+9BalFFFAV85JLbdtfSvk8W+35/NhQCy996z0w/Nvx4V85Ijxtf/4R/AV6MR7/AM9u9APNwsPbt3DzrInH5/O/qqvOejlPLgMJH0JtLNJp19qqvXbSTwJIA9ZIqpOSPOFiMPiIT000iNIBKkkjyDSSB+lxa24IsbgdlwQZ1Je/j+TWem8Nv/vt9VY6I+G/H8+321gwnvH5v/E0Hrpx+f419a+BhPf+e/8ACvvQFFFFAUVweXWdnBYDEYlRd406lxcamIRLju1EXpXRy7zETdP8Mn6S9/lnT5dH8jT+ra3hQOBRXJ5J5qcVg8PiCLNLErsBwDEda3he9q61B8ZJe7x91/3166YeP58eHtrz0RvsfGvAiIOw/lx/ProPr0w8fz4ca8dOb8NvMeF+33Vnoj3/AJ7K89AfD824n1Cg9Gbu7be82rKzbb8fV+N7Vq4ufoonlbhGhc+Olbmw8gRSs4znExsrl5JpQ2rUvRyNEEHYFVdgBvxuT23oGw6bw/P7qyJRe1Qzmp5QSY/ALNKQZUdomNrX02KnuvpK3PffapikJvx/PCg+1FFFAUUUUBRRRQFQfnoy55spxAja2jTKw+cqHUwPkOt5qKmWLxSRI0kjKiKLszEAADiSTwFVHzgc8OCbDz4bCh53ljeLXYpGusFCbt1mIBJ2Fj30C/U4XN9l8mHy3CxTNqkWIX8L9YL9VSF+rSe0zXJPnjwGJCJOxwstgCJP6sm29pRsB9LTQWTRWFN9xwrNAUUUUBRRUW5U84OAwBKzzAyj/hRjW/C4uBstxb5RHGgWXl9lsmHzHFRynU/Ss+r5wf4xW8yGBPjerR9GzLpP96xGq0R0xafnOvXv9VWt9c1WXOFylGYY6TEqhjRgqqp3NlAW7W2udztw4b8anPM7zlYbAQNhcUrqplMiyqNQGoKCGUdb9HiAePDagYaitLKM3gxUYlw8qSxnbUhB37j3Hhsd63aAooooCiitfH46OFDJNIkca8XdgqjsFyTbjQVT6RmVyvhIJ0b4qFyJF8X0qjeo3X64qjOTWWy4nFQQwbSvIoU/NN76j4KAWPlVxc7vOdgsRg5cFhWaZpCoMgBVF0OrndrFidNthbe96qvkFny4HHwYp0LrGW1KtrkMrIbX2uNV/VQODGLAC97Dj316qM8meXuAx1lw+IXpD/wn6kl7XICt8rb5txUmoCiiigKKKwTagivOllMuKyzERQH4wqGt84KQ7LwO5ANvG1KQBc7U1XKfnUy7CKbTDESW2jgIffhu4OhfG5v4GlcwWJ6OVJNIOhw+ngDYg2/dQN1zf5TLhcvw0E7apESzeFyWC/VBC+qpDUL5Oc6OW4sC06wyG145rRm52sGPUb1E1NKAooooCiiig5/KHBvNhZ4omCSSROiMeAZlIBPhekzx+EaGR4pBZ42KMO4qSpHtFN3yh5bYHBA/CMRGrD/hqdcn+Gt2HmbClX5Z5yuMx2IxKKUWVyyqbXtsBe21yBcjfc8TQMLzF5PLh8sVpTtM3TRr81GC6fW1i3kRViVXfIjnTy+eCKOSZcNKqKrJKdC3UAHTIeqR3XIPhVhRSBgGUgqRcEG4I7wRQeqKKKAooooCiiigpH0jOUhAhwCE9a00tu0AlY1PfuGa3gtUVUj5w8++G5hiJwboX0x/QTqIR5gavMmo5QFFFFAyfMDylOIwJw7kmTCkKL73ja5Tfwsy27AFq0KV7mOz74NmaIxsmIBhPdqNjGfPWAv1zTQ0BRRRQczlLm64TCzYltxFGXt3kDqj1tYeuk1xeJaV3kkYs7sXdjxLMbknzJNMJ6RGe9Fgo8Kp62Ie7D9SOzH7/R+w0uxU2v2fw/I9tBiiiigsnmH5QHD5iIWJ6PEr0ZHZrHWjPn8pfr0zVJNl2MaCaOZNnjdZFv3qQ6/gKc7KcemIginj3SVFkXyYBhfx3oNuiiigKX/0js8LYiDCKTpjTpXHYXe4W47woP2zV/k0pPKvFPmubSmAazNLoiHYVUBEPgNK6j66CJ0UUUH0w8zI6uhKupDKw2IINwQe8GnL5MZsMVhIMQP+LGrkdxI6w9TXHqpO4MukeKSZVvHEUVz83pNWn1EqR7KYf0fM7E2XthyevhnIt+pIS6n7XSD1CgtGiiigKrnn5zkwZWyISGxDiLbbq7u/qIXSfpVY1UB6Rmc9JicPhE3MSmRwN+tJYKO+4Vb/AFxQU3RXY5V8n5MDiWw8pBdVRiRw66K9h5Elb+FcegKabmRzk4nKotTFnhZoGJ/VsyD1Rsg9VLjyY5PS42V4oflLFJLbv0KSFHizaVHnVrejdnYDYnBsflWnT1WSTfy6PbwNBetFFFAVH+X2bnCZdip1bSyREI3c7dRD9srUgqq/SGzoRYBMOPl4iQbfqR2cn7XRj1mgXJ3JJJJJO5J4nzNealvK/kw2DweXyOLNiY3lYb7G6lf/AOZi27DeolQFMN6OWbmTBz4dmJ6GQMoP6KyAmw8NaufrVTHIPJxjMfh8O3yZHs1vmgFmt9UGp9zK4psBm8+Bm2MgaLt3eIllPkV1277igYaiiigKKKKAqJc6fKAYLLZ3vaSRTDFbjrcEAj6I1N9WpbS6+kTnRkxseGB6kEYJH68nWN/qBPaaCtsrw40ySuLpEo2PBnY6UU/eY94Qjtrn1LIMitk0uKd9GvFRpEpB+M0LKG0+Ws78Oow41E6Ar0jWINgbdh4HzrzRQdHEgwTJJESB1Zoj3fpDftKsCpPeppwuT+bJi8NFiIjdJUDDwvxB8Qbg+IpVeUuRmPA5diVcPHLE6MQDZHWSRypv22cDzVrXFWp6OGeFocRhGP8AVsJY/J9nA8AwB83NBc1FFR/l/nJwmXYmcGzJGQh7nayJ95loF555M++G5o4iuyQ2w6WudRUnVYeLlgLcQBXP5w8OuGliwCWthYwJG2680gWSVr926IPBBXjmvyVsXmeGjA6quJXNuCxnWb+ZAXzYV751pI2zbGGJiy9JYm1usAFcDvAcML+FBEqKKyKCV5thBPlmHxiizwSfA5rD5QA6SB9u5bxkn5q1c/o/5+JsvOHJ+MwzEWJuSjkuh9utbdmkVX/IHKVxeRZnBExOIV0m0W7EAZbd5bTKvnauNzL50cNmsAvZJ7wP46/kevpAnvoGpooooIhzrZ/8Dy2dgbSSKYYgOOpwQSPorqb1VVXMHkig4rMXF/g6FIvpFSznzCWHk5rz6RmblsbBhwerDFrNj+nIT+CqntNTrk3hVyrk87zr1niaaRbWJeYBUU9xsY1PdY0C0k1iiigtbmMy+PFpmWClHVnhQ3+aULBWHiGZWHiK0+ZzNWwGamGfqrKWwr77CQHq/fGnw11tejzmSRY94nG88ZVG/WT4wrbxUE3/AFR31zOevI2wmaPItwk/x8ZG1mJ+MAPeJLt9YUDRUVyeSWa/CsFh8QeMkSs1vnW6w9TXFdag+OMxSRRvJIwVEUuzHgFUXJ9l6XLkFH/tflA2JkB0K7YkqewIQsKnyPReek1Z/Pxmhhyp0BIaeRItu7eRvUQpB865Po9cnDDhJMW4s2IICA9kaXF/rPq9SqaCE+kVh9OZRtbZ8Mu/eQ8gPu01VlT/AJ7s++FZpIq/Iw46BfEqSXPnrLD6oqAUFvejbhb4zEyfNg0/bdT/AKK5mef0Lyh6RQRCJBKAP+VKOuAB2LeRQP1RWOYXPfg+ZCE/IxKmM+DLd0PuZfrVMvSL5Nl4oscg3i+Kl+gxvGfIOSP7wd1BckMoZQykFWAII4EHcEeFq91BOZTNvhGUwXN2hLQN4aDdB6oylTugKXPlLihnPKKKAG8COIRxsUi1PMR9Kzi/dpq8eWuafBcBipwbMkLFT+sRpT7xWqp9HTkz/W4+Qd8MPuMjD7qg/SoJB6QeVh8sWUAAwSqfqveMgfWKeyltq+PSO5QFUgwSG2v46XxAJWMeRbWfNRVD0Fr+jrlnSY+WY2tDCbfSkIUH7Iceutzn2wTYPMsNj4Oq7gNfs6SErYnzUoLeBqLczHKA4TM4gT8XOegcdnWI0HzD6d+4nvq9edzkucfl8ioLzRfHRd5Kg6l+suoedqCR8ns3TF4aHEx/JlQOB3E8VPiDcHxFdGql9HPNukwU2HJuYZdQHcsguPviQ+uraoCiiig1M0zKLDxtLPIsUa8WY2A7B6yeylezeNs7zqX4KDaaQBWINljQKmth2DSt7HfcDjVv8+8CHBKSrPKWKQre6r1TJI/R8Gbo0ZATcgvtY71wPR3yBo2xU8igHSka94uWdx4XAibyIoOfz6dBhcNgcsgXeIdJ4hbFAT3l21sT3jxqnsRhyhtx2BuPEXFTHnAzvps0xzM5QiQxI1r6ViPR2AHAG19u+uVHmSOQAxBJCkEbMNt7cN9tzwHCgj+g9x34V7hgLGw247nYbC/Gpli8vVMvTFGWQtLiJIQxAsgUK3V/S33HHs2FcgZpHb5RvYi9iLm1tR3tubeIoLR5u8shzLJJ8uktHPDIXUn9Fmu0b+Xy0IHZfvqMc1WYjKszIxpMKvG0Lkg2jfUCNRHZdCLjbrX4b1vczObWzKysSJ1MdtxaytKBx7Cp38a3eebLWTMOkKnoZIVZtrjUpe7EDuWNb/SFBfEWLRlV0ZWVgCrKQwIO4II2sdt6qDn65YwNhjgYZFkmaQGVV3CKl2sSNtWsL1eIsb22qbch4FfL06LpEEgYMA+8b30SiO/yF6RXIUbKTtVJ/AVxOP0Qg9DJKioLE6Yy0Ufywb6mR45C1/0rmgsfmb5MLl2Akx2JGmSWMysSN44VGsDzI65+qOIpfM3xvTTzTW09LI8luNtbFrX8L0yvPfjzBk8iqdJlZIdu4nUw9aqw8iaV6gKyKlHN1yZTMMU0MjOqiF5Lpa91tYbg7XIqL0FsejtnCxY2XDtscRH1D+tHdtPrUufq1zudDk22VZnHiIV+IeQTxdgVlYM0fhY2I8GHGxqGclcwOHxmHmU2McqN6tQ1DyK3Hrpjue7JTictsou6TRsv1m6E+rr3Pl4UEnyDlNh8bEJcLIsg21DgyE9jrxU/j2V9s2zqPCx9LiHVI+F97k7mwX5THY7AX2qnuYCBVaTWpWQAOrKba0fTdZFtvp+KcE7jpRwB37XPDBGTFxaZ7gEliqxqyatKcAzSPCpa19IIvYEEIfyZwQzvPZsU6/7tG4kIb9ILaOFCOzVpBI7lYVNfSAzwR5ekCnr4iQbX3Cx2cnz1dGPXWzzI5Q0ODlcrZpJib8LgAbHxDF1PdaoZz342+OERcqI8OCBa+ksxuQfLSLDuoKd0nfY+NfWHCMwJA4dnab34D1Gup/tFNrOw0kFjp/rdgN/w376mXLzIly4YW7yfHxB2uBZWAswUDgBqXb8aCIciM3+CY/DYhvkRyDV4K11f7pY0xvOtyWGY4BwgBnhvJEdtyPlJfucC3npPZS4jEKgQlyQVN1ts9ydz4+dNFyJxRmwGFlN2LRLvfu6p/D3mggPMXy1gGETBTyCORJGWHXsrhzqChjtr1MRp4m4tfe1uYnFxxoXkdURQWZmYAADiSTsAKXXN8vGGzCUSqTCkzl1sd4zqYi44MIdweO6Eb2q1ucHBquWsra5NKqkWttWt2+LjaYk/GKlw51gjqXINqCv+XWbR59meDwGEcth0LGSQAgHtkIBG+lFspIsSx7Nzdc8kWEwzMAEhgiJsOCpGt7D1CqU5gOTrJjJZ3t1YLBSDcF30gnuN4plK8QQasLnpxRjyfFFTYtoT1M6Bvatx66BW8fimlleV/lSOzt5sSx95r4UVO8Rzf6ckXMzI2svvHYaRGX6JTfjq1WN+5gLbXIRDJ8ecPiIZ1FzFIkgHC5Rg1vdTk4iCLF4YqwDwzx2P6yOOw9mxuDSVU2nNHjDLk+DY8Qhj9UbtEPcooK35t86XJcdjMuxjFYtepJCDpBAuC1r21xFDfgNI86vCHFxugkR1ZCAwYMCpBFwQwNiCN71SnPJlDrjhOCdDQjUoF9RXXqb1KIx5lR21L8qSD/ZDu3SdGFdpIldhd4ywmjSxuqPKh6i2WxsBY2oIzzq8rosxMOV5fIJTNMiyyLcoNxpAbgwv1iRt1OPG1rZJgocLBFhodo4lCjh6ybdpJJJ7yapTm2yR3zSORjYR9K7IFAVyBpLWGwGqSNh4MtqvN9QBO+wJO/kdt7gbGgWPnex5xecTBSCqMuHU9g0CzC//AHC9QZoze1jeu/JmQ165HJLgMyAbBmIct7ST31NuRvIJsfls2L6WSOYFxCVAIZY+sdW+rrElRa1tN9+FBV+HLxski3BDBkPipv8AjTn5TmCzwxTIerLGsi+TAMPxpRpMzRlIDsh4Xtw7dW3fvw33pjOZ/FmXLMO1yQpdLna+lmFyL91uyghGYYhMgz1pSCMFjELMFF9BJu1l7dMm9hwWSwvarjyjNocVGJcPKksZ21Kb79x7QeGx3qs/SDyMzwYaVdjE8gJ3sFMbSm9v+1bzI76+/MXhFSCRSNM8fUkCt1XUklWZOGtHWeLVxshFyLWC0qKKKDTzTK4sQgSZQyhlcDcboyyLuOzUq7dtesty6KCMRwoqIoAAUfNUItzxJCqoud7AVtUUCY8q/wD83FX4/CJb/bauVXf5fQ6czxoP/Uyn2uxHuNcbBYZpZEjQXd2CKO8sQo95oLq5R8mdPJTD7HVFoxR7/jSb38Asg+zVH043KbKOky2fDINzh2jQeIQhPeBSc0Ez5nb/AO2MHb5zf5b391NJmWVQzjTNGrgcLjcbhuPG1wtx223pZOY+HVnOGPzRIx/w3H4kU09B8MDhFijSOMWRFCqLk7DbcncnvJ3NaeByDDxO0iRKHYli25IJvwv8nY22tsAOAFdOigqr0jv7Nh/8tP8ALmpcaZf0g4tWVX+bPG3udf30tFBdvo2ZTd8ViiOCrCp8zrf8I/bVXctMq+C4/FQAWCSsFH6pOpPuFav7mAy/o8qDn/jSvJ6haIfsGqu5/cB0eas9tpokk9YBiP7AoK2p4JIwwswBB4gi4PqpKsqj1TxL3yKPaQKdig52WZHBhy5hjCF7arX7AF7eGwUbfNHcKM2ySDEqFmjDqCTa5HylaM3sRcaWbbvseIFdGig8QwqosqhRubAADc3Ow7ySfXS08/C3zZydlEUf4E2HjxpmaWX0gP7WP/Zj/fQRPkPk/wALzDDYe11eUah+ovXf7garz9IXJxLlyTgdbDyA3/UktGw+10XsquvR+wXSZrrt/VQu4PcTpj/Bz76vTnIwfS5XjUtc9A7Acd0HSDbvuooFECXFxxHEfvFNhzSG+UYP/tn9pqU1Wsbim25q/wCycH/2v3mg7GYcn8PM6ySRKXUghtwbho33I47xxA3vstuBIrZzLL454nhlXVG6lGFyNmBUgEbjYkXFbVFBrYHARwi0SKgJJNha5Zmc/eZj6zUI59T/AEPP9OP9tasCq959z/Q83i8f7YNAs2AwjTSxxJ8uR1RfNiFHvNN7jeTEb5c2AG0fQdCp7rLZW8wwDedLNzVYTpc2wane0uv/AAwZP9NNvQI/NEVYqwsykgg9hGxHtpp+ZL+xcJ/e/wCdLS684GEMWZ4xD/1EhHkzF19xFMTzIn+hcL/e/wCbJQS/McsinAE0avYgi43GllkFjxtqRDbt0i9GDy+OKFYUW0aKEANzsAALk7k7Dc71t0UHPyjJYMMoWCNUAAG25sFSMXY7nqpGPqitjMWtFIe5GPuNbFaOfSacNOx4CJz7FJoErApyORuSDB4LD4YcY4wG8XPWc+tyxpTeR+H6TH4RLX1YiJT5F1B91OZQJ/zh5H8DzHEwAWRX1R7WGh7OgHkCF9Rq++YN75Qg7pZB77/vqtPSJwunMo3ts+HU38Q0in3aasP0e3vlRHdO49yH99BZGJw6SKVdQyniCLitbK8piw4YQppDHUdyd/M78bnzZj2mt6igKKKKAooooFY57sv6LN5zawlCSr61Csftq9eeZXKvhGbQXF1h1Tt9QdQ+qQpW1z843pM3kX/lRxx/d6T/AF10PR0xBGZSp2Ph2v8AVaMj9/toGPpPecHKvguZYuECwWVmUdyv8Yg+yy04VKvz3YgvnGJB4II1Hl0aN+JNB3/RxwBbHTzW6sUGnyZ2W33VemJpfPRtxunF4mH58If/AA2A/wBZpg6AooooIPz04XpMnxVhcrocfVkQsfs6qVVRfYcaafnuxZjyfEWNi5jT2upI9ahhSx5RPonhe19MiNbvswNA4XJXLPg2Dw8HbHEiH6QA1H1tc1VvpJZXqgwuJA+Q7RN5OAy38ih+1Vz1XHP9Npylhb5csa+W5b/T76CgeQeF6XMsGlr3xEZPkGDN90GnFpNuRWL6LMMJJe2nERk+WoBvdcU5NAUUUUBS1+kOts0Xxw6E/akH7hTKUqvPXizJnGJubhNCL4AIpI+0WoJ/6NmVkR4vEkbMyRKfogu/7SeyromjDKVYXDAgjwOxqv8AmGb+iItuEknr6xP8vVVh0CUZxl7YeeWB/lRSNGez5JK3/fTZc2y2yrBf+Oh9ovS487rXzjGbW64/YQVfPMnizJk+GublNaepXbSPs2oJ1RRRQFVzz+SgZQ4PFpYwPO+r8AasaqS9JbGEJgoQdmaSRh4qEVf2noI56PGVmTMXmt1YIjv3M/UUetek9lMhVOejYo+C4o23MygnwC7fifbVx0Cx8/mVmLNWksdM8aSA9lwOjYA9/VB+sO+rf5jXBybD27GlB/xHP4EVCvSZA/3Dv+P/APTXR9GzG6sLior/ACJVe3drW3+g0Fw0UUUBXF5bYgR5fjHPZh5fboaw9ZsK7VVxz+43o8pZb26WWOPz3Mn+igp7mSy0zZvAQLrEHlfwCqVU/bZB66aiqG9GiMdLjWtuEjF/MuT+A9lXzQUn6SmWkphMQBsrPEx+lZ0/Zeur6OMwOXTL2riWNvApHb3g+yuxz6Rg5POSPktER4fGKv4E1Xno240jF4qG+zwh7eKMF/1mgYKiiigKKKKAooooFE5z5i2a40nj0zL6l6o9wFWD6NmVEzYrEkbKiwqe8sdbewKntqFc8eH0ZxixawLI/wBpEY+8mmA5quTfwHLoo2FpX+Nl8Ge2x8VUKv1aCX0tnpCZUYsyEwHVniVr97J8Ww9SiP20ydVvz7cnPhWXmZBeTCkyjv0HaUewB/qUFU8wkhGbxgcGikDeVtX4gUz1Lh6OmG1ZlK9tkw7b+JeMD3aqY+gKKKKCqfSOkIy6EDgcSt/VHLt+e6qT5vcrOJzLCQ8QZVZvop8Y/wB1Wq+PSBw2vKtX/LnjcevVH/qqH+jjyf1Sz41hsg6CP6TWZz5hdI+uaC+qhvO/lZxGU4pV+UiiYf3ZDt9wMPXUyrxNEGUqwurAgjvB2I9lAkKOQQQbEG4NPAh2FKLj+TJw+anBvuq4lIxf9JXZdHrKMpt403dAUUUUBSfc4shbNMaT/wBRIPYxA9wFODSv8pch+Fco5cMOEuJGr6JAkkPnp1GgvXmsyr4NlWEjNwxj6Rr8byEyWPlqA9VSusIoAAGwGwFZoFk5/Mq6HNWk/RnjSQd1wOjYfdB+tVmeju5OVsD2YhwPsxn8Sa0/SLyXpMHDiQOtBJpb6Elh+2E9prq8wcVsoQ/OlkY+3T+6gsaiiigKoD0lG/3nCDs6Jj7W/kKv+qI9JDDlp8EFF2KSC3aeslveaCY8wuU9DlSuRZp5Gl9X9Wvqst/rVY1aOR5cMPh4YF4RRrGPqgC/r41vUFV+kRlPSZek4AvBKLnuSTqH7/R1HvRmbrY4eEP/ALatvlplXwrAYmCwJeJgt/nAakPqYKaqf0Zf/wB/+4/99BeVFFFAVU/pIf2fB/5K/wCXLVsVU/pH/wBnQf8AlL/ly0B6OuU9HgZZyN55bA96RjSPvmSrYqO83mXDD5Zg4gLEQqzD9Zx0j/eY1IqDgcvsp+FZdioALs0TFR+svXT7wWqL9Hc/0o//AIz/ALUdMnVC80eXDD8ocbCBYRpMq/REsen7tqC+qKKKAooooCsMwAJJsBuSeys1rZlgI54nhmUPG40upuLg+IN/ZQLpygxUWZ8pIugOqIyxJqtcMI7FyB2rYG3fx4UyasDwqH8nub3A4CYzYeMh2GkF2L6B26L7i/bvfc9lxUmB4W7bdvDgPLh53oNuvjjIVeN0b5LqVPkwsa+evx95/j+Fr14ka448Ae3tsdhY/j7aBe+ZrOosuzKeDEtoD3g6Ruqqujbar8Adxe+xt5hj1cHhURzDkLl8+JbEy4aN5Ta99Wk8bEpq0k2AHCpKlh8kgAbX7tz2cO/s7qDborTZu/8AE+Hbf/7WS/j7/Px4eVqCtPSA5QwpgvgeoGeZlYIDuqqwbU3cCRYd+/ca7fMlgDFlGHvxkLyn6zEL59ULW3nvNvl+Nl6fEQkytpLsrumuwt1gDbhYXFjsN6lsMSqoVQFVRYAAAADYAAcBQe6KKKBfefBPgucYXF2LKRHJbhcxPuAfIJV55Jm8OLhSfDuHjcXBHZ3gjsYcCDwrV5T8l8Nj41jxcetVbUu7KQeGzKQbEcR/AV98hyLD4OLosLEsUd72W+52F2YkljYDcknag6VYJrNa8zb/AJ/Pf7KDGOx0cMbSyuqRoNTMxsAB+eFUJzcYkY/lLJi0uqDpZlB4lbdAt+7Zwfd41dmc5TDio2hxCLLE2+liRwueNwQb9osR31o8muSmEwAcYSMJ0huxuxJtew1E30juvte540ElJrNabsOJN9xxPiLmwNrWoRthvtw8uF+3s3434UEd51cF0+UYxQbWi6Xh/wAoia3r029dQ70e+U0TYVsEzBZo3Z0Un5aNudPeQ17juIPlahIsdxYjt7drdu3d7TUXyrkDl+Gm6aHDqJNesEsxCHf5ClrLv7L+VBM6K1C/cT+fXe/t99bdBhjbc0vHOBnyZnnmDhwzao4pI4RIu4LGQF2XvUC2/A6SeFjTCzwq6sjqGVgVZWAIIOxBB2II2tUdyXkHgMLiDiMPh1jlIK3BYgXNzpUkhSeFwOGw7aCS0UUUGHFwR30vXMvnMeXZlisHO4USN0Qc9UdJEzqoN+Gq7W342HbTDVEs45t8uxWJOJng1SG2qzMqsRwLKpFzbbx7b0EsZrcazWoqgALwA6oA7BYgWHl4eNAY9/v/AJ3/AAoNul/5/uVUeJkiweHPSdE5MjLuvSEaVQEcWA1Xt2tbiDa9tfj7/wAj+NR6HkbgUnWdMNGsoYuNOoAMdPWMYbTqtfe3iKCQ5dh+ihjjJ1aEVL9+kBb2HfWyDWqr8LnuP4Hh/KhW2Avbw38++/cPbQbdL7i83GWcqZpZieikaztbgkyKwPkrab+Cmr3DePHjv/A72FR3lNyIweYSRvioyzJtqVipIO+klTuAe/cX2PGglcUgYBlIZSLgg3BB3BBHEV6rSybKosLCkGHQRxILKoJNrkk7kkkkkm5PbW7QFFFFAUUUUARWGW9FFABbC1FqzRQeSgvf8/njXqiigxai1FFBmiiigKKKKAooooCsWrNFB5dAeNZtRRQFqwEF70UUHqsWoooC1ZoooCiiigKKKKAooooMWrBQXvRRQerVi1FFBhEA4V6tRRQYtWaKKAooooCiiig//9k=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9" name="ZoneTexte 18"/>
          <p:cNvSpPr txBox="1"/>
          <p:nvPr/>
        </p:nvSpPr>
        <p:spPr>
          <a:xfrm>
            <a:off x="9097765" y="1988840"/>
            <a:ext cx="31520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A la question “Quel est le lien entre les </a:t>
            </a:r>
          </a:p>
          <a:p>
            <a:r>
              <a:rPr lang="fr-FR" sz="1200" b="1" dirty="0" err="1"/>
              <a:t>oedèmes</a:t>
            </a:r>
            <a:r>
              <a:rPr lang="fr-FR" sz="1200" b="1" dirty="0"/>
              <a:t> de vos jambes et la consommation</a:t>
            </a:r>
          </a:p>
          <a:p>
            <a:r>
              <a:rPr lang="fr-FR" sz="1200" b="1" dirty="0"/>
              <a:t> de sel ?”, Delphine répond ‘J’ai trop de poids”.</a:t>
            </a:r>
          </a:p>
          <a:p>
            <a:r>
              <a:rPr lang="fr-FR" sz="1200" b="1" dirty="0"/>
              <a:t>A la question ”Aimez-vous la charcuterie ?</a:t>
            </a:r>
          </a:p>
          <a:p>
            <a:r>
              <a:rPr lang="fr-FR" sz="1200" b="1" dirty="0"/>
              <a:t>Delphine réponde ”: Oui, le jambon, le pâté,</a:t>
            </a:r>
          </a:p>
          <a:p>
            <a:r>
              <a:rPr lang="fr-FR" sz="1200" b="1" dirty="0"/>
              <a:t> le saucisson.” </a:t>
            </a:r>
          </a:p>
          <a:p>
            <a:r>
              <a:rPr lang="fr-FR" sz="1200" b="1" dirty="0"/>
              <a:t>Ne sait pas ce qui, dans un repas, </a:t>
            </a:r>
          </a:p>
          <a:p>
            <a:r>
              <a:rPr lang="fr-FR" sz="1200" b="1" dirty="0"/>
              <a:t>pourrait remplacer le sel.</a:t>
            </a:r>
          </a:p>
          <a:p>
            <a:r>
              <a:rPr lang="es-ES" sz="1200" b="1" dirty="0"/>
              <a:t>                  </a:t>
            </a:r>
            <a:endParaRPr lang="es-ES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6217445" y="1916833"/>
            <a:ext cx="27368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Delphine ne perçoit pas les quantités</a:t>
            </a:r>
          </a:p>
          <a:p>
            <a:r>
              <a:rPr lang="fr-FR" sz="1200" b="1" dirty="0"/>
              <a:t> de sel qu’elle ingère : de son point de </a:t>
            </a:r>
          </a:p>
          <a:p>
            <a:r>
              <a:rPr lang="fr-FR" sz="1200" b="1" dirty="0"/>
              <a:t>vue, elle ne sale pas beaucoup. </a:t>
            </a:r>
          </a:p>
          <a:p>
            <a:r>
              <a:rPr lang="fr-FR" sz="1200" b="1" dirty="0"/>
              <a:t>Quand elle sale, elle ne sait pas VOIR ni </a:t>
            </a:r>
          </a:p>
          <a:p>
            <a:r>
              <a:rPr lang="fr-FR" sz="1200" b="1" dirty="0"/>
              <a:t>goûter la quantité de sel employée.</a:t>
            </a:r>
          </a:p>
          <a:p>
            <a:r>
              <a:rPr lang="fr-FR" sz="1200" b="1" dirty="0"/>
              <a:t>Aurait tendance même à renverser. 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218416" y="1844825"/>
            <a:ext cx="279948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Delphine attribue une connotation </a:t>
            </a:r>
          </a:p>
          <a:p>
            <a:r>
              <a:rPr lang="fr-FR" sz="1200" b="1" dirty="0"/>
              <a:t>négative au mot “régime”, qui sous-tend </a:t>
            </a:r>
          </a:p>
          <a:p>
            <a:r>
              <a:rPr lang="fr-FR" sz="1200" b="1" dirty="0"/>
              <a:t>“privation”. Se rebelle  “Je ne suis plus </a:t>
            </a:r>
          </a:p>
          <a:p>
            <a:r>
              <a:rPr lang="fr-FR" sz="1200" b="1" dirty="0"/>
              <a:t>libre de manger ce que je veux !”.  </a:t>
            </a:r>
          </a:p>
          <a:p>
            <a:r>
              <a:rPr lang="fr-FR" sz="1200" b="1" dirty="0"/>
              <a:t>On ne connaît pas ses goûts en matière</a:t>
            </a:r>
          </a:p>
          <a:p>
            <a:r>
              <a:rPr lang="fr-FR" sz="1200" b="1" dirty="0"/>
              <a:t>alimentaire.       </a:t>
            </a:r>
          </a:p>
          <a:p>
            <a:r>
              <a:rPr lang="fr-FR" sz="1200" b="1" dirty="0"/>
              <a:t>Elle aime les contacts avec ses enfants.</a:t>
            </a:r>
            <a:r>
              <a:rPr lang="es-ES" sz="1200" b="1" dirty="0"/>
              <a:t> </a:t>
            </a:r>
            <a:endParaRPr lang="es-ES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6135912" y="128052"/>
            <a:ext cx="287450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   Delphine </a:t>
            </a:r>
            <a:r>
              <a:rPr lang="fr-FR" sz="1200" b="1" dirty="0"/>
              <a:t>est gâtée par sa famille proche </a:t>
            </a:r>
          </a:p>
          <a:p>
            <a:r>
              <a:rPr lang="fr-FR" sz="1200" b="1" dirty="0"/>
              <a:t>qui veut lui faire plaisir “pour les jours</a:t>
            </a:r>
          </a:p>
          <a:p>
            <a:r>
              <a:rPr lang="fr-FR" sz="1200" b="1" dirty="0"/>
              <a:t>qui lui restent à vivre”.  Ses enfants sont </a:t>
            </a:r>
          </a:p>
          <a:p>
            <a:r>
              <a:rPr lang="fr-FR" sz="1200" b="1" dirty="0"/>
              <a:t>cependant soucieux de sa santé. </a:t>
            </a:r>
          </a:p>
          <a:p>
            <a:r>
              <a:rPr lang="fr-FR" sz="1200" b="1" dirty="0"/>
              <a:t>Les enfants de Delphine lui apportent des </a:t>
            </a:r>
          </a:p>
          <a:p>
            <a:r>
              <a:rPr lang="fr-FR" sz="1200" b="1" dirty="0"/>
              <a:t>Plats cuisinés ou l’invitent assez</a:t>
            </a:r>
          </a:p>
          <a:p>
            <a:r>
              <a:rPr lang="fr-FR" sz="1200" b="1" dirty="0"/>
              <a:t>souvent à manger chez eux </a:t>
            </a:r>
          </a:p>
          <a:p>
            <a:r>
              <a:rPr lang="fr-FR" sz="1200" b="1" dirty="0"/>
              <a:t>ou au restaurant. </a:t>
            </a:r>
          </a:p>
          <a:p>
            <a:r>
              <a:rPr lang="es-ES" sz="1200" b="1" dirty="0"/>
              <a:t>                  </a:t>
            </a:r>
            <a:endParaRPr lang="es-ES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9182366" y="188640"/>
            <a:ext cx="290547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Delphine cuisine assez souvent elle même.</a:t>
            </a:r>
          </a:p>
          <a:p>
            <a:r>
              <a:rPr lang="fr-FR" sz="1200" b="1" dirty="0"/>
              <a:t>Elle utilise très souvent le four à </a:t>
            </a:r>
          </a:p>
          <a:p>
            <a:r>
              <a:rPr lang="fr-FR" sz="1200" b="1" dirty="0"/>
              <a:t>micro-ondes.</a:t>
            </a:r>
          </a:p>
          <a:p>
            <a:r>
              <a:rPr lang="fr-FR" sz="1200" b="1" dirty="0"/>
              <a:t>Les courses sont faites par ses enfants </a:t>
            </a:r>
          </a:p>
          <a:p>
            <a:r>
              <a:rPr lang="fr-FR" sz="1200" b="1" dirty="0"/>
              <a:t>ou petits-enfants sur commande de </a:t>
            </a:r>
          </a:p>
          <a:p>
            <a:r>
              <a:rPr lang="fr-FR" sz="1200" b="1" dirty="0"/>
              <a:t>Delphine, mais aussi au gré des choix </a:t>
            </a:r>
          </a:p>
          <a:p>
            <a:r>
              <a:rPr lang="fr-FR" sz="1200" b="1" dirty="0"/>
              <a:t>de celui qui fait les courses, qui sont des </a:t>
            </a:r>
          </a:p>
          <a:p>
            <a:r>
              <a:rPr lang="fr-FR" sz="1200" b="1" dirty="0"/>
              <a:t>Produits frais ou des plats cuisinés ou </a:t>
            </a:r>
          </a:p>
          <a:p>
            <a:r>
              <a:rPr lang="fr-FR" sz="1200" b="1" dirty="0"/>
              <a:t>des surgelés ou des conserves.</a:t>
            </a:r>
          </a:p>
          <a:p>
            <a:endParaRPr lang="es-ES" sz="1200" b="1" dirty="0"/>
          </a:p>
          <a:p>
            <a:endParaRPr lang="es-ES" sz="1200" b="1" dirty="0"/>
          </a:p>
          <a:p>
            <a:r>
              <a:rPr lang="es-ES" sz="1200" b="1" dirty="0"/>
              <a:t>                  </a:t>
            </a:r>
            <a:endParaRPr lang="es-ES" b="1" dirty="0"/>
          </a:p>
        </p:txBody>
      </p:sp>
      <p:sp>
        <p:nvSpPr>
          <p:cNvPr id="24" name="Rectangle 23"/>
          <p:cNvSpPr/>
          <p:nvPr/>
        </p:nvSpPr>
        <p:spPr>
          <a:xfrm>
            <a:off x="2973585" y="3729824"/>
            <a:ext cx="2808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/>
              <a:t>I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055322" y="3480462"/>
            <a:ext cx="410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/>
              <a:t>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11239" y="4798698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/>
              <a:t>M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3120414" y="3750267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Delphine ne croit pas qu’elle est  capable de contrôler elle-même sa prise de sel. </a:t>
            </a:r>
            <a:r>
              <a:rPr lang="es-ES" sz="1200" b="1" dirty="0"/>
              <a:t>  </a:t>
            </a:r>
            <a:endParaRPr lang="es-ES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6282567" y="3583310"/>
            <a:ext cx="26174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Delphine tient beaucoup à pouvoir</a:t>
            </a:r>
          </a:p>
          <a:p>
            <a:r>
              <a:rPr lang="fr-FR" sz="1200" b="1" dirty="0"/>
              <a:t>Continuer à aller chez ses enfants, à</a:t>
            </a:r>
          </a:p>
          <a:p>
            <a:r>
              <a:rPr lang="fr-FR" sz="1200" b="1" dirty="0"/>
              <a:t>aller au restaurant avec eux, à manger</a:t>
            </a:r>
          </a:p>
          <a:p>
            <a:r>
              <a:rPr lang="fr-FR" sz="1200" b="1" dirty="0"/>
              <a:t>les plats qu’ils lui apportent. 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6136931" y="4966222"/>
            <a:ext cx="28173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      Delphine </a:t>
            </a:r>
            <a:r>
              <a:rPr lang="fr-FR" sz="1200" b="1" dirty="0"/>
              <a:t>vit seule </a:t>
            </a:r>
            <a:r>
              <a:rPr lang="fr-FR" sz="1200" b="1" dirty="0" smtClean="0"/>
              <a:t>mais une  </a:t>
            </a:r>
            <a:r>
              <a:rPr lang="fr-FR" sz="1200" b="1" dirty="0"/>
              <a:t>aide familiale </a:t>
            </a:r>
            <a:r>
              <a:rPr lang="fr-FR" sz="1200" b="1" dirty="0" smtClean="0"/>
              <a:t>lui apporte </a:t>
            </a:r>
            <a:r>
              <a:rPr lang="fr-FR" sz="1200" b="1" dirty="0"/>
              <a:t>le pain </a:t>
            </a:r>
            <a:r>
              <a:rPr lang="fr-FR" sz="1200" b="1" dirty="0" smtClean="0"/>
              <a:t>frais 3 x </a:t>
            </a:r>
            <a:r>
              <a:rPr lang="fr-FR" sz="1200" b="1" dirty="0"/>
              <a:t>par semaine. </a:t>
            </a:r>
            <a:r>
              <a:rPr lang="fr-FR" sz="1200" b="1" dirty="0" smtClean="0"/>
              <a:t>Les courses </a:t>
            </a:r>
            <a:r>
              <a:rPr lang="fr-FR" sz="1200" b="1" dirty="0"/>
              <a:t>sont </a:t>
            </a:r>
            <a:r>
              <a:rPr lang="fr-FR" sz="1200" b="1" dirty="0" smtClean="0"/>
              <a:t>faites  </a:t>
            </a:r>
            <a:r>
              <a:rPr lang="fr-FR" sz="1200" b="1" dirty="0"/>
              <a:t>par ses enfants </a:t>
            </a:r>
            <a:r>
              <a:rPr lang="fr-FR" sz="1200" b="1" dirty="0" smtClean="0"/>
              <a:t>sur sa commande, </a:t>
            </a:r>
            <a:r>
              <a:rPr lang="fr-FR" sz="1200" b="1" dirty="0"/>
              <a:t>mais </a:t>
            </a:r>
            <a:r>
              <a:rPr lang="fr-FR" sz="1200" b="1" dirty="0" smtClean="0"/>
              <a:t>aussi  </a:t>
            </a:r>
            <a:r>
              <a:rPr lang="fr-FR" sz="1200" b="1" dirty="0"/>
              <a:t>au gré </a:t>
            </a:r>
            <a:r>
              <a:rPr lang="fr-FR" sz="1200" b="1" dirty="0" smtClean="0"/>
              <a:t>de leurs choix :</a:t>
            </a:r>
          </a:p>
          <a:p>
            <a:r>
              <a:rPr lang="fr-FR" sz="1200" b="1" dirty="0" smtClean="0"/>
              <a:t>produits </a:t>
            </a:r>
            <a:r>
              <a:rPr lang="fr-FR" sz="1200" b="1" dirty="0"/>
              <a:t>frais ou des plats </a:t>
            </a:r>
            <a:r>
              <a:rPr lang="fr-FR" sz="1200" b="1" dirty="0" smtClean="0"/>
              <a:t>cuisinés </a:t>
            </a:r>
            <a:r>
              <a:rPr lang="fr-FR" sz="1200" b="1" dirty="0"/>
              <a:t>ou </a:t>
            </a:r>
            <a:r>
              <a:rPr lang="fr-FR" sz="1200" b="1" dirty="0" smtClean="0"/>
              <a:t>des </a:t>
            </a:r>
          </a:p>
          <a:p>
            <a:r>
              <a:rPr lang="fr-FR" sz="1200" b="1" dirty="0" smtClean="0"/>
              <a:t>surgelés </a:t>
            </a:r>
            <a:r>
              <a:rPr lang="fr-FR" sz="1200" b="1" dirty="0"/>
              <a:t>ou des conserves</a:t>
            </a:r>
            <a:r>
              <a:rPr lang="fr-FR" sz="1200" b="1" dirty="0" smtClean="0"/>
              <a:t>.</a:t>
            </a:r>
            <a:endParaRPr lang="fr-FR" sz="1200" b="1" dirty="0"/>
          </a:p>
        </p:txBody>
      </p:sp>
      <p:sp>
        <p:nvSpPr>
          <p:cNvPr id="30" name="Rectangle 29"/>
          <p:cNvSpPr/>
          <p:nvPr/>
        </p:nvSpPr>
        <p:spPr>
          <a:xfrm>
            <a:off x="2963228" y="4895377"/>
            <a:ext cx="359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/>
              <a:t>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205607" y="3616034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/>
              <a:t>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39792" y="5168788"/>
            <a:ext cx="396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/>
              <a:t>V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9578821" y="5397647"/>
            <a:ext cx="2509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Delphine ne prend pas de mesure</a:t>
            </a:r>
          </a:p>
          <a:p>
            <a:r>
              <a:rPr lang="fr-FR" sz="1200" b="1" dirty="0"/>
              <a:t>pour garantir un régime hyposodé.   </a:t>
            </a:r>
          </a:p>
          <a:p>
            <a:r>
              <a:rPr lang="es-ES" sz="1200" b="1" dirty="0"/>
              <a:t>                  </a:t>
            </a:r>
            <a:endParaRPr lang="es-ES" b="1" dirty="0"/>
          </a:p>
        </p:txBody>
      </p:sp>
      <p:sp>
        <p:nvSpPr>
          <p:cNvPr id="34" name="ZoneTexte 33"/>
          <p:cNvSpPr txBox="1"/>
          <p:nvPr/>
        </p:nvSpPr>
        <p:spPr>
          <a:xfrm>
            <a:off x="9561566" y="3720627"/>
            <a:ext cx="2558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Delphine a des normes sur ce qu’elle </a:t>
            </a:r>
          </a:p>
          <a:p>
            <a:r>
              <a:rPr lang="fr-FR" sz="1200" b="1" dirty="0"/>
              <a:t>aime manger : ce qui lui rappelle </a:t>
            </a:r>
          </a:p>
          <a:p>
            <a:r>
              <a:rPr lang="fr-FR" sz="1200" b="1" dirty="0"/>
              <a:t>son terroir</a:t>
            </a:r>
            <a:r>
              <a:rPr lang="es-ES" sz="1200" b="1" dirty="0"/>
              <a:t>.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3186426" y="4990817"/>
            <a:ext cx="27229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/>
              <a:t>Delphine ne se rend pas compte de </a:t>
            </a:r>
          </a:p>
          <a:p>
            <a:r>
              <a:rPr lang="fr-FR" sz="1200" b="1" dirty="0"/>
              <a:t>ce que les emballages en plastique de </a:t>
            </a:r>
          </a:p>
          <a:p>
            <a:r>
              <a:rPr lang="fr-FR" sz="1200" b="1" dirty="0"/>
              <a:t>ce qui est pré-emballé pour le </a:t>
            </a:r>
          </a:p>
          <a:p>
            <a:r>
              <a:rPr lang="fr-FR" sz="1200" b="1" dirty="0"/>
              <a:t>surgélateur et le micro-ondes </a:t>
            </a:r>
          </a:p>
          <a:p>
            <a:r>
              <a:rPr lang="fr-FR" sz="1200" b="1" dirty="0"/>
              <a:t>augmentent la masse des déchets.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984376" y="6669360"/>
            <a:ext cx="7856041" cy="202622"/>
          </a:xfrm>
        </p:spPr>
        <p:txBody>
          <a:bodyPr/>
          <a:lstStyle/>
          <a:p>
            <a:r>
              <a:rPr lang="fr-BE" smtClean="0"/>
              <a:t>D. Leclercq, E. Graulich &amp; B. Pétré (2015) Evaluation de l' ETP et en ETP. Certificat ETP à Liège.</a:t>
            </a:r>
            <a:endParaRPr lang="es-ES"/>
          </a:p>
        </p:txBody>
      </p:sp>
      <p:sp>
        <p:nvSpPr>
          <p:cNvPr id="47" name="ZoneTexte 46"/>
          <p:cNvSpPr txBox="1"/>
          <p:nvPr/>
        </p:nvSpPr>
        <p:spPr>
          <a:xfrm>
            <a:off x="78756" y="2990259"/>
            <a:ext cx="266443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Delphine </a:t>
            </a:r>
            <a:r>
              <a:rPr lang="fr-FR" b="1" dirty="0"/>
              <a:t>a 83 ans. </a:t>
            </a:r>
          </a:p>
          <a:p>
            <a:r>
              <a:rPr lang="fr-FR" b="1" dirty="0"/>
              <a:t>Elle souffre d’insuffisance </a:t>
            </a:r>
            <a:endParaRPr lang="fr-FR" b="1" dirty="0" smtClean="0"/>
          </a:p>
          <a:p>
            <a:r>
              <a:rPr lang="fr-FR" b="1" dirty="0" smtClean="0"/>
              <a:t>cardiaque</a:t>
            </a:r>
            <a:r>
              <a:rPr lang="fr-FR" b="1" dirty="0"/>
              <a:t>. </a:t>
            </a:r>
            <a:r>
              <a:rPr lang="fr-FR" b="1" dirty="0" smtClean="0"/>
              <a:t>Pour </a:t>
            </a:r>
            <a:r>
              <a:rPr lang="fr-FR" b="1" dirty="0"/>
              <a:t>cela, </a:t>
            </a:r>
            <a:endParaRPr lang="fr-FR" b="1" dirty="0" smtClean="0"/>
          </a:p>
          <a:p>
            <a:r>
              <a:rPr lang="fr-FR" b="1" dirty="0" smtClean="0"/>
              <a:t>elle </a:t>
            </a:r>
            <a:r>
              <a:rPr lang="fr-FR" b="1" dirty="0"/>
              <a:t>doit suivre un régime </a:t>
            </a:r>
            <a:endParaRPr lang="fr-FR" b="1" dirty="0" smtClean="0"/>
          </a:p>
          <a:p>
            <a:r>
              <a:rPr lang="fr-FR" b="1" dirty="0" smtClean="0"/>
              <a:t>hyposodé</a:t>
            </a:r>
            <a:r>
              <a:rPr lang="fr-FR" b="1" dirty="0"/>
              <a:t>. </a:t>
            </a:r>
            <a:br>
              <a:rPr lang="fr-FR" b="1" dirty="0"/>
            </a:br>
            <a:r>
              <a:rPr lang="fr-FR" b="1" dirty="0"/>
              <a:t>Elle est non </a:t>
            </a:r>
            <a:r>
              <a:rPr lang="fr-FR" b="1" dirty="0" err="1"/>
              <a:t>compliante</a:t>
            </a:r>
            <a:r>
              <a:rPr lang="fr-FR" b="1" dirty="0"/>
              <a:t>. </a:t>
            </a:r>
          </a:p>
        </p:txBody>
      </p:sp>
      <p:pic>
        <p:nvPicPr>
          <p:cNvPr id="48" name="Picture 2" descr="vovo5 10 avôs e avós marcantes da ficção: com qual deles os seus se parecem?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20" y="692696"/>
            <a:ext cx="2209334" cy="2160240"/>
          </a:xfrm>
          <a:prstGeom prst="rect">
            <a:avLst/>
          </a:prstGeom>
          <a:noFill/>
          <a:ln w="98425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Carré corné 48"/>
          <p:cNvSpPr/>
          <p:nvPr/>
        </p:nvSpPr>
        <p:spPr>
          <a:xfrm>
            <a:off x="3037780" y="29005"/>
            <a:ext cx="2967097" cy="1732537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B</a:t>
            </a:r>
            <a:r>
              <a:rPr lang="fr-BE" dirty="0" smtClean="0"/>
              <a:t>iologie</a:t>
            </a:r>
          </a:p>
          <a:p>
            <a:pPr algn="ctr"/>
            <a:r>
              <a:rPr lang="fr-FR" dirty="0" smtClean="0"/>
              <a:t>(autre que le </a:t>
            </a:r>
          </a:p>
          <a:p>
            <a:pPr algn="ctr"/>
            <a:r>
              <a:rPr lang="fr-FR" dirty="0" smtClean="0"/>
              <a:t>problème central)</a:t>
            </a:r>
            <a:endParaRPr lang="fr-BE" dirty="0"/>
          </a:p>
        </p:txBody>
      </p:sp>
      <p:sp>
        <p:nvSpPr>
          <p:cNvPr id="50" name="Carré corné 49"/>
          <p:cNvSpPr/>
          <p:nvPr/>
        </p:nvSpPr>
        <p:spPr>
          <a:xfrm>
            <a:off x="6045103" y="52262"/>
            <a:ext cx="2941818" cy="1728444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R</a:t>
            </a:r>
            <a:r>
              <a:rPr lang="fr-BE" dirty="0" smtClean="0"/>
              <a:t>elationnel</a:t>
            </a:r>
          </a:p>
          <a:p>
            <a:pPr algn="ctr"/>
            <a:r>
              <a:rPr lang="fr-BE" dirty="0" smtClean="0"/>
              <a:t>(avec les autres : social)</a:t>
            </a:r>
          </a:p>
          <a:p>
            <a:pPr algn="ctr"/>
            <a:r>
              <a:rPr lang="fr-FR" dirty="0" smtClean="0"/>
              <a:t>Famille, amis, collègues, soignants</a:t>
            </a:r>
            <a:endParaRPr lang="fr-BE" dirty="0"/>
          </a:p>
        </p:txBody>
      </p:sp>
      <p:sp>
        <p:nvSpPr>
          <p:cNvPr id="51" name="Carré corné 50"/>
          <p:cNvSpPr/>
          <p:nvPr/>
        </p:nvSpPr>
        <p:spPr>
          <a:xfrm>
            <a:off x="9076743" y="44978"/>
            <a:ext cx="3047942" cy="1799127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H</a:t>
            </a:r>
            <a:r>
              <a:rPr lang="fr-BE" dirty="0" smtClean="0"/>
              <a:t>abitude(s)</a:t>
            </a:r>
            <a:endParaRPr lang="fr-BE" dirty="0"/>
          </a:p>
        </p:txBody>
      </p:sp>
      <p:sp>
        <p:nvSpPr>
          <p:cNvPr id="52" name="Carré corné 51"/>
          <p:cNvSpPr/>
          <p:nvPr/>
        </p:nvSpPr>
        <p:spPr>
          <a:xfrm>
            <a:off x="3052164" y="1822276"/>
            <a:ext cx="2860232" cy="1626486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A</a:t>
            </a:r>
            <a:r>
              <a:rPr lang="fr-BE" dirty="0" smtClean="0"/>
              <a:t>ffectivité</a:t>
            </a:r>
          </a:p>
          <a:p>
            <a:pPr algn="ctr"/>
            <a:r>
              <a:rPr lang="fr-BE" dirty="0" smtClean="0"/>
              <a:t>Attitudes</a:t>
            </a:r>
          </a:p>
          <a:p>
            <a:pPr algn="ctr"/>
            <a:r>
              <a:rPr lang="fr-BE" dirty="0"/>
              <a:t>g</a:t>
            </a:r>
            <a:r>
              <a:rPr lang="fr-BE" dirty="0" smtClean="0"/>
              <a:t>oût(s) / dégoût(s)</a:t>
            </a:r>
          </a:p>
          <a:p>
            <a:pPr algn="ctr"/>
            <a:r>
              <a:rPr lang="fr-BE" dirty="0"/>
              <a:t>e</a:t>
            </a:r>
            <a:r>
              <a:rPr lang="fr-BE" dirty="0" smtClean="0"/>
              <a:t>spoirs / craintes</a:t>
            </a:r>
            <a:endParaRPr lang="fr-BE" dirty="0"/>
          </a:p>
        </p:txBody>
      </p:sp>
      <p:sp>
        <p:nvSpPr>
          <p:cNvPr id="53" name="Carré corné 52"/>
          <p:cNvSpPr/>
          <p:nvPr/>
        </p:nvSpPr>
        <p:spPr>
          <a:xfrm>
            <a:off x="3052164" y="3517793"/>
            <a:ext cx="2860232" cy="1380357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I</a:t>
            </a:r>
            <a:r>
              <a:rPr lang="fr-BE" dirty="0" smtClean="0"/>
              <a:t>mage de soi</a:t>
            </a:r>
          </a:p>
          <a:p>
            <a:pPr algn="ctr"/>
            <a:r>
              <a:rPr lang="fr-BE" dirty="0" smtClean="0"/>
              <a:t>Identité</a:t>
            </a:r>
          </a:p>
          <a:p>
            <a:pPr algn="ctr"/>
            <a:r>
              <a:rPr lang="fr-BE" dirty="0" smtClean="0"/>
              <a:t>Auto-estimation</a:t>
            </a:r>
            <a:endParaRPr lang="fr-BE" dirty="0"/>
          </a:p>
        </p:txBody>
      </p:sp>
      <p:sp>
        <p:nvSpPr>
          <p:cNvPr id="54" name="Carré corné 53"/>
          <p:cNvSpPr/>
          <p:nvPr/>
        </p:nvSpPr>
        <p:spPr>
          <a:xfrm>
            <a:off x="6077596" y="1859549"/>
            <a:ext cx="2999602" cy="1584129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S</a:t>
            </a:r>
            <a:r>
              <a:rPr lang="fr-BE" dirty="0" smtClean="0"/>
              <a:t>avoir-faire</a:t>
            </a:r>
          </a:p>
          <a:p>
            <a:pPr algn="ctr"/>
            <a:r>
              <a:rPr lang="fr-BE" dirty="0"/>
              <a:t>a</a:t>
            </a:r>
            <a:r>
              <a:rPr lang="fr-BE" dirty="0" smtClean="0"/>
              <a:t>utomatismes </a:t>
            </a:r>
          </a:p>
          <a:p>
            <a:pPr algn="ctr"/>
            <a:r>
              <a:rPr lang="fr-BE" sz="2800" dirty="0" smtClean="0"/>
              <a:t>S</a:t>
            </a:r>
            <a:r>
              <a:rPr lang="fr-BE" dirty="0" smtClean="0"/>
              <a:t>ensori-moteurs</a:t>
            </a:r>
            <a:endParaRPr lang="fr-BE" dirty="0"/>
          </a:p>
        </p:txBody>
      </p:sp>
      <p:sp>
        <p:nvSpPr>
          <p:cNvPr id="55" name="Carré corné 54"/>
          <p:cNvSpPr/>
          <p:nvPr/>
        </p:nvSpPr>
        <p:spPr>
          <a:xfrm>
            <a:off x="6089095" y="3505906"/>
            <a:ext cx="3021815" cy="1357599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D</a:t>
            </a:r>
            <a:r>
              <a:rPr lang="fr-BE" dirty="0" smtClean="0"/>
              <a:t>écision</a:t>
            </a:r>
          </a:p>
          <a:p>
            <a:pPr algn="ctr"/>
            <a:r>
              <a:rPr lang="fr-BE" dirty="0" smtClean="0"/>
              <a:t>Conflits d’intérêt dans </a:t>
            </a:r>
          </a:p>
          <a:p>
            <a:pPr algn="ctr"/>
            <a:r>
              <a:rPr lang="fr-BE" dirty="0"/>
              <a:t>l</a:t>
            </a:r>
            <a:r>
              <a:rPr lang="fr-BE" dirty="0" smtClean="0"/>
              <a:t>a Balance – intention -action</a:t>
            </a:r>
            <a:endParaRPr lang="fr-BE" dirty="0"/>
          </a:p>
        </p:txBody>
      </p:sp>
      <p:sp>
        <p:nvSpPr>
          <p:cNvPr id="56" name="Carré corné 55"/>
          <p:cNvSpPr/>
          <p:nvPr/>
        </p:nvSpPr>
        <p:spPr>
          <a:xfrm>
            <a:off x="6077595" y="4917339"/>
            <a:ext cx="2999147" cy="15779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M</a:t>
            </a:r>
            <a:r>
              <a:rPr lang="fr-BE" dirty="0" smtClean="0"/>
              <a:t>atériel</a:t>
            </a:r>
          </a:p>
          <a:p>
            <a:pPr algn="ctr"/>
            <a:r>
              <a:rPr lang="fr-FR" dirty="0" smtClean="0"/>
              <a:t>(distance, finance, </a:t>
            </a:r>
          </a:p>
          <a:p>
            <a:pPr algn="ctr"/>
            <a:r>
              <a:rPr lang="fr-FR" dirty="0" smtClean="0"/>
              <a:t>accès aux soins)</a:t>
            </a:r>
            <a:endParaRPr lang="fr-BE" dirty="0"/>
          </a:p>
        </p:txBody>
      </p:sp>
      <p:sp>
        <p:nvSpPr>
          <p:cNvPr id="57" name="Carré corné 56"/>
          <p:cNvSpPr/>
          <p:nvPr/>
        </p:nvSpPr>
        <p:spPr>
          <a:xfrm>
            <a:off x="9066551" y="1901404"/>
            <a:ext cx="3118467" cy="1567155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C</a:t>
            </a:r>
            <a:r>
              <a:rPr lang="fr-BE" dirty="0" smtClean="0"/>
              <a:t>ognition</a:t>
            </a:r>
          </a:p>
          <a:p>
            <a:pPr algn="ctr"/>
            <a:r>
              <a:rPr lang="fr-BE" dirty="0" smtClean="0"/>
              <a:t>Savoirs, compréhension</a:t>
            </a:r>
            <a:endParaRPr lang="fr-BE" dirty="0"/>
          </a:p>
        </p:txBody>
      </p:sp>
      <p:sp>
        <p:nvSpPr>
          <p:cNvPr id="58" name="Carré corné 57"/>
          <p:cNvSpPr/>
          <p:nvPr/>
        </p:nvSpPr>
        <p:spPr>
          <a:xfrm>
            <a:off x="9110910" y="3534567"/>
            <a:ext cx="3029748" cy="1318131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N</a:t>
            </a:r>
            <a:r>
              <a:rPr lang="fr-BE" dirty="0" smtClean="0"/>
              <a:t>ormes</a:t>
            </a:r>
          </a:p>
          <a:p>
            <a:pPr algn="ctr"/>
            <a:r>
              <a:rPr lang="fr-FR" dirty="0" smtClean="0"/>
              <a:t>(légales &amp; autres)</a:t>
            </a:r>
            <a:endParaRPr lang="fr-BE" dirty="0"/>
          </a:p>
        </p:txBody>
      </p:sp>
      <p:sp>
        <p:nvSpPr>
          <p:cNvPr id="59" name="Carré corné 58"/>
          <p:cNvSpPr/>
          <p:nvPr/>
        </p:nvSpPr>
        <p:spPr>
          <a:xfrm>
            <a:off x="9143098" y="4920921"/>
            <a:ext cx="3029748" cy="157435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V</a:t>
            </a:r>
            <a:r>
              <a:rPr lang="fr-BE" dirty="0" smtClean="0"/>
              <a:t>olition</a:t>
            </a:r>
          </a:p>
          <a:p>
            <a:pPr algn="ctr"/>
            <a:r>
              <a:rPr lang="fr-FR" dirty="0" smtClean="0"/>
              <a:t>Avant &amp; après décision</a:t>
            </a:r>
            <a:endParaRPr lang="fr-BE" dirty="0"/>
          </a:p>
        </p:txBody>
      </p:sp>
      <p:sp>
        <p:nvSpPr>
          <p:cNvPr id="60" name="Carré corné 59"/>
          <p:cNvSpPr/>
          <p:nvPr/>
        </p:nvSpPr>
        <p:spPr>
          <a:xfrm>
            <a:off x="3052164" y="4998243"/>
            <a:ext cx="2860232" cy="1535729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4000" b="1" dirty="0" smtClean="0">
                <a:solidFill>
                  <a:schemeClr val="tx1"/>
                </a:solidFill>
              </a:rPr>
              <a:t>E</a:t>
            </a:r>
            <a:r>
              <a:rPr lang="fr-BE" dirty="0" smtClean="0"/>
              <a:t>mpreinte </a:t>
            </a:r>
          </a:p>
          <a:p>
            <a:pPr algn="ctr"/>
            <a:r>
              <a:rPr lang="fr-BE" dirty="0" smtClean="0"/>
              <a:t>écologique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5232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630</Words>
  <Application>Microsoft Office PowerPoint</Application>
  <PresentationFormat>Grand écran</PresentationFormat>
  <Paragraphs>120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d.leclercq@uliege.be</dc:creator>
  <cp:lastModifiedBy>d.leclercq@uliege.be</cp:lastModifiedBy>
  <cp:revision>1</cp:revision>
  <dcterms:created xsi:type="dcterms:W3CDTF">2021-03-19T08:32:08Z</dcterms:created>
  <dcterms:modified xsi:type="dcterms:W3CDTF">2021-03-19T08:33:00Z</dcterms:modified>
</cp:coreProperties>
</file>