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1" r:id="rId12"/>
    <p:sldId id="273" r:id="rId13"/>
    <p:sldId id="265" r:id="rId14"/>
    <p:sldId id="266" r:id="rId15"/>
    <p:sldId id="274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3/19/21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iel, extérieur, signe&#10;&#10;Description générée automatiquement">
            <a:extLst>
              <a:ext uri="{FF2B5EF4-FFF2-40B4-BE49-F238E27FC236}">
                <a16:creationId xmlns:a16="http://schemas.microsoft.com/office/drawing/2014/main" id="{272CD4F3-AC54-42D1-9C41-6B49B1809E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B3D1400-8DE9-473A-88AF-00C942D63A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sz="3200" dirty="0"/>
              <a:t>Le rapport entre expressivité du médium vidéoludique et littératie créative comme source de tension en animation socioculturelle</a:t>
            </a:r>
            <a:br>
              <a:rPr lang="fr-FR" sz="3200" dirty="0"/>
            </a:br>
            <a:br>
              <a:rPr lang="fr-FR" sz="3200" dirty="0"/>
            </a:br>
            <a:r>
              <a:rPr lang="fr-FR" sz="2400" dirty="0"/>
              <a:t>La représentation de la « nature » dans </a:t>
            </a:r>
            <a:r>
              <a:rPr lang="fr-FR" sz="2400" i="1" dirty="0"/>
              <a:t>Minecraft</a:t>
            </a:r>
            <a:r>
              <a:rPr lang="fr-FR" sz="2400" dirty="0"/>
              <a:t> ( </a:t>
            </a:r>
            <a:r>
              <a:rPr lang="fr-FR" sz="2400" dirty="0" err="1"/>
              <a:t>Mojang</a:t>
            </a:r>
            <a:r>
              <a:rPr lang="fr-FR" sz="2400" dirty="0"/>
              <a:t>, 2011)</a:t>
            </a:r>
            <a:br>
              <a:rPr lang="fr-FR" sz="2400" dirty="0"/>
            </a:br>
            <a:br>
              <a:rPr lang="fr-FR" sz="2400" dirty="0"/>
            </a:br>
            <a:endParaRPr lang="fr-BE" sz="2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C53288-5D76-494C-B224-0BFD631FE2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b="1" dirty="0"/>
              <a:t>MESSINA Alexis </a:t>
            </a:r>
            <a:r>
              <a:rPr lang="fr-BE" dirty="0"/>
              <a:t>– université de Liège (</a:t>
            </a:r>
            <a:r>
              <a:rPr lang="fr-BE" dirty="0" err="1"/>
              <a:t>be</a:t>
            </a:r>
            <a:r>
              <a:rPr lang="fr-BE" dirty="0"/>
              <a:t>)</a:t>
            </a:r>
          </a:p>
          <a:p>
            <a:r>
              <a:rPr lang="fr-BE" sz="1600" dirty="0"/>
              <a:t>Liège Game Lab </a:t>
            </a:r>
          </a:p>
          <a:p>
            <a:r>
              <a:rPr lang="fr-BE" sz="1600" i="1" dirty="0"/>
              <a:t>Alexis.messina@uliege.be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AB026F-154D-439E-A498-5978F761E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9383" y="5184798"/>
            <a:ext cx="1095033" cy="4790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31AB97-A17E-4632-B2D6-73965E245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146" y="5729129"/>
            <a:ext cx="2398172" cy="6639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A85BBBA-5097-4857-B6EC-4AD5934E6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418" y="5086143"/>
            <a:ext cx="462063" cy="6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69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A8F1CD-9046-47D5-84CC-498B55DEA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2B4C2C8-FBE9-453D-874B-CB24CA64E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3" y="394423"/>
            <a:ext cx="10276114" cy="5780314"/>
          </a:xfrm>
        </p:spPr>
      </p:pic>
    </p:spTree>
    <p:extLst>
      <p:ext uri="{BB962C8B-B14F-4D97-AF65-F5344CB8AC3E}">
        <p14:creationId xmlns:p14="http://schemas.microsoft.com/office/powerpoint/2010/main" val="185341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523CB-925F-43F8-ACB6-BF503D21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IV. Représentations dans Minecraft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848D6-729B-4980-A5F0-5545DA0F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875520" cy="3274903"/>
          </a:xfrm>
        </p:spPr>
        <p:txBody>
          <a:bodyPr>
            <a:normAutofit fontScale="92500" lnSpcReduction="10000"/>
          </a:bodyPr>
          <a:lstStyle/>
          <a:p>
            <a:endParaRPr lang="fr-BE" dirty="0"/>
          </a:p>
          <a:p>
            <a:r>
              <a:rPr lang="fr-BE" dirty="0"/>
              <a:t>Génération procédurale du terrain (</a:t>
            </a:r>
            <a:r>
              <a:rPr lang="fr-BE" dirty="0" err="1"/>
              <a:t>Kreminsky</a:t>
            </a:r>
            <a:r>
              <a:rPr lang="fr-BE" dirty="0"/>
              <a:t>, </a:t>
            </a:r>
            <a:r>
              <a:rPr lang="fr-BE" dirty="0" err="1"/>
              <a:t>Wadrip-Fruin</a:t>
            </a:r>
            <a:r>
              <a:rPr lang="fr-BE" dirty="0"/>
              <a:t>, 2018)</a:t>
            </a:r>
          </a:p>
          <a:p>
            <a:r>
              <a:rPr lang="fr-BE" dirty="0"/>
              <a:t>Autosubsistance et survie extrême des organismes du jeu</a:t>
            </a:r>
          </a:p>
          <a:p>
            <a:r>
              <a:rPr lang="fr-BE" dirty="0"/>
              <a:t>Soumission différenciée à la gravité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Autorité totale du joueur sur l’existence du milieu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615BD59-9FB7-4033-8374-886C0B62B241}"/>
              </a:ext>
            </a:extLst>
          </p:cNvPr>
          <p:cNvCxnSpPr>
            <a:cxnSpLocks/>
          </p:cNvCxnSpPr>
          <p:nvPr/>
        </p:nvCxnSpPr>
        <p:spPr>
          <a:xfrm>
            <a:off x="2301264" y="5521974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9BA4F37-BCDD-4BDA-B4A6-60E0FF5E9595}"/>
              </a:ext>
            </a:extLst>
          </p:cNvPr>
          <p:cNvSpPr txBox="1"/>
          <p:nvPr/>
        </p:nvSpPr>
        <p:spPr>
          <a:xfrm>
            <a:off x="3101087" y="5321919"/>
            <a:ext cx="232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Rapport </a:t>
            </a:r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démiurgique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Let's build a Awesome CUSTOM FOREST : MINECRAFT 1.13.2 Survival Let's Play  [TIMELAPSE] - YouTube">
            <a:extLst>
              <a:ext uri="{FF2B5EF4-FFF2-40B4-BE49-F238E27FC236}">
                <a16:creationId xmlns:a16="http://schemas.microsoft.com/office/drawing/2014/main" id="{B5452742-7E80-489B-9603-E8AE4868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94" y="2907263"/>
            <a:ext cx="4032215" cy="226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DE6D1F-6203-4C53-9FA6-9710FE6A5C78}"/>
              </a:ext>
            </a:extLst>
          </p:cNvPr>
          <p:cNvSpPr txBox="1"/>
          <p:nvPr/>
        </p:nvSpPr>
        <p:spPr>
          <a:xfrm>
            <a:off x="7536386" y="5229571"/>
            <a:ext cx="41806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« 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Let's build a Awesome CUSTOM FOREST : MINECRAFT 1.13.2 Survival Let's Play [TIMELAPSE]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 » -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fWhip</a:t>
            </a:r>
            <a:endParaRPr lang="fr-BE" sz="11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fr-BE" sz="1100" i="1" dirty="0">
                <a:solidFill>
                  <a:schemeClr val="bg1">
                    <a:lumMod val="65000"/>
                  </a:schemeClr>
                </a:solidFill>
              </a:rPr>
              <a:t>https://www.youtube.com/watch?v=zoEz6IQEDjc&amp;ab_channel=fWhip</a:t>
            </a:r>
          </a:p>
        </p:txBody>
      </p:sp>
    </p:spTree>
    <p:extLst>
      <p:ext uri="{BB962C8B-B14F-4D97-AF65-F5344CB8AC3E}">
        <p14:creationId xmlns:p14="http://schemas.microsoft.com/office/powerpoint/2010/main" val="132254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FC64C1-FC66-4AE8-A355-A44A6BC06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</a:t>
            </a:r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AE2C6B9-347F-4A5B-AC06-BD89C231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185" y="403694"/>
            <a:ext cx="11115629" cy="5744974"/>
          </a:xfrm>
        </p:spPr>
      </p:pic>
    </p:spTree>
    <p:extLst>
      <p:ext uri="{BB962C8B-B14F-4D97-AF65-F5344CB8AC3E}">
        <p14:creationId xmlns:p14="http://schemas.microsoft.com/office/powerpoint/2010/main" val="25533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523CB-925F-43F8-ACB6-BF503D21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IV. Représentations dans Minecraft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5D7878A-2909-4493-967C-2731961AE817}"/>
              </a:ext>
            </a:extLst>
          </p:cNvPr>
          <p:cNvCxnSpPr>
            <a:cxnSpLocks/>
          </p:cNvCxnSpPr>
          <p:nvPr/>
        </p:nvCxnSpPr>
        <p:spPr>
          <a:xfrm>
            <a:off x="1021034" y="2595426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FF1C832-CF65-4D6E-9B74-59C18E60E73A}"/>
              </a:ext>
            </a:extLst>
          </p:cNvPr>
          <p:cNvSpPr txBox="1"/>
          <p:nvPr/>
        </p:nvSpPr>
        <p:spPr>
          <a:xfrm>
            <a:off x="1820857" y="2410760"/>
            <a:ext cx="5421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Conception naturelle coloniale ?</a:t>
            </a:r>
          </a:p>
          <a:p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Harrer, 2019 (</a:t>
            </a:r>
            <a:r>
              <a:rPr lang="fr-BE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collecting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naming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pruning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López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López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Wildt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Moodie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2019 (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terra nullius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6892663-F558-435E-A597-3F4A4AF7267C}"/>
              </a:ext>
            </a:extLst>
          </p:cNvPr>
          <p:cNvCxnSpPr>
            <a:cxnSpLocks/>
          </p:cNvCxnSpPr>
          <p:nvPr/>
        </p:nvCxnSpPr>
        <p:spPr>
          <a:xfrm>
            <a:off x="1021035" y="4301346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E9511BE-EE99-4759-8BF5-A247E557417E}"/>
              </a:ext>
            </a:extLst>
          </p:cNvPr>
          <p:cNvSpPr txBox="1"/>
          <p:nvPr/>
        </p:nvSpPr>
        <p:spPr>
          <a:xfrm>
            <a:off x="1820857" y="4116680"/>
            <a:ext cx="6586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Naturalisme occidentale ?</a:t>
            </a:r>
          </a:p>
          <a:p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Descola, 2005 (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animisme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totémisme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naturalisme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analogisme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Byrd, 2016</a:t>
            </a:r>
          </a:p>
        </p:txBody>
      </p:sp>
    </p:spTree>
    <p:extLst>
      <p:ext uri="{BB962C8B-B14F-4D97-AF65-F5344CB8AC3E}">
        <p14:creationId xmlns:p14="http://schemas.microsoft.com/office/powerpoint/2010/main" val="3633927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523CB-925F-43F8-ACB6-BF503D21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V. Champ des possibles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1410B1-38AC-4778-B4AB-A94BBECC9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02" y="2442694"/>
            <a:ext cx="5638800" cy="31718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0DBF8F0-7FCA-46D5-BC83-E4BBD1B2B425}"/>
              </a:ext>
            </a:extLst>
          </p:cNvPr>
          <p:cNvSpPr txBox="1"/>
          <p:nvPr/>
        </p:nvSpPr>
        <p:spPr>
          <a:xfrm>
            <a:off x="811663" y="5627896"/>
            <a:ext cx="3436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>
                <a:solidFill>
                  <a:schemeClr val="bg1">
                    <a:lumMod val="65000"/>
                  </a:schemeClr>
                </a:solidFill>
              </a:rPr>
              <a:t>Place du Vingt Août (Liège, Belgique) – Projet LiègeCraft</a:t>
            </a:r>
          </a:p>
          <a:p>
            <a:r>
              <a:rPr lang="fr-BE" sz="1100" i="1">
                <a:solidFill>
                  <a:schemeClr val="bg1">
                    <a:lumMod val="65000"/>
                  </a:schemeClr>
                </a:solidFill>
              </a:rPr>
              <a:t>www.liegecraft.be</a:t>
            </a:r>
            <a:endParaRPr lang="fr-BE" sz="11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C91AF8-DAF7-433E-A66C-C6B9F6355CE7}"/>
              </a:ext>
            </a:extLst>
          </p:cNvPr>
          <p:cNvSpPr txBox="1"/>
          <p:nvPr/>
        </p:nvSpPr>
        <p:spPr>
          <a:xfrm>
            <a:off x="7511144" y="5614519"/>
            <a:ext cx="43379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Place du Vingt Août  (université) revisitée par l’un des animés</a:t>
            </a:r>
          </a:p>
          <a:p>
            <a:pPr algn="r"/>
            <a:r>
              <a:rPr lang="fr-BE" sz="1100" i="1" dirty="0">
                <a:solidFill>
                  <a:schemeClr val="bg1">
                    <a:lumMod val="65000"/>
                  </a:schemeClr>
                </a:solidFill>
              </a:rPr>
              <a:t>www.liegecraft.be</a:t>
            </a:r>
          </a:p>
        </p:txBody>
      </p:sp>
      <p:pic>
        <p:nvPicPr>
          <p:cNvPr id="5" name="Image 4" descr="Une image contenant bâtiment, extérieur, pierre&#10;&#10;Description générée automatiquement">
            <a:extLst>
              <a:ext uri="{FF2B5EF4-FFF2-40B4-BE49-F238E27FC236}">
                <a16:creationId xmlns:a16="http://schemas.microsoft.com/office/drawing/2014/main" id="{C6646F92-1162-4005-8210-8F487157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042" y="2583527"/>
            <a:ext cx="5138057" cy="289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43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D32F5-3465-43FF-9691-19E5FAC9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V. Champ des possibles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01FC24-BD00-4533-A9D9-002014862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1168" lvl="1" indent="0" algn="just">
              <a:buNone/>
            </a:pPr>
            <a:r>
              <a:rPr lang="fr-FR" sz="1400" b="1" i="1" dirty="0">
                <a:solidFill>
                  <a:srgbClr val="444444"/>
                </a:solidFill>
                <a:effectLst/>
                <a:latin typeface="+mj-lt"/>
              </a:rPr>
              <a:t>Citation 1 </a:t>
            </a:r>
            <a:endParaRPr lang="fr-FR" sz="1400" i="1" dirty="0">
              <a:solidFill>
                <a:srgbClr val="444444"/>
              </a:solidFill>
              <a:latin typeface="+mj-lt"/>
            </a:endParaRPr>
          </a:p>
          <a:p>
            <a:pPr algn="just"/>
            <a:r>
              <a:rPr lang="fr-FR" sz="1400" b="0" i="1" dirty="0">
                <a:solidFill>
                  <a:srgbClr val="444444"/>
                </a:solidFill>
                <a:effectLst/>
                <a:latin typeface="+mj-lt"/>
              </a:rPr>
              <a:t>Explication : Ce projet propose des formes de micro-constructions placées sur les toits de l’Université de Liège. Ce faisant, V------- a souhaité éviter de recourir à la </a:t>
            </a:r>
            <a:r>
              <a:rPr lang="fr-FR" sz="1400" b="1" i="1" u="sng" dirty="0">
                <a:solidFill>
                  <a:srgbClr val="444444"/>
                </a:solidFill>
                <a:effectLst/>
                <a:latin typeface="+mj-lt"/>
              </a:rPr>
              <a:t>destruction des bâtiments déjà existants</a:t>
            </a:r>
            <a:r>
              <a:rPr lang="fr-FR" sz="1400" b="0" i="1" dirty="0">
                <a:solidFill>
                  <a:srgbClr val="444444"/>
                </a:solidFill>
                <a:effectLst/>
                <a:latin typeface="+mj-lt"/>
              </a:rPr>
              <a:t>. Il lui semblait cependant important d’ajouter une </a:t>
            </a:r>
            <a:r>
              <a:rPr lang="fr-FR" sz="1400" b="1" i="1" u="sng" dirty="0">
                <a:solidFill>
                  <a:srgbClr val="444444"/>
                </a:solidFill>
                <a:effectLst/>
                <a:latin typeface="+mj-lt"/>
              </a:rPr>
              <a:t>dimension organique</a:t>
            </a:r>
            <a:r>
              <a:rPr lang="fr-FR" sz="1400" b="0" i="1" dirty="0">
                <a:solidFill>
                  <a:srgbClr val="444444"/>
                </a:solidFill>
                <a:effectLst/>
                <a:latin typeface="+mj-lt"/>
              </a:rPr>
              <a:t> aux éléments architecturaux de l’université. En effet, les matériaux utilisés à leur construction sont avant tout minéraux. Pour ce faire, l’utilisation de bois et de végétaux a été privilégiée. Afin de rester tout de même cohérent à l’esthétique des bâtiments, des minéraux tels que le marbre ou la pierre ont également été mobilisés.</a:t>
            </a:r>
          </a:p>
          <a:p>
            <a:pPr algn="just"/>
            <a:r>
              <a:rPr lang="fr-FR" sz="1400" b="0" i="1" dirty="0">
                <a:solidFill>
                  <a:srgbClr val="444444"/>
                </a:solidFill>
                <a:effectLst/>
                <a:latin typeface="+mj-lt"/>
              </a:rPr>
              <a:t>Les micro-constructions sur le petit bâtiment jouxtant la Place Cockerill et la Place du Vingt Août présentent des points de fuite afin de </a:t>
            </a:r>
            <a:r>
              <a:rPr lang="fr-FR" sz="1400" b="1" i="1" u="sng" dirty="0">
                <a:solidFill>
                  <a:srgbClr val="444444"/>
                </a:solidFill>
                <a:effectLst/>
                <a:latin typeface="+mj-lt"/>
              </a:rPr>
              <a:t>valoriser la composition spatiale</a:t>
            </a:r>
            <a:r>
              <a:rPr lang="fr-FR" sz="1400" b="0" i="1" dirty="0">
                <a:solidFill>
                  <a:srgbClr val="444444"/>
                </a:solidFill>
                <a:effectLst/>
                <a:latin typeface="+mj-lt"/>
              </a:rPr>
              <a:t> des rues adjacentes aux deux places. De plus, elles sont conçues pour être des </a:t>
            </a:r>
            <a:r>
              <a:rPr lang="fr-FR" sz="1400" b="1" i="1" u="sng" dirty="0">
                <a:solidFill>
                  <a:srgbClr val="444444"/>
                </a:solidFill>
                <a:effectLst/>
                <a:latin typeface="+mj-lt"/>
              </a:rPr>
              <a:t>endroits chaleureux</a:t>
            </a:r>
            <a:r>
              <a:rPr lang="fr-FR" sz="1400" b="0" i="1" dirty="0">
                <a:solidFill>
                  <a:srgbClr val="444444"/>
                </a:solidFill>
                <a:effectLst/>
                <a:latin typeface="+mj-lt"/>
              </a:rPr>
              <a:t>, propices à la rencontre et à l’échange.</a:t>
            </a:r>
          </a:p>
          <a:p>
            <a:pPr marL="201168" lvl="1" indent="0" algn="just">
              <a:buNone/>
            </a:pPr>
            <a:endParaRPr lang="fr-FR" sz="1200" b="1" i="1" dirty="0">
              <a:solidFill>
                <a:srgbClr val="444444"/>
              </a:solidFill>
              <a:latin typeface="+mj-lt"/>
            </a:endParaRPr>
          </a:p>
          <a:p>
            <a:pPr marL="201168" lvl="1" indent="0" algn="just">
              <a:buNone/>
            </a:pPr>
            <a:r>
              <a:rPr lang="fr-FR" sz="1400" b="1" i="1" dirty="0">
                <a:solidFill>
                  <a:srgbClr val="444444"/>
                </a:solidFill>
                <a:latin typeface="+mj-lt"/>
              </a:rPr>
              <a:t>Citation 2</a:t>
            </a:r>
            <a:endParaRPr lang="fr-FR" sz="1400" b="1" i="1" dirty="0">
              <a:solidFill>
                <a:srgbClr val="444444"/>
              </a:solidFill>
              <a:effectLst/>
              <a:latin typeface="+mj-lt"/>
            </a:endParaRPr>
          </a:p>
          <a:p>
            <a:pPr algn="just"/>
            <a:r>
              <a:rPr lang="fr-FR" sz="1400" i="1" dirty="0">
                <a:latin typeface="+mj-lt"/>
              </a:rPr>
              <a:t>Explication : H--- a ici souhaité rebondir sur une critique formulée à l’encontre de la Place du Vingt Août, à savoir l’</a:t>
            </a:r>
            <a:r>
              <a:rPr lang="fr-FR" sz="1400" b="1" i="1" u="sng" dirty="0">
                <a:latin typeface="+mj-lt"/>
              </a:rPr>
              <a:t>absence de végétations</a:t>
            </a:r>
            <a:r>
              <a:rPr lang="fr-FR" sz="1400" i="1" dirty="0">
                <a:latin typeface="+mj-lt"/>
              </a:rPr>
              <a:t>. Cette critique, touchant régulièrement les centres urbains de nos sociétés contemporaines, se matérialise par la </a:t>
            </a:r>
            <a:r>
              <a:rPr lang="fr-FR" sz="1400" b="1" i="1" u="sng" dirty="0">
                <a:latin typeface="+mj-lt"/>
              </a:rPr>
              <a:t>réalisation d’un parc </a:t>
            </a:r>
            <a:r>
              <a:rPr lang="fr-FR" sz="1400" i="1" dirty="0">
                <a:latin typeface="+mj-lt"/>
              </a:rPr>
              <a:t>à l’emplacement du bâtiment A2 de l’Université de Liège, place Cockerill. Les routes encerclant les deux places sont également adaptées afin de recevoir une </a:t>
            </a:r>
            <a:r>
              <a:rPr lang="fr-FR" sz="1400" b="1" i="1" u="sng" dirty="0">
                <a:latin typeface="+mj-lt"/>
              </a:rPr>
              <a:t>piste cyclable</a:t>
            </a:r>
            <a:r>
              <a:rPr lang="fr-FR" sz="1400" i="1" dirty="0">
                <a:latin typeface="+mj-lt"/>
              </a:rPr>
              <a:t>, laquelle traverse l’université par le biais d’un tunnel sous-terrain afin de relier le quai Roosevelt. Enfin, la cour intérieure de l’université est remplacée par un </a:t>
            </a:r>
            <a:r>
              <a:rPr lang="fr-FR" sz="1400" b="1" i="1" u="sng" dirty="0">
                <a:latin typeface="+mj-lt"/>
              </a:rPr>
              <a:t>amphithéâtre géant</a:t>
            </a:r>
            <a:r>
              <a:rPr lang="fr-FR" sz="1400" i="1" dirty="0">
                <a:latin typeface="+mj-lt"/>
              </a:rPr>
              <a:t> dont le but est de recevoir une série de manifestations culturelles.</a:t>
            </a:r>
            <a:endParaRPr lang="fr-BE" sz="1400" i="1" dirty="0">
              <a:latin typeface="+mj-lt"/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4346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523CB-925F-43F8-ACB6-BF503D21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V. Champ des possibles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DD6785F-FDD9-48DC-AB3F-344F9E60CDE3}"/>
              </a:ext>
            </a:extLst>
          </p:cNvPr>
          <p:cNvCxnSpPr>
            <a:cxnSpLocks/>
          </p:cNvCxnSpPr>
          <p:nvPr/>
        </p:nvCxnSpPr>
        <p:spPr>
          <a:xfrm>
            <a:off x="1021034" y="2595426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2E79C1D-6322-4371-BFAA-4BF1BD080BC7}"/>
              </a:ext>
            </a:extLst>
          </p:cNvPr>
          <p:cNvSpPr txBox="1"/>
          <p:nvPr/>
        </p:nvSpPr>
        <p:spPr>
          <a:xfrm>
            <a:off x="1820857" y="2410760"/>
            <a:ext cx="5891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Explication dans la nature même du 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jeu</a:t>
            </a:r>
          </a:p>
          <a:p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cf. 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génération procédurale, autosubsistance, soumission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Absence de boucle de rétroaction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AD62F4D-1BE5-43B0-B181-8DEC972450F4}"/>
              </a:ext>
            </a:extLst>
          </p:cNvPr>
          <p:cNvCxnSpPr>
            <a:cxnSpLocks/>
          </p:cNvCxnSpPr>
          <p:nvPr/>
        </p:nvCxnSpPr>
        <p:spPr>
          <a:xfrm>
            <a:off x="1021034" y="3964916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EB681073-1F95-43E4-BF15-FDD596914294}"/>
              </a:ext>
            </a:extLst>
          </p:cNvPr>
          <p:cNvSpPr txBox="1"/>
          <p:nvPr/>
        </p:nvSpPr>
        <p:spPr>
          <a:xfrm>
            <a:off x="1820856" y="3780250"/>
            <a:ext cx="6586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Explication dans la nature du </a:t>
            </a:r>
            <a:r>
              <a:rPr lang="fr-BE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dispositif</a:t>
            </a: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(d’après Chauvet, 2019)</a:t>
            </a:r>
          </a:p>
          <a:p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Origine de l’organisation du projet</a:t>
            </a: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Origine des participant(e)s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7A870E4-E6E8-4190-9B85-C5F02CB700F4}"/>
              </a:ext>
            </a:extLst>
          </p:cNvPr>
          <p:cNvCxnSpPr>
            <a:cxnSpLocks/>
          </p:cNvCxnSpPr>
          <p:nvPr/>
        </p:nvCxnSpPr>
        <p:spPr>
          <a:xfrm>
            <a:off x="1021034" y="5808093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FC2ABFE5-6C83-44E9-9017-593C23D62123}"/>
              </a:ext>
            </a:extLst>
          </p:cNvPr>
          <p:cNvSpPr txBox="1"/>
          <p:nvPr/>
        </p:nvSpPr>
        <p:spPr>
          <a:xfrm>
            <a:off x="1820855" y="5623427"/>
            <a:ext cx="658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 sur la compréhension et la mobilisation des représentations</a:t>
            </a:r>
          </a:p>
        </p:txBody>
      </p:sp>
    </p:spTree>
    <p:extLst>
      <p:ext uri="{BB962C8B-B14F-4D97-AF65-F5344CB8AC3E}">
        <p14:creationId xmlns:p14="http://schemas.microsoft.com/office/powerpoint/2010/main" val="149279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58AC1-2A76-4270-B266-4DBE9999B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VI. Posture de la médiation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43603F-9135-4252-AA9C-B0D2773BA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949916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Le médiateur comme liant entre espace de </a:t>
            </a:r>
            <a:r>
              <a:rPr lang="fr-BE" i="1" dirty="0"/>
              <a:t>représentation</a:t>
            </a:r>
            <a:r>
              <a:rPr lang="fr-BE" dirty="0"/>
              <a:t> et espace </a:t>
            </a:r>
            <a:r>
              <a:rPr lang="fr-BE" i="1" dirty="0"/>
              <a:t>ludique</a:t>
            </a:r>
            <a:r>
              <a:rPr lang="fr-BE" dirty="0"/>
              <a:t>, dans un dispositif profondément fuyant (Hurel et al, 2019)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Impacts de la médiation sur le </a:t>
            </a:r>
            <a:r>
              <a:rPr lang="fr-BE" i="1" dirty="0"/>
              <a:t>détruire-créer</a:t>
            </a:r>
            <a:r>
              <a:rPr lang="fr-BE" dirty="0"/>
              <a:t>, le </a:t>
            </a:r>
            <a:r>
              <a:rPr lang="fr-BE" i="1" dirty="0"/>
              <a:t>visiter</a:t>
            </a:r>
            <a:r>
              <a:rPr lang="fr-BE" dirty="0"/>
              <a:t>, le </a:t>
            </a:r>
            <a:r>
              <a:rPr lang="fr-BE" i="1" dirty="0"/>
              <a:t>reproduire</a:t>
            </a:r>
            <a:r>
              <a:rPr lang="fr-BE" dirty="0"/>
              <a:t> et l’</a:t>
            </a:r>
            <a:r>
              <a:rPr lang="fr-BE" i="1" dirty="0"/>
              <a:t>habiter</a:t>
            </a:r>
            <a:endParaRPr lang="fr-BE" dirty="0"/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539CB16-FFDE-429A-BA59-1DF68D24EED4}"/>
              </a:ext>
            </a:extLst>
          </p:cNvPr>
          <p:cNvCxnSpPr>
            <a:cxnSpLocks/>
          </p:cNvCxnSpPr>
          <p:nvPr/>
        </p:nvCxnSpPr>
        <p:spPr>
          <a:xfrm>
            <a:off x="1097280" y="4741293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D95E3DA5-B0D4-42EB-94D9-594AF9F71D2F}"/>
              </a:ext>
            </a:extLst>
          </p:cNvPr>
          <p:cNvSpPr txBox="1"/>
          <p:nvPr/>
        </p:nvSpPr>
        <p:spPr>
          <a:xfrm>
            <a:off x="1785938" y="4539375"/>
            <a:ext cx="6586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Impacts similaires sur la relation à la nature</a:t>
            </a:r>
          </a:p>
          <a:p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41957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D6B47D-3CF3-4012-99AD-95C0FB5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fr-BE" dirty="0"/>
              <a:t>Conclusions</a:t>
            </a:r>
          </a:p>
        </p:txBody>
      </p:sp>
      <p:pic>
        <p:nvPicPr>
          <p:cNvPr id="2050" name="Picture 2" descr="Le LiègeCraft Challenge – LiègeCraft">
            <a:extLst>
              <a:ext uri="{FF2B5EF4-FFF2-40B4-BE49-F238E27FC236}">
                <a16:creationId xmlns:a16="http://schemas.microsoft.com/office/drawing/2014/main" id="{569D96A6-8CEA-4522-885E-B428A651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9" r="33124"/>
          <a:stretch/>
        </p:blipFill>
        <p:spPr bwMode="auto">
          <a:xfrm>
            <a:off x="20" y="-12128"/>
            <a:ext cx="4654276" cy="68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628B76-1E25-4E96-AD9E-ECCCFD2FC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r>
              <a:rPr lang="fr-BE" dirty="0"/>
              <a:t>Un dispositif au pouvoir créatif et d’expression citoyenne, mais avec des limites à prendre en compte (et explorer)</a:t>
            </a:r>
          </a:p>
          <a:p>
            <a:endParaRPr lang="fr-BE" dirty="0"/>
          </a:p>
          <a:p>
            <a:pPr marL="457200" indent="-457200">
              <a:buFont typeface="+mj-lt"/>
              <a:buAutoNum type="arabicPeriod"/>
            </a:pPr>
            <a:r>
              <a:rPr lang="fr-BE" dirty="0"/>
              <a:t>Les représentations de la nature et des organismes vivants dans le jeu Minecraft</a:t>
            </a:r>
          </a:p>
          <a:p>
            <a:pPr marL="457200" indent="-457200">
              <a:buFont typeface="+mj-lt"/>
              <a:buAutoNum type="arabicPeriod"/>
            </a:pPr>
            <a:r>
              <a:rPr lang="fr-BE" dirty="0"/>
              <a:t>Le champ des possibles que le jeu implique, et la mobilisation de ce champ par les joueurs</a:t>
            </a:r>
          </a:p>
          <a:p>
            <a:pPr marL="457200" indent="-457200">
              <a:buFont typeface="+mj-lt"/>
              <a:buAutoNum type="arabicPeriod"/>
            </a:pPr>
            <a:r>
              <a:rPr lang="fr-BE" dirty="0"/>
              <a:t>La posture de médiation dans la compréhension et la mobilisation de ces représentations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E0E3A99-4623-4CD1-915E-985A343A2BB0}"/>
              </a:ext>
            </a:extLst>
          </p:cNvPr>
          <p:cNvCxnSpPr>
            <a:cxnSpLocks/>
          </p:cNvCxnSpPr>
          <p:nvPr/>
        </p:nvCxnSpPr>
        <p:spPr>
          <a:xfrm>
            <a:off x="6096000" y="5869094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693C8BE-E538-4267-A2E3-AA6678BBF8D8}"/>
              </a:ext>
            </a:extLst>
          </p:cNvPr>
          <p:cNvSpPr txBox="1"/>
          <p:nvPr/>
        </p:nvSpPr>
        <p:spPr>
          <a:xfrm>
            <a:off x="6857999" y="5672828"/>
            <a:ext cx="421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 de la médiation pour remédier à la « tension » entre potentiel d’expression et représentations du jeu </a:t>
            </a:r>
          </a:p>
        </p:txBody>
      </p:sp>
    </p:spTree>
    <p:extLst>
      <p:ext uri="{BB962C8B-B14F-4D97-AF65-F5344CB8AC3E}">
        <p14:creationId xmlns:p14="http://schemas.microsoft.com/office/powerpoint/2010/main" val="4023823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881664-5E9F-40A9-ACBE-EE23211E3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BBA403-8A22-4746-A83B-0BA33EB0C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fr-BE" dirty="0"/>
              <a:t>Chauvet, J. (2019). </a:t>
            </a:r>
            <a:r>
              <a:rPr lang="fr-BE" dirty="0" err="1"/>
              <a:t>Iserecraft</a:t>
            </a:r>
            <a:r>
              <a:rPr lang="fr-BE" dirty="0"/>
              <a:t> : le jeu vidéo comme outil de micro projet et révélateur d’enjeux locaux. </a:t>
            </a:r>
            <a:r>
              <a:rPr lang="fr-BE" i="1" dirty="0"/>
              <a:t>Géographie et cultures</a:t>
            </a:r>
            <a:r>
              <a:rPr lang="fr-BE" dirty="0"/>
              <a:t>, (109), 31-54.</a:t>
            </a:r>
          </a:p>
          <a:p>
            <a:pPr algn="just"/>
            <a:r>
              <a:rPr lang="fr-BE" dirty="0"/>
              <a:t>Descola, P. (2005). </a:t>
            </a:r>
            <a:r>
              <a:rPr lang="fr-BE" i="1" dirty="0"/>
              <a:t>Par-delà nature et culture</a:t>
            </a:r>
            <a:r>
              <a:rPr lang="fr-BE" dirty="0"/>
              <a:t>. Paris : Gallimard, coll. Folio Essais.</a:t>
            </a:r>
          </a:p>
          <a:p>
            <a:pPr algn="just"/>
            <a:r>
              <a:rPr lang="fr-BE" dirty="0"/>
              <a:t>François, T., Triclot, M. (2020). Expérimenter la production de l’espace urbain dans Minecraft. B. Stiegler (</a:t>
            </a:r>
            <a:r>
              <a:rPr lang="fr-BE" dirty="0" err="1"/>
              <a:t>ed</a:t>
            </a:r>
            <a:r>
              <a:rPr lang="fr-BE" dirty="0"/>
              <a:t>.), </a:t>
            </a:r>
            <a:r>
              <a:rPr lang="fr-BE" i="1" dirty="0"/>
              <a:t>Le nouveau </a:t>
            </a:r>
            <a:r>
              <a:rPr lang="fr-BE" i="1" dirty="0" err="1"/>
              <a:t>génire</a:t>
            </a:r>
            <a:r>
              <a:rPr lang="fr-BE" i="1" dirty="0"/>
              <a:t> urbain</a:t>
            </a:r>
            <a:r>
              <a:rPr lang="fr-BE" dirty="0"/>
              <a:t>. Paris : </a:t>
            </a:r>
            <a:r>
              <a:rPr lang="fr-BE" dirty="0" err="1"/>
              <a:t>Fyp</a:t>
            </a:r>
            <a:r>
              <a:rPr lang="fr-BE" dirty="0"/>
              <a:t>, 225-239.</a:t>
            </a:r>
          </a:p>
          <a:p>
            <a:pPr algn="just"/>
            <a:r>
              <a:rPr lang="fr-BE" dirty="0" err="1"/>
              <a:t>Kreminski</a:t>
            </a:r>
            <a:r>
              <a:rPr lang="fr-BE" dirty="0"/>
              <a:t>, M., </a:t>
            </a:r>
            <a:r>
              <a:rPr lang="fr-BE" dirty="0" err="1"/>
              <a:t>Wardrip-Fruin</a:t>
            </a:r>
            <a:r>
              <a:rPr lang="fr-BE" dirty="0"/>
              <a:t>, N. (2018) </a:t>
            </a:r>
            <a:r>
              <a:rPr lang="fr-BE" dirty="0" err="1"/>
              <a:t>Gardening</a:t>
            </a:r>
            <a:r>
              <a:rPr lang="fr-BE" dirty="0"/>
              <a:t> Games: An Alternative </a:t>
            </a:r>
            <a:r>
              <a:rPr lang="fr-BE" dirty="0" err="1"/>
              <a:t>Philosophy</a:t>
            </a:r>
            <a:r>
              <a:rPr lang="fr-BE" dirty="0"/>
              <a:t> of PCG in Games. </a:t>
            </a:r>
            <a:r>
              <a:rPr lang="fr-BE" i="1" dirty="0"/>
              <a:t>FDG’18</a:t>
            </a:r>
            <a:r>
              <a:rPr lang="fr-BE" dirty="0"/>
              <a:t>, Malmö, </a:t>
            </a:r>
            <a:r>
              <a:rPr lang="fr-BE" dirty="0" err="1"/>
              <a:t>Sweden</a:t>
            </a:r>
            <a:r>
              <a:rPr lang="fr-BE" dirty="0"/>
              <a:t>.</a:t>
            </a:r>
          </a:p>
          <a:p>
            <a:pPr algn="just"/>
            <a:r>
              <a:rPr lang="fr-BE" dirty="0"/>
              <a:t>Hurel, P.-Y., et al. (2019).</a:t>
            </a:r>
            <a:r>
              <a:rPr lang="fr-FR" dirty="0"/>
              <a:t> </a:t>
            </a:r>
            <a:r>
              <a:rPr lang="fr-FR" dirty="0" err="1"/>
              <a:t>Liègecraft</a:t>
            </a:r>
            <a:r>
              <a:rPr lang="fr-FR" dirty="0"/>
              <a:t>: le vingt août est à nous!: Retour sur un dispositif d'appropriation ludique de l'espace urbain. </a:t>
            </a:r>
            <a:r>
              <a:rPr lang="fr-FR" i="1" dirty="0"/>
              <a:t>Agir dans la ville. Art et politique dans l'espace urbain 4 : de la destruction</a:t>
            </a:r>
            <a:r>
              <a:rPr lang="fr-FR" dirty="0"/>
              <a:t>, Mons, Belgique.</a:t>
            </a:r>
            <a:endParaRPr lang="fr-BE" i="1" dirty="0"/>
          </a:p>
          <a:p>
            <a:pPr algn="just"/>
            <a:r>
              <a:rPr lang="fr-BE" dirty="0"/>
              <a:t>Lopez </a:t>
            </a:r>
            <a:r>
              <a:rPr lang="fr-BE" dirty="0" err="1"/>
              <a:t>Lopez</a:t>
            </a:r>
            <a:r>
              <a:rPr lang="fr-BE" dirty="0"/>
              <a:t>, L., De </a:t>
            </a:r>
            <a:r>
              <a:rPr lang="fr-BE" dirty="0" err="1"/>
              <a:t>Wildt</a:t>
            </a:r>
            <a:r>
              <a:rPr lang="fr-BE" dirty="0"/>
              <a:t>, L., </a:t>
            </a:r>
            <a:r>
              <a:rPr lang="fr-BE" dirty="0" err="1"/>
              <a:t>Moodie</a:t>
            </a:r>
            <a:r>
              <a:rPr lang="fr-BE" dirty="0"/>
              <a:t>, N. (2019). ‘I </a:t>
            </a:r>
            <a:r>
              <a:rPr lang="fr-BE" dirty="0" err="1"/>
              <a:t>don’t</a:t>
            </a:r>
            <a:r>
              <a:rPr lang="fr-BE" dirty="0"/>
              <a:t> </a:t>
            </a:r>
            <a:r>
              <a:rPr lang="fr-BE" dirty="0" err="1"/>
              <a:t>think</a:t>
            </a:r>
            <a:r>
              <a:rPr lang="fr-BE" dirty="0"/>
              <a:t> </a:t>
            </a:r>
            <a:r>
              <a:rPr lang="fr-BE" dirty="0" err="1"/>
              <a:t>you’re</a:t>
            </a:r>
            <a:r>
              <a:rPr lang="fr-BE" dirty="0"/>
              <a:t> </a:t>
            </a:r>
            <a:r>
              <a:rPr lang="fr-BE" dirty="0" err="1"/>
              <a:t>going</a:t>
            </a:r>
            <a:r>
              <a:rPr lang="fr-BE" dirty="0"/>
              <a:t> to have </a:t>
            </a:r>
            <a:r>
              <a:rPr lang="fr-BE" dirty="0" err="1"/>
              <a:t>any</a:t>
            </a:r>
            <a:r>
              <a:rPr lang="fr-BE" dirty="0"/>
              <a:t> </a:t>
            </a:r>
            <a:r>
              <a:rPr lang="fr-BE" dirty="0" err="1"/>
              <a:t>aborigines</a:t>
            </a:r>
            <a:r>
              <a:rPr lang="fr-BE" dirty="0"/>
              <a:t> in </a:t>
            </a:r>
            <a:r>
              <a:rPr lang="fr-BE" dirty="0" err="1"/>
              <a:t>you</a:t>
            </a:r>
            <a:r>
              <a:rPr lang="fr-BE" dirty="0"/>
              <a:t> world’: </a:t>
            </a:r>
            <a:r>
              <a:rPr lang="fr-BE" i="1" dirty="0"/>
              <a:t>Minecraft</a:t>
            </a:r>
            <a:r>
              <a:rPr lang="fr-BE" dirty="0"/>
              <a:t> </a:t>
            </a:r>
            <a:r>
              <a:rPr lang="fr-BE" dirty="0" err="1"/>
              <a:t>ing</a:t>
            </a:r>
            <a:r>
              <a:rPr lang="fr-BE" dirty="0"/>
              <a:t> terra nullius. </a:t>
            </a:r>
            <a:r>
              <a:rPr lang="fr-BE" i="1" dirty="0"/>
              <a:t>British journal of </a:t>
            </a:r>
            <a:r>
              <a:rPr lang="fr-BE" i="1" dirty="0" err="1"/>
              <a:t>Sociology</a:t>
            </a:r>
            <a:r>
              <a:rPr lang="fr-BE" i="1" dirty="0"/>
              <a:t> of Education</a:t>
            </a:r>
            <a:r>
              <a:rPr lang="fr-BE" dirty="0"/>
              <a:t>, </a:t>
            </a:r>
            <a:r>
              <a:rPr lang="fr-BE" i="1" dirty="0"/>
              <a:t>40</a:t>
            </a:r>
            <a:r>
              <a:rPr lang="fr-BE" dirty="0"/>
              <a:t>(8), 1037-1054.</a:t>
            </a:r>
          </a:p>
          <a:p>
            <a:pPr algn="just"/>
            <a:r>
              <a:rPr lang="fr-BE" dirty="0"/>
              <a:t>Messina, A., </a:t>
            </a:r>
            <a:r>
              <a:rPr lang="fr-BE" dirty="0" err="1"/>
              <a:t>Bashandy</a:t>
            </a:r>
            <a:r>
              <a:rPr lang="fr-BE" dirty="0"/>
              <a:t>, H. (2019). </a:t>
            </a:r>
            <a:r>
              <a:rPr lang="fr-FR" dirty="0"/>
              <a:t>Projet LiègeCraft : perspectives de recherches et étude du concept de carte démocratique. </a:t>
            </a:r>
            <a:r>
              <a:rPr lang="fr-FR" i="1" dirty="0" err="1"/>
              <a:t>Formapéros</a:t>
            </a:r>
            <a:r>
              <a:rPr lang="fr-FR" i="1" dirty="0"/>
              <a:t> de la Haute École de la Ville de Liège</a:t>
            </a:r>
            <a:r>
              <a:rPr lang="fr-FR" dirty="0"/>
              <a:t>, Belgique.</a:t>
            </a:r>
            <a:endParaRPr lang="fr-BE" dirty="0"/>
          </a:p>
          <a:p>
            <a:pPr algn="just"/>
            <a:r>
              <a:rPr lang="fr-BE" dirty="0"/>
              <a:t>Ter </a:t>
            </a:r>
            <a:r>
              <a:rPr lang="fr-BE" dirty="0" err="1"/>
              <a:t>Minassian</a:t>
            </a:r>
            <a:r>
              <a:rPr lang="fr-BE" dirty="0"/>
              <a:t>, H., </a:t>
            </a:r>
            <a:r>
              <a:rPr lang="fr-BE" dirty="0" err="1"/>
              <a:t>Rufat</a:t>
            </a:r>
            <a:r>
              <a:rPr lang="fr-BE" dirty="0"/>
              <a:t>, S. (2008). Et si les jeux vidéo servaient à comprendre la géographie?. </a:t>
            </a:r>
            <a:r>
              <a:rPr lang="fr-BE" i="1" dirty="0" err="1"/>
              <a:t>Cybergeo</a:t>
            </a:r>
            <a:r>
              <a:rPr lang="fr-BE" i="1" dirty="0"/>
              <a:t>: </a:t>
            </a:r>
            <a:r>
              <a:rPr lang="fr-BE" i="1" dirty="0" err="1"/>
              <a:t>European</a:t>
            </a:r>
            <a:r>
              <a:rPr lang="fr-BE" i="1" dirty="0"/>
              <a:t> Journal of </a:t>
            </a:r>
            <a:r>
              <a:rPr lang="fr-BE" i="1" dirty="0" err="1"/>
              <a:t>Geography</a:t>
            </a:r>
            <a:r>
              <a:rPr lang="fr-BE" dirty="0"/>
              <a:t>, (418).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0644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78B9D-C225-433B-A40C-031120B5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fr-BE" dirty="0"/>
              <a:t>I. Introduction</a:t>
            </a:r>
          </a:p>
        </p:txBody>
      </p:sp>
      <p:pic>
        <p:nvPicPr>
          <p:cNvPr id="5" name="Image 4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F7040B93-EC10-4721-8455-725753749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4" r="21627"/>
          <a:stretch/>
        </p:blipFill>
        <p:spPr>
          <a:xfrm>
            <a:off x="1076432" y="1916318"/>
            <a:ext cx="3094997" cy="3471012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CEE1D-9F3B-4E69-8F31-C82AD14B5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4" y="1845734"/>
            <a:ext cx="5679924" cy="4023360"/>
          </a:xfrm>
        </p:spPr>
        <p:txBody>
          <a:bodyPr>
            <a:normAutofit/>
          </a:bodyPr>
          <a:lstStyle/>
          <a:p>
            <a:r>
              <a:rPr lang="fr-FR" dirty="0"/>
              <a:t>Cadre : jeu vidéo </a:t>
            </a:r>
            <a:r>
              <a:rPr lang="fr-FR" i="1" dirty="0"/>
              <a:t>Minecraft</a:t>
            </a:r>
            <a:r>
              <a:rPr lang="fr-FR" dirty="0"/>
              <a:t> (</a:t>
            </a:r>
            <a:r>
              <a:rPr lang="fr-FR" dirty="0" err="1"/>
              <a:t>Mojang</a:t>
            </a:r>
            <a:r>
              <a:rPr lang="fr-FR" dirty="0"/>
              <a:t>, 2011), et plus particulièrement le mode </a:t>
            </a:r>
            <a:r>
              <a:rPr lang="fr-FR" i="1" dirty="0"/>
              <a:t>créatif</a:t>
            </a:r>
          </a:p>
          <a:p>
            <a:endParaRPr lang="fr-FR" i="1" dirty="0"/>
          </a:p>
          <a:p>
            <a:r>
              <a:rPr lang="fr-FR" dirty="0"/>
              <a:t>Jeu particulièrement reconnu comme potentiel outil d’expression, de création et de réappropriation</a:t>
            </a:r>
          </a:p>
          <a:p>
            <a:pPr lvl="1"/>
            <a:r>
              <a:rPr lang="fr-FR" dirty="0"/>
              <a:t>Projet </a:t>
            </a:r>
            <a:r>
              <a:rPr lang="fr-FR" i="1" dirty="0"/>
              <a:t>Block By Block </a:t>
            </a:r>
            <a:r>
              <a:rPr lang="fr-FR" dirty="0"/>
              <a:t>(</a:t>
            </a:r>
            <a:r>
              <a:rPr lang="fr-FR" dirty="0" err="1"/>
              <a:t>Mojang</a:t>
            </a:r>
            <a:r>
              <a:rPr lang="fr-FR" dirty="0"/>
              <a:t>, ONU-Habitat, 2012)</a:t>
            </a:r>
          </a:p>
          <a:p>
            <a:pPr lvl="1"/>
            <a:r>
              <a:rPr lang="fr-FR" dirty="0"/>
              <a:t>Projets </a:t>
            </a:r>
            <a:r>
              <a:rPr lang="fr-FR" i="1" dirty="0" err="1"/>
              <a:t>RennesCraft</a:t>
            </a:r>
            <a:r>
              <a:rPr lang="fr-FR" dirty="0"/>
              <a:t> et </a:t>
            </a:r>
            <a:r>
              <a:rPr lang="fr-FR" i="1" dirty="0" err="1"/>
              <a:t>IsèreCraft</a:t>
            </a:r>
            <a:r>
              <a:rPr lang="fr-FR" dirty="0"/>
              <a:t> en France</a:t>
            </a:r>
          </a:p>
          <a:p>
            <a:pPr marL="201168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201168" lvl="1" indent="0">
              <a:buNone/>
            </a:pPr>
            <a:endParaRPr lang="fr-FR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2D5945F-9BCA-4757-89A8-B57C0DC74DED}"/>
              </a:ext>
            </a:extLst>
          </p:cNvPr>
          <p:cNvSpPr txBox="1">
            <a:spLocks/>
          </p:cNvSpPr>
          <p:nvPr/>
        </p:nvSpPr>
        <p:spPr>
          <a:xfrm>
            <a:off x="1097280" y="4143375"/>
            <a:ext cx="10058400" cy="229764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buNone/>
            </a:pPr>
            <a:endParaRPr lang="fr-FR" dirty="0"/>
          </a:p>
          <a:p>
            <a:pPr lvl="1"/>
            <a:endParaRPr lang="fr-FR" dirty="0"/>
          </a:p>
          <a:p>
            <a:pPr marL="201168" lvl="1" indent="0">
              <a:buFont typeface="Calibri" pitchFamily="34" charset="0"/>
              <a:buNone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4FB0CE-5573-4062-9A42-4D983C995A6F}"/>
              </a:ext>
            </a:extLst>
          </p:cNvPr>
          <p:cNvSpPr txBox="1"/>
          <p:nvPr/>
        </p:nvSpPr>
        <p:spPr>
          <a:xfrm>
            <a:off x="983113" y="5576085"/>
            <a:ext cx="6844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Projet Block By Block, 2012 – création d’une mairie, municipalité de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Seferihisar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 (Turquie) </a:t>
            </a:r>
          </a:p>
          <a:p>
            <a:r>
              <a:rPr lang="fr-BE" sz="1100" i="1" dirty="0">
                <a:solidFill>
                  <a:schemeClr val="bg1">
                    <a:lumMod val="65000"/>
                  </a:schemeClr>
                </a:solidFill>
              </a:rPr>
              <a:t>blockbyblock.org/</a:t>
            </a:r>
            <a:r>
              <a:rPr lang="fr-BE" sz="1100" i="1" dirty="0" err="1">
                <a:solidFill>
                  <a:schemeClr val="bg1">
                    <a:lumMod val="65000"/>
                  </a:schemeClr>
                </a:solidFill>
              </a:rPr>
              <a:t>projects</a:t>
            </a:r>
            <a:r>
              <a:rPr lang="fr-BE" sz="1100" i="1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BE" sz="1100" i="1" dirty="0" err="1">
                <a:solidFill>
                  <a:schemeClr val="bg1">
                    <a:lumMod val="65000"/>
                  </a:schemeClr>
                </a:solidFill>
              </a:rPr>
              <a:t>seferihisar</a:t>
            </a:r>
            <a:endParaRPr lang="fr-BE" sz="11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Image 6" descr="Une image contenant texte, herbe, extérieur, vert&#10;&#10;Description générée automatiquement">
            <a:extLst>
              <a:ext uri="{FF2B5EF4-FFF2-40B4-BE49-F238E27FC236}">
                <a16:creationId xmlns:a16="http://schemas.microsoft.com/office/drawing/2014/main" id="{9166D047-259B-4C24-ACCE-5FA9BAC1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807" y="4402079"/>
            <a:ext cx="3050178" cy="17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2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178B9D-C225-433B-A40C-031120B5F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I. Introduction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5CEE1D-9F3B-4E69-8F31-C82AD14B5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Cadre = projet exploratoire de </a:t>
            </a:r>
            <a:r>
              <a:rPr lang="fr-FR" i="1" dirty="0"/>
              <a:t>médiation</a:t>
            </a:r>
            <a:r>
              <a:rPr lang="fr-FR" dirty="0"/>
              <a:t> culturelle vidéoludique </a:t>
            </a:r>
          </a:p>
          <a:p>
            <a:pPr marL="201168" lvl="1" indent="0">
              <a:buNone/>
            </a:pPr>
            <a:r>
              <a:rPr lang="fr-FR" dirty="0"/>
              <a:t>              </a:t>
            </a:r>
            <a:r>
              <a:rPr lang="fr-FR" b="1" i="1" dirty="0"/>
              <a:t>LiègeCraft</a:t>
            </a:r>
            <a:r>
              <a:rPr lang="fr-FR" dirty="0"/>
              <a:t> (Digital Lab de la Province de Liège, Liège Game Lab, 2018-2020)</a:t>
            </a:r>
          </a:p>
          <a:p>
            <a:endParaRPr lang="fr-FR" dirty="0"/>
          </a:p>
          <a:p>
            <a:r>
              <a:rPr lang="fr-FR" dirty="0"/>
              <a:t>Question actuelle du projet : dégager de potentielles </a:t>
            </a:r>
            <a:r>
              <a:rPr lang="fr-FR" i="1" dirty="0"/>
              <a:t>limites</a:t>
            </a:r>
            <a:r>
              <a:rPr lang="fr-FR" dirty="0"/>
              <a:t> au dispositif</a:t>
            </a:r>
          </a:p>
          <a:p>
            <a:endParaRPr lang="fr-FR" dirty="0"/>
          </a:p>
          <a:p>
            <a:r>
              <a:rPr lang="fr-FR" dirty="0"/>
              <a:t>Limites actuellement étudiées : </a:t>
            </a:r>
          </a:p>
          <a:p>
            <a:pPr lvl="1"/>
            <a:r>
              <a:rPr lang="fr-FR" dirty="0"/>
              <a:t>Les représentations renvoyées par le jeu, particulièrement concernant la « nature »</a:t>
            </a:r>
          </a:p>
          <a:p>
            <a:pPr lvl="1"/>
            <a:r>
              <a:rPr lang="fr-FR" dirty="0"/>
              <a:t>La mobilisation de ces représentations par l’animé(e)(e)</a:t>
            </a:r>
          </a:p>
          <a:p>
            <a:pPr lvl="1"/>
            <a:r>
              <a:rPr lang="fr-FR" dirty="0"/>
              <a:t>Le discours du médiateur(</a:t>
            </a:r>
            <a:r>
              <a:rPr lang="fr-FR" dirty="0" err="1"/>
              <a:t>trice</a:t>
            </a:r>
            <a:r>
              <a:rPr lang="fr-FR" dirty="0"/>
              <a:t>) sur ces représentations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201168" lvl="1" indent="0">
              <a:buNone/>
            </a:pPr>
            <a:endParaRPr lang="fr-FR" dirty="0"/>
          </a:p>
          <a:p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367285C-4E5E-4CA7-988B-AC597389F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1845734"/>
            <a:ext cx="3238500" cy="32575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52C8940-F9D8-418E-B1FC-5E53050BD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354" y="4390380"/>
            <a:ext cx="584471" cy="9858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D959844-8000-459C-A7CD-869AF242E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17" y="4500661"/>
            <a:ext cx="729468" cy="123037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CF3845-F9E8-40F6-919E-AAC802F49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8834" y="4454676"/>
            <a:ext cx="497521" cy="839152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8842921-B8AD-41C0-B66E-1F57C142672E}"/>
              </a:ext>
            </a:extLst>
          </p:cNvPr>
          <p:cNvCxnSpPr>
            <a:cxnSpLocks/>
          </p:cNvCxnSpPr>
          <p:nvPr/>
        </p:nvCxnSpPr>
        <p:spPr>
          <a:xfrm>
            <a:off x="1197293" y="2357437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0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E4DCB7-F801-4938-9F0B-DD51EADD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1" y="-264398"/>
            <a:ext cx="6368142" cy="1450757"/>
          </a:xfrm>
        </p:spPr>
        <p:txBody>
          <a:bodyPr>
            <a:normAutofit/>
          </a:bodyPr>
          <a:lstStyle/>
          <a:p>
            <a:r>
              <a:rPr lang="fr-BE" dirty="0"/>
              <a:t>II. Descriptif du projet</a:t>
            </a:r>
          </a:p>
        </p:txBody>
      </p:sp>
      <p:pic>
        <p:nvPicPr>
          <p:cNvPr id="4" name="Espace réservé pour une image  6">
            <a:extLst>
              <a:ext uri="{FF2B5EF4-FFF2-40B4-BE49-F238E27FC236}">
                <a16:creationId xmlns:a16="http://schemas.microsoft.com/office/drawing/2014/main" id="{2A476A29-17D3-4117-8B1A-E6299BB04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46" r="30947"/>
          <a:stretch/>
        </p:blipFill>
        <p:spPr>
          <a:xfrm>
            <a:off x="20" y="0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5B29E1-EF11-4792-83A2-1412FE811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077" y="1090812"/>
            <a:ext cx="6368142" cy="43470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Décembre 2018 – décembre 2019 + activités ponctuelles jusqu’en 2020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r>
              <a:rPr lang="fr-BE" dirty="0"/>
              <a:t>Objectif : </a:t>
            </a:r>
            <a:r>
              <a:rPr lang="fr-FR" dirty="0"/>
              <a:t>développer une communauté participative, sensibilisée aux questions d’urbanisme, d’environnement et de patrimoine</a:t>
            </a:r>
          </a:p>
          <a:p>
            <a:pPr marL="0" indent="0">
              <a:buNone/>
            </a:pPr>
            <a:r>
              <a:rPr lang="fr-FR" dirty="0"/>
              <a:t>Deux phases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Club LiègeCraft – reproduire Liège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LiègeCraft Challenge – transformer Liège</a:t>
            </a:r>
          </a:p>
          <a:p>
            <a:pPr marL="164592" indent="0">
              <a:buNone/>
            </a:pPr>
            <a:r>
              <a:rPr lang="fr-BE" dirty="0"/>
              <a:t>Utilisation des SIG pour représenter ou transformer un territoire (IGN, </a:t>
            </a:r>
            <a:r>
              <a:rPr lang="fr-BE" dirty="0" err="1"/>
              <a:t>WalOnMap</a:t>
            </a:r>
            <a:r>
              <a:rPr lang="fr-BE" dirty="0"/>
              <a:t>)</a:t>
            </a:r>
          </a:p>
          <a:p>
            <a:pPr marL="450342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E7974-8CAB-41D5-866F-D07350EF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2" y="5681493"/>
            <a:ext cx="1232907" cy="6528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59AC2E-42A1-4DEF-ACE3-56E4887E8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414" y="5009786"/>
            <a:ext cx="3015196" cy="16960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D121E4-663E-4F56-B09F-A0CC29F1D09E}"/>
              </a:ext>
            </a:extLst>
          </p:cNvPr>
          <p:cNvSpPr txBox="1"/>
          <p:nvPr/>
        </p:nvSpPr>
        <p:spPr>
          <a:xfrm>
            <a:off x="4980287" y="6228556"/>
            <a:ext cx="27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Sources : www.liegecraft.be</a:t>
            </a:r>
          </a:p>
        </p:txBody>
      </p:sp>
    </p:spTree>
    <p:extLst>
      <p:ext uri="{BB962C8B-B14F-4D97-AF65-F5344CB8AC3E}">
        <p14:creationId xmlns:p14="http://schemas.microsoft.com/office/powerpoint/2010/main" val="184563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602FA-8BAF-4F4D-B246-7E9DD4525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FD9026-F66B-4694-9D49-48758BA08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 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10308D0F-D254-4B7D-BE07-8DC12327A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45" y="3464646"/>
            <a:ext cx="4727634" cy="2659294"/>
          </a:xfrm>
          <a:prstGeom prst="rect">
            <a:avLst/>
          </a:prstGeom>
        </p:spPr>
      </p:pic>
      <p:pic>
        <p:nvPicPr>
          <p:cNvPr id="5" name="Image 4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09725217-DFD9-4768-B02C-F3DAE4FD8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079" y="1510505"/>
            <a:ext cx="6562725" cy="36915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3B086C-CC31-41B8-A285-E06E00550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45" y="1011981"/>
            <a:ext cx="4727634" cy="25054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7522F2A-9D29-4D80-8A24-385AEBF238E1}"/>
              </a:ext>
            </a:extLst>
          </p:cNvPr>
          <p:cNvSpPr txBox="1"/>
          <p:nvPr/>
        </p:nvSpPr>
        <p:spPr>
          <a:xfrm>
            <a:off x="8136082" y="5717370"/>
            <a:ext cx="27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Sources : www.liegecraft.be</a:t>
            </a:r>
          </a:p>
        </p:txBody>
      </p:sp>
    </p:spTree>
    <p:extLst>
      <p:ext uri="{BB962C8B-B14F-4D97-AF65-F5344CB8AC3E}">
        <p14:creationId xmlns:p14="http://schemas.microsoft.com/office/powerpoint/2010/main" val="180251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4E8AD-81AE-4F01-A215-82104B5A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 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9072F6-2822-4B33-9D61-7E57DD672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 </a:t>
            </a:r>
          </a:p>
        </p:txBody>
      </p:sp>
      <p:pic>
        <p:nvPicPr>
          <p:cNvPr id="4" name="Image 3" descr="Une image contenant ciel, bâtiment, extérieur, cité&#10;&#10;Description générée automatiquement">
            <a:extLst>
              <a:ext uri="{FF2B5EF4-FFF2-40B4-BE49-F238E27FC236}">
                <a16:creationId xmlns:a16="http://schemas.microsoft.com/office/drawing/2014/main" id="{1BD9FF0B-8A6F-4BE7-8346-96199CBB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70" y="452173"/>
            <a:ext cx="5439310" cy="30596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78B754-A99B-4BCC-A149-1A7DAA73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451783"/>
            <a:ext cx="5439310" cy="3059612"/>
          </a:xfrm>
          <a:prstGeom prst="rect">
            <a:avLst/>
          </a:prstGeom>
        </p:spPr>
      </p:pic>
      <p:pic>
        <p:nvPicPr>
          <p:cNvPr id="6" name="Image 5" descr="Une image contenant bâtiment, terrain, extérieur, pierre&#10;&#10;Description générée automatiquement">
            <a:extLst>
              <a:ext uri="{FF2B5EF4-FFF2-40B4-BE49-F238E27FC236}">
                <a16:creationId xmlns:a16="http://schemas.microsoft.com/office/drawing/2014/main" id="{3F36AE19-3421-48F6-A1C3-CBC9D45A8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918" y="3511395"/>
            <a:ext cx="4680050" cy="263252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312FF67-45A5-44F6-BB35-6A96C2C7BACA}"/>
              </a:ext>
            </a:extLst>
          </p:cNvPr>
          <p:cNvSpPr txBox="1"/>
          <p:nvPr/>
        </p:nvSpPr>
        <p:spPr>
          <a:xfrm>
            <a:off x="8136082" y="5717370"/>
            <a:ext cx="279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Sources : www.liegecraft.be</a:t>
            </a:r>
          </a:p>
        </p:txBody>
      </p:sp>
    </p:spTree>
    <p:extLst>
      <p:ext uri="{BB962C8B-B14F-4D97-AF65-F5344CB8AC3E}">
        <p14:creationId xmlns:p14="http://schemas.microsoft.com/office/powerpoint/2010/main" val="3482314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19FCD-189E-4676-83FD-B792A50F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III. Enjeux du dispositif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4AA109-93D7-40FD-AAD6-0ACC025C8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347063" cy="4023360"/>
          </a:xfrm>
        </p:spPr>
        <p:txBody>
          <a:bodyPr/>
          <a:lstStyle/>
          <a:p>
            <a:pPr marL="0" indent="0">
              <a:buNone/>
            </a:pPr>
            <a:endParaRPr lang="fr-BE" sz="2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BE"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Potentiellement </a:t>
            </a:r>
            <a:r>
              <a:rPr lang="fr-BE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révélateur d’enjeux locaux (Chauvet, 2019)</a:t>
            </a:r>
          </a:p>
          <a:p>
            <a:pPr marL="0" indent="0">
              <a:buNone/>
            </a:pPr>
            <a:endParaRPr lang="fr-BE" sz="200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BE" sz="2000">
                <a:solidFill>
                  <a:srgbClr val="000000"/>
                </a:solidFill>
                <a:latin typeface="Calibri" panose="020F0502020204030204" pitchFamily="34" charset="0"/>
              </a:rPr>
              <a:t>Lien avec le </a:t>
            </a:r>
            <a:r>
              <a:rPr lang="fr-BE" sz="2000" i="1">
                <a:solidFill>
                  <a:srgbClr val="000000"/>
                </a:solidFill>
                <a:latin typeface="Calibri" panose="020F0502020204030204" pitchFamily="34" charset="0"/>
              </a:rPr>
              <a:t>tactical urbanism</a:t>
            </a:r>
            <a:r>
              <a:rPr lang="fr-BE" sz="2000">
                <a:solidFill>
                  <a:srgbClr val="000000"/>
                </a:solidFill>
                <a:latin typeface="Calibri" panose="020F0502020204030204" pitchFamily="34" charset="0"/>
              </a:rPr>
              <a:t> et l’exemple des </a:t>
            </a:r>
            <a:r>
              <a:rPr lang="fr-BE" sz="2000" i="1">
                <a:solidFill>
                  <a:srgbClr val="000000"/>
                </a:solidFill>
                <a:latin typeface="Calibri" panose="020F0502020204030204" pitchFamily="34" charset="0"/>
              </a:rPr>
              <a:t>parking days</a:t>
            </a:r>
          </a:p>
          <a:p>
            <a:pPr marL="0" indent="0">
              <a:buNone/>
            </a:pPr>
            <a:endParaRPr lang="fr-BE" sz="20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fr-BE" sz="2000">
                <a:solidFill>
                  <a:srgbClr val="000000"/>
                </a:solidFill>
                <a:latin typeface="Calibri" panose="020F0502020204030204" pitchFamily="34" charset="0"/>
              </a:rPr>
              <a:t>Double compromis (François &amp; Triclot, 2020)</a:t>
            </a:r>
          </a:p>
          <a:p>
            <a:pPr lvl="1"/>
            <a:r>
              <a:rPr lang="fr-BE" sz="2000">
                <a:solidFill>
                  <a:srgbClr val="000000"/>
                </a:solidFill>
                <a:latin typeface="Calibri" panose="020F0502020204030204" pitchFamily="34" charset="0"/>
              </a:rPr>
              <a:t>Réel et virtuel</a:t>
            </a:r>
          </a:p>
          <a:p>
            <a:pPr lvl="1"/>
            <a:r>
              <a:rPr lang="fr-BE" sz="2000">
                <a:solidFill>
                  <a:srgbClr val="000000"/>
                </a:solidFill>
                <a:latin typeface="Calibri" panose="020F0502020204030204" pitchFamily="34" charset="0"/>
              </a:rPr>
              <a:t>Transformer et reproduire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5" name="Image 4" descr="Une image contenant texte, bibliothèque&#10;&#10;Description générée automatiquement">
            <a:extLst>
              <a:ext uri="{FF2B5EF4-FFF2-40B4-BE49-F238E27FC236}">
                <a16:creationId xmlns:a16="http://schemas.microsoft.com/office/drawing/2014/main" id="{DD0591C1-2A35-463B-8841-A69017C92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844" y="2172911"/>
            <a:ext cx="5235445" cy="38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3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419FCD-189E-4676-83FD-B792A50F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III. Enjeux du dispositif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78B6870-E618-4F89-9D8C-BB411EB9199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08430" y="1835113"/>
            <a:ext cx="10408319" cy="4022725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fr-BE" dirty="0"/>
          </a:p>
          <a:p>
            <a:pPr marL="0" indent="0" algn="r">
              <a:buNone/>
            </a:pPr>
            <a:r>
              <a:rPr lang="fr-BE" dirty="0">
                <a:solidFill>
                  <a:srgbClr val="FF0000"/>
                </a:solidFill>
              </a:rPr>
              <a:t>Représentations dans Minecraft</a:t>
            </a:r>
          </a:p>
          <a:p>
            <a:pPr marL="0" indent="0" algn="r">
              <a:buNone/>
            </a:pPr>
            <a:endParaRPr lang="fr-BE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fr-BE" dirty="0">
                <a:solidFill>
                  <a:srgbClr val="FF0000"/>
                </a:solidFill>
              </a:rPr>
              <a:t>Champ des possibles de/par Minecraft</a:t>
            </a:r>
          </a:p>
          <a:p>
            <a:pPr marL="0" indent="0" algn="r">
              <a:buNone/>
            </a:pPr>
            <a:r>
              <a:rPr lang="fr-BE" dirty="0">
                <a:solidFill>
                  <a:srgbClr val="FF0000"/>
                </a:solidFill>
              </a:rPr>
              <a:t>+ compréhension et mobilisation des représentations</a:t>
            </a:r>
          </a:p>
          <a:p>
            <a:pPr marL="0" indent="0" algn="r">
              <a:buNone/>
            </a:pPr>
            <a:endParaRPr lang="fr-BE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fr-BE" dirty="0">
                <a:solidFill>
                  <a:srgbClr val="FF0000"/>
                </a:solidFill>
              </a:rPr>
              <a:t>Posture de la médiation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A5E43E6-192F-4C5D-9634-3A02DB5EC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50" y="2672861"/>
            <a:ext cx="4800731" cy="25678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8CE111A-019F-4BB2-BB40-2F523CE38A2E}"/>
              </a:ext>
            </a:extLst>
          </p:cNvPr>
          <p:cNvSpPr txBox="1"/>
          <p:nvPr/>
        </p:nvSpPr>
        <p:spPr>
          <a:xfrm>
            <a:off x="575150" y="5426951"/>
            <a:ext cx="68449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Illustration du post « 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Why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don’t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my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villagers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harvest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? I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am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 on 1.14 on a server » (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Reddit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r>
              <a:rPr lang="fr-BE" sz="1100" i="1" dirty="0">
                <a:solidFill>
                  <a:schemeClr val="bg1">
                    <a:lumMod val="65000"/>
                  </a:schemeClr>
                </a:solidFill>
              </a:rPr>
              <a:t>https://www.reddit.com/r/Minecraft/comments/bisukb/why_dont_my_villagers_harvest_i_am_on_114_on_a/</a:t>
            </a:r>
          </a:p>
        </p:txBody>
      </p:sp>
    </p:spTree>
    <p:extLst>
      <p:ext uri="{BB962C8B-B14F-4D97-AF65-F5344CB8AC3E}">
        <p14:creationId xmlns:p14="http://schemas.microsoft.com/office/powerpoint/2010/main" val="182926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9523CB-925F-43F8-ACB6-BF503D21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IV. Représentations dans Minecraft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848D6-729B-4980-A5F0-5545DA0F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875520" cy="3274903"/>
          </a:xfrm>
        </p:spPr>
        <p:txBody>
          <a:bodyPr>
            <a:normAutofit fontScale="92500" lnSpcReduction="10000"/>
          </a:bodyPr>
          <a:lstStyle/>
          <a:p>
            <a:endParaRPr lang="fr-BE" dirty="0"/>
          </a:p>
          <a:p>
            <a:r>
              <a:rPr lang="fr-BE" dirty="0"/>
              <a:t>Génération procédurale du terrain (</a:t>
            </a:r>
            <a:r>
              <a:rPr lang="fr-BE" dirty="0" err="1"/>
              <a:t>Kreminsky</a:t>
            </a:r>
            <a:r>
              <a:rPr lang="fr-BE" dirty="0"/>
              <a:t>, </a:t>
            </a:r>
            <a:r>
              <a:rPr lang="fr-BE" dirty="0" err="1"/>
              <a:t>Wadrip-Fruin</a:t>
            </a:r>
            <a:r>
              <a:rPr lang="fr-BE" dirty="0"/>
              <a:t>, 2018)</a:t>
            </a:r>
          </a:p>
          <a:p>
            <a:r>
              <a:rPr lang="fr-BE" dirty="0"/>
              <a:t>Autosubsistance et survie extrême des organismes du jeu</a:t>
            </a:r>
          </a:p>
          <a:p>
            <a:r>
              <a:rPr lang="fr-BE" dirty="0"/>
              <a:t>Soumission différenciée à la gravité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Autorité totale du joueur sur l’existence du milieu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615BD59-9FB7-4033-8374-886C0B62B241}"/>
              </a:ext>
            </a:extLst>
          </p:cNvPr>
          <p:cNvCxnSpPr>
            <a:cxnSpLocks/>
          </p:cNvCxnSpPr>
          <p:nvPr/>
        </p:nvCxnSpPr>
        <p:spPr>
          <a:xfrm>
            <a:off x="2301264" y="5521974"/>
            <a:ext cx="688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9BA4F37-BCDD-4BDA-B4A6-60E0FF5E9595}"/>
              </a:ext>
            </a:extLst>
          </p:cNvPr>
          <p:cNvSpPr txBox="1"/>
          <p:nvPr/>
        </p:nvSpPr>
        <p:spPr>
          <a:xfrm>
            <a:off x="3101087" y="5321919"/>
            <a:ext cx="232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Rapport </a:t>
            </a:r>
            <a:r>
              <a:rPr lang="fr-B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démiurgique</a:t>
            </a:r>
            <a:endParaRPr lang="fr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Let's build a Awesome CUSTOM FOREST : MINECRAFT 1.13.2 Survival Let's Play  [TIMELAPSE] - YouTube">
            <a:extLst>
              <a:ext uri="{FF2B5EF4-FFF2-40B4-BE49-F238E27FC236}">
                <a16:creationId xmlns:a16="http://schemas.microsoft.com/office/drawing/2014/main" id="{B5452742-7E80-489B-9603-E8AE4868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794" y="2907263"/>
            <a:ext cx="4032215" cy="226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DE6D1F-6203-4C53-9FA6-9710FE6A5C78}"/>
              </a:ext>
            </a:extLst>
          </p:cNvPr>
          <p:cNvSpPr txBox="1"/>
          <p:nvPr/>
        </p:nvSpPr>
        <p:spPr>
          <a:xfrm>
            <a:off x="7536386" y="5229571"/>
            <a:ext cx="41806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« </a:t>
            </a:r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Let's build a Awesome CUSTOM FOREST : MINECRAFT 1.13.2 Survival Let's Play [TIMELAPSE]</a:t>
            </a:r>
            <a:r>
              <a:rPr lang="fr-BE" sz="1100" dirty="0">
                <a:solidFill>
                  <a:schemeClr val="bg1">
                    <a:lumMod val="65000"/>
                  </a:schemeClr>
                </a:solidFill>
              </a:rPr>
              <a:t> » - </a:t>
            </a:r>
            <a:r>
              <a:rPr lang="fr-BE" sz="1100" dirty="0" err="1">
                <a:solidFill>
                  <a:schemeClr val="bg1">
                    <a:lumMod val="65000"/>
                  </a:schemeClr>
                </a:solidFill>
              </a:rPr>
              <a:t>fWhip</a:t>
            </a:r>
            <a:endParaRPr lang="fr-BE" sz="1100" dirty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fr-BE" sz="1100" i="1" dirty="0">
                <a:solidFill>
                  <a:schemeClr val="bg1">
                    <a:lumMod val="65000"/>
                  </a:schemeClr>
                </a:solidFill>
              </a:rPr>
              <a:t>https://www.youtube.com/watch?v=zoEz6IQEDjc&amp;ab_channel=fWhip</a:t>
            </a:r>
          </a:p>
        </p:txBody>
      </p:sp>
    </p:spTree>
    <p:extLst>
      <p:ext uri="{BB962C8B-B14F-4D97-AF65-F5344CB8AC3E}">
        <p14:creationId xmlns:p14="http://schemas.microsoft.com/office/powerpoint/2010/main" val="2788187429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219</TotalTime>
  <Words>1434</Words>
  <Application>Microsoft Macintosh PowerPoint</Application>
  <PresentationFormat>Grand écran</PresentationFormat>
  <Paragraphs>144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Rétrospective</vt:lpstr>
      <vt:lpstr>Le rapport entre expressivité du médium vidéoludique et littératie créative comme source de tension en animation socioculturelle  La représentation de la « nature » dans Minecraft ( Mojang, 2011)  </vt:lpstr>
      <vt:lpstr>I. Introduction</vt:lpstr>
      <vt:lpstr>I. Introduction</vt:lpstr>
      <vt:lpstr>II. Descriptif du projet</vt:lpstr>
      <vt:lpstr> </vt:lpstr>
      <vt:lpstr> </vt:lpstr>
      <vt:lpstr>III. Enjeux du dispositif</vt:lpstr>
      <vt:lpstr>III. Enjeux du dispositif</vt:lpstr>
      <vt:lpstr>IV. Représentations dans Minecraft</vt:lpstr>
      <vt:lpstr> </vt:lpstr>
      <vt:lpstr>IV. Représentations dans Minecraft</vt:lpstr>
      <vt:lpstr> </vt:lpstr>
      <vt:lpstr>IV. Représentations dans Minecraft</vt:lpstr>
      <vt:lpstr>V. Champ des possibles</vt:lpstr>
      <vt:lpstr> V. Champ des possibles</vt:lpstr>
      <vt:lpstr>V. Champ des possibles</vt:lpstr>
      <vt:lpstr>VI. Posture de la médiation</vt:lpstr>
      <vt:lpstr>Conclusions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rapport entre expressivité du médium vidéoludique et littératie créative comme source de tension en animation socioculturelle  La représentation de la « nature » dans Minecraft ( Mojang, 2011)</dc:title>
  <dc:creator>Alexis Messina</dc:creator>
  <cp:lastModifiedBy>Alexis Messina</cp:lastModifiedBy>
  <cp:revision>19</cp:revision>
  <dcterms:created xsi:type="dcterms:W3CDTF">2021-03-15T10:34:31Z</dcterms:created>
  <dcterms:modified xsi:type="dcterms:W3CDTF">2021-03-19T06:39:09Z</dcterms:modified>
</cp:coreProperties>
</file>