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notesMasterIdLst>
    <p:notesMasterId r:id="rId9"/>
  </p:notesMasterIdLst>
  <p:sldIdLst>
    <p:sldId id="334" r:id="rId2"/>
    <p:sldId id="343" r:id="rId3"/>
    <p:sldId id="344" r:id="rId4"/>
    <p:sldId id="345" r:id="rId5"/>
    <p:sldId id="346" r:id="rId6"/>
    <p:sldId id="347" r:id="rId7"/>
    <p:sldId id="34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18"/>
    <p:restoredTop sz="94886"/>
  </p:normalViewPr>
  <p:slideViewPr>
    <p:cSldViewPr snapToGrid="0" snapToObjects="1">
      <p:cViewPr varScale="1">
        <p:scale>
          <a:sx n="111" d="100"/>
          <a:sy n="111" d="100"/>
        </p:scale>
        <p:origin x="1976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E8E8A-F207-3146-9A96-DCAAB8EE1DE9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FA48F-0FC9-F143-B2D9-AB41CD2904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7571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PAGE DE SOUS-SECTION / Page avec p</a:t>
            </a:r>
            <a:r>
              <a:rPr lang="fr-FR" baseline="0" dirty="0"/>
              <a:t>ossibilité d'insertion d'un titre de sous-chapitre et d'un petit texte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B8460-0177-FC47-BD0D-1CFCF980119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5252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PAGE DE</a:t>
            </a:r>
            <a:r>
              <a:rPr lang="fr-FR" baseline="0" dirty="0"/>
              <a:t> CONTENU 1 / Possibilité d'insérer du texte, des images, de la vidéo, des graphiques </a:t>
            </a:r>
            <a:r>
              <a:rPr lang="mr-IN" baseline="0" dirty="0"/>
              <a:t>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B8460-0177-FC47-BD0D-1CFCF980119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1023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PAGE DE</a:t>
            </a:r>
            <a:r>
              <a:rPr lang="fr-FR" baseline="0" dirty="0"/>
              <a:t> CONTENU 1 / Possibilité d'insérer du texte, des images, de la vidéo, des graphiques </a:t>
            </a:r>
            <a:r>
              <a:rPr lang="mr-IN" baseline="0" dirty="0"/>
              <a:t>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B8460-0177-FC47-BD0D-1CFCF980119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7323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PAGE DE</a:t>
            </a:r>
            <a:r>
              <a:rPr lang="fr-FR" baseline="0" dirty="0"/>
              <a:t> CONTENU 1 / Possibilité d'insérer du texte, des images, de la vidéo, des graphiques </a:t>
            </a:r>
            <a:r>
              <a:rPr lang="mr-IN" baseline="0" dirty="0"/>
              <a:t>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B8460-0177-FC47-BD0D-1CFCF980119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294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PAGE DE</a:t>
            </a:r>
            <a:r>
              <a:rPr lang="fr-FR" baseline="0" dirty="0"/>
              <a:t> CONTENU 1 / Possibilité d'insérer du texte, des images, de la vidéo, des graphiques </a:t>
            </a:r>
            <a:r>
              <a:rPr lang="mr-IN" baseline="0" dirty="0"/>
              <a:t>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B8460-0177-FC47-BD0D-1CFCF980119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35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PAGE DE</a:t>
            </a:r>
            <a:r>
              <a:rPr lang="fr-FR" baseline="0" dirty="0"/>
              <a:t> CONTENU 1 / Possibilité d'insérer du texte, des images, de la vidéo, des graphiques </a:t>
            </a:r>
            <a:r>
              <a:rPr lang="mr-IN" baseline="0" dirty="0"/>
              <a:t>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B8460-0177-FC47-BD0D-1CFCF980119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731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PAGE DE</a:t>
            </a:r>
            <a:r>
              <a:rPr lang="fr-FR" baseline="0" dirty="0"/>
              <a:t> CONTENU 1 / Possibilité d'insérer du texte, des images, de la vidéo, des graphiques </a:t>
            </a:r>
            <a:r>
              <a:rPr lang="mr-IN" baseline="0" dirty="0"/>
              <a:t>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B8460-0177-FC47-BD0D-1CFCF980119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492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68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315744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2613589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897389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1744888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040545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71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81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us-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r 1"/>
          <p:cNvGrpSpPr/>
          <p:nvPr userDrawn="1"/>
        </p:nvGrpSpPr>
        <p:grpSpPr>
          <a:xfrm>
            <a:off x="0" y="0"/>
            <a:ext cx="7099373" cy="6858000"/>
            <a:chOff x="0" y="0"/>
            <a:chExt cx="7099373" cy="5143500"/>
          </a:xfrm>
        </p:grpSpPr>
        <p:sp>
          <p:nvSpPr>
            <p:cNvPr id="14" name="Triangle rectangle 13"/>
            <p:cNvSpPr/>
            <p:nvPr userDrawn="1"/>
          </p:nvSpPr>
          <p:spPr>
            <a:xfrm flipV="1">
              <a:off x="1" y="0"/>
              <a:ext cx="4757430" cy="2395700"/>
            </a:xfrm>
            <a:prstGeom prst="rtTriangle">
              <a:avLst/>
            </a:prstGeom>
            <a:solidFill>
              <a:srgbClr val="5B257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dirty="0">
                <a:solidFill>
                  <a:srgbClr val="1FBADB"/>
                </a:solidFill>
              </a:endParaRPr>
            </a:p>
          </p:txBody>
        </p:sp>
        <p:sp>
          <p:nvSpPr>
            <p:cNvPr id="13" name="Triangle rectangle 12"/>
            <p:cNvSpPr/>
            <p:nvPr userDrawn="1"/>
          </p:nvSpPr>
          <p:spPr>
            <a:xfrm>
              <a:off x="0" y="1568468"/>
              <a:ext cx="7099373" cy="3575032"/>
            </a:xfrm>
            <a:prstGeom prst="rtTriangle">
              <a:avLst/>
            </a:prstGeom>
            <a:solidFill>
              <a:srgbClr val="E6E6E6">
                <a:alpha val="53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/>
            </a:p>
          </p:txBody>
        </p:sp>
      </p:grp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0596-2690-A647-BF28-8313842AC749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FB3C-5329-804D-A21F-9A0246BF7AB4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457200" y="4380101"/>
            <a:ext cx="5622328" cy="756465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5B257D"/>
                </a:solidFill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241368"/>
            <a:ext cx="5622328" cy="648648"/>
          </a:xfrm>
        </p:spPr>
        <p:txBody>
          <a:bodyPr>
            <a:no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400"/>
            </a:lvl4pPr>
            <a:lvl5pPr marL="1828800" indent="0" algn="ctr">
              <a:buNone/>
              <a:defRPr sz="2400"/>
            </a:lvl5pPr>
          </a:lstStyle>
          <a:p>
            <a:pPr lvl="0"/>
            <a:r>
              <a:rPr lang="fr-FR" dirty="0"/>
              <a:t>Cliquez et modifier le texte</a:t>
            </a:r>
          </a:p>
        </p:txBody>
      </p:sp>
      <p:pic>
        <p:nvPicPr>
          <p:cNvPr id="15" name="Image 14" descr="uLIEGE_DroitSciencesPoCrimino_Logo_RVB@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941" y="135127"/>
            <a:ext cx="1834204" cy="715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8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0596-2690-A647-BF28-8313842AC749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FB3C-5329-804D-A21F-9A0246BF7AB4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700303"/>
            <a:ext cx="8229600" cy="45708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8" name="Image 7" descr="uLIEGE_DroitSciencesPoCrimino_Logo_U_RVB@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573" y="97740"/>
            <a:ext cx="496997" cy="720000"/>
          </a:xfrm>
          <a:prstGeom prst="rect">
            <a:avLst/>
          </a:prstGeom>
        </p:spPr>
      </p:pic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457200" y="854234"/>
            <a:ext cx="7639171" cy="756465"/>
          </a:xfrm>
        </p:spPr>
        <p:txBody>
          <a:bodyPr>
            <a:normAutofit/>
          </a:bodyPr>
          <a:lstStyle>
            <a:lvl1pPr algn="l">
              <a:defRPr sz="3200" b="0">
                <a:solidFill>
                  <a:srgbClr val="5B257D"/>
                </a:solidFill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3906271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56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765269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79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6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06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6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10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68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28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2">
            <a:extLst>
              <a:ext uri="{FF2B5EF4-FFF2-40B4-BE49-F238E27FC236}">
                <a16:creationId xmlns:a16="http://schemas.microsoft.com/office/drawing/2014/main" id="{F4A34B07-7766-534D-8363-44A1AAD66A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</p:spPr>
        <p:txBody>
          <a:bodyPr/>
          <a:lstStyle/>
          <a:p>
            <a:pPr algn="l"/>
            <a:r>
              <a:rPr lang="fr-BE" dirty="0">
                <a:solidFill>
                  <a:schemeClr val="tx1"/>
                </a:solidFill>
              </a:rPr>
              <a:t>4 février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DC05601-306C-5047-BD66-658A66DA5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 néolibéralisme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Belgique</a:t>
            </a:r>
          </a:p>
        </p:txBody>
      </p:sp>
      <p:sp>
        <p:nvSpPr>
          <p:cNvPr id="10" name="Espace réservé du numéro de diapositive 6">
            <a:extLst>
              <a:ext uri="{FF2B5EF4-FFF2-40B4-BE49-F238E27FC236}">
                <a16:creationId xmlns:a16="http://schemas.microsoft.com/office/drawing/2014/main" id="{80389F2B-B7C1-EB45-BC5E-35F33458D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57780" y="6459785"/>
            <a:ext cx="984019" cy="365125"/>
          </a:xfrm>
        </p:spPr>
        <p:txBody>
          <a:bodyPr/>
          <a:lstStyle/>
          <a:p>
            <a:fld id="{4FAB73BC-B049-4115-A692-8D63A059BFB8}" type="slidenum">
              <a:rPr lang="en-US" smtClean="0">
                <a:solidFill>
                  <a:schemeClr val="tx1"/>
                </a:solidFill>
              </a:rPr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3061045"/>
            <a:ext cx="7054771" cy="735909"/>
          </a:xfrm>
        </p:spPr>
        <p:txBody>
          <a:bodyPr>
            <a:noAutofit/>
          </a:bodyPr>
          <a:lstStyle/>
          <a:p>
            <a:pPr algn="just"/>
            <a:r>
              <a:rPr lang="fr-FR" sz="2700" dirty="0"/>
              <a:t>Néolibéralisme et commerce extérieur.</a:t>
            </a:r>
            <a:br>
              <a:rPr lang="fr-FR" sz="2700" dirty="0"/>
            </a:br>
            <a:r>
              <a:rPr lang="fr-FR" sz="2000" dirty="0"/>
              <a:t>Le cas de l’Accord économique global (CETA) et de son </a:t>
            </a:r>
            <a:r>
              <a:rPr lang="fr-FR" sz="2000" i="1" dirty="0"/>
              <a:t>Investment Court System </a:t>
            </a:r>
            <a:r>
              <a:rPr lang="fr-FR" sz="2000" dirty="0"/>
              <a:t>(ICS).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57198" y="4629677"/>
            <a:ext cx="7054771" cy="99738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000" b="1" dirty="0">
                <a:solidFill>
                  <a:schemeClr val="tx1"/>
                </a:solidFill>
              </a:rPr>
              <a:t>Le néolibéralisme en Belgique</a:t>
            </a:r>
          </a:p>
          <a:p>
            <a:pPr>
              <a:spcBef>
                <a:spcPts val="0"/>
              </a:spcBef>
            </a:pPr>
            <a:r>
              <a:rPr lang="fr-FR" sz="1600" dirty="0">
                <a:solidFill>
                  <a:schemeClr val="tx1"/>
                </a:solidFill>
              </a:rPr>
              <a:t>Archibald Gustin</a:t>
            </a:r>
          </a:p>
          <a:p>
            <a:pPr>
              <a:spcBef>
                <a:spcPts val="0"/>
              </a:spcBef>
            </a:pPr>
            <a:r>
              <a:rPr lang="fr-FR" sz="1600" dirty="0" err="1">
                <a:solidFill>
                  <a:schemeClr val="tx1"/>
                </a:solidFill>
              </a:rPr>
              <a:t>Archibald.Gustin@uliege.be</a:t>
            </a:r>
            <a:endParaRPr lang="fr-FR" sz="16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fr-FR" sz="1600" dirty="0">
                <a:solidFill>
                  <a:schemeClr val="tx1"/>
                </a:solidFill>
              </a:rPr>
              <a:t>Institut de la décision publique</a:t>
            </a:r>
          </a:p>
        </p:txBody>
      </p:sp>
    </p:spTree>
    <p:extLst>
      <p:ext uri="{BB962C8B-B14F-4D97-AF65-F5344CB8AC3E}">
        <p14:creationId xmlns:p14="http://schemas.microsoft.com/office/powerpoint/2010/main" val="193094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854234"/>
            <a:ext cx="6765403" cy="756465"/>
          </a:xfrm>
        </p:spPr>
        <p:txBody>
          <a:bodyPr>
            <a:normAutofit fontScale="90000"/>
          </a:bodyPr>
          <a:lstStyle/>
          <a:p>
            <a:r>
              <a:rPr lang="fr-FR" dirty="0"/>
              <a:t>Commerce extérieur et néolibéralisme</a:t>
            </a:r>
          </a:p>
        </p:txBody>
      </p:sp>
      <p:sp>
        <p:nvSpPr>
          <p:cNvPr id="6" name="Espace réservé du numéro de diapositive 6">
            <a:extLst>
              <a:ext uri="{FF2B5EF4-FFF2-40B4-BE49-F238E27FC236}">
                <a16:creationId xmlns:a16="http://schemas.microsoft.com/office/drawing/2014/main" id="{583A517C-68F8-0140-893F-BC047266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57780" y="6459785"/>
            <a:ext cx="984019" cy="365125"/>
          </a:xfrm>
        </p:spPr>
        <p:txBody>
          <a:bodyPr/>
          <a:lstStyle/>
          <a:p>
            <a:fld id="{4FAB73BC-B049-4115-A692-8D63A059BFB8}" type="slidenum">
              <a:rPr lang="en-US" smtClean="0">
                <a:solidFill>
                  <a:schemeClr val="tx1"/>
                </a:solidFill>
              </a:r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Espace réservé du contenu 1">
            <a:extLst>
              <a:ext uri="{FF2B5EF4-FFF2-40B4-BE49-F238E27FC236}">
                <a16:creationId xmlns:a16="http://schemas.microsoft.com/office/drawing/2014/main" id="{3A579500-489C-2041-99D7-0D28CB8D0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49816"/>
            <a:ext cx="6672805" cy="4570853"/>
          </a:xfrm>
        </p:spPr>
        <p:txBody>
          <a:bodyPr>
            <a:normAutofit/>
          </a:bodyPr>
          <a:lstStyle/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Rationalité néolibérale et construction européenne ;</a:t>
            </a:r>
          </a:p>
          <a:p>
            <a:pPr algn="just"/>
            <a:endParaRPr lang="fr-FR" sz="2400" dirty="0">
              <a:solidFill>
                <a:schemeClr val="tx1"/>
              </a:solidFill>
              <a:latin typeface="Trebuchet MS" panose="020B0703020202090204" pitchFamily="34" charset="0"/>
            </a:endParaRPr>
          </a:p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Néolibéralisme et commerce extérieur : le cas du CETA  ;</a:t>
            </a:r>
          </a:p>
          <a:p>
            <a:pPr algn="just"/>
            <a:endParaRPr lang="fr-FR" sz="2400" dirty="0">
              <a:solidFill>
                <a:schemeClr val="tx1"/>
              </a:solidFill>
              <a:latin typeface="Trebuchet MS" panose="020B0703020202090204" pitchFamily="34" charset="0"/>
            </a:endParaRPr>
          </a:p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De l’</a:t>
            </a:r>
            <a:r>
              <a:rPr lang="fr-BE" sz="2400" i="1" dirty="0" err="1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Investor</a:t>
            </a:r>
            <a:r>
              <a:rPr lang="fr-BE" sz="2400" i="1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-state Dispute </a:t>
            </a:r>
            <a:r>
              <a:rPr lang="fr-BE" sz="2400" i="1" dirty="0" err="1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Settlement</a:t>
            </a:r>
            <a:r>
              <a:rPr lang="fr-BE" sz="2400" i="1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 </a:t>
            </a:r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(ISDS) à l’Investment Court System (ICS).</a:t>
            </a:r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D9DBF3CC-C3CD-0F45-A1DC-3BD10460F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 néolibéralisme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Belgique</a:t>
            </a:r>
          </a:p>
        </p:txBody>
      </p:sp>
      <p:sp>
        <p:nvSpPr>
          <p:cNvPr id="10" name="Espace réservé de la date 2">
            <a:extLst>
              <a:ext uri="{FF2B5EF4-FFF2-40B4-BE49-F238E27FC236}">
                <a16:creationId xmlns:a16="http://schemas.microsoft.com/office/drawing/2014/main" id="{098D99C8-D59C-CF4E-A9CB-F6FFEDDEA8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</p:spPr>
        <p:txBody>
          <a:bodyPr/>
          <a:lstStyle/>
          <a:p>
            <a:pPr algn="l"/>
            <a:r>
              <a:rPr lang="fr-BE" dirty="0">
                <a:solidFill>
                  <a:schemeClr val="tx1"/>
                </a:solidFill>
              </a:rPr>
              <a:t>4 février 2021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72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854234"/>
            <a:ext cx="6765403" cy="756465"/>
          </a:xfrm>
        </p:spPr>
        <p:txBody>
          <a:bodyPr>
            <a:normAutofit fontScale="90000"/>
          </a:bodyPr>
          <a:lstStyle/>
          <a:p>
            <a:pPr algn="just"/>
            <a:r>
              <a:rPr lang="fr-FR" dirty="0"/>
              <a:t>(1) Rationalité néolibérale et construction européenne</a:t>
            </a:r>
          </a:p>
        </p:txBody>
      </p:sp>
      <p:sp>
        <p:nvSpPr>
          <p:cNvPr id="6" name="Espace réservé du numéro de diapositive 6">
            <a:extLst>
              <a:ext uri="{FF2B5EF4-FFF2-40B4-BE49-F238E27FC236}">
                <a16:creationId xmlns:a16="http://schemas.microsoft.com/office/drawing/2014/main" id="{583A517C-68F8-0140-893F-BC047266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57780" y="6459785"/>
            <a:ext cx="984019" cy="365125"/>
          </a:xfrm>
        </p:spPr>
        <p:txBody>
          <a:bodyPr/>
          <a:lstStyle/>
          <a:p>
            <a:fld id="{4FAB73BC-B049-4115-A692-8D63A059BFB8}" type="slidenum">
              <a:rPr lang="en-US" smtClean="0">
                <a:solidFill>
                  <a:schemeClr val="tx1"/>
                </a:solidFill>
              </a:rPr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D9DBF3CC-C3CD-0F45-A1DC-3BD10460F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 néolibéralisme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Belgique</a:t>
            </a:r>
          </a:p>
        </p:txBody>
      </p:sp>
      <p:sp>
        <p:nvSpPr>
          <p:cNvPr id="9" name="Espace réservé du contenu 1">
            <a:extLst>
              <a:ext uri="{FF2B5EF4-FFF2-40B4-BE49-F238E27FC236}">
                <a16:creationId xmlns:a16="http://schemas.microsoft.com/office/drawing/2014/main" id="{E2B8AB55-7A60-A249-8590-E36B0D91331A}"/>
              </a:ext>
            </a:extLst>
          </p:cNvPr>
          <p:cNvSpPr txBox="1">
            <a:spLocks/>
          </p:cNvSpPr>
          <p:nvPr/>
        </p:nvSpPr>
        <p:spPr>
          <a:xfrm>
            <a:off x="416674" y="2219116"/>
            <a:ext cx="6672805" cy="3829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Le néolibéralisme comme rationalité gouvernementale ;</a:t>
            </a:r>
          </a:p>
          <a:p>
            <a:pPr algn="just"/>
            <a:endParaRPr lang="fr-FR" sz="2400" dirty="0">
              <a:solidFill>
                <a:schemeClr val="tx1"/>
              </a:solidFill>
              <a:latin typeface="Trebuchet MS" panose="020B0703020202090204" pitchFamily="34" charset="0"/>
            </a:endParaRPr>
          </a:p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L’idée d’une régulation par le marché </a:t>
            </a:r>
            <a:r>
              <a:rPr lang="fr-BE" sz="2400" i="1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par</a:t>
            </a:r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 et </a:t>
            </a:r>
            <a:r>
              <a:rPr lang="fr-BE" sz="2400" i="1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de</a:t>
            </a:r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 l’État ;</a:t>
            </a:r>
          </a:p>
          <a:p>
            <a:pPr algn="just"/>
            <a:endParaRPr lang="fr-FR" sz="2400" dirty="0">
              <a:solidFill>
                <a:schemeClr val="tx1"/>
              </a:solidFill>
              <a:latin typeface="Trebuchet MS" panose="020B0703020202090204" pitchFamily="34" charset="0"/>
            </a:endParaRPr>
          </a:p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La construction néolibérale européenne.</a:t>
            </a:r>
          </a:p>
        </p:txBody>
      </p:sp>
      <p:sp>
        <p:nvSpPr>
          <p:cNvPr id="10" name="Espace réservé de la date 2">
            <a:extLst>
              <a:ext uri="{FF2B5EF4-FFF2-40B4-BE49-F238E27FC236}">
                <a16:creationId xmlns:a16="http://schemas.microsoft.com/office/drawing/2014/main" id="{DF7BB3FD-7309-994C-BA5A-5BA29E3F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</p:spPr>
        <p:txBody>
          <a:bodyPr/>
          <a:lstStyle/>
          <a:p>
            <a:pPr algn="l"/>
            <a:r>
              <a:rPr lang="fr-BE" dirty="0">
                <a:solidFill>
                  <a:schemeClr val="tx1"/>
                </a:solidFill>
              </a:rPr>
              <a:t>4 février 2021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56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854234"/>
            <a:ext cx="6765403" cy="756465"/>
          </a:xfrm>
        </p:spPr>
        <p:txBody>
          <a:bodyPr>
            <a:normAutofit fontScale="90000"/>
          </a:bodyPr>
          <a:lstStyle/>
          <a:p>
            <a:pPr algn="just"/>
            <a:r>
              <a:rPr lang="fr-FR" dirty="0"/>
              <a:t>(2) Le cas de l’Accord économique et commercial global (CETA)</a:t>
            </a:r>
          </a:p>
        </p:txBody>
      </p:sp>
      <p:sp>
        <p:nvSpPr>
          <p:cNvPr id="6" name="Espace réservé du numéro de diapositive 6">
            <a:extLst>
              <a:ext uri="{FF2B5EF4-FFF2-40B4-BE49-F238E27FC236}">
                <a16:creationId xmlns:a16="http://schemas.microsoft.com/office/drawing/2014/main" id="{583A517C-68F8-0140-893F-BC047266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57780" y="6459785"/>
            <a:ext cx="984019" cy="365125"/>
          </a:xfrm>
        </p:spPr>
        <p:txBody>
          <a:bodyPr/>
          <a:lstStyle/>
          <a:p>
            <a:fld id="{4FAB73BC-B049-4115-A692-8D63A059BFB8}" type="slidenum">
              <a:rPr lang="en-US" smtClean="0">
                <a:solidFill>
                  <a:schemeClr val="tx1"/>
                </a:solidFill>
              </a:rPr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Espace réservé du contenu 1">
            <a:extLst>
              <a:ext uri="{FF2B5EF4-FFF2-40B4-BE49-F238E27FC236}">
                <a16:creationId xmlns:a16="http://schemas.microsoft.com/office/drawing/2014/main" id="{3A579500-489C-2041-99D7-0D28CB8D0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674" y="2219116"/>
            <a:ext cx="6672805" cy="3829181"/>
          </a:xfrm>
        </p:spPr>
        <p:txBody>
          <a:bodyPr>
            <a:normAutofit/>
          </a:bodyPr>
          <a:lstStyle/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Les traités de nouvelle génération ;</a:t>
            </a:r>
          </a:p>
          <a:p>
            <a:pPr algn="just"/>
            <a:endParaRPr lang="fr-FR" sz="2400" dirty="0">
              <a:solidFill>
                <a:schemeClr val="tx1"/>
              </a:solidFill>
              <a:latin typeface="Trebuchet MS" panose="020B0703020202090204" pitchFamily="34" charset="0"/>
            </a:endParaRPr>
          </a:p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La stratégie commerciale extérieure européenne ;</a:t>
            </a:r>
          </a:p>
          <a:p>
            <a:pPr algn="just"/>
            <a:endParaRPr lang="fr-FR" sz="2400" dirty="0">
              <a:solidFill>
                <a:schemeClr val="tx1"/>
              </a:solidFill>
              <a:latin typeface="Trebuchet MS" panose="020B0703020202090204" pitchFamily="34" charset="0"/>
            </a:endParaRPr>
          </a:p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La justification néolibérale des traités de libre-échange et du CETA.</a:t>
            </a:r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D9DBF3CC-C3CD-0F45-A1DC-3BD10460F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 néolibéralisme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Belgique</a:t>
            </a:r>
          </a:p>
        </p:txBody>
      </p:sp>
      <p:sp>
        <p:nvSpPr>
          <p:cNvPr id="9" name="Espace réservé de la date 2">
            <a:extLst>
              <a:ext uri="{FF2B5EF4-FFF2-40B4-BE49-F238E27FC236}">
                <a16:creationId xmlns:a16="http://schemas.microsoft.com/office/drawing/2014/main" id="{7DFDB685-E6BB-4C48-9290-D7667CDDED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</p:spPr>
        <p:txBody>
          <a:bodyPr/>
          <a:lstStyle/>
          <a:p>
            <a:pPr algn="l"/>
            <a:r>
              <a:rPr lang="fr-BE" dirty="0">
                <a:solidFill>
                  <a:schemeClr val="tx1"/>
                </a:solidFill>
              </a:rPr>
              <a:t>4 février 2021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73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854234"/>
            <a:ext cx="6765403" cy="756465"/>
          </a:xfrm>
        </p:spPr>
        <p:txBody>
          <a:bodyPr>
            <a:noAutofit/>
          </a:bodyPr>
          <a:lstStyle/>
          <a:p>
            <a:pPr algn="just"/>
            <a:r>
              <a:rPr lang="fr-FR" sz="2600" dirty="0"/>
              <a:t>(3) De l’</a:t>
            </a:r>
            <a:r>
              <a:rPr lang="fr-FR" sz="2600" i="1" dirty="0" err="1"/>
              <a:t>Investor</a:t>
            </a:r>
            <a:r>
              <a:rPr lang="fr-FR" sz="2600" i="1" dirty="0"/>
              <a:t>-state Dispute </a:t>
            </a:r>
            <a:r>
              <a:rPr lang="fr-FR" sz="2600" i="1" dirty="0" err="1"/>
              <a:t>Settlement</a:t>
            </a:r>
            <a:r>
              <a:rPr lang="fr-FR" sz="2600" i="1" dirty="0"/>
              <a:t> </a:t>
            </a:r>
            <a:r>
              <a:rPr lang="fr-FR" sz="2600" dirty="0"/>
              <a:t>(ISDS)</a:t>
            </a:r>
            <a:r>
              <a:rPr lang="fr-FR" sz="2600" i="1" dirty="0"/>
              <a:t> </a:t>
            </a:r>
            <a:r>
              <a:rPr lang="fr-FR" sz="2600" dirty="0"/>
              <a:t>à l’</a:t>
            </a:r>
            <a:r>
              <a:rPr lang="fr-FR" sz="2600" i="1" dirty="0"/>
              <a:t>Investment Court System </a:t>
            </a:r>
            <a:r>
              <a:rPr lang="fr-FR" sz="2600" dirty="0"/>
              <a:t>(ICS)</a:t>
            </a:r>
          </a:p>
        </p:txBody>
      </p:sp>
      <p:sp>
        <p:nvSpPr>
          <p:cNvPr id="6" name="Espace réservé du numéro de diapositive 6">
            <a:extLst>
              <a:ext uri="{FF2B5EF4-FFF2-40B4-BE49-F238E27FC236}">
                <a16:creationId xmlns:a16="http://schemas.microsoft.com/office/drawing/2014/main" id="{583A517C-68F8-0140-893F-BC047266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57780" y="6459785"/>
            <a:ext cx="984019" cy="365125"/>
          </a:xfrm>
        </p:spPr>
        <p:txBody>
          <a:bodyPr/>
          <a:lstStyle/>
          <a:p>
            <a:fld id="{4FAB73BC-B049-4115-A692-8D63A059BFB8}" type="slidenum">
              <a:rPr lang="en-US" smtClean="0">
                <a:solidFill>
                  <a:schemeClr val="tx1"/>
                </a:solidFill>
              </a:rPr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D9DBF3CC-C3CD-0F45-A1DC-3BD10460F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 néolibéralisme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Belgique</a:t>
            </a:r>
          </a:p>
        </p:txBody>
      </p:sp>
      <p:sp>
        <p:nvSpPr>
          <p:cNvPr id="9" name="Espace réservé du contenu 1">
            <a:extLst>
              <a:ext uri="{FF2B5EF4-FFF2-40B4-BE49-F238E27FC236}">
                <a16:creationId xmlns:a16="http://schemas.microsoft.com/office/drawing/2014/main" id="{B3BCD30A-DBE9-4D4E-B665-4D44CC398E1F}"/>
              </a:ext>
            </a:extLst>
          </p:cNvPr>
          <p:cNvSpPr txBox="1">
            <a:spLocks/>
          </p:cNvSpPr>
          <p:nvPr/>
        </p:nvSpPr>
        <p:spPr>
          <a:xfrm>
            <a:off x="416674" y="2219116"/>
            <a:ext cx="6672805" cy="3829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Le huitième chapitre du CETA ;</a:t>
            </a:r>
          </a:p>
          <a:p>
            <a:pPr algn="just"/>
            <a:endParaRPr lang="fr-BE" sz="2400" dirty="0">
              <a:solidFill>
                <a:schemeClr val="tx1"/>
              </a:solidFill>
              <a:latin typeface="Trebuchet MS" panose="020B0703020202090204" pitchFamily="34" charset="0"/>
              <a:ea typeface="Arial" charset="0"/>
              <a:cs typeface="Arial" charset="0"/>
            </a:endParaRPr>
          </a:p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Les différences entre ISDS et ICS.</a:t>
            </a:r>
          </a:p>
        </p:txBody>
      </p:sp>
      <p:graphicFrame>
        <p:nvGraphicFramePr>
          <p:cNvPr id="2" name="Tableau 3">
            <a:extLst>
              <a:ext uri="{FF2B5EF4-FFF2-40B4-BE49-F238E27FC236}">
                <a16:creationId xmlns:a16="http://schemas.microsoft.com/office/drawing/2014/main" id="{8425ACCC-74B3-684A-BDE1-C40F7C8C8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329998"/>
              </p:ext>
            </p:extLst>
          </p:nvPr>
        </p:nvGraphicFramePr>
        <p:xfrm>
          <a:off x="1372179" y="3831394"/>
          <a:ext cx="6399642" cy="2526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9821">
                  <a:extLst>
                    <a:ext uri="{9D8B030D-6E8A-4147-A177-3AD203B41FA5}">
                      <a16:colId xmlns:a16="http://schemas.microsoft.com/office/drawing/2014/main" val="3427414287"/>
                    </a:ext>
                  </a:extLst>
                </a:gridCol>
                <a:gridCol w="3199821">
                  <a:extLst>
                    <a:ext uri="{9D8B030D-6E8A-4147-A177-3AD203B41FA5}">
                      <a16:colId xmlns:a16="http://schemas.microsoft.com/office/drawing/2014/main" val="20578200"/>
                    </a:ext>
                  </a:extLst>
                </a:gridCol>
              </a:tblGrid>
              <a:tr h="631705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ISDS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7777661"/>
                  </a:ext>
                </a:extLst>
              </a:tr>
              <a:tr h="631705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Nomination </a:t>
                      </a:r>
                      <a:r>
                        <a:rPr lang="fr-FR" sz="1600" i="1" dirty="0"/>
                        <a:t>ad hoc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Statut permanent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171923"/>
                  </a:ext>
                </a:extLst>
              </a:tr>
              <a:tr h="631705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Désignation par les parties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Désignation par le président du tribunal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9930880"/>
                  </a:ext>
                </a:extLst>
              </a:tr>
              <a:tr h="631705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Absence de possibilité d’appel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Possibilité d’appel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716384"/>
                  </a:ext>
                </a:extLst>
              </a:tr>
            </a:tbl>
          </a:graphicData>
        </a:graphic>
      </p:graphicFrame>
      <p:sp>
        <p:nvSpPr>
          <p:cNvPr id="10" name="Espace réservé de la date 2">
            <a:extLst>
              <a:ext uri="{FF2B5EF4-FFF2-40B4-BE49-F238E27FC236}">
                <a16:creationId xmlns:a16="http://schemas.microsoft.com/office/drawing/2014/main" id="{E351CCD9-420D-494E-99F9-C238CD269A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</p:spPr>
        <p:txBody>
          <a:bodyPr/>
          <a:lstStyle/>
          <a:p>
            <a:pPr algn="l"/>
            <a:r>
              <a:rPr lang="fr-BE" dirty="0">
                <a:solidFill>
                  <a:schemeClr val="tx1"/>
                </a:solidFill>
              </a:rPr>
              <a:t>4 février 2021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91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854234"/>
            <a:ext cx="6765403" cy="756465"/>
          </a:xfrm>
        </p:spPr>
        <p:txBody>
          <a:bodyPr>
            <a:noAutofit/>
          </a:bodyPr>
          <a:lstStyle/>
          <a:p>
            <a:pPr algn="just"/>
            <a:r>
              <a:rPr lang="fr-FR" sz="2600" dirty="0"/>
              <a:t>(3) De l’</a:t>
            </a:r>
            <a:r>
              <a:rPr lang="fr-FR" sz="2600" i="1" dirty="0" err="1"/>
              <a:t>Investor</a:t>
            </a:r>
            <a:r>
              <a:rPr lang="fr-FR" sz="2600" i="1" dirty="0"/>
              <a:t>-state Dispute </a:t>
            </a:r>
            <a:r>
              <a:rPr lang="fr-FR" sz="2600" i="1" dirty="0" err="1"/>
              <a:t>Settlement</a:t>
            </a:r>
            <a:r>
              <a:rPr lang="fr-FR" sz="2600" i="1" dirty="0"/>
              <a:t> </a:t>
            </a:r>
            <a:r>
              <a:rPr lang="fr-FR" sz="2600" dirty="0"/>
              <a:t>(ISDS)</a:t>
            </a:r>
            <a:r>
              <a:rPr lang="fr-FR" sz="2600" i="1" dirty="0"/>
              <a:t> </a:t>
            </a:r>
            <a:r>
              <a:rPr lang="fr-FR" sz="2600" dirty="0"/>
              <a:t>à l’</a:t>
            </a:r>
            <a:r>
              <a:rPr lang="fr-FR" sz="2600" i="1" dirty="0"/>
              <a:t>Investment Court System </a:t>
            </a:r>
            <a:r>
              <a:rPr lang="fr-FR" sz="2600" dirty="0"/>
              <a:t>(ICS)</a:t>
            </a:r>
          </a:p>
        </p:txBody>
      </p:sp>
      <p:sp>
        <p:nvSpPr>
          <p:cNvPr id="6" name="Espace réservé du numéro de diapositive 6">
            <a:extLst>
              <a:ext uri="{FF2B5EF4-FFF2-40B4-BE49-F238E27FC236}">
                <a16:creationId xmlns:a16="http://schemas.microsoft.com/office/drawing/2014/main" id="{583A517C-68F8-0140-893F-BC047266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57780" y="6459785"/>
            <a:ext cx="984019" cy="365125"/>
          </a:xfrm>
        </p:spPr>
        <p:txBody>
          <a:bodyPr/>
          <a:lstStyle/>
          <a:p>
            <a:fld id="{4FAB73BC-B049-4115-A692-8D63A059BFB8}" type="slidenum">
              <a:rPr lang="en-US" smtClean="0">
                <a:solidFill>
                  <a:schemeClr val="tx1"/>
                </a:solidFill>
              </a:r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D9DBF3CC-C3CD-0F45-A1DC-3BD10460F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 néolibéralisme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Belgique</a:t>
            </a:r>
          </a:p>
        </p:txBody>
      </p:sp>
      <p:sp>
        <p:nvSpPr>
          <p:cNvPr id="9" name="Espace réservé du contenu 1">
            <a:extLst>
              <a:ext uri="{FF2B5EF4-FFF2-40B4-BE49-F238E27FC236}">
                <a16:creationId xmlns:a16="http://schemas.microsoft.com/office/drawing/2014/main" id="{B3BCD30A-DBE9-4D4E-B665-4D44CC398E1F}"/>
              </a:ext>
            </a:extLst>
          </p:cNvPr>
          <p:cNvSpPr txBox="1">
            <a:spLocks/>
          </p:cNvSpPr>
          <p:nvPr/>
        </p:nvSpPr>
        <p:spPr>
          <a:xfrm>
            <a:off x="416674" y="2219116"/>
            <a:ext cx="6672805" cy="3829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La mise en place d’un système de concurrence juridictionnelle ;</a:t>
            </a:r>
          </a:p>
          <a:p>
            <a:pPr algn="just"/>
            <a:endParaRPr lang="fr-BE" sz="2400" dirty="0">
              <a:solidFill>
                <a:schemeClr val="tx1"/>
              </a:solidFill>
              <a:latin typeface="Trebuchet MS" panose="020B0703020202090204" pitchFamily="34" charset="0"/>
              <a:ea typeface="Arial" charset="0"/>
              <a:cs typeface="Arial" charset="0"/>
            </a:endParaRPr>
          </a:p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 La raison d’être néolibérale du dispositif ;</a:t>
            </a:r>
          </a:p>
          <a:p>
            <a:pPr algn="just"/>
            <a:endParaRPr lang="fr-BE" sz="2400" dirty="0">
              <a:solidFill>
                <a:schemeClr val="tx1"/>
              </a:solidFill>
              <a:latin typeface="Trebuchet MS" panose="020B0703020202090204" pitchFamily="34" charset="0"/>
              <a:ea typeface="Arial" charset="0"/>
              <a:cs typeface="Arial" charset="0"/>
            </a:endParaRPr>
          </a:p>
          <a:p>
            <a:pPr algn="just"/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 L’</a:t>
            </a:r>
            <a:r>
              <a:rPr lang="fr-BE" sz="2400" i="1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Investment Court System </a:t>
            </a:r>
            <a:r>
              <a:rPr lang="fr-BE" sz="2400" dirty="0">
                <a:solidFill>
                  <a:schemeClr val="tx1"/>
                </a:solidFill>
                <a:latin typeface="Trebuchet MS" panose="020B0703020202090204" pitchFamily="34" charset="0"/>
                <a:ea typeface="Arial" charset="0"/>
                <a:cs typeface="Arial" charset="0"/>
              </a:rPr>
              <a:t>et le principe d’égalité.</a:t>
            </a:r>
          </a:p>
        </p:txBody>
      </p:sp>
      <p:sp>
        <p:nvSpPr>
          <p:cNvPr id="10" name="Espace réservé de la date 2">
            <a:extLst>
              <a:ext uri="{FF2B5EF4-FFF2-40B4-BE49-F238E27FC236}">
                <a16:creationId xmlns:a16="http://schemas.microsoft.com/office/drawing/2014/main" id="{F7439BF7-F246-2343-9085-221F0B42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</p:spPr>
        <p:txBody>
          <a:bodyPr/>
          <a:lstStyle/>
          <a:p>
            <a:pPr algn="l"/>
            <a:r>
              <a:rPr lang="fr-BE" dirty="0">
                <a:solidFill>
                  <a:schemeClr val="tx1"/>
                </a:solidFill>
              </a:rPr>
              <a:t>4 février 2021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970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854234"/>
            <a:ext cx="6765403" cy="756465"/>
          </a:xfrm>
        </p:spPr>
        <p:txBody>
          <a:bodyPr>
            <a:normAutofit fontScale="90000"/>
          </a:bodyPr>
          <a:lstStyle/>
          <a:p>
            <a:r>
              <a:rPr lang="fr-FR" dirty="0"/>
              <a:t>Commerce extérieur et néolibéralisme</a:t>
            </a:r>
          </a:p>
        </p:txBody>
      </p:sp>
      <p:sp>
        <p:nvSpPr>
          <p:cNvPr id="6" name="Espace réservé du numéro de diapositive 6">
            <a:extLst>
              <a:ext uri="{FF2B5EF4-FFF2-40B4-BE49-F238E27FC236}">
                <a16:creationId xmlns:a16="http://schemas.microsoft.com/office/drawing/2014/main" id="{583A517C-68F8-0140-893F-BC047266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57780" y="6459785"/>
            <a:ext cx="984019" cy="365125"/>
          </a:xfrm>
        </p:spPr>
        <p:txBody>
          <a:bodyPr/>
          <a:lstStyle/>
          <a:p>
            <a:fld id="{4FAB73BC-B049-4115-A692-8D63A059BFB8}" type="slidenum">
              <a:rPr lang="en-US" smtClean="0">
                <a:solidFill>
                  <a:schemeClr val="tx1"/>
                </a:solidFill>
              </a:rPr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D9DBF3CC-C3CD-0F45-A1DC-3BD10460F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 néolibéralisme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Belgique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16A2F3F-09B6-BB4E-84FD-99E8405FB0E4}"/>
              </a:ext>
            </a:extLst>
          </p:cNvPr>
          <p:cNvSpPr txBox="1"/>
          <p:nvPr/>
        </p:nvSpPr>
        <p:spPr>
          <a:xfrm>
            <a:off x="1770927" y="3182778"/>
            <a:ext cx="4610815" cy="49244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600" dirty="0"/>
              <a:t>Conclusion &amp; Discussion</a:t>
            </a:r>
          </a:p>
        </p:txBody>
      </p:sp>
      <p:sp>
        <p:nvSpPr>
          <p:cNvPr id="9" name="Espace réservé de la date 2">
            <a:extLst>
              <a:ext uri="{FF2B5EF4-FFF2-40B4-BE49-F238E27FC236}">
                <a16:creationId xmlns:a16="http://schemas.microsoft.com/office/drawing/2014/main" id="{B7824FDB-ABFB-384E-8B99-09EB752E50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</p:spPr>
        <p:txBody>
          <a:bodyPr/>
          <a:lstStyle/>
          <a:p>
            <a:pPr algn="l"/>
            <a:r>
              <a:rPr lang="fr-BE" dirty="0">
                <a:solidFill>
                  <a:schemeClr val="tx1"/>
                </a:solidFill>
              </a:rPr>
              <a:t>4 février 2021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13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te">
  <a:themeElements>
    <a:clrScheme name="Personnalisé 13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583773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6072</TotalTime>
  <Words>446</Words>
  <Application>Microsoft Macintosh PowerPoint</Application>
  <PresentationFormat>Affichage à l'écran (4:3)</PresentationFormat>
  <Paragraphs>78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Facette</vt:lpstr>
      <vt:lpstr>Néolibéralisme et commerce extérieur. Le cas de l’Accord économique global (CETA) et de son Investment Court System (ICS).</vt:lpstr>
      <vt:lpstr>Commerce extérieur et néolibéralisme</vt:lpstr>
      <vt:lpstr>(1) Rationalité néolibérale et construction européenne</vt:lpstr>
      <vt:lpstr>(2) Le cas de l’Accord économique et commercial global (CETA)</vt:lpstr>
      <vt:lpstr>(3) De l’Investor-state Dispute Settlement (ISDS) à l’Investment Court System (ICS)</vt:lpstr>
      <vt:lpstr>(3) De l’Investor-state Dispute Settlement (ISDS) à l’Investment Court System (ICS)</vt:lpstr>
      <vt:lpstr>Commerce extérieur et néolibéralisme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L'action du Roi en Belgique depuis 1831 Pouvoir et influence Jean Stengers</dc:title>
  <dc:creator>David Bosnjak</dc:creator>
  <cp:lastModifiedBy>Archibald Gustin</cp:lastModifiedBy>
  <cp:revision>155</cp:revision>
  <cp:lastPrinted>2017-11-03T09:59:44Z</cp:lastPrinted>
  <dcterms:created xsi:type="dcterms:W3CDTF">2017-11-01T16:17:46Z</dcterms:created>
  <dcterms:modified xsi:type="dcterms:W3CDTF">2021-02-03T11:20:46Z</dcterms:modified>
</cp:coreProperties>
</file>