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2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83" r:id="rId14"/>
    <p:sldId id="294" r:id="rId15"/>
    <p:sldId id="26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A4DDB7B-F1DF-4D44-B5F4-FB456F5A38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D7636CD-2A42-4766-867D-C48E7B9538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E1E37-519D-4ED1-B145-C88B7C29474F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FF1502-4905-4B8E-B5B3-58B36BFFD6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D768EA-46F4-4B3A-ACF2-2A88BC103D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86A8C-8F33-4712-8FCA-5A7B78845EE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128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2CBDE-09AC-4835-B852-C1A97F11F189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170A0-A459-46A0-A8A2-46E1B1907EE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0818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B8E66E6-6C38-486D-95D5-3FBA6CF86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4C3223C7-7D36-4288-9753-A896F16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2051450"/>
            <a:ext cx="6849271" cy="222890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3A7F0557-8D19-4B43-A502-9357E2DD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400" y="4413363"/>
            <a:ext cx="6849270" cy="120602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FEBE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190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47141F01-DB8C-46F9-8878-9E83676D586A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BC07FD20-3FC9-49F5-9919-BE74B8EDDEC2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2738280" cy="1357200"/>
          </a:xfrm>
          <a:prstGeom prst="rtTriangle">
            <a:avLst/>
          </a:prstGeom>
          <a:solidFill>
            <a:srgbClr val="F2EEEC">
              <a:alpha val="5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90ACEF3-1C08-47C9-B477-7DD6792BD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B53BF58-347A-435F-B3E3-64B564E31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6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612A94D1-7406-46E7-BD67-6B25953F8DE1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9344DD1D-FC9F-4914-B658-C979409B3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5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DD0FD8BE-0CD3-4B35-AD30-6B1CABC75B9F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841A8C5-A7DB-4D56-A0CC-B56E28E34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59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ST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D48B5477-854D-4067-9E20-43D94E6D740D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79067FD4-4E2E-41F8-81B1-75CB1B038BA6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2738280" cy="1357200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6" y="363093"/>
            <a:ext cx="10388041" cy="468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6" y="6356351"/>
            <a:ext cx="2882574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7DF08B9-4A30-4AFF-A505-94FE1ADE94E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71826" y="835255"/>
            <a:ext cx="10388041" cy="461665"/>
          </a:xfrm>
        </p:spPr>
        <p:txBody>
          <a:bodyPr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AC57860-6EA5-481C-B1A4-8695F3F4E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26" y="1610531"/>
            <a:ext cx="10388041" cy="451563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5FCBEEE2-3ED5-431F-9318-3C0DAEE1C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6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92000" cy="11430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2400" y="1600201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72400" y="1600200"/>
            <a:ext cx="499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2400" y="6356351"/>
            <a:ext cx="2844800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453EDA5-A07A-40EC-97E6-F85199BA9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4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535113"/>
            <a:ext cx="4992000" cy="64800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72400" y="2174875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970000" y="1535113"/>
            <a:ext cx="4992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970000" y="2166637"/>
            <a:ext cx="499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3F2609B-A12E-448C-BCFB-264C4D3D0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20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7068AF-0755-41BB-B9AD-C5B1DE013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46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0D70B00-64C3-4CBA-B19B-5596D8C26EDD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B3DB1BF-25BA-4C73-B078-94E2BFC84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3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475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186B50D-7A9A-4C26-A361-193920B6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69"/>
          <a:stretch/>
        </p:blipFill>
        <p:spPr>
          <a:xfrm>
            <a:off x="0" y="1"/>
            <a:ext cx="11792857" cy="6858000"/>
          </a:xfrm>
          <a:prstGeom prst="rect">
            <a:avLst/>
          </a:prstGeom>
        </p:spPr>
      </p:pic>
      <p:pic>
        <p:nvPicPr>
          <p:cNvPr id="3" name="Image 2" descr="Une image contenant personne, bâtiment, téléphone mobile, extérieur&#10;&#10;Description générée automatiquement">
            <a:extLst>
              <a:ext uri="{FF2B5EF4-FFF2-40B4-BE49-F238E27FC236}">
                <a16:creationId xmlns:a16="http://schemas.microsoft.com/office/drawing/2014/main" id="{19446EC0-C8B1-4BFA-AED5-919874B763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b="16204"/>
          <a:stretch/>
        </p:blipFill>
        <p:spPr>
          <a:xfrm>
            <a:off x="0" y="0"/>
            <a:ext cx="9936480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93FFFD2A-7B82-4122-A9D3-1A0E246AF41A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1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28E6A2BE-1A69-49F4-ABDB-084CBADE8416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09B18075-0FAD-4EBC-8A1C-C7DA9039DC69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9C348BD4-467D-4028-95B0-19EF82718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72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827" y="273050"/>
            <a:ext cx="3556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92711" y="273051"/>
            <a:ext cx="657482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71827" y="1435101"/>
            <a:ext cx="3556001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0BE51CA-071A-40A8-A5FB-AB76303D8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7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3D0A32B-295A-4821-B49E-DF14B9771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7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AB5330D1-230E-4B55-BBDE-D224708A9093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FD60F14-9129-44AD-9426-2771789700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55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165BC5AF-66B2-4FF5-8D66-541989CD5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9BE2E7A4-B44B-49B9-8226-9D7FCD9661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27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6CC4091A-39CA-4454-9CB8-96E9445E1A73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744A4FEF-6A92-4638-A1B6-42810A58C964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2738280" cy="1357200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97931" y="4800600"/>
            <a:ext cx="839613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897931" y="612775"/>
            <a:ext cx="8396139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97931" y="5367338"/>
            <a:ext cx="8396139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CB04CFB2-0A4C-4955-ABFE-749849BC75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67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9B8AC76-F257-4FEE-A86E-B12A4DB9F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91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38758" y="260649"/>
            <a:ext cx="2461141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8688" y="260649"/>
            <a:ext cx="7567712" cy="58515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4B0F298-245B-405C-8754-511454A9CB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203344" y="5801056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29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et triangl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48EED0-0A57-4655-9879-BB4BBE38FC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riangle rectangle 6">
            <a:extLst>
              <a:ext uri="{FF2B5EF4-FFF2-40B4-BE49-F238E27FC236}">
                <a16:creationId xmlns:a16="http://schemas.microsoft.com/office/drawing/2014/main" id="{E466FE93-BCCA-4DEB-B128-EDA5937013B3}"/>
              </a:ext>
            </a:extLst>
          </p:cNvPr>
          <p:cNvSpPr/>
          <p:nvPr/>
        </p:nvSpPr>
        <p:spPr>
          <a:xfrm flipH="1">
            <a:off x="4200000" y="2858400"/>
            <a:ext cx="7992000" cy="3999600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Triangle rectangle 11">
            <a:extLst>
              <a:ext uri="{FF2B5EF4-FFF2-40B4-BE49-F238E27FC236}">
                <a16:creationId xmlns:a16="http://schemas.microsoft.com/office/drawing/2014/main" id="{CED83DE5-27A0-439B-8B1B-5E0DFE9DCC27}"/>
              </a:ext>
            </a:extLst>
          </p:cNvPr>
          <p:cNvSpPr/>
          <p:nvPr/>
        </p:nvSpPr>
        <p:spPr>
          <a:xfrm flipH="1" flipV="1">
            <a:off x="4200000" y="0"/>
            <a:ext cx="7992000" cy="39996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3CFC905C-D692-43EF-A413-5BD3FC5D5CE6}"/>
              </a:ext>
            </a:extLst>
          </p:cNvPr>
          <p:cNvSpPr>
            <a:spLocks noChangeAspect="1"/>
          </p:cNvSpPr>
          <p:nvPr/>
        </p:nvSpPr>
        <p:spPr>
          <a:xfrm>
            <a:off x="0" y="2106000"/>
            <a:ext cx="9500400" cy="4752000"/>
          </a:xfrm>
          <a:prstGeom prst="rtTriangle">
            <a:avLst/>
          </a:prstGeom>
          <a:solidFill>
            <a:schemeClr val="accent1">
              <a:alpha val="8470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E0847BF-E0C7-435E-882B-5D3EAA54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9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avec Triangle et image varian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89B84DC-DA94-4A3B-BB2D-18F3335C1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6798" b="167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6F9CE725-9F0E-4867-847C-F2274CE57378}"/>
              </a:ext>
            </a:extLst>
          </p:cNvPr>
          <p:cNvSpPr>
            <a:spLocks noChangeAspect="1"/>
          </p:cNvSpPr>
          <p:nvPr/>
        </p:nvSpPr>
        <p:spPr>
          <a:xfrm rot="10800000" flipV="1">
            <a:off x="1003672" y="1229649"/>
            <a:ext cx="11188328" cy="5628351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6BD3022D-2542-442B-808D-5202447836B9}"/>
              </a:ext>
            </a:extLst>
          </p:cNvPr>
          <p:cNvSpPr>
            <a:spLocks noChangeAspect="1"/>
          </p:cNvSpPr>
          <p:nvPr/>
        </p:nvSpPr>
        <p:spPr>
          <a:xfrm>
            <a:off x="0" y="3575544"/>
            <a:ext cx="6518368" cy="3282456"/>
          </a:xfrm>
          <a:prstGeom prst="rtTriangle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220E6C27-2AE9-4FB3-A4CA-9DEC3190D3C5}"/>
              </a:ext>
            </a:extLst>
          </p:cNvPr>
          <p:cNvSpPr>
            <a:spLocks noChangeAspect="1"/>
          </p:cNvSpPr>
          <p:nvPr/>
        </p:nvSpPr>
        <p:spPr>
          <a:xfrm rot="10800000">
            <a:off x="5125802" y="1"/>
            <a:ext cx="7066198" cy="3545854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0">
            <a:extLst>
              <a:ext uri="{FF2B5EF4-FFF2-40B4-BE49-F238E27FC236}">
                <a16:creationId xmlns:a16="http://schemas.microsoft.com/office/drawing/2014/main" id="{EEECA6DB-FE45-4F0C-9997-81E8823BE3BF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521747" y="3975709"/>
            <a:ext cx="7564505" cy="1069122"/>
          </a:xfrm>
        </p:spPr>
        <p:txBody>
          <a:bodyPr tIns="36000" bIns="36000" anchor="b">
            <a:noAutofit/>
          </a:bodyPr>
          <a:lstStyle>
            <a:lvl1pPr algn="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2ED0D76D-8361-4720-A879-E969FBCFB0E6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4521748" y="5074520"/>
            <a:ext cx="7564504" cy="824127"/>
          </a:xfrm>
        </p:spPr>
        <p:txBody>
          <a:bodyPr tIns="0" bIns="0">
            <a:noAutofit/>
          </a:bodyPr>
          <a:lstStyle>
            <a:lvl1pPr marL="0" indent="0" algn="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27B04FD-2E25-428A-9D19-7647AE4CA0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0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4BEE6B7-6726-40A8-B682-418CD45049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B69A3261-0B63-4F95-8DFF-EE72BDFD742A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1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92110A2D-EE1B-45F5-96B6-541C66382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BA6C6E19-9C75-4E4E-B002-A34D22011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CF1279-0A96-46BC-BDEC-342B1904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102" y="2462286"/>
            <a:ext cx="7493796" cy="567349"/>
          </a:xfrm>
        </p:spPr>
        <p:txBody>
          <a:bodyPr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E94DBEBC-C3DD-417A-AE0B-7F2FFBE8B0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6181" y="3108237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BD0B67-8261-4A54-B433-27B04D6C5FA5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4" name="Triangle rectangle 26">
              <a:extLst>
                <a:ext uri="{FF2B5EF4-FFF2-40B4-BE49-F238E27FC236}">
                  <a16:creationId xmlns:a16="http://schemas.microsoft.com/office/drawing/2014/main" id="{AED1471E-38A9-4C43-B330-15A5928385CA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riangle rectangle 26">
              <a:extLst>
                <a:ext uri="{FF2B5EF4-FFF2-40B4-BE49-F238E27FC236}">
                  <a16:creationId xmlns:a16="http://schemas.microsoft.com/office/drawing/2014/main" id="{692F3268-955F-4A36-89E1-8B2CBE6FECE9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Triangle isocèle 2">
              <a:extLst>
                <a:ext uri="{FF2B5EF4-FFF2-40B4-BE49-F238E27FC236}">
                  <a16:creationId xmlns:a16="http://schemas.microsoft.com/office/drawing/2014/main" id="{C12C66E5-C642-4A82-B37D-6149495CC1CB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8B793308-2542-4FCA-98E9-63301B822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2800" y="429854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43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0F4F805-C2F8-4520-BD8B-755F503B3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3252"/>
          <a:stretch/>
        </p:blipFill>
        <p:spPr>
          <a:xfrm>
            <a:off x="0" y="0"/>
            <a:ext cx="7532914" cy="4886956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2BA8963-0FF6-4A19-8B5B-0689D3AA063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53C0011F-D29D-48F0-AB5C-8C5CFEB68921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66D13421-62DF-44A8-A64A-F96CD33F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8BE65B4F-FABF-45EF-8BD3-F275E9683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DE1FC5AE-087A-44A8-95EF-82604661F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0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an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71E0A66B-DB9D-4AB9-ADF4-40E84E420424}"/>
              </a:ext>
            </a:extLst>
          </p:cNvPr>
          <p:cNvSpPr/>
          <p:nvPr/>
        </p:nvSpPr>
        <p:spPr>
          <a:xfrm flipV="1">
            <a:off x="0" y="0"/>
            <a:ext cx="7430400" cy="36828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riangle rectangle 12">
            <a:extLst>
              <a:ext uri="{FF2B5EF4-FFF2-40B4-BE49-F238E27FC236}">
                <a16:creationId xmlns:a16="http://schemas.microsoft.com/office/drawing/2014/main" id="{81451F3F-6F39-4C4D-AC93-F3A07058C804}"/>
              </a:ext>
            </a:extLst>
          </p:cNvPr>
          <p:cNvSpPr/>
          <p:nvPr/>
        </p:nvSpPr>
        <p:spPr>
          <a:xfrm>
            <a:off x="0" y="3175200"/>
            <a:ext cx="7430400" cy="3682800"/>
          </a:xfrm>
          <a:prstGeom prst="rtTriangle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059627"/>
            <a:ext cx="2844800" cy="661850"/>
          </a:xfrm>
        </p:spPr>
        <p:txBody>
          <a:bodyPr anchor="t"/>
          <a:lstStyle>
            <a:lvl1pPr>
              <a:defRPr sz="160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A2ADB040-BA9D-4C5A-A012-D7BA1741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3495170"/>
            <a:ext cx="11010000" cy="1082364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61BCD301-28D6-4DED-9149-0B0CF8272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99" y="4581003"/>
            <a:ext cx="11009999" cy="96103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707DB4DA-CA79-4477-8514-8A64FCEE7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54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merciemen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Triangle rectangle 5">
            <a:extLst>
              <a:ext uri="{FF2B5EF4-FFF2-40B4-BE49-F238E27FC236}">
                <a16:creationId xmlns:a16="http://schemas.microsoft.com/office/drawing/2014/main" id="{547525E4-AC16-4CAF-B3D3-BD2C7A73410B}"/>
              </a:ext>
            </a:extLst>
          </p:cNvPr>
          <p:cNvSpPr>
            <a:spLocks noChangeAspect="1"/>
          </p:cNvSpPr>
          <p:nvPr/>
        </p:nvSpPr>
        <p:spPr>
          <a:xfrm flipV="1">
            <a:off x="0" y="0"/>
            <a:ext cx="6647468" cy="32947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F56595C-9867-4C3E-9EEA-ED39D6506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78213" y="1732179"/>
            <a:ext cx="7341387" cy="2263095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66A2B0E-41E7-4618-9AE9-1F01F0C6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432000"/>
            <a:ext cx="6227543" cy="1143000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contenu 10">
            <a:extLst>
              <a:ext uri="{FF2B5EF4-FFF2-40B4-BE49-F238E27FC236}">
                <a16:creationId xmlns:a16="http://schemas.microsoft.com/office/drawing/2014/main" id="{F239FEE7-05BB-4D8F-A370-4D608D68C4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2400" y="4932378"/>
            <a:ext cx="11047199" cy="1374981"/>
          </a:xfrm>
        </p:spPr>
        <p:txBody>
          <a:bodyPr>
            <a:normAutofit/>
          </a:bodyPr>
          <a:lstStyle>
            <a:lvl1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 algn="r"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06DFF1A-32E6-4337-BAFD-2C4EEC438B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4152453"/>
            <a:ext cx="11047199" cy="624820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FB221B5-1C8D-4448-B56D-8B2C95E5DC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629" y="429238"/>
            <a:ext cx="2892152" cy="8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54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91E69DD1-20E2-4033-855D-1DB35DD81AA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CBAFF0A8-EF7F-4551-B92A-B2DEC1CDD375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24323A89-83F5-4937-BF4A-0C432B1AE11D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2D031C7C-554A-4831-B3BB-E45C7ED0A51A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D8FB09AA-711A-4179-8C6E-EE33D0D09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481" y="2732046"/>
            <a:ext cx="461303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59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2116EE20-0978-42ED-B377-D7237342D524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A0C8D663-01D0-4CF7-B6F2-3A75FE7900B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rectangle 26">
              <a:extLst>
                <a:ext uri="{FF2B5EF4-FFF2-40B4-BE49-F238E27FC236}">
                  <a16:creationId xmlns:a16="http://schemas.microsoft.com/office/drawing/2014/main" id="{BA55A5D8-67BE-4C2A-AEBD-D9094E1A5DFB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>
              <a:extLst>
                <a:ext uri="{FF2B5EF4-FFF2-40B4-BE49-F238E27FC236}">
                  <a16:creationId xmlns:a16="http://schemas.microsoft.com/office/drawing/2014/main" id="{782EA74F-4041-4199-B217-7ABA249B5012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47D58643-D11C-4AAC-A5B5-686A79D4F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481" y="2732046"/>
            <a:ext cx="461303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8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0CAB536-F998-4B20-8FA8-B7F96539D4A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607594" y="2792413"/>
            <a:ext cx="4976812" cy="13938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dirty="0"/>
              <a:t>Merci</a:t>
            </a:r>
            <a:endParaRPr lang="fr-BE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B6A43A5-AA3A-4BFC-B7DB-5DE5EB0B7779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10" name="Triangle rectangle 26">
              <a:extLst>
                <a:ext uri="{FF2B5EF4-FFF2-40B4-BE49-F238E27FC236}">
                  <a16:creationId xmlns:a16="http://schemas.microsoft.com/office/drawing/2014/main" id="{54206899-FB18-4847-BC57-167CAF217DF1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rectangle 26">
              <a:extLst>
                <a:ext uri="{FF2B5EF4-FFF2-40B4-BE49-F238E27FC236}">
                  <a16:creationId xmlns:a16="http://schemas.microsoft.com/office/drawing/2014/main" id="{F2C10157-9E7F-4D71-AB98-2BE7CC23FE66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A8589E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>
              <a:extLst>
                <a:ext uri="{FF2B5EF4-FFF2-40B4-BE49-F238E27FC236}">
                  <a16:creationId xmlns:a16="http://schemas.microsoft.com/office/drawing/2014/main" id="{877BF605-1224-44AC-96C9-FFBFA7439C7D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F5184E28-1E7C-4AF3-9328-9E99AF9B7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481" y="500408"/>
            <a:ext cx="461303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6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et triang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1E90178-B85E-4F8D-835D-7B45C7EA3D19}"/>
              </a:ext>
            </a:extLst>
          </p:cNvPr>
          <p:cNvGrpSpPr/>
          <p:nvPr/>
        </p:nvGrpSpPr>
        <p:grpSpPr>
          <a:xfrm>
            <a:off x="0" y="3028981"/>
            <a:ext cx="12192000" cy="3829019"/>
            <a:chOff x="0" y="3028981"/>
            <a:chExt cx="12192000" cy="3829019"/>
          </a:xfrm>
        </p:grpSpPr>
        <p:sp>
          <p:nvSpPr>
            <p:cNvPr id="9" name="Triangle rectangle 26">
              <a:extLst>
                <a:ext uri="{FF2B5EF4-FFF2-40B4-BE49-F238E27FC236}">
                  <a16:creationId xmlns:a16="http://schemas.microsoft.com/office/drawing/2014/main" id="{991CBC84-ADD3-4B9E-8777-AFFCE0D874AB}"/>
                </a:ext>
              </a:extLst>
            </p:cNvPr>
            <p:cNvSpPr/>
            <p:nvPr/>
          </p:nvSpPr>
          <p:spPr>
            <a:xfrm>
              <a:off x="0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rectangle 26">
              <a:extLst>
                <a:ext uri="{FF2B5EF4-FFF2-40B4-BE49-F238E27FC236}">
                  <a16:creationId xmlns:a16="http://schemas.microsoft.com/office/drawing/2014/main" id="{07A7E01A-E821-44AB-AF13-205432304604}"/>
                </a:ext>
              </a:extLst>
            </p:cNvPr>
            <p:cNvSpPr/>
            <p:nvPr/>
          </p:nvSpPr>
          <p:spPr>
            <a:xfrm flipH="1">
              <a:off x="4578261" y="3028981"/>
              <a:ext cx="7613739" cy="3829019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0CFD1625-BEBC-4612-BF9A-9B2919DD294E}"/>
                </a:ext>
              </a:extLst>
            </p:cNvPr>
            <p:cNvSpPr/>
            <p:nvPr/>
          </p:nvSpPr>
          <p:spPr>
            <a:xfrm>
              <a:off x="4578261" y="6094800"/>
              <a:ext cx="3035478" cy="763200"/>
            </a:xfrm>
            <a:prstGeom prst="triangle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20E9254D-E795-44FE-9ADA-09F7078D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9481" y="500408"/>
            <a:ext cx="461303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58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06406EA4-D0D1-40AC-8707-0D7F9BC46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7446" y="2176081"/>
            <a:ext cx="8297108" cy="25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1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-têt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1">
            <a:extLst>
              <a:ext uri="{FF2B5EF4-FFF2-40B4-BE49-F238E27FC236}">
                <a16:creationId xmlns:a16="http://schemas.microsoft.com/office/drawing/2014/main" id="{2241C72F-8B64-4833-B9EA-07DC2E34F56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863694"/>
            <a:chOff x="-5102" y="-5100"/>
            <a:chExt cx="9149101" cy="5150642"/>
          </a:xfrm>
        </p:grpSpPr>
        <p:sp>
          <p:nvSpPr>
            <p:cNvPr id="7" name="Triangle isocèle 17">
              <a:extLst>
                <a:ext uri="{FF2B5EF4-FFF2-40B4-BE49-F238E27FC236}">
                  <a16:creationId xmlns:a16="http://schemas.microsoft.com/office/drawing/2014/main" id="{254C6A41-E4CB-4892-81E8-7463EEA69623}"/>
                </a:ext>
              </a:extLst>
            </p:cNvPr>
            <p:cNvSpPr/>
            <p:nvPr/>
          </p:nvSpPr>
          <p:spPr>
            <a:xfrm rot="5400000">
              <a:off x="1200324" y="-1210526"/>
              <a:ext cx="5150642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0642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150642" y="6425259"/>
                  </a:lnTo>
                  <a:lnTo>
                    <a:pt x="5150642" y="7560475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A858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>
                <a:solidFill>
                  <a:srgbClr val="5B257D"/>
                </a:solidFill>
              </a:endParaRPr>
            </a:p>
          </p:txBody>
        </p:sp>
        <p:sp>
          <p:nvSpPr>
            <p:cNvPr id="8" name="Triangle isocèle 7">
              <a:extLst>
                <a:ext uri="{FF2B5EF4-FFF2-40B4-BE49-F238E27FC236}">
                  <a16:creationId xmlns:a16="http://schemas.microsoft.com/office/drawing/2014/main" id="{B629F952-43F5-4EB4-857F-4F3C5F5274C9}"/>
                </a:ext>
              </a:extLst>
            </p:cNvPr>
            <p:cNvSpPr/>
            <p:nvPr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dirty="0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664D58-8FC7-41BD-ACDB-D5E84E9B5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2023E7-7B76-4FA3-9608-8B33B4F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5E3D61-0E00-4CEE-B060-9D83A856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83D0827-1551-4DEF-AEE5-8BD3BD50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992" y="4791656"/>
            <a:ext cx="6356336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1F87DFC7-3329-4F55-8747-8F14050EA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1992" y="5437607"/>
            <a:ext cx="6356336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2F033D19-FC7F-4BB8-82C4-C87C78D8A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1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FBA8BAC-B791-46A8-ADC4-896B274CD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/>
          <a:stretch/>
        </p:blipFill>
        <p:spPr>
          <a:xfrm>
            <a:off x="0" y="0"/>
            <a:ext cx="10916972" cy="3682800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1864029D-2963-4A65-B032-A8175CB95F10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 w 12192000"/>
              <a:gd name="connsiteY1" fmla="*/ 0 h 6858000"/>
              <a:gd name="connsiteX2" fmla="*/ 1 w 12192000"/>
              <a:gd name="connsiteY2" fmla="*/ 3682800 h 6858000"/>
              <a:gd name="connsiteX3" fmla="*/ 7430401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" y="0"/>
                </a:lnTo>
                <a:lnTo>
                  <a:pt x="1" y="3682800"/>
                </a:lnTo>
                <a:lnTo>
                  <a:pt x="7430401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noFill/>
              </a:ln>
            </a:endParaRPr>
          </a:p>
        </p:txBody>
      </p:sp>
      <p:sp>
        <p:nvSpPr>
          <p:cNvPr id="10" name="Triangle rectangle 9">
            <a:extLst>
              <a:ext uri="{FF2B5EF4-FFF2-40B4-BE49-F238E27FC236}">
                <a16:creationId xmlns:a16="http://schemas.microsoft.com/office/drawing/2014/main" id="{D40B19F9-0171-42B6-84C3-DBE1B2949BC3}"/>
              </a:ext>
            </a:extLst>
          </p:cNvPr>
          <p:cNvSpPr>
            <a:spLocks noChangeAspect="1"/>
          </p:cNvSpPr>
          <p:nvPr/>
        </p:nvSpPr>
        <p:spPr>
          <a:xfrm flipH="1">
            <a:off x="9769284" y="5657206"/>
            <a:ext cx="2422716" cy="1200794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960000"/>
            <a:ext cx="11043598" cy="1080000"/>
          </a:xfrm>
        </p:spPr>
        <p:txBody>
          <a:bodyPr anchor="b">
            <a:normAutofit/>
          </a:bodyPr>
          <a:lstStyle>
            <a:lvl1pPr algn="r">
              <a:defRPr sz="3200" b="1" cap="none" baseline="0">
                <a:solidFill>
                  <a:schemeClr val="tx1"/>
                </a:solidFill>
                <a:latin typeface="+mn-lt"/>
                <a:ea typeface="Source Sans Pro Black" panose="020B0803030403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5220000"/>
            <a:ext cx="11043598" cy="863559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BE49DC8-866A-4B4A-A8D3-B8FB18794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5B5860-269D-417B-A8E7-19FBD2A0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8A0599-C68A-4E69-AD24-F58B6AF4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427AB3-0931-4524-9E39-39B01BFF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037BDB4-C7E2-464F-8E9B-068858F75CEB}"/>
              </a:ext>
            </a:extLst>
          </p:cNvPr>
          <p:cNvGrpSpPr/>
          <p:nvPr/>
        </p:nvGrpSpPr>
        <p:grpSpPr>
          <a:xfrm>
            <a:off x="0" y="0"/>
            <a:ext cx="9465276" cy="6858000"/>
            <a:chOff x="0" y="0"/>
            <a:chExt cx="9465276" cy="6858000"/>
          </a:xfrm>
        </p:grpSpPr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5B097EBE-1403-4461-8BC8-95DB246D7EB6}"/>
                </a:ext>
              </a:extLst>
            </p:cNvPr>
            <p:cNvSpPr/>
            <p:nvPr/>
          </p:nvSpPr>
          <p:spPr>
            <a:xfrm flipV="1">
              <a:off x="0" y="0"/>
              <a:ext cx="6342868" cy="3194079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1FBADB"/>
                </a:solidFill>
              </a:endParaRPr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79502811-6ACB-420A-AD49-65F9DA2AF29B}"/>
                </a:ext>
              </a:extLst>
            </p:cNvPr>
            <p:cNvSpPr/>
            <p:nvPr/>
          </p:nvSpPr>
          <p:spPr>
            <a:xfrm>
              <a:off x="0" y="2091570"/>
              <a:ext cx="9465276" cy="4766430"/>
            </a:xfrm>
            <a:prstGeom prst="rtTriangle">
              <a:avLst/>
            </a:prstGeom>
            <a:solidFill>
              <a:schemeClr val="tx2">
                <a:lumMod val="20000"/>
                <a:lumOff val="8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2F15EA7B-C4EB-49CC-BCC6-D8966413E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00" y="4717898"/>
            <a:ext cx="7454000" cy="567349"/>
          </a:xfrm>
        </p:spPr>
        <p:txBody>
          <a:bodyPr>
            <a:normAutofit/>
          </a:bodyPr>
          <a:lstStyle>
            <a:lvl1pPr algn="l"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D1FC12A7-3105-4716-8D56-C90E64A8DE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2400" y="5363849"/>
            <a:ext cx="7454000" cy="486486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6B7431CE-3D0E-40C7-B8C8-D334857DB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2871" y="436122"/>
            <a:ext cx="20264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8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EDC8ECE-BC03-46C4-8549-294628CA93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3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>
            <a:off x="0" y="4870800"/>
            <a:ext cx="4009365" cy="1987200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DDDB33-DD70-4F0B-BEA6-3DE9948C6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0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>
            <a:extLst>
              <a:ext uri="{FF2B5EF4-FFF2-40B4-BE49-F238E27FC236}">
                <a16:creationId xmlns:a16="http://schemas.microsoft.com/office/drawing/2014/main" id="{03254CBB-1086-403B-B41D-67E9E1C3A603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10201274" y="-1"/>
            <a:ext cx="1990722" cy="1144906"/>
          </a:xfrm>
          <a:prstGeom prst="rtTriangle">
            <a:avLst/>
          </a:prstGeom>
          <a:solidFill>
            <a:srgbClr val="F2EE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400" y="367255"/>
            <a:ext cx="10389600" cy="806400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71828" y="6356351"/>
            <a:ext cx="2882572" cy="365125"/>
          </a:xfrm>
        </p:spPr>
        <p:txBody>
          <a:bodyPr/>
          <a:lstStyle/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2882573" cy="365125"/>
          </a:xfrm>
        </p:spPr>
        <p:txBody>
          <a:bodyPr/>
          <a:lstStyle/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B3CA443-DC0A-4DB5-BABF-C7D63695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00" y="1600201"/>
            <a:ext cx="10389600" cy="452596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6419EF0B-C3E2-49B0-84D9-20E19BE85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738" y="435308"/>
            <a:ext cx="532205" cy="5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72400" y="274638"/>
            <a:ext cx="1038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BE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2400" y="1600201"/>
            <a:ext cx="1038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BE" noProof="0" dirty="0"/>
              <a:t>Cliquez pour modifier les styles du texte du masque</a:t>
            </a:r>
          </a:p>
          <a:p>
            <a:pPr lvl="1"/>
            <a:r>
              <a:rPr lang="fr-BE" noProof="0" dirty="0"/>
              <a:t>Deuxième niveau</a:t>
            </a:r>
          </a:p>
          <a:p>
            <a:pPr lvl="2"/>
            <a:r>
              <a:rPr lang="fr-BE" noProof="0" dirty="0"/>
              <a:t>Troisième niveau</a:t>
            </a:r>
          </a:p>
          <a:p>
            <a:pPr lvl="3"/>
            <a:r>
              <a:rPr lang="fr-BE" noProof="0" dirty="0"/>
              <a:t>Quatrième niveau</a:t>
            </a:r>
          </a:p>
          <a:p>
            <a:pPr lvl="4"/>
            <a:r>
              <a:rPr lang="fr-BE" noProof="0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2400" y="6356351"/>
            <a:ext cx="288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CB249-8487-4836-A2A9-9E8EE27508E7}" type="datetimeFigureOut">
              <a:rPr lang="fr-BE" smtClean="0"/>
              <a:t>07-12-20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8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64939-4F8A-4545-863F-0F786D9EF9F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86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xStyles>
    <p:titleStyle>
      <a:lvl1pPr algn="just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4500" indent="-4445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Franklin Gothic Book" panose="020B0503020102020204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Calibri" panose="020F0502020204030204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just" defTabSz="457200" rtl="0" eaLnBrk="1" latinLnBrk="0" hangingPunct="1">
        <a:lnSpc>
          <a:spcPct val="125000"/>
        </a:lnSpc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temps de travail : ineffectivité du droit ou crise d’un instrument de mesure ?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BE" dirty="0"/>
              <a:t>Fabienne K</a:t>
            </a:r>
            <a:r>
              <a:rPr lang="fr-BE" cap="small" dirty="0"/>
              <a:t>éfer</a:t>
            </a:r>
            <a:r>
              <a:rPr lang="fr-BE" dirty="0"/>
              <a:t>  •  Professeur ordinaire à l’université de Liège (</a:t>
            </a:r>
            <a:r>
              <a:rPr lang="fr-BE" dirty="0" err="1"/>
              <a:t>ULiège</a:t>
            </a:r>
            <a:r>
              <a:rPr lang="fr-BE" dirty="0"/>
              <a:t>) •  Unité de recherche CITÉ</a:t>
            </a:r>
            <a:endParaRPr lang="en-GB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19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B. La société de service et de la connaissance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296955"/>
            <a:ext cx="10389600" cy="4829210"/>
          </a:xfrm>
        </p:spPr>
        <p:txBody>
          <a:bodyPr/>
          <a:lstStyle/>
          <a:p>
            <a:r>
              <a:rPr lang="fr-BE" dirty="0" smtClean="0"/>
              <a:t>C’est le cerveau qui travaille. Quantifier le travail intellectuel est difficile. Réglementer le temps de travail est-il pertinent?</a:t>
            </a:r>
          </a:p>
          <a:p>
            <a:r>
              <a:rPr lang="fr-BE" dirty="0" smtClean="0"/>
              <a:t>TIC : on peut travailler partout et tout le temps. La loi du 16 mars 1971 n’est plus respectée dans de nombreux cas.</a:t>
            </a:r>
          </a:p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000" y="3438000"/>
            <a:ext cx="684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Dispositions sur le droit à la déconnexion</a:t>
            </a:r>
          </a:p>
          <a:p>
            <a:r>
              <a:rPr lang="fr-BE" dirty="0" smtClean="0"/>
              <a:t>Disposition sur le télétravail  	</a:t>
            </a:r>
            <a:r>
              <a:rPr lang="fr-BE" dirty="0"/>
              <a:t> </a:t>
            </a:r>
            <a:r>
              <a:rPr lang="fr-BE" dirty="0" smtClean="0"/>
              <a:t>     télétravail « en débordement »</a:t>
            </a:r>
            <a:endParaRPr lang="fr-BE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36" y="625150"/>
            <a:ext cx="6283470" cy="4506685"/>
          </a:xfrm>
          <a:prstGeom prst="rect">
            <a:avLst/>
          </a:prstGeom>
        </p:spPr>
      </p:pic>
      <p:sp>
        <p:nvSpPr>
          <p:cNvPr id="5" name="Non égal 4"/>
          <p:cNvSpPr/>
          <p:nvPr/>
        </p:nvSpPr>
        <p:spPr>
          <a:xfrm>
            <a:off x="4688209" y="5631642"/>
            <a:ext cx="360000" cy="324000"/>
          </a:xfrm>
          <a:prstGeom prst="mathNot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C. Arrêt CCOO du 14 mai 2019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Les États membres doivent mettre à charge des employeurs l’obligation d’instaurer un système « objectif, fiable et accessible » permettant de mesurer, pour chaque travailleur, « la durée de son travail </a:t>
            </a:r>
            <a:r>
              <a:rPr lang="fr-BE" u="sng" dirty="0"/>
              <a:t>journalier</a:t>
            </a:r>
            <a:r>
              <a:rPr lang="fr-BE" dirty="0"/>
              <a:t> », même si cette obligation a un </a:t>
            </a:r>
            <a:r>
              <a:rPr lang="fr-BE" dirty="0" smtClean="0"/>
              <a:t>coût (§§ 60 et 66).</a:t>
            </a:r>
          </a:p>
          <a:p>
            <a:r>
              <a:rPr lang="fr-BE" dirty="0" smtClean="0"/>
              <a:t>Liberté des États membres de choisir le procédé (§ 63).</a:t>
            </a:r>
          </a:p>
          <a:p>
            <a:r>
              <a:rPr lang="fr-BE" dirty="0" smtClean="0"/>
              <a:t>Effet direct horizontal ?? Directive; art. 31, § 2, de la Charte des droits fondamentaux de l’Union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267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Pistes de solution ?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Genin, </a:t>
            </a:r>
            <a:r>
              <a:rPr lang="fr-BE" dirty="0" err="1" smtClean="0"/>
              <a:t>Supiot</a:t>
            </a:r>
            <a:r>
              <a:rPr lang="fr-BE" dirty="0" smtClean="0"/>
              <a:t> : sortir de la dichotomie temps de travail / temps de repos</a:t>
            </a:r>
          </a:p>
          <a:p>
            <a:r>
              <a:rPr lang="fr-BE" dirty="0" smtClean="0"/>
              <a:t>« Charge de travail » : nouvelle catégorie juridique (</a:t>
            </a:r>
            <a:r>
              <a:rPr lang="fr-BE" dirty="0" err="1" smtClean="0"/>
              <a:t>cf</a:t>
            </a:r>
            <a:r>
              <a:rPr lang="fr-BE" dirty="0" smtClean="0"/>
              <a:t> réglementation du télétravail)</a:t>
            </a:r>
          </a:p>
          <a:p>
            <a:r>
              <a:rPr lang="fr-BE" dirty="0" smtClean="0"/>
              <a:t>Protéger le temps de repos plutôt que le temps de travail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30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Pour aller plus loin :</a:t>
            </a:r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F. </a:t>
            </a:r>
            <a:r>
              <a:rPr lang="fr-BE" cap="small" dirty="0" smtClean="0"/>
              <a:t>Kéfer</a:t>
            </a:r>
            <a:r>
              <a:rPr lang="fr-BE" dirty="0" smtClean="0"/>
              <a:t>, «</a:t>
            </a:r>
            <a:r>
              <a:rPr lang="fr-BE" dirty="0"/>
              <a:t> Le temps de travail : ineffectivité du droit ou crise d’un instrument de mesure ?</a:t>
            </a:r>
            <a:r>
              <a:rPr lang="fr-BE" dirty="0" smtClean="0"/>
              <a:t> », </a:t>
            </a:r>
            <a:r>
              <a:rPr lang="fr-BE" i="1" dirty="0" smtClean="0"/>
              <a:t>Revue de droit social/</a:t>
            </a:r>
            <a:r>
              <a:rPr lang="fr-BE" i="1" dirty="0" err="1" smtClean="0"/>
              <a:t>Tijdschrift</a:t>
            </a:r>
            <a:r>
              <a:rPr lang="fr-BE" i="1" dirty="0" smtClean="0"/>
              <a:t> </a:t>
            </a:r>
            <a:r>
              <a:rPr lang="fr-BE" i="1" dirty="0" err="1" smtClean="0"/>
              <a:t>voor</a:t>
            </a:r>
            <a:r>
              <a:rPr lang="fr-BE" i="1" dirty="0" smtClean="0"/>
              <a:t> </a:t>
            </a:r>
            <a:r>
              <a:rPr lang="fr-BE" i="1" dirty="0" err="1" smtClean="0"/>
              <a:t>sociaal</a:t>
            </a:r>
            <a:r>
              <a:rPr lang="fr-BE" i="1" dirty="0" smtClean="0"/>
              <a:t> </a:t>
            </a:r>
            <a:r>
              <a:rPr lang="fr-BE" i="1" dirty="0" err="1" smtClean="0"/>
              <a:t>recht</a:t>
            </a:r>
            <a:r>
              <a:rPr lang="fr-BE" dirty="0" smtClean="0"/>
              <a:t>, 2021/1-2, à paraitre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8662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FDC54AC-4CEC-4DAA-881A-190FDCF26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056" y="1943097"/>
            <a:ext cx="6227543" cy="1143000"/>
          </a:xfrm>
        </p:spPr>
        <p:txBody>
          <a:bodyPr/>
          <a:lstStyle/>
          <a:p>
            <a:r>
              <a:rPr lang="fr-BE" sz="3200" dirty="0" err="1" smtClean="0"/>
              <a:t>Dank</a:t>
            </a:r>
            <a:r>
              <a:rPr lang="fr-BE" sz="3200" dirty="0" smtClean="0"/>
              <a:t> U </a:t>
            </a:r>
            <a:r>
              <a:rPr lang="fr-BE" sz="3200" dirty="0" err="1" smtClean="0"/>
              <a:t>voor</a:t>
            </a:r>
            <a:r>
              <a:rPr lang="fr-BE" sz="3200" dirty="0" smtClean="0"/>
              <a:t> </a:t>
            </a:r>
            <a:r>
              <a:rPr lang="fr-BE" sz="3200" dirty="0" err="1" smtClean="0"/>
              <a:t>uw</a:t>
            </a:r>
            <a:r>
              <a:rPr lang="fr-BE" sz="3200" dirty="0" smtClean="0"/>
              <a:t> </a:t>
            </a:r>
            <a:r>
              <a:rPr lang="fr-BE" sz="3200" dirty="0" err="1" smtClean="0"/>
              <a:t>aandacht</a:t>
            </a:r>
            <a:r>
              <a:rPr lang="fr-BE" sz="3200" dirty="0" smtClean="0"/>
              <a:t> </a:t>
            </a:r>
            <a:br>
              <a:rPr lang="fr-BE" sz="3200" dirty="0" smtClean="0"/>
            </a:br>
            <a:r>
              <a:rPr lang="fr-BE" sz="3200" dirty="0" smtClean="0"/>
              <a:t>Merci de votre attention</a:t>
            </a:r>
            <a:endParaRPr lang="fr-BE" sz="32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15527C-31A7-4DDE-ABA8-760CB5C35B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3286" y="4017975"/>
            <a:ext cx="11286313" cy="2553741"/>
          </a:xfrm>
        </p:spPr>
        <p:txBody>
          <a:bodyPr>
            <a:normAutofit lnSpcReduction="10000"/>
          </a:bodyPr>
          <a:lstStyle/>
          <a:p>
            <a:r>
              <a:rPr lang="fr-BE" dirty="0"/>
              <a:t>Fabienne K</a:t>
            </a:r>
            <a:r>
              <a:rPr lang="fr-BE" cap="small" dirty="0"/>
              <a:t>éfer</a:t>
            </a:r>
            <a:r>
              <a:rPr lang="fr-BE" dirty="0"/>
              <a:t>  •  </a:t>
            </a:r>
            <a:r>
              <a:rPr lang="fr-BE" dirty="0" smtClean="0"/>
              <a:t>Professeur ordinaire à l’université de </a:t>
            </a:r>
            <a:r>
              <a:rPr lang="fr-BE" dirty="0"/>
              <a:t>Liège (ULiège) •  </a:t>
            </a:r>
            <a:r>
              <a:rPr lang="fr-BE" dirty="0" smtClean="0"/>
              <a:t>Unité de recherche CITÉ</a:t>
            </a:r>
            <a:endParaRPr lang="en-GB" dirty="0"/>
          </a:p>
          <a:p>
            <a:endParaRPr lang="fr-BE" dirty="0" smtClean="0"/>
          </a:p>
          <a:p>
            <a:endParaRPr lang="fr-BE" dirty="0"/>
          </a:p>
          <a:p>
            <a:endParaRPr lang="fr-BE" dirty="0" smtClean="0"/>
          </a:p>
          <a:p>
            <a:r>
              <a:rPr lang="fr-BE" dirty="0" smtClean="0"/>
              <a:t>fkefer@uliege.be</a:t>
            </a:r>
            <a:endParaRPr lang="fr-BE" dirty="0"/>
          </a:p>
          <a:p>
            <a:r>
              <a:rPr lang="fr-BE" dirty="0"/>
              <a:t>www.cite.uliege.be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941282-53DC-45C0-B215-031BFFD2AB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00" y="3238050"/>
            <a:ext cx="11047199" cy="624820"/>
          </a:xfrm>
        </p:spPr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40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Délimitation du sujet</a:t>
            </a:r>
          </a:p>
          <a:p>
            <a:r>
              <a:rPr lang="fr-BE" dirty="0" smtClean="0"/>
              <a:t>Temps de travail / Durée du travail</a:t>
            </a:r>
          </a:p>
          <a:p>
            <a:r>
              <a:rPr lang="fr-BE" dirty="0" smtClean="0"/>
              <a:t>Le temps de travail est une création de la révolution industrielle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8865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Avant la révolution industrielle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313411"/>
            <a:ext cx="10389600" cy="4812754"/>
          </a:xfrm>
        </p:spPr>
        <p:txBody>
          <a:bodyPr/>
          <a:lstStyle/>
          <a:p>
            <a:r>
              <a:rPr lang="fr-BE" dirty="0" smtClean="0"/>
              <a:t>Espace de travail / habitat</a:t>
            </a:r>
          </a:p>
          <a:p>
            <a:r>
              <a:rPr lang="fr-BE" dirty="0" smtClean="0"/>
              <a:t>Rythme de travail déterminé par : les saisons, l’alternance du jour et de la nuit, l’angélus et les fêtes religieuses (250 jours de travail par an)</a:t>
            </a:r>
          </a:p>
          <a:p>
            <a:r>
              <a:rPr lang="fr-BE" dirty="0" smtClean="0"/>
              <a:t>Division du temps : temps profane / temps dédié à l’église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r="13944"/>
          <a:stretch/>
        </p:blipFill>
        <p:spPr>
          <a:xfrm>
            <a:off x="8503918" y="2495550"/>
            <a:ext cx="3175463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L’industrialisation (au tournant du </a:t>
            </a:r>
            <a:r>
              <a:rPr lang="fr-BE" dirty="0" err="1" smtClean="0"/>
              <a:t>XIXè</a:t>
            </a:r>
            <a:r>
              <a:rPr lang="fr-BE" dirty="0" smtClean="0"/>
              <a:t> siècle)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Concentration de la main-d’œuvre dans des fabriques et usines de grande taille (économies d’échelle) + discipline</a:t>
            </a:r>
          </a:p>
          <a:p>
            <a:r>
              <a:rPr lang="fr-BE" dirty="0" smtClean="0"/>
              <a:t>Naissance du temps de l’horloge :</a:t>
            </a:r>
          </a:p>
          <a:p>
            <a:pPr marL="457200" indent="-457200">
              <a:buAutoNum type="alphaLcParenR"/>
            </a:pPr>
            <a:r>
              <a:rPr lang="fr-BE" dirty="0" smtClean="0"/>
              <a:t>Synchronisation des travailleurs</a:t>
            </a:r>
          </a:p>
          <a:p>
            <a:pPr marL="457200" indent="-457200">
              <a:lnSpc>
                <a:spcPct val="100000"/>
              </a:lnSpc>
              <a:buAutoNum type="alphaLcParenR"/>
            </a:pPr>
            <a:r>
              <a:rPr lang="fr-BE" dirty="0" smtClean="0"/>
              <a:t>Le temps acquiert une valeur monétaire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BE" dirty="0" smtClean="0"/>
              <a:t> (Time </a:t>
            </a:r>
            <a:r>
              <a:rPr lang="fr-BE" dirty="0" err="1" smtClean="0"/>
              <a:t>is</a:t>
            </a:r>
            <a:r>
              <a:rPr lang="fr-BE" dirty="0" smtClean="0"/>
              <a:t> money) : pour fixer le salaire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BE" dirty="0" smtClean="0"/>
              <a:t>et le prix de revient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1009" r="32607" b="1729"/>
          <a:stretch/>
        </p:blipFill>
        <p:spPr>
          <a:xfrm>
            <a:off x="7679094" y="2267779"/>
            <a:ext cx="3947404" cy="436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3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Intervention du législateur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sociale</a:t>
            </a:r>
          </a:p>
          <a:p>
            <a:r>
              <a:rPr lang="fr-BE" dirty="0" smtClean="0"/>
              <a:t>1889 : maitrise de la DURÉE du travail des personnes les plus vulnérables</a:t>
            </a:r>
          </a:p>
          <a:p>
            <a:r>
              <a:rPr lang="fr-BE" dirty="0" smtClean="0"/>
              <a:t>1921 : Loi des 8 heures pour tous</a:t>
            </a:r>
          </a:p>
          <a:p>
            <a:r>
              <a:rPr lang="fr-BE" dirty="0" smtClean="0"/>
              <a:t>Conception binaire dans la loi du 16 mars 1971 : temps de travail / temps de repos (idem dans la directive 2006/88)</a:t>
            </a:r>
          </a:p>
          <a:p>
            <a:r>
              <a:rPr lang="fr-BE" dirty="0" smtClean="0"/>
              <a:t>Objectif : protection de la santé (repos des corps), on ne s’occupe pas de la rémunération</a:t>
            </a:r>
          </a:p>
        </p:txBody>
      </p:sp>
    </p:spTree>
    <p:extLst>
      <p:ext uri="{BB962C8B-B14F-4D97-AF65-F5344CB8AC3E}">
        <p14:creationId xmlns:p14="http://schemas.microsoft.com/office/powerpoint/2010/main" val="239919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Réduction plus ou moins continue et collective jusqu’à la loi du 16 mars 1971</a:t>
            </a:r>
          </a:p>
          <a:p>
            <a:r>
              <a:rPr lang="fr-BE" dirty="0" smtClean="0"/>
              <a:t>Ensuite : Changement d’orientation de la législation :</a:t>
            </a:r>
          </a:p>
          <a:p>
            <a:pPr>
              <a:buFontTx/>
              <a:buChar char="-"/>
            </a:pPr>
            <a:r>
              <a:rPr lang="fr-BE" dirty="0" smtClean="0"/>
              <a:t>flexibilité, emplois atypiques</a:t>
            </a:r>
          </a:p>
          <a:p>
            <a:pPr>
              <a:buFontTx/>
              <a:buChar char="-"/>
            </a:pPr>
            <a:r>
              <a:rPr lang="fr-BE" dirty="0" smtClean="0"/>
              <a:t>Désynchronisation, individualisation des temps de travail</a:t>
            </a:r>
          </a:p>
          <a:p>
            <a:pPr>
              <a:buFontTx/>
              <a:buChar char="-"/>
            </a:pPr>
            <a:r>
              <a:rPr lang="fr-BE" dirty="0" smtClean="0"/>
              <a:t>Ce ne sont plus les corps que les nouvelles lois cherchent à protéger</a:t>
            </a:r>
          </a:p>
          <a:p>
            <a:r>
              <a:rPr lang="fr-BE" dirty="0" err="1" smtClean="0"/>
              <a:t>XXIè</a:t>
            </a:r>
            <a:r>
              <a:rPr lang="fr-BE" dirty="0" smtClean="0"/>
              <a:t> siècle : nouvelle évolution avec des enjeux variables et complexes, qui font pression sur la règlementation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789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600200"/>
            <a:ext cx="10389600" cy="489203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BE" dirty="0" smtClean="0"/>
              <a:t>Technologies : on peut travailleur partout et tout le temps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/>
              <a:t>Management promouvant l’autonomie des travailleurs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/>
              <a:t>Aspiration des salariés à l’autonomie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/>
              <a:t>Aspiration des salariés à la liberté d’organisation des temps de la vie (privée et professionnelle)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BE" dirty="0" smtClean="0"/>
              <a:t>Société de consommation (commandes sur Amazon, coiffeurs, magasins d’alimentation, etc.)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r-BE" dirty="0" smtClean="0">
                <a:sym typeface="Wingdings" panose="05000000000000000000" pitchFamily="2" charset="2"/>
              </a:rPr>
              <a:t>Le droit du temps de travail s’effiloche</a:t>
            </a:r>
          </a:p>
          <a:p>
            <a:pPr marL="0" indent="0">
              <a:buNone/>
            </a:pPr>
            <a:r>
              <a:rPr lang="fr-BE" dirty="0" smtClean="0">
                <a:sym typeface="Wingdings" panose="05000000000000000000" pitchFamily="2" charset="2"/>
              </a:rPr>
              <a:t>Discours polyphonique sur la flexibilité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85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Deux types de situations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2400" y="1371600"/>
            <a:ext cx="10389600" cy="4754565"/>
          </a:xfrm>
        </p:spPr>
        <p:txBody>
          <a:bodyPr/>
          <a:lstStyle/>
          <a:p>
            <a:r>
              <a:rPr lang="fr-BE" dirty="0" smtClean="0"/>
              <a:t>Situations d’ineffectivité qui ne traduisent pas une remise en question du principe-même de la limitation de la durée du travail</a:t>
            </a:r>
          </a:p>
          <a:p>
            <a:pPr marL="698500" lvl="2" indent="0">
              <a:buNone/>
            </a:pPr>
            <a:r>
              <a:rPr lang="fr-BE" dirty="0" smtClean="0"/>
              <a:t>2 cas de figure :</a:t>
            </a:r>
          </a:p>
          <a:p>
            <a:pPr marL="1155700" lvl="2" indent="-457200">
              <a:buAutoNum type="alphaLcParenR"/>
            </a:pPr>
            <a:r>
              <a:rPr lang="fr-BE" dirty="0" smtClean="0"/>
              <a:t>Les horaires flottants ; </a:t>
            </a:r>
          </a:p>
          <a:p>
            <a:pPr marL="1155700" lvl="2" indent="-457200">
              <a:buAutoNum type="alphaLcParenR"/>
            </a:pPr>
            <a:r>
              <a:rPr lang="fr-BE" dirty="0" smtClean="0"/>
              <a:t>Les heures d’ouverture de certains magasins</a:t>
            </a:r>
          </a:p>
          <a:p>
            <a:r>
              <a:rPr lang="fr-BE" dirty="0" smtClean="0"/>
              <a:t>Situations qui révèlent une remise en cause du modèle de protection : faut-il réguler le temps de travail ? Est-ce le temps de travail qu’il faut réguler ?</a:t>
            </a:r>
          </a:p>
          <a:p>
            <a:pPr marL="698500" lvl="2" indent="0">
              <a:buNone/>
            </a:pPr>
            <a:r>
              <a:rPr lang="fr-BE" dirty="0" smtClean="0"/>
              <a:t>2 cas de figure : </a:t>
            </a:r>
          </a:p>
          <a:p>
            <a:pPr marL="1155700" lvl="2" indent="-457200">
              <a:buAutoNum type="alphaLcParenR"/>
            </a:pPr>
            <a:r>
              <a:rPr lang="fr-BE" dirty="0" smtClean="0"/>
              <a:t>Les méthodes de management reposant sur l’autonomie des salariés ;</a:t>
            </a:r>
          </a:p>
          <a:p>
            <a:pPr marL="1155700" lvl="2" indent="-457200">
              <a:buAutoNum type="alphaLcParenR"/>
            </a:pPr>
            <a:r>
              <a:rPr lang="fr-BE" dirty="0" smtClean="0"/>
              <a:t>Le travail intellectuel à distance</a:t>
            </a:r>
          </a:p>
          <a:p>
            <a:pPr marL="457200" indent="-457200">
              <a:buAutoNum type="alphaLcParenR"/>
            </a:pPr>
            <a:endParaRPr lang="fr-BE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925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A. Méthodes de management promouvant l’autonomie du salarié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Management par objectif, par projet, « entreprise libérée », etc.</a:t>
            </a:r>
          </a:p>
          <a:p>
            <a:r>
              <a:rPr lang="fr-BE" dirty="0" smtClean="0"/>
              <a:t>« coach », « piloter »</a:t>
            </a:r>
          </a:p>
          <a:p>
            <a:r>
              <a:rPr lang="fr-BE" dirty="0" smtClean="0"/>
              <a:t>Les travailleurs sont-ils encore des salariés alors qu’ils organisent eux-mêmes leur travail et leur temps de travail?</a:t>
            </a:r>
            <a:r>
              <a:rPr lang="fr-BE" dirty="0"/>
              <a:t> </a:t>
            </a:r>
            <a:endParaRPr lang="fr-BE" dirty="0" smtClean="0"/>
          </a:p>
          <a:p>
            <a:pPr marL="698500" lvl="2" indent="0">
              <a:buNone/>
            </a:pPr>
            <a:r>
              <a:rPr lang="fr-BE" sz="2000" dirty="0" smtClean="0"/>
              <a:t>Art</a:t>
            </a:r>
            <a:r>
              <a:rPr lang="fr-BE" sz="2000" dirty="0"/>
              <a:t>. 333 de la loi-programme du 27 décembre 2006</a:t>
            </a:r>
          </a:p>
          <a:p>
            <a:pPr marL="698500" lvl="2" indent="0">
              <a:buNone/>
            </a:pPr>
            <a:r>
              <a:rPr lang="fr-BE" sz="2000" dirty="0" err="1"/>
              <a:t>Cass</a:t>
            </a:r>
            <a:r>
              <a:rPr lang="fr-BE" sz="2000" dirty="0"/>
              <a:t>, 10 octobre 2016 : le juge peut qualifier la relation de contrat de travail même si un seul des 4 critères est présent, tel le pouvoir de sanction disciplinaire</a:t>
            </a:r>
            <a:r>
              <a:rPr lang="fr-BE" sz="2000" dirty="0" smtClean="0"/>
              <a:t>.</a:t>
            </a:r>
          </a:p>
          <a:p>
            <a:r>
              <a:rPr lang="fr-BE" dirty="0" smtClean="0"/>
              <a:t>Conclusion : le droit du temps de travail s’applique.</a:t>
            </a:r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673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ITE">
  <a:themeElements>
    <a:clrScheme name="Droit_ULiège">
      <a:dk1>
        <a:sysClr val="windowText" lastClr="000000"/>
      </a:dk1>
      <a:lt1>
        <a:sysClr val="window" lastClr="FFFFFF"/>
      </a:lt1>
      <a:dk2>
        <a:srgbClr val="8C8B82"/>
      </a:dk2>
      <a:lt2>
        <a:srgbClr val="E8E2DE"/>
      </a:lt2>
      <a:accent1>
        <a:srgbClr val="5B257D"/>
      </a:accent1>
      <a:accent2>
        <a:srgbClr val="FFD000"/>
      </a:accent2>
      <a:accent3>
        <a:srgbClr val="00707F"/>
      </a:accent3>
      <a:accent4>
        <a:srgbClr val="5FA4B0"/>
      </a:accent4>
      <a:accent5>
        <a:srgbClr val="E62D31"/>
      </a:accent5>
      <a:accent6>
        <a:srgbClr val="005CA9"/>
      </a:accent6>
      <a:hlink>
        <a:srgbClr val="8DA6D6"/>
      </a:hlink>
      <a:folHlink>
        <a:srgbClr val="1FBAD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ides discret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TE" id="{360EB03B-B9FF-4873-9818-B8CD50ECC7A8}" vid="{CA96F5C5-5DCC-4364-9577-987CDC0B86C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CITE</Template>
  <TotalTime>2484</TotalTime>
  <Words>603</Words>
  <Application>Microsoft Office PowerPoint</Application>
  <PresentationFormat>Grand écran</PresentationFormat>
  <Paragraphs>81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Franklin Gothic Book</vt:lpstr>
      <vt:lpstr>Source Sans Pro Black</vt:lpstr>
      <vt:lpstr>Wingdings</vt:lpstr>
      <vt:lpstr>CITE</vt:lpstr>
      <vt:lpstr>Le temps de travail : ineffectivité du droit ou crise d’un instrument de mesure ?</vt:lpstr>
      <vt:lpstr>Présentation PowerPoint</vt:lpstr>
      <vt:lpstr>Avant la révolution industrielle</vt:lpstr>
      <vt:lpstr>L’industrialisation (au tournant du XIXè siècle)</vt:lpstr>
      <vt:lpstr>Intervention du législateur</vt:lpstr>
      <vt:lpstr>Présentation PowerPoint</vt:lpstr>
      <vt:lpstr>Présentation PowerPoint</vt:lpstr>
      <vt:lpstr>Deux types de situations</vt:lpstr>
      <vt:lpstr>A. Méthodes de management promouvant l’autonomie du salarié</vt:lpstr>
      <vt:lpstr>B. La société de service et de la connaissance</vt:lpstr>
      <vt:lpstr>Présentation PowerPoint</vt:lpstr>
      <vt:lpstr>C. Arrêt CCOO du 14 mai 2019</vt:lpstr>
      <vt:lpstr>Pistes de solution ?</vt:lpstr>
      <vt:lpstr>Présentation PowerPoint</vt:lpstr>
      <vt:lpstr>Dank U voor uw aandacht  Merci de votre attention</vt:lpstr>
    </vt:vector>
  </TitlesOfParts>
  <Company>PRIMINFO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 on the Legal Status of Platform Workers</dc:title>
  <dc:creator>Cordier Quentin</dc:creator>
  <cp:lastModifiedBy>Kéfer Fabienne</cp:lastModifiedBy>
  <cp:revision>106</cp:revision>
  <dcterms:created xsi:type="dcterms:W3CDTF">2019-08-08T09:49:34Z</dcterms:created>
  <dcterms:modified xsi:type="dcterms:W3CDTF">2020-12-07T14:18:26Z</dcterms:modified>
</cp:coreProperties>
</file>