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8.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2.xml" ContentType="application/vnd.openxmlformats-officedocument.presentationml.comments+xml"/>
  <Override PartName="/ppt/notesSlides/notesSlide11.xml" ContentType="application/vnd.openxmlformats-officedocument.presentationml.notesSlide+xml"/>
  <Override PartName="/ppt/comments/comment13.xml" ContentType="application/vnd.openxmlformats-officedocument.presentationml.comments+xml"/>
  <Override PartName="/ppt/notesSlides/notesSlide12.xml" ContentType="application/vnd.openxmlformats-officedocument.presentationml.notesSlide+xml"/>
  <Override PartName="/ppt/comments/comment14.xml" ContentType="application/vnd.openxmlformats-officedocument.presentationml.comments+xml"/>
  <Override PartName="/ppt/notesSlides/notesSlide13.xml" ContentType="application/vnd.openxmlformats-officedocument.presentationml.notesSlide+xml"/>
  <Override PartName="/ppt/comments/comment15.xml" ContentType="application/vnd.openxmlformats-officedocument.presentationml.comments+xml"/>
  <Override PartName="/ppt/notesSlides/notesSlide14.xml" ContentType="application/vnd.openxmlformats-officedocument.presentationml.notesSlide+xml"/>
  <Override PartName="/ppt/comments/comment16.xml" ContentType="application/vnd.openxmlformats-officedocument.presentationml.comments+xml"/>
  <Override PartName="/ppt/notesSlides/notesSlide15.xml" ContentType="application/vnd.openxmlformats-officedocument.presentationml.notesSlide+xml"/>
  <Override PartName="/ppt/comments/comment17.xml" ContentType="application/vnd.openxmlformats-officedocument.presentationml.comments+xml"/>
  <Override PartName="/ppt/notesSlides/notesSlide16.xml" ContentType="application/vnd.openxmlformats-officedocument.presentationml.notesSlide+xml"/>
  <Override PartName="/ppt/comments/comment18.xml" ContentType="application/vnd.openxmlformats-officedocument.presentationml.comments+xml"/>
  <Override PartName="/ppt/notesSlides/notesSlide17.xml" ContentType="application/vnd.openxmlformats-officedocument.presentationml.notesSlide+xml"/>
  <Override PartName="/ppt/comments/comment19.xml" ContentType="application/vnd.openxmlformats-officedocument.presentationml.comments+xml"/>
  <Override PartName="/ppt/notesSlides/notesSlide18.xml" ContentType="application/vnd.openxmlformats-officedocument.presentationml.notesSlide+xml"/>
  <Override PartName="/ppt/comments/comment20.xml" ContentType="application/vnd.openxmlformats-officedocument.presentationml.comments+xml"/>
  <Override PartName="/ppt/notesSlides/notesSlide19.xml" ContentType="application/vnd.openxmlformats-officedocument.presentationml.notesSlide+xml"/>
  <Override PartName="/ppt/comments/comment21.xml" ContentType="application/vnd.openxmlformats-officedocument.presentationml.comments+xml"/>
  <Override PartName="/ppt/notesSlides/notesSlide20.xml" ContentType="application/vnd.openxmlformats-officedocument.presentationml.notesSlide+xml"/>
  <Override PartName="/ppt/comments/comment22.xml" ContentType="application/vnd.openxmlformats-officedocument.presentationml.comments+xml"/>
  <Override PartName="/ppt/notesSlides/notesSlide21.xml" ContentType="application/vnd.openxmlformats-officedocument.presentationml.notesSlide+xml"/>
  <Override PartName="/ppt/comments/comment23.xml" ContentType="application/vnd.openxmlformats-officedocument.presentationml.comments+xml"/>
  <Override PartName="/ppt/notesSlides/notesSlide22.xml" ContentType="application/vnd.openxmlformats-officedocument.presentationml.notesSlide+xml"/>
  <Override PartName="/ppt/comments/comment24.xml" ContentType="application/vnd.openxmlformats-officedocument.presentationml.comments+xml"/>
  <Override PartName="/ppt/notesSlides/notesSlide23.xml" ContentType="application/vnd.openxmlformats-officedocument.presentationml.notesSlide+xml"/>
  <Override PartName="/ppt/comments/comment25.xml" ContentType="application/vnd.openxmlformats-officedocument.presentationml.comments+xml"/>
  <Override PartName="/ppt/notesSlides/notesSlide24.xml" ContentType="application/vnd.openxmlformats-officedocument.presentationml.notesSlide+xml"/>
  <Override PartName="/ppt/comments/comment26.xml" ContentType="application/vnd.openxmlformats-officedocument.presentationml.comments+xml"/>
  <Override PartName="/ppt/notesSlides/notesSlide25.xml" ContentType="application/vnd.openxmlformats-officedocument.presentationml.notesSlide+xml"/>
  <Override PartName="/ppt/comments/comment27.xml" ContentType="application/vnd.openxmlformats-officedocument.presentationml.comments+xml"/>
  <Override PartName="/ppt/notesSlides/notesSlide26.xml" ContentType="application/vnd.openxmlformats-officedocument.presentationml.notesSlide+xml"/>
  <Override PartName="/ppt/comments/comment28.xml" ContentType="application/vnd.openxmlformats-officedocument.presentationml.comment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376" r:id="rId3"/>
    <p:sldId id="384" r:id="rId4"/>
    <p:sldId id="385" r:id="rId5"/>
    <p:sldId id="386" r:id="rId6"/>
    <p:sldId id="387" r:id="rId7"/>
    <p:sldId id="388" r:id="rId8"/>
    <p:sldId id="344" r:id="rId9"/>
    <p:sldId id="418" r:id="rId10"/>
    <p:sldId id="382" r:id="rId11"/>
    <p:sldId id="389" r:id="rId12"/>
    <p:sldId id="390" r:id="rId13"/>
    <p:sldId id="266" r:id="rId14"/>
    <p:sldId id="267" r:id="rId15"/>
    <p:sldId id="354" r:id="rId16"/>
    <p:sldId id="356" r:id="rId17"/>
    <p:sldId id="391" r:id="rId18"/>
    <p:sldId id="392" r:id="rId19"/>
    <p:sldId id="277" r:id="rId20"/>
    <p:sldId id="278" r:id="rId21"/>
    <p:sldId id="280" r:id="rId22"/>
    <p:sldId id="393" r:id="rId23"/>
    <p:sldId id="397" r:id="rId24"/>
    <p:sldId id="411" r:id="rId25"/>
    <p:sldId id="413" r:id="rId26"/>
    <p:sldId id="415" r:id="rId27"/>
    <p:sldId id="423" r:id="rId28"/>
    <p:sldId id="424" r:id="rId29"/>
    <p:sldId id="394" r:id="rId30"/>
    <p:sldId id="395" r:id="rId31"/>
    <p:sldId id="283" r:id="rId32"/>
    <p:sldId id="374" r:id="rId33"/>
    <p:sldId id="426" r:id="rId34"/>
    <p:sldId id="427" r:id="rId35"/>
    <p:sldId id="428" r:id="rId36"/>
    <p:sldId id="407" r:id="rId37"/>
    <p:sldId id="310" r:id="rId38"/>
    <p:sldId id="323" r:id="rId39"/>
    <p:sldId id="360" r:id="rId40"/>
    <p:sldId id="430" r:id="rId41"/>
    <p:sldId id="431" r:id="rId42"/>
    <p:sldId id="432" r:id="rId43"/>
    <p:sldId id="419" r:id="rId44"/>
    <p:sldId id="420" r:id="rId45"/>
    <p:sldId id="325" r:id="rId46"/>
    <p:sldId id="433" r:id="rId47"/>
    <p:sldId id="435" r:id="rId48"/>
    <p:sldId id="437" r:id="rId49"/>
    <p:sldId id="442" r:id="rId50"/>
    <p:sldId id="436" r:id="rId51"/>
    <p:sldId id="441" r:id="rId52"/>
    <p:sldId id="444" r:id="rId53"/>
    <p:sldId id="439" r:id="rId54"/>
    <p:sldId id="445" r:id="rId55"/>
    <p:sldId id="440" r:id="rId56"/>
    <p:sldId id="446" r:id="rId57"/>
    <p:sldId id="447" r:id="rId58"/>
    <p:sldId id="448" r:id="rId59"/>
    <p:sldId id="449" r:id="rId60"/>
    <p:sldId id="450" r:id="rId61"/>
    <p:sldId id="421" r:id="rId62"/>
    <p:sldId id="451" r:id="rId63"/>
    <p:sldId id="452" r:id="rId64"/>
    <p:sldId id="410" r:id="rId65"/>
    <p:sldId id="367"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ien Godaux" initials="DG" lastIdx="82" clrIdx="0">
    <p:extLst>
      <p:ext uri="{19B8F6BF-5375-455C-9EA6-DF929625EA0E}">
        <p15:presenceInfo xmlns:p15="http://schemas.microsoft.com/office/powerpoint/2012/main" userId="bec2c11770589c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4660"/>
  </p:normalViewPr>
  <p:slideViewPr>
    <p:cSldViewPr snapToGrid="0">
      <p:cViewPr varScale="1">
        <p:scale>
          <a:sx n="74" d="100"/>
          <a:sy n="74" d="100"/>
        </p:scale>
        <p:origin x="5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Wt!$A$36</c:f>
              <c:strCache>
                <c:ptCount val="1"/>
                <c:pt idx="0">
                  <c:v>PSII</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plus>
            <c:min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Wt!$B$36:$M$36</c:f>
              <c:numCache>
                <c:formatCode>0.00</c:formatCode>
                <c:ptCount val="12"/>
                <c:pt idx="0">
                  <c:v>20.252783148477285</c:v>
                </c:pt>
                <c:pt idx="1">
                  <c:v>17.671189770118811</c:v>
                </c:pt>
                <c:pt idx="2">
                  <c:v>16.666666670000001</c:v>
                </c:pt>
                <c:pt idx="3">
                  <c:v>19.826271147859206</c:v>
                </c:pt>
                <c:pt idx="4">
                  <c:v>23.760840482202937</c:v>
                </c:pt>
                <c:pt idx="5">
                  <c:v>30.293351414425086</c:v>
                </c:pt>
                <c:pt idx="6">
                  <c:v>36.259936892881058</c:v>
                </c:pt>
                <c:pt idx="7">
                  <c:v>39.607918225284863</c:v>
                </c:pt>
                <c:pt idx="8">
                  <c:v>42.786428581516901</c:v>
                </c:pt>
                <c:pt idx="9">
                  <c:v>46.478052532005016</c:v>
                </c:pt>
                <c:pt idx="10">
                  <c:v>48.872602708808628</c:v>
                </c:pt>
                <c:pt idx="11">
                  <c:v>53.124415120582121</c:v>
                </c:pt>
              </c:numCache>
            </c:numRef>
          </c:yVal>
          <c:smooth val="0"/>
        </c:ser>
        <c:ser>
          <c:idx val="1"/>
          <c:order val="1"/>
          <c:tx>
            <c:strRef>
              <c:f>Wt!$A$37</c:f>
              <c:strCache>
                <c:ptCount val="1"/>
                <c:pt idx="0">
                  <c:v>H2</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plus>
            <c:min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Wt!$B$37:$M$37</c:f>
              <c:numCache>
                <c:formatCode>0.000</c:formatCode>
                <c:ptCount val="12"/>
                <c:pt idx="0">
                  <c:v>19.796600000000002</c:v>
                </c:pt>
                <c:pt idx="1">
                  <c:v>17.210270000000005</c:v>
                </c:pt>
                <c:pt idx="2">
                  <c:v>7.0461449999999903</c:v>
                </c:pt>
                <c:pt idx="3">
                  <c:v>4.6238050000000008</c:v>
                </c:pt>
                <c:pt idx="4">
                  <c:v>0.57133000000001211</c:v>
                </c:pt>
                <c:pt idx="5">
                  <c:v>0</c:v>
                </c:pt>
                <c:pt idx="6">
                  <c:v>0.5271550000000147</c:v>
                </c:pt>
                <c:pt idx="7">
                  <c:v>0</c:v>
                </c:pt>
                <c:pt idx="8">
                  <c:v>0.21265999999999785</c:v>
                </c:pt>
                <c:pt idx="9">
                  <c:v>0</c:v>
                </c:pt>
                <c:pt idx="10">
                  <c:v>0</c:v>
                </c:pt>
                <c:pt idx="11">
                  <c:v>4.8669999999990665E-2</c:v>
                </c:pt>
              </c:numCache>
            </c:numRef>
          </c:yVal>
          <c:smooth val="0"/>
        </c:ser>
        <c:dLbls>
          <c:showLegendKey val="0"/>
          <c:showVal val="0"/>
          <c:showCatName val="0"/>
          <c:showSerName val="0"/>
          <c:showPercent val="0"/>
          <c:showBubbleSize val="0"/>
        </c:dLbls>
        <c:axId val="206241216"/>
        <c:axId val="206230336"/>
      </c:scatterChart>
      <c:valAx>
        <c:axId val="206241216"/>
        <c:scaling>
          <c:orientation val="minMax"/>
          <c:max val="700"/>
          <c:min val="0"/>
        </c:scaling>
        <c:delete val="0"/>
        <c:axPos val="b"/>
        <c:numFmt formatCode="General" sourceLinked="1"/>
        <c:majorTickMark val="out"/>
        <c:minorTickMark val="none"/>
        <c:tickLblPos val="nextTo"/>
        <c:crossAx val="206230336"/>
        <c:crosses val="autoZero"/>
        <c:crossBetween val="midCat"/>
        <c:majorUnit val="200"/>
      </c:valAx>
      <c:valAx>
        <c:axId val="206230336"/>
        <c:scaling>
          <c:orientation val="minMax"/>
        </c:scaling>
        <c:delete val="0"/>
        <c:axPos val="l"/>
        <c:numFmt formatCode="0.00" sourceLinked="1"/>
        <c:majorTickMark val="out"/>
        <c:minorTickMark val="none"/>
        <c:tickLblPos val="nextTo"/>
        <c:crossAx val="206241216"/>
        <c:crosses val="autoZero"/>
        <c:crossBetween val="midCat"/>
      </c:valAx>
      <c:spPr>
        <a:noFill/>
      </c:spPr>
    </c:plotArea>
    <c:legend>
      <c:legendPos val="r"/>
      <c:layout>
        <c:manualLayout>
          <c:xMode val="edge"/>
          <c:yMode val="edge"/>
          <c:x val="0.59910282991635266"/>
          <c:y val="0.49512851255549867"/>
          <c:w val="0.1248971832547276"/>
          <c:h val="0.16268610987633111"/>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88407699037617E-2"/>
          <c:y val="5.1400554097404488E-2"/>
          <c:w val="0.4766920384951881"/>
          <c:h val="0.92034703995333922"/>
        </c:manualLayout>
      </c:layout>
      <c:scatterChart>
        <c:scatterStyle val="lineMarker"/>
        <c:varyColors val="0"/>
        <c:ser>
          <c:idx val="2"/>
          <c:order val="0"/>
          <c:tx>
            <c:strRef>
              <c:f>'2x'!$F$1</c:f>
              <c:strCache>
                <c:ptCount val="1"/>
                <c:pt idx="0">
                  <c:v>CC</c:v>
                </c:pt>
              </c:strCache>
            </c:strRef>
          </c:tx>
          <c:spPr>
            <a:ln>
              <a:solidFill>
                <a:schemeClr val="tx1">
                  <a:lumMod val="75000"/>
                  <a:lumOff val="25000"/>
                </a:schemeClr>
              </a:solidFill>
            </a:ln>
          </c:spPr>
          <c:marker>
            <c:symbol val="circle"/>
            <c:size val="7"/>
            <c:spPr>
              <a:solidFill>
                <a:schemeClr val="tx1">
                  <a:lumMod val="75000"/>
                  <a:lumOff val="25000"/>
                </a:schemeClr>
              </a:solidFill>
              <a:ln>
                <a:solidFill>
                  <a:sysClr val="windowText" lastClr="000000">
                    <a:lumMod val="75000"/>
                    <a:lumOff val="25000"/>
                  </a:sysClr>
                </a:solidFill>
              </a:ln>
            </c:spPr>
          </c:marker>
          <c:xVal>
            <c:numRef>
              <c:f>'2x'!$A$2:$A$13</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'2x'!$F$2:$F$13</c:f>
              <c:numCache>
                <c:formatCode>General</c:formatCode>
                <c:ptCount val="12"/>
                <c:pt idx="0">
                  <c:v>0.68220476671202324</c:v>
                </c:pt>
                <c:pt idx="1">
                  <c:v>1.7465929121793962</c:v>
                </c:pt>
                <c:pt idx="2">
                  <c:v>0.59883359923809198</c:v>
                </c:pt>
                <c:pt idx="3">
                  <c:v>1.1421753027433756</c:v>
                </c:pt>
                <c:pt idx="4">
                  <c:v>1.5796600547708244</c:v>
                </c:pt>
                <c:pt idx="5">
                  <c:v>0.96428495250443313</c:v>
                </c:pt>
                <c:pt idx="6">
                  <c:v>0.83469885491413653</c:v>
                </c:pt>
                <c:pt idx="7">
                  <c:v>0.39440754270958633</c:v>
                </c:pt>
                <c:pt idx="8">
                  <c:v>1.4906010549707345</c:v>
                </c:pt>
                <c:pt idx="9">
                  <c:v>1.3040120177122596</c:v>
                </c:pt>
                <c:pt idx="10">
                  <c:v>-0.60209583040986392</c:v>
                </c:pt>
                <c:pt idx="11">
                  <c:v>0.95240764193196548</c:v>
                </c:pt>
              </c:numCache>
            </c:numRef>
          </c:yVal>
          <c:smooth val="0"/>
        </c:ser>
        <c:dLbls>
          <c:showLegendKey val="0"/>
          <c:showVal val="0"/>
          <c:showCatName val="0"/>
          <c:showSerName val="0"/>
          <c:showPercent val="0"/>
          <c:showBubbleSize val="0"/>
        </c:dLbls>
        <c:axId val="272165120"/>
        <c:axId val="272178176"/>
      </c:scatterChart>
      <c:valAx>
        <c:axId val="272165120"/>
        <c:scaling>
          <c:orientation val="minMax"/>
          <c:max val="700"/>
          <c:min val="0"/>
        </c:scaling>
        <c:delete val="0"/>
        <c:axPos val="b"/>
        <c:numFmt formatCode="General" sourceLinked="1"/>
        <c:majorTickMark val="out"/>
        <c:minorTickMark val="none"/>
        <c:tickLblPos val="nextTo"/>
        <c:crossAx val="272178176"/>
        <c:crosses val="autoZero"/>
        <c:crossBetween val="midCat"/>
        <c:majorUnit val="200"/>
      </c:valAx>
      <c:valAx>
        <c:axId val="272178176"/>
        <c:scaling>
          <c:orientation val="minMax"/>
          <c:max val="60"/>
          <c:min val="-10"/>
        </c:scaling>
        <c:delete val="0"/>
        <c:axPos val="l"/>
        <c:numFmt formatCode="General" sourceLinked="1"/>
        <c:majorTickMark val="out"/>
        <c:minorTickMark val="none"/>
        <c:tickLblPos val="nextTo"/>
        <c:crossAx val="272165120"/>
        <c:crosses val="autoZero"/>
        <c:crossBetween val="midCat"/>
      </c:valAx>
    </c:plotArea>
    <c:legend>
      <c:legendPos val="r"/>
      <c:layout>
        <c:manualLayout>
          <c:xMode val="edge"/>
          <c:yMode val="edge"/>
          <c:x val="0.41483333333333333"/>
          <c:y val="0.6849930737824439"/>
          <c:w val="0.11294444444444444"/>
          <c:h val="8.3717191601049873E-2"/>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6351706036745"/>
          <c:y val="4.5972785824980072E-2"/>
          <c:w val="0.47215026246719161"/>
          <c:h val="0.92625693119418095"/>
        </c:manualLayout>
      </c:layout>
      <c:scatterChart>
        <c:scatterStyle val="lineMarker"/>
        <c:varyColors val="0"/>
        <c:ser>
          <c:idx val="2"/>
          <c:order val="0"/>
          <c:tx>
            <c:strRef>
              <c:f>Wt!$A$56</c:f>
              <c:strCache>
                <c:ptCount val="1"/>
                <c:pt idx="0">
                  <c:v>CC</c:v>
                </c:pt>
              </c:strCache>
            </c:strRef>
          </c:tx>
          <c:spPr>
            <a:ln>
              <a:solidFill>
                <a:schemeClr val="tx1">
                  <a:lumMod val="75000"/>
                  <a:lumOff val="25000"/>
                </a:schemeClr>
              </a:solidFill>
            </a:ln>
          </c:spPr>
          <c:marker>
            <c:symbol val="circle"/>
            <c:size val="7"/>
            <c:spPr>
              <a:solidFill>
                <a:schemeClr val="tx1">
                  <a:lumMod val="75000"/>
                  <a:lumOff val="25000"/>
                </a:schemeClr>
              </a:solidFill>
              <a:ln>
                <a:solidFill>
                  <a:schemeClr val="tx1">
                    <a:lumMod val="75000"/>
                    <a:lumOff val="25000"/>
                  </a:schemeClr>
                </a:solidFill>
              </a:ln>
            </c:spPr>
          </c:marker>
          <c:xVal>
            <c:numRef>
              <c:f>HydG!$B$8:$M$8</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Wt!$B$56:$M$56</c:f>
              <c:numCache>
                <c:formatCode>General</c:formatCode>
                <c:ptCount val="12"/>
                <c:pt idx="0">
                  <c:v>4.8283902889790982</c:v>
                </c:pt>
                <c:pt idx="1">
                  <c:v>5.7574993627051594</c:v>
                </c:pt>
                <c:pt idx="2">
                  <c:v>5.6409032255233287</c:v>
                </c:pt>
                <c:pt idx="3">
                  <c:v>9.2303816984152167</c:v>
                </c:pt>
                <c:pt idx="4">
                  <c:v>14.783186076023457</c:v>
                </c:pt>
                <c:pt idx="5">
                  <c:v>20.675223008558508</c:v>
                </c:pt>
                <c:pt idx="6">
                  <c:v>27.721859176705308</c:v>
                </c:pt>
                <c:pt idx="7">
                  <c:v>36.163544133880379</c:v>
                </c:pt>
                <c:pt idx="8">
                  <c:v>41.654574334792784</c:v>
                </c:pt>
                <c:pt idx="9">
                  <c:v>40.871103785957729</c:v>
                </c:pt>
                <c:pt idx="10">
                  <c:v>43.573970748231964</c:v>
                </c:pt>
                <c:pt idx="11">
                  <c:v>48.96564542829276</c:v>
                </c:pt>
              </c:numCache>
            </c:numRef>
          </c:yVal>
          <c:smooth val="0"/>
        </c:ser>
        <c:dLbls>
          <c:showLegendKey val="0"/>
          <c:showVal val="0"/>
          <c:showCatName val="0"/>
          <c:showSerName val="0"/>
          <c:showPercent val="0"/>
          <c:showBubbleSize val="0"/>
        </c:dLbls>
        <c:axId val="272170560"/>
        <c:axId val="272177632"/>
      </c:scatterChart>
      <c:valAx>
        <c:axId val="272170560"/>
        <c:scaling>
          <c:orientation val="minMax"/>
          <c:max val="700"/>
          <c:min val="0"/>
        </c:scaling>
        <c:delete val="0"/>
        <c:axPos val="b"/>
        <c:numFmt formatCode="General" sourceLinked="1"/>
        <c:majorTickMark val="out"/>
        <c:minorTickMark val="none"/>
        <c:tickLblPos val="nextTo"/>
        <c:crossAx val="272177632"/>
        <c:crosses val="autoZero"/>
        <c:crossBetween val="midCat"/>
        <c:majorUnit val="200"/>
      </c:valAx>
      <c:valAx>
        <c:axId val="272177632"/>
        <c:scaling>
          <c:orientation val="minMax"/>
          <c:max val="60"/>
          <c:min val="-10"/>
        </c:scaling>
        <c:delete val="0"/>
        <c:axPos val="l"/>
        <c:numFmt formatCode="General" sourceLinked="1"/>
        <c:majorTickMark val="out"/>
        <c:minorTickMark val="none"/>
        <c:tickLblPos val="nextTo"/>
        <c:crossAx val="272170560"/>
        <c:crosses val="autoZero"/>
        <c:crossBetween val="midCat"/>
        <c:majorUnit val="10"/>
      </c:valAx>
    </c:plotArea>
    <c:legend>
      <c:legendPos val="r"/>
      <c:layout>
        <c:manualLayout>
          <c:xMode val="edge"/>
          <c:yMode val="edge"/>
          <c:x val="0.47872222222222222"/>
          <c:y val="0.73411159782501589"/>
          <c:w val="0.11294444444444444"/>
          <c:h val="8.2288570583967102E-2"/>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0604552583892"/>
          <c:y val="4.9942885276444117E-2"/>
          <c:w val="0.47859447012195322"/>
          <c:h val="0.90011422944711172"/>
        </c:manualLayout>
      </c:layout>
      <c:scatterChart>
        <c:scatterStyle val="lineMarker"/>
        <c:varyColors val="0"/>
        <c:ser>
          <c:idx val="2"/>
          <c:order val="0"/>
          <c:tx>
            <c:strRef>
              <c:f>Wt!$A$55</c:f>
              <c:strCache>
                <c:ptCount val="1"/>
                <c:pt idx="0">
                  <c:v>CC</c:v>
                </c:pt>
              </c:strCache>
            </c:strRef>
          </c:tx>
          <c:spPr>
            <a:ln>
              <a:solidFill>
                <a:schemeClr val="tx1">
                  <a:lumMod val="75000"/>
                  <a:lumOff val="25000"/>
                </a:schemeClr>
              </a:solidFill>
            </a:ln>
          </c:spPr>
          <c:marker>
            <c:symbol val="circle"/>
            <c:size val="7"/>
            <c:spPr>
              <a:solidFill>
                <a:schemeClr val="tx1">
                  <a:lumMod val="75000"/>
                  <a:lumOff val="25000"/>
                </a:schemeClr>
              </a:solidFill>
              <a:ln>
                <a:solidFill>
                  <a:schemeClr val="tx1">
                    <a:lumMod val="75000"/>
                    <a:lumOff val="25000"/>
                  </a:schemeClr>
                </a:solidFill>
              </a:ln>
            </c:spPr>
          </c:marker>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Wt!$B$55:$M$55</c:f>
              <c:numCache>
                <c:formatCode>0.00</c:formatCode>
                <c:ptCount val="12"/>
                <c:pt idx="0">
                  <c:v>0.45618314847728314</c:v>
                </c:pt>
                <c:pt idx="1">
                  <c:v>0.46091977011880658</c:v>
                </c:pt>
                <c:pt idx="2">
                  <c:v>9.6205216700000111</c:v>
                </c:pt>
                <c:pt idx="3">
                  <c:v>15.202466147859205</c:v>
                </c:pt>
                <c:pt idx="4">
                  <c:v>23.189510482202927</c:v>
                </c:pt>
                <c:pt idx="5">
                  <c:v>30.293351414425086</c:v>
                </c:pt>
                <c:pt idx="6">
                  <c:v>35.732781892881043</c:v>
                </c:pt>
                <c:pt idx="7">
                  <c:v>39.607918225284863</c:v>
                </c:pt>
                <c:pt idx="8">
                  <c:v>42.573768581516902</c:v>
                </c:pt>
                <c:pt idx="9">
                  <c:v>46.478052532005016</c:v>
                </c:pt>
                <c:pt idx="10">
                  <c:v>48.872602708808628</c:v>
                </c:pt>
                <c:pt idx="11">
                  <c:v>53.075745120582127</c:v>
                </c:pt>
              </c:numCache>
            </c:numRef>
          </c:yVal>
          <c:smooth val="0"/>
        </c:ser>
        <c:dLbls>
          <c:showLegendKey val="0"/>
          <c:showVal val="0"/>
          <c:showCatName val="0"/>
          <c:showSerName val="0"/>
          <c:showPercent val="0"/>
          <c:showBubbleSize val="0"/>
        </c:dLbls>
        <c:axId val="272173280"/>
        <c:axId val="272171104"/>
      </c:scatterChart>
      <c:valAx>
        <c:axId val="272173280"/>
        <c:scaling>
          <c:orientation val="minMax"/>
          <c:max val="700"/>
          <c:min val="0"/>
        </c:scaling>
        <c:delete val="0"/>
        <c:axPos val="b"/>
        <c:numFmt formatCode="General" sourceLinked="1"/>
        <c:majorTickMark val="out"/>
        <c:minorTickMark val="none"/>
        <c:tickLblPos val="nextTo"/>
        <c:crossAx val="272171104"/>
        <c:crosses val="autoZero"/>
        <c:crossBetween val="midCat"/>
        <c:majorUnit val="200"/>
      </c:valAx>
      <c:valAx>
        <c:axId val="272171104"/>
        <c:scaling>
          <c:orientation val="minMax"/>
          <c:min val="-10"/>
        </c:scaling>
        <c:delete val="0"/>
        <c:axPos val="l"/>
        <c:numFmt formatCode="0.00" sourceLinked="1"/>
        <c:majorTickMark val="out"/>
        <c:minorTickMark val="none"/>
        <c:tickLblPos val="nextTo"/>
        <c:crossAx val="272173280"/>
        <c:crosses val="autoZero"/>
        <c:crossBetween val="midCat"/>
      </c:valAx>
      <c:spPr>
        <a:noFill/>
      </c:spPr>
    </c:plotArea>
    <c:legend>
      <c:legendPos val="r"/>
      <c:layout>
        <c:manualLayout>
          <c:xMode val="edge"/>
          <c:yMode val="edge"/>
          <c:x val="0.45731154104931804"/>
          <c:y val="0.69543489541364356"/>
          <c:w val="0.11335514610569572"/>
          <c:h val="8.1343054938165557E-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Wt!$A$36</c:f>
              <c:strCache>
                <c:ptCount val="1"/>
                <c:pt idx="0">
                  <c:v>PSII</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plus>
            <c:min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Wt!$B$36:$M$36</c:f>
              <c:numCache>
                <c:formatCode>0.00</c:formatCode>
                <c:ptCount val="12"/>
                <c:pt idx="0">
                  <c:v>20.252783148477285</c:v>
                </c:pt>
                <c:pt idx="1">
                  <c:v>17.671189770118811</c:v>
                </c:pt>
                <c:pt idx="2">
                  <c:v>16.666666670000001</c:v>
                </c:pt>
                <c:pt idx="3">
                  <c:v>19.826271147859206</c:v>
                </c:pt>
                <c:pt idx="4">
                  <c:v>23.760840482202937</c:v>
                </c:pt>
                <c:pt idx="5">
                  <c:v>30.293351414425086</c:v>
                </c:pt>
                <c:pt idx="6">
                  <c:v>36.259936892881058</c:v>
                </c:pt>
                <c:pt idx="7">
                  <c:v>39.607918225284863</c:v>
                </c:pt>
                <c:pt idx="8">
                  <c:v>42.786428581516901</c:v>
                </c:pt>
                <c:pt idx="9">
                  <c:v>46.478052532005016</c:v>
                </c:pt>
                <c:pt idx="10">
                  <c:v>48.872602708808628</c:v>
                </c:pt>
                <c:pt idx="11">
                  <c:v>53.124415120582121</c:v>
                </c:pt>
              </c:numCache>
            </c:numRef>
          </c:yVal>
          <c:smooth val="0"/>
        </c:ser>
        <c:ser>
          <c:idx val="1"/>
          <c:order val="1"/>
          <c:tx>
            <c:strRef>
              <c:f>Wt!$A$37</c:f>
              <c:strCache>
                <c:ptCount val="1"/>
                <c:pt idx="0">
                  <c:v>H2</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plus>
            <c:min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Wt!$B$37:$M$37</c:f>
              <c:numCache>
                <c:formatCode>0.000</c:formatCode>
                <c:ptCount val="12"/>
                <c:pt idx="0">
                  <c:v>19.796600000000002</c:v>
                </c:pt>
                <c:pt idx="1">
                  <c:v>17.210270000000005</c:v>
                </c:pt>
                <c:pt idx="2">
                  <c:v>7.0461449999999903</c:v>
                </c:pt>
                <c:pt idx="3">
                  <c:v>4.6238050000000008</c:v>
                </c:pt>
                <c:pt idx="4">
                  <c:v>0.57133000000001211</c:v>
                </c:pt>
                <c:pt idx="5">
                  <c:v>0</c:v>
                </c:pt>
                <c:pt idx="6">
                  <c:v>0.5271550000000147</c:v>
                </c:pt>
                <c:pt idx="7">
                  <c:v>0</c:v>
                </c:pt>
                <c:pt idx="8">
                  <c:v>0.21265999999999785</c:v>
                </c:pt>
                <c:pt idx="9">
                  <c:v>0</c:v>
                </c:pt>
                <c:pt idx="10">
                  <c:v>0</c:v>
                </c:pt>
                <c:pt idx="11">
                  <c:v>4.8669999999990665E-2</c:v>
                </c:pt>
              </c:numCache>
            </c:numRef>
          </c:yVal>
          <c:smooth val="0"/>
        </c:ser>
        <c:dLbls>
          <c:showLegendKey val="0"/>
          <c:showVal val="0"/>
          <c:showCatName val="0"/>
          <c:showSerName val="0"/>
          <c:showPercent val="0"/>
          <c:showBubbleSize val="0"/>
        </c:dLbls>
        <c:axId val="1648208"/>
        <c:axId val="1643312"/>
      </c:scatterChart>
      <c:valAx>
        <c:axId val="1648208"/>
        <c:scaling>
          <c:orientation val="minMax"/>
          <c:max val="700"/>
          <c:min val="0"/>
        </c:scaling>
        <c:delete val="0"/>
        <c:axPos val="b"/>
        <c:numFmt formatCode="General" sourceLinked="1"/>
        <c:majorTickMark val="out"/>
        <c:minorTickMark val="none"/>
        <c:tickLblPos val="nextTo"/>
        <c:crossAx val="1643312"/>
        <c:crosses val="autoZero"/>
        <c:crossBetween val="midCat"/>
        <c:majorUnit val="200"/>
      </c:valAx>
      <c:valAx>
        <c:axId val="1643312"/>
        <c:scaling>
          <c:orientation val="minMax"/>
        </c:scaling>
        <c:delete val="0"/>
        <c:axPos val="l"/>
        <c:numFmt formatCode="0.00" sourceLinked="1"/>
        <c:majorTickMark val="out"/>
        <c:minorTickMark val="none"/>
        <c:tickLblPos val="nextTo"/>
        <c:crossAx val="1648208"/>
        <c:crosses val="autoZero"/>
        <c:crossBetween val="midCat"/>
      </c:valAx>
      <c:spPr>
        <a:noFill/>
      </c:spPr>
    </c:plotArea>
    <c:legend>
      <c:legendPos val="r"/>
      <c:layout>
        <c:manualLayout>
          <c:xMode val="edge"/>
          <c:yMode val="edge"/>
          <c:x val="0.59910282991635266"/>
          <c:y val="0.49512851255549867"/>
          <c:w val="0.1248971832547276"/>
          <c:h val="0.16268610987633111"/>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Wt!$A$42</c:f>
              <c:strCache>
                <c:ptCount val="1"/>
                <c:pt idx="0">
                  <c:v>PSII (GA)</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Wt!$B$44:$M$44</c:f>
                <c:numCache>
                  <c:formatCode>General</c:formatCode>
                  <c:ptCount val="12"/>
                  <c:pt idx="0">
                    <c:v>6.4436891415515802</c:v>
                  </c:pt>
                  <c:pt idx="1">
                    <c:v>2.7573523758096146</c:v>
                  </c:pt>
                  <c:pt idx="2">
                    <c:v>2.3519893782230175</c:v>
                  </c:pt>
                  <c:pt idx="3">
                    <c:v>1.5390944971565441</c:v>
                  </c:pt>
                  <c:pt idx="4">
                    <c:v>1.9558098606115577</c:v>
                  </c:pt>
                  <c:pt idx="5">
                    <c:v>2.37826587516262</c:v>
                  </c:pt>
                  <c:pt idx="6">
                    <c:v>0.4779180499406932</c:v>
                  </c:pt>
                  <c:pt idx="7">
                    <c:v>2.263343520677588</c:v>
                  </c:pt>
                  <c:pt idx="8">
                    <c:v>0.79563399356577125</c:v>
                  </c:pt>
                  <c:pt idx="9">
                    <c:v>1.6975941880997891</c:v>
                  </c:pt>
                  <c:pt idx="10">
                    <c:v>1.9962199576500046</c:v>
                  </c:pt>
                  <c:pt idx="11">
                    <c:v>0.92265986269455791</c:v>
                  </c:pt>
                </c:numCache>
              </c:numRef>
            </c:plus>
            <c:minus>
              <c:numRef>
                <c:f>Wt!$B$44:$M$44</c:f>
                <c:numCache>
                  <c:formatCode>General</c:formatCode>
                  <c:ptCount val="12"/>
                  <c:pt idx="0">
                    <c:v>6.4436891415515802</c:v>
                  </c:pt>
                  <c:pt idx="1">
                    <c:v>2.7573523758096146</c:v>
                  </c:pt>
                  <c:pt idx="2">
                    <c:v>2.3519893782230175</c:v>
                  </c:pt>
                  <c:pt idx="3">
                    <c:v>1.5390944971565441</c:v>
                  </c:pt>
                  <c:pt idx="4">
                    <c:v>1.9558098606115577</c:v>
                  </c:pt>
                  <c:pt idx="5">
                    <c:v>2.37826587516262</c:v>
                  </c:pt>
                  <c:pt idx="6">
                    <c:v>0.4779180499406932</c:v>
                  </c:pt>
                  <c:pt idx="7">
                    <c:v>2.263343520677588</c:v>
                  </c:pt>
                  <c:pt idx="8">
                    <c:v>0.79563399356577125</c:v>
                  </c:pt>
                  <c:pt idx="9">
                    <c:v>1.6975941880997891</c:v>
                  </c:pt>
                  <c:pt idx="10">
                    <c:v>1.9962199576500046</c:v>
                  </c:pt>
                  <c:pt idx="11">
                    <c:v>0.92265986269455791</c:v>
                  </c:pt>
                </c:numCache>
              </c:numRef>
            </c:minus>
          </c:errBars>
          <c:errBars>
            <c:errDir val="x"/>
            <c:errBarType val="both"/>
            <c:errValType val="fixedVal"/>
            <c:noEndCap val="0"/>
            <c:val val="1"/>
          </c:errBars>
          <c:xVal>
            <c:numRef>
              <c:f>Wt!$B$41:$M$41</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Wt!$B$42:$M$42</c:f>
              <c:numCache>
                <c:formatCode>0.00</c:formatCode>
                <c:ptCount val="12"/>
                <c:pt idx="0">
                  <c:v>19.041577984951427</c:v>
                </c:pt>
                <c:pt idx="1">
                  <c:v>21.154981287738245</c:v>
                </c:pt>
                <c:pt idx="2">
                  <c:v>22.974526645493086</c:v>
                </c:pt>
                <c:pt idx="3">
                  <c:v>22.1827046030951</c:v>
                </c:pt>
                <c:pt idx="4">
                  <c:v>22.458227462824311</c:v>
                </c:pt>
                <c:pt idx="5">
                  <c:v>20.511228202894177</c:v>
                </c:pt>
                <c:pt idx="6">
                  <c:v>22.159925601312967</c:v>
                </c:pt>
                <c:pt idx="7">
                  <c:v>19.794677369997398</c:v>
                </c:pt>
                <c:pt idx="8">
                  <c:v>19.058506296433738</c:v>
                </c:pt>
                <c:pt idx="9">
                  <c:v>17.586692446636377</c:v>
                </c:pt>
                <c:pt idx="10">
                  <c:v>17.64635482586737</c:v>
                </c:pt>
                <c:pt idx="11">
                  <c:v>16.585781655404318</c:v>
                </c:pt>
              </c:numCache>
            </c:numRef>
          </c:yVal>
          <c:smooth val="0"/>
        </c:ser>
        <c:ser>
          <c:idx val="1"/>
          <c:order val="1"/>
          <c:tx>
            <c:strRef>
              <c:f>Wt!$A$43</c:f>
              <c:strCache>
                <c:ptCount val="1"/>
                <c:pt idx="0">
                  <c:v>H2 (GA)</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Wt!$B$45:$M$45</c:f>
                <c:numCache>
                  <c:formatCode>General</c:formatCode>
                  <c:ptCount val="12"/>
                  <c:pt idx="0">
                    <c:v>3.8985205692391292</c:v>
                  </c:pt>
                  <c:pt idx="1">
                    <c:v>2.0507864295202176</c:v>
                  </c:pt>
                  <c:pt idx="2">
                    <c:v>3.117444906368799</c:v>
                  </c:pt>
                  <c:pt idx="3">
                    <c:v>2.2468873202621111</c:v>
                  </c:pt>
                  <c:pt idx="4">
                    <c:v>2.2935316633865344</c:v>
                  </c:pt>
                  <c:pt idx="5">
                    <c:v>2.1938064811479552</c:v>
                  </c:pt>
                  <c:pt idx="6">
                    <c:v>1.8841910672302675</c:v>
                  </c:pt>
                  <c:pt idx="7">
                    <c:v>1.7069594915788588</c:v>
                  </c:pt>
                  <c:pt idx="8">
                    <c:v>0.8282468859253278</c:v>
                  </c:pt>
                  <c:pt idx="9">
                    <c:v>1.8858440470107807</c:v>
                  </c:pt>
                  <c:pt idx="10">
                    <c:v>2.0327211013074198</c:v>
                  </c:pt>
                  <c:pt idx="11">
                    <c:v>1.3462626421866686</c:v>
                  </c:pt>
                </c:numCache>
              </c:numRef>
            </c:plus>
            <c:minus>
              <c:numRef>
                <c:f>Wt!$B$45:$M$45</c:f>
                <c:numCache>
                  <c:formatCode>General</c:formatCode>
                  <c:ptCount val="12"/>
                  <c:pt idx="0">
                    <c:v>3.8985205692391292</c:v>
                  </c:pt>
                  <c:pt idx="1">
                    <c:v>2.0507864295202176</c:v>
                  </c:pt>
                  <c:pt idx="2">
                    <c:v>3.117444906368799</c:v>
                  </c:pt>
                  <c:pt idx="3">
                    <c:v>2.2468873202621111</c:v>
                  </c:pt>
                  <c:pt idx="4">
                    <c:v>2.2935316633865344</c:v>
                  </c:pt>
                  <c:pt idx="5">
                    <c:v>2.1938064811479552</c:v>
                  </c:pt>
                  <c:pt idx="6">
                    <c:v>1.8841910672302675</c:v>
                  </c:pt>
                  <c:pt idx="7">
                    <c:v>1.7069594915788588</c:v>
                  </c:pt>
                  <c:pt idx="8">
                    <c:v>0.8282468859253278</c:v>
                  </c:pt>
                  <c:pt idx="9">
                    <c:v>1.8858440470107807</c:v>
                  </c:pt>
                  <c:pt idx="10">
                    <c:v>2.0327211013074198</c:v>
                  </c:pt>
                  <c:pt idx="11">
                    <c:v>1.3462626421866686</c:v>
                  </c:pt>
                </c:numCache>
              </c:numRef>
            </c:minus>
          </c:errBars>
          <c:errBars>
            <c:errDir val="x"/>
            <c:errBarType val="both"/>
            <c:errValType val="fixedVal"/>
            <c:noEndCap val="0"/>
            <c:val val="1"/>
          </c:errBars>
          <c:xVal>
            <c:numRef>
              <c:f>Wt!$B$41:$M$41</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Wt!$B$43:$M$43</c:f>
              <c:numCache>
                <c:formatCode>0.000</c:formatCode>
                <c:ptCount val="12"/>
                <c:pt idx="0">
                  <c:v>18.96956428571427</c:v>
                </c:pt>
                <c:pt idx="1">
                  <c:v>20.260360000000006</c:v>
                </c:pt>
                <c:pt idx="2">
                  <c:v>20.306195714285714</c:v>
                </c:pt>
                <c:pt idx="3">
                  <c:v>21.448014285714272</c:v>
                </c:pt>
                <c:pt idx="4">
                  <c:v>20.259872857142867</c:v>
                </c:pt>
                <c:pt idx="5">
                  <c:v>18.79543285714286</c:v>
                </c:pt>
                <c:pt idx="6">
                  <c:v>18.92552214285713</c:v>
                </c:pt>
                <c:pt idx="7">
                  <c:v>17.26660142857142</c:v>
                </c:pt>
                <c:pt idx="8">
                  <c:v>17.268062857142876</c:v>
                </c:pt>
                <c:pt idx="9">
                  <c:v>15.905546428571428</c:v>
                </c:pt>
                <c:pt idx="10">
                  <c:v>14.954709999999984</c:v>
                </c:pt>
                <c:pt idx="11">
                  <c:v>15.587242857142876</c:v>
                </c:pt>
              </c:numCache>
            </c:numRef>
          </c:yVal>
          <c:smooth val="0"/>
        </c:ser>
        <c:dLbls>
          <c:showLegendKey val="0"/>
          <c:showVal val="0"/>
          <c:showCatName val="0"/>
          <c:showSerName val="0"/>
          <c:showPercent val="0"/>
          <c:showBubbleSize val="0"/>
        </c:dLbls>
        <c:axId val="1648752"/>
        <c:axId val="272169472"/>
      </c:scatterChart>
      <c:valAx>
        <c:axId val="1648752"/>
        <c:scaling>
          <c:orientation val="minMax"/>
          <c:max val="700"/>
          <c:min val="0"/>
        </c:scaling>
        <c:delete val="0"/>
        <c:axPos val="b"/>
        <c:numFmt formatCode="General" sourceLinked="1"/>
        <c:majorTickMark val="out"/>
        <c:minorTickMark val="none"/>
        <c:tickLblPos val="nextTo"/>
        <c:crossAx val="272169472"/>
        <c:crosses val="autoZero"/>
        <c:crossBetween val="midCat"/>
        <c:majorUnit val="200"/>
      </c:valAx>
      <c:valAx>
        <c:axId val="272169472"/>
        <c:scaling>
          <c:orientation val="minMax"/>
          <c:max val="60"/>
          <c:min val="-10"/>
        </c:scaling>
        <c:delete val="0"/>
        <c:axPos val="l"/>
        <c:numFmt formatCode="0.00" sourceLinked="1"/>
        <c:majorTickMark val="out"/>
        <c:minorTickMark val="none"/>
        <c:tickLblPos val="nextTo"/>
        <c:crossAx val="1648752"/>
        <c:crosses val="autoZero"/>
        <c:crossBetween val="midCat"/>
      </c:valAx>
    </c:plotArea>
    <c:legend>
      <c:legendPos val="r"/>
      <c:layout>
        <c:manualLayout>
          <c:xMode val="edge"/>
          <c:yMode val="edge"/>
          <c:x val="0.59236999320591777"/>
          <c:y val="0.33527041148471898"/>
          <c:w val="0.1818118357522388"/>
          <c:h val="0.1651079334529898"/>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Wt!$A$36</c:f>
              <c:strCache>
                <c:ptCount val="1"/>
                <c:pt idx="0">
                  <c:v>PSII</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plus>
            <c:min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Wt!$B$36:$M$36</c:f>
              <c:numCache>
                <c:formatCode>0.00</c:formatCode>
                <c:ptCount val="12"/>
                <c:pt idx="0">
                  <c:v>20.252783148477285</c:v>
                </c:pt>
                <c:pt idx="1">
                  <c:v>17.671189770118811</c:v>
                </c:pt>
                <c:pt idx="2">
                  <c:v>16.666666670000001</c:v>
                </c:pt>
                <c:pt idx="3">
                  <c:v>19.826271147859206</c:v>
                </c:pt>
                <c:pt idx="4">
                  <c:v>23.760840482202937</c:v>
                </c:pt>
                <c:pt idx="5">
                  <c:v>30.293351414425086</c:v>
                </c:pt>
                <c:pt idx="6">
                  <c:v>36.259936892881058</c:v>
                </c:pt>
                <c:pt idx="7">
                  <c:v>39.607918225284863</c:v>
                </c:pt>
                <c:pt idx="8">
                  <c:v>42.786428581516901</c:v>
                </c:pt>
                <c:pt idx="9">
                  <c:v>46.478052532005016</c:v>
                </c:pt>
                <c:pt idx="10">
                  <c:v>48.872602708808628</c:v>
                </c:pt>
                <c:pt idx="11">
                  <c:v>53.124415120582121</c:v>
                </c:pt>
              </c:numCache>
            </c:numRef>
          </c:yVal>
          <c:smooth val="0"/>
        </c:ser>
        <c:ser>
          <c:idx val="1"/>
          <c:order val="1"/>
          <c:tx>
            <c:strRef>
              <c:f>Wt!$A$37</c:f>
              <c:strCache>
                <c:ptCount val="1"/>
                <c:pt idx="0">
                  <c:v>H2</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plus>
            <c:min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Wt!$B$37:$M$37</c:f>
              <c:numCache>
                <c:formatCode>0.000</c:formatCode>
                <c:ptCount val="12"/>
                <c:pt idx="0">
                  <c:v>19.796600000000002</c:v>
                </c:pt>
                <c:pt idx="1">
                  <c:v>17.210270000000005</c:v>
                </c:pt>
                <c:pt idx="2">
                  <c:v>7.0461449999999903</c:v>
                </c:pt>
                <c:pt idx="3">
                  <c:v>4.6238050000000008</c:v>
                </c:pt>
                <c:pt idx="4">
                  <c:v>0.57133000000001211</c:v>
                </c:pt>
                <c:pt idx="5">
                  <c:v>0</c:v>
                </c:pt>
                <c:pt idx="6">
                  <c:v>0.5271550000000147</c:v>
                </c:pt>
                <c:pt idx="7">
                  <c:v>0</c:v>
                </c:pt>
                <c:pt idx="8">
                  <c:v>0.21265999999999785</c:v>
                </c:pt>
                <c:pt idx="9">
                  <c:v>0</c:v>
                </c:pt>
                <c:pt idx="10">
                  <c:v>0</c:v>
                </c:pt>
                <c:pt idx="11">
                  <c:v>4.8669999999990665E-2</c:v>
                </c:pt>
              </c:numCache>
            </c:numRef>
          </c:yVal>
          <c:smooth val="0"/>
        </c:ser>
        <c:dLbls>
          <c:showLegendKey val="0"/>
          <c:showVal val="0"/>
          <c:showCatName val="0"/>
          <c:showSerName val="0"/>
          <c:showPercent val="0"/>
          <c:showBubbleSize val="0"/>
        </c:dLbls>
        <c:axId val="272163488"/>
        <c:axId val="272174912"/>
      </c:scatterChart>
      <c:valAx>
        <c:axId val="272163488"/>
        <c:scaling>
          <c:orientation val="minMax"/>
          <c:max val="700"/>
          <c:min val="0"/>
        </c:scaling>
        <c:delete val="0"/>
        <c:axPos val="b"/>
        <c:numFmt formatCode="General" sourceLinked="1"/>
        <c:majorTickMark val="out"/>
        <c:minorTickMark val="none"/>
        <c:tickLblPos val="nextTo"/>
        <c:crossAx val="272174912"/>
        <c:crosses val="autoZero"/>
        <c:crossBetween val="midCat"/>
        <c:majorUnit val="200"/>
      </c:valAx>
      <c:valAx>
        <c:axId val="272174912"/>
        <c:scaling>
          <c:orientation val="minMax"/>
        </c:scaling>
        <c:delete val="0"/>
        <c:axPos val="l"/>
        <c:numFmt formatCode="0.00" sourceLinked="1"/>
        <c:majorTickMark val="out"/>
        <c:minorTickMark val="none"/>
        <c:tickLblPos val="nextTo"/>
        <c:crossAx val="272163488"/>
        <c:crosses val="autoZero"/>
        <c:crossBetween val="midCat"/>
      </c:valAx>
      <c:spPr>
        <a:noFill/>
      </c:spPr>
    </c:plotArea>
    <c:legend>
      <c:legendPos val="r"/>
      <c:layout>
        <c:manualLayout>
          <c:xMode val="edge"/>
          <c:yMode val="edge"/>
          <c:x val="0.59910282991635266"/>
          <c:y val="0.49512851255549867"/>
          <c:w val="0.1248971832547276"/>
          <c:h val="0.16268610987633111"/>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Wt!$A$42</c:f>
              <c:strCache>
                <c:ptCount val="1"/>
                <c:pt idx="0">
                  <c:v>PSII (GA)</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Wt!$B$44:$M$44</c:f>
                <c:numCache>
                  <c:formatCode>General</c:formatCode>
                  <c:ptCount val="12"/>
                  <c:pt idx="0">
                    <c:v>6.4436891415515802</c:v>
                  </c:pt>
                  <c:pt idx="1">
                    <c:v>2.7573523758096146</c:v>
                  </c:pt>
                  <c:pt idx="2">
                    <c:v>2.3519893782230175</c:v>
                  </c:pt>
                  <c:pt idx="3">
                    <c:v>1.5390944971565441</c:v>
                  </c:pt>
                  <c:pt idx="4">
                    <c:v>1.9558098606115577</c:v>
                  </c:pt>
                  <c:pt idx="5">
                    <c:v>2.37826587516262</c:v>
                  </c:pt>
                  <c:pt idx="6">
                    <c:v>0.4779180499406932</c:v>
                  </c:pt>
                  <c:pt idx="7">
                    <c:v>2.263343520677588</c:v>
                  </c:pt>
                  <c:pt idx="8">
                    <c:v>0.79563399356577125</c:v>
                  </c:pt>
                  <c:pt idx="9">
                    <c:v>1.6975941880997891</c:v>
                  </c:pt>
                  <c:pt idx="10">
                    <c:v>1.9962199576500046</c:v>
                  </c:pt>
                  <c:pt idx="11">
                    <c:v>0.92265986269455791</c:v>
                  </c:pt>
                </c:numCache>
              </c:numRef>
            </c:plus>
            <c:minus>
              <c:numRef>
                <c:f>Wt!$B$44:$M$44</c:f>
                <c:numCache>
                  <c:formatCode>General</c:formatCode>
                  <c:ptCount val="12"/>
                  <c:pt idx="0">
                    <c:v>6.4436891415515802</c:v>
                  </c:pt>
                  <c:pt idx="1">
                    <c:v>2.7573523758096146</c:v>
                  </c:pt>
                  <c:pt idx="2">
                    <c:v>2.3519893782230175</c:v>
                  </c:pt>
                  <c:pt idx="3">
                    <c:v>1.5390944971565441</c:v>
                  </c:pt>
                  <c:pt idx="4">
                    <c:v>1.9558098606115577</c:v>
                  </c:pt>
                  <c:pt idx="5">
                    <c:v>2.37826587516262</c:v>
                  </c:pt>
                  <c:pt idx="6">
                    <c:v>0.4779180499406932</c:v>
                  </c:pt>
                  <c:pt idx="7">
                    <c:v>2.263343520677588</c:v>
                  </c:pt>
                  <c:pt idx="8">
                    <c:v>0.79563399356577125</c:v>
                  </c:pt>
                  <c:pt idx="9">
                    <c:v>1.6975941880997891</c:v>
                  </c:pt>
                  <c:pt idx="10">
                    <c:v>1.9962199576500046</c:v>
                  </c:pt>
                  <c:pt idx="11">
                    <c:v>0.92265986269455791</c:v>
                  </c:pt>
                </c:numCache>
              </c:numRef>
            </c:minus>
          </c:errBars>
          <c:errBars>
            <c:errDir val="x"/>
            <c:errBarType val="both"/>
            <c:errValType val="fixedVal"/>
            <c:noEndCap val="0"/>
            <c:val val="1"/>
          </c:errBars>
          <c:xVal>
            <c:numRef>
              <c:f>Wt!$B$41:$M$41</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Wt!$B$42:$M$42</c:f>
              <c:numCache>
                <c:formatCode>0.00</c:formatCode>
                <c:ptCount val="12"/>
                <c:pt idx="0">
                  <c:v>19.041577984951427</c:v>
                </c:pt>
                <c:pt idx="1">
                  <c:v>21.154981287738245</c:v>
                </c:pt>
                <c:pt idx="2">
                  <c:v>22.974526645493086</c:v>
                </c:pt>
                <c:pt idx="3">
                  <c:v>22.1827046030951</c:v>
                </c:pt>
                <c:pt idx="4">
                  <c:v>22.458227462824311</c:v>
                </c:pt>
                <c:pt idx="5">
                  <c:v>20.511228202894177</c:v>
                </c:pt>
                <c:pt idx="6">
                  <c:v>22.159925601312967</c:v>
                </c:pt>
                <c:pt idx="7">
                  <c:v>19.794677369997398</c:v>
                </c:pt>
                <c:pt idx="8">
                  <c:v>19.058506296433738</c:v>
                </c:pt>
                <c:pt idx="9">
                  <c:v>17.586692446636377</c:v>
                </c:pt>
                <c:pt idx="10">
                  <c:v>17.64635482586737</c:v>
                </c:pt>
                <c:pt idx="11">
                  <c:v>16.585781655404318</c:v>
                </c:pt>
              </c:numCache>
            </c:numRef>
          </c:yVal>
          <c:smooth val="0"/>
        </c:ser>
        <c:ser>
          <c:idx val="1"/>
          <c:order val="1"/>
          <c:tx>
            <c:strRef>
              <c:f>Wt!$A$43</c:f>
              <c:strCache>
                <c:ptCount val="1"/>
                <c:pt idx="0">
                  <c:v>H2 (GA)</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Wt!$B$45:$M$45</c:f>
                <c:numCache>
                  <c:formatCode>General</c:formatCode>
                  <c:ptCount val="12"/>
                  <c:pt idx="0">
                    <c:v>3.8985205692391292</c:v>
                  </c:pt>
                  <c:pt idx="1">
                    <c:v>2.0507864295202176</c:v>
                  </c:pt>
                  <c:pt idx="2">
                    <c:v>3.117444906368799</c:v>
                  </c:pt>
                  <c:pt idx="3">
                    <c:v>2.2468873202621111</c:v>
                  </c:pt>
                  <c:pt idx="4">
                    <c:v>2.2935316633865344</c:v>
                  </c:pt>
                  <c:pt idx="5">
                    <c:v>2.1938064811479552</c:v>
                  </c:pt>
                  <c:pt idx="6">
                    <c:v>1.8841910672302675</c:v>
                  </c:pt>
                  <c:pt idx="7">
                    <c:v>1.7069594915788588</c:v>
                  </c:pt>
                  <c:pt idx="8">
                    <c:v>0.8282468859253278</c:v>
                  </c:pt>
                  <c:pt idx="9">
                    <c:v>1.8858440470107807</c:v>
                  </c:pt>
                  <c:pt idx="10">
                    <c:v>2.0327211013074198</c:v>
                  </c:pt>
                  <c:pt idx="11">
                    <c:v>1.3462626421866686</c:v>
                  </c:pt>
                </c:numCache>
              </c:numRef>
            </c:plus>
            <c:minus>
              <c:numRef>
                <c:f>Wt!$B$45:$M$45</c:f>
                <c:numCache>
                  <c:formatCode>General</c:formatCode>
                  <c:ptCount val="12"/>
                  <c:pt idx="0">
                    <c:v>3.8985205692391292</c:v>
                  </c:pt>
                  <c:pt idx="1">
                    <c:v>2.0507864295202176</c:v>
                  </c:pt>
                  <c:pt idx="2">
                    <c:v>3.117444906368799</c:v>
                  </c:pt>
                  <c:pt idx="3">
                    <c:v>2.2468873202621111</c:v>
                  </c:pt>
                  <c:pt idx="4">
                    <c:v>2.2935316633865344</c:v>
                  </c:pt>
                  <c:pt idx="5">
                    <c:v>2.1938064811479552</c:v>
                  </c:pt>
                  <c:pt idx="6">
                    <c:v>1.8841910672302675</c:v>
                  </c:pt>
                  <c:pt idx="7">
                    <c:v>1.7069594915788588</c:v>
                  </c:pt>
                  <c:pt idx="8">
                    <c:v>0.8282468859253278</c:v>
                  </c:pt>
                  <c:pt idx="9">
                    <c:v>1.8858440470107807</c:v>
                  </c:pt>
                  <c:pt idx="10">
                    <c:v>2.0327211013074198</c:v>
                  </c:pt>
                  <c:pt idx="11">
                    <c:v>1.3462626421866686</c:v>
                  </c:pt>
                </c:numCache>
              </c:numRef>
            </c:minus>
          </c:errBars>
          <c:errBars>
            <c:errDir val="x"/>
            <c:errBarType val="both"/>
            <c:errValType val="fixedVal"/>
            <c:noEndCap val="0"/>
            <c:val val="1"/>
          </c:errBars>
          <c:xVal>
            <c:numRef>
              <c:f>Wt!$B$41:$M$41</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Wt!$B$43:$M$43</c:f>
              <c:numCache>
                <c:formatCode>0.000</c:formatCode>
                <c:ptCount val="12"/>
                <c:pt idx="0">
                  <c:v>18.96956428571427</c:v>
                </c:pt>
                <c:pt idx="1">
                  <c:v>20.260360000000006</c:v>
                </c:pt>
                <c:pt idx="2">
                  <c:v>20.306195714285714</c:v>
                </c:pt>
                <c:pt idx="3">
                  <c:v>21.448014285714272</c:v>
                </c:pt>
                <c:pt idx="4">
                  <c:v>20.259872857142867</c:v>
                </c:pt>
                <c:pt idx="5">
                  <c:v>18.79543285714286</c:v>
                </c:pt>
                <c:pt idx="6">
                  <c:v>18.92552214285713</c:v>
                </c:pt>
                <c:pt idx="7">
                  <c:v>17.26660142857142</c:v>
                </c:pt>
                <c:pt idx="8">
                  <c:v>17.268062857142876</c:v>
                </c:pt>
                <c:pt idx="9">
                  <c:v>15.905546428571428</c:v>
                </c:pt>
                <c:pt idx="10">
                  <c:v>14.954709999999984</c:v>
                </c:pt>
                <c:pt idx="11">
                  <c:v>15.587242857142876</c:v>
                </c:pt>
              </c:numCache>
            </c:numRef>
          </c:yVal>
          <c:smooth val="0"/>
        </c:ser>
        <c:dLbls>
          <c:showLegendKey val="0"/>
          <c:showVal val="0"/>
          <c:showCatName val="0"/>
          <c:showSerName val="0"/>
          <c:showPercent val="0"/>
          <c:showBubbleSize val="0"/>
        </c:dLbls>
        <c:axId val="272172192"/>
        <c:axId val="272176000"/>
      </c:scatterChart>
      <c:valAx>
        <c:axId val="272172192"/>
        <c:scaling>
          <c:orientation val="minMax"/>
          <c:max val="700"/>
          <c:min val="0"/>
        </c:scaling>
        <c:delete val="0"/>
        <c:axPos val="b"/>
        <c:numFmt formatCode="General" sourceLinked="1"/>
        <c:majorTickMark val="out"/>
        <c:minorTickMark val="none"/>
        <c:tickLblPos val="nextTo"/>
        <c:crossAx val="272176000"/>
        <c:crosses val="autoZero"/>
        <c:crossBetween val="midCat"/>
        <c:majorUnit val="200"/>
      </c:valAx>
      <c:valAx>
        <c:axId val="272176000"/>
        <c:scaling>
          <c:orientation val="minMax"/>
          <c:max val="60"/>
          <c:min val="-10"/>
        </c:scaling>
        <c:delete val="0"/>
        <c:axPos val="l"/>
        <c:numFmt formatCode="0.00" sourceLinked="1"/>
        <c:majorTickMark val="out"/>
        <c:minorTickMark val="none"/>
        <c:tickLblPos val="nextTo"/>
        <c:crossAx val="272172192"/>
        <c:crosses val="autoZero"/>
        <c:crossBetween val="midCat"/>
      </c:valAx>
      <c:spPr>
        <a:noFill/>
        <a:ln w="25400">
          <a:noFill/>
        </a:ln>
      </c:spPr>
    </c:plotArea>
    <c:legend>
      <c:legendPos val="r"/>
      <c:layout>
        <c:manualLayout>
          <c:xMode val="edge"/>
          <c:yMode val="edge"/>
          <c:x val="0.59236999320591777"/>
          <c:y val="0.33527041148471898"/>
          <c:w val="0.1818118357522388"/>
          <c:h val="0.1651079334529898"/>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Wt!$A$48</c:f>
              <c:strCache>
                <c:ptCount val="1"/>
                <c:pt idx="0">
                  <c:v>PSII (CCCP)</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Wt!$B$50:$M$50</c:f>
                <c:numCache>
                  <c:formatCode>General</c:formatCode>
                  <c:ptCount val="12"/>
                  <c:pt idx="0">
                    <c:v>7.7050713027139759</c:v>
                  </c:pt>
                  <c:pt idx="1">
                    <c:v>4.8171599487057701</c:v>
                  </c:pt>
                  <c:pt idx="2">
                    <c:v>2.6871322893438454</c:v>
                  </c:pt>
                  <c:pt idx="3">
                    <c:v>7.4362805465552215</c:v>
                  </c:pt>
                  <c:pt idx="4">
                    <c:v>5.0874904858889494</c:v>
                  </c:pt>
                  <c:pt idx="5">
                    <c:v>8.7476708786205037</c:v>
                  </c:pt>
                  <c:pt idx="6">
                    <c:v>9.7878684901145139</c:v>
                  </c:pt>
                  <c:pt idx="7">
                    <c:v>5.6895598876268112</c:v>
                  </c:pt>
                  <c:pt idx="8">
                    <c:v>2.6217159090439841</c:v>
                  </c:pt>
                  <c:pt idx="9">
                    <c:v>3.061134352271822</c:v>
                  </c:pt>
                  <c:pt idx="10">
                    <c:v>9.6310764307215813</c:v>
                  </c:pt>
                  <c:pt idx="11">
                    <c:v>6.8354432972361963</c:v>
                  </c:pt>
                </c:numCache>
              </c:numRef>
            </c:plus>
            <c:minus>
              <c:numRef>
                <c:f>Wt!$B$50:$M$50</c:f>
                <c:numCache>
                  <c:formatCode>General</c:formatCode>
                  <c:ptCount val="12"/>
                  <c:pt idx="0">
                    <c:v>7.7050713027139759</c:v>
                  </c:pt>
                  <c:pt idx="1">
                    <c:v>4.8171599487057701</c:v>
                  </c:pt>
                  <c:pt idx="2">
                    <c:v>2.6871322893438454</c:v>
                  </c:pt>
                  <c:pt idx="3">
                    <c:v>7.4362805465552215</c:v>
                  </c:pt>
                  <c:pt idx="4">
                    <c:v>5.0874904858889494</c:v>
                  </c:pt>
                  <c:pt idx="5">
                    <c:v>8.7476708786205037</c:v>
                  </c:pt>
                  <c:pt idx="6">
                    <c:v>9.7878684901145139</c:v>
                  </c:pt>
                  <c:pt idx="7">
                    <c:v>5.6895598876268112</c:v>
                  </c:pt>
                  <c:pt idx="8">
                    <c:v>2.6217159090439841</c:v>
                  </c:pt>
                  <c:pt idx="9">
                    <c:v>3.061134352271822</c:v>
                  </c:pt>
                  <c:pt idx="10">
                    <c:v>9.6310764307215813</c:v>
                  </c:pt>
                  <c:pt idx="11">
                    <c:v>6.8354432972361963</c:v>
                  </c:pt>
                </c:numCache>
              </c:numRef>
            </c:minus>
          </c:errBars>
          <c:errBars>
            <c:errDir val="x"/>
            <c:errBarType val="both"/>
            <c:errValType val="fixedVal"/>
            <c:noEndCap val="0"/>
            <c:val val="1"/>
          </c:errBars>
          <c:xVal>
            <c:numRef>
              <c:f>Wt!$B$47:$M$47</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Wt!$B$48:$M$48</c:f>
              <c:numCache>
                <c:formatCode>0.00</c:formatCode>
                <c:ptCount val="12"/>
                <c:pt idx="0">
                  <c:v>17.876344774859795</c:v>
                </c:pt>
                <c:pt idx="1">
                  <c:v>26.817401483623705</c:v>
                </c:pt>
                <c:pt idx="2">
                  <c:v>23.227875630722387</c:v>
                </c:pt>
                <c:pt idx="3">
                  <c:v>19.588425502689148</c:v>
                </c:pt>
                <c:pt idx="4">
                  <c:v>17.653396842166458</c:v>
                </c:pt>
                <c:pt idx="5">
                  <c:v>11.586491197458406</c:v>
                </c:pt>
                <c:pt idx="6">
                  <c:v>14.363929796623539</c:v>
                </c:pt>
                <c:pt idx="7">
                  <c:v>16.920705005536441</c:v>
                </c:pt>
                <c:pt idx="8">
                  <c:v>14.797934077311307</c:v>
                </c:pt>
                <c:pt idx="9">
                  <c:v>14.08543967474812</c:v>
                </c:pt>
                <c:pt idx="10">
                  <c:v>15.856569825856248</c:v>
                </c:pt>
                <c:pt idx="11">
                  <c:v>15.590197927461034</c:v>
                </c:pt>
              </c:numCache>
            </c:numRef>
          </c:yVal>
          <c:smooth val="0"/>
        </c:ser>
        <c:ser>
          <c:idx val="1"/>
          <c:order val="1"/>
          <c:tx>
            <c:strRef>
              <c:f>Wt!$A$49</c:f>
              <c:strCache>
                <c:ptCount val="1"/>
                <c:pt idx="0">
                  <c:v>H2 (CCCP)</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Wt!$B$51:$M$51</c:f>
                <c:numCache>
                  <c:formatCode>General</c:formatCode>
                  <c:ptCount val="12"/>
                  <c:pt idx="0">
                    <c:v>5.8367949624000799</c:v>
                  </c:pt>
                  <c:pt idx="1">
                    <c:v>3.7034819218157033</c:v>
                  </c:pt>
                  <c:pt idx="2">
                    <c:v>2.4654481922341187</c:v>
                  </c:pt>
                  <c:pt idx="3">
                    <c:v>4.1646240597209427</c:v>
                  </c:pt>
                  <c:pt idx="4">
                    <c:v>0.96657274432562901</c:v>
                  </c:pt>
                  <c:pt idx="5">
                    <c:v>5.2977686017647878</c:v>
                  </c:pt>
                  <c:pt idx="6">
                    <c:v>5.4119677477948205</c:v>
                  </c:pt>
                  <c:pt idx="7">
                    <c:v>2.7246482963464036</c:v>
                  </c:pt>
                  <c:pt idx="8">
                    <c:v>6.2553079631711395</c:v>
                  </c:pt>
                  <c:pt idx="9">
                    <c:v>1.17801013971506</c:v>
                  </c:pt>
                  <c:pt idx="10">
                    <c:v>0.23585879797268999</c:v>
                  </c:pt>
                  <c:pt idx="11">
                    <c:v>2.7832083311585398</c:v>
                  </c:pt>
                </c:numCache>
              </c:numRef>
            </c:plus>
            <c:minus>
              <c:numRef>
                <c:f>Wt!$B$51:$M$51</c:f>
                <c:numCache>
                  <c:formatCode>General</c:formatCode>
                  <c:ptCount val="12"/>
                  <c:pt idx="0">
                    <c:v>5.8367949624000799</c:v>
                  </c:pt>
                  <c:pt idx="1">
                    <c:v>3.7034819218157033</c:v>
                  </c:pt>
                  <c:pt idx="2">
                    <c:v>2.4654481922341187</c:v>
                  </c:pt>
                  <c:pt idx="3">
                    <c:v>4.1646240597209427</c:v>
                  </c:pt>
                  <c:pt idx="4">
                    <c:v>0.96657274432562901</c:v>
                  </c:pt>
                  <c:pt idx="5">
                    <c:v>5.2977686017647878</c:v>
                  </c:pt>
                  <c:pt idx="6">
                    <c:v>5.4119677477948205</c:v>
                  </c:pt>
                  <c:pt idx="7">
                    <c:v>2.7246482963464036</c:v>
                  </c:pt>
                  <c:pt idx="8">
                    <c:v>6.2553079631711395</c:v>
                  </c:pt>
                  <c:pt idx="9">
                    <c:v>1.17801013971506</c:v>
                  </c:pt>
                  <c:pt idx="10">
                    <c:v>0.23585879797268999</c:v>
                  </c:pt>
                  <c:pt idx="11">
                    <c:v>2.7832083311585398</c:v>
                  </c:pt>
                </c:numCache>
              </c:numRef>
            </c:minus>
          </c:errBars>
          <c:errBars>
            <c:errDir val="x"/>
            <c:errBarType val="both"/>
            <c:errValType val="fixedVal"/>
            <c:noEndCap val="0"/>
            <c:val val="1"/>
          </c:errBars>
          <c:xVal>
            <c:numRef>
              <c:f>Wt!$B$47:$M$47</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Wt!$B$49:$M$49</c:f>
              <c:numCache>
                <c:formatCode>0.000</c:formatCode>
                <c:ptCount val="12"/>
                <c:pt idx="0">
                  <c:v>17.463850000000001</c:v>
                </c:pt>
                <c:pt idx="1">
                  <c:v>17.121403333333337</c:v>
                </c:pt>
                <c:pt idx="2">
                  <c:v>16.22684666666666</c:v>
                </c:pt>
                <c:pt idx="3">
                  <c:v>15.048743333333343</c:v>
                </c:pt>
                <c:pt idx="4">
                  <c:v>12.70751999999999</c:v>
                </c:pt>
                <c:pt idx="5">
                  <c:v>13.805746666666669</c:v>
                </c:pt>
                <c:pt idx="6">
                  <c:v>12.642626666666672</c:v>
                </c:pt>
                <c:pt idx="7">
                  <c:v>10.838529999999995</c:v>
                </c:pt>
                <c:pt idx="8">
                  <c:v>11.458529999999989</c:v>
                </c:pt>
                <c:pt idx="9">
                  <c:v>11.809966666666671</c:v>
                </c:pt>
                <c:pt idx="10">
                  <c:v>9.1497533333333259</c:v>
                </c:pt>
                <c:pt idx="11">
                  <c:v>12.767659999998138</c:v>
                </c:pt>
              </c:numCache>
            </c:numRef>
          </c:yVal>
          <c:smooth val="0"/>
        </c:ser>
        <c:dLbls>
          <c:showLegendKey val="0"/>
          <c:showVal val="0"/>
          <c:showCatName val="0"/>
          <c:showSerName val="0"/>
          <c:showPercent val="0"/>
          <c:showBubbleSize val="0"/>
        </c:dLbls>
        <c:axId val="272168384"/>
        <c:axId val="272174368"/>
      </c:scatterChart>
      <c:valAx>
        <c:axId val="272168384"/>
        <c:scaling>
          <c:orientation val="minMax"/>
          <c:max val="700"/>
          <c:min val="0"/>
        </c:scaling>
        <c:delete val="0"/>
        <c:axPos val="b"/>
        <c:numFmt formatCode="General" sourceLinked="1"/>
        <c:majorTickMark val="out"/>
        <c:minorTickMark val="none"/>
        <c:tickLblPos val="nextTo"/>
        <c:crossAx val="272174368"/>
        <c:crosses val="autoZero"/>
        <c:crossBetween val="midCat"/>
        <c:majorUnit val="200"/>
      </c:valAx>
      <c:valAx>
        <c:axId val="272174368"/>
        <c:scaling>
          <c:orientation val="minMax"/>
          <c:max val="60"/>
          <c:min val="-10"/>
        </c:scaling>
        <c:delete val="0"/>
        <c:axPos val="l"/>
        <c:numFmt formatCode="0.00" sourceLinked="1"/>
        <c:majorTickMark val="out"/>
        <c:minorTickMark val="none"/>
        <c:tickLblPos val="nextTo"/>
        <c:crossAx val="272168384"/>
        <c:crosses val="autoZero"/>
        <c:crossBetween val="midCat"/>
        <c:majorUnit val="10"/>
      </c:valAx>
    </c:plotArea>
    <c:legend>
      <c:legendPos val="r"/>
      <c:layout>
        <c:manualLayout>
          <c:xMode val="edge"/>
          <c:yMode val="edge"/>
          <c:x val="0.5280815114253633"/>
          <c:y val="0.26144840847182582"/>
          <c:w val="0.20707001636506722"/>
          <c:h val="0.16252716712443552"/>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Wt!$A$36</c:f>
              <c:strCache>
                <c:ptCount val="1"/>
                <c:pt idx="0">
                  <c:v>PSII</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plus>
            <c:minus>
              <c:numRef>
                <c:f>Wt!$B$38:$M$38</c:f>
                <c:numCache>
                  <c:formatCode>General</c:formatCode>
                  <c:ptCount val="12"/>
                  <c:pt idx="0">
                    <c:v>7.331658483482669</c:v>
                  </c:pt>
                  <c:pt idx="1">
                    <c:v>8.1491713292201542</c:v>
                  </c:pt>
                  <c:pt idx="2">
                    <c:v>3.1951312169765851</c:v>
                  </c:pt>
                  <c:pt idx="3">
                    <c:v>6.0839820168318708</c:v>
                  </c:pt>
                  <c:pt idx="4">
                    <c:v>5.465858050635001</c:v>
                  </c:pt>
                  <c:pt idx="5">
                    <c:v>2.707589081597237</c:v>
                  </c:pt>
                  <c:pt idx="6">
                    <c:v>3.9673384036829482</c:v>
                  </c:pt>
                  <c:pt idx="7">
                    <c:v>5.403329920584059</c:v>
                  </c:pt>
                  <c:pt idx="8">
                    <c:v>3.6639847938086403</c:v>
                  </c:pt>
                  <c:pt idx="9">
                    <c:v>4.1206403122858104</c:v>
                  </c:pt>
                  <c:pt idx="10">
                    <c:v>1.444154916743053</c:v>
                  </c:pt>
                  <c:pt idx="11">
                    <c:v>2.4756258246209204</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Wt!$B$36:$M$36</c:f>
              <c:numCache>
                <c:formatCode>0.00</c:formatCode>
                <c:ptCount val="12"/>
                <c:pt idx="0">
                  <c:v>20.252783148477285</c:v>
                </c:pt>
                <c:pt idx="1">
                  <c:v>17.671189770118811</c:v>
                </c:pt>
                <c:pt idx="2">
                  <c:v>16.666666670000001</c:v>
                </c:pt>
                <c:pt idx="3">
                  <c:v>19.826271147859206</c:v>
                </c:pt>
                <c:pt idx="4">
                  <c:v>23.760840482202937</c:v>
                </c:pt>
                <c:pt idx="5">
                  <c:v>30.293351414425086</c:v>
                </c:pt>
                <c:pt idx="6">
                  <c:v>36.259936892881058</c:v>
                </c:pt>
                <c:pt idx="7">
                  <c:v>39.607918225284863</c:v>
                </c:pt>
                <c:pt idx="8">
                  <c:v>42.786428581516901</c:v>
                </c:pt>
                <c:pt idx="9">
                  <c:v>46.478052532005016</c:v>
                </c:pt>
                <c:pt idx="10">
                  <c:v>48.872602708808628</c:v>
                </c:pt>
                <c:pt idx="11">
                  <c:v>53.124415120582121</c:v>
                </c:pt>
              </c:numCache>
            </c:numRef>
          </c:yVal>
          <c:smooth val="0"/>
        </c:ser>
        <c:ser>
          <c:idx val="1"/>
          <c:order val="1"/>
          <c:tx>
            <c:strRef>
              <c:f>Wt!$A$37</c:f>
              <c:strCache>
                <c:ptCount val="1"/>
                <c:pt idx="0">
                  <c:v>H2</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plus>
            <c:minus>
              <c:numRef>
                <c:f>Wt!$B$39:$M$39</c:f>
                <c:numCache>
                  <c:formatCode>General</c:formatCode>
                  <c:ptCount val="12"/>
                  <c:pt idx="0">
                    <c:v>4.4454389119636026</c:v>
                  </c:pt>
                  <c:pt idx="1">
                    <c:v>1.9653750140366695</c:v>
                  </c:pt>
                  <c:pt idx="2">
                    <c:v>2.3106198999512264</c:v>
                  </c:pt>
                  <c:pt idx="3">
                    <c:v>2.47020431041887</c:v>
                  </c:pt>
                  <c:pt idx="4">
                    <c:v>0.36957643025532599</c:v>
                  </c:pt>
                  <c:pt idx="5">
                    <c:v>0.37593332021820636</c:v>
                  </c:pt>
                  <c:pt idx="6">
                    <c:v>1.3759469764873899</c:v>
                  </c:pt>
                  <c:pt idx="7">
                    <c:v>0.58877953242305325</c:v>
                  </c:pt>
                  <c:pt idx="8">
                    <c:v>1.0456285264853233</c:v>
                  </c:pt>
                  <c:pt idx="9">
                    <c:v>7.5186664040324258E-2</c:v>
                  </c:pt>
                  <c:pt idx="10">
                    <c:v>1.2924363549520199</c:v>
                  </c:pt>
                  <c:pt idx="11">
                    <c:v>1.29879324491411</c:v>
                  </c:pt>
                </c:numCache>
              </c:numRef>
            </c:minus>
          </c:errBars>
          <c:errBars>
            <c:errDir val="x"/>
            <c:errBarType val="both"/>
            <c:errValType val="fixedVal"/>
            <c:noEndCap val="0"/>
            <c:val val="1"/>
          </c:errBars>
          <c:xVal>
            <c:numRef>
              <c:f>Wt!$B$35:$M$35</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Wt!$B$37:$M$37</c:f>
              <c:numCache>
                <c:formatCode>0.000</c:formatCode>
                <c:ptCount val="12"/>
                <c:pt idx="0">
                  <c:v>19.796600000000002</c:v>
                </c:pt>
                <c:pt idx="1">
                  <c:v>17.210270000000005</c:v>
                </c:pt>
                <c:pt idx="2">
                  <c:v>7.0461449999999903</c:v>
                </c:pt>
                <c:pt idx="3">
                  <c:v>4.6238050000000008</c:v>
                </c:pt>
                <c:pt idx="4">
                  <c:v>0.57133000000001211</c:v>
                </c:pt>
                <c:pt idx="5">
                  <c:v>0</c:v>
                </c:pt>
                <c:pt idx="6">
                  <c:v>0.5271550000000147</c:v>
                </c:pt>
                <c:pt idx="7">
                  <c:v>0</c:v>
                </c:pt>
                <c:pt idx="8">
                  <c:v>0.21265999999999785</c:v>
                </c:pt>
                <c:pt idx="9">
                  <c:v>0</c:v>
                </c:pt>
                <c:pt idx="10">
                  <c:v>0</c:v>
                </c:pt>
                <c:pt idx="11">
                  <c:v>4.8669999999990665E-2</c:v>
                </c:pt>
              </c:numCache>
            </c:numRef>
          </c:yVal>
          <c:smooth val="0"/>
        </c:ser>
        <c:dLbls>
          <c:showLegendKey val="0"/>
          <c:showVal val="0"/>
          <c:showCatName val="0"/>
          <c:showSerName val="0"/>
          <c:showPercent val="0"/>
          <c:showBubbleSize val="0"/>
        </c:dLbls>
        <c:axId val="272170016"/>
        <c:axId val="272166208"/>
      </c:scatterChart>
      <c:valAx>
        <c:axId val="272170016"/>
        <c:scaling>
          <c:orientation val="minMax"/>
          <c:max val="700"/>
          <c:min val="0"/>
        </c:scaling>
        <c:delete val="0"/>
        <c:axPos val="b"/>
        <c:numFmt formatCode="General" sourceLinked="1"/>
        <c:majorTickMark val="out"/>
        <c:minorTickMark val="none"/>
        <c:tickLblPos val="nextTo"/>
        <c:crossAx val="272166208"/>
        <c:crosses val="autoZero"/>
        <c:crossBetween val="midCat"/>
        <c:majorUnit val="200"/>
      </c:valAx>
      <c:valAx>
        <c:axId val="272166208"/>
        <c:scaling>
          <c:orientation val="minMax"/>
        </c:scaling>
        <c:delete val="0"/>
        <c:axPos val="l"/>
        <c:numFmt formatCode="0.00" sourceLinked="1"/>
        <c:majorTickMark val="out"/>
        <c:minorTickMark val="none"/>
        <c:tickLblPos val="nextTo"/>
        <c:crossAx val="272170016"/>
        <c:crosses val="autoZero"/>
        <c:crossBetween val="midCat"/>
      </c:valAx>
      <c:spPr>
        <a:noFill/>
      </c:spPr>
    </c:plotArea>
    <c:legend>
      <c:legendPos val="r"/>
      <c:layout>
        <c:manualLayout>
          <c:xMode val="edge"/>
          <c:yMode val="edge"/>
          <c:x val="0.59910282991635266"/>
          <c:y val="0.49512851255549867"/>
          <c:w val="0.1248971832547276"/>
          <c:h val="0.16268610987633111"/>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Wt!$A$42</c:f>
              <c:strCache>
                <c:ptCount val="1"/>
                <c:pt idx="0">
                  <c:v>PSII (GA)</c:v>
                </c:pt>
              </c:strCache>
            </c:strRef>
          </c:tx>
          <c:spPr>
            <a:ln>
              <a:solidFill>
                <a:srgbClr val="00B050"/>
              </a:solidFill>
            </a:ln>
          </c:spPr>
          <c:marker>
            <c:symbol val="square"/>
            <c:size val="7"/>
            <c:spPr>
              <a:solidFill>
                <a:srgbClr val="00B050"/>
              </a:solidFill>
              <a:ln>
                <a:solidFill>
                  <a:srgbClr val="00B050"/>
                </a:solidFill>
              </a:ln>
            </c:spPr>
          </c:marker>
          <c:errBars>
            <c:errDir val="y"/>
            <c:errBarType val="both"/>
            <c:errValType val="cust"/>
            <c:noEndCap val="0"/>
            <c:plus>
              <c:numRef>
                <c:f>Wt!$B$44:$M$44</c:f>
                <c:numCache>
                  <c:formatCode>General</c:formatCode>
                  <c:ptCount val="12"/>
                  <c:pt idx="0">
                    <c:v>6.4436891415515802</c:v>
                  </c:pt>
                  <c:pt idx="1">
                    <c:v>2.7573523758096146</c:v>
                  </c:pt>
                  <c:pt idx="2">
                    <c:v>2.3519893782230175</c:v>
                  </c:pt>
                  <c:pt idx="3">
                    <c:v>1.5390944971565441</c:v>
                  </c:pt>
                  <c:pt idx="4">
                    <c:v>1.9558098606115577</c:v>
                  </c:pt>
                  <c:pt idx="5">
                    <c:v>2.37826587516262</c:v>
                  </c:pt>
                  <c:pt idx="6">
                    <c:v>0.4779180499406932</c:v>
                  </c:pt>
                  <c:pt idx="7">
                    <c:v>2.263343520677588</c:v>
                  </c:pt>
                  <c:pt idx="8">
                    <c:v>0.79563399356577125</c:v>
                  </c:pt>
                  <c:pt idx="9">
                    <c:v>1.6975941880997891</c:v>
                  </c:pt>
                  <c:pt idx="10">
                    <c:v>1.9962199576500046</c:v>
                  </c:pt>
                  <c:pt idx="11">
                    <c:v>0.92265986269455791</c:v>
                  </c:pt>
                </c:numCache>
              </c:numRef>
            </c:plus>
            <c:minus>
              <c:numRef>
                <c:f>Wt!$B$44:$M$44</c:f>
                <c:numCache>
                  <c:formatCode>General</c:formatCode>
                  <c:ptCount val="12"/>
                  <c:pt idx="0">
                    <c:v>6.4436891415515802</c:v>
                  </c:pt>
                  <c:pt idx="1">
                    <c:v>2.7573523758096146</c:v>
                  </c:pt>
                  <c:pt idx="2">
                    <c:v>2.3519893782230175</c:v>
                  </c:pt>
                  <c:pt idx="3">
                    <c:v>1.5390944971565441</c:v>
                  </c:pt>
                  <c:pt idx="4">
                    <c:v>1.9558098606115577</c:v>
                  </c:pt>
                  <c:pt idx="5">
                    <c:v>2.37826587516262</c:v>
                  </c:pt>
                  <c:pt idx="6">
                    <c:v>0.4779180499406932</c:v>
                  </c:pt>
                  <c:pt idx="7">
                    <c:v>2.263343520677588</c:v>
                  </c:pt>
                  <c:pt idx="8">
                    <c:v>0.79563399356577125</c:v>
                  </c:pt>
                  <c:pt idx="9">
                    <c:v>1.6975941880997891</c:v>
                  </c:pt>
                  <c:pt idx="10">
                    <c:v>1.9962199576500046</c:v>
                  </c:pt>
                  <c:pt idx="11">
                    <c:v>0.92265986269455791</c:v>
                  </c:pt>
                </c:numCache>
              </c:numRef>
            </c:minus>
          </c:errBars>
          <c:errBars>
            <c:errDir val="x"/>
            <c:errBarType val="both"/>
            <c:errValType val="fixedVal"/>
            <c:noEndCap val="0"/>
            <c:val val="1"/>
          </c:errBars>
          <c:xVal>
            <c:numRef>
              <c:f>Wt!$B$41:$M$41</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Wt!$B$42:$M$42</c:f>
              <c:numCache>
                <c:formatCode>0.00</c:formatCode>
                <c:ptCount val="12"/>
                <c:pt idx="0">
                  <c:v>19.041577984951427</c:v>
                </c:pt>
                <c:pt idx="1">
                  <c:v>21.154981287738245</c:v>
                </c:pt>
                <c:pt idx="2">
                  <c:v>22.974526645493086</c:v>
                </c:pt>
                <c:pt idx="3">
                  <c:v>22.1827046030951</c:v>
                </c:pt>
                <c:pt idx="4">
                  <c:v>22.458227462824311</c:v>
                </c:pt>
                <c:pt idx="5">
                  <c:v>20.511228202894177</c:v>
                </c:pt>
                <c:pt idx="6">
                  <c:v>22.159925601312967</c:v>
                </c:pt>
                <c:pt idx="7">
                  <c:v>19.794677369997398</c:v>
                </c:pt>
                <c:pt idx="8">
                  <c:v>19.058506296433738</c:v>
                </c:pt>
                <c:pt idx="9">
                  <c:v>17.586692446636377</c:v>
                </c:pt>
                <c:pt idx="10">
                  <c:v>17.64635482586737</c:v>
                </c:pt>
                <c:pt idx="11">
                  <c:v>16.585781655404318</c:v>
                </c:pt>
              </c:numCache>
            </c:numRef>
          </c:yVal>
          <c:smooth val="0"/>
        </c:ser>
        <c:ser>
          <c:idx val="1"/>
          <c:order val="1"/>
          <c:tx>
            <c:strRef>
              <c:f>Wt!$A$43</c:f>
              <c:strCache>
                <c:ptCount val="1"/>
                <c:pt idx="0">
                  <c:v>H2 (GA)</c:v>
                </c:pt>
              </c:strCache>
            </c:strRef>
          </c:tx>
          <c:spPr>
            <a:ln>
              <a:solidFill>
                <a:srgbClr val="0070C0"/>
              </a:solidFill>
            </a:ln>
          </c:spPr>
          <c:marker>
            <c:symbol val="triangle"/>
            <c:size val="7"/>
            <c:spPr>
              <a:solidFill>
                <a:srgbClr val="0070C0"/>
              </a:solidFill>
              <a:ln>
                <a:solidFill>
                  <a:srgbClr val="0070C0"/>
                </a:solidFill>
              </a:ln>
            </c:spPr>
          </c:marker>
          <c:errBars>
            <c:errDir val="y"/>
            <c:errBarType val="both"/>
            <c:errValType val="cust"/>
            <c:noEndCap val="0"/>
            <c:plus>
              <c:numRef>
                <c:f>Wt!$B$45:$M$45</c:f>
                <c:numCache>
                  <c:formatCode>General</c:formatCode>
                  <c:ptCount val="12"/>
                  <c:pt idx="0">
                    <c:v>3.8985205692391292</c:v>
                  </c:pt>
                  <c:pt idx="1">
                    <c:v>2.0507864295202176</c:v>
                  </c:pt>
                  <c:pt idx="2">
                    <c:v>3.117444906368799</c:v>
                  </c:pt>
                  <c:pt idx="3">
                    <c:v>2.2468873202621111</c:v>
                  </c:pt>
                  <c:pt idx="4">
                    <c:v>2.2935316633865344</c:v>
                  </c:pt>
                  <c:pt idx="5">
                    <c:v>2.1938064811479552</c:v>
                  </c:pt>
                  <c:pt idx="6">
                    <c:v>1.8841910672302675</c:v>
                  </c:pt>
                  <c:pt idx="7">
                    <c:v>1.7069594915788588</c:v>
                  </c:pt>
                  <c:pt idx="8">
                    <c:v>0.8282468859253278</c:v>
                  </c:pt>
                  <c:pt idx="9">
                    <c:v>1.8858440470107807</c:v>
                  </c:pt>
                  <c:pt idx="10">
                    <c:v>2.0327211013074198</c:v>
                  </c:pt>
                  <c:pt idx="11">
                    <c:v>1.3462626421866686</c:v>
                  </c:pt>
                </c:numCache>
              </c:numRef>
            </c:plus>
            <c:minus>
              <c:numRef>
                <c:f>Wt!$B$45:$M$45</c:f>
                <c:numCache>
                  <c:formatCode>General</c:formatCode>
                  <c:ptCount val="12"/>
                  <c:pt idx="0">
                    <c:v>3.8985205692391292</c:v>
                  </c:pt>
                  <c:pt idx="1">
                    <c:v>2.0507864295202176</c:v>
                  </c:pt>
                  <c:pt idx="2">
                    <c:v>3.117444906368799</c:v>
                  </c:pt>
                  <c:pt idx="3">
                    <c:v>2.2468873202621111</c:v>
                  </c:pt>
                  <c:pt idx="4">
                    <c:v>2.2935316633865344</c:v>
                  </c:pt>
                  <c:pt idx="5">
                    <c:v>2.1938064811479552</c:v>
                  </c:pt>
                  <c:pt idx="6">
                    <c:v>1.8841910672302675</c:v>
                  </c:pt>
                  <c:pt idx="7">
                    <c:v>1.7069594915788588</c:v>
                  </c:pt>
                  <c:pt idx="8">
                    <c:v>0.8282468859253278</c:v>
                  </c:pt>
                  <c:pt idx="9">
                    <c:v>1.8858440470107807</c:v>
                  </c:pt>
                  <c:pt idx="10">
                    <c:v>2.0327211013074198</c:v>
                  </c:pt>
                  <c:pt idx="11">
                    <c:v>1.3462626421866686</c:v>
                  </c:pt>
                </c:numCache>
              </c:numRef>
            </c:minus>
          </c:errBars>
          <c:errBars>
            <c:errDir val="x"/>
            <c:errBarType val="both"/>
            <c:errValType val="fixedVal"/>
            <c:noEndCap val="0"/>
            <c:val val="1"/>
          </c:errBars>
          <c:xVal>
            <c:numRef>
              <c:f>Wt!$B$41:$M$41</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Wt!$B$43:$M$43</c:f>
              <c:numCache>
                <c:formatCode>0.000</c:formatCode>
                <c:ptCount val="12"/>
                <c:pt idx="0">
                  <c:v>18.96956428571427</c:v>
                </c:pt>
                <c:pt idx="1">
                  <c:v>20.260360000000006</c:v>
                </c:pt>
                <c:pt idx="2">
                  <c:v>20.306195714285714</c:v>
                </c:pt>
                <c:pt idx="3">
                  <c:v>21.448014285714272</c:v>
                </c:pt>
                <c:pt idx="4">
                  <c:v>20.259872857142867</c:v>
                </c:pt>
                <c:pt idx="5">
                  <c:v>18.79543285714286</c:v>
                </c:pt>
                <c:pt idx="6">
                  <c:v>18.92552214285713</c:v>
                </c:pt>
                <c:pt idx="7">
                  <c:v>17.26660142857142</c:v>
                </c:pt>
                <c:pt idx="8">
                  <c:v>17.268062857142876</c:v>
                </c:pt>
                <c:pt idx="9">
                  <c:v>15.905546428571428</c:v>
                </c:pt>
                <c:pt idx="10">
                  <c:v>14.954709999999984</c:v>
                </c:pt>
                <c:pt idx="11">
                  <c:v>15.587242857142876</c:v>
                </c:pt>
              </c:numCache>
            </c:numRef>
          </c:yVal>
          <c:smooth val="0"/>
        </c:ser>
        <c:dLbls>
          <c:showLegendKey val="0"/>
          <c:showVal val="0"/>
          <c:showCatName val="0"/>
          <c:showSerName val="0"/>
          <c:showPercent val="0"/>
          <c:showBubbleSize val="0"/>
        </c:dLbls>
        <c:axId val="272164576"/>
        <c:axId val="272164032"/>
      </c:scatterChart>
      <c:valAx>
        <c:axId val="272164576"/>
        <c:scaling>
          <c:orientation val="minMax"/>
          <c:max val="700"/>
          <c:min val="0"/>
        </c:scaling>
        <c:delete val="0"/>
        <c:axPos val="b"/>
        <c:numFmt formatCode="General" sourceLinked="1"/>
        <c:majorTickMark val="out"/>
        <c:minorTickMark val="none"/>
        <c:tickLblPos val="nextTo"/>
        <c:crossAx val="272164032"/>
        <c:crosses val="autoZero"/>
        <c:crossBetween val="midCat"/>
        <c:majorUnit val="200"/>
      </c:valAx>
      <c:valAx>
        <c:axId val="272164032"/>
        <c:scaling>
          <c:orientation val="minMax"/>
          <c:max val="60"/>
          <c:min val="-10"/>
        </c:scaling>
        <c:delete val="0"/>
        <c:axPos val="l"/>
        <c:numFmt formatCode="0.00" sourceLinked="1"/>
        <c:majorTickMark val="out"/>
        <c:minorTickMark val="none"/>
        <c:tickLblPos val="nextTo"/>
        <c:crossAx val="272164576"/>
        <c:crosses val="autoZero"/>
        <c:crossBetween val="midCat"/>
      </c:valAx>
      <c:spPr>
        <a:noFill/>
        <a:ln w="25400">
          <a:noFill/>
        </a:ln>
      </c:spPr>
    </c:plotArea>
    <c:legend>
      <c:legendPos val="r"/>
      <c:layout>
        <c:manualLayout>
          <c:xMode val="edge"/>
          <c:yMode val="edge"/>
          <c:x val="0.59236999320591777"/>
          <c:y val="0.33527041148471898"/>
          <c:w val="0.1818118357522388"/>
          <c:h val="0.1651079334529898"/>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41907261592306"/>
          <c:y val="4.6770924467774866E-2"/>
          <c:w val="0.4652405949256343"/>
          <c:h val="0.92497666958296876"/>
        </c:manualLayout>
      </c:layout>
      <c:scatterChart>
        <c:scatterStyle val="lineMarker"/>
        <c:varyColors val="0"/>
        <c:ser>
          <c:idx val="2"/>
          <c:order val="0"/>
          <c:tx>
            <c:strRef>
              <c:f>Wt!$A$57</c:f>
              <c:strCache>
                <c:ptCount val="1"/>
                <c:pt idx="0">
                  <c:v>CC</c:v>
                </c:pt>
              </c:strCache>
            </c:strRef>
          </c:tx>
          <c:spPr>
            <a:ln>
              <a:solidFill>
                <a:schemeClr val="tx1">
                  <a:lumMod val="75000"/>
                  <a:lumOff val="25000"/>
                </a:schemeClr>
              </a:solidFill>
            </a:ln>
          </c:spPr>
          <c:marker>
            <c:symbol val="circle"/>
            <c:size val="7"/>
            <c:spPr>
              <a:solidFill>
                <a:schemeClr val="tx1">
                  <a:lumMod val="75000"/>
                  <a:lumOff val="25000"/>
                </a:schemeClr>
              </a:solidFill>
              <a:ln>
                <a:solidFill>
                  <a:schemeClr val="tx1">
                    <a:lumMod val="75000"/>
                    <a:lumOff val="25000"/>
                  </a:schemeClr>
                </a:solidFill>
              </a:ln>
            </c:spPr>
          </c:marker>
          <c:xVal>
            <c:numRef>
              <c:f>HydG!$B$27:$M$27</c:f>
              <c:numCache>
                <c:formatCode>General</c:formatCode>
                <c:ptCount val="12"/>
                <c:pt idx="0">
                  <c:v>25</c:v>
                </c:pt>
                <c:pt idx="1">
                  <c:v>75</c:v>
                </c:pt>
                <c:pt idx="2">
                  <c:v>125</c:v>
                </c:pt>
                <c:pt idx="3">
                  <c:v>175</c:v>
                </c:pt>
                <c:pt idx="4">
                  <c:v>225</c:v>
                </c:pt>
                <c:pt idx="5">
                  <c:v>275</c:v>
                </c:pt>
                <c:pt idx="6">
                  <c:v>325</c:v>
                </c:pt>
                <c:pt idx="7">
                  <c:v>375</c:v>
                </c:pt>
                <c:pt idx="8">
                  <c:v>425</c:v>
                </c:pt>
                <c:pt idx="9">
                  <c:v>475</c:v>
                </c:pt>
                <c:pt idx="10">
                  <c:v>525</c:v>
                </c:pt>
                <c:pt idx="11">
                  <c:v>575</c:v>
                </c:pt>
              </c:numCache>
            </c:numRef>
          </c:xVal>
          <c:yVal>
            <c:numRef>
              <c:f>Wt!$B$57:$M$57</c:f>
              <c:numCache>
                <c:formatCode>General</c:formatCode>
                <c:ptCount val="12"/>
                <c:pt idx="0">
                  <c:v>1.8072745172804048</c:v>
                </c:pt>
                <c:pt idx="1">
                  <c:v>0.56411501693822075</c:v>
                </c:pt>
                <c:pt idx="2">
                  <c:v>0.74408254128392848</c:v>
                </c:pt>
                <c:pt idx="3">
                  <c:v>1.7397173364167475</c:v>
                </c:pt>
                <c:pt idx="4">
                  <c:v>6.3818988421693952</c:v>
                </c:pt>
                <c:pt idx="5">
                  <c:v>10.626628073197313</c:v>
                </c:pt>
                <c:pt idx="6">
                  <c:v>14.603665480598924</c:v>
                </c:pt>
                <c:pt idx="7">
                  <c:v>18.048141493228627</c:v>
                </c:pt>
                <c:pt idx="8">
                  <c:v>21.296537901624927</c:v>
                </c:pt>
                <c:pt idx="9">
                  <c:v>25.798248804370363</c:v>
                </c:pt>
                <c:pt idx="10">
                  <c:v>28.177216664096765</c:v>
                </c:pt>
                <c:pt idx="11">
                  <c:v>29.017809256148169</c:v>
                </c:pt>
              </c:numCache>
            </c:numRef>
          </c:yVal>
          <c:smooth val="0"/>
        </c:ser>
        <c:dLbls>
          <c:showLegendKey val="0"/>
          <c:showVal val="0"/>
          <c:showCatName val="0"/>
          <c:showSerName val="0"/>
          <c:showPercent val="0"/>
          <c:showBubbleSize val="0"/>
        </c:dLbls>
        <c:axId val="272168928"/>
        <c:axId val="272166752"/>
      </c:scatterChart>
      <c:valAx>
        <c:axId val="272168928"/>
        <c:scaling>
          <c:orientation val="minMax"/>
          <c:max val="700"/>
          <c:min val="0"/>
        </c:scaling>
        <c:delete val="0"/>
        <c:axPos val="b"/>
        <c:numFmt formatCode="General" sourceLinked="1"/>
        <c:majorTickMark val="out"/>
        <c:minorTickMark val="none"/>
        <c:tickLblPos val="nextTo"/>
        <c:crossAx val="272166752"/>
        <c:crosses val="autoZero"/>
        <c:crossBetween val="midCat"/>
        <c:majorUnit val="200"/>
      </c:valAx>
      <c:valAx>
        <c:axId val="272166752"/>
        <c:scaling>
          <c:orientation val="minMax"/>
          <c:max val="60"/>
          <c:min val="-10"/>
        </c:scaling>
        <c:delete val="0"/>
        <c:axPos val="l"/>
        <c:numFmt formatCode="General" sourceLinked="1"/>
        <c:majorTickMark val="out"/>
        <c:minorTickMark val="none"/>
        <c:tickLblPos val="nextTo"/>
        <c:crossAx val="272168928"/>
        <c:crosses val="autoZero"/>
        <c:crossBetween val="midCat"/>
        <c:majorUnit val="10"/>
      </c:valAx>
    </c:plotArea>
    <c:legend>
      <c:legendPos val="r"/>
      <c:layout>
        <c:manualLayout>
          <c:xMode val="edge"/>
          <c:yMode val="edge"/>
          <c:x val="0.48663867016622925"/>
          <c:y val="0.69830635753864101"/>
          <c:w val="0.12447244094488188"/>
          <c:h val="0.14505395158938464"/>
        </c:manualLayout>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4-10-01T18:04:47.479" idx="33">
    <p:pos x="10" y="10"/>
    <p:text>Pas de transitions avec moi je</p:text>
    <p:extLst>
      <p:ext uri="{C676402C-5697-4E1C-873F-D02D1690AC5C}">
        <p15:threadingInfo xmlns:p15="http://schemas.microsoft.com/office/powerpoint/2012/main" timeZoneBias="-120"/>
      </p:ext>
    </p:extLst>
  </p:cm>
  <p:cm authorId="1" dt="2014-10-01T18:05:39.313" idx="34">
    <p:pos x="10" y="146"/>
    <p:text>pas encore très bien compris le lien photosynthèse hydrogène, on s'y est attaché pour améliorer cette compréhension? faire un bon lien</p:text>
    <p:extLst>
      <p:ext uri="{C676402C-5697-4E1C-873F-D02D1690AC5C}">
        <p15:threadingInfo xmlns:p15="http://schemas.microsoft.com/office/powerpoint/2012/main" timeZoneBias="-120">
          <p15:parentCm authorId="1" idx="33"/>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4-10-01T18:14:30.148" idx="41">
    <p:pos x="10" y="10"/>
    <p:text>Pour dire que ce quon a étudier, c'est quelque chose d'important pour la cellule, si on a bien raison, cela doit se traduire par un phénotype de croissance selaon la présence ou l'absence de ces deux AEF.</p:text>
    <p:extLst>
      <p:ext uri="{C676402C-5697-4E1C-873F-D02D1690AC5C}">
        <p15:threadingInfo xmlns:p15="http://schemas.microsoft.com/office/powerpoint/2012/main" timeZoneBias="-120"/>
      </p:ext>
    </p:extLst>
  </p:cm>
  <p:cm authorId="1" dt="2014-10-02T21:15:45.909" idx="60">
    <p:pos x="10" y="146"/>
    <p:text>Boue lac marais</p:text>
    <p:extLst>
      <p:ext uri="{C676402C-5697-4E1C-873F-D02D1690AC5C}">
        <p15:threadingInfo xmlns:p15="http://schemas.microsoft.com/office/powerpoint/2012/main" timeZoneBias="-120">
          <p15:parentCm authorId="1" idx="41"/>
        </p15:threadingInfo>
      </p:ext>
    </p:extLst>
  </p:cm>
  <p:cm authorId="1" dt="2014-10-02T21:15:55.785" idx="61">
    <p:pos x="10" y="282"/>
    <p:text>eau douce</p:text>
    <p:extLst>
      <p:ext uri="{C676402C-5697-4E1C-873F-D02D1690AC5C}">
        <p15:threadingInfo xmlns:p15="http://schemas.microsoft.com/office/powerpoint/2012/main" timeZoneBias="-120">
          <p15:parentCm authorId="1" idx="41"/>
        </p15:threadingInfo>
      </p:ext>
    </p:extLst>
  </p:cm>
  <p:cm authorId="1" dt="2014-10-02T21:17:04.888" idx="62">
    <p:pos x="10" y="418"/>
    <p:text>Afin d'évaluer le phénotype de notre double mutant</p:text>
    <p:extLst>
      <p:ext uri="{C676402C-5697-4E1C-873F-D02D1690AC5C}">
        <p15:threadingInfo xmlns:p15="http://schemas.microsoft.com/office/powerpoint/2012/main" timeZoneBias="-120">
          <p15:parentCm authorId="1" idx="41"/>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4-10-01T18:14:30.148" idx="41">
    <p:pos x="10" y="10"/>
    <p:text>Pour dire que ce quon a étudier, c'est quelque chose d'important pour la cellule, si on a bien raison, cela doit se traduire par un phénotype de croissance selaon la présence ou l'absence de ces deux AEF.</p:text>
    <p:extLst>
      <p:ext uri="{C676402C-5697-4E1C-873F-D02D1690AC5C}">
        <p15:threadingInfo xmlns:p15="http://schemas.microsoft.com/office/powerpoint/2012/main" timeZoneBias="-120"/>
      </p:ext>
    </p:extLst>
  </p:cm>
  <p:cm authorId="1" dt="2014-10-02T21:15:45.909" idx="60">
    <p:pos x="10" y="146"/>
    <p:text>Boue lac marais</p:text>
    <p:extLst>
      <p:ext uri="{C676402C-5697-4E1C-873F-D02D1690AC5C}">
        <p15:threadingInfo xmlns:p15="http://schemas.microsoft.com/office/powerpoint/2012/main" timeZoneBias="-120">
          <p15:parentCm authorId="1" idx="41"/>
        </p15:threadingInfo>
      </p:ext>
    </p:extLst>
  </p:cm>
  <p:cm authorId="1" dt="2014-10-02T21:15:55.785" idx="61">
    <p:pos x="10" y="282"/>
    <p:text>eau douce</p:text>
    <p:extLst>
      <p:ext uri="{C676402C-5697-4E1C-873F-D02D1690AC5C}">
        <p15:threadingInfo xmlns:p15="http://schemas.microsoft.com/office/powerpoint/2012/main" timeZoneBias="-120">
          <p15:parentCm authorId="1" idx="41"/>
        </p15:threadingInfo>
      </p:ext>
    </p:extLst>
  </p:cm>
  <p:cm authorId="1" dt="2014-10-02T21:17:04.888" idx="62">
    <p:pos x="10" y="418"/>
    <p:text>Afin d'évaluer le phénotype de notre double mutant</p:text>
    <p:extLst>
      <p:ext uri="{C676402C-5697-4E1C-873F-D02D1690AC5C}">
        <p15:threadingInfo xmlns:p15="http://schemas.microsoft.com/office/powerpoint/2012/main" timeZoneBias="-120">
          <p15:parentCm authorId="1" idx="41"/>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10-01T18:03:39.642" idx="31">
    <p:pos x="10" y="10"/>
    <p:text>travailler la transition fluo</p:text>
    <p:extLst>
      <p:ext uri="{C676402C-5697-4E1C-873F-D02D1690AC5C}">
        <p15:threadingInfo xmlns:p15="http://schemas.microsoft.com/office/powerpoint/2012/main" timeZoneBias="-120"/>
      </p:ext>
    </p:extLst>
  </p:cm>
  <p:cm authorId="1" dt="2014-10-02T20:09:54.782" idx="52">
    <p:pos x="10" y="146"/>
    <p:text>Il faut maintenant que j'introduise une nouvelle notion, la fluorescence</p:text>
    <p:extLst>
      <p:ext uri="{C676402C-5697-4E1C-873F-D02D1690AC5C}">
        <p15:threadingInfo xmlns:p15="http://schemas.microsoft.com/office/powerpoint/2012/main" timeZoneBias="-120">
          <p15:parentCm authorId="1" idx="31"/>
        </p15:threadingInfo>
      </p:ext>
    </p:extLst>
  </p:cm>
  <p:cm authorId="1" dt="2014-10-02T20:11:24.447" idx="53">
    <p:pos x="10" y="282"/>
    <p:text>Interaction en conditions particulières, il y en quarante ans, mais peut étudier et moi je le fais</p:text>
    <p:extLst>
      <p:ext uri="{C676402C-5697-4E1C-873F-D02D1690AC5C}">
        <p15:threadingInfo xmlns:p15="http://schemas.microsoft.com/office/powerpoint/2012/main" timeZoneBias="-120">
          <p15:parentCm authorId="1" idx="31"/>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16-11-07T16:16:46.982" idx="69">
    <p:pos x="10" y="10"/>
    <p:text>Consists in selection purification and implementation of the hydrogenase on a carbon electrode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4-10-01T18:03:39.642" idx="31">
    <p:pos x="10" y="10"/>
    <p:text>travailler la transition fluo</p:text>
    <p:extLst>
      <p:ext uri="{C676402C-5697-4E1C-873F-D02D1690AC5C}">
        <p15:threadingInfo xmlns:p15="http://schemas.microsoft.com/office/powerpoint/2012/main" timeZoneBias="-120"/>
      </p:ext>
    </p:extLst>
  </p:cm>
  <p:cm authorId="1" dt="2014-10-02T20:09:54.782" idx="52">
    <p:pos x="10" y="146"/>
    <p:text>Il faut maintenant que j'introduise une nouvelle notion, la fluorescence</p:text>
    <p:extLst>
      <p:ext uri="{C676402C-5697-4E1C-873F-D02D1690AC5C}">
        <p15:threadingInfo xmlns:p15="http://schemas.microsoft.com/office/powerpoint/2012/main" timeZoneBias="-120">
          <p15:parentCm authorId="1" idx="31"/>
        </p15:threadingInfo>
      </p:ext>
    </p:extLst>
  </p:cm>
  <p:cm authorId="1" dt="2014-10-02T20:11:24.447" idx="53">
    <p:pos x="10" y="282"/>
    <p:text>Interaction en conditions particulières, il y en quarante ans, mais peut étudier et moi je le fais</p:text>
    <p:extLst>
      <p:ext uri="{C676402C-5697-4E1C-873F-D02D1690AC5C}">
        <p15:threadingInfo xmlns:p15="http://schemas.microsoft.com/office/powerpoint/2012/main" timeZoneBias="-120">
          <p15:parentCm authorId="1" idx="31"/>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4-10-01T19:24:27.946" idx="42">
    <p:pos x="10" y="10"/>
    <p:text>2 conclusion, hyd accept tout le flux durant ces 3secondes, et la relation est linéaire durant ces 3 secondes. C'est très spécifiques, on a un cribles parfait</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4-09-30T18:37:12.588" idx="10">
    <p:pos x="10" y="10"/>
    <p:text>la cinétique, qu'on utilise pour avoir une information (PhiPSII), puis la linéarité (x2), puis le crible, puis hydg-2</p:text>
    <p:extLst>
      <p:ext uri="{C676402C-5697-4E1C-873F-D02D1690AC5C}">
        <p15:threadingInfo xmlns:p15="http://schemas.microsoft.com/office/powerpoint/2012/main" timeZoneBias="-120"/>
      </p:ext>
    </p:extLst>
  </p:cm>
  <p:cm authorId="1" dt="2014-10-02T23:18:59.493" idx="66">
    <p:pos x="10" y="146"/>
    <p:text>sachet hermétique ou l'anoxie est forcée</p:text>
    <p:extLst>
      <p:ext uri="{C676402C-5697-4E1C-873F-D02D1690AC5C}">
        <p15:threadingInfo xmlns:p15="http://schemas.microsoft.com/office/powerpoint/2012/main" timeZoneBias="-120">
          <p15:parentCm authorId="1" idx="10"/>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4-10-01T18:08:15.102" idx="37">
    <p:pos x="10" y="10"/>
    <p:text>une transition avec le but suivant</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4-10-01T18:14:30.148" idx="41">
    <p:pos x="10" y="10"/>
    <p:text>Pour dire que ce quon a étudier, c'est quelque chose d'important pour la cellule, si on a bien raison, cela doit se traduire par un phénotype de croissance selaon la présence ou l'absence de ces deux AEF.</p:text>
    <p:extLst>
      <p:ext uri="{C676402C-5697-4E1C-873F-D02D1690AC5C}">
        <p15:threadingInfo xmlns:p15="http://schemas.microsoft.com/office/powerpoint/2012/main" timeZoneBias="-120"/>
      </p:ext>
    </p:extLst>
  </p:cm>
  <p:cm authorId="1" dt="2014-10-02T21:15:45.909" idx="60">
    <p:pos x="10" y="146"/>
    <p:text>Boue lac marais</p:text>
    <p:extLst>
      <p:ext uri="{C676402C-5697-4E1C-873F-D02D1690AC5C}">
        <p15:threadingInfo xmlns:p15="http://schemas.microsoft.com/office/powerpoint/2012/main" timeZoneBias="-120">
          <p15:parentCm authorId="1" idx="41"/>
        </p15:threadingInfo>
      </p:ext>
    </p:extLst>
  </p:cm>
  <p:cm authorId="1" dt="2014-10-02T21:15:55.785" idx="61">
    <p:pos x="10" y="282"/>
    <p:text>eau douce</p:text>
    <p:extLst>
      <p:ext uri="{C676402C-5697-4E1C-873F-D02D1690AC5C}">
        <p15:threadingInfo xmlns:p15="http://schemas.microsoft.com/office/powerpoint/2012/main" timeZoneBias="-120">
          <p15:parentCm authorId="1" idx="41"/>
        </p15:threadingInfo>
      </p:ext>
    </p:extLst>
  </p:cm>
  <p:cm authorId="1" dt="2014-10-02T21:17:04.888" idx="62">
    <p:pos x="10" y="418"/>
    <p:text>Afin d'évaluer le phénotype de notre double mutant</p:text>
    <p:extLst>
      <p:ext uri="{C676402C-5697-4E1C-873F-D02D1690AC5C}">
        <p15:threadingInfo xmlns:p15="http://schemas.microsoft.com/office/powerpoint/2012/main" timeZoneBias="-120">
          <p15:parentCm authorId="1" idx="41"/>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4-10-01T18:14:30.148" idx="41">
    <p:pos x="10" y="10"/>
    <p:text>Pour dire que ce quon a étudier, c'est quelque chose d'important pour la cellule, si on a bien raison, cela doit se traduire par un phénotype de croissance selaon la présence ou l'absence de ces deux AEF.</p:text>
    <p:extLst>
      <p:ext uri="{C676402C-5697-4E1C-873F-D02D1690AC5C}">
        <p15:threadingInfo xmlns:p15="http://schemas.microsoft.com/office/powerpoint/2012/main" timeZoneBias="-120"/>
      </p:ext>
    </p:extLst>
  </p:cm>
  <p:cm authorId="1" dt="2014-10-02T21:15:45.909" idx="60">
    <p:pos x="10" y="146"/>
    <p:text>Boue lac marais</p:text>
    <p:extLst>
      <p:ext uri="{C676402C-5697-4E1C-873F-D02D1690AC5C}">
        <p15:threadingInfo xmlns:p15="http://schemas.microsoft.com/office/powerpoint/2012/main" timeZoneBias="-120">
          <p15:parentCm authorId="1" idx="41"/>
        </p15:threadingInfo>
      </p:ext>
    </p:extLst>
  </p:cm>
  <p:cm authorId="1" dt="2014-10-02T21:15:55.785" idx="61">
    <p:pos x="10" y="282"/>
    <p:text>eau douce</p:text>
    <p:extLst>
      <p:ext uri="{C676402C-5697-4E1C-873F-D02D1690AC5C}">
        <p15:threadingInfo xmlns:p15="http://schemas.microsoft.com/office/powerpoint/2012/main" timeZoneBias="-120">
          <p15:parentCm authorId="1" idx="41"/>
        </p15:threadingInfo>
      </p:ext>
    </p:extLst>
  </p:cm>
  <p:cm authorId="1" dt="2014-10-02T21:17:04.888" idx="62">
    <p:pos x="10" y="418"/>
    <p:text>Afin d'évaluer le phénotype de notre double mutant</p:text>
    <p:extLst>
      <p:ext uri="{C676402C-5697-4E1C-873F-D02D1690AC5C}">
        <p15:threadingInfo xmlns:p15="http://schemas.microsoft.com/office/powerpoint/2012/main" timeZoneBias="-120">
          <p15:parentCm authorId="1" idx="41"/>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4-10-01T18:14:30.148" idx="41">
    <p:pos x="10" y="10"/>
    <p:text>Pour dire que ce quon a étudier, c'est quelque chose d'important pour la cellule, si on a bien raison, cela doit se traduire par un phénotype de croissance selaon la présence ou l'absence de ces deux AEF.</p:text>
    <p:extLst>
      <p:ext uri="{C676402C-5697-4E1C-873F-D02D1690AC5C}">
        <p15:threadingInfo xmlns:p15="http://schemas.microsoft.com/office/powerpoint/2012/main" timeZoneBias="-120"/>
      </p:ext>
    </p:extLst>
  </p:cm>
  <p:cm authorId="1" dt="2014-10-02T21:15:45.909" idx="60">
    <p:pos x="10" y="146"/>
    <p:text>Boue lac marais</p:text>
    <p:extLst>
      <p:ext uri="{C676402C-5697-4E1C-873F-D02D1690AC5C}">
        <p15:threadingInfo xmlns:p15="http://schemas.microsoft.com/office/powerpoint/2012/main" timeZoneBias="-120">
          <p15:parentCm authorId="1" idx="41"/>
        </p15:threadingInfo>
      </p:ext>
    </p:extLst>
  </p:cm>
  <p:cm authorId="1" dt="2014-10-02T21:15:55.785" idx="61">
    <p:pos x="10" y="282"/>
    <p:text>eau douce</p:text>
    <p:extLst>
      <p:ext uri="{C676402C-5697-4E1C-873F-D02D1690AC5C}">
        <p15:threadingInfo xmlns:p15="http://schemas.microsoft.com/office/powerpoint/2012/main" timeZoneBias="-120">
          <p15:parentCm authorId="1" idx="41"/>
        </p15:threadingInfo>
      </p:ext>
    </p:extLst>
  </p:cm>
  <p:cm authorId="1" dt="2014-10-02T21:17:04.888" idx="62">
    <p:pos x="10" y="418"/>
    <p:text>Afin d'évaluer le phénotype de notre double mutant</p:text>
    <p:extLst>
      <p:ext uri="{C676402C-5697-4E1C-873F-D02D1690AC5C}">
        <p15:threadingInfo xmlns:p15="http://schemas.microsoft.com/office/powerpoint/2012/main" timeZoneBias="-120">
          <p15:parentCm authorId="1" idx="4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D76C1-EAAA-471D-9E91-EE4227D22180}" type="datetimeFigureOut">
              <a:rPr lang="fr-BE" smtClean="0"/>
              <a:t>30-11-20</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EB8D6-13A8-4D89-BACD-9AEE374E6225}" type="slidenum">
              <a:rPr lang="fr-BE" smtClean="0"/>
              <a:t>‹N°›</a:t>
            </a:fld>
            <a:endParaRPr lang="fr-BE"/>
          </a:p>
        </p:txBody>
      </p:sp>
    </p:spTree>
    <p:extLst>
      <p:ext uri="{BB962C8B-B14F-4D97-AF65-F5344CB8AC3E}">
        <p14:creationId xmlns:p14="http://schemas.microsoft.com/office/powerpoint/2010/main" val="336026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1</a:t>
            </a:fld>
            <a:endParaRPr lang="fr-BE"/>
          </a:p>
        </p:txBody>
      </p:sp>
    </p:spTree>
    <p:extLst>
      <p:ext uri="{BB962C8B-B14F-4D97-AF65-F5344CB8AC3E}">
        <p14:creationId xmlns:p14="http://schemas.microsoft.com/office/powerpoint/2010/main" val="240320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45</a:t>
            </a:fld>
            <a:endParaRPr lang="fr-BE"/>
          </a:p>
        </p:txBody>
      </p:sp>
    </p:spTree>
    <p:extLst>
      <p:ext uri="{BB962C8B-B14F-4D97-AF65-F5344CB8AC3E}">
        <p14:creationId xmlns:p14="http://schemas.microsoft.com/office/powerpoint/2010/main" val="74252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46</a:t>
            </a:fld>
            <a:endParaRPr lang="fr-BE"/>
          </a:p>
        </p:txBody>
      </p:sp>
    </p:spTree>
    <p:extLst>
      <p:ext uri="{BB962C8B-B14F-4D97-AF65-F5344CB8AC3E}">
        <p14:creationId xmlns:p14="http://schemas.microsoft.com/office/powerpoint/2010/main" val="403242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47</a:t>
            </a:fld>
            <a:endParaRPr lang="fr-BE"/>
          </a:p>
        </p:txBody>
      </p:sp>
    </p:spTree>
    <p:extLst>
      <p:ext uri="{BB962C8B-B14F-4D97-AF65-F5344CB8AC3E}">
        <p14:creationId xmlns:p14="http://schemas.microsoft.com/office/powerpoint/2010/main" val="11913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48</a:t>
            </a:fld>
            <a:endParaRPr lang="fr-BE"/>
          </a:p>
        </p:txBody>
      </p:sp>
    </p:spTree>
    <p:extLst>
      <p:ext uri="{BB962C8B-B14F-4D97-AF65-F5344CB8AC3E}">
        <p14:creationId xmlns:p14="http://schemas.microsoft.com/office/powerpoint/2010/main" val="5413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49</a:t>
            </a:fld>
            <a:endParaRPr lang="fr-BE"/>
          </a:p>
        </p:txBody>
      </p:sp>
    </p:spTree>
    <p:extLst>
      <p:ext uri="{BB962C8B-B14F-4D97-AF65-F5344CB8AC3E}">
        <p14:creationId xmlns:p14="http://schemas.microsoft.com/office/powerpoint/2010/main" val="89663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50</a:t>
            </a:fld>
            <a:endParaRPr lang="fr-BE"/>
          </a:p>
        </p:txBody>
      </p:sp>
    </p:spTree>
    <p:extLst>
      <p:ext uri="{BB962C8B-B14F-4D97-AF65-F5344CB8AC3E}">
        <p14:creationId xmlns:p14="http://schemas.microsoft.com/office/powerpoint/2010/main" val="575840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51</a:t>
            </a:fld>
            <a:endParaRPr lang="fr-BE"/>
          </a:p>
        </p:txBody>
      </p:sp>
    </p:spTree>
    <p:extLst>
      <p:ext uri="{BB962C8B-B14F-4D97-AF65-F5344CB8AC3E}">
        <p14:creationId xmlns:p14="http://schemas.microsoft.com/office/powerpoint/2010/main" val="3106933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52</a:t>
            </a:fld>
            <a:endParaRPr lang="fr-BE"/>
          </a:p>
        </p:txBody>
      </p:sp>
    </p:spTree>
    <p:extLst>
      <p:ext uri="{BB962C8B-B14F-4D97-AF65-F5344CB8AC3E}">
        <p14:creationId xmlns:p14="http://schemas.microsoft.com/office/powerpoint/2010/main" val="705332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53</a:t>
            </a:fld>
            <a:endParaRPr lang="fr-BE"/>
          </a:p>
        </p:txBody>
      </p:sp>
    </p:spTree>
    <p:extLst>
      <p:ext uri="{BB962C8B-B14F-4D97-AF65-F5344CB8AC3E}">
        <p14:creationId xmlns:p14="http://schemas.microsoft.com/office/powerpoint/2010/main" val="66448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54</a:t>
            </a:fld>
            <a:endParaRPr lang="fr-BE"/>
          </a:p>
        </p:txBody>
      </p:sp>
    </p:spTree>
    <p:extLst>
      <p:ext uri="{BB962C8B-B14F-4D97-AF65-F5344CB8AC3E}">
        <p14:creationId xmlns:p14="http://schemas.microsoft.com/office/powerpoint/2010/main" val="47446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8</a:t>
            </a:fld>
            <a:endParaRPr lang="fr-BE"/>
          </a:p>
        </p:txBody>
      </p:sp>
    </p:spTree>
    <p:extLst>
      <p:ext uri="{BB962C8B-B14F-4D97-AF65-F5344CB8AC3E}">
        <p14:creationId xmlns:p14="http://schemas.microsoft.com/office/powerpoint/2010/main" val="123823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55</a:t>
            </a:fld>
            <a:endParaRPr lang="fr-BE"/>
          </a:p>
        </p:txBody>
      </p:sp>
    </p:spTree>
    <p:extLst>
      <p:ext uri="{BB962C8B-B14F-4D97-AF65-F5344CB8AC3E}">
        <p14:creationId xmlns:p14="http://schemas.microsoft.com/office/powerpoint/2010/main" val="28487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56</a:t>
            </a:fld>
            <a:endParaRPr lang="fr-BE"/>
          </a:p>
        </p:txBody>
      </p:sp>
    </p:spTree>
    <p:extLst>
      <p:ext uri="{BB962C8B-B14F-4D97-AF65-F5344CB8AC3E}">
        <p14:creationId xmlns:p14="http://schemas.microsoft.com/office/powerpoint/2010/main" val="3153961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57</a:t>
            </a:fld>
            <a:endParaRPr lang="fr-BE"/>
          </a:p>
        </p:txBody>
      </p:sp>
    </p:spTree>
    <p:extLst>
      <p:ext uri="{BB962C8B-B14F-4D97-AF65-F5344CB8AC3E}">
        <p14:creationId xmlns:p14="http://schemas.microsoft.com/office/powerpoint/2010/main" val="14721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58</a:t>
            </a:fld>
            <a:endParaRPr lang="fr-BE"/>
          </a:p>
        </p:txBody>
      </p:sp>
    </p:spTree>
    <p:extLst>
      <p:ext uri="{BB962C8B-B14F-4D97-AF65-F5344CB8AC3E}">
        <p14:creationId xmlns:p14="http://schemas.microsoft.com/office/powerpoint/2010/main" val="1407953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59</a:t>
            </a:fld>
            <a:endParaRPr lang="fr-BE"/>
          </a:p>
        </p:txBody>
      </p:sp>
    </p:spTree>
    <p:extLst>
      <p:ext uri="{BB962C8B-B14F-4D97-AF65-F5344CB8AC3E}">
        <p14:creationId xmlns:p14="http://schemas.microsoft.com/office/powerpoint/2010/main" val="1247579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60</a:t>
            </a:fld>
            <a:endParaRPr lang="fr-BE"/>
          </a:p>
        </p:txBody>
      </p:sp>
    </p:spTree>
    <p:extLst>
      <p:ext uri="{BB962C8B-B14F-4D97-AF65-F5344CB8AC3E}">
        <p14:creationId xmlns:p14="http://schemas.microsoft.com/office/powerpoint/2010/main" val="3543953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61</a:t>
            </a:fld>
            <a:endParaRPr lang="fr-BE"/>
          </a:p>
        </p:txBody>
      </p:sp>
    </p:spTree>
    <p:extLst>
      <p:ext uri="{BB962C8B-B14F-4D97-AF65-F5344CB8AC3E}">
        <p14:creationId xmlns:p14="http://schemas.microsoft.com/office/powerpoint/2010/main" val="2809270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64</a:t>
            </a:fld>
            <a:endParaRPr lang="fr-BE"/>
          </a:p>
        </p:txBody>
      </p:sp>
    </p:spTree>
    <p:extLst>
      <p:ext uri="{BB962C8B-B14F-4D97-AF65-F5344CB8AC3E}">
        <p14:creationId xmlns:p14="http://schemas.microsoft.com/office/powerpoint/2010/main" val="277291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extShape 1"/>
          <p:cNvSpPr txBox="1"/>
          <p:nvPr/>
        </p:nvSpPr>
        <p:spPr>
          <a:xfrm>
            <a:off x="0" y="0"/>
            <a:ext cx="0" cy="0"/>
          </a:xfrm>
          <a:prstGeom prst="rect">
            <a:avLst/>
          </a:prstGeom>
        </p:spPr>
        <p:txBody>
          <a:bodyPr lIns="90000" tIns="45000" rIns="90000" bIns="45000"/>
          <a:lstStyle/>
          <a:p>
            <a:pPr>
              <a:lnSpc>
                <a:spcPct val="100000"/>
              </a:lnSpc>
            </a:pPr>
            <a:fld id="{81B1E1F1-01A1-41F1-B1C1-11E14151A1E1}" type="slidenum">
              <a:rPr lang="fr-BE">
                <a:solidFill>
                  <a:srgbClr val="000000"/>
                </a:solidFill>
                <a:latin typeface="+mn-lt"/>
                <a:ea typeface="+mn-ea"/>
              </a:rPr>
              <a:t>17</a:t>
            </a:fld>
            <a:endParaRPr/>
          </a:p>
        </p:txBody>
      </p:sp>
      <p:sp>
        <p:nvSpPr>
          <p:cNvPr id="591" name="PlaceHolder 2"/>
          <p:cNvSpPr>
            <a:spLocks noGrp="1"/>
          </p:cNvSpPr>
          <p:nvPr>
            <p:ph type="body"/>
          </p:nvPr>
        </p:nvSpPr>
        <p:spPr>
          <a:xfrm>
            <a:off x="0" y="0"/>
            <a:ext cx="0" cy="0"/>
          </a:xfrm>
          <a:prstGeom prst="rect">
            <a:avLst/>
          </a:prstGeom>
        </p:spPr>
        <p:txBody>
          <a:bodyPr lIns="90000" tIns="45000" rIns="90000" bIns="45000"/>
          <a:lstStyle/>
          <a:p>
            <a:endParaRPr dirty="0"/>
          </a:p>
        </p:txBody>
      </p:sp>
    </p:spTree>
    <p:extLst>
      <p:ext uri="{BB962C8B-B14F-4D97-AF65-F5344CB8AC3E}">
        <p14:creationId xmlns:p14="http://schemas.microsoft.com/office/powerpoint/2010/main" val="345655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extShape 1"/>
          <p:cNvSpPr txBox="1"/>
          <p:nvPr/>
        </p:nvSpPr>
        <p:spPr>
          <a:xfrm>
            <a:off x="0" y="0"/>
            <a:ext cx="0" cy="0"/>
          </a:xfrm>
          <a:prstGeom prst="rect">
            <a:avLst/>
          </a:prstGeom>
        </p:spPr>
        <p:txBody>
          <a:bodyPr lIns="90000" tIns="45000" rIns="90000" bIns="45000"/>
          <a:lstStyle/>
          <a:p>
            <a:pPr>
              <a:lnSpc>
                <a:spcPct val="100000"/>
              </a:lnSpc>
            </a:pPr>
            <a:fld id="{81B1E1F1-01A1-41F1-B1C1-11E14151A1E1}" type="slidenum">
              <a:rPr lang="fr-BE">
                <a:solidFill>
                  <a:srgbClr val="000000"/>
                </a:solidFill>
                <a:latin typeface="+mn-lt"/>
                <a:ea typeface="+mn-ea"/>
              </a:rPr>
              <a:t>18</a:t>
            </a:fld>
            <a:endParaRPr/>
          </a:p>
        </p:txBody>
      </p:sp>
      <p:sp>
        <p:nvSpPr>
          <p:cNvPr id="591" name="PlaceHolder 2"/>
          <p:cNvSpPr>
            <a:spLocks noGrp="1"/>
          </p:cNvSpPr>
          <p:nvPr>
            <p:ph type="body"/>
          </p:nvPr>
        </p:nvSpPr>
        <p:spPr>
          <a:xfrm>
            <a:off x="0" y="0"/>
            <a:ext cx="0" cy="0"/>
          </a:xfrm>
          <a:prstGeom prst="rect">
            <a:avLst/>
          </a:prstGeom>
        </p:spPr>
        <p:txBody>
          <a:bodyPr lIns="90000" tIns="45000" rIns="90000" bIns="45000"/>
          <a:lstStyle/>
          <a:p>
            <a:endParaRPr dirty="0"/>
          </a:p>
        </p:txBody>
      </p:sp>
    </p:spTree>
    <p:extLst>
      <p:ext uri="{BB962C8B-B14F-4D97-AF65-F5344CB8AC3E}">
        <p14:creationId xmlns:p14="http://schemas.microsoft.com/office/powerpoint/2010/main" val="197262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extShape 1"/>
          <p:cNvSpPr txBox="1"/>
          <p:nvPr/>
        </p:nvSpPr>
        <p:spPr>
          <a:xfrm>
            <a:off x="0" y="0"/>
            <a:ext cx="0" cy="0"/>
          </a:xfrm>
          <a:prstGeom prst="rect">
            <a:avLst/>
          </a:prstGeom>
        </p:spPr>
        <p:txBody>
          <a:bodyPr lIns="90000" tIns="45000" rIns="90000" bIns="45000"/>
          <a:lstStyle/>
          <a:p>
            <a:pPr>
              <a:lnSpc>
                <a:spcPct val="100000"/>
              </a:lnSpc>
            </a:pPr>
            <a:fld id="{81B1E1F1-01A1-41F1-B1C1-11E14151A1E1}" type="slidenum">
              <a:rPr lang="fr-BE">
                <a:solidFill>
                  <a:srgbClr val="000000"/>
                </a:solidFill>
                <a:latin typeface="+mn-lt"/>
                <a:ea typeface="+mn-ea"/>
              </a:rPr>
              <a:t>19</a:t>
            </a:fld>
            <a:endParaRPr/>
          </a:p>
        </p:txBody>
      </p:sp>
      <p:sp>
        <p:nvSpPr>
          <p:cNvPr id="591" name="PlaceHolder 2"/>
          <p:cNvSpPr>
            <a:spLocks noGrp="1"/>
          </p:cNvSpPr>
          <p:nvPr>
            <p:ph type="body"/>
          </p:nvPr>
        </p:nvSpPr>
        <p:spPr>
          <a:xfrm>
            <a:off x="0" y="0"/>
            <a:ext cx="0" cy="0"/>
          </a:xfrm>
          <a:prstGeom prst="rect">
            <a:avLst/>
          </a:prstGeom>
        </p:spPr>
        <p:txBody>
          <a:bodyPr lIns="90000" tIns="45000" rIns="90000" bIns="45000"/>
          <a:lstStyle/>
          <a:p>
            <a:endParaRPr dirty="0"/>
          </a:p>
        </p:txBody>
      </p:sp>
    </p:spTree>
    <p:extLst>
      <p:ext uri="{BB962C8B-B14F-4D97-AF65-F5344CB8AC3E}">
        <p14:creationId xmlns:p14="http://schemas.microsoft.com/office/powerpoint/2010/main" val="3547433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extShape 1"/>
          <p:cNvSpPr txBox="1"/>
          <p:nvPr/>
        </p:nvSpPr>
        <p:spPr>
          <a:xfrm>
            <a:off x="0" y="0"/>
            <a:ext cx="0" cy="0"/>
          </a:xfrm>
          <a:prstGeom prst="rect">
            <a:avLst/>
          </a:prstGeom>
        </p:spPr>
        <p:txBody>
          <a:bodyPr lIns="90000" tIns="45000" rIns="90000" bIns="45000"/>
          <a:lstStyle/>
          <a:p>
            <a:pPr>
              <a:lnSpc>
                <a:spcPct val="100000"/>
              </a:lnSpc>
            </a:pPr>
            <a:fld id="{81B1E1F1-01A1-41F1-B1C1-11E14151A1E1}" type="slidenum">
              <a:rPr lang="fr-BE">
                <a:solidFill>
                  <a:srgbClr val="000000"/>
                </a:solidFill>
                <a:latin typeface="+mn-lt"/>
                <a:ea typeface="+mn-ea"/>
              </a:rPr>
              <a:t>20</a:t>
            </a:fld>
            <a:endParaRPr/>
          </a:p>
        </p:txBody>
      </p:sp>
      <p:sp>
        <p:nvSpPr>
          <p:cNvPr id="591" name="PlaceHolder 2"/>
          <p:cNvSpPr>
            <a:spLocks noGrp="1"/>
          </p:cNvSpPr>
          <p:nvPr>
            <p:ph type="body"/>
          </p:nvPr>
        </p:nvSpPr>
        <p:spPr>
          <a:xfrm>
            <a:off x="0" y="0"/>
            <a:ext cx="0" cy="0"/>
          </a:xfrm>
          <a:prstGeom prst="rect">
            <a:avLst/>
          </a:prstGeom>
        </p:spPr>
        <p:txBody>
          <a:bodyPr lIns="90000" tIns="45000" rIns="90000" bIns="45000"/>
          <a:lstStyle/>
          <a:p>
            <a:endParaRPr/>
          </a:p>
        </p:txBody>
      </p:sp>
    </p:spTree>
    <p:extLst>
      <p:ext uri="{BB962C8B-B14F-4D97-AF65-F5344CB8AC3E}">
        <p14:creationId xmlns:p14="http://schemas.microsoft.com/office/powerpoint/2010/main" val="195877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TextShape 1"/>
          <p:cNvSpPr txBox="1"/>
          <p:nvPr/>
        </p:nvSpPr>
        <p:spPr>
          <a:xfrm>
            <a:off x="0" y="0"/>
            <a:ext cx="0" cy="0"/>
          </a:xfrm>
          <a:prstGeom prst="rect">
            <a:avLst/>
          </a:prstGeom>
        </p:spPr>
        <p:txBody>
          <a:bodyPr lIns="90000" tIns="45000" rIns="90000" bIns="45000"/>
          <a:lstStyle/>
          <a:p>
            <a:pPr>
              <a:lnSpc>
                <a:spcPct val="100000"/>
              </a:lnSpc>
            </a:pPr>
            <a:fld id="{516191E1-B131-41A1-9131-7161E1713181}" type="slidenum">
              <a:rPr lang="fr-BE">
                <a:solidFill>
                  <a:srgbClr val="000000"/>
                </a:solidFill>
                <a:latin typeface="+mn-lt"/>
                <a:ea typeface="+mn-ea"/>
              </a:rPr>
              <a:t>21</a:t>
            </a:fld>
            <a:endParaRPr/>
          </a:p>
        </p:txBody>
      </p:sp>
      <p:sp>
        <p:nvSpPr>
          <p:cNvPr id="593" name="PlaceHolder 2"/>
          <p:cNvSpPr>
            <a:spLocks noGrp="1"/>
          </p:cNvSpPr>
          <p:nvPr>
            <p:ph type="body"/>
          </p:nvPr>
        </p:nvSpPr>
        <p:spPr>
          <a:xfrm>
            <a:off x="0" y="0"/>
            <a:ext cx="0" cy="0"/>
          </a:xfrm>
          <a:prstGeom prst="rect">
            <a:avLst/>
          </a:prstGeom>
        </p:spPr>
        <p:txBody>
          <a:bodyPr lIns="90000" tIns="45000" rIns="90000" bIns="45000"/>
          <a:lstStyle/>
          <a:p>
            <a:endParaRPr/>
          </a:p>
        </p:txBody>
      </p:sp>
    </p:spTree>
    <p:extLst>
      <p:ext uri="{BB962C8B-B14F-4D97-AF65-F5344CB8AC3E}">
        <p14:creationId xmlns:p14="http://schemas.microsoft.com/office/powerpoint/2010/main" val="118810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TextShape 1"/>
          <p:cNvSpPr txBox="1"/>
          <p:nvPr/>
        </p:nvSpPr>
        <p:spPr>
          <a:xfrm>
            <a:off x="0" y="0"/>
            <a:ext cx="0" cy="0"/>
          </a:xfrm>
          <a:prstGeom prst="rect">
            <a:avLst/>
          </a:prstGeom>
        </p:spPr>
        <p:txBody>
          <a:bodyPr lIns="90000" tIns="45000" rIns="90000" bIns="45000"/>
          <a:lstStyle/>
          <a:p>
            <a:pPr>
              <a:lnSpc>
                <a:spcPct val="100000"/>
              </a:lnSpc>
            </a:pPr>
            <a:fld id="{C191B141-A131-41D1-B1A1-8181518131B1}" type="slidenum">
              <a:rPr lang="fr-BE">
                <a:solidFill>
                  <a:srgbClr val="000000"/>
                </a:solidFill>
                <a:latin typeface="+mn-lt"/>
                <a:ea typeface="+mn-ea"/>
              </a:rPr>
              <a:t>37</a:t>
            </a:fld>
            <a:endParaRPr/>
          </a:p>
        </p:txBody>
      </p:sp>
      <p:sp>
        <p:nvSpPr>
          <p:cNvPr id="615" name="PlaceHolder 2"/>
          <p:cNvSpPr>
            <a:spLocks noGrp="1"/>
          </p:cNvSpPr>
          <p:nvPr>
            <p:ph type="body"/>
          </p:nvPr>
        </p:nvSpPr>
        <p:spPr>
          <a:xfrm>
            <a:off x="0" y="0"/>
            <a:ext cx="0" cy="0"/>
          </a:xfrm>
          <a:prstGeom prst="rect">
            <a:avLst/>
          </a:prstGeom>
        </p:spPr>
        <p:txBody>
          <a:bodyPr lIns="90000" tIns="45000" rIns="90000" bIns="45000"/>
          <a:lstStyle/>
          <a:p>
            <a:endParaRPr/>
          </a:p>
        </p:txBody>
      </p:sp>
    </p:spTree>
    <p:extLst>
      <p:ext uri="{BB962C8B-B14F-4D97-AF65-F5344CB8AC3E}">
        <p14:creationId xmlns:p14="http://schemas.microsoft.com/office/powerpoint/2010/main" val="4157014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1617BF56-D82B-4CD4-AA09-D37DFD99F1C6}" type="slidenum">
              <a:rPr lang="fr-BE" smtClean="0"/>
              <a:t>43</a:t>
            </a:fld>
            <a:endParaRPr lang="fr-BE"/>
          </a:p>
        </p:txBody>
      </p:sp>
    </p:spTree>
    <p:extLst>
      <p:ext uri="{BB962C8B-B14F-4D97-AF65-F5344CB8AC3E}">
        <p14:creationId xmlns:p14="http://schemas.microsoft.com/office/powerpoint/2010/main" val="62619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76DB7E80-B1F8-4AD9-B61B-D9CFF0426514}" type="datetimeFigureOut">
              <a:rPr lang="fr-BE" smtClean="0"/>
              <a:t>30-11-20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83272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6DB7E80-B1F8-4AD9-B61B-D9CFF0426514}" type="datetimeFigureOut">
              <a:rPr lang="fr-BE" smtClean="0"/>
              <a:t>30-11-20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306796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6DB7E80-B1F8-4AD9-B61B-D9CFF0426514}" type="datetimeFigureOut">
              <a:rPr lang="fr-BE" smtClean="0"/>
              <a:t>30-11-20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378147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2130480"/>
            <a:ext cx="10362720" cy="1469880"/>
          </a:xfrm>
          <a:prstGeom prst="rect">
            <a:avLst/>
          </a:prstGeom>
        </p:spPr>
        <p:txBody>
          <a:bodyPr wrap="none" lIns="0" tIns="0" rIns="0" bIns="0" anchor="ctr"/>
          <a:lstStyle/>
          <a:p>
            <a:endParaRPr/>
          </a:p>
        </p:txBody>
      </p:sp>
      <p:sp>
        <p:nvSpPr>
          <p:cNvPr id="6" name="PlaceHolder 2"/>
          <p:cNvSpPr>
            <a:spLocks noGrp="1"/>
          </p:cNvSpPr>
          <p:nvPr>
            <p:ph type="subTitle"/>
          </p:nvPr>
        </p:nvSpPr>
        <p:spPr>
          <a:xfrm>
            <a:off x="609600" y="1604520"/>
            <a:ext cx="10728480" cy="397764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427764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6DB7E80-B1F8-4AD9-B61B-D9CFF0426514}" type="datetimeFigureOut">
              <a:rPr lang="fr-BE" smtClean="0"/>
              <a:t>30-11-20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347338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6DB7E80-B1F8-4AD9-B61B-D9CFF0426514}" type="datetimeFigureOut">
              <a:rPr lang="fr-BE" smtClean="0"/>
              <a:t>30-11-20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138902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76DB7E80-B1F8-4AD9-B61B-D9CFF0426514}" type="datetimeFigureOut">
              <a:rPr lang="fr-BE" smtClean="0"/>
              <a:t>30-11-20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1188551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76DB7E80-B1F8-4AD9-B61B-D9CFF0426514}" type="datetimeFigureOut">
              <a:rPr lang="fr-BE" smtClean="0"/>
              <a:t>30-11-20</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158237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76DB7E80-B1F8-4AD9-B61B-D9CFF0426514}" type="datetimeFigureOut">
              <a:rPr lang="fr-BE" smtClean="0"/>
              <a:t>30-11-20</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4051526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DB7E80-B1F8-4AD9-B61B-D9CFF0426514}" type="datetimeFigureOut">
              <a:rPr lang="fr-BE" smtClean="0"/>
              <a:t>30-11-20</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147447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DB7E80-B1F8-4AD9-B61B-D9CFF0426514}" type="datetimeFigureOut">
              <a:rPr lang="fr-BE" smtClean="0"/>
              <a:t>30-11-20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312667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DB7E80-B1F8-4AD9-B61B-D9CFF0426514}" type="datetimeFigureOut">
              <a:rPr lang="fr-BE" smtClean="0"/>
              <a:t>30-11-20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CE200D0-87D5-4724-A565-8B74D9D7BD34}" type="slidenum">
              <a:rPr lang="fr-BE" smtClean="0"/>
              <a:t>‹N°›</a:t>
            </a:fld>
            <a:endParaRPr lang="fr-BE"/>
          </a:p>
        </p:txBody>
      </p:sp>
    </p:spTree>
    <p:extLst>
      <p:ext uri="{BB962C8B-B14F-4D97-AF65-F5344CB8AC3E}">
        <p14:creationId xmlns:p14="http://schemas.microsoft.com/office/powerpoint/2010/main" val="249994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B7E80-B1F8-4AD9-B61B-D9CFF0426514}" type="datetimeFigureOut">
              <a:rPr lang="fr-BE" smtClean="0"/>
              <a:t>30-11-20</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200D0-87D5-4724-A565-8B74D9D7BD34}" type="slidenum">
              <a:rPr lang="fr-BE" smtClean="0"/>
              <a:t>‹N°›</a:t>
            </a:fld>
            <a:endParaRPr lang="fr-BE"/>
          </a:p>
        </p:txBody>
      </p:sp>
    </p:spTree>
    <p:extLst>
      <p:ext uri="{BB962C8B-B14F-4D97-AF65-F5344CB8AC3E}">
        <p14:creationId xmlns:p14="http://schemas.microsoft.com/office/powerpoint/2010/main" val="24923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omments" Target="../comments/comment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comments" Target="../comments/commen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omments" Target="../comments/commen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omments" Target="../comments/commen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chart" Target="../charts/char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10.xml"/><Relationship Id="rId7" Type="http://schemas.openxmlformats.org/officeDocument/2006/relationships/image" Target="../media/image28.png"/><Relationship Id="rId2" Type="http://schemas.openxmlformats.org/officeDocument/2006/relationships/chart" Target="../charts/chart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chart" Target="../charts/chart12.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comments" Target="../comments/commen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comments" Target="../comments/comment8.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comments" Target="../comments/comment9.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comments" Target="../comments/commen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comments" Target="../comments/comment11.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omments" Target="../comments/commen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omments" Target="../comments/commen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comments" Target="../comments/comment14.xml"/><Relationship Id="rId5" Type="http://schemas.openxmlformats.org/officeDocument/2006/relationships/image" Target="../media/image45.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comments" Target="../comments/commen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comments" Target="../comments/comment16.xml"/><Relationship Id="rId5" Type="http://schemas.openxmlformats.org/officeDocument/2006/relationships/image" Target="../media/image45.png"/><Relationship Id="rId4" Type="http://schemas.openxmlformats.org/officeDocument/2006/relationships/image" Target="../media/image4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comments" Target="../comments/comment17.xml"/><Relationship Id="rId5" Type="http://schemas.openxmlformats.org/officeDocument/2006/relationships/image" Target="../media/image9.png"/><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8" Type="http://schemas.openxmlformats.org/officeDocument/2006/relationships/comments" Target="../comments/comment18.xml"/><Relationship Id="rId3" Type="http://schemas.openxmlformats.org/officeDocument/2006/relationships/image" Target="../media/image50.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comments" Target="../comments/comment19.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omments" Target="../comments/commen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comments" Target="../comments/comment21.xml"/><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comments" Target="../comments/comment2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9.png"/><Relationship Id="rId4" Type="http://schemas.openxmlformats.org/officeDocument/2006/relationships/image" Target="../media/image56.emf"/></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comments" Target="../comments/comment23.xml"/><Relationship Id="rId4" Type="http://schemas.openxmlformats.org/officeDocument/2006/relationships/image" Target="../media/image57.emf"/></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comments" Target="../comments/comment24.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comments" Target="../comments/comment25.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comments" Target="../comments/comment2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comments" Target="../comments/comment27.xml"/></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comments" Target="../comments/comment28.xml"/><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stomShape 4"/>
          <p:cNvSpPr/>
          <p:nvPr/>
        </p:nvSpPr>
        <p:spPr>
          <a:xfrm>
            <a:off x="9016680" y="5567400"/>
            <a:ext cx="1320840" cy="274320"/>
          </a:xfrm>
          <a:prstGeom prst="rect">
            <a:avLst/>
          </a:prstGeom>
          <a:solidFill>
            <a:srgbClr val="FFFFFF"/>
          </a:solidFill>
        </p:spPr>
      </p:sp>
      <p:pic>
        <p:nvPicPr>
          <p:cNvPr id="47" name="Picture 2"/>
          <p:cNvPicPr/>
          <p:nvPr/>
        </p:nvPicPr>
        <p:blipFill>
          <a:blip r:embed="rId3"/>
          <a:stretch>
            <a:fillRect/>
          </a:stretch>
        </p:blipFill>
        <p:spPr>
          <a:xfrm>
            <a:off x="348699" y="5567400"/>
            <a:ext cx="1401531" cy="1128240"/>
          </a:xfrm>
          <a:prstGeom prst="rect">
            <a:avLst/>
          </a:prstGeom>
        </p:spPr>
      </p:pic>
      <p:grpSp>
        <p:nvGrpSpPr>
          <p:cNvPr id="4" name="Groupe 3"/>
          <p:cNvGrpSpPr/>
          <p:nvPr/>
        </p:nvGrpSpPr>
        <p:grpSpPr>
          <a:xfrm>
            <a:off x="928574" y="2774436"/>
            <a:ext cx="10267731" cy="1629421"/>
            <a:chOff x="2052664" y="3271184"/>
            <a:chExt cx="9741349" cy="1323160"/>
          </a:xfrm>
        </p:grpSpPr>
        <p:sp>
          <p:nvSpPr>
            <p:cNvPr id="44" name="CustomShape 3"/>
            <p:cNvSpPr/>
            <p:nvPr/>
          </p:nvSpPr>
          <p:spPr>
            <a:xfrm>
              <a:off x="2150415" y="3654182"/>
              <a:ext cx="9143640" cy="940162"/>
            </a:xfrm>
            <a:prstGeom prst="rect">
              <a:avLst/>
            </a:prstGeom>
          </p:spPr>
          <p:txBody>
            <a:bodyPr anchor="ctr"/>
            <a:lstStyle/>
            <a:p>
              <a:pPr>
                <a:lnSpc>
                  <a:spcPct val="100000"/>
                </a:lnSpc>
              </a:pPr>
              <a:r>
                <a:rPr lang="fr-BE" sz="2000" b="1" dirty="0" smtClean="0">
                  <a:solidFill>
                    <a:schemeClr val="bg1">
                      <a:lumMod val="50000"/>
                    </a:schemeClr>
                  </a:solidFill>
                  <a:latin typeface="Calibri"/>
                </a:rPr>
                <a:t>Damien </a:t>
              </a:r>
              <a:r>
                <a:rPr lang="fr-BE" sz="2000" b="1" dirty="0" err="1" smtClean="0">
                  <a:solidFill>
                    <a:schemeClr val="bg1">
                      <a:lumMod val="50000"/>
                    </a:schemeClr>
                  </a:solidFill>
                  <a:latin typeface="Calibri"/>
                </a:rPr>
                <a:t>Godaux</a:t>
              </a:r>
              <a:r>
                <a:rPr lang="fr-BE" sz="2000" dirty="0" smtClean="0">
                  <a:solidFill>
                    <a:schemeClr val="bg1">
                      <a:lumMod val="50000"/>
                    </a:schemeClr>
                  </a:solidFill>
                  <a:latin typeface="Calibri"/>
                </a:rPr>
                <a:t>. </a:t>
              </a:r>
              <a:r>
                <a:rPr lang="fr-BE" sz="2000" dirty="0" err="1" smtClean="0">
                  <a:solidFill>
                    <a:schemeClr val="bg1">
                      <a:lumMod val="50000"/>
                    </a:schemeClr>
                  </a:solidFill>
                  <a:latin typeface="Calibri" panose="020F0502020204030204" pitchFamily="34" charset="0"/>
                </a:rPr>
                <a:t>Genetics</a:t>
              </a:r>
              <a:r>
                <a:rPr lang="fr-BE" sz="2000" dirty="0" smtClean="0">
                  <a:solidFill>
                    <a:schemeClr val="bg1">
                      <a:lumMod val="50000"/>
                    </a:schemeClr>
                  </a:solidFill>
                  <a:latin typeface="Calibri" panose="020F0502020204030204" pitchFamily="34" charset="0"/>
                </a:rPr>
                <a:t> </a:t>
              </a:r>
              <a:r>
                <a:rPr lang="fr-BE" sz="2000" dirty="0">
                  <a:solidFill>
                    <a:schemeClr val="bg1">
                      <a:lumMod val="50000"/>
                    </a:schemeClr>
                  </a:solidFill>
                  <a:latin typeface="Calibri" panose="020F0502020204030204" pitchFamily="34" charset="0"/>
                </a:rPr>
                <a:t>and </a:t>
              </a:r>
              <a:r>
                <a:rPr lang="fr-BE" sz="2000" dirty="0" err="1">
                  <a:solidFill>
                    <a:schemeClr val="bg1">
                      <a:lumMod val="50000"/>
                    </a:schemeClr>
                  </a:solidFill>
                  <a:latin typeface="Calibri" panose="020F0502020204030204" pitchFamily="34" charset="0"/>
                </a:rPr>
                <a:t>physiology</a:t>
              </a:r>
              <a:r>
                <a:rPr lang="fr-BE" sz="2000" dirty="0">
                  <a:solidFill>
                    <a:schemeClr val="bg1">
                      <a:lumMod val="50000"/>
                    </a:schemeClr>
                  </a:solidFill>
                  <a:latin typeface="Calibri" panose="020F0502020204030204" pitchFamily="34" charset="0"/>
                </a:rPr>
                <a:t> of </a:t>
              </a:r>
              <a:r>
                <a:rPr lang="fr-BE" sz="2000" dirty="0" err="1">
                  <a:solidFill>
                    <a:schemeClr val="bg1">
                      <a:lumMod val="50000"/>
                    </a:schemeClr>
                  </a:solidFill>
                  <a:latin typeface="Calibri" panose="020F0502020204030204" pitchFamily="34" charset="0"/>
                </a:rPr>
                <a:t>microalgae</a:t>
              </a:r>
              <a:r>
                <a:rPr lang="fr-BE" sz="2000" dirty="0">
                  <a:solidFill>
                    <a:schemeClr val="bg1">
                      <a:lumMod val="50000"/>
                    </a:schemeClr>
                  </a:solidFill>
                  <a:latin typeface="Calibri" panose="020F0502020204030204" pitchFamily="34" charset="0"/>
                </a:rPr>
                <a:t> </a:t>
              </a:r>
              <a:r>
                <a:rPr lang="fr-BE" sz="2000" dirty="0" err="1">
                  <a:solidFill>
                    <a:schemeClr val="bg1">
                      <a:lumMod val="50000"/>
                    </a:schemeClr>
                  </a:solidFill>
                  <a:latin typeface="Calibri" panose="020F0502020204030204" pitchFamily="34" charset="0"/>
                </a:rPr>
                <a:t>laboratory</a:t>
              </a:r>
              <a:endParaRPr sz="2000" dirty="0">
                <a:solidFill>
                  <a:schemeClr val="bg1">
                    <a:lumMod val="50000"/>
                  </a:schemeClr>
                </a:solidFill>
                <a:latin typeface="Calibri" panose="020F0502020204030204" pitchFamily="34" charset="0"/>
              </a:endParaRPr>
            </a:p>
            <a:p>
              <a:pPr>
                <a:lnSpc>
                  <a:spcPct val="100000"/>
                </a:lnSpc>
              </a:pPr>
              <a:r>
                <a:rPr lang="fr-BE" sz="2000" dirty="0" err="1" smtClean="0">
                  <a:solidFill>
                    <a:schemeClr val="bg1">
                      <a:lumMod val="50000"/>
                    </a:schemeClr>
                  </a:solidFill>
                  <a:latin typeface="Calibri" panose="020F0502020204030204" pitchFamily="34" charset="0"/>
                </a:rPr>
                <a:t>Phytosystems</a:t>
              </a:r>
              <a:r>
                <a:rPr lang="fr-BE" sz="2000" dirty="0" smtClean="0">
                  <a:solidFill>
                    <a:schemeClr val="bg1">
                      <a:lumMod val="50000"/>
                    </a:schemeClr>
                  </a:solidFill>
                  <a:latin typeface="Calibri" panose="020F0502020204030204" pitchFamily="34" charset="0"/>
                </a:rPr>
                <a:t>. </a:t>
              </a:r>
              <a:r>
                <a:rPr lang="fr-BE" sz="2000" dirty="0" err="1" smtClean="0">
                  <a:solidFill>
                    <a:schemeClr val="bg1">
                      <a:lumMod val="50000"/>
                    </a:schemeClr>
                  </a:solidFill>
                  <a:latin typeface="Calibri" panose="020F0502020204030204" pitchFamily="34" charset="0"/>
                </a:rPr>
                <a:t>Faculty</a:t>
              </a:r>
              <a:r>
                <a:rPr lang="fr-BE" sz="2000" dirty="0" smtClean="0">
                  <a:solidFill>
                    <a:schemeClr val="bg1">
                      <a:lumMod val="50000"/>
                    </a:schemeClr>
                  </a:solidFill>
                  <a:latin typeface="Calibri" panose="020F0502020204030204" pitchFamily="34" charset="0"/>
                </a:rPr>
                <a:t> </a:t>
              </a:r>
              <a:r>
                <a:rPr lang="fr-BE" sz="2000" dirty="0">
                  <a:solidFill>
                    <a:schemeClr val="bg1">
                      <a:lumMod val="50000"/>
                    </a:schemeClr>
                  </a:solidFill>
                  <a:latin typeface="Calibri" panose="020F0502020204030204" pitchFamily="34" charset="0"/>
                </a:rPr>
                <a:t>of sciences, </a:t>
              </a:r>
              <a:r>
                <a:rPr lang="fr-BE" sz="2000" dirty="0" err="1">
                  <a:solidFill>
                    <a:schemeClr val="bg1">
                      <a:lumMod val="50000"/>
                    </a:schemeClr>
                  </a:solidFill>
                  <a:latin typeface="Calibri" panose="020F0502020204030204" pitchFamily="34" charset="0"/>
                </a:rPr>
                <a:t>Department</a:t>
              </a:r>
              <a:r>
                <a:rPr lang="fr-BE" sz="2000" dirty="0">
                  <a:solidFill>
                    <a:schemeClr val="bg1">
                      <a:lumMod val="50000"/>
                    </a:schemeClr>
                  </a:solidFill>
                  <a:latin typeface="Calibri" panose="020F0502020204030204" pitchFamily="34" charset="0"/>
                </a:rPr>
                <a:t> of life </a:t>
              </a:r>
              <a:r>
                <a:rPr lang="fr-BE" sz="2000" dirty="0" smtClean="0">
                  <a:solidFill>
                    <a:schemeClr val="bg1">
                      <a:lumMod val="50000"/>
                    </a:schemeClr>
                  </a:solidFill>
                  <a:latin typeface="Calibri" panose="020F0502020204030204" pitchFamily="34" charset="0"/>
                </a:rPr>
                <a:t>sciences, </a:t>
              </a:r>
              <a:r>
                <a:rPr lang="fr-BE" sz="2000" dirty="0" err="1">
                  <a:solidFill>
                    <a:schemeClr val="bg1">
                      <a:lumMod val="50000"/>
                    </a:schemeClr>
                  </a:solidFill>
                  <a:latin typeface="Calibri" panose="020F0502020204030204" pitchFamily="34" charset="0"/>
                </a:rPr>
                <a:t>University</a:t>
              </a:r>
              <a:r>
                <a:rPr lang="fr-BE" sz="2000" dirty="0">
                  <a:solidFill>
                    <a:schemeClr val="bg1">
                      <a:lumMod val="50000"/>
                    </a:schemeClr>
                  </a:solidFill>
                  <a:latin typeface="Calibri" panose="020F0502020204030204" pitchFamily="34" charset="0"/>
                </a:rPr>
                <a:t> of Liège</a:t>
              </a:r>
              <a:r>
                <a:rPr lang="fr-BE" sz="2000" dirty="0" smtClean="0">
                  <a:solidFill>
                    <a:schemeClr val="bg1">
                      <a:lumMod val="50000"/>
                    </a:schemeClr>
                  </a:solidFill>
                  <a:latin typeface="Calibri" panose="020F0502020204030204" pitchFamily="34" charset="0"/>
                </a:rPr>
                <a:t>, </a:t>
              </a:r>
              <a:r>
                <a:rPr lang="fr-BE" sz="2000" dirty="0" err="1" smtClean="0">
                  <a:solidFill>
                    <a:schemeClr val="bg1">
                      <a:lumMod val="50000"/>
                    </a:schemeClr>
                  </a:solidFill>
                  <a:latin typeface="Calibri" panose="020F0502020204030204" pitchFamily="34" charset="0"/>
                </a:rPr>
                <a:t>Belgium</a:t>
              </a:r>
              <a:r>
                <a:rPr lang="fr-BE" sz="2000" dirty="0" smtClean="0">
                  <a:solidFill>
                    <a:schemeClr val="bg1">
                      <a:lumMod val="50000"/>
                    </a:schemeClr>
                  </a:solidFill>
                  <a:latin typeface="Calibri" panose="020F0502020204030204" pitchFamily="34" charset="0"/>
                </a:rPr>
                <a:t> </a:t>
              </a:r>
              <a:endParaRPr sz="2000" dirty="0">
                <a:solidFill>
                  <a:schemeClr val="bg1">
                    <a:lumMod val="50000"/>
                  </a:schemeClr>
                </a:solidFill>
                <a:latin typeface="Calibri" panose="020F0502020204030204" pitchFamily="34" charset="0"/>
              </a:endParaRPr>
            </a:p>
          </p:txBody>
        </p:sp>
        <p:sp>
          <p:nvSpPr>
            <p:cNvPr id="48" name="CustomShape 5"/>
            <p:cNvSpPr/>
            <p:nvPr/>
          </p:nvSpPr>
          <p:spPr>
            <a:xfrm>
              <a:off x="2052664" y="3271184"/>
              <a:ext cx="9741349" cy="820440"/>
            </a:xfrm>
            <a:prstGeom prst="rect">
              <a:avLst/>
            </a:prstGeom>
          </p:spPr>
          <p:txBody>
            <a:bodyPr lIns="90000" tIns="45000" rIns="90000" bIns="45000"/>
            <a:lstStyle/>
            <a:p>
              <a:pPr>
                <a:lnSpc>
                  <a:spcPct val="100000"/>
                </a:lnSpc>
              </a:pPr>
              <a:r>
                <a:rPr lang="fr-BE" sz="2700" dirty="0" err="1" smtClean="0">
                  <a:solidFill>
                    <a:schemeClr val="bg2">
                      <a:lumMod val="50000"/>
                    </a:schemeClr>
                  </a:solidFill>
                  <a:latin typeface="Calibri"/>
                </a:rPr>
                <a:t>Facultad</a:t>
              </a:r>
              <a:r>
                <a:rPr lang="fr-BE" sz="2700" dirty="0" smtClean="0">
                  <a:solidFill>
                    <a:schemeClr val="bg2">
                      <a:lumMod val="50000"/>
                    </a:schemeClr>
                  </a:solidFill>
                  <a:latin typeface="Calibri"/>
                </a:rPr>
                <a:t> de </a:t>
              </a:r>
              <a:r>
                <a:rPr lang="fr-BE" sz="2700" dirty="0" err="1" smtClean="0">
                  <a:solidFill>
                    <a:schemeClr val="bg2">
                      <a:lumMod val="50000"/>
                    </a:schemeClr>
                  </a:solidFill>
                  <a:latin typeface="Calibri"/>
                </a:rPr>
                <a:t>Estudios</a:t>
              </a:r>
              <a:r>
                <a:rPr lang="fr-BE" sz="2700" dirty="0" smtClean="0">
                  <a:solidFill>
                    <a:schemeClr val="bg2">
                      <a:lumMod val="50000"/>
                    </a:schemeClr>
                  </a:solidFill>
                  <a:latin typeface="Calibri"/>
                </a:rPr>
                <a:t> </a:t>
              </a:r>
              <a:r>
                <a:rPr lang="fr-BE" sz="2700" dirty="0" err="1" smtClean="0">
                  <a:solidFill>
                    <a:schemeClr val="bg2">
                      <a:lumMod val="50000"/>
                    </a:schemeClr>
                  </a:solidFill>
                  <a:latin typeface="Calibri"/>
                </a:rPr>
                <a:t>Superiores</a:t>
              </a:r>
              <a:r>
                <a:rPr lang="fr-BE" sz="2700" dirty="0" smtClean="0">
                  <a:solidFill>
                    <a:schemeClr val="bg2">
                      <a:lumMod val="50000"/>
                    </a:schemeClr>
                  </a:solidFill>
                  <a:latin typeface="Calibri"/>
                </a:rPr>
                <a:t> </a:t>
              </a:r>
              <a:r>
                <a:rPr lang="fr-BE" sz="2700" dirty="0" err="1" smtClean="0">
                  <a:solidFill>
                    <a:schemeClr val="bg2">
                      <a:lumMod val="50000"/>
                    </a:schemeClr>
                  </a:solidFill>
                  <a:latin typeface="Calibri"/>
                </a:rPr>
                <a:t>Iztacala</a:t>
              </a:r>
              <a:r>
                <a:rPr lang="fr-BE" sz="2700" dirty="0" smtClean="0">
                  <a:solidFill>
                    <a:schemeClr val="bg2">
                      <a:lumMod val="50000"/>
                    </a:schemeClr>
                  </a:solidFill>
                  <a:latin typeface="Calibri"/>
                </a:rPr>
                <a:t>, Mexico. </a:t>
              </a:r>
              <a:r>
                <a:rPr lang="fr-BE" sz="2700" dirty="0" err="1" smtClean="0">
                  <a:solidFill>
                    <a:schemeClr val="bg2">
                      <a:lumMod val="50000"/>
                    </a:schemeClr>
                  </a:solidFill>
                  <a:latin typeface="Calibri"/>
                </a:rPr>
                <a:t>November</a:t>
              </a:r>
              <a:r>
                <a:rPr lang="fr-BE" sz="2700" dirty="0" smtClean="0">
                  <a:solidFill>
                    <a:schemeClr val="bg2">
                      <a:lumMod val="50000"/>
                    </a:schemeClr>
                  </a:solidFill>
                  <a:latin typeface="Calibri"/>
                </a:rPr>
                <a:t> </a:t>
              </a:r>
              <a:r>
                <a:rPr lang="fr-BE" sz="2700" dirty="0">
                  <a:solidFill>
                    <a:schemeClr val="bg2">
                      <a:lumMod val="50000"/>
                    </a:schemeClr>
                  </a:solidFill>
                  <a:latin typeface="Calibri"/>
                </a:rPr>
                <a:t>3</a:t>
              </a:r>
              <a:r>
                <a:rPr lang="fr-BE" sz="2700" dirty="0" smtClean="0">
                  <a:solidFill>
                    <a:schemeClr val="bg2">
                      <a:lumMod val="50000"/>
                    </a:schemeClr>
                  </a:solidFill>
                  <a:latin typeface="Calibri"/>
                </a:rPr>
                <a:t>0, 2020.</a:t>
              </a:r>
              <a:endParaRPr sz="2700" dirty="0">
                <a:solidFill>
                  <a:schemeClr val="bg2">
                    <a:lumMod val="50000"/>
                  </a:schemeClr>
                </a:solidFill>
              </a:endParaRPr>
            </a:p>
            <a:p>
              <a:pPr>
                <a:lnSpc>
                  <a:spcPct val="100000"/>
                </a:lnSpc>
              </a:pPr>
              <a:endParaRPr dirty="0"/>
            </a:p>
          </p:txBody>
        </p:sp>
      </p:grpSp>
      <p:pic>
        <p:nvPicPr>
          <p:cNvPr id="9" name="Picture 5" descr="C:\Documents and Settings\thomas\Bureau\vf_logo1_phytos_plan_de_travail_1.png"/>
          <p:cNvPicPr>
            <a:picLocks noChangeAspect="1" noChangeArrowheads="1"/>
          </p:cNvPicPr>
          <p:nvPr/>
        </p:nvPicPr>
        <p:blipFill>
          <a:blip r:embed="rId4" cstate="print"/>
          <a:srcRect/>
          <a:stretch>
            <a:fillRect/>
          </a:stretch>
        </p:blipFill>
        <p:spPr bwMode="auto">
          <a:xfrm>
            <a:off x="9334823" y="206462"/>
            <a:ext cx="2643206" cy="1189368"/>
          </a:xfrm>
          <a:prstGeom prst="rect">
            <a:avLst/>
          </a:prstGeom>
          <a:noFill/>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7576" y="4305232"/>
            <a:ext cx="1766438" cy="153189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863" y="5316053"/>
            <a:ext cx="2087844" cy="1472198"/>
          </a:xfrm>
          <a:prstGeom prst="rect">
            <a:avLst/>
          </a:prstGeom>
        </p:spPr>
      </p:pic>
      <p:pic>
        <p:nvPicPr>
          <p:cNvPr id="12" name="Picture 168"/>
          <p:cNvPicPr/>
          <p:nvPr/>
        </p:nvPicPr>
        <p:blipFill>
          <a:blip r:embed="rId7"/>
          <a:stretch>
            <a:fillRect/>
          </a:stretch>
        </p:blipFill>
        <p:spPr>
          <a:xfrm>
            <a:off x="206882" y="188030"/>
            <a:ext cx="1319400" cy="1207800"/>
          </a:xfrm>
          <a:prstGeom prst="rect">
            <a:avLst/>
          </a:prstGeom>
        </p:spPr>
      </p:pic>
      <p:sp>
        <p:nvSpPr>
          <p:cNvPr id="14" name="CustomShape 5"/>
          <p:cNvSpPr/>
          <p:nvPr/>
        </p:nvSpPr>
        <p:spPr>
          <a:xfrm>
            <a:off x="2329494" y="5483480"/>
            <a:ext cx="6798255" cy="820440"/>
          </a:xfrm>
          <a:prstGeom prst="rect">
            <a:avLst/>
          </a:prstGeom>
        </p:spPr>
        <p:txBody>
          <a:bodyPr lIns="90000" tIns="45000" rIns="90000" bIns="45000"/>
          <a:lstStyle/>
          <a:p>
            <a:pPr>
              <a:lnSpc>
                <a:spcPct val="100000"/>
              </a:lnSpc>
            </a:pPr>
            <a:r>
              <a:rPr lang="fr-BE" sz="2000" b="1" u="sng" dirty="0" err="1" smtClean="0">
                <a:solidFill>
                  <a:schemeClr val="bg2">
                    <a:lumMod val="50000"/>
                  </a:schemeClr>
                </a:solidFill>
                <a:latin typeface="Calibri"/>
              </a:rPr>
              <a:t>Funding</a:t>
            </a:r>
            <a:r>
              <a:rPr lang="fr-BE" sz="2000" b="1" u="sng" dirty="0" smtClean="0">
                <a:solidFill>
                  <a:schemeClr val="bg2">
                    <a:lumMod val="50000"/>
                  </a:schemeClr>
                </a:solidFill>
                <a:latin typeface="Calibri"/>
              </a:rPr>
              <a:t>:</a:t>
            </a:r>
            <a:r>
              <a:rPr lang="fr-BE" sz="2000" b="1" dirty="0" smtClean="0">
                <a:solidFill>
                  <a:schemeClr val="bg2">
                    <a:lumMod val="50000"/>
                  </a:schemeClr>
                </a:solidFill>
                <a:latin typeface="Calibri"/>
              </a:rPr>
              <a:t> </a:t>
            </a:r>
            <a:r>
              <a:rPr lang="fr-BE" sz="2000" dirty="0" smtClean="0">
                <a:solidFill>
                  <a:schemeClr val="bg2">
                    <a:lumMod val="50000"/>
                  </a:schemeClr>
                </a:solidFill>
                <a:latin typeface="Calibri"/>
              </a:rPr>
              <a:t>The FNRS </a:t>
            </a:r>
            <a:endParaRPr lang="fr-BE" sz="2000" dirty="0">
              <a:solidFill>
                <a:schemeClr val="bg2">
                  <a:lumMod val="50000"/>
                </a:schemeClr>
              </a:solidFill>
              <a:latin typeface="Calibri"/>
            </a:endParaRPr>
          </a:p>
          <a:p>
            <a:pPr>
              <a:lnSpc>
                <a:spcPct val="100000"/>
              </a:lnSpc>
            </a:pPr>
            <a:r>
              <a:rPr lang="fr-BE" sz="2000" dirty="0" smtClean="0">
                <a:solidFill>
                  <a:schemeClr val="bg2">
                    <a:lumMod val="50000"/>
                  </a:schemeClr>
                </a:solidFill>
                <a:latin typeface="Calibri"/>
              </a:rPr>
              <a:t>                 The </a:t>
            </a:r>
            <a:r>
              <a:rPr lang="fr-BE" sz="2000" dirty="0" err="1" smtClean="0">
                <a:solidFill>
                  <a:schemeClr val="bg2">
                    <a:lumMod val="50000"/>
                  </a:schemeClr>
                </a:solidFill>
                <a:latin typeface="Calibri"/>
              </a:rPr>
              <a:t>Walloon</a:t>
            </a:r>
            <a:r>
              <a:rPr lang="fr-BE" sz="2000" dirty="0" smtClean="0">
                <a:solidFill>
                  <a:schemeClr val="bg2">
                    <a:lumMod val="50000"/>
                  </a:schemeClr>
                </a:solidFill>
                <a:latin typeface="Calibri"/>
              </a:rPr>
              <a:t> </a:t>
            </a:r>
            <a:r>
              <a:rPr lang="fr-BE" sz="2000" dirty="0" err="1" smtClean="0">
                <a:solidFill>
                  <a:schemeClr val="bg2">
                    <a:lumMod val="50000"/>
                  </a:schemeClr>
                </a:solidFill>
                <a:latin typeface="Calibri"/>
              </a:rPr>
              <a:t>region</a:t>
            </a:r>
            <a:r>
              <a:rPr lang="fr-BE" sz="2000" dirty="0" smtClean="0">
                <a:solidFill>
                  <a:schemeClr val="bg2">
                    <a:lumMod val="50000"/>
                  </a:schemeClr>
                </a:solidFill>
                <a:latin typeface="Calibri"/>
              </a:rPr>
              <a:t> </a:t>
            </a:r>
          </a:p>
          <a:p>
            <a:pPr>
              <a:lnSpc>
                <a:spcPct val="100000"/>
              </a:lnSpc>
            </a:pPr>
            <a:r>
              <a:rPr lang="fr-BE" sz="2000" dirty="0">
                <a:solidFill>
                  <a:schemeClr val="bg2">
                    <a:lumMod val="50000"/>
                  </a:schemeClr>
                </a:solidFill>
                <a:latin typeface="Calibri"/>
              </a:rPr>
              <a:t> </a:t>
            </a:r>
            <a:r>
              <a:rPr lang="fr-BE" sz="2000" dirty="0" smtClean="0">
                <a:solidFill>
                  <a:schemeClr val="bg2">
                    <a:lumMod val="50000"/>
                  </a:schemeClr>
                </a:solidFill>
                <a:latin typeface="Calibri"/>
              </a:rPr>
              <a:t>                H2WIN</a:t>
            </a:r>
            <a:endParaRPr sz="2000" dirty="0">
              <a:solidFill>
                <a:schemeClr val="bg2">
                  <a:lumMod val="50000"/>
                </a:schemeClr>
              </a:solidFill>
            </a:endParaRPr>
          </a:p>
        </p:txBody>
      </p:sp>
      <p:sp>
        <p:nvSpPr>
          <p:cNvPr id="13" name="TextShape 1"/>
          <p:cNvSpPr txBox="1"/>
          <p:nvPr/>
        </p:nvSpPr>
        <p:spPr>
          <a:xfrm>
            <a:off x="1624084" y="405563"/>
            <a:ext cx="7985131" cy="2666520"/>
          </a:xfrm>
          <a:prstGeom prst="rect">
            <a:avLst/>
          </a:prstGeom>
        </p:spPr>
        <p:txBody>
          <a:bodyPr anchor="ctr"/>
          <a:lstStyle/>
          <a:p>
            <a:pPr algn="ctr">
              <a:lnSpc>
                <a:spcPct val="100000"/>
              </a:lnSpc>
            </a:pPr>
            <a:r>
              <a:rPr lang="en-US" sz="3200" dirty="0" smtClean="0">
                <a:solidFill>
                  <a:srgbClr val="000000"/>
                </a:solidFill>
                <a:latin typeface="Calibri"/>
              </a:rPr>
              <a:t>From photosynthetic regulation to </a:t>
            </a:r>
            <a:r>
              <a:rPr lang="en-US" sz="3200" dirty="0" err="1" smtClean="0">
                <a:solidFill>
                  <a:srgbClr val="000000"/>
                </a:solidFill>
                <a:latin typeface="Calibri"/>
              </a:rPr>
              <a:t>enzymo</a:t>
            </a:r>
            <a:r>
              <a:rPr lang="en-US" sz="3200" dirty="0" smtClean="0">
                <a:solidFill>
                  <a:srgbClr val="000000"/>
                </a:solidFill>
                <a:latin typeface="Calibri"/>
              </a:rPr>
              <a:t>-electrochemistry: </a:t>
            </a:r>
            <a:r>
              <a:rPr lang="en-US" sz="3200" dirty="0">
                <a:solidFill>
                  <a:srgbClr val="000000"/>
                </a:solidFill>
                <a:latin typeface="Calibri"/>
              </a:rPr>
              <a:t>
</a:t>
            </a:r>
            <a:r>
              <a:rPr lang="en-US" sz="3200" dirty="0" smtClean="0">
                <a:solidFill>
                  <a:srgbClr val="000000"/>
                </a:solidFill>
                <a:latin typeface="Calibri"/>
              </a:rPr>
              <a:t>Two case studies to explore hydrogen </a:t>
            </a:r>
            <a:r>
              <a:rPr lang="en-US" sz="3200" dirty="0" err="1" smtClean="0">
                <a:solidFill>
                  <a:srgbClr val="000000"/>
                </a:solidFill>
                <a:latin typeface="Calibri"/>
              </a:rPr>
              <a:t>bioproduction</a:t>
            </a:r>
            <a:endParaRPr lang="en-US" sz="3200" dirty="0" smtClean="0">
              <a:solidFill>
                <a:srgbClr val="000000"/>
              </a:solidFill>
              <a:latin typeface="Calibri"/>
            </a:endParaRPr>
          </a:p>
          <a:p>
            <a:pPr algn="ctr">
              <a:lnSpc>
                <a:spcPct val="100000"/>
              </a:lnSpc>
            </a:pPr>
            <a:endParaRPr lang="en-US" sz="3200" dirty="0">
              <a:solidFill>
                <a:srgbClr val="000000"/>
              </a:solidFill>
              <a:latin typeface="Calibri"/>
            </a:endParaRPr>
          </a:p>
        </p:txBody>
      </p:sp>
      <p:sp>
        <p:nvSpPr>
          <p:cNvPr id="15" name="CustomShape 3"/>
          <p:cNvSpPr/>
          <p:nvPr/>
        </p:nvSpPr>
        <p:spPr>
          <a:xfrm>
            <a:off x="2332734" y="4007638"/>
            <a:ext cx="9143640" cy="1881000"/>
          </a:xfrm>
          <a:prstGeom prst="rect">
            <a:avLst/>
          </a:prstGeom>
        </p:spPr>
        <p:txBody>
          <a:bodyPr anchor="ctr"/>
          <a:lstStyle/>
          <a:p>
            <a:pPr>
              <a:lnSpc>
                <a:spcPct val="100000"/>
              </a:lnSpc>
            </a:pPr>
            <a:r>
              <a:rPr lang="fr-BE" sz="2000" b="1" u="sng" dirty="0" err="1" smtClean="0">
                <a:solidFill>
                  <a:schemeClr val="bg2">
                    <a:lumMod val="50000"/>
                  </a:schemeClr>
                </a:solidFill>
                <a:latin typeface="Calibri"/>
              </a:rPr>
              <a:t>Supervisors</a:t>
            </a:r>
            <a:r>
              <a:rPr lang="fr-BE" sz="2000" b="1" u="sng" dirty="0" smtClean="0">
                <a:solidFill>
                  <a:schemeClr val="bg2">
                    <a:lumMod val="50000"/>
                  </a:schemeClr>
                </a:solidFill>
                <a:latin typeface="Calibri"/>
              </a:rPr>
              <a:t>:</a:t>
            </a:r>
            <a:r>
              <a:rPr lang="fr-BE" sz="2000" b="1" dirty="0" smtClean="0">
                <a:solidFill>
                  <a:schemeClr val="bg2">
                    <a:lumMod val="50000"/>
                  </a:schemeClr>
                </a:solidFill>
                <a:latin typeface="Calibri"/>
              </a:rPr>
              <a:t> </a:t>
            </a:r>
            <a:r>
              <a:rPr lang="fr-BE" sz="2000" dirty="0" smtClean="0">
                <a:solidFill>
                  <a:schemeClr val="bg2">
                    <a:lumMod val="50000"/>
                  </a:schemeClr>
                </a:solidFill>
                <a:latin typeface="Calibri"/>
              </a:rPr>
              <a:t>Prof. Claire </a:t>
            </a:r>
            <a:r>
              <a:rPr lang="fr-BE" sz="2000" dirty="0" err="1" smtClean="0">
                <a:solidFill>
                  <a:schemeClr val="bg2">
                    <a:lumMod val="50000"/>
                  </a:schemeClr>
                </a:solidFill>
                <a:latin typeface="Calibri"/>
              </a:rPr>
              <a:t>Remacle</a:t>
            </a:r>
            <a:r>
              <a:rPr lang="fr-BE" sz="2000" dirty="0" smtClean="0">
                <a:solidFill>
                  <a:schemeClr val="bg2">
                    <a:lumMod val="50000"/>
                  </a:schemeClr>
                </a:solidFill>
                <a:latin typeface="Calibri"/>
              </a:rPr>
              <a:t> </a:t>
            </a:r>
          </a:p>
          <a:p>
            <a:pPr>
              <a:lnSpc>
                <a:spcPct val="100000"/>
              </a:lnSpc>
            </a:pPr>
            <a:r>
              <a:rPr lang="fr-BE" sz="2000" dirty="0" smtClean="0">
                <a:solidFill>
                  <a:schemeClr val="bg2">
                    <a:lumMod val="50000"/>
                  </a:schemeClr>
                </a:solidFill>
                <a:latin typeface="Calibri"/>
              </a:rPr>
              <a:t>                       Dr</a:t>
            </a:r>
            <a:r>
              <a:rPr lang="fr-BE" sz="2000" dirty="0">
                <a:solidFill>
                  <a:schemeClr val="bg2">
                    <a:lumMod val="50000"/>
                  </a:schemeClr>
                </a:solidFill>
                <a:latin typeface="Calibri"/>
              </a:rPr>
              <a:t>. Pierre </a:t>
            </a:r>
            <a:r>
              <a:rPr lang="fr-BE" sz="2000" dirty="0" err="1">
                <a:solidFill>
                  <a:schemeClr val="bg2">
                    <a:lumMod val="50000"/>
                  </a:schemeClr>
                </a:solidFill>
                <a:latin typeface="Calibri"/>
              </a:rPr>
              <a:t>Cardol</a:t>
            </a:r>
            <a:endParaRPr sz="2000" dirty="0">
              <a:solidFill>
                <a:schemeClr val="bg2">
                  <a:lumMod val="50000"/>
                </a:schemeClr>
              </a:solidFill>
            </a:endParaRPr>
          </a:p>
          <a:p>
            <a:pPr>
              <a:lnSpc>
                <a:spcPct val="100000"/>
              </a:lnSpc>
            </a:pPr>
            <a:r>
              <a:rPr lang="fr-BE" sz="2000" dirty="0" smtClean="0">
                <a:solidFill>
                  <a:schemeClr val="bg2">
                    <a:lumMod val="50000"/>
                  </a:schemeClr>
                </a:solidFill>
                <a:latin typeface="Calibri"/>
              </a:rPr>
              <a:t>                       Dr. Philippe </a:t>
            </a:r>
            <a:r>
              <a:rPr lang="fr-BE" sz="2000" dirty="0" err="1" smtClean="0">
                <a:solidFill>
                  <a:schemeClr val="bg2">
                    <a:lumMod val="50000"/>
                  </a:schemeClr>
                </a:solidFill>
                <a:latin typeface="Calibri"/>
              </a:rPr>
              <a:t>Lorge</a:t>
            </a:r>
            <a:endParaRPr sz="2000" dirty="0">
              <a:solidFill>
                <a:schemeClr val="bg2">
                  <a:lumMod val="50000"/>
                </a:schemeClr>
              </a:solidFill>
            </a:endParaRPr>
          </a:p>
        </p:txBody>
      </p:sp>
    </p:spTree>
    <p:extLst>
      <p:ext uri="{BB962C8B-B14F-4D97-AF65-F5344CB8AC3E}">
        <p14:creationId xmlns:p14="http://schemas.microsoft.com/office/powerpoint/2010/main" val="2779943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e 162"/>
          <p:cNvGrpSpPr/>
          <p:nvPr/>
        </p:nvGrpSpPr>
        <p:grpSpPr>
          <a:xfrm>
            <a:off x="8305239" y="2596799"/>
            <a:ext cx="195443" cy="327115"/>
            <a:chOff x="7352878" y="2179720"/>
            <a:chExt cx="195443" cy="327115"/>
          </a:xfrm>
        </p:grpSpPr>
        <p:sp>
          <p:nvSpPr>
            <p:cNvPr id="161" name="Rectangle à coins arrondis 16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ZoneTexte 16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64" name="Groupe 163"/>
          <p:cNvGrpSpPr/>
          <p:nvPr/>
        </p:nvGrpSpPr>
        <p:grpSpPr>
          <a:xfrm>
            <a:off x="7640635" y="2739407"/>
            <a:ext cx="195443" cy="327115"/>
            <a:chOff x="7352878" y="2179720"/>
            <a:chExt cx="195443" cy="327115"/>
          </a:xfrm>
        </p:grpSpPr>
        <p:sp>
          <p:nvSpPr>
            <p:cNvPr id="165" name="Rectangle à coins arrondis 164"/>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ZoneTexte 165"/>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58" name="Groupe 157"/>
          <p:cNvGrpSpPr/>
          <p:nvPr/>
        </p:nvGrpSpPr>
        <p:grpSpPr>
          <a:xfrm>
            <a:off x="7621162" y="2184079"/>
            <a:ext cx="498874" cy="560171"/>
            <a:chOff x="9038807" y="883261"/>
            <a:chExt cx="498874" cy="560171"/>
          </a:xfrm>
        </p:grpSpPr>
        <p:sp>
          <p:nvSpPr>
            <p:cNvPr id="159" name="Rectangle à coins arrondis 158"/>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ZoneTexte 159"/>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Photosynthesis</a:t>
            </a:r>
            <a:r>
              <a:rPr lang="fr-BE" sz="2400" b="1" dirty="0" smtClean="0">
                <a:solidFill>
                  <a:srgbClr val="000000"/>
                </a:solidFill>
                <a:latin typeface="Calibri"/>
              </a:rPr>
              <a:t>:</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117" name="ZoneTexte 116"/>
          <p:cNvSpPr txBox="1"/>
          <p:nvPr/>
        </p:nvSpPr>
        <p:spPr>
          <a:xfrm>
            <a:off x="579836" y="3134735"/>
            <a:ext cx="2147307" cy="369332"/>
          </a:xfrm>
          <a:prstGeom prst="rect">
            <a:avLst/>
          </a:prstGeom>
          <a:noFill/>
        </p:spPr>
        <p:txBody>
          <a:bodyPr wrap="square" rtlCol="0">
            <a:spAutoFit/>
          </a:bodyPr>
          <a:lstStyle/>
          <a:p>
            <a:r>
              <a:rPr lang="fr-BE" dirty="0" err="1" smtClean="0"/>
              <a:t>Carbon</a:t>
            </a:r>
            <a:r>
              <a:rPr lang="fr-BE" dirty="0" smtClean="0"/>
              <a:t> </a:t>
            </a:r>
            <a:r>
              <a:rPr lang="fr-BE" dirty="0" err="1" smtClean="0"/>
              <a:t>dioxide</a:t>
            </a:r>
            <a:endParaRPr lang="fr-BE" dirty="0"/>
          </a:p>
        </p:txBody>
      </p:sp>
      <p:sp>
        <p:nvSpPr>
          <p:cNvPr id="121" name="ZoneTexte 120"/>
          <p:cNvSpPr txBox="1"/>
          <p:nvPr/>
        </p:nvSpPr>
        <p:spPr>
          <a:xfrm>
            <a:off x="2694415" y="3134735"/>
            <a:ext cx="2147307" cy="369332"/>
          </a:xfrm>
          <a:prstGeom prst="rect">
            <a:avLst/>
          </a:prstGeom>
          <a:noFill/>
        </p:spPr>
        <p:txBody>
          <a:bodyPr wrap="square" rtlCol="0">
            <a:spAutoFit/>
          </a:bodyPr>
          <a:lstStyle/>
          <a:p>
            <a:r>
              <a:rPr lang="fr-BE" dirty="0" smtClean="0"/>
              <a:t>Water</a:t>
            </a:r>
            <a:endParaRPr lang="fr-BE" dirty="0"/>
          </a:p>
        </p:txBody>
      </p:sp>
      <p:sp>
        <p:nvSpPr>
          <p:cNvPr id="122" name="ZoneTexte 121"/>
          <p:cNvSpPr txBox="1"/>
          <p:nvPr/>
        </p:nvSpPr>
        <p:spPr>
          <a:xfrm>
            <a:off x="5420898" y="3139391"/>
            <a:ext cx="2147307" cy="369332"/>
          </a:xfrm>
          <a:prstGeom prst="rect">
            <a:avLst/>
          </a:prstGeom>
          <a:noFill/>
        </p:spPr>
        <p:txBody>
          <a:bodyPr wrap="square" rtlCol="0">
            <a:spAutoFit/>
          </a:bodyPr>
          <a:lstStyle/>
          <a:p>
            <a:r>
              <a:rPr lang="fr-BE" dirty="0" err="1" smtClean="0"/>
              <a:t>Oxygen</a:t>
            </a:r>
            <a:endParaRPr lang="fr-BE" dirty="0"/>
          </a:p>
        </p:txBody>
      </p:sp>
      <p:sp>
        <p:nvSpPr>
          <p:cNvPr id="124" name="ZoneTexte 123"/>
          <p:cNvSpPr txBox="1"/>
          <p:nvPr/>
        </p:nvSpPr>
        <p:spPr>
          <a:xfrm>
            <a:off x="7200478" y="3153117"/>
            <a:ext cx="2147307" cy="369332"/>
          </a:xfrm>
          <a:prstGeom prst="rect">
            <a:avLst/>
          </a:prstGeom>
          <a:noFill/>
        </p:spPr>
        <p:txBody>
          <a:bodyPr wrap="square" rtlCol="0">
            <a:spAutoFit/>
          </a:bodyPr>
          <a:lstStyle/>
          <a:p>
            <a:r>
              <a:rPr lang="fr-BE" dirty="0" err="1" smtClean="0"/>
              <a:t>Sugar</a:t>
            </a:r>
            <a:endParaRPr lang="fr-BE" dirty="0"/>
          </a:p>
        </p:txBody>
      </p:sp>
      <p:grpSp>
        <p:nvGrpSpPr>
          <p:cNvPr id="147" name="Groupe 146"/>
          <p:cNvGrpSpPr/>
          <p:nvPr/>
        </p:nvGrpSpPr>
        <p:grpSpPr>
          <a:xfrm>
            <a:off x="908709" y="1217173"/>
            <a:ext cx="6808071" cy="2695253"/>
            <a:chOff x="908709" y="747939"/>
            <a:chExt cx="6808071" cy="2695253"/>
          </a:xfrm>
        </p:grpSpPr>
        <p:grpSp>
          <p:nvGrpSpPr>
            <p:cNvPr id="120" name="Groupe 119"/>
            <p:cNvGrpSpPr/>
            <p:nvPr/>
          </p:nvGrpSpPr>
          <p:grpSpPr>
            <a:xfrm>
              <a:off x="7032317" y="1558086"/>
              <a:ext cx="684463" cy="967641"/>
              <a:chOff x="6636779" y="1764428"/>
              <a:chExt cx="684463" cy="967641"/>
            </a:xfrm>
          </p:grpSpPr>
          <p:grpSp>
            <p:nvGrpSpPr>
              <p:cNvPr id="114" name="Groupe 113"/>
              <p:cNvGrpSpPr/>
              <p:nvPr/>
            </p:nvGrpSpPr>
            <p:grpSpPr>
              <a:xfrm>
                <a:off x="6636779" y="2171898"/>
                <a:ext cx="498874" cy="560171"/>
                <a:chOff x="-254969" y="5542929"/>
                <a:chExt cx="498874" cy="560171"/>
              </a:xfrm>
            </p:grpSpPr>
            <p:sp>
              <p:nvSpPr>
                <p:cNvPr id="115" name="Rectangle à coins arrondis 114"/>
                <p:cNvSpPr/>
                <p:nvPr/>
              </p:nvSpPr>
              <p:spPr>
                <a:xfrm>
                  <a:off x="-254969" y="554292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 name="ZoneTexte 115"/>
                <p:cNvSpPr txBox="1"/>
                <p:nvPr/>
              </p:nvSpPr>
              <p:spPr>
                <a:xfrm>
                  <a:off x="-191121" y="5592181"/>
                  <a:ext cx="386367" cy="461665"/>
                </a:xfrm>
                <a:prstGeom prst="rect">
                  <a:avLst/>
                </a:prstGeom>
                <a:noFill/>
              </p:spPr>
              <p:txBody>
                <a:bodyPr wrap="square" rtlCol="0">
                  <a:spAutoFit/>
                </a:bodyPr>
                <a:lstStyle/>
                <a:p>
                  <a:pPr algn="ctr"/>
                  <a:r>
                    <a:rPr lang="fr-BE" sz="2400" b="1" dirty="0"/>
                    <a:t>O</a:t>
                  </a:r>
                </a:p>
              </p:txBody>
            </p:sp>
          </p:grpSp>
          <p:grpSp>
            <p:nvGrpSpPr>
              <p:cNvPr id="15" name="Groupe 14"/>
              <p:cNvGrpSpPr/>
              <p:nvPr/>
            </p:nvGrpSpPr>
            <p:grpSpPr>
              <a:xfrm>
                <a:off x="6804940" y="1764428"/>
                <a:ext cx="516302" cy="633700"/>
                <a:chOff x="570514" y="4784151"/>
                <a:chExt cx="516302" cy="633700"/>
              </a:xfrm>
            </p:grpSpPr>
            <p:grpSp>
              <p:nvGrpSpPr>
                <p:cNvPr id="24" name="Groupe 23"/>
                <p:cNvGrpSpPr/>
                <p:nvPr/>
              </p:nvGrpSpPr>
              <p:grpSpPr>
                <a:xfrm>
                  <a:off x="570514" y="4784151"/>
                  <a:ext cx="195443" cy="327115"/>
                  <a:chOff x="695459" y="5016951"/>
                  <a:chExt cx="391357" cy="400900"/>
                </a:xfrm>
              </p:grpSpPr>
              <p:sp>
                <p:nvSpPr>
                  <p:cNvPr id="76" name="Rectangle à coins arrondis 7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26" name="Groupe 25"/>
                <p:cNvGrpSpPr/>
                <p:nvPr/>
              </p:nvGrpSpPr>
              <p:grpSpPr>
                <a:xfrm>
                  <a:off x="695459" y="5048519"/>
                  <a:ext cx="391357" cy="369332"/>
                  <a:chOff x="695459" y="5048519"/>
                  <a:chExt cx="391357" cy="369332"/>
                </a:xfrm>
              </p:grpSpPr>
              <p:sp>
                <p:nvSpPr>
                  <p:cNvPr id="72" name="Rectangle à coins arrondis 7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grpSp>
        <p:grpSp>
          <p:nvGrpSpPr>
            <p:cNvPr id="97" name="Groupe 96"/>
            <p:cNvGrpSpPr/>
            <p:nvPr/>
          </p:nvGrpSpPr>
          <p:grpSpPr>
            <a:xfrm>
              <a:off x="908709" y="1419245"/>
              <a:ext cx="872676" cy="983056"/>
              <a:chOff x="2730949" y="1760335"/>
              <a:chExt cx="872676" cy="983056"/>
            </a:xfrm>
          </p:grpSpPr>
          <p:grpSp>
            <p:nvGrpSpPr>
              <p:cNvPr id="9" name="Groupe 8"/>
              <p:cNvGrpSpPr/>
              <p:nvPr/>
            </p:nvGrpSpPr>
            <p:grpSpPr>
              <a:xfrm>
                <a:off x="2730949" y="1760335"/>
                <a:ext cx="498874" cy="560171"/>
                <a:chOff x="371072" y="5048519"/>
                <a:chExt cx="498874" cy="560171"/>
              </a:xfrm>
            </p:grpSpPr>
            <p:sp>
              <p:nvSpPr>
                <p:cNvPr id="10" name="Rectangle à coins arrondis 9"/>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2" name="Groupe 11"/>
              <p:cNvGrpSpPr/>
              <p:nvPr/>
            </p:nvGrpSpPr>
            <p:grpSpPr>
              <a:xfrm>
                <a:off x="3104751" y="2183220"/>
                <a:ext cx="498874" cy="560171"/>
                <a:chOff x="371072" y="5048519"/>
                <a:chExt cx="498874" cy="560171"/>
              </a:xfrm>
            </p:grpSpPr>
            <p:sp>
              <p:nvSpPr>
                <p:cNvPr id="13" name="Rectangle à coins arrondis 12"/>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2" name="Groupe 1"/>
              <p:cNvGrpSpPr/>
              <p:nvPr/>
            </p:nvGrpSpPr>
            <p:grpSpPr>
              <a:xfrm>
                <a:off x="2959045" y="2086376"/>
                <a:ext cx="391357" cy="369332"/>
                <a:chOff x="1528693" y="2807607"/>
                <a:chExt cx="391357" cy="369332"/>
              </a:xfrm>
            </p:grpSpPr>
            <p:sp>
              <p:nvSpPr>
                <p:cNvPr id="95" name="Rectangle à coins arrondis 94"/>
                <p:cNvSpPr/>
                <p:nvPr/>
              </p:nvSpPr>
              <p:spPr>
                <a:xfrm>
                  <a:off x="1528693" y="2807607"/>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ZoneTexte 95"/>
                <p:cNvSpPr txBox="1"/>
                <p:nvPr/>
              </p:nvSpPr>
              <p:spPr>
                <a:xfrm>
                  <a:off x="1533683" y="2807607"/>
                  <a:ext cx="386367" cy="369332"/>
                </a:xfrm>
                <a:prstGeom prst="rect">
                  <a:avLst/>
                </a:prstGeom>
                <a:noFill/>
              </p:spPr>
              <p:txBody>
                <a:bodyPr wrap="square" rtlCol="0">
                  <a:spAutoFit/>
                </a:bodyPr>
                <a:lstStyle/>
                <a:p>
                  <a:pPr algn="ctr"/>
                  <a:r>
                    <a:rPr lang="fr-BE" b="1" dirty="0" smtClean="0"/>
                    <a:t>C</a:t>
                  </a:r>
                  <a:endParaRPr lang="fr-BE" b="1" dirty="0"/>
                </a:p>
              </p:txBody>
            </p:sp>
          </p:grpSp>
        </p:grpSp>
        <p:grpSp>
          <p:nvGrpSpPr>
            <p:cNvPr id="106" name="Groupe 105"/>
            <p:cNvGrpSpPr/>
            <p:nvPr/>
          </p:nvGrpSpPr>
          <p:grpSpPr>
            <a:xfrm>
              <a:off x="2725030" y="1471738"/>
              <a:ext cx="629124" cy="918713"/>
              <a:chOff x="2970406" y="1137530"/>
              <a:chExt cx="629124" cy="918713"/>
            </a:xfrm>
          </p:grpSpPr>
          <p:sp>
            <p:nvSpPr>
              <p:cNvPr id="98" name="Rectangle à coins arrondis 97"/>
              <p:cNvSpPr/>
              <p:nvPr/>
            </p:nvSpPr>
            <p:spPr>
              <a:xfrm>
                <a:off x="3036203" y="1361624"/>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ZoneTexte 98"/>
              <p:cNvSpPr txBox="1"/>
              <p:nvPr/>
            </p:nvSpPr>
            <p:spPr>
              <a:xfrm>
                <a:off x="3100051" y="1410876"/>
                <a:ext cx="386367" cy="461665"/>
              </a:xfrm>
              <a:prstGeom prst="rect">
                <a:avLst/>
              </a:prstGeom>
              <a:noFill/>
            </p:spPr>
            <p:txBody>
              <a:bodyPr wrap="square" rtlCol="0">
                <a:spAutoFit/>
              </a:bodyPr>
              <a:lstStyle/>
              <a:p>
                <a:pPr algn="ctr"/>
                <a:r>
                  <a:rPr lang="fr-BE" sz="2400" b="1" dirty="0"/>
                  <a:t>O</a:t>
                </a:r>
              </a:p>
            </p:txBody>
          </p:sp>
          <p:sp>
            <p:nvSpPr>
              <p:cNvPr id="102" name="Rectangle à coins arrondis 101"/>
              <p:cNvSpPr/>
              <p:nvPr/>
            </p:nvSpPr>
            <p:spPr>
              <a:xfrm>
                <a:off x="3404087" y="1754886"/>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ZoneTexte 102"/>
              <p:cNvSpPr txBox="1"/>
              <p:nvPr/>
            </p:nvSpPr>
            <p:spPr>
              <a:xfrm>
                <a:off x="3406579" y="1729128"/>
                <a:ext cx="192951" cy="301357"/>
              </a:xfrm>
              <a:prstGeom prst="rect">
                <a:avLst/>
              </a:prstGeom>
              <a:noFill/>
            </p:spPr>
            <p:txBody>
              <a:bodyPr wrap="square" rtlCol="0">
                <a:spAutoFit/>
              </a:bodyPr>
              <a:lstStyle/>
              <a:p>
                <a:pPr algn="ctr"/>
                <a:r>
                  <a:rPr lang="fr-BE" b="1" dirty="0" smtClean="0"/>
                  <a:t>H</a:t>
                </a:r>
                <a:endParaRPr lang="fr-BE" b="1" dirty="0"/>
              </a:p>
            </p:txBody>
          </p:sp>
          <p:sp>
            <p:nvSpPr>
              <p:cNvPr id="104" name="Rectangle à coins arrondis 103"/>
              <p:cNvSpPr/>
              <p:nvPr/>
            </p:nvSpPr>
            <p:spPr>
              <a:xfrm>
                <a:off x="2970406" y="116328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ZoneTexte 104"/>
              <p:cNvSpPr txBox="1"/>
              <p:nvPr/>
            </p:nvSpPr>
            <p:spPr>
              <a:xfrm>
                <a:off x="2972898" y="113753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08" name="Groupe 107"/>
            <p:cNvGrpSpPr/>
            <p:nvPr/>
          </p:nvGrpSpPr>
          <p:grpSpPr>
            <a:xfrm>
              <a:off x="5380670" y="1485437"/>
              <a:ext cx="498874" cy="560171"/>
              <a:chOff x="371072" y="5048519"/>
              <a:chExt cx="498874" cy="560171"/>
            </a:xfrm>
          </p:grpSpPr>
          <p:sp>
            <p:nvSpPr>
              <p:cNvPr id="109" name="Rectangle à coins arrondis 108"/>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ZoneTexte 109"/>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11" name="Groupe 110"/>
            <p:cNvGrpSpPr/>
            <p:nvPr/>
          </p:nvGrpSpPr>
          <p:grpSpPr>
            <a:xfrm>
              <a:off x="5754472" y="1908322"/>
              <a:ext cx="498874" cy="560171"/>
              <a:chOff x="371072" y="5048519"/>
              <a:chExt cx="498874" cy="560171"/>
            </a:xfrm>
          </p:grpSpPr>
          <p:sp>
            <p:nvSpPr>
              <p:cNvPr id="112" name="Rectangle à coins arrondis 111"/>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 name="ZoneTexte 112"/>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118" name="ZoneTexte 117"/>
            <p:cNvSpPr txBox="1"/>
            <p:nvPr/>
          </p:nvSpPr>
          <p:spPr>
            <a:xfrm>
              <a:off x="2015569" y="1642653"/>
              <a:ext cx="447024" cy="553998"/>
            </a:xfrm>
            <a:prstGeom prst="rect">
              <a:avLst/>
            </a:prstGeom>
            <a:noFill/>
          </p:spPr>
          <p:txBody>
            <a:bodyPr wrap="square" rtlCol="0">
              <a:spAutoFit/>
            </a:bodyPr>
            <a:lstStyle/>
            <a:p>
              <a:r>
                <a:rPr lang="fr-BE" sz="3000" b="1" dirty="0" smtClean="0"/>
                <a:t>+</a:t>
              </a:r>
              <a:endParaRPr lang="fr-BE" sz="3000" b="1" dirty="0"/>
            </a:p>
          </p:txBody>
        </p:sp>
        <p:sp>
          <p:nvSpPr>
            <p:cNvPr id="119" name="ZoneTexte 118"/>
            <p:cNvSpPr txBox="1"/>
            <p:nvPr/>
          </p:nvSpPr>
          <p:spPr>
            <a:xfrm>
              <a:off x="6522423" y="1652953"/>
              <a:ext cx="447024" cy="553998"/>
            </a:xfrm>
            <a:prstGeom prst="rect">
              <a:avLst/>
            </a:prstGeom>
            <a:noFill/>
          </p:spPr>
          <p:txBody>
            <a:bodyPr wrap="square" rtlCol="0">
              <a:spAutoFit/>
            </a:bodyPr>
            <a:lstStyle/>
            <a:p>
              <a:r>
                <a:rPr lang="fr-BE" sz="3000" b="1" dirty="0" smtClean="0"/>
                <a:t>+</a:t>
              </a:r>
              <a:endParaRPr lang="fr-BE" sz="3000" b="1" dirty="0"/>
            </a:p>
          </p:txBody>
        </p:sp>
        <p:grpSp>
          <p:nvGrpSpPr>
            <p:cNvPr id="143" name="Groupe 142"/>
            <p:cNvGrpSpPr/>
            <p:nvPr/>
          </p:nvGrpSpPr>
          <p:grpSpPr>
            <a:xfrm>
              <a:off x="3369304" y="1612099"/>
              <a:ext cx="1833676" cy="1831093"/>
              <a:chOff x="3369304" y="1556442"/>
              <a:chExt cx="1833676" cy="1831093"/>
            </a:xfrm>
          </p:grpSpPr>
          <p:sp>
            <p:nvSpPr>
              <p:cNvPr id="140" name="Arc 6"/>
              <p:cNvSpPr/>
              <p:nvPr/>
            </p:nvSpPr>
            <p:spPr bwMode="auto">
              <a:xfrm rot="18942347">
                <a:off x="3369304" y="1556442"/>
                <a:ext cx="1833676" cy="183109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141" name="Connecteur droit avec flèche 8"/>
              <p:cNvCxnSpPr/>
              <p:nvPr/>
            </p:nvCxnSpPr>
            <p:spPr bwMode="auto">
              <a:xfrm>
                <a:off x="4909000" y="1820492"/>
                <a:ext cx="73025" cy="7143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grpSp>
          <p:nvGrpSpPr>
            <p:cNvPr id="146" name="Groupe 145"/>
            <p:cNvGrpSpPr/>
            <p:nvPr/>
          </p:nvGrpSpPr>
          <p:grpSpPr>
            <a:xfrm>
              <a:off x="3913810" y="747939"/>
              <a:ext cx="526691" cy="853926"/>
              <a:chOff x="3913810" y="747939"/>
              <a:chExt cx="526691" cy="853926"/>
            </a:xfrm>
          </p:grpSpPr>
          <p:grpSp>
            <p:nvGrpSpPr>
              <p:cNvPr id="144" name="Groupe 143"/>
              <p:cNvGrpSpPr/>
              <p:nvPr/>
            </p:nvGrpSpPr>
            <p:grpSpPr>
              <a:xfrm>
                <a:off x="3913810" y="747939"/>
                <a:ext cx="436138" cy="853926"/>
                <a:chOff x="3913810" y="747939"/>
                <a:chExt cx="436138" cy="853926"/>
              </a:xfrm>
            </p:grpSpPr>
            <p:pic>
              <p:nvPicPr>
                <p:cNvPr id="136" name="Image 135"/>
                <p:cNvPicPr>
                  <a:picLocks noChangeAspect="1"/>
                </p:cNvPicPr>
                <p:nvPr/>
              </p:nvPicPr>
              <p:blipFill rotWithShape="1">
                <a:blip r:embed="rId2">
                  <a:extLst>
                    <a:ext uri="{28A0092B-C50C-407E-A947-70E740481C1C}">
                      <a14:useLocalDpi xmlns:a14="http://schemas.microsoft.com/office/drawing/2010/main" val="0"/>
                    </a:ext>
                  </a:extLst>
                </a:blip>
                <a:srcRect r="94329" b="74511"/>
                <a:stretch/>
              </p:blipFill>
              <p:spPr>
                <a:xfrm>
                  <a:off x="3913810" y="747939"/>
                  <a:ext cx="436138" cy="754155"/>
                </a:xfrm>
                <a:prstGeom prst="rect">
                  <a:avLst/>
                </a:prstGeom>
              </p:spPr>
            </p:pic>
            <p:sp>
              <p:nvSpPr>
                <p:cNvPr id="142" name="Rectangle 141"/>
                <p:cNvSpPr/>
                <p:nvPr/>
              </p:nvSpPr>
              <p:spPr>
                <a:xfrm rot="2947644">
                  <a:off x="3848398" y="1278996"/>
                  <a:ext cx="512016" cy="13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5" name="Rectangle 144"/>
              <p:cNvSpPr/>
              <p:nvPr/>
            </p:nvSpPr>
            <p:spPr>
              <a:xfrm rot="4109925">
                <a:off x="4263609" y="1351694"/>
                <a:ext cx="243763" cy="11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48" name="ZoneTexte 147"/>
          <p:cNvSpPr txBox="1"/>
          <p:nvPr/>
        </p:nvSpPr>
        <p:spPr>
          <a:xfrm>
            <a:off x="3490394" y="980003"/>
            <a:ext cx="2147307" cy="369332"/>
          </a:xfrm>
          <a:prstGeom prst="rect">
            <a:avLst/>
          </a:prstGeom>
          <a:noFill/>
        </p:spPr>
        <p:txBody>
          <a:bodyPr wrap="square" rtlCol="0">
            <a:spAutoFit/>
          </a:bodyPr>
          <a:lstStyle/>
          <a:p>
            <a:r>
              <a:rPr lang="fr-BE" dirty="0" smtClean="0"/>
              <a:t>Light </a:t>
            </a:r>
            <a:r>
              <a:rPr lang="fr-BE" dirty="0" err="1" smtClean="0"/>
              <a:t>energy</a:t>
            </a:r>
            <a:endParaRPr lang="fr-BE" dirty="0"/>
          </a:p>
        </p:txBody>
      </p:sp>
      <p:grpSp>
        <p:nvGrpSpPr>
          <p:cNvPr id="151" name="Groupe 150"/>
          <p:cNvGrpSpPr/>
          <p:nvPr/>
        </p:nvGrpSpPr>
        <p:grpSpPr>
          <a:xfrm>
            <a:off x="7676409" y="2583116"/>
            <a:ext cx="391357" cy="369332"/>
            <a:chOff x="8901877" y="2330176"/>
            <a:chExt cx="391357" cy="369332"/>
          </a:xfrm>
        </p:grpSpPr>
        <p:sp>
          <p:nvSpPr>
            <p:cNvPr id="149" name="Rectangle à coins arrondis 148"/>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ZoneTexte 149"/>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2" name="Groupe 151"/>
          <p:cNvGrpSpPr/>
          <p:nvPr/>
        </p:nvGrpSpPr>
        <p:grpSpPr>
          <a:xfrm>
            <a:off x="8038712" y="2327925"/>
            <a:ext cx="391357" cy="369332"/>
            <a:chOff x="8901877" y="2330176"/>
            <a:chExt cx="391357" cy="369332"/>
          </a:xfrm>
        </p:grpSpPr>
        <p:sp>
          <p:nvSpPr>
            <p:cNvPr id="153" name="Rectangle à coins arrondis 152"/>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4" name="ZoneTexte 153"/>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7" name="Groupe 156"/>
          <p:cNvGrpSpPr/>
          <p:nvPr/>
        </p:nvGrpSpPr>
        <p:grpSpPr>
          <a:xfrm>
            <a:off x="8385624" y="2232505"/>
            <a:ext cx="498874" cy="560171"/>
            <a:chOff x="9038807" y="883261"/>
            <a:chExt cx="498874" cy="560171"/>
          </a:xfrm>
        </p:grpSpPr>
        <p:sp>
          <p:nvSpPr>
            <p:cNvPr id="155" name="Rectangle à coins arrondis 154"/>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ZoneTexte 155"/>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grpSp>
        <p:nvGrpSpPr>
          <p:cNvPr id="167" name="Groupe 166"/>
          <p:cNvGrpSpPr/>
          <p:nvPr/>
        </p:nvGrpSpPr>
        <p:grpSpPr>
          <a:xfrm>
            <a:off x="7999684" y="2807349"/>
            <a:ext cx="195443" cy="327115"/>
            <a:chOff x="7352878" y="2179720"/>
            <a:chExt cx="195443" cy="327115"/>
          </a:xfrm>
        </p:grpSpPr>
        <p:sp>
          <p:nvSpPr>
            <p:cNvPr id="168" name="Rectangle à coins arrondis 167"/>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9" name="ZoneTexte 168"/>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0" name="Groupe 169"/>
          <p:cNvGrpSpPr/>
          <p:nvPr/>
        </p:nvGrpSpPr>
        <p:grpSpPr>
          <a:xfrm>
            <a:off x="7415394" y="2552826"/>
            <a:ext cx="195443" cy="327115"/>
            <a:chOff x="7352878" y="2179720"/>
            <a:chExt cx="195443" cy="327115"/>
          </a:xfrm>
        </p:grpSpPr>
        <p:sp>
          <p:nvSpPr>
            <p:cNvPr id="171" name="Rectangle à coins arrondis 17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ZoneTexte 17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3" name="Groupe 172"/>
          <p:cNvGrpSpPr/>
          <p:nvPr/>
        </p:nvGrpSpPr>
        <p:grpSpPr>
          <a:xfrm>
            <a:off x="7965054" y="2075510"/>
            <a:ext cx="195443" cy="327115"/>
            <a:chOff x="7352878" y="2179720"/>
            <a:chExt cx="195443" cy="327115"/>
          </a:xfrm>
        </p:grpSpPr>
        <p:sp>
          <p:nvSpPr>
            <p:cNvPr id="174" name="Rectangle à coins arrondis 173"/>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5" name="ZoneTexte 174"/>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spTree>
    <p:extLst>
      <p:ext uri="{BB962C8B-B14F-4D97-AF65-F5344CB8AC3E}">
        <p14:creationId xmlns:p14="http://schemas.microsoft.com/office/powerpoint/2010/main" val="1868720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e 162"/>
          <p:cNvGrpSpPr/>
          <p:nvPr/>
        </p:nvGrpSpPr>
        <p:grpSpPr>
          <a:xfrm>
            <a:off x="8305239" y="2596799"/>
            <a:ext cx="195443" cy="327115"/>
            <a:chOff x="7352878" y="2179720"/>
            <a:chExt cx="195443" cy="327115"/>
          </a:xfrm>
        </p:grpSpPr>
        <p:sp>
          <p:nvSpPr>
            <p:cNvPr id="161" name="Rectangle à coins arrondis 16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ZoneTexte 16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64" name="Groupe 163"/>
          <p:cNvGrpSpPr/>
          <p:nvPr/>
        </p:nvGrpSpPr>
        <p:grpSpPr>
          <a:xfrm>
            <a:off x="7640635" y="2739407"/>
            <a:ext cx="195443" cy="327115"/>
            <a:chOff x="7352878" y="2179720"/>
            <a:chExt cx="195443" cy="327115"/>
          </a:xfrm>
        </p:grpSpPr>
        <p:sp>
          <p:nvSpPr>
            <p:cNvPr id="165" name="Rectangle à coins arrondis 164"/>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ZoneTexte 165"/>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58" name="Groupe 157"/>
          <p:cNvGrpSpPr/>
          <p:nvPr/>
        </p:nvGrpSpPr>
        <p:grpSpPr>
          <a:xfrm>
            <a:off x="7621162" y="2184079"/>
            <a:ext cx="498874" cy="560171"/>
            <a:chOff x="9038807" y="883261"/>
            <a:chExt cx="498874" cy="560171"/>
          </a:xfrm>
        </p:grpSpPr>
        <p:sp>
          <p:nvSpPr>
            <p:cNvPr id="159" name="Rectangle à coins arrondis 158"/>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ZoneTexte 159"/>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Light-</a:t>
            </a:r>
            <a:r>
              <a:rPr lang="fr-BE" sz="2400" b="1" dirty="0" err="1" smtClean="0">
                <a:solidFill>
                  <a:srgbClr val="000000"/>
                </a:solidFill>
                <a:latin typeface="Calibri"/>
              </a:rPr>
              <a:t>dependent</a:t>
            </a:r>
            <a:r>
              <a:rPr lang="fr-BE" sz="2400" b="1" dirty="0" smtClean="0">
                <a:solidFill>
                  <a:srgbClr val="000000"/>
                </a:solidFill>
                <a:latin typeface="Calibri"/>
              </a:rPr>
              <a:t> </a:t>
            </a:r>
            <a:r>
              <a:rPr lang="fr-BE" sz="2400" b="1" dirty="0" err="1" smtClean="0">
                <a:solidFill>
                  <a:srgbClr val="000000"/>
                </a:solidFill>
                <a:latin typeface="Calibri"/>
              </a:rPr>
              <a:t>reaction</a:t>
            </a:r>
            <a:r>
              <a:rPr lang="fr-BE" sz="2400" b="1" dirty="0" smtClean="0">
                <a:solidFill>
                  <a:srgbClr val="000000"/>
                </a:solidFill>
                <a:latin typeface="Calibri"/>
              </a:rPr>
              <a:t>:</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117" name="ZoneTexte 116"/>
          <p:cNvSpPr txBox="1"/>
          <p:nvPr/>
        </p:nvSpPr>
        <p:spPr>
          <a:xfrm>
            <a:off x="579836" y="3134735"/>
            <a:ext cx="2147307" cy="369332"/>
          </a:xfrm>
          <a:prstGeom prst="rect">
            <a:avLst/>
          </a:prstGeom>
          <a:noFill/>
        </p:spPr>
        <p:txBody>
          <a:bodyPr wrap="square" rtlCol="0">
            <a:spAutoFit/>
          </a:bodyPr>
          <a:lstStyle/>
          <a:p>
            <a:r>
              <a:rPr lang="fr-BE" dirty="0" err="1" smtClean="0"/>
              <a:t>Carbon</a:t>
            </a:r>
            <a:r>
              <a:rPr lang="fr-BE" dirty="0" smtClean="0"/>
              <a:t> </a:t>
            </a:r>
            <a:r>
              <a:rPr lang="fr-BE" dirty="0" err="1" smtClean="0"/>
              <a:t>dioxide</a:t>
            </a:r>
            <a:endParaRPr lang="fr-BE" dirty="0"/>
          </a:p>
        </p:txBody>
      </p:sp>
      <p:sp>
        <p:nvSpPr>
          <p:cNvPr id="121" name="ZoneTexte 120"/>
          <p:cNvSpPr txBox="1"/>
          <p:nvPr/>
        </p:nvSpPr>
        <p:spPr>
          <a:xfrm>
            <a:off x="2694415" y="3134735"/>
            <a:ext cx="2147307" cy="369332"/>
          </a:xfrm>
          <a:prstGeom prst="rect">
            <a:avLst/>
          </a:prstGeom>
          <a:noFill/>
        </p:spPr>
        <p:txBody>
          <a:bodyPr wrap="square" rtlCol="0">
            <a:spAutoFit/>
          </a:bodyPr>
          <a:lstStyle/>
          <a:p>
            <a:r>
              <a:rPr lang="fr-BE" dirty="0" smtClean="0"/>
              <a:t>Water</a:t>
            </a:r>
            <a:endParaRPr lang="fr-BE" dirty="0"/>
          </a:p>
        </p:txBody>
      </p:sp>
      <p:sp>
        <p:nvSpPr>
          <p:cNvPr id="122" name="ZoneTexte 121"/>
          <p:cNvSpPr txBox="1"/>
          <p:nvPr/>
        </p:nvSpPr>
        <p:spPr>
          <a:xfrm>
            <a:off x="5420898" y="3139391"/>
            <a:ext cx="2147307" cy="369332"/>
          </a:xfrm>
          <a:prstGeom prst="rect">
            <a:avLst/>
          </a:prstGeom>
          <a:noFill/>
        </p:spPr>
        <p:txBody>
          <a:bodyPr wrap="square" rtlCol="0">
            <a:spAutoFit/>
          </a:bodyPr>
          <a:lstStyle/>
          <a:p>
            <a:r>
              <a:rPr lang="fr-BE" dirty="0" err="1" smtClean="0"/>
              <a:t>Oxygen</a:t>
            </a:r>
            <a:endParaRPr lang="fr-BE" dirty="0"/>
          </a:p>
        </p:txBody>
      </p:sp>
      <p:sp>
        <p:nvSpPr>
          <p:cNvPr id="124" name="ZoneTexte 123"/>
          <p:cNvSpPr txBox="1"/>
          <p:nvPr/>
        </p:nvSpPr>
        <p:spPr>
          <a:xfrm>
            <a:off x="7200478" y="3153117"/>
            <a:ext cx="2147307" cy="369332"/>
          </a:xfrm>
          <a:prstGeom prst="rect">
            <a:avLst/>
          </a:prstGeom>
          <a:noFill/>
        </p:spPr>
        <p:txBody>
          <a:bodyPr wrap="square" rtlCol="0">
            <a:spAutoFit/>
          </a:bodyPr>
          <a:lstStyle/>
          <a:p>
            <a:r>
              <a:rPr lang="fr-BE" dirty="0" err="1" smtClean="0"/>
              <a:t>Sugar</a:t>
            </a:r>
            <a:endParaRPr lang="fr-BE" dirty="0"/>
          </a:p>
        </p:txBody>
      </p:sp>
      <p:grpSp>
        <p:nvGrpSpPr>
          <p:cNvPr id="147" name="Groupe 146"/>
          <p:cNvGrpSpPr/>
          <p:nvPr/>
        </p:nvGrpSpPr>
        <p:grpSpPr>
          <a:xfrm>
            <a:off x="908709" y="1217173"/>
            <a:ext cx="6808071" cy="2695253"/>
            <a:chOff x="908709" y="747939"/>
            <a:chExt cx="6808071" cy="2695253"/>
          </a:xfrm>
        </p:grpSpPr>
        <p:grpSp>
          <p:nvGrpSpPr>
            <p:cNvPr id="120" name="Groupe 119"/>
            <p:cNvGrpSpPr/>
            <p:nvPr/>
          </p:nvGrpSpPr>
          <p:grpSpPr>
            <a:xfrm>
              <a:off x="7032317" y="1558086"/>
              <a:ext cx="684463" cy="967641"/>
              <a:chOff x="6636779" y="1764428"/>
              <a:chExt cx="684463" cy="967641"/>
            </a:xfrm>
          </p:grpSpPr>
          <p:grpSp>
            <p:nvGrpSpPr>
              <p:cNvPr id="114" name="Groupe 113"/>
              <p:cNvGrpSpPr/>
              <p:nvPr/>
            </p:nvGrpSpPr>
            <p:grpSpPr>
              <a:xfrm>
                <a:off x="6636779" y="2171898"/>
                <a:ext cx="498874" cy="560171"/>
                <a:chOff x="-254969" y="5542929"/>
                <a:chExt cx="498874" cy="560171"/>
              </a:xfrm>
            </p:grpSpPr>
            <p:sp>
              <p:nvSpPr>
                <p:cNvPr id="115" name="Rectangle à coins arrondis 114"/>
                <p:cNvSpPr/>
                <p:nvPr/>
              </p:nvSpPr>
              <p:spPr>
                <a:xfrm>
                  <a:off x="-254969" y="554292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 name="ZoneTexte 115"/>
                <p:cNvSpPr txBox="1"/>
                <p:nvPr/>
              </p:nvSpPr>
              <p:spPr>
                <a:xfrm>
                  <a:off x="-191121" y="5592181"/>
                  <a:ext cx="386367" cy="461665"/>
                </a:xfrm>
                <a:prstGeom prst="rect">
                  <a:avLst/>
                </a:prstGeom>
                <a:noFill/>
              </p:spPr>
              <p:txBody>
                <a:bodyPr wrap="square" rtlCol="0">
                  <a:spAutoFit/>
                </a:bodyPr>
                <a:lstStyle/>
                <a:p>
                  <a:pPr algn="ctr"/>
                  <a:r>
                    <a:rPr lang="fr-BE" sz="2400" b="1" dirty="0"/>
                    <a:t>O</a:t>
                  </a:r>
                </a:p>
              </p:txBody>
            </p:sp>
          </p:grpSp>
          <p:grpSp>
            <p:nvGrpSpPr>
              <p:cNvPr id="15" name="Groupe 14"/>
              <p:cNvGrpSpPr/>
              <p:nvPr/>
            </p:nvGrpSpPr>
            <p:grpSpPr>
              <a:xfrm>
                <a:off x="6804940" y="1764428"/>
                <a:ext cx="516302" cy="633700"/>
                <a:chOff x="570514" y="4784151"/>
                <a:chExt cx="516302" cy="633700"/>
              </a:xfrm>
            </p:grpSpPr>
            <p:grpSp>
              <p:nvGrpSpPr>
                <p:cNvPr id="24" name="Groupe 23"/>
                <p:cNvGrpSpPr/>
                <p:nvPr/>
              </p:nvGrpSpPr>
              <p:grpSpPr>
                <a:xfrm>
                  <a:off x="570514" y="4784151"/>
                  <a:ext cx="195443" cy="327115"/>
                  <a:chOff x="695459" y="5016951"/>
                  <a:chExt cx="391357" cy="400900"/>
                </a:xfrm>
              </p:grpSpPr>
              <p:sp>
                <p:nvSpPr>
                  <p:cNvPr id="76" name="Rectangle à coins arrondis 7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26" name="Groupe 25"/>
                <p:cNvGrpSpPr/>
                <p:nvPr/>
              </p:nvGrpSpPr>
              <p:grpSpPr>
                <a:xfrm>
                  <a:off x="695459" y="5048519"/>
                  <a:ext cx="391357" cy="369332"/>
                  <a:chOff x="695459" y="5048519"/>
                  <a:chExt cx="391357" cy="369332"/>
                </a:xfrm>
              </p:grpSpPr>
              <p:sp>
                <p:nvSpPr>
                  <p:cNvPr id="72" name="Rectangle à coins arrondis 7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grpSp>
        <p:grpSp>
          <p:nvGrpSpPr>
            <p:cNvPr id="97" name="Groupe 96"/>
            <p:cNvGrpSpPr/>
            <p:nvPr/>
          </p:nvGrpSpPr>
          <p:grpSpPr>
            <a:xfrm>
              <a:off x="908709" y="1419245"/>
              <a:ext cx="872676" cy="983056"/>
              <a:chOff x="2730949" y="1760335"/>
              <a:chExt cx="872676" cy="983056"/>
            </a:xfrm>
          </p:grpSpPr>
          <p:grpSp>
            <p:nvGrpSpPr>
              <p:cNvPr id="9" name="Groupe 8"/>
              <p:cNvGrpSpPr/>
              <p:nvPr/>
            </p:nvGrpSpPr>
            <p:grpSpPr>
              <a:xfrm>
                <a:off x="2730949" y="1760335"/>
                <a:ext cx="498874" cy="560171"/>
                <a:chOff x="371072" y="5048519"/>
                <a:chExt cx="498874" cy="560171"/>
              </a:xfrm>
            </p:grpSpPr>
            <p:sp>
              <p:nvSpPr>
                <p:cNvPr id="10" name="Rectangle à coins arrondis 9"/>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2" name="Groupe 11"/>
              <p:cNvGrpSpPr/>
              <p:nvPr/>
            </p:nvGrpSpPr>
            <p:grpSpPr>
              <a:xfrm>
                <a:off x="3104751" y="2183220"/>
                <a:ext cx="498874" cy="560171"/>
                <a:chOff x="371072" y="5048519"/>
                <a:chExt cx="498874" cy="560171"/>
              </a:xfrm>
            </p:grpSpPr>
            <p:sp>
              <p:nvSpPr>
                <p:cNvPr id="13" name="Rectangle à coins arrondis 12"/>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2" name="Groupe 1"/>
              <p:cNvGrpSpPr/>
              <p:nvPr/>
            </p:nvGrpSpPr>
            <p:grpSpPr>
              <a:xfrm>
                <a:off x="2959045" y="2086376"/>
                <a:ext cx="391357" cy="369332"/>
                <a:chOff x="1528693" y="2807607"/>
                <a:chExt cx="391357" cy="369332"/>
              </a:xfrm>
            </p:grpSpPr>
            <p:sp>
              <p:nvSpPr>
                <p:cNvPr id="95" name="Rectangle à coins arrondis 94"/>
                <p:cNvSpPr/>
                <p:nvPr/>
              </p:nvSpPr>
              <p:spPr>
                <a:xfrm>
                  <a:off x="1528693" y="2807607"/>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ZoneTexte 95"/>
                <p:cNvSpPr txBox="1"/>
                <p:nvPr/>
              </p:nvSpPr>
              <p:spPr>
                <a:xfrm>
                  <a:off x="1533683" y="2807607"/>
                  <a:ext cx="386367" cy="369332"/>
                </a:xfrm>
                <a:prstGeom prst="rect">
                  <a:avLst/>
                </a:prstGeom>
                <a:noFill/>
              </p:spPr>
              <p:txBody>
                <a:bodyPr wrap="square" rtlCol="0">
                  <a:spAutoFit/>
                </a:bodyPr>
                <a:lstStyle/>
                <a:p>
                  <a:pPr algn="ctr"/>
                  <a:r>
                    <a:rPr lang="fr-BE" b="1" dirty="0" smtClean="0"/>
                    <a:t>C</a:t>
                  </a:r>
                  <a:endParaRPr lang="fr-BE" b="1" dirty="0"/>
                </a:p>
              </p:txBody>
            </p:sp>
          </p:grpSp>
        </p:grpSp>
        <p:grpSp>
          <p:nvGrpSpPr>
            <p:cNvPr id="106" name="Groupe 105"/>
            <p:cNvGrpSpPr/>
            <p:nvPr/>
          </p:nvGrpSpPr>
          <p:grpSpPr>
            <a:xfrm>
              <a:off x="2725030" y="1471738"/>
              <a:ext cx="629124" cy="918713"/>
              <a:chOff x="2970406" y="1137530"/>
              <a:chExt cx="629124" cy="918713"/>
            </a:xfrm>
          </p:grpSpPr>
          <p:sp>
            <p:nvSpPr>
              <p:cNvPr id="98" name="Rectangle à coins arrondis 97"/>
              <p:cNvSpPr/>
              <p:nvPr/>
            </p:nvSpPr>
            <p:spPr>
              <a:xfrm>
                <a:off x="3036203" y="1361624"/>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ZoneTexte 98"/>
              <p:cNvSpPr txBox="1"/>
              <p:nvPr/>
            </p:nvSpPr>
            <p:spPr>
              <a:xfrm>
                <a:off x="3100051" y="1410876"/>
                <a:ext cx="386367" cy="461665"/>
              </a:xfrm>
              <a:prstGeom prst="rect">
                <a:avLst/>
              </a:prstGeom>
              <a:noFill/>
            </p:spPr>
            <p:txBody>
              <a:bodyPr wrap="square" rtlCol="0">
                <a:spAutoFit/>
              </a:bodyPr>
              <a:lstStyle/>
              <a:p>
                <a:pPr algn="ctr"/>
                <a:r>
                  <a:rPr lang="fr-BE" sz="2400" b="1" dirty="0"/>
                  <a:t>O</a:t>
                </a:r>
              </a:p>
            </p:txBody>
          </p:sp>
          <p:sp>
            <p:nvSpPr>
              <p:cNvPr id="102" name="Rectangle à coins arrondis 101"/>
              <p:cNvSpPr/>
              <p:nvPr/>
            </p:nvSpPr>
            <p:spPr>
              <a:xfrm>
                <a:off x="3404087" y="1754886"/>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ZoneTexte 102"/>
              <p:cNvSpPr txBox="1"/>
              <p:nvPr/>
            </p:nvSpPr>
            <p:spPr>
              <a:xfrm>
                <a:off x="3406579" y="1729128"/>
                <a:ext cx="192951" cy="301357"/>
              </a:xfrm>
              <a:prstGeom prst="rect">
                <a:avLst/>
              </a:prstGeom>
              <a:noFill/>
            </p:spPr>
            <p:txBody>
              <a:bodyPr wrap="square" rtlCol="0">
                <a:spAutoFit/>
              </a:bodyPr>
              <a:lstStyle/>
              <a:p>
                <a:pPr algn="ctr"/>
                <a:r>
                  <a:rPr lang="fr-BE" b="1" dirty="0" smtClean="0"/>
                  <a:t>H</a:t>
                </a:r>
                <a:endParaRPr lang="fr-BE" b="1" dirty="0"/>
              </a:p>
            </p:txBody>
          </p:sp>
          <p:sp>
            <p:nvSpPr>
              <p:cNvPr id="104" name="Rectangle à coins arrondis 103"/>
              <p:cNvSpPr/>
              <p:nvPr/>
            </p:nvSpPr>
            <p:spPr>
              <a:xfrm>
                <a:off x="2970406" y="116328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ZoneTexte 104"/>
              <p:cNvSpPr txBox="1"/>
              <p:nvPr/>
            </p:nvSpPr>
            <p:spPr>
              <a:xfrm>
                <a:off x="2972898" y="113753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08" name="Groupe 107"/>
            <p:cNvGrpSpPr/>
            <p:nvPr/>
          </p:nvGrpSpPr>
          <p:grpSpPr>
            <a:xfrm>
              <a:off x="5380670" y="1485437"/>
              <a:ext cx="498874" cy="560171"/>
              <a:chOff x="371072" y="5048519"/>
              <a:chExt cx="498874" cy="560171"/>
            </a:xfrm>
          </p:grpSpPr>
          <p:sp>
            <p:nvSpPr>
              <p:cNvPr id="109" name="Rectangle à coins arrondis 108"/>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ZoneTexte 109"/>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11" name="Groupe 110"/>
            <p:cNvGrpSpPr/>
            <p:nvPr/>
          </p:nvGrpSpPr>
          <p:grpSpPr>
            <a:xfrm>
              <a:off x="5754472" y="1908322"/>
              <a:ext cx="498874" cy="560171"/>
              <a:chOff x="371072" y="5048519"/>
              <a:chExt cx="498874" cy="560171"/>
            </a:xfrm>
          </p:grpSpPr>
          <p:sp>
            <p:nvSpPr>
              <p:cNvPr id="112" name="Rectangle à coins arrondis 111"/>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 name="ZoneTexte 112"/>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118" name="ZoneTexte 117"/>
            <p:cNvSpPr txBox="1"/>
            <p:nvPr/>
          </p:nvSpPr>
          <p:spPr>
            <a:xfrm>
              <a:off x="2015569" y="1642653"/>
              <a:ext cx="447024" cy="553998"/>
            </a:xfrm>
            <a:prstGeom prst="rect">
              <a:avLst/>
            </a:prstGeom>
            <a:noFill/>
          </p:spPr>
          <p:txBody>
            <a:bodyPr wrap="square" rtlCol="0">
              <a:spAutoFit/>
            </a:bodyPr>
            <a:lstStyle/>
            <a:p>
              <a:r>
                <a:rPr lang="fr-BE" sz="3000" b="1" dirty="0" smtClean="0"/>
                <a:t>+</a:t>
              </a:r>
              <a:endParaRPr lang="fr-BE" sz="3000" b="1" dirty="0"/>
            </a:p>
          </p:txBody>
        </p:sp>
        <p:sp>
          <p:nvSpPr>
            <p:cNvPr id="119" name="ZoneTexte 118"/>
            <p:cNvSpPr txBox="1"/>
            <p:nvPr/>
          </p:nvSpPr>
          <p:spPr>
            <a:xfrm>
              <a:off x="6522423" y="1652953"/>
              <a:ext cx="447024" cy="553998"/>
            </a:xfrm>
            <a:prstGeom prst="rect">
              <a:avLst/>
            </a:prstGeom>
            <a:noFill/>
          </p:spPr>
          <p:txBody>
            <a:bodyPr wrap="square" rtlCol="0">
              <a:spAutoFit/>
            </a:bodyPr>
            <a:lstStyle/>
            <a:p>
              <a:r>
                <a:rPr lang="fr-BE" sz="3000" b="1" dirty="0" smtClean="0"/>
                <a:t>+</a:t>
              </a:r>
              <a:endParaRPr lang="fr-BE" sz="3000" b="1" dirty="0"/>
            </a:p>
          </p:txBody>
        </p:sp>
        <p:grpSp>
          <p:nvGrpSpPr>
            <p:cNvPr id="143" name="Groupe 142"/>
            <p:cNvGrpSpPr/>
            <p:nvPr/>
          </p:nvGrpSpPr>
          <p:grpSpPr>
            <a:xfrm>
              <a:off x="3369304" y="1612099"/>
              <a:ext cx="1833676" cy="1831093"/>
              <a:chOff x="3369304" y="1556442"/>
              <a:chExt cx="1833676" cy="1831093"/>
            </a:xfrm>
          </p:grpSpPr>
          <p:sp>
            <p:nvSpPr>
              <p:cNvPr id="140" name="Arc 6"/>
              <p:cNvSpPr/>
              <p:nvPr/>
            </p:nvSpPr>
            <p:spPr bwMode="auto">
              <a:xfrm rot="18942347">
                <a:off x="3369304" y="1556442"/>
                <a:ext cx="1833676" cy="183109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141" name="Connecteur droit avec flèche 8"/>
              <p:cNvCxnSpPr/>
              <p:nvPr/>
            </p:nvCxnSpPr>
            <p:spPr bwMode="auto">
              <a:xfrm>
                <a:off x="4909000" y="1820492"/>
                <a:ext cx="73025" cy="7143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grpSp>
          <p:nvGrpSpPr>
            <p:cNvPr id="146" name="Groupe 145"/>
            <p:cNvGrpSpPr/>
            <p:nvPr/>
          </p:nvGrpSpPr>
          <p:grpSpPr>
            <a:xfrm>
              <a:off x="3913810" y="747939"/>
              <a:ext cx="526691" cy="853926"/>
              <a:chOff x="3913810" y="747939"/>
              <a:chExt cx="526691" cy="853926"/>
            </a:xfrm>
          </p:grpSpPr>
          <p:grpSp>
            <p:nvGrpSpPr>
              <p:cNvPr id="144" name="Groupe 143"/>
              <p:cNvGrpSpPr/>
              <p:nvPr/>
            </p:nvGrpSpPr>
            <p:grpSpPr>
              <a:xfrm>
                <a:off x="3913810" y="747939"/>
                <a:ext cx="436138" cy="853926"/>
                <a:chOff x="3913810" y="747939"/>
                <a:chExt cx="436138" cy="853926"/>
              </a:xfrm>
            </p:grpSpPr>
            <p:pic>
              <p:nvPicPr>
                <p:cNvPr id="136" name="Image 135"/>
                <p:cNvPicPr>
                  <a:picLocks noChangeAspect="1"/>
                </p:cNvPicPr>
                <p:nvPr/>
              </p:nvPicPr>
              <p:blipFill rotWithShape="1">
                <a:blip r:embed="rId2">
                  <a:extLst>
                    <a:ext uri="{28A0092B-C50C-407E-A947-70E740481C1C}">
                      <a14:useLocalDpi xmlns:a14="http://schemas.microsoft.com/office/drawing/2010/main" val="0"/>
                    </a:ext>
                  </a:extLst>
                </a:blip>
                <a:srcRect r="94329" b="74511"/>
                <a:stretch/>
              </p:blipFill>
              <p:spPr>
                <a:xfrm>
                  <a:off x="3913810" y="747939"/>
                  <a:ext cx="436138" cy="754155"/>
                </a:xfrm>
                <a:prstGeom prst="rect">
                  <a:avLst/>
                </a:prstGeom>
              </p:spPr>
            </p:pic>
            <p:sp>
              <p:nvSpPr>
                <p:cNvPr id="142" name="Rectangle 141"/>
                <p:cNvSpPr/>
                <p:nvPr/>
              </p:nvSpPr>
              <p:spPr>
                <a:xfrm rot="2947644">
                  <a:off x="3848398" y="1278996"/>
                  <a:ext cx="512016" cy="13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5" name="Rectangle 144"/>
              <p:cNvSpPr/>
              <p:nvPr/>
            </p:nvSpPr>
            <p:spPr>
              <a:xfrm rot="4109925">
                <a:off x="4263609" y="1351694"/>
                <a:ext cx="243763" cy="11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48" name="ZoneTexte 147"/>
          <p:cNvSpPr txBox="1"/>
          <p:nvPr/>
        </p:nvSpPr>
        <p:spPr>
          <a:xfrm>
            <a:off x="3490394" y="980003"/>
            <a:ext cx="2147307" cy="369332"/>
          </a:xfrm>
          <a:prstGeom prst="rect">
            <a:avLst/>
          </a:prstGeom>
          <a:noFill/>
        </p:spPr>
        <p:txBody>
          <a:bodyPr wrap="square" rtlCol="0">
            <a:spAutoFit/>
          </a:bodyPr>
          <a:lstStyle/>
          <a:p>
            <a:r>
              <a:rPr lang="fr-BE" dirty="0" smtClean="0"/>
              <a:t>Light </a:t>
            </a:r>
            <a:r>
              <a:rPr lang="fr-BE" dirty="0" err="1" smtClean="0"/>
              <a:t>energy</a:t>
            </a:r>
            <a:endParaRPr lang="fr-BE" dirty="0"/>
          </a:p>
        </p:txBody>
      </p:sp>
      <p:grpSp>
        <p:nvGrpSpPr>
          <p:cNvPr id="151" name="Groupe 150"/>
          <p:cNvGrpSpPr/>
          <p:nvPr/>
        </p:nvGrpSpPr>
        <p:grpSpPr>
          <a:xfrm>
            <a:off x="7676409" y="2583116"/>
            <a:ext cx="391357" cy="369332"/>
            <a:chOff x="8901877" y="2330176"/>
            <a:chExt cx="391357" cy="369332"/>
          </a:xfrm>
        </p:grpSpPr>
        <p:sp>
          <p:nvSpPr>
            <p:cNvPr id="149" name="Rectangle à coins arrondis 148"/>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ZoneTexte 149"/>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2" name="Groupe 151"/>
          <p:cNvGrpSpPr/>
          <p:nvPr/>
        </p:nvGrpSpPr>
        <p:grpSpPr>
          <a:xfrm>
            <a:off x="8038712" y="2327925"/>
            <a:ext cx="391357" cy="369332"/>
            <a:chOff x="8901877" y="2330176"/>
            <a:chExt cx="391357" cy="369332"/>
          </a:xfrm>
        </p:grpSpPr>
        <p:sp>
          <p:nvSpPr>
            <p:cNvPr id="153" name="Rectangle à coins arrondis 152"/>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4" name="ZoneTexte 153"/>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7" name="Groupe 156"/>
          <p:cNvGrpSpPr/>
          <p:nvPr/>
        </p:nvGrpSpPr>
        <p:grpSpPr>
          <a:xfrm>
            <a:off x="8385624" y="2232505"/>
            <a:ext cx="498874" cy="560171"/>
            <a:chOff x="9038807" y="883261"/>
            <a:chExt cx="498874" cy="560171"/>
          </a:xfrm>
        </p:grpSpPr>
        <p:sp>
          <p:nvSpPr>
            <p:cNvPr id="155" name="Rectangle à coins arrondis 154"/>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ZoneTexte 155"/>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grpSp>
        <p:nvGrpSpPr>
          <p:cNvPr id="167" name="Groupe 166"/>
          <p:cNvGrpSpPr/>
          <p:nvPr/>
        </p:nvGrpSpPr>
        <p:grpSpPr>
          <a:xfrm>
            <a:off x="7999684" y="2807349"/>
            <a:ext cx="195443" cy="327115"/>
            <a:chOff x="7352878" y="2179720"/>
            <a:chExt cx="195443" cy="327115"/>
          </a:xfrm>
        </p:grpSpPr>
        <p:sp>
          <p:nvSpPr>
            <p:cNvPr id="168" name="Rectangle à coins arrondis 167"/>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9" name="ZoneTexte 168"/>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0" name="Groupe 169"/>
          <p:cNvGrpSpPr/>
          <p:nvPr/>
        </p:nvGrpSpPr>
        <p:grpSpPr>
          <a:xfrm>
            <a:off x="7415394" y="2552826"/>
            <a:ext cx="195443" cy="327115"/>
            <a:chOff x="7352878" y="2179720"/>
            <a:chExt cx="195443" cy="327115"/>
          </a:xfrm>
        </p:grpSpPr>
        <p:sp>
          <p:nvSpPr>
            <p:cNvPr id="171" name="Rectangle à coins arrondis 17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ZoneTexte 17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3" name="Groupe 172"/>
          <p:cNvGrpSpPr/>
          <p:nvPr/>
        </p:nvGrpSpPr>
        <p:grpSpPr>
          <a:xfrm>
            <a:off x="7965054" y="2075510"/>
            <a:ext cx="195443" cy="327115"/>
            <a:chOff x="7352878" y="2179720"/>
            <a:chExt cx="195443" cy="327115"/>
          </a:xfrm>
        </p:grpSpPr>
        <p:sp>
          <p:nvSpPr>
            <p:cNvPr id="174" name="Rectangle à coins arrondis 173"/>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5" name="ZoneTexte 174"/>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sp>
        <p:nvSpPr>
          <p:cNvPr id="3" name="Rectangle 2"/>
          <p:cNvSpPr/>
          <p:nvPr/>
        </p:nvSpPr>
        <p:spPr>
          <a:xfrm>
            <a:off x="2462593" y="980003"/>
            <a:ext cx="3938207" cy="2653534"/>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88"/>
          <p:cNvSpPr txBox="1"/>
          <p:nvPr/>
        </p:nvSpPr>
        <p:spPr>
          <a:xfrm>
            <a:off x="5466882" y="1007462"/>
            <a:ext cx="3477781" cy="369332"/>
          </a:xfrm>
          <a:prstGeom prst="rect">
            <a:avLst/>
          </a:prstGeom>
          <a:solidFill>
            <a:schemeClr val="bg1"/>
          </a:solidFill>
        </p:spPr>
        <p:txBody>
          <a:bodyPr wrap="square" rtlCol="0">
            <a:spAutoFit/>
          </a:bodyPr>
          <a:lstStyle/>
          <a:p>
            <a:r>
              <a:rPr lang="fr-BE" dirty="0" smtClean="0"/>
              <a:t>Chemical </a:t>
            </a:r>
            <a:r>
              <a:rPr lang="fr-BE" dirty="0" err="1" smtClean="0"/>
              <a:t>energy</a:t>
            </a:r>
            <a:r>
              <a:rPr lang="fr-BE" dirty="0" smtClean="0"/>
              <a:t> (NADPH and ATP)</a:t>
            </a:r>
            <a:endParaRPr lang="fr-BE" dirty="0"/>
          </a:p>
        </p:txBody>
      </p:sp>
      <p:sp>
        <p:nvSpPr>
          <p:cNvPr id="90" name="Rectangle 89"/>
          <p:cNvSpPr/>
          <p:nvPr/>
        </p:nvSpPr>
        <p:spPr>
          <a:xfrm>
            <a:off x="5362130" y="976953"/>
            <a:ext cx="3582534" cy="40960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 name="ZoneTexte 90"/>
          <p:cNvSpPr txBox="1"/>
          <p:nvPr/>
        </p:nvSpPr>
        <p:spPr>
          <a:xfrm>
            <a:off x="5934165" y="1376794"/>
            <a:ext cx="447024" cy="553998"/>
          </a:xfrm>
          <a:prstGeom prst="rect">
            <a:avLst/>
          </a:prstGeom>
          <a:noFill/>
        </p:spPr>
        <p:txBody>
          <a:bodyPr wrap="square" rtlCol="0">
            <a:spAutoFit/>
          </a:bodyPr>
          <a:lstStyle/>
          <a:p>
            <a:r>
              <a:rPr lang="fr-BE" sz="3000" b="1" dirty="0" smtClean="0"/>
              <a:t>+</a:t>
            </a:r>
            <a:endParaRPr lang="fr-BE" sz="3000" b="1" dirty="0"/>
          </a:p>
        </p:txBody>
      </p:sp>
      <p:grpSp>
        <p:nvGrpSpPr>
          <p:cNvPr id="6" name="Groupe 5"/>
          <p:cNvGrpSpPr/>
          <p:nvPr/>
        </p:nvGrpSpPr>
        <p:grpSpPr>
          <a:xfrm>
            <a:off x="1870949" y="3883696"/>
            <a:ext cx="7998564" cy="2769767"/>
            <a:chOff x="1870949" y="3631029"/>
            <a:chExt cx="7998564" cy="2769767"/>
          </a:xfrm>
        </p:grpSpPr>
        <p:grpSp>
          <p:nvGrpSpPr>
            <p:cNvPr id="5" name="Groupe 4"/>
            <p:cNvGrpSpPr/>
            <p:nvPr/>
          </p:nvGrpSpPr>
          <p:grpSpPr>
            <a:xfrm>
              <a:off x="1870949" y="3631029"/>
              <a:ext cx="7998564" cy="2769767"/>
              <a:chOff x="1870949" y="3631029"/>
              <a:chExt cx="7998564" cy="2769767"/>
            </a:xfrm>
          </p:grpSpPr>
          <p:grpSp>
            <p:nvGrpSpPr>
              <p:cNvPr id="4" name="Groupe 3"/>
              <p:cNvGrpSpPr/>
              <p:nvPr/>
            </p:nvGrpSpPr>
            <p:grpSpPr>
              <a:xfrm>
                <a:off x="1870949" y="3631029"/>
                <a:ext cx="7998564" cy="2769767"/>
                <a:chOff x="1870949" y="3631029"/>
                <a:chExt cx="7998564" cy="2769767"/>
              </a:xfrm>
            </p:grpSpPr>
            <p:grpSp>
              <p:nvGrpSpPr>
                <p:cNvPr id="133" name="Groupe 132"/>
                <p:cNvGrpSpPr/>
                <p:nvPr/>
              </p:nvGrpSpPr>
              <p:grpSpPr>
                <a:xfrm>
                  <a:off x="1870949" y="3631029"/>
                  <a:ext cx="7842548" cy="2769767"/>
                  <a:chOff x="1870949" y="3631029"/>
                  <a:chExt cx="7842548" cy="2769767"/>
                </a:xfrm>
              </p:grpSpPr>
              <p:grpSp>
                <p:nvGrpSpPr>
                  <p:cNvPr id="134" name="Groupe 133"/>
                  <p:cNvGrpSpPr/>
                  <p:nvPr/>
                </p:nvGrpSpPr>
                <p:grpSpPr>
                  <a:xfrm>
                    <a:off x="1870949" y="3631029"/>
                    <a:ext cx="7842548" cy="2769767"/>
                    <a:chOff x="661442" y="3473678"/>
                    <a:chExt cx="7842548" cy="2769767"/>
                  </a:xfrm>
                </p:grpSpPr>
                <p:grpSp>
                  <p:nvGrpSpPr>
                    <p:cNvPr id="177" name="Groupe 176"/>
                    <p:cNvGrpSpPr/>
                    <p:nvPr/>
                  </p:nvGrpSpPr>
                  <p:grpSpPr>
                    <a:xfrm>
                      <a:off x="812402" y="3473678"/>
                      <a:ext cx="7691588" cy="2769767"/>
                      <a:chOff x="1136252" y="3473678"/>
                      <a:chExt cx="7691588" cy="2769767"/>
                    </a:xfrm>
                  </p:grpSpPr>
                  <p:grpSp>
                    <p:nvGrpSpPr>
                      <p:cNvPr id="183" name="Groupe 182"/>
                      <p:cNvGrpSpPr/>
                      <p:nvPr/>
                    </p:nvGrpSpPr>
                    <p:grpSpPr>
                      <a:xfrm>
                        <a:off x="1136252" y="3603302"/>
                        <a:ext cx="7691588" cy="2640143"/>
                        <a:chOff x="1136252" y="3603302"/>
                        <a:chExt cx="7691588" cy="2640143"/>
                      </a:xfrm>
                    </p:grpSpPr>
                    <p:pic>
                      <p:nvPicPr>
                        <p:cNvPr id="187" name="Image 186"/>
                        <p:cNvPicPr>
                          <a:picLocks noChangeAspect="1"/>
                        </p:cNvPicPr>
                        <p:nvPr/>
                      </p:nvPicPr>
                      <p:blipFill rotWithShape="1">
                        <a:blip r:embed="rId2">
                          <a:extLst>
                            <a:ext uri="{28A0092B-C50C-407E-A947-70E740481C1C}">
                              <a14:useLocalDpi xmlns:a14="http://schemas.microsoft.com/office/drawing/2010/main" val="0"/>
                            </a:ext>
                          </a:extLst>
                        </a:blip>
                        <a:srcRect b="10767"/>
                        <a:stretch/>
                      </p:blipFill>
                      <p:spPr>
                        <a:xfrm>
                          <a:off x="1136252" y="3603302"/>
                          <a:ext cx="7691588" cy="2640143"/>
                        </a:xfrm>
                        <a:prstGeom prst="rect">
                          <a:avLst/>
                        </a:prstGeom>
                      </p:spPr>
                    </p:pic>
                    <p:sp>
                      <p:nvSpPr>
                        <p:cNvPr id="186" name="Rectangle 185"/>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84"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178"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79"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80"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181"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2" name="ZoneTexte 181"/>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135" name="ZoneTexte 134"/>
                  <p:cNvSpPr txBox="1">
                    <a:spLocks noChangeArrowheads="1"/>
                  </p:cNvSpPr>
                  <p:nvPr/>
                </p:nvSpPr>
                <p:spPr bwMode="auto">
                  <a:xfrm>
                    <a:off x="3810000" y="5824017"/>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137" name="Groupe 136"/>
                  <p:cNvGrpSpPr/>
                  <p:nvPr/>
                </p:nvGrpSpPr>
                <p:grpSpPr>
                  <a:xfrm>
                    <a:off x="2777701" y="5431185"/>
                    <a:ext cx="1512258" cy="276999"/>
                    <a:chOff x="60063" y="5411877"/>
                    <a:chExt cx="1512258" cy="276999"/>
                  </a:xfrm>
                </p:grpSpPr>
                <p:sp>
                  <p:nvSpPr>
                    <p:cNvPr id="138" name="Ellipse 137"/>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sp>
              <p:nvSpPr>
                <p:cNvPr id="191" name="Rectangle 190"/>
                <p:cNvSpPr/>
                <p:nvPr/>
              </p:nvSpPr>
              <p:spPr>
                <a:xfrm>
                  <a:off x="1870949" y="3885467"/>
                  <a:ext cx="1619446" cy="1934409"/>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 name="Rectangle 191"/>
                <p:cNvSpPr/>
                <p:nvPr/>
              </p:nvSpPr>
              <p:spPr>
                <a:xfrm>
                  <a:off x="7975620" y="3958570"/>
                  <a:ext cx="1893893" cy="2173224"/>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93" name="Rectangle 192"/>
              <p:cNvSpPr/>
              <p:nvPr/>
            </p:nvSpPr>
            <p:spPr>
              <a:xfrm>
                <a:off x="7209592" y="5166583"/>
                <a:ext cx="1893893" cy="820331"/>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95" name="Rectangle 194"/>
            <p:cNvSpPr/>
            <p:nvPr/>
          </p:nvSpPr>
          <p:spPr>
            <a:xfrm rot="1993829">
              <a:off x="6673294" y="4409015"/>
              <a:ext cx="1170714" cy="1291367"/>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609718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e 162"/>
          <p:cNvGrpSpPr/>
          <p:nvPr/>
        </p:nvGrpSpPr>
        <p:grpSpPr>
          <a:xfrm>
            <a:off x="8305239" y="2596799"/>
            <a:ext cx="195443" cy="327115"/>
            <a:chOff x="7352878" y="2179720"/>
            <a:chExt cx="195443" cy="327115"/>
          </a:xfrm>
        </p:grpSpPr>
        <p:sp>
          <p:nvSpPr>
            <p:cNvPr id="161" name="Rectangle à coins arrondis 16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ZoneTexte 16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64" name="Groupe 163"/>
          <p:cNvGrpSpPr/>
          <p:nvPr/>
        </p:nvGrpSpPr>
        <p:grpSpPr>
          <a:xfrm>
            <a:off x="7640635" y="2739407"/>
            <a:ext cx="195443" cy="327115"/>
            <a:chOff x="7352878" y="2179720"/>
            <a:chExt cx="195443" cy="327115"/>
          </a:xfrm>
        </p:grpSpPr>
        <p:sp>
          <p:nvSpPr>
            <p:cNvPr id="165" name="Rectangle à coins arrondis 164"/>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ZoneTexte 165"/>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58" name="Groupe 157"/>
          <p:cNvGrpSpPr/>
          <p:nvPr/>
        </p:nvGrpSpPr>
        <p:grpSpPr>
          <a:xfrm>
            <a:off x="7621162" y="2184079"/>
            <a:ext cx="498874" cy="560171"/>
            <a:chOff x="9038807" y="883261"/>
            <a:chExt cx="498874" cy="560171"/>
          </a:xfrm>
        </p:grpSpPr>
        <p:sp>
          <p:nvSpPr>
            <p:cNvPr id="159" name="Rectangle à coins arrondis 158"/>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ZoneTexte 159"/>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sp>
        <p:nvSpPr>
          <p:cNvPr id="7" name="ZoneTexte 6"/>
          <p:cNvSpPr txBox="1"/>
          <p:nvPr/>
        </p:nvSpPr>
        <p:spPr>
          <a:xfrm>
            <a:off x="979669" y="2402438"/>
            <a:ext cx="2728923" cy="369332"/>
          </a:xfrm>
          <a:prstGeom prst="rect">
            <a:avLst/>
          </a:prstGeom>
          <a:noFill/>
        </p:spPr>
        <p:txBody>
          <a:bodyPr wrap="square" rtlCol="0">
            <a:spAutoFit/>
          </a:bodyPr>
          <a:lstStyle/>
          <a:p>
            <a:pPr algn="ctr"/>
            <a:r>
              <a:rPr lang="fr-BE" dirty="0" smtClean="0"/>
              <a:t>Introduction</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Light-</a:t>
            </a:r>
            <a:r>
              <a:rPr lang="fr-BE" sz="2400" b="1" dirty="0" err="1" smtClean="0">
                <a:solidFill>
                  <a:srgbClr val="000000"/>
                </a:solidFill>
                <a:latin typeface="Calibri"/>
              </a:rPr>
              <a:t>independent</a:t>
            </a:r>
            <a:r>
              <a:rPr lang="fr-BE" sz="2400" b="1" dirty="0" smtClean="0">
                <a:solidFill>
                  <a:srgbClr val="000000"/>
                </a:solidFill>
                <a:latin typeface="Calibri"/>
              </a:rPr>
              <a:t> </a:t>
            </a:r>
            <a:r>
              <a:rPr lang="fr-BE" sz="2400" b="1" dirty="0" err="1" smtClean="0">
                <a:solidFill>
                  <a:srgbClr val="000000"/>
                </a:solidFill>
                <a:latin typeface="Calibri"/>
              </a:rPr>
              <a:t>reaction</a:t>
            </a:r>
            <a:r>
              <a:rPr lang="fr-BE" sz="2400" b="1" dirty="0" smtClean="0">
                <a:solidFill>
                  <a:srgbClr val="000000"/>
                </a:solidFill>
                <a:latin typeface="Calibri"/>
              </a:rPr>
              <a:t>:</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117" name="ZoneTexte 116"/>
          <p:cNvSpPr txBox="1"/>
          <p:nvPr/>
        </p:nvSpPr>
        <p:spPr>
          <a:xfrm>
            <a:off x="579836" y="3134735"/>
            <a:ext cx="2147307" cy="369332"/>
          </a:xfrm>
          <a:prstGeom prst="rect">
            <a:avLst/>
          </a:prstGeom>
          <a:noFill/>
        </p:spPr>
        <p:txBody>
          <a:bodyPr wrap="square" rtlCol="0">
            <a:spAutoFit/>
          </a:bodyPr>
          <a:lstStyle/>
          <a:p>
            <a:r>
              <a:rPr lang="fr-BE" dirty="0" err="1" smtClean="0"/>
              <a:t>Carbon</a:t>
            </a:r>
            <a:r>
              <a:rPr lang="fr-BE" dirty="0" smtClean="0"/>
              <a:t> </a:t>
            </a:r>
            <a:r>
              <a:rPr lang="fr-BE" dirty="0" err="1" smtClean="0"/>
              <a:t>dioxide</a:t>
            </a:r>
            <a:endParaRPr lang="fr-BE" dirty="0"/>
          </a:p>
        </p:txBody>
      </p:sp>
      <p:sp>
        <p:nvSpPr>
          <p:cNvPr id="121" name="ZoneTexte 120"/>
          <p:cNvSpPr txBox="1"/>
          <p:nvPr/>
        </p:nvSpPr>
        <p:spPr>
          <a:xfrm>
            <a:off x="2694415" y="3134735"/>
            <a:ext cx="2147307" cy="369332"/>
          </a:xfrm>
          <a:prstGeom prst="rect">
            <a:avLst/>
          </a:prstGeom>
          <a:noFill/>
        </p:spPr>
        <p:txBody>
          <a:bodyPr wrap="square" rtlCol="0">
            <a:spAutoFit/>
          </a:bodyPr>
          <a:lstStyle/>
          <a:p>
            <a:r>
              <a:rPr lang="fr-BE" dirty="0" smtClean="0"/>
              <a:t>Water</a:t>
            </a:r>
            <a:endParaRPr lang="fr-BE" dirty="0"/>
          </a:p>
        </p:txBody>
      </p:sp>
      <p:sp>
        <p:nvSpPr>
          <p:cNvPr id="122" name="ZoneTexte 121"/>
          <p:cNvSpPr txBox="1"/>
          <p:nvPr/>
        </p:nvSpPr>
        <p:spPr>
          <a:xfrm>
            <a:off x="5420898" y="3139391"/>
            <a:ext cx="2147307" cy="369332"/>
          </a:xfrm>
          <a:prstGeom prst="rect">
            <a:avLst/>
          </a:prstGeom>
          <a:noFill/>
        </p:spPr>
        <p:txBody>
          <a:bodyPr wrap="square" rtlCol="0">
            <a:spAutoFit/>
          </a:bodyPr>
          <a:lstStyle/>
          <a:p>
            <a:r>
              <a:rPr lang="fr-BE" dirty="0" err="1" smtClean="0"/>
              <a:t>Oxygen</a:t>
            </a:r>
            <a:endParaRPr lang="fr-BE" dirty="0"/>
          </a:p>
        </p:txBody>
      </p:sp>
      <p:sp>
        <p:nvSpPr>
          <p:cNvPr id="124" name="ZoneTexte 123"/>
          <p:cNvSpPr txBox="1"/>
          <p:nvPr/>
        </p:nvSpPr>
        <p:spPr>
          <a:xfrm>
            <a:off x="7200478" y="3153117"/>
            <a:ext cx="2147307" cy="369332"/>
          </a:xfrm>
          <a:prstGeom prst="rect">
            <a:avLst/>
          </a:prstGeom>
          <a:noFill/>
        </p:spPr>
        <p:txBody>
          <a:bodyPr wrap="square" rtlCol="0">
            <a:spAutoFit/>
          </a:bodyPr>
          <a:lstStyle/>
          <a:p>
            <a:r>
              <a:rPr lang="fr-BE" dirty="0" err="1" smtClean="0"/>
              <a:t>Sugar</a:t>
            </a:r>
            <a:endParaRPr lang="fr-BE" dirty="0"/>
          </a:p>
        </p:txBody>
      </p:sp>
      <p:grpSp>
        <p:nvGrpSpPr>
          <p:cNvPr id="147" name="Groupe 146"/>
          <p:cNvGrpSpPr/>
          <p:nvPr/>
        </p:nvGrpSpPr>
        <p:grpSpPr>
          <a:xfrm>
            <a:off x="908709" y="1217173"/>
            <a:ext cx="6808071" cy="2695253"/>
            <a:chOff x="908709" y="747939"/>
            <a:chExt cx="6808071" cy="2695253"/>
          </a:xfrm>
        </p:grpSpPr>
        <p:grpSp>
          <p:nvGrpSpPr>
            <p:cNvPr id="120" name="Groupe 119"/>
            <p:cNvGrpSpPr/>
            <p:nvPr/>
          </p:nvGrpSpPr>
          <p:grpSpPr>
            <a:xfrm>
              <a:off x="7032317" y="1558086"/>
              <a:ext cx="684463" cy="967641"/>
              <a:chOff x="6636779" y="1764428"/>
              <a:chExt cx="684463" cy="967641"/>
            </a:xfrm>
          </p:grpSpPr>
          <p:grpSp>
            <p:nvGrpSpPr>
              <p:cNvPr id="114" name="Groupe 113"/>
              <p:cNvGrpSpPr/>
              <p:nvPr/>
            </p:nvGrpSpPr>
            <p:grpSpPr>
              <a:xfrm>
                <a:off x="6636779" y="2171898"/>
                <a:ext cx="498874" cy="560171"/>
                <a:chOff x="-254969" y="5542929"/>
                <a:chExt cx="498874" cy="560171"/>
              </a:xfrm>
            </p:grpSpPr>
            <p:sp>
              <p:nvSpPr>
                <p:cNvPr id="115" name="Rectangle à coins arrondis 114"/>
                <p:cNvSpPr/>
                <p:nvPr/>
              </p:nvSpPr>
              <p:spPr>
                <a:xfrm>
                  <a:off x="-254969" y="554292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 name="ZoneTexte 115"/>
                <p:cNvSpPr txBox="1"/>
                <p:nvPr/>
              </p:nvSpPr>
              <p:spPr>
                <a:xfrm>
                  <a:off x="-191121" y="5592181"/>
                  <a:ext cx="386367" cy="461665"/>
                </a:xfrm>
                <a:prstGeom prst="rect">
                  <a:avLst/>
                </a:prstGeom>
                <a:noFill/>
              </p:spPr>
              <p:txBody>
                <a:bodyPr wrap="square" rtlCol="0">
                  <a:spAutoFit/>
                </a:bodyPr>
                <a:lstStyle/>
                <a:p>
                  <a:pPr algn="ctr"/>
                  <a:r>
                    <a:rPr lang="fr-BE" sz="2400" b="1" dirty="0"/>
                    <a:t>O</a:t>
                  </a:r>
                </a:p>
              </p:txBody>
            </p:sp>
          </p:grpSp>
          <p:grpSp>
            <p:nvGrpSpPr>
              <p:cNvPr id="15" name="Groupe 14"/>
              <p:cNvGrpSpPr/>
              <p:nvPr/>
            </p:nvGrpSpPr>
            <p:grpSpPr>
              <a:xfrm>
                <a:off x="6804940" y="1764428"/>
                <a:ext cx="516302" cy="633700"/>
                <a:chOff x="570514" y="4784151"/>
                <a:chExt cx="516302" cy="633700"/>
              </a:xfrm>
            </p:grpSpPr>
            <p:grpSp>
              <p:nvGrpSpPr>
                <p:cNvPr id="24" name="Groupe 23"/>
                <p:cNvGrpSpPr/>
                <p:nvPr/>
              </p:nvGrpSpPr>
              <p:grpSpPr>
                <a:xfrm>
                  <a:off x="570514" y="4784151"/>
                  <a:ext cx="195443" cy="327115"/>
                  <a:chOff x="695459" y="5016951"/>
                  <a:chExt cx="391357" cy="400900"/>
                </a:xfrm>
              </p:grpSpPr>
              <p:sp>
                <p:nvSpPr>
                  <p:cNvPr id="76" name="Rectangle à coins arrondis 7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26" name="Groupe 25"/>
                <p:cNvGrpSpPr/>
                <p:nvPr/>
              </p:nvGrpSpPr>
              <p:grpSpPr>
                <a:xfrm>
                  <a:off x="695459" y="5048519"/>
                  <a:ext cx="391357" cy="369332"/>
                  <a:chOff x="695459" y="5048519"/>
                  <a:chExt cx="391357" cy="369332"/>
                </a:xfrm>
              </p:grpSpPr>
              <p:sp>
                <p:nvSpPr>
                  <p:cNvPr id="72" name="Rectangle à coins arrondis 7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grpSp>
        <p:grpSp>
          <p:nvGrpSpPr>
            <p:cNvPr id="97" name="Groupe 96"/>
            <p:cNvGrpSpPr/>
            <p:nvPr/>
          </p:nvGrpSpPr>
          <p:grpSpPr>
            <a:xfrm>
              <a:off x="908709" y="1419245"/>
              <a:ext cx="872676" cy="983056"/>
              <a:chOff x="2730949" y="1760335"/>
              <a:chExt cx="872676" cy="983056"/>
            </a:xfrm>
          </p:grpSpPr>
          <p:grpSp>
            <p:nvGrpSpPr>
              <p:cNvPr id="9" name="Groupe 8"/>
              <p:cNvGrpSpPr/>
              <p:nvPr/>
            </p:nvGrpSpPr>
            <p:grpSpPr>
              <a:xfrm>
                <a:off x="2730949" y="1760335"/>
                <a:ext cx="498874" cy="560171"/>
                <a:chOff x="371072" y="5048519"/>
                <a:chExt cx="498874" cy="560171"/>
              </a:xfrm>
            </p:grpSpPr>
            <p:sp>
              <p:nvSpPr>
                <p:cNvPr id="10" name="Rectangle à coins arrondis 9"/>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2" name="Groupe 11"/>
              <p:cNvGrpSpPr/>
              <p:nvPr/>
            </p:nvGrpSpPr>
            <p:grpSpPr>
              <a:xfrm>
                <a:off x="3104751" y="2183220"/>
                <a:ext cx="498874" cy="560171"/>
                <a:chOff x="371072" y="5048519"/>
                <a:chExt cx="498874" cy="560171"/>
              </a:xfrm>
            </p:grpSpPr>
            <p:sp>
              <p:nvSpPr>
                <p:cNvPr id="13" name="Rectangle à coins arrondis 12"/>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2" name="Groupe 1"/>
              <p:cNvGrpSpPr/>
              <p:nvPr/>
            </p:nvGrpSpPr>
            <p:grpSpPr>
              <a:xfrm>
                <a:off x="2959045" y="2086376"/>
                <a:ext cx="391357" cy="369332"/>
                <a:chOff x="1528693" y="2807607"/>
                <a:chExt cx="391357" cy="369332"/>
              </a:xfrm>
            </p:grpSpPr>
            <p:sp>
              <p:nvSpPr>
                <p:cNvPr id="95" name="Rectangle à coins arrondis 94"/>
                <p:cNvSpPr/>
                <p:nvPr/>
              </p:nvSpPr>
              <p:spPr>
                <a:xfrm>
                  <a:off x="1528693" y="2807607"/>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ZoneTexte 95"/>
                <p:cNvSpPr txBox="1"/>
                <p:nvPr/>
              </p:nvSpPr>
              <p:spPr>
                <a:xfrm>
                  <a:off x="1533683" y="2807607"/>
                  <a:ext cx="386367" cy="369332"/>
                </a:xfrm>
                <a:prstGeom prst="rect">
                  <a:avLst/>
                </a:prstGeom>
                <a:noFill/>
              </p:spPr>
              <p:txBody>
                <a:bodyPr wrap="square" rtlCol="0">
                  <a:spAutoFit/>
                </a:bodyPr>
                <a:lstStyle/>
                <a:p>
                  <a:pPr algn="ctr"/>
                  <a:r>
                    <a:rPr lang="fr-BE" b="1" dirty="0" smtClean="0"/>
                    <a:t>C</a:t>
                  </a:r>
                  <a:endParaRPr lang="fr-BE" b="1" dirty="0"/>
                </a:p>
              </p:txBody>
            </p:sp>
          </p:grpSp>
        </p:grpSp>
        <p:grpSp>
          <p:nvGrpSpPr>
            <p:cNvPr id="106" name="Groupe 105"/>
            <p:cNvGrpSpPr/>
            <p:nvPr/>
          </p:nvGrpSpPr>
          <p:grpSpPr>
            <a:xfrm>
              <a:off x="2725030" y="1471738"/>
              <a:ext cx="629124" cy="918713"/>
              <a:chOff x="2970406" y="1137530"/>
              <a:chExt cx="629124" cy="918713"/>
            </a:xfrm>
          </p:grpSpPr>
          <p:sp>
            <p:nvSpPr>
              <p:cNvPr id="98" name="Rectangle à coins arrondis 97"/>
              <p:cNvSpPr/>
              <p:nvPr/>
            </p:nvSpPr>
            <p:spPr>
              <a:xfrm>
                <a:off x="3036203" y="1361624"/>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ZoneTexte 98"/>
              <p:cNvSpPr txBox="1"/>
              <p:nvPr/>
            </p:nvSpPr>
            <p:spPr>
              <a:xfrm>
                <a:off x="3100051" y="1410876"/>
                <a:ext cx="386367" cy="461665"/>
              </a:xfrm>
              <a:prstGeom prst="rect">
                <a:avLst/>
              </a:prstGeom>
              <a:noFill/>
            </p:spPr>
            <p:txBody>
              <a:bodyPr wrap="square" rtlCol="0">
                <a:spAutoFit/>
              </a:bodyPr>
              <a:lstStyle/>
              <a:p>
                <a:pPr algn="ctr"/>
                <a:r>
                  <a:rPr lang="fr-BE" sz="2400" b="1" dirty="0"/>
                  <a:t>O</a:t>
                </a:r>
              </a:p>
            </p:txBody>
          </p:sp>
          <p:sp>
            <p:nvSpPr>
              <p:cNvPr id="102" name="Rectangle à coins arrondis 101"/>
              <p:cNvSpPr/>
              <p:nvPr/>
            </p:nvSpPr>
            <p:spPr>
              <a:xfrm>
                <a:off x="3404087" y="1754886"/>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ZoneTexte 102"/>
              <p:cNvSpPr txBox="1"/>
              <p:nvPr/>
            </p:nvSpPr>
            <p:spPr>
              <a:xfrm>
                <a:off x="3406579" y="1729128"/>
                <a:ext cx="192951" cy="301357"/>
              </a:xfrm>
              <a:prstGeom prst="rect">
                <a:avLst/>
              </a:prstGeom>
              <a:noFill/>
            </p:spPr>
            <p:txBody>
              <a:bodyPr wrap="square" rtlCol="0">
                <a:spAutoFit/>
              </a:bodyPr>
              <a:lstStyle/>
              <a:p>
                <a:pPr algn="ctr"/>
                <a:r>
                  <a:rPr lang="fr-BE" b="1" dirty="0" smtClean="0"/>
                  <a:t>H</a:t>
                </a:r>
                <a:endParaRPr lang="fr-BE" b="1" dirty="0"/>
              </a:p>
            </p:txBody>
          </p:sp>
          <p:sp>
            <p:nvSpPr>
              <p:cNvPr id="104" name="Rectangle à coins arrondis 103"/>
              <p:cNvSpPr/>
              <p:nvPr/>
            </p:nvSpPr>
            <p:spPr>
              <a:xfrm>
                <a:off x="2970406" y="116328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ZoneTexte 104"/>
              <p:cNvSpPr txBox="1"/>
              <p:nvPr/>
            </p:nvSpPr>
            <p:spPr>
              <a:xfrm>
                <a:off x="2972898" y="113753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08" name="Groupe 107"/>
            <p:cNvGrpSpPr/>
            <p:nvPr/>
          </p:nvGrpSpPr>
          <p:grpSpPr>
            <a:xfrm>
              <a:off x="5380670" y="1485437"/>
              <a:ext cx="498874" cy="560171"/>
              <a:chOff x="371072" y="5048519"/>
              <a:chExt cx="498874" cy="560171"/>
            </a:xfrm>
          </p:grpSpPr>
          <p:sp>
            <p:nvSpPr>
              <p:cNvPr id="109" name="Rectangle à coins arrondis 108"/>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ZoneTexte 109"/>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11" name="Groupe 110"/>
            <p:cNvGrpSpPr/>
            <p:nvPr/>
          </p:nvGrpSpPr>
          <p:grpSpPr>
            <a:xfrm>
              <a:off x="5754472" y="1908322"/>
              <a:ext cx="498874" cy="560171"/>
              <a:chOff x="371072" y="5048519"/>
              <a:chExt cx="498874" cy="560171"/>
            </a:xfrm>
          </p:grpSpPr>
          <p:sp>
            <p:nvSpPr>
              <p:cNvPr id="112" name="Rectangle à coins arrondis 111"/>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 name="ZoneTexte 112"/>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118" name="ZoneTexte 117"/>
            <p:cNvSpPr txBox="1"/>
            <p:nvPr/>
          </p:nvSpPr>
          <p:spPr>
            <a:xfrm>
              <a:off x="2015569" y="1642653"/>
              <a:ext cx="447024" cy="553998"/>
            </a:xfrm>
            <a:prstGeom prst="rect">
              <a:avLst/>
            </a:prstGeom>
            <a:noFill/>
          </p:spPr>
          <p:txBody>
            <a:bodyPr wrap="square" rtlCol="0">
              <a:spAutoFit/>
            </a:bodyPr>
            <a:lstStyle/>
            <a:p>
              <a:r>
                <a:rPr lang="fr-BE" sz="3000" b="1" dirty="0" smtClean="0"/>
                <a:t>+</a:t>
              </a:r>
              <a:endParaRPr lang="fr-BE" sz="3000" b="1" dirty="0"/>
            </a:p>
          </p:txBody>
        </p:sp>
        <p:sp>
          <p:nvSpPr>
            <p:cNvPr id="119" name="ZoneTexte 118"/>
            <p:cNvSpPr txBox="1"/>
            <p:nvPr/>
          </p:nvSpPr>
          <p:spPr>
            <a:xfrm>
              <a:off x="6522423" y="1652953"/>
              <a:ext cx="447024" cy="553998"/>
            </a:xfrm>
            <a:prstGeom prst="rect">
              <a:avLst/>
            </a:prstGeom>
            <a:noFill/>
          </p:spPr>
          <p:txBody>
            <a:bodyPr wrap="square" rtlCol="0">
              <a:spAutoFit/>
            </a:bodyPr>
            <a:lstStyle/>
            <a:p>
              <a:r>
                <a:rPr lang="fr-BE" sz="3000" b="1" dirty="0" smtClean="0"/>
                <a:t>+</a:t>
              </a:r>
              <a:endParaRPr lang="fr-BE" sz="3000" b="1" dirty="0"/>
            </a:p>
          </p:txBody>
        </p:sp>
        <p:grpSp>
          <p:nvGrpSpPr>
            <p:cNvPr id="143" name="Groupe 142"/>
            <p:cNvGrpSpPr/>
            <p:nvPr/>
          </p:nvGrpSpPr>
          <p:grpSpPr>
            <a:xfrm>
              <a:off x="3369304" y="1612099"/>
              <a:ext cx="1833676" cy="1831093"/>
              <a:chOff x="3369304" y="1556442"/>
              <a:chExt cx="1833676" cy="1831093"/>
            </a:xfrm>
          </p:grpSpPr>
          <p:sp>
            <p:nvSpPr>
              <p:cNvPr id="140" name="Arc 6"/>
              <p:cNvSpPr/>
              <p:nvPr/>
            </p:nvSpPr>
            <p:spPr bwMode="auto">
              <a:xfrm rot="18942347">
                <a:off x="3369304" y="1556442"/>
                <a:ext cx="1833676" cy="183109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141" name="Connecteur droit avec flèche 8"/>
              <p:cNvCxnSpPr/>
              <p:nvPr/>
            </p:nvCxnSpPr>
            <p:spPr bwMode="auto">
              <a:xfrm>
                <a:off x="4909000" y="1820492"/>
                <a:ext cx="73025" cy="7143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grpSp>
          <p:nvGrpSpPr>
            <p:cNvPr id="146" name="Groupe 145"/>
            <p:cNvGrpSpPr/>
            <p:nvPr/>
          </p:nvGrpSpPr>
          <p:grpSpPr>
            <a:xfrm>
              <a:off x="3913810" y="747939"/>
              <a:ext cx="526691" cy="853926"/>
              <a:chOff x="3913810" y="747939"/>
              <a:chExt cx="526691" cy="853926"/>
            </a:xfrm>
          </p:grpSpPr>
          <p:grpSp>
            <p:nvGrpSpPr>
              <p:cNvPr id="144" name="Groupe 143"/>
              <p:cNvGrpSpPr/>
              <p:nvPr/>
            </p:nvGrpSpPr>
            <p:grpSpPr>
              <a:xfrm>
                <a:off x="3913810" y="747939"/>
                <a:ext cx="436138" cy="853926"/>
                <a:chOff x="3913810" y="747939"/>
                <a:chExt cx="436138" cy="853926"/>
              </a:xfrm>
            </p:grpSpPr>
            <p:pic>
              <p:nvPicPr>
                <p:cNvPr id="136" name="Image 135"/>
                <p:cNvPicPr>
                  <a:picLocks noChangeAspect="1"/>
                </p:cNvPicPr>
                <p:nvPr/>
              </p:nvPicPr>
              <p:blipFill rotWithShape="1">
                <a:blip r:embed="rId2">
                  <a:extLst>
                    <a:ext uri="{28A0092B-C50C-407E-A947-70E740481C1C}">
                      <a14:useLocalDpi xmlns:a14="http://schemas.microsoft.com/office/drawing/2010/main" val="0"/>
                    </a:ext>
                  </a:extLst>
                </a:blip>
                <a:srcRect r="94329" b="74511"/>
                <a:stretch/>
              </p:blipFill>
              <p:spPr>
                <a:xfrm>
                  <a:off x="3913810" y="747939"/>
                  <a:ext cx="436138" cy="754155"/>
                </a:xfrm>
                <a:prstGeom prst="rect">
                  <a:avLst/>
                </a:prstGeom>
              </p:spPr>
            </p:pic>
            <p:sp>
              <p:nvSpPr>
                <p:cNvPr id="142" name="Rectangle 141"/>
                <p:cNvSpPr/>
                <p:nvPr/>
              </p:nvSpPr>
              <p:spPr>
                <a:xfrm rot="2947644">
                  <a:off x="3848398" y="1278996"/>
                  <a:ext cx="512016" cy="13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5" name="Rectangle 144"/>
              <p:cNvSpPr/>
              <p:nvPr/>
            </p:nvSpPr>
            <p:spPr>
              <a:xfrm rot="4109925">
                <a:off x="4263609" y="1351694"/>
                <a:ext cx="243763" cy="11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48" name="ZoneTexte 147"/>
          <p:cNvSpPr txBox="1"/>
          <p:nvPr/>
        </p:nvSpPr>
        <p:spPr>
          <a:xfrm>
            <a:off x="3490394" y="980003"/>
            <a:ext cx="2147307" cy="369332"/>
          </a:xfrm>
          <a:prstGeom prst="rect">
            <a:avLst/>
          </a:prstGeom>
          <a:noFill/>
        </p:spPr>
        <p:txBody>
          <a:bodyPr wrap="square" rtlCol="0">
            <a:spAutoFit/>
          </a:bodyPr>
          <a:lstStyle/>
          <a:p>
            <a:r>
              <a:rPr lang="fr-BE" dirty="0" smtClean="0"/>
              <a:t>Light </a:t>
            </a:r>
            <a:r>
              <a:rPr lang="fr-BE" dirty="0" err="1" smtClean="0"/>
              <a:t>energy</a:t>
            </a:r>
            <a:endParaRPr lang="fr-BE" dirty="0"/>
          </a:p>
        </p:txBody>
      </p:sp>
      <p:grpSp>
        <p:nvGrpSpPr>
          <p:cNvPr id="151" name="Groupe 150"/>
          <p:cNvGrpSpPr/>
          <p:nvPr/>
        </p:nvGrpSpPr>
        <p:grpSpPr>
          <a:xfrm>
            <a:off x="7676409" y="2583116"/>
            <a:ext cx="391357" cy="369332"/>
            <a:chOff x="8901877" y="2330176"/>
            <a:chExt cx="391357" cy="369332"/>
          </a:xfrm>
        </p:grpSpPr>
        <p:sp>
          <p:nvSpPr>
            <p:cNvPr id="149" name="Rectangle à coins arrondis 148"/>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ZoneTexte 149"/>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2" name="Groupe 151"/>
          <p:cNvGrpSpPr/>
          <p:nvPr/>
        </p:nvGrpSpPr>
        <p:grpSpPr>
          <a:xfrm>
            <a:off x="8038712" y="2327925"/>
            <a:ext cx="391357" cy="369332"/>
            <a:chOff x="8901877" y="2330176"/>
            <a:chExt cx="391357" cy="369332"/>
          </a:xfrm>
        </p:grpSpPr>
        <p:sp>
          <p:nvSpPr>
            <p:cNvPr id="153" name="Rectangle à coins arrondis 152"/>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4" name="ZoneTexte 153"/>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7" name="Groupe 156"/>
          <p:cNvGrpSpPr/>
          <p:nvPr/>
        </p:nvGrpSpPr>
        <p:grpSpPr>
          <a:xfrm>
            <a:off x="8385624" y="2232505"/>
            <a:ext cx="498874" cy="560171"/>
            <a:chOff x="9038807" y="883261"/>
            <a:chExt cx="498874" cy="560171"/>
          </a:xfrm>
        </p:grpSpPr>
        <p:sp>
          <p:nvSpPr>
            <p:cNvPr id="155" name="Rectangle à coins arrondis 154"/>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ZoneTexte 155"/>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grpSp>
        <p:nvGrpSpPr>
          <p:cNvPr id="167" name="Groupe 166"/>
          <p:cNvGrpSpPr/>
          <p:nvPr/>
        </p:nvGrpSpPr>
        <p:grpSpPr>
          <a:xfrm>
            <a:off x="7999684" y="2807349"/>
            <a:ext cx="195443" cy="327115"/>
            <a:chOff x="7352878" y="2179720"/>
            <a:chExt cx="195443" cy="327115"/>
          </a:xfrm>
        </p:grpSpPr>
        <p:sp>
          <p:nvSpPr>
            <p:cNvPr id="168" name="Rectangle à coins arrondis 167"/>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9" name="ZoneTexte 168"/>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0" name="Groupe 169"/>
          <p:cNvGrpSpPr/>
          <p:nvPr/>
        </p:nvGrpSpPr>
        <p:grpSpPr>
          <a:xfrm>
            <a:off x="7415394" y="2552826"/>
            <a:ext cx="195443" cy="327115"/>
            <a:chOff x="7352878" y="2179720"/>
            <a:chExt cx="195443" cy="327115"/>
          </a:xfrm>
        </p:grpSpPr>
        <p:sp>
          <p:nvSpPr>
            <p:cNvPr id="171" name="Rectangle à coins arrondis 17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ZoneTexte 17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3" name="Groupe 172"/>
          <p:cNvGrpSpPr/>
          <p:nvPr/>
        </p:nvGrpSpPr>
        <p:grpSpPr>
          <a:xfrm>
            <a:off x="7965054" y="2075510"/>
            <a:ext cx="195443" cy="327115"/>
            <a:chOff x="7352878" y="2179720"/>
            <a:chExt cx="195443" cy="327115"/>
          </a:xfrm>
        </p:grpSpPr>
        <p:sp>
          <p:nvSpPr>
            <p:cNvPr id="174" name="Rectangle à coins arrondis 173"/>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5" name="ZoneTexte 174"/>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sp>
        <p:nvSpPr>
          <p:cNvPr id="89" name="ZoneTexte 88"/>
          <p:cNvSpPr txBox="1"/>
          <p:nvPr/>
        </p:nvSpPr>
        <p:spPr>
          <a:xfrm>
            <a:off x="5466882" y="1007462"/>
            <a:ext cx="3477781" cy="369332"/>
          </a:xfrm>
          <a:prstGeom prst="rect">
            <a:avLst/>
          </a:prstGeom>
          <a:solidFill>
            <a:schemeClr val="bg1"/>
          </a:solidFill>
        </p:spPr>
        <p:txBody>
          <a:bodyPr wrap="square" rtlCol="0">
            <a:spAutoFit/>
          </a:bodyPr>
          <a:lstStyle/>
          <a:p>
            <a:r>
              <a:rPr lang="fr-BE" dirty="0" smtClean="0"/>
              <a:t>Chemical </a:t>
            </a:r>
            <a:r>
              <a:rPr lang="fr-BE" dirty="0" err="1" smtClean="0"/>
              <a:t>energy</a:t>
            </a:r>
            <a:r>
              <a:rPr lang="fr-BE" dirty="0" smtClean="0"/>
              <a:t> (NADPH and ATP)</a:t>
            </a:r>
            <a:endParaRPr lang="fr-BE" dirty="0"/>
          </a:p>
        </p:txBody>
      </p:sp>
      <p:sp>
        <p:nvSpPr>
          <p:cNvPr id="90" name="Rectangle 89"/>
          <p:cNvSpPr/>
          <p:nvPr/>
        </p:nvSpPr>
        <p:spPr>
          <a:xfrm>
            <a:off x="5362130" y="976953"/>
            <a:ext cx="3582534" cy="40960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33" name="Groupe 132"/>
          <p:cNvGrpSpPr/>
          <p:nvPr/>
        </p:nvGrpSpPr>
        <p:grpSpPr>
          <a:xfrm>
            <a:off x="1870949" y="3883696"/>
            <a:ext cx="7842548" cy="2769767"/>
            <a:chOff x="1870949" y="3631029"/>
            <a:chExt cx="7842548" cy="2769767"/>
          </a:xfrm>
        </p:grpSpPr>
        <p:grpSp>
          <p:nvGrpSpPr>
            <p:cNvPr id="134" name="Groupe 133"/>
            <p:cNvGrpSpPr/>
            <p:nvPr/>
          </p:nvGrpSpPr>
          <p:grpSpPr>
            <a:xfrm>
              <a:off x="1870949" y="3631029"/>
              <a:ext cx="7842548" cy="2769767"/>
              <a:chOff x="661442" y="3473678"/>
              <a:chExt cx="7842548" cy="2769767"/>
            </a:xfrm>
          </p:grpSpPr>
          <p:grpSp>
            <p:nvGrpSpPr>
              <p:cNvPr id="177" name="Groupe 176"/>
              <p:cNvGrpSpPr/>
              <p:nvPr/>
            </p:nvGrpSpPr>
            <p:grpSpPr>
              <a:xfrm>
                <a:off x="812402" y="3473678"/>
                <a:ext cx="7691588" cy="2769767"/>
                <a:chOff x="1136252" y="3473678"/>
                <a:chExt cx="7691588" cy="2769767"/>
              </a:xfrm>
            </p:grpSpPr>
            <p:grpSp>
              <p:nvGrpSpPr>
                <p:cNvPr id="183" name="Groupe 182"/>
                <p:cNvGrpSpPr/>
                <p:nvPr/>
              </p:nvGrpSpPr>
              <p:grpSpPr>
                <a:xfrm>
                  <a:off x="1136252" y="3603302"/>
                  <a:ext cx="7691588" cy="2640143"/>
                  <a:chOff x="1136252" y="3603302"/>
                  <a:chExt cx="7691588" cy="2640143"/>
                </a:xfrm>
              </p:grpSpPr>
              <p:pic>
                <p:nvPicPr>
                  <p:cNvPr id="187" name="Image 186"/>
                  <p:cNvPicPr>
                    <a:picLocks noChangeAspect="1"/>
                  </p:cNvPicPr>
                  <p:nvPr/>
                </p:nvPicPr>
                <p:blipFill rotWithShape="1">
                  <a:blip r:embed="rId2">
                    <a:extLst>
                      <a:ext uri="{28A0092B-C50C-407E-A947-70E740481C1C}">
                        <a14:useLocalDpi xmlns:a14="http://schemas.microsoft.com/office/drawing/2010/main" val="0"/>
                      </a:ext>
                    </a:extLst>
                  </a:blip>
                  <a:srcRect b="10767"/>
                  <a:stretch/>
                </p:blipFill>
                <p:spPr>
                  <a:xfrm>
                    <a:off x="1136252" y="3603302"/>
                    <a:ext cx="7691588" cy="2640143"/>
                  </a:xfrm>
                  <a:prstGeom prst="rect">
                    <a:avLst/>
                  </a:prstGeom>
                </p:spPr>
              </p:pic>
              <p:sp>
                <p:nvSpPr>
                  <p:cNvPr id="186" name="Rectangle 185"/>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84"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smtClean="0"/>
                    <a:t>Calvin </a:t>
                  </a:r>
                  <a:r>
                    <a:rPr lang="nl-BE" b="1" dirty="0" err="1" smtClean="0"/>
                    <a:t>cycle</a:t>
                  </a:r>
                  <a:endParaRPr lang="fr-BE" b="1" dirty="0"/>
                </a:p>
              </p:txBody>
            </p:sp>
          </p:grpSp>
          <p:sp>
            <p:nvSpPr>
              <p:cNvPr id="178"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79"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80"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181"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2" name="ZoneTexte 181"/>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135" name="ZoneTexte 134"/>
            <p:cNvSpPr txBox="1">
              <a:spLocks noChangeArrowheads="1"/>
            </p:cNvSpPr>
            <p:nvPr/>
          </p:nvSpPr>
          <p:spPr bwMode="auto">
            <a:xfrm>
              <a:off x="3810000" y="5824017"/>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137" name="Groupe 136"/>
            <p:cNvGrpSpPr/>
            <p:nvPr/>
          </p:nvGrpSpPr>
          <p:grpSpPr>
            <a:xfrm>
              <a:off x="2777701" y="5431185"/>
              <a:ext cx="1512258" cy="276999"/>
              <a:chOff x="60063" y="5411877"/>
              <a:chExt cx="1512258" cy="276999"/>
            </a:xfrm>
          </p:grpSpPr>
          <p:sp>
            <p:nvSpPr>
              <p:cNvPr id="138" name="Ellipse 137"/>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sp>
        <p:nvSpPr>
          <p:cNvPr id="125" name="Rectangle 124"/>
          <p:cNvSpPr/>
          <p:nvPr/>
        </p:nvSpPr>
        <p:spPr>
          <a:xfrm>
            <a:off x="6970294" y="1390637"/>
            <a:ext cx="1986137" cy="2504960"/>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 name="Rectangle 125"/>
          <p:cNvSpPr/>
          <p:nvPr/>
        </p:nvSpPr>
        <p:spPr>
          <a:xfrm>
            <a:off x="336919" y="1338558"/>
            <a:ext cx="1986137" cy="2504960"/>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 name="ZoneTexte 126"/>
          <p:cNvSpPr txBox="1"/>
          <p:nvPr/>
        </p:nvSpPr>
        <p:spPr>
          <a:xfrm>
            <a:off x="7264766" y="1389711"/>
            <a:ext cx="447024" cy="553998"/>
          </a:xfrm>
          <a:prstGeom prst="rect">
            <a:avLst/>
          </a:prstGeom>
          <a:noFill/>
        </p:spPr>
        <p:txBody>
          <a:bodyPr wrap="square" rtlCol="0">
            <a:spAutoFit/>
          </a:bodyPr>
          <a:lstStyle/>
          <a:p>
            <a:r>
              <a:rPr lang="fr-BE" sz="3000" b="1" dirty="0" smtClean="0"/>
              <a:t>-</a:t>
            </a:r>
            <a:endParaRPr lang="fr-BE" sz="3000" b="1" dirty="0"/>
          </a:p>
        </p:txBody>
      </p:sp>
      <p:sp>
        <p:nvSpPr>
          <p:cNvPr id="128" name="Rectangle 127"/>
          <p:cNvSpPr/>
          <p:nvPr/>
        </p:nvSpPr>
        <p:spPr>
          <a:xfrm>
            <a:off x="6708780" y="4705283"/>
            <a:ext cx="3104484" cy="1641283"/>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 name="ZoneTexte 128"/>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Tree>
    <p:extLst>
      <p:ext uri="{BB962C8B-B14F-4D97-AF65-F5344CB8AC3E}">
        <p14:creationId xmlns:p14="http://schemas.microsoft.com/office/powerpoint/2010/main" val="3169321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e 60"/>
          <p:cNvGrpSpPr/>
          <p:nvPr/>
        </p:nvGrpSpPr>
        <p:grpSpPr>
          <a:xfrm>
            <a:off x="3502922" y="5137804"/>
            <a:ext cx="1512258" cy="276999"/>
            <a:chOff x="60063" y="5411877"/>
            <a:chExt cx="1512258" cy="276999"/>
          </a:xfrm>
        </p:grpSpPr>
        <p:sp>
          <p:nvSpPr>
            <p:cNvPr id="62" name="Ellipse 61"/>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sp>
        <p:nvSpPr>
          <p:cNvPr id="8" name="CustomShape 2"/>
          <p:cNvSpPr/>
          <p:nvPr/>
        </p:nvSpPr>
        <p:spPr>
          <a:xfrm>
            <a:off x="1585200" y="285840"/>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FeFe</a:t>
            </a:r>
            <a:r>
              <a:rPr lang="fr-BE" sz="2400" b="1" dirty="0" smtClean="0">
                <a:solidFill>
                  <a:srgbClr val="000000"/>
                </a:solidFill>
                <a:latin typeface="Calibri"/>
              </a:rPr>
              <a:t> </a:t>
            </a:r>
            <a:r>
              <a:rPr lang="fr-BE" sz="2400" b="1" dirty="0" err="1" smtClean="0">
                <a:solidFill>
                  <a:srgbClr val="000000"/>
                </a:solidFill>
                <a:latin typeface="Calibri"/>
              </a:rPr>
              <a:t>hydrogenase</a:t>
            </a:r>
            <a:r>
              <a:rPr lang="fr-BE" sz="2400" b="1" dirty="0" smtClean="0">
                <a:solidFill>
                  <a:srgbClr val="000000"/>
                </a:solidFill>
                <a:latin typeface="Calibri"/>
              </a:rPr>
              <a:t> in </a:t>
            </a:r>
            <a:r>
              <a:rPr lang="fr-BE" sz="2400" b="1" i="1" dirty="0" smtClean="0">
                <a:solidFill>
                  <a:srgbClr val="000000"/>
                </a:solidFill>
                <a:latin typeface="Calibri"/>
              </a:rPr>
              <a:t>Chlamydomonas </a:t>
            </a:r>
            <a:r>
              <a:rPr lang="fr-BE" sz="2400" b="1" i="1" dirty="0" err="1" smtClean="0">
                <a:solidFill>
                  <a:srgbClr val="000000"/>
                </a:solidFill>
                <a:latin typeface="Calibri"/>
              </a:rPr>
              <a:t>reinhardtii</a:t>
            </a:r>
            <a:r>
              <a:rPr lang="fr-BE" sz="2400" b="1" i="1" dirty="0" smtClean="0">
                <a:solidFill>
                  <a:srgbClr val="000000"/>
                </a:solidFill>
                <a:latin typeface="Calibri"/>
              </a:rPr>
              <a:t> </a:t>
            </a:r>
            <a:endParaRP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62" y="1111155"/>
            <a:ext cx="2619375" cy="1715902"/>
          </a:xfrm>
          <a:prstGeom prst="rect">
            <a:avLst/>
          </a:prstGeom>
        </p:spPr>
      </p:pic>
      <p:sp>
        <p:nvSpPr>
          <p:cNvPr id="6" name="ZoneTexte 5"/>
          <p:cNvSpPr txBox="1"/>
          <p:nvPr/>
        </p:nvSpPr>
        <p:spPr>
          <a:xfrm>
            <a:off x="3180637" y="1272455"/>
            <a:ext cx="8733859" cy="1477328"/>
          </a:xfrm>
          <a:prstGeom prst="rect">
            <a:avLst/>
          </a:prstGeom>
          <a:noFill/>
        </p:spPr>
        <p:txBody>
          <a:bodyPr wrap="square" rtlCol="0">
            <a:spAutoFit/>
          </a:bodyPr>
          <a:lstStyle/>
          <a:p>
            <a:r>
              <a:rPr lang="fr-BE" dirty="0" smtClean="0"/>
              <a:t>● </a:t>
            </a:r>
            <a:r>
              <a:rPr lang="fr-BE" dirty="0" err="1" smtClean="0"/>
              <a:t>Presence</a:t>
            </a:r>
            <a:r>
              <a:rPr lang="fr-BE" dirty="0" smtClean="0"/>
              <a:t> </a:t>
            </a:r>
            <a:r>
              <a:rPr lang="fr-BE" dirty="0" err="1" smtClean="0"/>
              <a:t>hydrogenase</a:t>
            </a:r>
            <a:r>
              <a:rPr lang="fr-BE" dirty="0" smtClean="0"/>
              <a:t> enzymes (</a:t>
            </a:r>
            <a:r>
              <a:rPr lang="fr-BE" dirty="0" err="1" smtClean="0"/>
              <a:t>HydA</a:t>
            </a:r>
            <a:r>
              <a:rPr lang="fr-BE" dirty="0" smtClean="0"/>
              <a:t>) in </a:t>
            </a:r>
            <a:r>
              <a:rPr lang="fr-BE" i="1" dirty="0" smtClean="0"/>
              <a:t>Chlamydomonas </a:t>
            </a:r>
            <a:r>
              <a:rPr lang="fr-BE" i="1" dirty="0" err="1" smtClean="0"/>
              <a:t>reinhardtii</a:t>
            </a:r>
            <a:endParaRPr lang="fr-BE" i="1" dirty="0" smtClean="0"/>
          </a:p>
          <a:p>
            <a:r>
              <a:rPr lang="fr-BE" dirty="0"/>
              <a:t>● </a:t>
            </a:r>
            <a:r>
              <a:rPr lang="fr-BE" dirty="0" err="1"/>
              <a:t>Hydrogen</a:t>
            </a:r>
            <a:r>
              <a:rPr lang="fr-BE" dirty="0"/>
              <a:t> </a:t>
            </a:r>
            <a:r>
              <a:rPr lang="fr-BE" dirty="0" err="1"/>
              <a:t>evolution</a:t>
            </a:r>
            <a:r>
              <a:rPr lang="fr-BE" dirty="0"/>
              <a:t> in the </a:t>
            </a:r>
            <a:r>
              <a:rPr lang="fr-BE" dirty="0" err="1"/>
              <a:t>dark</a:t>
            </a:r>
            <a:r>
              <a:rPr lang="fr-BE" dirty="0"/>
              <a:t> (fermentation) and in the light (</a:t>
            </a:r>
            <a:r>
              <a:rPr lang="fr-BE" dirty="0" err="1"/>
              <a:t>photosynthesis</a:t>
            </a:r>
            <a:r>
              <a:rPr lang="fr-BE" dirty="0"/>
              <a:t>)</a:t>
            </a:r>
          </a:p>
          <a:p>
            <a:r>
              <a:rPr lang="fr-BE" dirty="0"/>
              <a:t>● Short </a:t>
            </a:r>
            <a:r>
              <a:rPr lang="fr-BE" dirty="0" err="1"/>
              <a:t>burst</a:t>
            </a:r>
            <a:r>
              <a:rPr lang="fr-BE" dirty="0"/>
              <a:t> of </a:t>
            </a:r>
            <a:r>
              <a:rPr lang="fr-BE" dirty="0" err="1"/>
              <a:t>hydrogen</a:t>
            </a:r>
            <a:r>
              <a:rPr lang="fr-BE" dirty="0"/>
              <a:t> </a:t>
            </a:r>
            <a:r>
              <a:rPr lang="fr-BE" dirty="0" err="1"/>
              <a:t>upon</a:t>
            </a:r>
            <a:r>
              <a:rPr lang="fr-BE" dirty="0"/>
              <a:t> a shift </a:t>
            </a:r>
            <a:r>
              <a:rPr lang="fr-BE" dirty="0" err="1"/>
              <a:t>from</a:t>
            </a:r>
            <a:r>
              <a:rPr lang="fr-BE" dirty="0"/>
              <a:t> </a:t>
            </a:r>
            <a:r>
              <a:rPr lang="fr-BE" dirty="0" err="1"/>
              <a:t>dark</a:t>
            </a:r>
            <a:r>
              <a:rPr lang="fr-BE" dirty="0"/>
              <a:t> </a:t>
            </a:r>
            <a:r>
              <a:rPr lang="fr-BE" dirty="0" err="1"/>
              <a:t>anoxia</a:t>
            </a:r>
            <a:r>
              <a:rPr lang="fr-BE" dirty="0"/>
              <a:t> to light</a:t>
            </a:r>
          </a:p>
          <a:p>
            <a:r>
              <a:rPr lang="fr-BE" dirty="0"/>
              <a:t>● Expression and </a:t>
            </a:r>
            <a:r>
              <a:rPr lang="fr-BE" dirty="0" err="1"/>
              <a:t>activity</a:t>
            </a:r>
            <a:r>
              <a:rPr lang="fr-BE" dirty="0"/>
              <a:t> are sensitive to </a:t>
            </a:r>
            <a:r>
              <a:rPr lang="fr-BE" dirty="0" err="1"/>
              <a:t>oxygen</a:t>
            </a:r>
            <a:endParaRPr lang="fr-BE" dirty="0"/>
          </a:p>
          <a:p>
            <a:r>
              <a:rPr lang="fr-BE" dirty="0" smtClean="0"/>
              <a:t>● </a:t>
            </a:r>
            <a:r>
              <a:rPr lang="fr-BE" dirty="0" err="1" smtClean="0"/>
              <a:t>Two</a:t>
            </a:r>
            <a:r>
              <a:rPr lang="fr-BE" dirty="0" smtClean="0"/>
              <a:t> maturation </a:t>
            </a:r>
            <a:r>
              <a:rPr lang="fr-BE" dirty="0" err="1" smtClean="0"/>
              <a:t>factors</a:t>
            </a:r>
            <a:r>
              <a:rPr lang="fr-BE" dirty="0" smtClean="0"/>
              <a:t> (</a:t>
            </a:r>
            <a:r>
              <a:rPr lang="fr-BE" dirty="0" err="1" smtClean="0"/>
              <a:t>HydEF</a:t>
            </a:r>
            <a:r>
              <a:rPr lang="fr-BE" dirty="0" smtClean="0"/>
              <a:t> and </a:t>
            </a:r>
            <a:r>
              <a:rPr lang="fr-BE" dirty="0" err="1" smtClean="0"/>
              <a:t>HydG</a:t>
            </a:r>
            <a:r>
              <a:rPr lang="fr-BE" dirty="0" smtClean="0"/>
              <a:t>) are </a:t>
            </a:r>
            <a:r>
              <a:rPr lang="fr-BE" dirty="0" err="1" smtClean="0"/>
              <a:t>required</a:t>
            </a:r>
            <a:r>
              <a:rPr lang="fr-BE" dirty="0" smtClean="0"/>
              <a:t> for the </a:t>
            </a:r>
            <a:r>
              <a:rPr lang="fr-BE" dirty="0" err="1" smtClean="0"/>
              <a:t>activity</a:t>
            </a:r>
            <a:r>
              <a:rPr lang="fr-BE" dirty="0" smtClean="0"/>
              <a:t> </a:t>
            </a:r>
          </a:p>
        </p:txBody>
      </p:sp>
      <p:sp>
        <p:nvSpPr>
          <p:cNvPr id="9" name="CustomShape 3"/>
          <p:cNvSpPr/>
          <p:nvPr/>
        </p:nvSpPr>
        <p:spPr>
          <a:xfrm>
            <a:off x="3316406" y="824167"/>
            <a:ext cx="732708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Hydrogenases</a:t>
            </a:r>
            <a:r>
              <a:rPr lang="fr-BE" sz="2400" b="1" dirty="0" smtClean="0">
                <a:solidFill>
                  <a:srgbClr val="000000"/>
                </a:solidFill>
                <a:latin typeface="Calibri"/>
              </a:rPr>
              <a:t> …</a:t>
            </a:r>
            <a:endParaRPr dirty="0"/>
          </a:p>
        </p:txBody>
      </p:sp>
      <p:sp>
        <p:nvSpPr>
          <p:cNvPr id="10" name="CustomShape 3"/>
          <p:cNvSpPr/>
          <p:nvPr/>
        </p:nvSpPr>
        <p:spPr>
          <a:xfrm>
            <a:off x="773427" y="3014279"/>
            <a:ext cx="7327080" cy="45612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 and </a:t>
            </a:r>
            <a:r>
              <a:rPr lang="fr-BE" sz="2400" b="1" dirty="0" err="1" smtClean="0">
                <a:solidFill>
                  <a:srgbClr val="000000"/>
                </a:solidFill>
                <a:latin typeface="Calibri"/>
              </a:rPr>
              <a:t>hydrogen</a:t>
            </a:r>
            <a:r>
              <a:rPr lang="fr-BE" sz="2400" b="1" dirty="0" smtClean="0">
                <a:solidFill>
                  <a:srgbClr val="000000"/>
                </a:solidFill>
                <a:latin typeface="Calibri"/>
              </a:rPr>
              <a:t> </a:t>
            </a:r>
            <a:r>
              <a:rPr lang="fr-BE" sz="2400" b="1" dirty="0" err="1">
                <a:solidFill>
                  <a:srgbClr val="000000"/>
                </a:solidFill>
                <a:latin typeface="Calibri"/>
              </a:rPr>
              <a:t>metabolism</a:t>
            </a:r>
            <a:r>
              <a:rPr lang="fr-BE" sz="2400" b="1" dirty="0">
                <a:solidFill>
                  <a:srgbClr val="000000"/>
                </a:solidFill>
                <a:latin typeface="Calibri"/>
              </a:rPr>
              <a:t> in </a:t>
            </a:r>
            <a:r>
              <a:rPr lang="fr-BE" sz="2400" b="1" i="1" dirty="0">
                <a:solidFill>
                  <a:srgbClr val="000000"/>
                </a:solidFill>
                <a:latin typeface="Calibri"/>
              </a:rPr>
              <a:t>Chlamydomonas</a:t>
            </a:r>
            <a:endParaRPr dirty="0"/>
          </a:p>
        </p:txBody>
      </p:sp>
      <p:grpSp>
        <p:nvGrpSpPr>
          <p:cNvPr id="2" name="Groupe 1"/>
          <p:cNvGrpSpPr/>
          <p:nvPr/>
        </p:nvGrpSpPr>
        <p:grpSpPr>
          <a:xfrm>
            <a:off x="1870949" y="3631029"/>
            <a:ext cx="7842548" cy="3088325"/>
            <a:chOff x="661442" y="3473678"/>
            <a:chExt cx="7842548" cy="3088325"/>
          </a:xfrm>
        </p:grpSpPr>
        <p:grpSp>
          <p:nvGrpSpPr>
            <p:cNvPr id="44" name="Groupe 43"/>
            <p:cNvGrpSpPr/>
            <p:nvPr/>
          </p:nvGrpSpPr>
          <p:grpSpPr>
            <a:xfrm>
              <a:off x="812402" y="3473678"/>
              <a:ext cx="7691588" cy="3088325"/>
              <a:chOff x="1136252" y="3473678"/>
              <a:chExt cx="7691588" cy="3088325"/>
            </a:xfrm>
          </p:grpSpPr>
          <p:grpSp>
            <p:nvGrpSpPr>
              <p:cNvPr id="45" name="Groupe 44"/>
              <p:cNvGrpSpPr/>
              <p:nvPr/>
            </p:nvGrpSpPr>
            <p:grpSpPr>
              <a:xfrm>
                <a:off x="1136252" y="3603302"/>
                <a:ext cx="7691588" cy="2958701"/>
                <a:chOff x="1136252" y="3603302"/>
                <a:chExt cx="7691588" cy="2958701"/>
              </a:xfrm>
            </p:grpSpPr>
            <p:grpSp>
              <p:nvGrpSpPr>
                <p:cNvPr id="47" name="Groupe 46"/>
                <p:cNvGrpSpPr/>
                <p:nvPr/>
              </p:nvGrpSpPr>
              <p:grpSpPr>
                <a:xfrm>
                  <a:off x="1136252" y="3603302"/>
                  <a:ext cx="7691588" cy="2958701"/>
                  <a:chOff x="1136252" y="3603302"/>
                  <a:chExt cx="7691588" cy="2958701"/>
                </a:xfrm>
              </p:grpSpPr>
              <p:pic>
                <p:nvPicPr>
                  <p:cNvPr id="49" name="Imag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52" y="3603302"/>
                    <a:ext cx="7691588" cy="2958701"/>
                  </a:xfrm>
                  <a:prstGeom prst="rect">
                    <a:avLst/>
                  </a:prstGeom>
                </p:spPr>
              </p:pic>
              <p:sp>
                <p:nvSpPr>
                  <p:cNvPr id="50" name="ZoneTexte 49"/>
                  <p:cNvSpPr txBox="1"/>
                  <p:nvPr/>
                </p:nvSpPr>
                <p:spPr>
                  <a:xfrm>
                    <a:off x="6155257" y="3620367"/>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51" name="Connecteur droit avec flèche 50"/>
                  <p:cNvCxnSpPr/>
                  <p:nvPr/>
                </p:nvCxnSpPr>
                <p:spPr>
                  <a:xfrm flipV="1">
                    <a:off x="5699649" y="3922370"/>
                    <a:ext cx="604562" cy="595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rot="19044282">
                    <a:off x="5437250" y="3813132"/>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grpSp>
            <p:sp>
              <p:nvSpPr>
                <p:cNvPr id="48" name="Rectangle 47"/>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6"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17"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8"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9"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20"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ZoneTexte 20"/>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22" name="ZoneTexte 21"/>
          <p:cNvSpPr txBox="1">
            <a:spLocks noChangeArrowheads="1"/>
          </p:cNvSpPr>
          <p:nvPr/>
        </p:nvSpPr>
        <p:spPr bwMode="auto">
          <a:xfrm>
            <a:off x="3810000" y="5824017"/>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3" name="Groupe 2"/>
          <p:cNvGrpSpPr/>
          <p:nvPr/>
        </p:nvGrpSpPr>
        <p:grpSpPr>
          <a:xfrm>
            <a:off x="2777701" y="5431185"/>
            <a:ext cx="1512258" cy="276999"/>
            <a:chOff x="60063" y="5411877"/>
            <a:chExt cx="1512258" cy="276999"/>
          </a:xfrm>
        </p:grpSpPr>
        <p:sp>
          <p:nvSpPr>
            <p:cNvPr id="24" name="Ellipse 23"/>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sp>
        <p:nvSpPr>
          <p:cNvPr id="4" name="Rectangle 3"/>
          <p:cNvSpPr/>
          <p:nvPr/>
        </p:nvSpPr>
        <p:spPr>
          <a:xfrm>
            <a:off x="3388184" y="5137804"/>
            <a:ext cx="506184" cy="326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rot="2511629">
            <a:off x="6431259" y="3494047"/>
            <a:ext cx="830825" cy="1574051"/>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ZoneTexte 32"/>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Tree>
    <p:extLst>
      <p:ext uri="{BB962C8B-B14F-4D97-AF65-F5344CB8AC3E}">
        <p14:creationId xmlns:p14="http://schemas.microsoft.com/office/powerpoint/2010/main" val="984756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5667240" y="3571920"/>
            <a:ext cx="285480" cy="213840"/>
          </a:xfrm>
          <a:prstGeom prst="rect">
            <a:avLst/>
          </a:prstGeom>
          <a:solidFill>
            <a:srgbClr val="FFFFFF"/>
          </a:solidFill>
          <a:ln w="25560">
            <a:solidFill>
              <a:srgbClr val="FFFFFF"/>
            </a:solidFill>
            <a:round/>
          </a:ln>
        </p:spPr>
      </p:sp>
      <p:sp>
        <p:nvSpPr>
          <p:cNvPr id="421" name="CustomShape 3"/>
          <p:cNvSpPr/>
          <p:nvPr/>
        </p:nvSpPr>
        <p:spPr>
          <a:xfrm>
            <a:off x="804850" y="285840"/>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Aim</a:t>
            </a:r>
          </a:p>
          <a:p>
            <a:pPr>
              <a:lnSpc>
                <a:spcPct val="100000"/>
              </a:lnSpc>
            </a:pPr>
            <a:endParaRPr lang="en-US" sz="2400" b="1" dirty="0">
              <a:solidFill>
                <a:srgbClr val="000000"/>
              </a:solidFill>
            </a:endParaRPr>
          </a:p>
          <a:p>
            <a:r>
              <a:rPr lang="en-US" sz="2400" b="1" dirty="0" smtClean="0">
                <a:solidFill>
                  <a:srgbClr val="000000"/>
                </a:solidFill>
              </a:rPr>
              <a:t>Better understanding of the hydrogen metabolism in </a:t>
            </a:r>
            <a:r>
              <a:rPr lang="fr-BE" sz="2400" b="1" i="1" dirty="0">
                <a:solidFill>
                  <a:srgbClr val="000000"/>
                </a:solidFill>
              </a:rPr>
              <a:t>Chlamydomonas </a:t>
            </a:r>
            <a:r>
              <a:rPr lang="fr-BE" sz="2400" b="1" i="1" dirty="0" err="1">
                <a:solidFill>
                  <a:srgbClr val="000000"/>
                </a:solidFill>
              </a:rPr>
              <a:t>reinhardtii</a:t>
            </a:r>
            <a:r>
              <a:rPr lang="fr-BE" sz="2400" b="1" i="1" dirty="0">
                <a:solidFill>
                  <a:srgbClr val="000000"/>
                </a:solidFill>
              </a:rPr>
              <a:t> </a:t>
            </a:r>
            <a:endParaRPr lang="fr-BE" sz="2400" b="1" i="1" dirty="0" smtClean="0">
              <a:solidFill>
                <a:srgbClr val="000000"/>
              </a:solidFill>
            </a:endParaRPr>
          </a:p>
          <a:p>
            <a:endParaRPr lang="fr-BE" sz="2400" b="1" i="1" dirty="0">
              <a:solidFill>
                <a:srgbClr val="000000"/>
              </a:solidFill>
            </a:endParaRPr>
          </a:p>
          <a:p>
            <a:r>
              <a:rPr lang="fr-BE" sz="2400" b="1" dirty="0" err="1" smtClean="0">
                <a:solidFill>
                  <a:srgbClr val="000000"/>
                </a:solidFill>
              </a:rPr>
              <a:t>Role</a:t>
            </a:r>
            <a:r>
              <a:rPr lang="fr-BE" sz="2400" b="1" dirty="0" smtClean="0">
                <a:solidFill>
                  <a:srgbClr val="000000"/>
                </a:solidFill>
              </a:rPr>
              <a:t> of an </a:t>
            </a:r>
            <a:r>
              <a:rPr lang="fr-BE" sz="2400" b="1" dirty="0" err="1" smtClean="0">
                <a:solidFill>
                  <a:srgbClr val="000000"/>
                </a:solidFill>
              </a:rPr>
              <a:t>oxygen</a:t>
            </a:r>
            <a:r>
              <a:rPr lang="fr-BE" sz="2400" b="1" dirty="0" smtClean="0">
                <a:solidFill>
                  <a:srgbClr val="000000"/>
                </a:solidFill>
              </a:rPr>
              <a:t> sensitive enzyme in </a:t>
            </a:r>
            <a:r>
              <a:rPr lang="fr-BE" sz="2400" b="1" dirty="0" err="1" smtClean="0">
                <a:solidFill>
                  <a:srgbClr val="000000"/>
                </a:solidFill>
              </a:rPr>
              <a:t>photosynthesis</a:t>
            </a:r>
            <a:endParaRPr lang="fr-BE" sz="2400" dirty="0"/>
          </a:p>
          <a:p>
            <a:pPr>
              <a:lnSpc>
                <a:spcPct val="100000"/>
              </a:lnSpc>
            </a:pPr>
            <a:r>
              <a:rPr lang="en-US" sz="2400" b="1" dirty="0" smtClean="0">
                <a:solidFill>
                  <a:srgbClr val="000000"/>
                </a:solidFill>
              </a:rPr>
              <a:t> </a:t>
            </a:r>
            <a:endParaRPr lang="en-US" sz="2400" dirty="0"/>
          </a:p>
        </p:txBody>
      </p:sp>
      <p:sp>
        <p:nvSpPr>
          <p:cNvPr id="2" name="Rectangle 1"/>
          <p:cNvSpPr/>
          <p:nvPr/>
        </p:nvSpPr>
        <p:spPr>
          <a:xfrm>
            <a:off x="5729220" y="3093749"/>
            <a:ext cx="161520" cy="42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ZoneTexte 35"/>
          <p:cNvSpPr txBox="1"/>
          <p:nvPr/>
        </p:nvSpPr>
        <p:spPr>
          <a:xfrm>
            <a:off x="9463077" y="152400"/>
            <a:ext cx="2728923" cy="369332"/>
          </a:xfrm>
          <a:prstGeom prst="rect">
            <a:avLst/>
          </a:prstGeom>
          <a:noFill/>
        </p:spPr>
        <p:txBody>
          <a:bodyPr wrap="square" rtlCol="0">
            <a:spAutoFit/>
          </a:bodyPr>
          <a:lstStyle/>
          <a:p>
            <a:pPr algn="ctr"/>
            <a:r>
              <a:rPr lang="fr-BE" dirty="0" err="1" smtClean="0"/>
              <a:t>Aim</a:t>
            </a:r>
            <a:endParaRPr lang="en-US" dirty="0"/>
          </a:p>
        </p:txBody>
      </p:sp>
      <p:grpSp>
        <p:nvGrpSpPr>
          <p:cNvPr id="37" name="Groupe 36"/>
          <p:cNvGrpSpPr/>
          <p:nvPr/>
        </p:nvGrpSpPr>
        <p:grpSpPr>
          <a:xfrm>
            <a:off x="1969466" y="2980762"/>
            <a:ext cx="7842548" cy="3088325"/>
            <a:chOff x="661442" y="3473678"/>
            <a:chExt cx="7842548" cy="3088325"/>
          </a:xfrm>
        </p:grpSpPr>
        <p:grpSp>
          <p:nvGrpSpPr>
            <p:cNvPr id="38" name="Groupe 37"/>
            <p:cNvGrpSpPr/>
            <p:nvPr/>
          </p:nvGrpSpPr>
          <p:grpSpPr>
            <a:xfrm>
              <a:off x="812402" y="3473678"/>
              <a:ext cx="7691588" cy="3088325"/>
              <a:chOff x="1136252" y="3473678"/>
              <a:chExt cx="7691588" cy="3088325"/>
            </a:xfrm>
          </p:grpSpPr>
          <p:grpSp>
            <p:nvGrpSpPr>
              <p:cNvPr id="44" name="Groupe 43"/>
              <p:cNvGrpSpPr/>
              <p:nvPr/>
            </p:nvGrpSpPr>
            <p:grpSpPr>
              <a:xfrm>
                <a:off x="1136252" y="3603302"/>
                <a:ext cx="7691588" cy="2958701"/>
                <a:chOff x="1136252" y="3603302"/>
                <a:chExt cx="7691588" cy="2958701"/>
              </a:xfrm>
            </p:grpSpPr>
            <p:grpSp>
              <p:nvGrpSpPr>
                <p:cNvPr id="46" name="Groupe 45"/>
                <p:cNvGrpSpPr/>
                <p:nvPr/>
              </p:nvGrpSpPr>
              <p:grpSpPr>
                <a:xfrm>
                  <a:off x="1136252" y="3603302"/>
                  <a:ext cx="7691588" cy="2958701"/>
                  <a:chOff x="1136252" y="3603302"/>
                  <a:chExt cx="7691588" cy="2958701"/>
                </a:xfrm>
              </p:grpSpPr>
              <p:pic>
                <p:nvPicPr>
                  <p:cNvPr id="48" name="Imag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52" y="3603302"/>
                    <a:ext cx="7691588" cy="2958701"/>
                  </a:xfrm>
                  <a:prstGeom prst="rect">
                    <a:avLst/>
                  </a:prstGeom>
                </p:spPr>
              </p:pic>
              <p:sp>
                <p:nvSpPr>
                  <p:cNvPr id="49" name="ZoneTexte 48"/>
                  <p:cNvSpPr txBox="1"/>
                  <p:nvPr/>
                </p:nvSpPr>
                <p:spPr>
                  <a:xfrm>
                    <a:off x="6155257" y="3620367"/>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50" name="Connecteur droit avec flèche 49"/>
                  <p:cNvCxnSpPr/>
                  <p:nvPr/>
                </p:nvCxnSpPr>
                <p:spPr>
                  <a:xfrm flipV="1">
                    <a:off x="5699649" y="3922370"/>
                    <a:ext cx="604562" cy="595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rot="19044282">
                    <a:off x="5437250" y="3813132"/>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grpSp>
            <p:sp>
              <p:nvSpPr>
                <p:cNvPr id="47" name="Rectangle 46"/>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5"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39"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40"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41"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42"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ZoneTexte 42"/>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52" name="Rectangle 51"/>
          <p:cNvSpPr/>
          <p:nvPr/>
        </p:nvSpPr>
        <p:spPr>
          <a:xfrm rot="2511629">
            <a:off x="6529776" y="2843780"/>
            <a:ext cx="830825" cy="1574051"/>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ZoneTexte 52"/>
          <p:cNvSpPr txBox="1">
            <a:spLocks noChangeArrowheads="1"/>
          </p:cNvSpPr>
          <p:nvPr/>
        </p:nvSpPr>
        <p:spPr bwMode="auto">
          <a:xfrm>
            <a:off x="3894224" y="5174305"/>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54" name="Groupe 53"/>
          <p:cNvGrpSpPr/>
          <p:nvPr/>
        </p:nvGrpSpPr>
        <p:grpSpPr>
          <a:xfrm>
            <a:off x="2873957" y="4781473"/>
            <a:ext cx="1512258" cy="276999"/>
            <a:chOff x="60063" y="5411877"/>
            <a:chExt cx="1512258" cy="276999"/>
          </a:xfrm>
        </p:grpSpPr>
        <p:sp>
          <p:nvSpPr>
            <p:cNvPr id="55" name="Ellipse 54"/>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spTree>
    <p:extLst>
      <p:ext uri="{BB962C8B-B14F-4D97-AF65-F5344CB8AC3E}">
        <p14:creationId xmlns:p14="http://schemas.microsoft.com/office/powerpoint/2010/main" val="2178471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3873" y="3660517"/>
            <a:ext cx="724579" cy="149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9729936" y="4235366"/>
            <a:ext cx="691557" cy="519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CustomShape 3"/>
          <p:cNvSpPr/>
          <p:nvPr/>
        </p:nvSpPr>
        <p:spPr>
          <a:xfrm>
            <a:off x="937200" y="221672"/>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Isolation of mutants impaired in hydrogen metabolism</a:t>
            </a:r>
            <a:endParaRPr lang="en-US" sz="2400" dirty="0"/>
          </a:p>
        </p:txBody>
      </p:sp>
      <p:pic>
        <p:nvPicPr>
          <p:cNvPr id="21" name="Picture 2"/>
          <p:cNvPicPr/>
          <p:nvPr/>
        </p:nvPicPr>
        <p:blipFill>
          <a:blip r:embed="rId2"/>
          <a:stretch>
            <a:fillRect/>
          </a:stretch>
        </p:blipFill>
        <p:spPr>
          <a:xfrm>
            <a:off x="608013" y="2652054"/>
            <a:ext cx="6375272" cy="3906851"/>
          </a:xfrm>
          <a:prstGeom prst="rect">
            <a:avLst/>
          </a:prstGeom>
        </p:spPr>
      </p:pic>
      <p:sp>
        <p:nvSpPr>
          <p:cNvPr id="22" name="CustomShape 9"/>
          <p:cNvSpPr/>
          <p:nvPr/>
        </p:nvSpPr>
        <p:spPr>
          <a:xfrm>
            <a:off x="5908368" y="6079737"/>
            <a:ext cx="4357440" cy="639000"/>
          </a:xfrm>
          <a:prstGeom prst="rect">
            <a:avLst/>
          </a:prstGeom>
        </p:spPr>
        <p:txBody>
          <a:bodyPr lIns="90000" tIns="45000" rIns="90000" bIns="45000"/>
          <a:lstStyle/>
          <a:p>
            <a:pPr>
              <a:lnSpc>
                <a:spcPct val="100000"/>
              </a:lnSpc>
            </a:pPr>
            <a:r>
              <a:rPr lang="fr-BE" u="sng" dirty="0">
                <a:solidFill>
                  <a:srgbClr val="000000"/>
                </a:solidFill>
                <a:latin typeface="Calibri"/>
              </a:rPr>
              <a:t>Isolation of </a:t>
            </a:r>
            <a:r>
              <a:rPr lang="fr-BE" u="sng" dirty="0" err="1">
                <a:solidFill>
                  <a:srgbClr val="000000"/>
                </a:solidFill>
                <a:latin typeface="Calibri"/>
              </a:rPr>
              <a:t>HydEF</a:t>
            </a:r>
            <a:r>
              <a:rPr lang="fr-BE" u="sng" dirty="0">
                <a:solidFill>
                  <a:srgbClr val="000000"/>
                </a:solidFill>
                <a:latin typeface="Calibri"/>
              </a:rPr>
              <a:t> </a:t>
            </a:r>
            <a:r>
              <a:rPr lang="fr-BE" u="sng" dirty="0" err="1">
                <a:solidFill>
                  <a:srgbClr val="000000"/>
                </a:solidFill>
                <a:latin typeface="Calibri"/>
              </a:rPr>
              <a:t>deficient</a:t>
            </a:r>
            <a:r>
              <a:rPr lang="fr-BE" u="sng" dirty="0">
                <a:solidFill>
                  <a:srgbClr val="000000"/>
                </a:solidFill>
                <a:latin typeface="Calibri"/>
              </a:rPr>
              <a:t> </a:t>
            </a:r>
            <a:r>
              <a:rPr lang="fr-BE" u="sng" dirty="0" err="1">
                <a:solidFill>
                  <a:srgbClr val="000000"/>
                </a:solidFill>
                <a:latin typeface="Calibri"/>
              </a:rPr>
              <a:t>strain</a:t>
            </a:r>
            <a:r>
              <a:rPr lang="fr-BE" dirty="0">
                <a:solidFill>
                  <a:srgbClr val="000000"/>
                </a:solidFill>
                <a:latin typeface="Calibri"/>
              </a:rPr>
              <a:t> (</a:t>
            </a:r>
            <a:r>
              <a:rPr lang="fr-BE" i="1" dirty="0" err="1" smtClean="0">
                <a:solidFill>
                  <a:srgbClr val="000000"/>
                </a:solidFill>
                <a:latin typeface="Calibri"/>
              </a:rPr>
              <a:t>hydEF</a:t>
            </a:r>
            <a:r>
              <a:rPr lang="fr-BE" dirty="0" smtClean="0">
                <a:solidFill>
                  <a:srgbClr val="000000"/>
                </a:solidFill>
                <a:latin typeface="Calibri"/>
              </a:rPr>
              <a:t>) </a:t>
            </a:r>
            <a:r>
              <a:rPr lang="fr-BE" dirty="0">
                <a:solidFill>
                  <a:srgbClr val="000000"/>
                </a:solidFill>
                <a:latin typeface="Calibri"/>
              </a:rPr>
              <a:t>(</a:t>
            </a:r>
            <a:r>
              <a:rPr lang="fr-BE" dirty="0" err="1">
                <a:solidFill>
                  <a:srgbClr val="000000"/>
                </a:solidFill>
                <a:latin typeface="Calibri"/>
              </a:rPr>
              <a:t>Posewitz</a:t>
            </a:r>
            <a:r>
              <a:rPr lang="fr-BE" dirty="0">
                <a:solidFill>
                  <a:srgbClr val="000000"/>
                </a:solidFill>
                <a:latin typeface="Calibri"/>
              </a:rPr>
              <a:t> </a:t>
            </a:r>
            <a:r>
              <a:rPr lang="fr-BE" i="1" dirty="0">
                <a:solidFill>
                  <a:srgbClr val="000000"/>
                </a:solidFill>
                <a:latin typeface="Calibri"/>
              </a:rPr>
              <a:t>et al., </a:t>
            </a:r>
            <a:r>
              <a:rPr lang="fr-BE" dirty="0">
                <a:solidFill>
                  <a:srgbClr val="000000"/>
                </a:solidFill>
                <a:latin typeface="Calibri"/>
              </a:rPr>
              <a:t>2004)</a:t>
            </a:r>
            <a:endParaRPr dirty="0"/>
          </a:p>
        </p:txBody>
      </p:sp>
      <p:sp>
        <p:nvSpPr>
          <p:cNvPr id="23" name="Text Box 10"/>
          <p:cNvSpPr txBox="1">
            <a:spLocks noChangeArrowheads="1"/>
          </p:cNvSpPr>
          <p:nvPr/>
        </p:nvSpPr>
        <p:spPr bwMode="auto">
          <a:xfrm>
            <a:off x="2245500" y="2651060"/>
            <a:ext cx="25593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eaLnBrk="1" hangingPunct="1"/>
            <a:r>
              <a:rPr lang="en-US" sz="1600" b="1" dirty="0" smtClean="0">
                <a:latin typeface="Arial" pitchFamily="34" charset="0"/>
                <a:cs typeface="Arial" pitchFamily="34" charset="0"/>
              </a:rPr>
              <a:t>Chromogenic sensor</a:t>
            </a:r>
            <a:endParaRPr lang="en-US" sz="1600" b="1" i="1" dirty="0">
              <a:latin typeface="Arial" pitchFamily="34" charset="0"/>
              <a:cs typeface="Arial" pitchFamily="34" charset="0"/>
            </a:endParaRPr>
          </a:p>
        </p:txBody>
      </p:sp>
      <p:sp>
        <p:nvSpPr>
          <p:cNvPr id="3" name="Rectangle 2"/>
          <p:cNvSpPr/>
          <p:nvPr/>
        </p:nvSpPr>
        <p:spPr>
          <a:xfrm>
            <a:off x="762026" y="1335815"/>
            <a:ext cx="7969849" cy="923330"/>
          </a:xfrm>
          <a:prstGeom prst="rect">
            <a:avLst/>
          </a:prstGeom>
        </p:spPr>
        <p:txBody>
          <a:bodyPr wrap="square">
            <a:spAutoFit/>
          </a:bodyPr>
          <a:lstStyle/>
          <a:p>
            <a:r>
              <a:rPr lang="fr-BE" dirty="0" smtClean="0"/>
              <a:t>● </a:t>
            </a:r>
            <a:r>
              <a:rPr lang="fr-BE" dirty="0"/>
              <a:t>Short </a:t>
            </a:r>
            <a:r>
              <a:rPr lang="fr-BE" dirty="0" err="1"/>
              <a:t>burst</a:t>
            </a:r>
            <a:r>
              <a:rPr lang="fr-BE" dirty="0"/>
              <a:t> of </a:t>
            </a:r>
            <a:r>
              <a:rPr lang="fr-BE" dirty="0" err="1"/>
              <a:t>hydrogen</a:t>
            </a:r>
            <a:r>
              <a:rPr lang="fr-BE" dirty="0"/>
              <a:t> </a:t>
            </a:r>
            <a:r>
              <a:rPr lang="fr-BE" dirty="0" err="1"/>
              <a:t>upon</a:t>
            </a:r>
            <a:r>
              <a:rPr lang="fr-BE" dirty="0"/>
              <a:t> a shift </a:t>
            </a:r>
            <a:r>
              <a:rPr lang="fr-BE" dirty="0" err="1"/>
              <a:t>from</a:t>
            </a:r>
            <a:r>
              <a:rPr lang="fr-BE" dirty="0"/>
              <a:t> </a:t>
            </a:r>
            <a:r>
              <a:rPr lang="fr-BE" dirty="0" err="1"/>
              <a:t>dark</a:t>
            </a:r>
            <a:r>
              <a:rPr lang="fr-BE" dirty="0"/>
              <a:t> </a:t>
            </a:r>
            <a:r>
              <a:rPr lang="fr-BE" dirty="0" err="1"/>
              <a:t>anoxia</a:t>
            </a:r>
            <a:r>
              <a:rPr lang="fr-BE" dirty="0"/>
              <a:t> to </a:t>
            </a:r>
            <a:r>
              <a:rPr lang="fr-BE" dirty="0" smtClean="0"/>
              <a:t>light</a:t>
            </a:r>
          </a:p>
          <a:p>
            <a:endParaRPr lang="fr-BE" dirty="0" smtClean="0"/>
          </a:p>
          <a:p>
            <a:r>
              <a:rPr lang="fr-BE" dirty="0" smtClean="0"/>
              <a:t>● </a:t>
            </a:r>
            <a:r>
              <a:rPr lang="fr-BE" dirty="0" err="1" smtClean="0"/>
              <a:t>Tungsten</a:t>
            </a:r>
            <a:r>
              <a:rPr lang="fr-BE" dirty="0" smtClean="0"/>
              <a:t> </a:t>
            </a:r>
            <a:r>
              <a:rPr lang="fr-BE" dirty="0" err="1" smtClean="0"/>
              <a:t>oxide</a:t>
            </a:r>
            <a:r>
              <a:rPr lang="fr-BE" dirty="0" smtClean="0"/>
              <a:t> </a:t>
            </a:r>
            <a:r>
              <a:rPr lang="fr-BE" dirty="0" err="1" smtClean="0"/>
              <a:t>chromogenic</a:t>
            </a:r>
            <a:r>
              <a:rPr lang="fr-BE" dirty="0" smtClean="0"/>
              <a:t> </a:t>
            </a:r>
            <a:r>
              <a:rPr lang="fr-BE" dirty="0" err="1" smtClean="0"/>
              <a:t>sensor</a:t>
            </a:r>
            <a:r>
              <a:rPr lang="fr-BE" dirty="0" smtClean="0"/>
              <a:t> </a:t>
            </a:r>
            <a:r>
              <a:rPr lang="fr-BE" dirty="0" err="1" smtClean="0"/>
              <a:t>turns</a:t>
            </a:r>
            <a:r>
              <a:rPr lang="fr-BE" dirty="0" smtClean="0"/>
              <a:t> in </a:t>
            </a:r>
            <a:r>
              <a:rPr lang="fr-BE" dirty="0" err="1" smtClean="0"/>
              <a:t>blue</a:t>
            </a:r>
            <a:r>
              <a:rPr lang="fr-BE" dirty="0" smtClean="0"/>
              <a:t> in contact to H2</a:t>
            </a:r>
            <a:endParaRPr lang="fr-BE" dirty="0"/>
          </a:p>
        </p:txBody>
      </p:sp>
      <p:sp>
        <p:nvSpPr>
          <p:cNvPr id="10" name="ZoneTexte 9"/>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
        <p:nvSpPr>
          <p:cNvPr id="2" name="Rectangle 1"/>
          <p:cNvSpPr/>
          <p:nvPr/>
        </p:nvSpPr>
        <p:spPr>
          <a:xfrm>
            <a:off x="8271910" y="3305043"/>
            <a:ext cx="3607607" cy="1384995"/>
          </a:xfrm>
          <a:prstGeom prst="rect">
            <a:avLst/>
          </a:prstGeom>
        </p:spPr>
        <p:txBody>
          <a:bodyPr wrap="square">
            <a:spAutoFit/>
          </a:bodyPr>
          <a:lstStyle/>
          <a:p>
            <a:pPr>
              <a:lnSpc>
                <a:spcPct val="100000"/>
              </a:lnSpc>
            </a:pPr>
            <a:r>
              <a:rPr lang="en-US" sz="2800" b="1" dirty="0">
                <a:solidFill>
                  <a:srgbClr val="000000"/>
                </a:solidFill>
                <a:sym typeface="Wingdings" panose="05000000000000000000" pitchFamily="2" charset="2"/>
              </a:rPr>
              <a:t> </a:t>
            </a:r>
            <a:r>
              <a:rPr lang="en-US" sz="2800" b="1" dirty="0" smtClean="0">
                <a:solidFill>
                  <a:srgbClr val="000000"/>
                </a:solidFill>
                <a:sym typeface="Wingdings" panose="05000000000000000000" pitchFamily="2" charset="2"/>
              </a:rPr>
              <a:t>Time consuming</a:t>
            </a:r>
            <a:endParaRPr lang="en-US" sz="2800" b="1" dirty="0"/>
          </a:p>
          <a:p>
            <a:pPr>
              <a:lnSpc>
                <a:spcPct val="100000"/>
              </a:lnSpc>
            </a:pPr>
            <a:r>
              <a:rPr lang="en-US" sz="2800" b="1" dirty="0" smtClean="0">
                <a:solidFill>
                  <a:srgbClr val="000000"/>
                </a:solidFill>
                <a:sym typeface="Wingdings" panose="05000000000000000000" pitchFamily="2" charset="2"/>
              </a:rPr>
              <a:t> I</a:t>
            </a:r>
            <a:r>
              <a:rPr lang="en-US" sz="2800" b="1" dirty="0" smtClean="0">
                <a:solidFill>
                  <a:srgbClr val="000000"/>
                </a:solidFill>
              </a:rPr>
              <a:t>nvasive</a:t>
            </a:r>
            <a:endParaRPr lang="en-US" sz="2800" b="1" dirty="0">
              <a:solidFill>
                <a:srgbClr val="000000"/>
              </a:solidFill>
            </a:endParaRPr>
          </a:p>
          <a:p>
            <a:pPr>
              <a:lnSpc>
                <a:spcPct val="100000"/>
              </a:lnSpc>
            </a:pPr>
            <a:r>
              <a:rPr lang="en-US" sz="2800" b="1" dirty="0" smtClean="0">
                <a:solidFill>
                  <a:srgbClr val="000000"/>
                </a:solidFill>
                <a:sym typeface="Wingdings" panose="05000000000000000000" pitchFamily="2" charset="2"/>
              </a:rPr>
              <a:t> Not sensitive</a:t>
            </a:r>
            <a:endParaRPr lang="en-US" sz="2800" b="1" dirty="0">
              <a:solidFill>
                <a:srgbClr val="000000"/>
              </a:solidFill>
            </a:endParaRPr>
          </a:p>
        </p:txBody>
      </p:sp>
    </p:spTree>
    <p:extLst>
      <p:ext uri="{BB962C8B-B14F-4D97-AF65-F5344CB8AC3E}">
        <p14:creationId xmlns:p14="http://schemas.microsoft.com/office/powerpoint/2010/main" val="4007519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 144"/>
          <p:cNvPicPr>
            <a:picLocks noChangeAspect="1"/>
          </p:cNvPicPr>
          <p:nvPr/>
        </p:nvPicPr>
        <p:blipFill rotWithShape="1">
          <a:blip r:embed="rId2" cstate="print">
            <a:extLst>
              <a:ext uri="{28A0092B-C50C-407E-A947-70E740481C1C}">
                <a14:useLocalDpi xmlns:a14="http://schemas.microsoft.com/office/drawing/2010/main" val="0"/>
              </a:ext>
            </a:extLst>
          </a:blip>
          <a:srcRect l="17178" r="66928"/>
          <a:stretch/>
        </p:blipFill>
        <p:spPr>
          <a:xfrm rot="7745818">
            <a:off x="2648856" y="3760017"/>
            <a:ext cx="687403" cy="1059432"/>
          </a:xfrm>
          <a:prstGeom prst="rect">
            <a:avLst/>
          </a:prstGeom>
        </p:spPr>
      </p:pic>
      <p:grpSp>
        <p:nvGrpSpPr>
          <p:cNvPr id="11" name="Groupe 10"/>
          <p:cNvGrpSpPr/>
          <p:nvPr/>
        </p:nvGrpSpPr>
        <p:grpSpPr>
          <a:xfrm>
            <a:off x="1914750" y="3672891"/>
            <a:ext cx="7691588" cy="2958701"/>
            <a:chOff x="1136252" y="3603302"/>
            <a:chExt cx="7691588" cy="2958701"/>
          </a:xfrm>
        </p:grpSpPr>
        <p:grpSp>
          <p:nvGrpSpPr>
            <p:cNvPr id="10" name="Groupe 9"/>
            <p:cNvGrpSpPr/>
            <p:nvPr/>
          </p:nvGrpSpPr>
          <p:grpSpPr>
            <a:xfrm>
              <a:off x="1136252" y="3603302"/>
              <a:ext cx="7691588" cy="2958701"/>
              <a:chOff x="1136252" y="3603302"/>
              <a:chExt cx="7691588" cy="2958701"/>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52" y="3603302"/>
                <a:ext cx="7691588" cy="2958701"/>
              </a:xfrm>
              <a:prstGeom prst="rect">
                <a:avLst/>
              </a:prstGeom>
            </p:spPr>
          </p:pic>
          <p:sp>
            <p:nvSpPr>
              <p:cNvPr id="9" name="Rectangle 8"/>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4" name="ZoneTexte 119"/>
            <p:cNvSpPr txBox="1">
              <a:spLocks noChangeArrowheads="1"/>
            </p:cNvSpPr>
            <p:nvPr/>
          </p:nvSpPr>
          <p:spPr bwMode="auto">
            <a:xfrm>
              <a:off x="1230162" y="556280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pic>
        <p:nvPicPr>
          <p:cNvPr id="146" name="Image 145"/>
          <p:cNvPicPr>
            <a:picLocks noChangeAspect="1"/>
          </p:cNvPicPr>
          <p:nvPr/>
        </p:nvPicPr>
        <p:blipFill rotWithShape="1">
          <a:blip r:embed="rId4">
            <a:extLst>
              <a:ext uri="{28A0092B-C50C-407E-A947-70E740481C1C}">
                <a14:useLocalDpi xmlns:a14="http://schemas.microsoft.com/office/drawing/2010/main" val="0"/>
              </a:ext>
            </a:extLst>
          </a:blip>
          <a:srcRect r="82428"/>
          <a:stretch/>
        </p:blipFill>
        <p:spPr>
          <a:xfrm>
            <a:off x="3212371" y="2963378"/>
            <a:ext cx="1183074" cy="1649334"/>
          </a:xfrm>
          <a:prstGeom prst="rect">
            <a:avLst/>
          </a:prstGeom>
        </p:spPr>
      </p:pic>
      <p:sp>
        <p:nvSpPr>
          <p:cNvPr id="40" name="Rectangle 39"/>
          <p:cNvSpPr/>
          <p:nvPr/>
        </p:nvSpPr>
        <p:spPr>
          <a:xfrm>
            <a:off x="9729936" y="4235366"/>
            <a:ext cx="691557" cy="519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762026" y="1335815"/>
            <a:ext cx="11022143" cy="1046440"/>
          </a:xfrm>
          <a:prstGeom prst="rect">
            <a:avLst/>
          </a:prstGeom>
        </p:spPr>
        <p:txBody>
          <a:bodyPr wrap="square">
            <a:spAutoFit/>
          </a:bodyPr>
          <a:lstStyle/>
          <a:p>
            <a:r>
              <a:rPr lang="fr-BE" sz="2600" b="1" dirty="0" smtClean="0"/>
              <a:t>PSII fluorescence </a:t>
            </a:r>
          </a:p>
          <a:p>
            <a:endParaRPr lang="fr-BE" dirty="0"/>
          </a:p>
          <a:p>
            <a:r>
              <a:rPr lang="fr-BE" dirty="0" smtClean="0"/>
              <a:t>as an </a:t>
            </a:r>
            <a:r>
              <a:rPr lang="fr-BE" dirty="0" err="1" smtClean="0"/>
              <a:t>indicator</a:t>
            </a:r>
            <a:r>
              <a:rPr lang="fr-BE" dirty="0" smtClean="0"/>
              <a:t> of </a:t>
            </a:r>
            <a:r>
              <a:rPr lang="fr-BE" dirty="0" err="1" smtClean="0"/>
              <a:t>photosynthetic</a:t>
            </a:r>
            <a:r>
              <a:rPr lang="fr-BE" dirty="0" smtClean="0"/>
              <a:t> </a:t>
            </a:r>
            <a:r>
              <a:rPr lang="fr-BE" dirty="0" err="1" smtClean="0"/>
              <a:t>energy</a:t>
            </a:r>
            <a:r>
              <a:rPr lang="fr-BE" dirty="0" smtClean="0"/>
              <a:t> conversion in </a:t>
            </a:r>
            <a:r>
              <a:rPr lang="fr-BE" dirty="0" err="1" smtClean="0"/>
              <a:t>higher</a:t>
            </a:r>
            <a:r>
              <a:rPr lang="fr-BE" dirty="0" smtClean="0"/>
              <a:t> plants</a:t>
            </a:r>
            <a:r>
              <a:rPr lang="fr-BE" dirty="0"/>
              <a:t> </a:t>
            </a:r>
            <a:r>
              <a:rPr lang="fr-BE" dirty="0" smtClean="0"/>
              <a:t>and </a:t>
            </a:r>
            <a:r>
              <a:rPr lang="fr-BE" dirty="0" err="1" smtClean="0"/>
              <a:t>algae</a:t>
            </a:r>
            <a:endParaRPr lang="fr-BE" dirty="0"/>
          </a:p>
        </p:txBody>
      </p:sp>
      <p:sp>
        <p:nvSpPr>
          <p:cNvPr id="19" name="CustomShape 3"/>
          <p:cNvSpPr/>
          <p:nvPr/>
        </p:nvSpPr>
        <p:spPr>
          <a:xfrm>
            <a:off x="937200" y="221672"/>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Use of PSII fluorescence to set up of a new screen </a:t>
            </a:r>
          </a:p>
          <a:p>
            <a:pPr>
              <a:lnSpc>
                <a:spcPct val="100000"/>
              </a:lnSpc>
            </a:pPr>
            <a:r>
              <a:rPr lang="en-US" sz="2400" b="1" dirty="0" smtClean="0">
                <a:solidFill>
                  <a:srgbClr val="000000"/>
                </a:solidFill>
              </a:rPr>
              <a:t>to isolate mutants impaired in hydrogenase activity</a:t>
            </a:r>
            <a:endParaRPr lang="en-US" sz="2400" dirty="0"/>
          </a:p>
        </p:txBody>
      </p:sp>
      <p:sp>
        <p:nvSpPr>
          <p:cNvPr id="20" name="ZoneTexte 19"/>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28434" flipV="1">
            <a:off x="4223831" y="3104451"/>
            <a:ext cx="735635" cy="1099631"/>
          </a:xfrm>
          <a:prstGeom prst="rect">
            <a:avLst/>
          </a:prstGeom>
        </p:spPr>
      </p:pic>
      <p:pic>
        <p:nvPicPr>
          <p:cNvPr id="14" name="Picture 2" descr="Résultat de recherche d'images pour &quot;joliot type spectrometer&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0531" y="847856"/>
            <a:ext cx="2234949" cy="3181079"/>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p:cNvSpPr/>
          <p:nvPr/>
        </p:nvSpPr>
        <p:spPr>
          <a:xfrm>
            <a:off x="9729937" y="4255298"/>
            <a:ext cx="2170516" cy="821880"/>
          </a:xfrm>
          <a:prstGeom prst="rect">
            <a:avLst/>
          </a:prstGeom>
        </p:spPr>
        <p:txBody>
          <a:bodyPr wrap="none" lIns="90000" tIns="45000" rIns="90000" bIns="45000"/>
          <a:lstStyle/>
          <a:p>
            <a:r>
              <a:rPr lang="fr-BE" sz="1000" b="1" dirty="0" err="1" smtClean="0">
                <a:solidFill>
                  <a:srgbClr val="000000"/>
                </a:solidFill>
              </a:rPr>
              <a:t>Joliot</a:t>
            </a:r>
            <a:r>
              <a:rPr lang="fr-BE" sz="1000" b="1" dirty="0" smtClean="0">
                <a:solidFill>
                  <a:srgbClr val="000000"/>
                </a:solidFill>
              </a:rPr>
              <a:t> type </a:t>
            </a:r>
            <a:r>
              <a:rPr lang="fr-BE" sz="1000" b="1" dirty="0" err="1" smtClean="0">
                <a:solidFill>
                  <a:srgbClr val="000000"/>
                </a:solidFill>
              </a:rPr>
              <a:t>spectrometer</a:t>
            </a:r>
            <a:r>
              <a:rPr lang="fr-BE" sz="1000" b="1" dirty="0" smtClean="0">
                <a:solidFill>
                  <a:srgbClr val="000000"/>
                </a:solidFill>
              </a:rPr>
              <a:t> (JTS)</a:t>
            </a:r>
          </a:p>
          <a:p>
            <a:r>
              <a:rPr lang="fr-BE" sz="1000" b="1" dirty="0" smtClean="0">
                <a:solidFill>
                  <a:srgbClr val="000000"/>
                </a:solidFill>
                <a:sym typeface="Wingdings" panose="05000000000000000000" pitchFamily="2" charset="2"/>
              </a:rPr>
              <a:t> PSII (fluorescence) </a:t>
            </a:r>
            <a:r>
              <a:rPr lang="fr-BE" sz="1000" b="1" dirty="0" err="1" smtClean="0">
                <a:solidFill>
                  <a:srgbClr val="000000"/>
                </a:solidFill>
                <a:sym typeface="Wingdings" panose="05000000000000000000" pitchFamily="2" charset="2"/>
              </a:rPr>
              <a:t>efficiency</a:t>
            </a:r>
            <a:endParaRPr lang="fr-BE" sz="1000" b="1" dirty="0">
              <a:solidFill>
                <a:srgbClr val="000000"/>
              </a:solidFill>
            </a:endParaRPr>
          </a:p>
          <a:p>
            <a:endParaRPr lang="fr-BE" sz="1000" b="1" dirty="0">
              <a:solidFill>
                <a:srgbClr val="000000"/>
              </a:solidFill>
            </a:endParaRPr>
          </a:p>
          <a:p>
            <a:endParaRPr lang="fr-BE" sz="1000" b="1" dirty="0">
              <a:solidFill>
                <a:srgbClr val="000000"/>
              </a:solidFill>
            </a:endParaRPr>
          </a:p>
          <a:p>
            <a:pPr>
              <a:lnSpc>
                <a:spcPct val="100000"/>
              </a:lnSpc>
            </a:pPr>
            <a:endParaRPr lang="fr-BE" sz="1000" b="1" dirty="0" smtClean="0">
              <a:solidFill>
                <a:srgbClr val="000000"/>
              </a:solidFill>
              <a:latin typeface="Calibri"/>
            </a:endParaRPr>
          </a:p>
          <a:p>
            <a:pPr>
              <a:lnSpc>
                <a:spcPct val="100000"/>
              </a:lnSpc>
            </a:pPr>
            <a:endParaRPr lang="fr-BE" sz="1000" b="1" dirty="0" smtClean="0">
              <a:solidFill>
                <a:srgbClr val="000000"/>
              </a:solidFill>
              <a:latin typeface="Calibri"/>
            </a:endParaRPr>
          </a:p>
        </p:txBody>
      </p:sp>
      <p:sp>
        <p:nvSpPr>
          <p:cNvPr id="16" name="ZoneTexte 15"/>
          <p:cNvSpPr txBox="1"/>
          <p:nvPr/>
        </p:nvSpPr>
        <p:spPr>
          <a:xfrm>
            <a:off x="6907281" y="3720919"/>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17" name="Connecteur droit avec flèche 16"/>
          <p:cNvCxnSpPr/>
          <p:nvPr/>
        </p:nvCxnSpPr>
        <p:spPr>
          <a:xfrm flipV="1">
            <a:off x="6451673" y="4022922"/>
            <a:ext cx="604562" cy="595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rot="19044282">
            <a:off x="6189274" y="3913684"/>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sp>
        <p:nvSpPr>
          <p:cNvPr id="23" name="Rectangle 22"/>
          <p:cNvSpPr/>
          <p:nvPr/>
        </p:nvSpPr>
        <p:spPr>
          <a:xfrm rot="2511629">
            <a:off x="6338541" y="3426785"/>
            <a:ext cx="830825" cy="1574051"/>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110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3"/>
          <p:cNvSpPr/>
          <p:nvPr/>
        </p:nvSpPr>
        <p:spPr>
          <a:xfrm>
            <a:off x="937200" y="221672"/>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Use of PSII fluorescence to set up of a new screen </a:t>
            </a:r>
          </a:p>
          <a:p>
            <a:pPr>
              <a:lnSpc>
                <a:spcPct val="100000"/>
              </a:lnSpc>
            </a:pPr>
            <a:r>
              <a:rPr lang="en-US" sz="2400" b="1" dirty="0" smtClean="0">
                <a:solidFill>
                  <a:srgbClr val="000000"/>
                </a:solidFill>
              </a:rPr>
              <a:t>to isolate mutants impaired in hydrogenase activity</a:t>
            </a:r>
            <a:endParaRPr lang="en-US" sz="2400" dirty="0"/>
          </a:p>
        </p:txBody>
      </p:sp>
      <p:sp>
        <p:nvSpPr>
          <p:cNvPr id="51" name="Rectangle 50"/>
          <p:cNvSpPr/>
          <p:nvPr/>
        </p:nvSpPr>
        <p:spPr>
          <a:xfrm>
            <a:off x="1551551" y="3999630"/>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5093210" y="4008296"/>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9264316" y="3869137"/>
            <a:ext cx="466538" cy="180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2342147" y="6162992"/>
            <a:ext cx="577516" cy="17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8" name="Groupe 17"/>
          <p:cNvGrpSpPr/>
          <p:nvPr/>
        </p:nvGrpSpPr>
        <p:grpSpPr>
          <a:xfrm>
            <a:off x="4250882" y="1448105"/>
            <a:ext cx="3607089" cy="399861"/>
            <a:chOff x="756096" y="811860"/>
            <a:chExt cx="4044112" cy="503593"/>
          </a:xfrm>
        </p:grpSpPr>
        <p:sp>
          <p:nvSpPr>
            <p:cNvPr id="20" name="Rectangle 19"/>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 name="Rectangle 23"/>
          <p:cNvSpPr/>
          <p:nvPr/>
        </p:nvSpPr>
        <p:spPr>
          <a:xfrm>
            <a:off x="-1957208" y="6903502"/>
            <a:ext cx="355826" cy="369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CustomShape 9"/>
          <p:cNvSpPr/>
          <p:nvPr/>
        </p:nvSpPr>
        <p:spPr>
          <a:xfrm>
            <a:off x="3152813" y="4737565"/>
            <a:ext cx="6988926" cy="639000"/>
          </a:xfrm>
          <a:prstGeom prst="rect">
            <a:avLst/>
          </a:prstGeom>
        </p:spPr>
        <p:txBody>
          <a:bodyPr lIns="90000" tIns="45000" rIns="90000" bIns="45000"/>
          <a:lstStyle/>
          <a:p>
            <a:pPr>
              <a:lnSpc>
                <a:spcPct val="100000"/>
              </a:lnSpc>
            </a:pPr>
            <a:r>
              <a:rPr lang="fr-BE" dirty="0" smtClean="0">
                <a:solidFill>
                  <a:srgbClr val="000000"/>
                </a:solidFill>
              </a:rPr>
              <a:t>* </a:t>
            </a:r>
            <a:r>
              <a:rPr lang="fr-BE" i="1" dirty="0" err="1" smtClean="0">
                <a:solidFill>
                  <a:srgbClr val="000000"/>
                </a:solidFill>
                <a:latin typeface="Calibri"/>
              </a:rPr>
              <a:t>hydEF</a:t>
            </a:r>
            <a:r>
              <a:rPr lang="fr-BE" dirty="0" smtClean="0">
                <a:solidFill>
                  <a:srgbClr val="000000"/>
                </a:solidFill>
                <a:latin typeface="Calibri"/>
              </a:rPr>
              <a:t> mutant </a:t>
            </a:r>
            <a:r>
              <a:rPr lang="fr-BE" dirty="0" err="1" smtClean="0">
                <a:solidFill>
                  <a:srgbClr val="000000"/>
                </a:solidFill>
                <a:latin typeface="Calibri"/>
              </a:rPr>
              <a:t>isolated</a:t>
            </a:r>
            <a:r>
              <a:rPr lang="fr-BE" dirty="0" smtClean="0">
                <a:solidFill>
                  <a:srgbClr val="000000"/>
                </a:solidFill>
                <a:latin typeface="Calibri"/>
              </a:rPr>
              <a:t> by </a:t>
            </a:r>
            <a:r>
              <a:rPr lang="fr-BE" dirty="0" err="1" smtClean="0">
                <a:solidFill>
                  <a:srgbClr val="000000"/>
                </a:solidFill>
                <a:latin typeface="Calibri"/>
              </a:rPr>
              <a:t>Posewitz</a:t>
            </a:r>
            <a:r>
              <a:rPr lang="fr-BE" dirty="0" smtClean="0">
                <a:solidFill>
                  <a:srgbClr val="000000"/>
                </a:solidFill>
                <a:latin typeface="Calibri"/>
              </a:rPr>
              <a:t> </a:t>
            </a:r>
            <a:r>
              <a:rPr lang="fr-BE" i="1" dirty="0">
                <a:solidFill>
                  <a:srgbClr val="000000"/>
                </a:solidFill>
                <a:latin typeface="Calibri"/>
              </a:rPr>
              <a:t>et al., </a:t>
            </a:r>
            <a:r>
              <a:rPr lang="fr-BE" dirty="0" smtClean="0">
                <a:solidFill>
                  <a:srgbClr val="000000"/>
                </a:solidFill>
                <a:latin typeface="Calibri"/>
              </a:rPr>
              <a:t>2004</a:t>
            </a:r>
            <a:endParaRPr dirty="0"/>
          </a:p>
        </p:txBody>
      </p:sp>
      <p:sp>
        <p:nvSpPr>
          <p:cNvPr id="23" name="ZoneTexte 22"/>
          <p:cNvSpPr txBox="1"/>
          <p:nvPr/>
        </p:nvSpPr>
        <p:spPr>
          <a:xfrm>
            <a:off x="1907376" y="5337231"/>
            <a:ext cx="7356940" cy="369332"/>
          </a:xfrm>
          <a:prstGeom prst="rect">
            <a:avLst/>
          </a:prstGeom>
          <a:noFill/>
        </p:spPr>
        <p:txBody>
          <a:bodyPr wrap="square" rtlCol="0">
            <a:spAutoFit/>
          </a:bodyPr>
          <a:lstStyle/>
          <a:p>
            <a:r>
              <a:rPr lang="fr-BE" dirty="0" smtClean="0"/>
              <a:t>Fluorescence </a:t>
            </a:r>
            <a:r>
              <a:rPr lang="fr-BE" dirty="0" err="1" smtClean="0"/>
              <a:t>is</a:t>
            </a:r>
            <a:r>
              <a:rPr lang="fr-BE" dirty="0" smtClean="0"/>
              <a:t> </a:t>
            </a:r>
            <a:r>
              <a:rPr lang="fr-BE" dirty="0" err="1" smtClean="0"/>
              <a:t>higher</a:t>
            </a:r>
            <a:r>
              <a:rPr lang="fr-BE" dirty="0" smtClean="0"/>
              <a:t> in absence of </a:t>
            </a:r>
            <a:r>
              <a:rPr lang="fr-BE" dirty="0" err="1" smtClean="0"/>
              <a:t>hydrogenase</a:t>
            </a:r>
            <a:r>
              <a:rPr lang="fr-BE" dirty="0" smtClean="0"/>
              <a:t> </a:t>
            </a:r>
            <a:r>
              <a:rPr lang="fr-BE" dirty="0" err="1" smtClean="0"/>
              <a:t>activity</a:t>
            </a:r>
            <a:endParaRPr lang="fr-BE" dirty="0"/>
          </a:p>
        </p:txBody>
      </p:sp>
      <p:sp>
        <p:nvSpPr>
          <p:cNvPr id="25" name="ZoneTexte 24"/>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grpSp>
        <p:nvGrpSpPr>
          <p:cNvPr id="4" name="Groupe 3"/>
          <p:cNvGrpSpPr/>
          <p:nvPr/>
        </p:nvGrpSpPr>
        <p:grpSpPr>
          <a:xfrm>
            <a:off x="625482" y="1124376"/>
            <a:ext cx="5727192" cy="3433759"/>
            <a:chOff x="625482" y="1124376"/>
            <a:chExt cx="5727192" cy="3433759"/>
          </a:xfrm>
        </p:grpSpPr>
        <p:grpSp>
          <p:nvGrpSpPr>
            <p:cNvPr id="5" name="Groupe 4"/>
            <p:cNvGrpSpPr/>
            <p:nvPr/>
          </p:nvGrpSpPr>
          <p:grpSpPr>
            <a:xfrm>
              <a:off x="625482" y="1124376"/>
              <a:ext cx="4467727" cy="3433759"/>
              <a:chOff x="625483" y="1124377"/>
              <a:chExt cx="3657760" cy="2906198"/>
            </a:xfrm>
          </p:grpSpPr>
          <p:grpSp>
            <p:nvGrpSpPr>
              <p:cNvPr id="9" name="Groupe 8"/>
              <p:cNvGrpSpPr/>
              <p:nvPr/>
            </p:nvGrpSpPr>
            <p:grpSpPr>
              <a:xfrm>
                <a:off x="625483" y="1275568"/>
                <a:ext cx="3607089" cy="2641697"/>
                <a:chOff x="756096" y="811860"/>
                <a:chExt cx="4044112" cy="3327003"/>
              </a:xfrm>
            </p:grpSpPr>
            <p:pic>
              <p:nvPicPr>
                <p:cNvPr id="10" name="Picture 2"/>
                <p:cNvPicPr/>
                <p:nvPr/>
              </p:nvPicPr>
              <p:blipFill rotWithShape="1">
                <a:blip r:embed="rId3"/>
                <a:srcRect r="47594" b="52123"/>
                <a:stretch/>
              </p:blipFill>
              <p:spPr>
                <a:xfrm>
                  <a:off x="756096" y="811860"/>
                  <a:ext cx="3723221" cy="3327003"/>
                </a:xfrm>
                <a:prstGeom prst="rect">
                  <a:avLst/>
                </a:prstGeom>
              </p:spPr>
            </p:pic>
            <p:sp>
              <p:nvSpPr>
                <p:cNvPr id="11" name="Rectangle 10"/>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14" name="Picture 2"/>
              <p:cNvPicPr/>
              <p:nvPr/>
            </p:nvPicPr>
            <p:blipFill rotWithShape="1">
              <a:blip r:embed="rId3"/>
              <a:srcRect l="56868" b="52123"/>
              <a:stretch/>
            </p:blipFill>
            <p:spPr>
              <a:xfrm>
                <a:off x="1317182" y="1124377"/>
                <a:ext cx="2966061" cy="2906198"/>
              </a:xfrm>
              <a:prstGeom prst="rect">
                <a:avLst/>
              </a:prstGeom>
            </p:spPr>
          </p:pic>
        </p:grpSp>
        <p:sp>
          <p:nvSpPr>
            <p:cNvPr id="22" name="CustomShape 9"/>
            <p:cNvSpPr/>
            <p:nvPr/>
          </p:nvSpPr>
          <p:spPr>
            <a:xfrm>
              <a:off x="4544854" y="3005577"/>
              <a:ext cx="1807820" cy="639000"/>
            </a:xfrm>
            <a:prstGeom prst="rect">
              <a:avLst/>
            </a:prstGeom>
          </p:spPr>
          <p:txBody>
            <a:bodyPr lIns="90000" tIns="45000" rIns="90000" bIns="45000"/>
            <a:lstStyle/>
            <a:p>
              <a:pPr>
                <a:lnSpc>
                  <a:spcPct val="100000"/>
                </a:lnSpc>
              </a:pPr>
              <a:r>
                <a:rPr lang="fr-BE" dirty="0" smtClean="0">
                  <a:solidFill>
                    <a:srgbClr val="000000"/>
                  </a:solidFill>
                </a:rPr>
                <a:t>*</a:t>
              </a:r>
              <a:endParaRPr dirty="0"/>
            </a:p>
          </p:txBody>
        </p:sp>
        <p:sp>
          <p:nvSpPr>
            <p:cNvPr id="2" name="Rectangle 1"/>
            <p:cNvSpPr/>
            <p:nvPr/>
          </p:nvSpPr>
          <p:spPr>
            <a:xfrm>
              <a:off x="4444883" y="1932945"/>
              <a:ext cx="199942" cy="1154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963188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3"/>
          <p:cNvSpPr/>
          <p:nvPr/>
        </p:nvSpPr>
        <p:spPr>
          <a:xfrm>
            <a:off x="937200" y="221672"/>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Use of PSII fluorescence to set up of a new screen </a:t>
            </a:r>
          </a:p>
          <a:p>
            <a:pPr>
              <a:lnSpc>
                <a:spcPct val="100000"/>
              </a:lnSpc>
            </a:pPr>
            <a:r>
              <a:rPr lang="en-US" sz="2400" b="1" dirty="0" smtClean="0">
                <a:solidFill>
                  <a:srgbClr val="000000"/>
                </a:solidFill>
              </a:rPr>
              <a:t>to isolate mutants impaired in hydrogenase activity</a:t>
            </a:r>
            <a:endParaRPr lang="en-US" sz="2400" dirty="0"/>
          </a:p>
        </p:txBody>
      </p:sp>
      <p:sp>
        <p:nvSpPr>
          <p:cNvPr id="51" name="Rectangle 50"/>
          <p:cNvSpPr/>
          <p:nvPr/>
        </p:nvSpPr>
        <p:spPr>
          <a:xfrm>
            <a:off x="1551551" y="3999630"/>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5093210" y="4008296"/>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9264316" y="3869137"/>
            <a:ext cx="466538" cy="180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2342147" y="6162992"/>
            <a:ext cx="577516" cy="17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8" name="Groupe 17"/>
          <p:cNvGrpSpPr/>
          <p:nvPr/>
        </p:nvGrpSpPr>
        <p:grpSpPr>
          <a:xfrm>
            <a:off x="4250882" y="1448105"/>
            <a:ext cx="3607089" cy="399861"/>
            <a:chOff x="756096" y="811860"/>
            <a:chExt cx="4044112" cy="503593"/>
          </a:xfrm>
        </p:grpSpPr>
        <p:sp>
          <p:nvSpPr>
            <p:cNvPr id="20" name="Rectangle 19"/>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 name="Rectangle 23"/>
          <p:cNvSpPr/>
          <p:nvPr/>
        </p:nvSpPr>
        <p:spPr>
          <a:xfrm>
            <a:off x="-1957208" y="6903502"/>
            <a:ext cx="355826" cy="369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CustomShape 9"/>
          <p:cNvSpPr/>
          <p:nvPr/>
        </p:nvSpPr>
        <p:spPr>
          <a:xfrm>
            <a:off x="3152813" y="4737565"/>
            <a:ext cx="6988926" cy="639000"/>
          </a:xfrm>
          <a:prstGeom prst="rect">
            <a:avLst/>
          </a:prstGeom>
        </p:spPr>
        <p:txBody>
          <a:bodyPr lIns="90000" tIns="45000" rIns="90000" bIns="45000"/>
          <a:lstStyle/>
          <a:p>
            <a:pPr>
              <a:lnSpc>
                <a:spcPct val="100000"/>
              </a:lnSpc>
            </a:pPr>
            <a:r>
              <a:rPr lang="fr-BE" dirty="0" smtClean="0">
                <a:solidFill>
                  <a:srgbClr val="000000"/>
                </a:solidFill>
              </a:rPr>
              <a:t>* </a:t>
            </a:r>
            <a:r>
              <a:rPr lang="fr-BE" i="1" dirty="0" err="1" smtClean="0">
                <a:solidFill>
                  <a:srgbClr val="000000"/>
                </a:solidFill>
                <a:latin typeface="Calibri"/>
              </a:rPr>
              <a:t>hydEF</a:t>
            </a:r>
            <a:r>
              <a:rPr lang="fr-BE" dirty="0" smtClean="0">
                <a:solidFill>
                  <a:srgbClr val="000000"/>
                </a:solidFill>
                <a:latin typeface="Calibri"/>
              </a:rPr>
              <a:t> mutant </a:t>
            </a:r>
            <a:r>
              <a:rPr lang="fr-BE" dirty="0" err="1" smtClean="0">
                <a:solidFill>
                  <a:srgbClr val="000000"/>
                </a:solidFill>
                <a:latin typeface="Calibri"/>
              </a:rPr>
              <a:t>isolated</a:t>
            </a:r>
            <a:r>
              <a:rPr lang="fr-BE" dirty="0" smtClean="0">
                <a:solidFill>
                  <a:srgbClr val="000000"/>
                </a:solidFill>
                <a:latin typeface="Calibri"/>
              </a:rPr>
              <a:t> by </a:t>
            </a:r>
            <a:r>
              <a:rPr lang="fr-BE" dirty="0" err="1" smtClean="0">
                <a:solidFill>
                  <a:srgbClr val="000000"/>
                </a:solidFill>
                <a:latin typeface="Calibri"/>
              </a:rPr>
              <a:t>Posewitz</a:t>
            </a:r>
            <a:r>
              <a:rPr lang="fr-BE" dirty="0" smtClean="0">
                <a:solidFill>
                  <a:srgbClr val="000000"/>
                </a:solidFill>
                <a:latin typeface="Calibri"/>
              </a:rPr>
              <a:t> </a:t>
            </a:r>
            <a:r>
              <a:rPr lang="fr-BE" i="1" dirty="0">
                <a:solidFill>
                  <a:srgbClr val="000000"/>
                </a:solidFill>
                <a:latin typeface="Calibri"/>
              </a:rPr>
              <a:t>et al., </a:t>
            </a:r>
            <a:r>
              <a:rPr lang="fr-BE" dirty="0" smtClean="0">
                <a:solidFill>
                  <a:srgbClr val="000000"/>
                </a:solidFill>
                <a:latin typeface="Calibri"/>
              </a:rPr>
              <a:t>2004</a:t>
            </a:r>
            <a:endParaRPr dirty="0"/>
          </a:p>
        </p:txBody>
      </p:sp>
      <p:sp>
        <p:nvSpPr>
          <p:cNvPr id="23" name="ZoneTexte 22"/>
          <p:cNvSpPr txBox="1"/>
          <p:nvPr/>
        </p:nvSpPr>
        <p:spPr>
          <a:xfrm>
            <a:off x="1907376" y="5337231"/>
            <a:ext cx="7356940" cy="646331"/>
          </a:xfrm>
          <a:prstGeom prst="rect">
            <a:avLst/>
          </a:prstGeom>
          <a:noFill/>
        </p:spPr>
        <p:txBody>
          <a:bodyPr wrap="square" rtlCol="0">
            <a:spAutoFit/>
          </a:bodyPr>
          <a:lstStyle/>
          <a:p>
            <a:r>
              <a:rPr lang="fr-BE" dirty="0" err="1" smtClean="0"/>
              <a:t>Photochemical</a:t>
            </a:r>
            <a:r>
              <a:rPr lang="fr-BE" dirty="0" smtClean="0"/>
              <a:t> </a:t>
            </a:r>
            <a:r>
              <a:rPr lang="fr-BE" dirty="0" err="1" smtClean="0"/>
              <a:t>yield</a:t>
            </a:r>
            <a:r>
              <a:rPr lang="fr-BE" dirty="0" smtClean="0"/>
              <a:t> of </a:t>
            </a:r>
            <a:r>
              <a:rPr lang="fr-BE" dirty="0" err="1" smtClean="0"/>
              <a:t>photosystem</a:t>
            </a:r>
            <a:r>
              <a:rPr lang="fr-BE" dirty="0" smtClean="0"/>
              <a:t> II (</a:t>
            </a:r>
            <a:r>
              <a:rPr lang="el-GR" b="1" dirty="0" smtClean="0"/>
              <a:t>Φ</a:t>
            </a:r>
            <a:r>
              <a:rPr lang="fr-BE" b="1" dirty="0" smtClean="0"/>
              <a:t>II</a:t>
            </a:r>
            <a:r>
              <a:rPr lang="fr-BE" dirty="0" smtClean="0"/>
              <a:t>) </a:t>
            </a:r>
          </a:p>
          <a:p>
            <a:r>
              <a:rPr lang="fr-BE" dirty="0" smtClean="0"/>
              <a:t>PSII relative </a:t>
            </a:r>
            <a:r>
              <a:rPr lang="fr-BE" b="1" dirty="0" err="1" smtClean="0"/>
              <a:t>e</a:t>
            </a:r>
            <a:r>
              <a:rPr lang="fr-BE" dirty="0" err="1" smtClean="0"/>
              <a:t>lectron</a:t>
            </a:r>
            <a:r>
              <a:rPr lang="fr-BE" dirty="0" smtClean="0"/>
              <a:t> </a:t>
            </a:r>
            <a:r>
              <a:rPr lang="fr-BE" b="1" dirty="0"/>
              <a:t>t</a:t>
            </a:r>
            <a:r>
              <a:rPr lang="fr-BE" dirty="0" smtClean="0"/>
              <a:t>ransport </a:t>
            </a:r>
            <a:r>
              <a:rPr lang="fr-BE" b="1" dirty="0" smtClean="0"/>
              <a:t>r</a:t>
            </a:r>
            <a:r>
              <a:rPr lang="fr-BE" dirty="0" smtClean="0"/>
              <a:t>ate (</a:t>
            </a:r>
            <a:r>
              <a:rPr lang="fr-BE" b="1" dirty="0" smtClean="0"/>
              <a:t>ETR’</a:t>
            </a:r>
            <a:r>
              <a:rPr lang="fr-BE" dirty="0" smtClean="0"/>
              <a:t>) = </a:t>
            </a:r>
            <a:r>
              <a:rPr lang="el-GR" dirty="0" smtClean="0"/>
              <a:t>Φ</a:t>
            </a:r>
            <a:r>
              <a:rPr lang="fr-BE" dirty="0" smtClean="0"/>
              <a:t>II*</a:t>
            </a:r>
            <a:r>
              <a:rPr lang="fr-BE" dirty="0" err="1" smtClean="0"/>
              <a:t>Ilum</a:t>
            </a:r>
            <a:endParaRPr lang="fr-BE" dirty="0"/>
          </a:p>
        </p:txBody>
      </p:sp>
      <p:sp>
        <p:nvSpPr>
          <p:cNvPr id="25" name="ZoneTexte 24"/>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grpSp>
        <p:nvGrpSpPr>
          <p:cNvPr id="4" name="Groupe 3"/>
          <p:cNvGrpSpPr/>
          <p:nvPr/>
        </p:nvGrpSpPr>
        <p:grpSpPr>
          <a:xfrm>
            <a:off x="625482" y="1124376"/>
            <a:ext cx="5727192" cy="3433759"/>
            <a:chOff x="625482" y="1124376"/>
            <a:chExt cx="5727192" cy="3433759"/>
          </a:xfrm>
        </p:grpSpPr>
        <p:grpSp>
          <p:nvGrpSpPr>
            <p:cNvPr id="5" name="Groupe 4"/>
            <p:cNvGrpSpPr/>
            <p:nvPr/>
          </p:nvGrpSpPr>
          <p:grpSpPr>
            <a:xfrm>
              <a:off x="625482" y="1124376"/>
              <a:ext cx="4467727" cy="3433759"/>
              <a:chOff x="625483" y="1124377"/>
              <a:chExt cx="3657760" cy="2906198"/>
            </a:xfrm>
          </p:grpSpPr>
          <p:grpSp>
            <p:nvGrpSpPr>
              <p:cNvPr id="9" name="Groupe 8"/>
              <p:cNvGrpSpPr/>
              <p:nvPr/>
            </p:nvGrpSpPr>
            <p:grpSpPr>
              <a:xfrm>
                <a:off x="625483" y="1275568"/>
                <a:ext cx="3607089" cy="2641697"/>
                <a:chOff x="756096" y="811860"/>
                <a:chExt cx="4044112" cy="3327003"/>
              </a:xfrm>
            </p:grpSpPr>
            <p:pic>
              <p:nvPicPr>
                <p:cNvPr id="10" name="Picture 2"/>
                <p:cNvPicPr/>
                <p:nvPr/>
              </p:nvPicPr>
              <p:blipFill rotWithShape="1">
                <a:blip r:embed="rId3"/>
                <a:srcRect r="47594" b="52123"/>
                <a:stretch/>
              </p:blipFill>
              <p:spPr>
                <a:xfrm>
                  <a:off x="756096" y="811860"/>
                  <a:ext cx="3723221" cy="3327003"/>
                </a:xfrm>
                <a:prstGeom prst="rect">
                  <a:avLst/>
                </a:prstGeom>
              </p:spPr>
            </p:pic>
            <p:sp>
              <p:nvSpPr>
                <p:cNvPr id="11" name="Rectangle 10"/>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14" name="Picture 2"/>
              <p:cNvPicPr/>
              <p:nvPr/>
            </p:nvPicPr>
            <p:blipFill rotWithShape="1">
              <a:blip r:embed="rId3"/>
              <a:srcRect l="56868" b="52123"/>
              <a:stretch/>
            </p:blipFill>
            <p:spPr>
              <a:xfrm>
                <a:off x="1317182" y="1124377"/>
                <a:ext cx="2966061" cy="2906198"/>
              </a:xfrm>
              <a:prstGeom prst="rect">
                <a:avLst/>
              </a:prstGeom>
            </p:spPr>
          </p:pic>
        </p:grpSp>
        <p:sp>
          <p:nvSpPr>
            <p:cNvPr id="22" name="CustomShape 9"/>
            <p:cNvSpPr/>
            <p:nvPr/>
          </p:nvSpPr>
          <p:spPr>
            <a:xfrm>
              <a:off x="4544854" y="3005577"/>
              <a:ext cx="1807820" cy="639000"/>
            </a:xfrm>
            <a:prstGeom prst="rect">
              <a:avLst/>
            </a:prstGeom>
          </p:spPr>
          <p:txBody>
            <a:bodyPr lIns="90000" tIns="45000" rIns="90000" bIns="45000"/>
            <a:lstStyle/>
            <a:p>
              <a:pPr>
                <a:lnSpc>
                  <a:spcPct val="100000"/>
                </a:lnSpc>
              </a:pPr>
              <a:r>
                <a:rPr lang="fr-BE" dirty="0" smtClean="0">
                  <a:solidFill>
                    <a:srgbClr val="000000"/>
                  </a:solidFill>
                </a:rPr>
                <a:t>*</a:t>
              </a:r>
              <a:endParaRPr dirty="0"/>
            </a:p>
          </p:txBody>
        </p:sp>
      </p:grpSp>
      <p:sp>
        <p:nvSpPr>
          <p:cNvPr id="26" name="ZoneTexte 25"/>
          <p:cNvSpPr txBox="1"/>
          <p:nvPr/>
        </p:nvSpPr>
        <p:spPr>
          <a:xfrm>
            <a:off x="7981037" y="1475931"/>
            <a:ext cx="4283304" cy="1938992"/>
          </a:xfrm>
          <a:prstGeom prst="rect">
            <a:avLst/>
          </a:prstGeom>
          <a:noFill/>
        </p:spPr>
        <p:txBody>
          <a:bodyPr wrap="square" rtlCol="0">
            <a:spAutoFit/>
          </a:bodyPr>
          <a:lstStyle/>
          <a:p>
            <a:pPr>
              <a:lnSpc>
                <a:spcPct val="150000"/>
              </a:lnSpc>
            </a:pPr>
            <a:r>
              <a:rPr lang="fr-BE" sz="2000" dirty="0" smtClean="0"/>
              <a:t>1: </a:t>
            </a:r>
            <a:r>
              <a:rPr lang="fr-BE" sz="2000" dirty="0" err="1" smtClean="0"/>
              <a:t>Specific</a:t>
            </a:r>
            <a:r>
              <a:rPr lang="fr-BE" sz="2000" dirty="0" smtClean="0"/>
              <a:t> to </a:t>
            </a:r>
            <a:r>
              <a:rPr lang="fr-BE" sz="2000" dirty="0" err="1" smtClean="0"/>
              <a:t>anoxia</a:t>
            </a:r>
            <a:r>
              <a:rPr lang="fr-BE" sz="2000" dirty="0" smtClean="0"/>
              <a:t>? </a:t>
            </a:r>
          </a:p>
          <a:p>
            <a:pPr>
              <a:lnSpc>
                <a:spcPct val="150000"/>
              </a:lnSpc>
            </a:pPr>
            <a:r>
              <a:rPr lang="fr-BE" sz="2000" dirty="0" smtClean="0"/>
              <a:t>2: </a:t>
            </a:r>
            <a:r>
              <a:rPr lang="fr-BE" sz="2000" dirty="0" err="1" smtClean="0"/>
              <a:t>Effect</a:t>
            </a:r>
            <a:r>
              <a:rPr lang="fr-BE" sz="2000" dirty="0" smtClean="0"/>
              <a:t> of light </a:t>
            </a:r>
            <a:r>
              <a:rPr lang="fr-BE" sz="2000" dirty="0" err="1" smtClean="0"/>
              <a:t>intensity</a:t>
            </a:r>
            <a:r>
              <a:rPr lang="fr-BE" sz="2000" dirty="0" smtClean="0"/>
              <a:t>? </a:t>
            </a:r>
          </a:p>
          <a:p>
            <a:pPr>
              <a:lnSpc>
                <a:spcPct val="150000"/>
              </a:lnSpc>
            </a:pPr>
            <a:r>
              <a:rPr lang="fr-BE" sz="2000" dirty="0" smtClean="0"/>
              <a:t>3: </a:t>
            </a:r>
            <a:r>
              <a:rPr lang="fr-BE" sz="2000" dirty="0" err="1" smtClean="0"/>
              <a:t>Sensitivity</a:t>
            </a:r>
            <a:r>
              <a:rPr lang="fr-BE" sz="2000" dirty="0" smtClean="0"/>
              <a:t>? </a:t>
            </a:r>
          </a:p>
          <a:p>
            <a:pPr>
              <a:lnSpc>
                <a:spcPct val="150000"/>
              </a:lnSpc>
            </a:pPr>
            <a:endParaRPr lang="fr-BE" sz="2000" dirty="0"/>
          </a:p>
        </p:txBody>
      </p:sp>
    </p:spTree>
    <p:extLst>
      <p:ext uri="{BB962C8B-B14F-4D97-AF65-F5344CB8AC3E}">
        <p14:creationId xmlns:p14="http://schemas.microsoft.com/office/powerpoint/2010/main" val="792932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625483" y="1275568"/>
            <a:ext cx="3607089" cy="2641697"/>
            <a:chOff x="756096" y="811860"/>
            <a:chExt cx="4044112" cy="3327003"/>
          </a:xfrm>
        </p:grpSpPr>
        <p:pic>
          <p:nvPicPr>
            <p:cNvPr id="10" name="Picture 2"/>
            <p:cNvPicPr/>
            <p:nvPr/>
          </p:nvPicPr>
          <p:blipFill rotWithShape="1">
            <a:blip r:embed="rId3"/>
            <a:srcRect r="47594" b="52123"/>
            <a:stretch/>
          </p:blipFill>
          <p:spPr>
            <a:xfrm>
              <a:off x="756096" y="811860"/>
              <a:ext cx="3723221" cy="3327003"/>
            </a:xfrm>
            <a:prstGeom prst="rect">
              <a:avLst/>
            </a:prstGeom>
          </p:spPr>
        </p:pic>
        <p:sp>
          <p:nvSpPr>
            <p:cNvPr id="11" name="Rectangle 10"/>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1" name="Rectangle 50"/>
          <p:cNvSpPr/>
          <p:nvPr/>
        </p:nvSpPr>
        <p:spPr>
          <a:xfrm>
            <a:off x="1551551" y="3999630"/>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5093210" y="4008296"/>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9264316" y="3869137"/>
            <a:ext cx="466538" cy="180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2342147" y="6162992"/>
            <a:ext cx="577516" cy="17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3" name="Groupe 12"/>
          <p:cNvGrpSpPr/>
          <p:nvPr/>
        </p:nvGrpSpPr>
        <p:grpSpPr>
          <a:xfrm>
            <a:off x="-4315469" y="1124377"/>
            <a:ext cx="8598712" cy="2906198"/>
            <a:chOff x="756096" y="-2015135"/>
            <a:chExt cx="9640497" cy="3660121"/>
          </a:xfrm>
        </p:grpSpPr>
        <p:pic>
          <p:nvPicPr>
            <p:cNvPr id="14" name="Picture 2"/>
            <p:cNvPicPr/>
            <p:nvPr/>
          </p:nvPicPr>
          <p:blipFill rotWithShape="1">
            <a:blip r:embed="rId3"/>
            <a:srcRect l="56868" b="52123"/>
            <a:stretch/>
          </p:blipFill>
          <p:spPr>
            <a:xfrm>
              <a:off x="7071176" y="-2015135"/>
              <a:ext cx="3325417" cy="3660121"/>
            </a:xfrm>
            <a:prstGeom prst="rect">
              <a:avLst/>
            </a:prstGeom>
          </p:spPr>
        </p:pic>
        <p:sp>
          <p:nvSpPr>
            <p:cNvPr id="16" name="Rectangle 15"/>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8" name="Groupe 17"/>
          <p:cNvGrpSpPr/>
          <p:nvPr/>
        </p:nvGrpSpPr>
        <p:grpSpPr>
          <a:xfrm>
            <a:off x="4250882" y="1448105"/>
            <a:ext cx="3607089" cy="399861"/>
            <a:chOff x="756096" y="811860"/>
            <a:chExt cx="4044112" cy="503593"/>
          </a:xfrm>
        </p:grpSpPr>
        <p:sp>
          <p:nvSpPr>
            <p:cNvPr id="20" name="Rectangle 19"/>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 name="ZoneTexte 1"/>
          <p:cNvSpPr txBox="1"/>
          <p:nvPr/>
        </p:nvSpPr>
        <p:spPr>
          <a:xfrm>
            <a:off x="7981037" y="1475931"/>
            <a:ext cx="4283304" cy="1477328"/>
          </a:xfrm>
          <a:prstGeom prst="rect">
            <a:avLst/>
          </a:prstGeom>
          <a:noFill/>
        </p:spPr>
        <p:txBody>
          <a:bodyPr wrap="square" rtlCol="0">
            <a:spAutoFit/>
          </a:bodyPr>
          <a:lstStyle/>
          <a:p>
            <a:pPr>
              <a:lnSpc>
                <a:spcPct val="150000"/>
              </a:lnSpc>
            </a:pPr>
            <a:r>
              <a:rPr lang="fr-BE" sz="2000" dirty="0" smtClean="0"/>
              <a:t>1: </a:t>
            </a:r>
            <a:r>
              <a:rPr lang="fr-BE" sz="2000" dirty="0" err="1" smtClean="0"/>
              <a:t>Specific</a:t>
            </a:r>
            <a:r>
              <a:rPr lang="fr-BE" sz="2000" dirty="0" smtClean="0"/>
              <a:t> to </a:t>
            </a:r>
            <a:r>
              <a:rPr lang="fr-BE" sz="2000" dirty="0" err="1" smtClean="0"/>
              <a:t>anoxia</a:t>
            </a:r>
            <a:r>
              <a:rPr lang="fr-BE" sz="2000" dirty="0" smtClean="0"/>
              <a:t>? </a:t>
            </a:r>
            <a:r>
              <a:rPr lang="fr-BE" sz="2000" dirty="0">
                <a:solidFill>
                  <a:srgbClr val="00B050"/>
                </a:solidFill>
              </a:rPr>
              <a:t>√</a:t>
            </a:r>
            <a:endParaRPr lang="fr-BE" sz="2000" dirty="0" smtClean="0"/>
          </a:p>
          <a:p>
            <a:pPr>
              <a:lnSpc>
                <a:spcPct val="150000"/>
              </a:lnSpc>
            </a:pPr>
            <a:r>
              <a:rPr lang="fr-BE" sz="2000" dirty="0" smtClean="0"/>
              <a:t>2: </a:t>
            </a:r>
            <a:r>
              <a:rPr lang="fr-BE" sz="2000" dirty="0" err="1" smtClean="0"/>
              <a:t>Effect</a:t>
            </a:r>
            <a:r>
              <a:rPr lang="fr-BE" sz="2000" dirty="0" smtClean="0"/>
              <a:t> of light </a:t>
            </a:r>
            <a:r>
              <a:rPr lang="fr-BE" sz="2000" dirty="0" err="1" smtClean="0"/>
              <a:t>intensity</a:t>
            </a:r>
            <a:r>
              <a:rPr lang="fr-BE" sz="2000" dirty="0" smtClean="0"/>
              <a:t>? </a:t>
            </a:r>
            <a:r>
              <a:rPr lang="fr-BE" sz="2000" dirty="0" smtClean="0">
                <a:solidFill>
                  <a:srgbClr val="00B050"/>
                </a:solidFill>
              </a:rPr>
              <a:t>√</a:t>
            </a:r>
            <a:endParaRPr lang="fr-BE" sz="2000" dirty="0" smtClean="0"/>
          </a:p>
          <a:p>
            <a:pPr>
              <a:lnSpc>
                <a:spcPct val="150000"/>
              </a:lnSpc>
            </a:pPr>
            <a:r>
              <a:rPr lang="fr-BE" sz="2000" dirty="0" smtClean="0"/>
              <a:t>3: </a:t>
            </a:r>
            <a:r>
              <a:rPr lang="fr-BE" sz="2000" dirty="0" err="1" smtClean="0"/>
              <a:t>Sensitivity</a:t>
            </a:r>
            <a:r>
              <a:rPr lang="fr-BE" sz="2000" dirty="0" smtClean="0"/>
              <a:t>? </a:t>
            </a:r>
            <a:r>
              <a:rPr lang="fr-BE" sz="2000" dirty="0" smtClean="0">
                <a:solidFill>
                  <a:srgbClr val="00B050"/>
                </a:solidFill>
              </a:rPr>
              <a:t>√</a:t>
            </a:r>
            <a:endParaRPr lang="fr-BE" sz="2000" dirty="0" smtClean="0"/>
          </a:p>
        </p:txBody>
      </p:sp>
      <p:grpSp>
        <p:nvGrpSpPr>
          <p:cNvPr id="22" name="Groupe 21"/>
          <p:cNvGrpSpPr/>
          <p:nvPr/>
        </p:nvGrpSpPr>
        <p:grpSpPr>
          <a:xfrm>
            <a:off x="1317182" y="1143306"/>
            <a:ext cx="6540789" cy="2641697"/>
            <a:chOff x="-2533041" y="427989"/>
            <a:chExt cx="7333249" cy="3327003"/>
          </a:xfrm>
        </p:grpSpPr>
        <p:pic>
          <p:nvPicPr>
            <p:cNvPr id="23" name="Picture 2"/>
            <p:cNvPicPr/>
            <p:nvPr/>
          </p:nvPicPr>
          <p:blipFill rotWithShape="1">
            <a:blip r:embed="rId3"/>
            <a:srcRect l="-46296" t="-5524" r="46296" b="57647"/>
            <a:stretch/>
          </p:blipFill>
          <p:spPr>
            <a:xfrm>
              <a:off x="-2533041" y="427989"/>
              <a:ext cx="7104536" cy="3327003"/>
            </a:xfrm>
            <a:prstGeom prst="rect">
              <a:avLst/>
            </a:prstGeom>
          </p:spPr>
        </p:pic>
        <p:sp>
          <p:nvSpPr>
            <p:cNvPr id="24" name="Rectangle 23"/>
            <p:cNvSpPr/>
            <p:nvPr/>
          </p:nvSpPr>
          <p:spPr>
            <a:xfrm>
              <a:off x="756096" y="850232"/>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4401272" y="811860"/>
              <a:ext cx="398936" cy="465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26" name="Picture 2"/>
          <p:cNvPicPr/>
          <p:nvPr/>
        </p:nvPicPr>
        <p:blipFill rotWithShape="1">
          <a:blip r:embed="rId3"/>
          <a:srcRect l="56868" t="40498" b="52123"/>
          <a:stretch/>
        </p:blipFill>
        <p:spPr>
          <a:xfrm>
            <a:off x="4922282" y="3693290"/>
            <a:ext cx="2966061" cy="447949"/>
          </a:xfrm>
          <a:prstGeom prst="rect">
            <a:avLst/>
          </a:prstGeom>
        </p:spPr>
      </p:pic>
      <p:grpSp>
        <p:nvGrpSpPr>
          <p:cNvPr id="36" name="Groupe 35"/>
          <p:cNvGrpSpPr/>
          <p:nvPr/>
        </p:nvGrpSpPr>
        <p:grpSpPr>
          <a:xfrm>
            <a:off x="812736" y="1705897"/>
            <a:ext cx="3088217" cy="4635692"/>
            <a:chOff x="3184293" y="1024541"/>
            <a:chExt cx="3088217" cy="4635692"/>
          </a:xfrm>
        </p:grpSpPr>
        <p:pic>
          <p:nvPicPr>
            <p:cNvPr id="37" name="Picture 2"/>
            <p:cNvPicPr/>
            <p:nvPr/>
          </p:nvPicPr>
          <p:blipFill rotWithShape="1">
            <a:blip r:embed="rId3"/>
            <a:srcRect l="53743" t="49342"/>
            <a:stretch/>
          </p:blipFill>
          <p:spPr>
            <a:xfrm>
              <a:off x="3721768" y="3209332"/>
              <a:ext cx="2550742" cy="2450901"/>
            </a:xfrm>
            <a:prstGeom prst="rect">
              <a:avLst/>
            </a:prstGeom>
          </p:spPr>
        </p:pic>
        <p:sp>
          <p:nvSpPr>
            <p:cNvPr id="38" name="Rectangle 37"/>
            <p:cNvSpPr/>
            <p:nvPr/>
          </p:nvSpPr>
          <p:spPr>
            <a:xfrm>
              <a:off x="3184293" y="1024541"/>
              <a:ext cx="449179" cy="176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9" name="Groupe 38"/>
            <p:cNvGrpSpPr/>
            <p:nvPr/>
          </p:nvGrpSpPr>
          <p:grpSpPr>
            <a:xfrm>
              <a:off x="3282045" y="3119995"/>
              <a:ext cx="616185" cy="2131152"/>
              <a:chOff x="3282045" y="3119995"/>
              <a:chExt cx="616185" cy="2131152"/>
            </a:xfrm>
          </p:grpSpPr>
          <p:pic>
            <p:nvPicPr>
              <p:cNvPr id="41" name="Picture 2"/>
              <p:cNvPicPr/>
              <p:nvPr/>
            </p:nvPicPr>
            <p:blipFill rotWithShape="1">
              <a:blip r:embed="rId3"/>
              <a:srcRect l="1227" t="46089" r="88008" b="8485"/>
              <a:stretch/>
            </p:blipFill>
            <p:spPr>
              <a:xfrm>
                <a:off x="3282046" y="3119995"/>
                <a:ext cx="616184" cy="2131152"/>
              </a:xfrm>
              <a:prstGeom prst="rect">
                <a:avLst/>
              </a:prstGeom>
            </p:spPr>
          </p:pic>
          <p:sp>
            <p:nvSpPr>
              <p:cNvPr id="42" name="Rectangle 41"/>
              <p:cNvSpPr/>
              <p:nvPr/>
            </p:nvSpPr>
            <p:spPr>
              <a:xfrm flipV="1">
                <a:off x="3282045" y="3197856"/>
                <a:ext cx="199092" cy="351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0" name="Rectangle 39"/>
            <p:cNvSpPr/>
            <p:nvPr/>
          </p:nvSpPr>
          <p:spPr>
            <a:xfrm flipV="1">
              <a:off x="3578074" y="5251147"/>
              <a:ext cx="199092" cy="351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3" name="Rectangle 42"/>
          <p:cNvSpPr/>
          <p:nvPr/>
        </p:nvSpPr>
        <p:spPr>
          <a:xfrm>
            <a:off x="2342147" y="6162992"/>
            <a:ext cx="577516" cy="178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ZoneTexte 43"/>
          <p:cNvSpPr txBox="1"/>
          <p:nvPr/>
        </p:nvSpPr>
        <p:spPr>
          <a:xfrm>
            <a:off x="2008554" y="6244119"/>
            <a:ext cx="1234056" cy="276999"/>
          </a:xfrm>
          <a:prstGeom prst="rect">
            <a:avLst/>
          </a:prstGeom>
          <a:noFill/>
        </p:spPr>
        <p:txBody>
          <a:bodyPr wrap="square" rtlCol="0">
            <a:spAutoFit/>
          </a:bodyPr>
          <a:lstStyle/>
          <a:p>
            <a:r>
              <a:rPr lang="fr-BE" sz="1200" b="1" dirty="0" smtClean="0">
                <a:latin typeface="Arial" panose="020B0604020202020204" pitchFamily="34" charset="0"/>
                <a:cs typeface="Arial" panose="020B0604020202020204" pitchFamily="34" charset="0"/>
              </a:rPr>
              <a:t>Light </a:t>
            </a:r>
            <a:r>
              <a:rPr lang="fr-BE" sz="1200" b="1" dirty="0" err="1" smtClean="0">
                <a:latin typeface="Arial" panose="020B0604020202020204" pitchFamily="34" charset="0"/>
                <a:cs typeface="Arial" panose="020B0604020202020204" pitchFamily="34" charset="0"/>
              </a:rPr>
              <a:t>intensity</a:t>
            </a:r>
            <a:endParaRPr lang="fr-BE" sz="1200" b="1" dirty="0">
              <a:latin typeface="Arial" panose="020B0604020202020204" pitchFamily="34" charset="0"/>
              <a:cs typeface="Arial" panose="020B0604020202020204" pitchFamily="34" charset="0"/>
            </a:endParaRPr>
          </a:p>
        </p:txBody>
      </p:sp>
      <p:grpSp>
        <p:nvGrpSpPr>
          <p:cNvPr id="53" name="Groupe 52"/>
          <p:cNvGrpSpPr/>
          <p:nvPr/>
        </p:nvGrpSpPr>
        <p:grpSpPr>
          <a:xfrm>
            <a:off x="4699766" y="4204582"/>
            <a:ext cx="2626561" cy="2237024"/>
            <a:chOff x="3428960" y="3583702"/>
            <a:chExt cx="2425930" cy="2102144"/>
          </a:xfrm>
        </p:grpSpPr>
        <p:pic>
          <p:nvPicPr>
            <p:cNvPr id="55" name="Picture 2"/>
            <p:cNvPicPr>
              <a:picLocks noChangeAspect="1" noChangeArrowheads="1"/>
            </p:cNvPicPr>
            <p:nvPr/>
          </p:nvPicPr>
          <p:blipFill rotWithShape="1">
            <a:blip r:embed="rId4"/>
            <a:srcRect r="49316"/>
            <a:stretch/>
          </p:blipFill>
          <p:spPr bwMode="auto">
            <a:xfrm>
              <a:off x="3428960" y="3583702"/>
              <a:ext cx="2425930" cy="2102144"/>
            </a:xfrm>
            <a:prstGeom prst="rect">
              <a:avLst/>
            </a:prstGeom>
            <a:noFill/>
            <a:ln w="9525">
              <a:noFill/>
              <a:miter lim="800000"/>
              <a:headEnd/>
              <a:tailEnd/>
            </a:ln>
          </p:spPr>
        </p:pic>
        <p:sp>
          <p:nvSpPr>
            <p:cNvPr id="56" name="Rectangle 55"/>
            <p:cNvSpPr/>
            <p:nvPr/>
          </p:nvSpPr>
          <p:spPr>
            <a:xfrm>
              <a:off x="4067033" y="3660646"/>
              <a:ext cx="1569492" cy="188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2" name="Groupe 61"/>
          <p:cNvGrpSpPr/>
          <p:nvPr/>
        </p:nvGrpSpPr>
        <p:grpSpPr>
          <a:xfrm>
            <a:off x="4314171" y="6237181"/>
            <a:ext cx="3691980" cy="571976"/>
            <a:chOff x="5093210" y="6169417"/>
            <a:chExt cx="2408936" cy="327849"/>
          </a:xfrm>
        </p:grpSpPr>
        <p:sp>
          <p:nvSpPr>
            <p:cNvPr id="63" name="Rectangle 62"/>
            <p:cNvSpPr/>
            <p:nvPr/>
          </p:nvSpPr>
          <p:spPr>
            <a:xfrm>
              <a:off x="5093210" y="6283831"/>
              <a:ext cx="2408936" cy="21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Rectangle 63"/>
            <p:cNvSpPr/>
            <p:nvPr/>
          </p:nvSpPr>
          <p:spPr>
            <a:xfrm>
              <a:off x="5329083" y="6169417"/>
              <a:ext cx="1685468" cy="25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65" name="ZoneTexte 64"/>
          <p:cNvSpPr txBox="1"/>
          <p:nvPr/>
        </p:nvSpPr>
        <p:spPr>
          <a:xfrm>
            <a:off x="4859999" y="6261681"/>
            <a:ext cx="2600323" cy="276999"/>
          </a:xfrm>
          <a:prstGeom prst="rect">
            <a:avLst/>
          </a:prstGeom>
          <a:noFill/>
        </p:spPr>
        <p:txBody>
          <a:bodyPr wrap="square" rtlCol="0">
            <a:spAutoFit/>
          </a:bodyPr>
          <a:lstStyle/>
          <a:p>
            <a:r>
              <a:rPr lang="fr-BE" sz="1200" b="1" dirty="0" err="1" smtClean="0">
                <a:latin typeface="Arial" panose="020B0604020202020204" pitchFamily="34" charset="0"/>
                <a:cs typeface="Arial" panose="020B0604020202020204" pitchFamily="34" charset="0"/>
              </a:rPr>
              <a:t>Hydrogenase</a:t>
            </a:r>
            <a:r>
              <a:rPr lang="fr-BE" sz="1200" b="1" dirty="0" smtClean="0">
                <a:latin typeface="Arial" panose="020B0604020202020204" pitchFamily="34" charset="0"/>
                <a:cs typeface="Arial" panose="020B0604020202020204" pitchFamily="34" charset="0"/>
              </a:rPr>
              <a:t> </a:t>
            </a:r>
            <a:r>
              <a:rPr lang="fr-BE" sz="1200" b="1" dirty="0" err="1" smtClean="0">
                <a:latin typeface="Arial" panose="020B0604020202020204" pitchFamily="34" charset="0"/>
                <a:cs typeface="Arial" panose="020B0604020202020204" pitchFamily="34" charset="0"/>
              </a:rPr>
              <a:t>activity</a:t>
            </a:r>
            <a:r>
              <a:rPr lang="fr-BE" sz="1200" b="1" dirty="0" smtClean="0">
                <a:latin typeface="Arial" panose="020B0604020202020204" pitchFamily="34" charset="0"/>
                <a:cs typeface="Arial" panose="020B0604020202020204" pitchFamily="34" charset="0"/>
              </a:rPr>
              <a:t>/expression</a:t>
            </a:r>
            <a:endParaRPr lang="fr-BE" sz="1200" b="1" dirty="0">
              <a:latin typeface="Arial" panose="020B0604020202020204" pitchFamily="34" charset="0"/>
              <a:cs typeface="Arial" panose="020B0604020202020204" pitchFamily="34" charset="0"/>
            </a:endParaRPr>
          </a:p>
        </p:txBody>
      </p:sp>
      <p:sp>
        <p:nvSpPr>
          <p:cNvPr id="4" name="Rectangle 3"/>
          <p:cNvSpPr/>
          <p:nvPr/>
        </p:nvSpPr>
        <p:spPr>
          <a:xfrm>
            <a:off x="8218865" y="4706140"/>
            <a:ext cx="296485" cy="472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ZoneTexte 56"/>
          <p:cNvSpPr txBox="1"/>
          <p:nvPr/>
        </p:nvSpPr>
        <p:spPr>
          <a:xfrm>
            <a:off x="7203115" y="1431021"/>
            <a:ext cx="777922" cy="369332"/>
          </a:xfrm>
          <a:prstGeom prst="rect">
            <a:avLst/>
          </a:prstGeom>
          <a:noFill/>
        </p:spPr>
        <p:txBody>
          <a:bodyPr wrap="square" rtlCol="0">
            <a:spAutoFit/>
          </a:bodyPr>
          <a:lstStyle/>
          <a:p>
            <a:r>
              <a:rPr lang="fr-BE" dirty="0" smtClean="0"/>
              <a:t>‘</a:t>
            </a:r>
            <a:endParaRPr lang="fr-BE" dirty="0"/>
          </a:p>
        </p:txBody>
      </p:sp>
      <p:sp>
        <p:nvSpPr>
          <p:cNvPr id="66" name="CustomShape 3"/>
          <p:cNvSpPr/>
          <p:nvPr/>
        </p:nvSpPr>
        <p:spPr>
          <a:xfrm>
            <a:off x="937200" y="221672"/>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Use of PSII fluorescence to set up of a new screen </a:t>
            </a:r>
          </a:p>
          <a:p>
            <a:pPr>
              <a:lnSpc>
                <a:spcPct val="100000"/>
              </a:lnSpc>
            </a:pPr>
            <a:r>
              <a:rPr lang="en-US" sz="2400" b="1" dirty="0" smtClean="0">
                <a:solidFill>
                  <a:srgbClr val="000000"/>
                </a:solidFill>
              </a:rPr>
              <a:t>to isolate mutants impaired in hydrogenase activity</a:t>
            </a:r>
            <a:endParaRPr lang="en-US" sz="2400" dirty="0"/>
          </a:p>
        </p:txBody>
      </p:sp>
      <p:sp>
        <p:nvSpPr>
          <p:cNvPr id="67" name="ZoneTexte 66"/>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Tree>
    <p:extLst>
      <p:ext uri="{BB962C8B-B14F-4D97-AF65-F5344CB8AC3E}">
        <p14:creationId xmlns:p14="http://schemas.microsoft.com/office/powerpoint/2010/main" val="4243181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The </a:t>
            </a:r>
            <a:r>
              <a:rPr lang="fr-BE" sz="2400" b="1" dirty="0" err="1" smtClean="0">
                <a:solidFill>
                  <a:srgbClr val="000000"/>
                </a:solidFill>
                <a:latin typeface="Calibri"/>
              </a:rPr>
              <a:t>problem</a:t>
            </a:r>
            <a:r>
              <a:rPr lang="fr-BE" sz="2400" b="1" dirty="0" smtClean="0">
                <a:solidFill>
                  <a:srgbClr val="000000"/>
                </a:solidFill>
                <a:latin typeface="Calibri"/>
              </a:rPr>
              <a:t> of </a:t>
            </a:r>
            <a:r>
              <a:rPr lang="fr-BE" sz="2400" b="1" dirty="0" err="1" smtClean="0">
                <a:solidFill>
                  <a:srgbClr val="000000"/>
                </a:solidFill>
                <a:latin typeface="Calibri"/>
              </a:rPr>
              <a:t>fossil</a:t>
            </a:r>
            <a:r>
              <a:rPr lang="fr-BE" sz="2400" b="1" dirty="0" smtClean="0">
                <a:solidFill>
                  <a:srgbClr val="000000"/>
                </a:solidFill>
                <a:latin typeface="Calibri"/>
              </a:rPr>
              <a:t> fuels :</a:t>
            </a:r>
          </a:p>
          <a:p>
            <a:pPr>
              <a:lnSpc>
                <a:spcPct val="100000"/>
              </a:lnSpc>
            </a:pPr>
            <a:endParaRPr lang="fr-BE" sz="2400" b="1" dirty="0">
              <a:solidFill>
                <a:srgbClr val="000000"/>
              </a:solidFill>
              <a:latin typeface="Calibri"/>
            </a:endParaRPr>
          </a:p>
          <a:p>
            <a:pPr marL="342900" indent="-342900">
              <a:lnSpc>
                <a:spcPct val="100000"/>
              </a:lnSpc>
              <a:buFont typeface="Wingdings" panose="05000000000000000000" pitchFamily="2" charset="2"/>
              <a:buChar char="à"/>
            </a:pPr>
            <a:r>
              <a:rPr lang="fr-BE" sz="2400" dirty="0" err="1" smtClean="0">
                <a:solidFill>
                  <a:srgbClr val="000000"/>
                </a:solidFill>
                <a:latin typeface="Calibri"/>
                <a:sym typeface="Wingdings" panose="05000000000000000000" pitchFamily="2" charset="2"/>
              </a:rPr>
              <a:t>Poviding</a:t>
            </a:r>
            <a:r>
              <a:rPr lang="fr-BE" sz="2400" dirty="0" smtClean="0">
                <a:solidFill>
                  <a:srgbClr val="000000"/>
                </a:solidFill>
                <a:latin typeface="Calibri"/>
                <a:sym typeface="Wingdings" panose="05000000000000000000" pitchFamily="2" charset="2"/>
              </a:rPr>
              <a:t> </a:t>
            </a:r>
            <a:r>
              <a:rPr lang="fr-BE" sz="2400" dirty="0" err="1" smtClean="0">
                <a:solidFill>
                  <a:srgbClr val="000000"/>
                </a:solidFill>
                <a:latin typeface="Calibri"/>
                <a:sym typeface="Wingdings" panose="05000000000000000000" pitchFamily="2" charset="2"/>
              </a:rPr>
              <a:t>energy</a:t>
            </a:r>
            <a:r>
              <a:rPr lang="fr-BE" sz="2400" dirty="0" smtClean="0">
                <a:solidFill>
                  <a:srgbClr val="000000"/>
                </a:solidFill>
                <a:latin typeface="Calibri"/>
                <a:sym typeface="Wingdings" panose="05000000000000000000" pitchFamily="2" charset="2"/>
              </a:rPr>
              <a:t> to </a:t>
            </a:r>
            <a:r>
              <a:rPr lang="fr-BE" sz="2400" dirty="0" err="1" smtClean="0">
                <a:solidFill>
                  <a:srgbClr val="000000"/>
                </a:solidFill>
                <a:latin typeface="Calibri"/>
                <a:sym typeface="Wingdings" panose="05000000000000000000" pitchFamily="2" charset="2"/>
              </a:rPr>
              <a:t>keep</a:t>
            </a:r>
            <a:r>
              <a:rPr lang="fr-BE" sz="2400" dirty="0" smtClean="0">
                <a:solidFill>
                  <a:srgbClr val="000000"/>
                </a:solidFill>
                <a:latin typeface="Calibri"/>
                <a:sym typeface="Wingdings" panose="05000000000000000000" pitchFamily="2" charset="2"/>
              </a:rPr>
              <a:t> </a:t>
            </a:r>
            <a:r>
              <a:rPr lang="fr-BE" sz="2400" dirty="0" err="1" smtClean="0">
                <a:solidFill>
                  <a:srgbClr val="000000"/>
                </a:solidFill>
                <a:latin typeface="Calibri"/>
                <a:sym typeface="Wingdings" panose="05000000000000000000" pitchFamily="2" charset="2"/>
              </a:rPr>
              <a:t>our</a:t>
            </a:r>
            <a:r>
              <a:rPr lang="fr-BE" sz="2400" dirty="0" smtClean="0">
                <a:solidFill>
                  <a:srgbClr val="000000"/>
                </a:solidFill>
                <a:latin typeface="Calibri"/>
                <a:sym typeface="Wingdings" panose="05000000000000000000" pitchFamily="2" charset="2"/>
              </a:rPr>
              <a:t> society </a:t>
            </a:r>
            <a:r>
              <a:rPr lang="fr-BE" sz="2400" dirty="0" err="1" smtClean="0">
                <a:solidFill>
                  <a:srgbClr val="000000"/>
                </a:solidFill>
                <a:latin typeface="Calibri"/>
                <a:sym typeface="Wingdings" panose="05000000000000000000" pitchFamily="2" charset="2"/>
              </a:rPr>
              <a:t>moving</a:t>
            </a:r>
            <a:endParaRPr lang="fr-BE" sz="2400" dirty="0" smtClean="0">
              <a:solidFill>
                <a:srgbClr val="000000"/>
              </a:solidFill>
              <a:latin typeface="Calibri"/>
              <a:sym typeface="Wingdings" panose="05000000000000000000" pitchFamily="2" charset="2"/>
            </a:endParaRPr>
          </a:p>
          <a:p>
            <a:pPr marL="342900" indent="-342900">
              <a:lnSpc>
                <a:spcPct val="100000"/>
              </a:lnSpc>
              <a:buFont typeface="Wingdings" panose="05000000000000000000" pitchFamily="2" charset="2"/>
              <a:buChar char="à"/>
            </a:pPr>
            <a:endParaRPr lang="fr-BE" sz="2400" dirty="0" smtClean="0">
              <a:solidFill>
                <a:srgbClr val="000000"/>
              </a:solidFill>
              <a:latin typeface="Calibri"/>
              <a:sym typeface="Wingdings" panose="05000000000000000000" pitchFamily="2" charset="2"/>
            </a:endParaRPr>
          </a:p>
          <a:p>
            <a:pPr marL="285750" indent="-285750">
              <a:lnSpc>
                <a:spcPct val="100000"/>
              </a:lnSpc>
              <a:buFont typeface="Wingdings" panose="05000000000000000000" pitchFamily="2" charset="2"/>
              <a:buChar char="à"/>
            </a:pPr>
            <a:r>
              <a:rPr lang="fr-BE" sz="2400" dirty="0">
                <a:solidFill>
                  <a:srgbClr val="000000"/>
                </a:solidFill>
                <a:latin typeface="Calibri"/>
                <a:sym typeface="Wingdings" panose="05000000000000000000" pitchFamily="2" charset="2"/>
              </a:rPr>
              <a:t> </a:t>
            </a:r>
            <a:r>
              <a:rPr lang="fr-BE" sz="2400" dirty="0" smtClean="0">
                <a:solidFill>
                  <a:srgbClr val="000000"/>
                </a:solidFill>
                <a:latin typeface="Calibri"/>
                <a:sym typeface="Wingdings" panose="05000000000000000000" pitchFamily="2" charset="2"/>
              </a:rPr>
              <a:t>Running out</a:t>
            </a:r>
          </a:p>
          <a:p>
            <a:pPr marL="285750" indent="-285750">
              <a:lnSpc>
                <a:spcPct val="100000"/>
              </a:lnSpc>
              <a:buFont typeface="Wingdings" panose="05000000000000000000" pitchFamily="2" charset="2"/>
              <a:buChar char="à"/>
            </a:pPr>
            <a:endParaRPr lang="fr-BE" sz="2400" dirty="0" smtClean="0">
              <a:solidFill>
                <a:srgbClr val="000000"/>
              </a:solidFill>
              <a:latin typeface="Calibri"/>
              <a:sym typeface="Wingdings" panose="05000000000000000000" pitchFamily="2" charset="2"/>
            </a:endParaRPr>
          </a:p>
          <a:p>
            <a:pPr marL="285750" indent="-285750">
              <a:lnSpc>
                <a:spcPct val="100000"/>
              </a:lnSpc>
              <a:buFont typeface="Wingdings" panose="05000000000000000000" pitchFamily="2" charset="2"/>
              <a:buChar char="à"/>
            </a:pPr>
            <a:r>
              <a:rPr lang="fr-BE" sz="2400" dirty="0" smtClean="0">
                <a:solidFill>
                  <a:srgbClr val="000000"/>
                </a:solidFill>
                <a:latin typeface="Calibri"/>
                <a:sym typeface="Wingdings" panose="05000000000000000000" pitchFamily="2" charset="2"/>
              </a:rPr>
              <a:t> Impact on </a:t>
            </a:r>
            <a:r>
              <a:rPr lang="fr-BE" sz="2400" dirty="0" err="1" smtClean="0">
                <a:solidFill>
                  <a:srgbClr val="000000"/>
                </a:solidFill>
                <a:latin typeface="Calibri"/>
                <a:sym typeface="Wingdings" panose="05000000000000000000" pitchFamily="2" charset="2"/>
              </a:rPr>
              <a:t>climate</a:t>
            </a:r>
            <a:r>
              <a:rPr lang="fr-BE" sz="2400" dirty="0" smtClean="0">
                <a:solidFill>
                  <a:srgbClr val="000000"/>
                </a:solidFill>
                <a:latin typeface="Calibri"/>
                <a:sym typeface="Wingdings" panose="05000000000000000000" pitchFamily="2" charset="2"/>
              </a:rPr>
              <a:t> change</a:t>
            </a:r>
            <a:endParaRPr dirty="0"/>
          </a:p>
        </p:txBody>
      </p:sp>
      <p:grpSp>
        <p:nvGrpSpPr>
          <p:cNvPr id="105" name="Groupe 104"/>
          <p:cNvGrpSpPr/>
          <p:nvPr/>
        </p:nvGrpSpPr>
        <p:grpSpPr>
          <a:xfrm>
            <a:off x="570514" y="4558418"/>
            <a:ext cx="2799804" cy="1177599"/>
            <a:chOff x="570514" y="4545541"/>
            <a:chExt cx="2799804" cy="1177599"/>
          </a:xfrm>
        </p:grpSpPr>
        <p:grpSp>
          <p:nvGrpSpPr>
            <p:cNvPr id="78" name="Groupe 77"/>
            <p:cNvGrpSpPr/>
            <p:nvPr/>
          </p:nvGrpSpPr>
          <p:grpSpPr>
            <a:xfrm>
              <a:off x="2783635" y="4928306"/>
              <a:ext cx="195443" cy="327115"/>
              <a:chOff x="695459" y="5016951"/>
              <a:chExt cx="391357" cy="400900"/>
            </a:xfrm>
          </p:grpSpPr>
          <p:sp>
            <p:nvSpPr>
              <p:cNvPr id="79" name="Rectangle à coins arrondis 78"/>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0" name="ZoneTexte 79"/>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87" name="Groupe 86"/>
            <p:cNvGrpSpPr/>
            <p:nvPr/>
          </p:nvGrpSpPr>
          <p:grpSpPr>
            <a:xfrm>
              <a:off x="1298811" y="4654784"/>
              <a:ext cx="195443" cy="327115"/>
              <a:chOff x="695459" y="5016951"/>
              <a:chExt cx="391357" cy="400900"/>
            </a:xfrm>
          </p:grpSpPr>
          <p:sp>
            <p:nvSpPr>
              <p:cNvPr id="88" name="Rectangle à coins arrondis 87"/>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88"/>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75" name="Groupe 74"/>
            <p:cNvGrpSpPr/>
            <p:nvPr/>
          </p:nvGrpSpPr>
          <p:grpSpPr>
            <a:xfrm>
              <a:off x="1280063" y="5396025"/>
              <a:ext cx="195443" cy="327115"/>
              <a:chOff x="695459" y="5016951"/>
              <a:chExt cx="391357" cy="400900"/>
            </a:xfrm>
          </p:grpSpPr>
          <p:sp>
            <p:nvSpPr>
              <p:cNvPr id="76" name="Rectangle à coins arrondis 7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72" name="Groupe 71"/>
            <p:cNvGrpSpPr/>
            <p:nvPr/>
          </p:nvGrpSpPr>
          <p:grpSpPr>
            <a:xfrm>
              <a:off x="2967920" y="4565711"/>
              <a:ext cx="195443" cy="327115"/>
              <a:chOff x="695459" y="5016951"/>
              <a:chExt cx="391357" cy="400900"/>
            </a:xfrm>
          </p:grpSpPr>
          <p:sp>
            <p:nvSpPr>
              <p:cNvPr id="73" name="Rectangle à coins arrondis 72"/>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ZoneTexte 73"/>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66" name="Groupe 65"/>
            <p:cNvGrpSpPr/>
            <p:nvPr/>
          </p:nvGrpSpPr>
          <p:grpSpPr>
            <a:xfrm>
              <a:off x="2888783" y="4828431"/>
              <a:ext cx="391357" cy="369332"/>
              <a:chOff x="695459" y="5048519"/>
              <a:chExt cx="391357" cy="369332"/>
            </a:xfrm>
          </p:grpSpPr>
          <p:sp>
            <p:nvSpPr>
              <p:cNvPr id="67" name="Rectangle à coins arrondis 66"/>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ZoneTexte 67"/>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63" name="Groupe 62"/>
            <p:cNvGrpSpPr/>
            <p:nvPr/>
          </p:nvGrpSpPr>
          <p:grpSpPr>
            <a:xfrm>
              <a:off x="2852325" y="5375634"/>
              <a:ext cx="195443" cy="327115"/>
              <a:chOff x="695459" y="5016951"/>
              <a:chExt cx="391357" cy="400900"/>
            </a:xfrm>
          </p:grpSpPr>
          <p:sp>
            <p:nvSpPr>
              <p:cNvPr id="64" name="Rectangle à coins arrondis 63"/>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ZoneTexte 64"/>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54" name="Groupe 53"/>
            <p:cNvGrpSpPr/>
            <p:nvPr/>
          </p:nvGrpSpPr>
          <p:grpSpPr>
            <a:xfrm>
              <a:off x="2275560" y="5074277"/>
              <a:ext cx="195443" cy="327115"/>
              <a:chOff x="695459" y="5016951"/>
              <a:chExt cx="391357" cy="400900"/>
            </a:xfrm>
          </p:grpSpPr>
          <p:sp>
            <p:nvSpPr>
              <p:cNvPr id="55" name="Rectangle à coins arrondis 54"/>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5"/>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57" name="Groupe 56"/>
            <p:cNvGrpSpPr/>
            <p:nvPr/>
          </p:nvGrpSpPr>
          <p:grpSpPr>
            <a:xfrm>
              <a:off x="1989690" y="4545541"/>
              <a:ext cx="195443" cy="327115"/>
              <a:chOff x="695459" y="5016951"/>
              <a:chExt cx="391357" cy="400900"/>
            </a:xfrm>
          </p:grpSpPr>
          <p:sp>
            <p:nvSpPr>
              <p:cNvPr id="58" name="Rectangle à coins arrondis 57"/>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ZoneTexte 58"/>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42" name="Groupe 41"/>
            <p:cNvGrpSpPr/>
            <p:nvPr/>
          </p:nvGrpSpPr>
          <p:grpSpPr>
            <a:xfrm>
              <a:off x="570514" y="4784151"/>
              <a:ext cx="195443" cy="327115"/>
              <a:chOff x="695459" y="5016951"/>
              <a:chExt cx="391357" cy="400900"/>
            </a:xfrm>
          </p:grpSpPr>
          <p:sp>
            <p:nvSpPr>
              <p:cNvPr id="43" name="Rectangle à coins arrondis 42"/>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ZoneTexte 43"/>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36" name="Groupe 35"/>
            <p:cNvGrpSpPr/>
            <p:nvPr/>
          </p:nvGrpSpPr>
          <p:grpSpPr>
            <a:xfrm>
              <a:off x="1038782" y="5048519"/>
              <a:ext cx="195443" cy="327115"/>
              <a:chOff x="695459" y="5016951"/>
              <a:chExt cx="391357" cy="400900"/>
            </a:xfrm>
          </p:grpSpPr>
          <p:sp>
            <p:nvSpPr>
              <p:cNvPr id="37" name="Rectangle à coins arrondis 36"/>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ZoneTexte 37"/>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14" name="Groupe 13"/>
            <p:cNvGrpSpPr/>
            <p:nvPr/>
          </p:nvGrpSpPr>
          <p:grpSpPr>
            <a:xfrm>
              <a:off x="695459" y="5048519"/>
              <a:ext cx="391357" cy="369332"/>
              <a:chOff x="695459" y="5048519"/>
              <a:chExt cx="391357" cy="369332"/>
            </a:xfrm>
          </p:grpSpPr>
          <p:sp>
            <p:nvSpPr>
              <p:cNvPr id="12" name="Rectangle à coins arrondis 1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33" name="Groupe 32"/>
            <p:cNvGrpSpPr/>
            <p:nvPr/>
          </p:nvGrpSpPr>
          <p:grpSpPr>
            <a:xfrm>
              <a:off x="938330" y="4545541"/>
              <a:ext cx="195443" cy="327115"/>
              <a:chOff x="695459" y="5016951"/>
              <a:chExt cx="391357" cy="400900"/>
            </a:xfrm>
          </p:grpSpPr>
          <p:sp>
            <p:nvSpPr>
              <p:cNvPr id="34" name="Rectangle à coins arrondis 33"/>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ZoneTexte 34"/>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15" name="Groupe 14"/>
            <p:cNvGrpSpPr/>
            <p:nvPr/>
          </p:nvGrpSpPr>
          <p:grpSpPr>
            <a:xfrm>
              <a:off x="1673557" y="4771692"/>
              <a:ext cx="391357" cy="369332"/>
              <a:chOff x="695459" y="5048519"/>
              <a:chExt cx="391357" cy="369332"/>
            </a:xfrm>
          </p:grpSpPr>
          <p:sp>
            <p:nvSpPr>
              <p:cNvPr id="16" name="Rectangle à coins arrondis 15"/>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8" name="Groupe 17"/>
            <p:cNvGrpSpPr/>
            <p:nvPr/>
          </p:nvGrpSpPr>
          <p:grpSpPr>
            <a:xfrm>
              <a:off x="1322984" y="5098600"/>
              <a:ext cx="391357" cy="369332"/>
              <a:chOff x="695459" y="5048519"/>
              <a:chExt cx="391357" cy="369332"/>
            </a:xfrm>
          </p:grpSpPr>
          <p:sp>
            <p:nvSpPr>
              <p:cNvPr id="19" name="Rectangle à coins arrondis 18"/>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21" name="Groupe 20"/>
            <p:cNvGrpSpPr/>
            <p:nvPr/>
          </p:nvGrpSpPr>
          <p:grpSpPr>
            <a:xfrm>
              <a:off x="1041042" y="4759180"/>
              <a:ext cx="391357" cy="369332"/>
              <a:chOff x="695459" y="5048519"/>
              <a:chExt cx="391357" cy="369332"/>
            </a:xfrm>
          </p:grpSpPr>
          <p:sp>
            <p:nvSpPr>
              <p:cNvPr id="22" name="Rectangle à coins arrondis 2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ZoneTexte 2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24" name="Groupe 23"/>
            <p:cNvGrpSpPr/>
            <p:nvPr/>
          </p:nvGrpSpPr>
          <p:grpSpPr>
            <a:xfrm>
              <a:off x="2289709" y="4799299"/>
              <a:ext cx="391357" cy="369332"/>
              <a:chOff x="695459" y="5048519"/>
              <a:chExt cx="391357" cy="369332"/>
            </a:xfrm>
          </p:grpSpPr>
          <p:sp>
            <p:nvSpPr>
              <p:cNvPr id="25" name="Rectangle à coins arrondis 24"/>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ZoneTexte 25"/>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27" name="Groupe 26"/>
            <p:cNvGrpSpPr/>
            <p:nvPr/>
          </p:nvGrpSpPr>
          <p:grpSpPr>
            <a:xfrm>
              <a:off x="1944126" y="5084701"/>
              <a:ext cx="391357" cy="369332"/>
              <a:chOff x="695459" y="5048519"/>
              <a:chExt cx="391357" cy="369332"/>
            </a:xfrm>
          </p:grpSpPr>
          <p:sp>
            <p:nvSpPr>
              <p:cNvPr id="28" name="Rectangle à coins arrondis 27"/>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ZoneTexte 28"/>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30" name="Groupe 29"/>
            <p:cNvGrpSpPr/>
            <p:nvPr/>
          </p:nvGrpSpPr>
          <p:grpSpPr>
            <a:xfrm>
              <a:off x="2580791" y="5098600"/>
              <a:ext cx="391357" cy="369332"/>
              <a:chOff x="695459" y="5048519"/>
              <a:chExt cx="391357" cy="369332"/>
            </a:xfrm>
          </p:grpSpPr>
          <p:sp>
            <p:nvSpPr>
              <p:cNvPr id="31" name="Rectangle à coins arrondis 30"/>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ZoneTexte 31"/>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39" name="Groupe 38"/>
            <p:cNvGrpSpPr/>
            <p:nvPr/>
          </p:nvGrpSpPr>
          <p:grpSpPr>
            <a:xfrm>
              <a:off x="638520" y="5290475"/>
              <a:ext cx="195443" cy="327115"/>
              <a:chOff x="695459" y="5016951"/>
              <a:chExt cx="391357" cy="400900"/>
            </a:xfrm>
          </p:grpSpPr>
          <p:sp>
            <p:nvSpPr>
              <p:cNvPr id="40" name="Rectangle à coins arrondis 39"/>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ZoneTexte 40"/>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45" name="Groupe 44"/>
            <p:cNvGrpSpPr/>
            <p:nvPr/>
          </p:nvGrpSpPr>
          <p:grpSpPr>
            <a:xfrm>
              <a:off x="1593593" y="5349876"/>
              <a:ext cx="195443" cy="327115"/>
              <a:chOff x="695459" y="5016951"/>
              <a:chExt cx="391357" cy="400900"/>
            </a:xfrm>
          </p:grpSpPr>
          <p:sp>
            <p:nvSpPr>
              <p:cNvPr id="46" name="Rectangle à coins arrondis 4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ZoneTexte 4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48" name="Groupe 47"/>
            <p:cNvGrpSpPr/>
            <p:nvPr/>
          </p:nvGrpSpPr>
          <p:grpSpPr>
            <a:xfrm>
              <a:off x="1564462" y="4545541"/>
              <a:ext cx="195443" cy="327115"/>
              <a:chOff x="695459" y="5016951"/>
              <a:chExt cx="391357" cy="400900"/>
            </a:xfrm>
          </p:grpSpPr>
          <p:sp>
            <p:nvSpPr>
              <p:cNvPr id="49" name="Rectangle à coins arrondis 48"/>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ZoneTexte 49"/>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51" name="Groupe 50"/>
            <p:cNvGrpSpPr/>
            <p:nvPr/>
          </p:nvGrpSpPr>
          <p:grpSpPr>
            <a:xfrm>
              <a:off x="1941866" y="5375634"/>
              <a:ext cx="195443" cy="327115"/>
              <a:chOff x="695459" y="5016951"/>
              <a:chExt cx="391357" cy="400900"/>
            </a:xfrm>
          </p:grpSpPr>
          <p:sp>
            <p:nvSpPr>
              <p:cNvPr id="52" name="Rectangle à coins arrondis 51"/>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ZoneTexte 52"/>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60" name="Groupe 59"/>
            <p:cNvGrpSpPr/>
            <p:nvPr/>
          </p:nvGrpSpPr>
          <p:grpSpPr>
            <a:xfrm>
              <a:off x="2549904" y="4558419"/>
              <a:ext cx="195443" cy="327115"/>
              <a:chOff x="695459" y="5016951"/>
              <a:chExt cx="391357" cy="400900"/>
            </a:xfrm>
          </p:grpSpPr>
          <p:sp>
            <p:nvSpPr>
              <p:cNvPr id="61" name="Rectangle à coins arrondis 60"/>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ZoneTexte 61"/>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69" name="Groupe 68"/>
            <p:cNvGrpSpPr/>
            <p:nvPr/>
          </p:nvGrpSpPr>
          <p:grpSpPr>
            <a:xfrm>
              <a:off x="3174875" y="5013097"/>
              <a:ext cx="195443" cy="327115"/>
              <a:chOff x="695459" y="5016951"/>
              <a:chExt cx="391357" cy="400900"/>
            </a:xfrm>
          </p:grpSpPr>
          <p:sp>
            <p:nvSpPr>
              <p:cNvPr id="70" name="Rectangle à coins arrondis 69"/>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ZoneTexte 70"/>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81" name="Groupe 80"/>
            <p:cNvGrpSpPr/>
            <p:nvPr/>
          </p:nvGrpSpPr>
          <p:grpSpPr>
            <a:xfrm>
              <a:off x="2545744" y="5368818"/>
              <a:ext cx="195443" cy="327115"/>
              <a:chOff x="695459" y="5016951"/>
              <a:chExt cx="391357" cy="400900"/>
            </a:xfrm>
          </p:grpSpPr>
          <p:sp>
            <p:nvSpPr>
              <p:cNvPr id="82" name="Rectangle à coins arrondis 81"/>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 name="ZoneTexte 82"/>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84" name="Groupe 83"/>
            <p:cNvGrpSpPr/>
            <p:nvPr/>
          </p:nvGrpSpPr>
          <p:grpSpPr>
            <a:xfrm>
              <a:off x="2251915" y="4652637"/>
              <a:ext cx="195443" cy="327115"/>
              <a:chOff x="695459" y="5016951"/>
              <a:chExt cx="391357" cy="400900"/>
            </a:xfrm>
          </p:grpSpPr>
          <p:sp>
            <p:nvSpPr>
              <p:cNvPr id="85" name="Rectangle à coins arrondis 84"/>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 name="ZoneTexte 85"/>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grpSp>
        <p:nvGrpSpPr>
          <p:cNvPr id="90" name="Groupe 89"/>
          <p:cNvGrpSpPr/>
          <p:nvPr/>
        </p:nvGrpSpPr>
        <p:grpSpPr>
          <a:xfrm>
            <a:off x="3683986" y="3380765"/>
            <a:ext cx="498874" cy="560171"/>
            <a:chOff x="371072" y="5048519"/>
            <a:chExt cx="498874" cy="560171"/>
          </a:xfrm>
        </p:grpSpPr>
        <p:sp>
          <p:nvSpPr>
            <p:cNvPr id="91" name="Rectangle à coins arrondis 90"/>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ZoneTexte 91"/>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93" name="Groupe 92"/>
          <p:cNvGrpSpPr/>
          <p:nvPr/>
        </p:nvGrpSpPr>
        <p:grpSpPr>
          <a:xfrm>
            <a:off x="4057788" y="3803650"/>
            <a:ext cx="498874" cy="560171"/>
            <a:chOff x="371072" y="5048519"/>
            <a:chExt cx="498874" cy="560171"/>
          </a:xfrm>
        </p:grpSpPr>
        <p:sp>
          <p:nvSpPr>
            <p:cNvPr id="94" name="Rectangle à coins arrondis 93"/>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 name="ZoneTexte 94"/>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96" name="Arc 95"/>
          <p:cNvSpPr/>
          <p:nvPr/>
        </p:nvSpPr>
        <p:spPr>
          <a:xfrm rot="10800000">
            <a:off x="3863048" y="3078770"/>
            <a:ext cx="2730934" cy="2161587"/>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97" name="Arc 96"/>
          <p:cNvSpPr/>
          <p:nvPr/>
        </p:nvSpPr>
        <p:spPr>
          <a:xfrm rot="7363429">
            <a:off x="3119732" y="2913957"/>
            <a:ext cx="1673864" cy="3032193"/>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cxnSp>
        <p:nvCxnSpPr>
          <p:cNvPr id="99" name="Connecteur droit avec flèche 98"/>
          <p:cNvCxnSpPr>
            <a:stCxn id="97" idx="0"/>
            <a:endCxn id="101" idx="1"/>
          </p:cNvCxnSpPr>
          <p:nvPr/>
        </p:nvCxnSpPr>
        <p:spPr>
          <a:xfrm flipV="1">
            <a:off x="5232135" y="5228869"/>
            <a:ext cx="271220" cy="2077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ZoneTexte 100"/>
          <p:cNvSpPr txBox="1"/>
          <p:nvPr/>
        </p:nvSpPr>
        <p:spPr>
          <a:xfrm>
            <a:off x="5503355" y="4905703"/>
            <a:ext cx="5340656" cy="646331"/>
          </a:xfrm>
          <a:prstGeom prst="rect">
            <a:avLst/>
          </a:prstGeom>
          <a:noFill/>
        </p:spPr>
        <p:txBody>
          <a:bodyPr wrap="square" rtlCol="0">
            <a:spAutoFit/>
          </a:bodyPr>
          <a:lstStyle/>
          <a:p>
            <a:r>
              <a:rPr lang="fr-BE" sz="3600" b="1" dirty="0" smtClean="0"/>
              <a:t>  </a:t>
            </a:r>
            <a:r>
              <a:rPr lang="fr-BE" sz="3600" b="1" u="sng" dirty="0" smtClean="0"/>
              <a:t>ENERGY</a:t>
            </a:r>
            <a:r>
              <a:rPr lang="fr-BE" sz="3600" b="1" dirty="0" smtClean="0"/>
              <a:t> + CO</a:t>
            </a:r>
            <a:r>
              <a:rPr lang="fr-BE" sz="3600" b="1" baseline="-25000" dirty="0" smtClean="0"/>
              <a:t>2</a:t>
            </a:r>
            <a:r>
              <a:rPr lang="fr-BE" sz="3600" b="1" dirty="0" smtClean="0"/>
              <a:t> (!) +H</a:t>
            </a:r>
            <a:r>
              <a:rPr lang="fr-BE" sz="3600" b="1" baseline="-25000" dirty="0" smtClean="0"/>
              <a:t>2</a:t>
            </a:r>
            <a:r>
              <a:rPr lang="fr-BE" sz="3600" b="1" dirty="0" smtClean="0"/>
              <a:t>O</a:t>
            </a:r>
            <a:endParaRPr lang="fr-BE" sz="3600" b="1" dirty="0"/>
          </a:p>
        </p:txBody>
      </p:sp>
    </p:spTree>
    <p:extLst>
      <p:ext uri="{BB962C8B-B14F-4D97-AF65-F5344CB8AC3E}">
        <p14:creationId xmlns:p14="http://schemas.microsoft.com/office/powerpoint/2010/main" val="4096774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icture 4"/>
          <p:cNvPicPr/>
          <p:nvPr/>
        </p:nvPicPr>
        <p:blipFill rotWithShape="1">
          <a:blip r:embed="rId3"/>
          <a:srcRect l="54346" b="36115"/>
          <a:stretch/>
        </p:blipFill>
        <p:spPr>
          <a:xfrm>
            <a:off x="5444184" y="4255282"/>
            <a:ext cx="2881593" cy="2659998"/>
          </a:xfrm>
          <a:prstGeom prst="rect">
            <a:avLst/>
          </a:prstGeom>
        </p:spPr>
      </p:pic>
      <p:sp>
        <p:nvSpPr>
          <p:cNvPr id="8" name="CustomShape 3"/>
          <p:cNvSpPr/>
          <p:nvPr/>
        </p:nvSpPr>
        <p:spPr>
          <a:xfrm>
            <a:off x="937200" y="221672"/>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Set up of a new fluorescence screen to isolate mutants</a:t>
            </a:r>
          </a:p>
          <a:p>
            <a:pPr>
              <a:lnSpc>
                <a:spcPct val="100000"/>
              </a:lnSpc>
            </a:pPr>
            <a:r>
              <a:rPr lang="en-US" sz="2400" b="1" dirty="0" smtClean="0">
                <a:solidFill>
                  <a:srgbClr val="000000"/>
                </a:solidFill>
              </a:rPr>
              <a:t>Impaired in hydrogenase activity : Proof of concept</a:t>
            </a:r>
            <a:endParaRPr lang="en-US" sz="2400" dirty="0"/>
          </a:p>
        </p:txBody>
      </p:sp>
      <p:pic>
        <p:nvPicPr>
          <p:cNvPr id="22" name="Image 14" descr="Johnson_2009-camera_pres.pdf - Adobe Reader.bmp"/>
          <p:cNvPicPr>
            <a:picLocks noChangeAspect="1"/>
          </p:cNvPicPr>
          <p:nvPr/>
        </p:nvPicPr>
        <p:blipFill>
          <a:blip r:embed="rId4" cstate="print"/>
          <a:srcRect r="74001"/>
          <a:stretch>
            <a:fillRect/>
          </a:stretch>
        </p:blipFill>
        <p:spPr bwMode="auto">
          <a:xfrm>
            <a:off x="8686823" y="3917265"/>
            <a:ext cx="863600" cy="2487612"/>
          </a:xfrm>
          <a:prstGeom prst="rect">
            <a:avLst/>
          </a:prstGeom>
          <a:noFill/>
          <a:ln w="9525">
            <a:noFill/>
            <a:miter lim="800000"/>
            <a:headEnd/>
            <a:tailEnd/>
          </a:ln>
        </p:spPr>
      </p:pic>
      <p:sp>
        <p:nvSpPr>
          <p:cNvPr id="49" name="Text Box 10"/>
          <p:cNvSpPr txBox="1">
            <a:spLocks noChangeArrowheads="1"/>
          </p:cNvSpPr>
          <p:nvPr/>
        </p:nvSpPr>
        <p:spPr bwMode="auto">
          <a:xfrm>
            <a:off x="10018630" y="2955194"/>
            <a:ext cx="19037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eaLnBrk="1" hangingPunct="1"/>
            <a:r>
              <a:rPr lang="en-US" sz="1400" dirty="0" smtClean="0">
                <a:latin typeface="Arial" pitchFamily="34" charset="0"/>
                <a:cs typeface="Arial" pitchFamily="34" charset="0"/>
              </a:rPr>
              <a:t>Fluorescence screening</a:t>
            </a:r>
            <a:endParaRPr lang="en-US" sz="1400" i="1" dirty="0">
              <a:latin typeface="Arial" pitchFamily="34" charset="0"/>
              <a:cs typeface="Arial" pitchFamily="34" charset="0"/>
            </a:endParaRPr>
          </a:p>
        </p:txBody>
      </p:sp>
      <p:sp>
        <p:nvSpPr>
          <p:cNvPr id="50" name="AutoShape 9"/>
          <p:cNvSpPr>
            <a:spLocks noChangeArrowheads="1"/>
          </p:cNvSpPr>
          <p:nvPr/>
        </p:nvSpPr>
        <p:spPr bwMode="auto">
          <a:xfrm rot="7551741">
            <a:off x="9739683" y="3529637"/>
            <a:ext cx="900000" cy="180000"/>
          </a:xfrm>
          <a:prstGeom prst="rightArrow">
            <a:avLst>
              <a:gd name="adj1" fmla="val 50000"/>
              <a:gd name="adj2" fmla="val 85000"/>
            </a:avLst>
          </a:prstGeom>
          <a:solidFill>
            <a:schemeClr val="bg2">
              <a:lumMod val="75000"/>
            </a:schemeClr>
          </a:solidFill>
          <a:ln>
            <a:solidFill>
              <a:schemeClr val="bg2">
                <a:lumMod val="75000"/>
              </a:schemeClr>
            </a:solidFill>
            <a:headEnd/>
            <a:tailEnd/>
          </a:ln>
          <a:extLst/>
        </p:spPr>
        <p:style>
          <a:lnRef idx="1">
            <a:schemeClr val="accent3"/>
          </a:lnRef>
          <a:fillRef idx="3">
            <a:schemeClr val="accent3"/>
          </a:fillRef>
          <a:effectRef idx="2">
            <a:schemeClr val="accent3"/>
          </a:effectRef>
          <a:fontRef idx="minor">
            <a:schemeClr val="lt1"/>
          </a:fontRef>
        </p:style>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endParaRPr lang="fr-FR"/>
          </a:p>
        </p:txBody>
      </p:sp>
      <p:sp>
        <p:nvSpPr>
          <p:cNvPr id="51" name="Rectangle 50"/>
          <p:cNvSpPr/>
          <p:nvPr/>
        </p:nvSpPr>
        <p:spPr>
          <a:xfrm>
            <a:off x="1551551" y="3999630"/>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4995080" y="4298665"/>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Rectangle 1"/>
          <p:cNvSpPr/>
          <p:nvPr/>
        </p:nvSpPr>
        <p:spPr>
          <a:xfrm rot="2322355">
            <a:off x="9854968" y="3044812"/>
            <a:ext cx="684814" cy="11229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3" name="Groupe 638"/>
          <p:cNvGrpSpPr>
            <a:grpSpLocks noChangeAspect="1"/>
          </p:cNvGrpSpPr>
          <p:nvPr/>
        </p:nvGrpSpPr>
        <p:grpSpPr bwMode="auto">
          <a:xfrm>
            <a:off x="7570187" y="1072779"/>
            <a:ext cx="2350487" cy="2349003"/>
            <a:chOff x="1411530" y="27472036"/>
            <a:chExt cx="6156000" cy="6156000"/>
          </a:xfrm>
        </p:grpSpPr>
        <p:sp>
          <p:nvSpPr>
            <p:cNvPr id="54" name="Ellipse 605"/>
            <p:cNvSpPr>
              <a:spLocks noChangeAspect="1"/>
            </p:cNvSpPr>
            <p:nvPr/>
          </p:nvSpPr>
          <p:spPr bwMode="auto">
            <a:xfrm>
              <a:off x="1411530" y="27472036"/>
              <a:ext cx="6156000" cy="6156000"/>
            </a:xfrm>
            <a:prstGeom prst="ellipse">
              <a:avLst/>
            </a:prstGeom>
            <a:noFill/>
            <a:ln w="19050" algn="ctr">
              <a:solidFill>
                <a:schemeClr val="tx1"/>
              </a:solidFill>
              <a:round/>
              <a:headEnd/>
              <a:tailEnd/>
            </a:ln>
          </p:spPr>
          <p:txBody>
            <a:bodyPr/>
            <a:lstStyle/>
            <a:p>
              <a:pPr defTabSz="762000"/>
              <a:endParaRPr lang="fr-BE" sz="1500">
                <a:latin typeface="Calibri" pitchFamily="34" charset="0"/>
              </a:endParaRPr>
            </a:p>
          </p:txBody>
        </p:sp>
        <p:sp>
          <p:nvSpPr>
            <p:cNvPr id="55" name="Ellipse 606"/>
            <p:cNvSpPr>
              <a:spLocks noChangeAspect="1"/>
            </p:cNvSpPr>
            <p:nvPr/>
          </p:nvSpPr>
          <p:spPr bwMode="auto">
            <a:xfrm>
              <a:off x="3743961" y="2783207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56" name="Ellipse 607"/>
            <p:cNvSpPr>
              <a:spLocks noChangeAspect="1"/>
            </p:cNvSpPr>
            <p:nvPr/>
          </p:nvSpPr>
          <p:spPr bwMode="auto">
            <a:xfrm>
              <a:off x="4896769" y="278321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57" name="Ellipse 608"/>
            <p:cNvSpPr>
              <a:spLocks noChangeAspect="1"/>
            </p:cNvSpPr>
            <p:nvPr/>
          </p:nvSpPr>
          <p:spPr bwMode="auto">
            <a:xfrm>
              <a:off x="3744001" y="2855215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58" name="Ellipse 609"/>
            <p:cNvSpPr>
              <a:spLocks noChangeAspect="1"/>
            </p:cNvSpPr>
            <p:nvPr/>
          </p:nvSpPr>
          <p:spPr bwMode="auto">
            <a:xfrm>
              <a:off x="4896769" y="285521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59" name="Ellipse 610"/>
            <p:cNvSpPr>
              <a:spLocks noChangeAspect="1"/>
            </p:cNvSpPr>
            <p:nvPr/>
          </p:nvSpPr>
          <p:spPr bwMode="auto">
            <a:xfrm>
              <a:off x="5976889" y="285521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0" name="Ellipse 611"/>
            <p:cNvSpPr>
              <a:spLocks noChangeAspect="1"/>
            </p:cNvSpPr>
            <p:nvPr/>
          </p:nvSpPr>
          <p:spPr bwMode="auto">
            <a:xfrm>
              <a:off x="3744001" y="2927223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1" name="Ellipse 612"/>
            <p:cNvSpPr>
              <a:spLocks noChangeAspect="1"/>
            </p:cNvSpPr>
            <p:nvPr/>
          </p:nvSpPr>
          <p:spPr bwMode="auto">
            <a:xfrm>
              <a:off x="4896769" y="2927227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2" name="Ellipse 613"/>
            <p:cNvSpPr>
              <a:spLocks noChangeAspect="1"/>
            </p:cNvSpPr>
            <p:nvPr/>
          </p:nvSpPr>
          <p:spPr bwMode="auto">
            <a:xfrm>
              <a:off x="5976889" y="2927227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3" name="Ellipse 614"/>
            <p:cNvSpPr>
              <a:spLocks noChangeAspect="1"/>
            </p:cNvSpPr>
            <p:nvPr/>
          </p:nvSpPr>
          <p:spPr bwMode="auto">
            <a:xfrm>
              <a:off x="2663801" y="2927223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4" name="Ellipse 615"/>
            <p:cNvSpPr>
              <a:spLocks noChangeAspect="1"/>
            </p:cNvSpPr>
            <p:nvPr/>
          </p:nvSpPr>
          <p:spPr bwMode="auto">
            <a:xfrm>
              <a:off x="3744001" y="299923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5" name="Ellipse 616"/>
            <p:cNvSpPr>
              <a:spLocks noChangeAspect="1"/>
            </p:cNvSpPr>
            <p:nvPr/>
          </p:nvSpPr>
          <p:spPr bwMode="auto">
            <a:xfrm>
              <a:off x="4896769" y="2999235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6" name="Ellipse 617"/>
            <p:cNvSpPr>
              <a:spLocks noChangeAspect="1"/>
            </p:cNvSpPr>
            <p:nvPr/>
          </p:nvSpPr>
          <p:spPr bwMode="auto">
            <a:xfrm>
              <a:off x="5976889" y="2999235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7" name="Ellipse 618"/>
            <p:cNvSpPr>
              <a:spLocks noChangeAspect="1"/>
            </p:cNvSpPr>
            <p:nvPr/>
          </p:nvSpPr>
          <p:spPr bwMode="auto">
            <a:xfrm>
              <a:off x="2663801" y="299923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8" name="Ellipse 619"/>
            <p:cNvSpPr>
              <a:spLocks noChangeAspect="1"/>
            </p:cNvSpPr>
            <p:nvPr/>
          </p:nvSpPr>
          <p:spPr bwMode="auto">
            <a:xfrm>
              <a:off x="3744001" y="307123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69" name="Ellipse 620"/>
            <p:cNvSpPr>
              <a:spLocks noChangeAspect="1"/>
            </p:cNvSpPr>
            <p:nvPr/>
          </p:nvSpPr>
          <p:spPr bwMode="auto">
            <a:xfrm>
              <a:off x="4896769" y="3071243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0" name="Ellipse 621"/>
            <p:cNvSpPr>
              <a:spLocks noChangeAspect="1"/>
            </p:cNvSpPr>
            <p:nvPr/>
          </p:nvSpPr>
          <p:spPr bwMode="auto">
            <a:xfrm>
              <a:off x="5976889" y="3071243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1" name="Ellipse 622"/>
            <p:cNvSpPr>
              <a:spLocks noChangeAspect="1"/>
            </p:cNvSpPr>
            <p:nvPr/>
          </p:nvSpPr>
          <p:spPr bwMode="auto">
            <a:xfrm>
              <a:off x="2663801" y="307123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2" name="Ellipse 623"/>
            <p:cNvSpPr>
              <a:spLocks noChangeAspect="1"/>
            </p:cNvSpPr>
            <p:nvPr/>
          </p:nvSpPr>
          <p:spPr bwMode="auto">
            <a:xfrm>
              <a:off x="3744001" y="3143247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3" name="Ellipse 624"/>
            <p:cNvSpPr>
              <a:spLocks noChangeAspect="1"/>
            </p:cNvSpPr>
            <p:nvPr/>
          </p:nvSpPr>
          <p:spPr bwMode="auto">
            <a:xfrm>
              <a:off x="4896769" y="314325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4" name="Ellipse 625"/>
            <p:cNvSpPr>
              <a:spLocks noChangeAspect="1"/>
            </p:cNvSpPr>
            <p:nvPr/>
          </p:nvSpPr>
          <p:spPr bwMode="auto">
            <a:xfrm>
              <a:off x="5976889" y="314325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5" name="Ellipse 626"/>
            <p:cNvSpPr>
              <a:spLocks noChangeAspect="1"/>
            </p:cNvSpPr>
            <p:nvPr/>
          </p:nvSpPr>
          <p:spPr bwMode="auto">
            <a:xfrm>
              <a:off x="2663801" y="3143247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6" name="Ellipse 627"/>
            <p:cNvSpPr>
              <a:spLocks noChangeAspect="1"/>
            </p:cNvSpPr>
            <p:nvPr/>
          </p:nvSpPr>
          <p:spPr bwMode="auto">
            <a:xfrm>
              <a:off x="3744001" y="3215255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7" name="Ellipse 628"/>
            <p:cNvSpPr>
              <a:spLocks noChangeAspect="1"/>
            </p:cNvSpPr>
            <p:nvPr/>
          </p:nvSpPr>
          <p:spPr bwMode="auto">
            <a:xfrm>
              <a:off x="4896769" y="321525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8" name="Ellipse 629"/>
            <p:cNvSpPr>
              <a:spLocks noChangeAspect="1"/>
            </p:cNvSpPr>
            <p:nvPr/>
          </p:nvSpPr>
          <p:spPr bwMode="auto">
            <a:xfrm>
              <a:off x="5976889" y="321525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79" name="Ellipse 630"/>
            <p:cNvSpPr>
              <a:spLocks noChangeAspect="1"/>
            </p:cNvSpPr>
            <p:nvPr/>
          </p:nvSpPr>
          <p:spPr bwMode="auto">
            <a:xfrm>
              <a:off x="3744001" y="3287263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0" name="Ellipse 631"/>
            <p:cNvSpPr>
              <a:spLocks noChangeAspect="1"/>
            </p:cNvSpPr>
            <p:nvPr/>
          </p:nvSpPr>
          <p:spPr bwMode="auto">
            <a:xfrm>
              <a:off x="4896769" y="3287267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1" name="Ellipse 632"/>
            <p:cNvSpPr>
              <a:spLocks noChangeAspect="1"/>
            </p:cNvSpPr>
            <p:nvPr/>
          </p:nvSpPr>
          <p:spPr bwMode="auto">
            <a:xfrm>
              <a:off x="2736569" y="2855215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2" name="Ellipse 633"/>
            <p:cNvSpPr>
              <a:spLocks noChangeAspect="1"/>
            </p:cNvSpPr>
            <p:nvPr/>
          </p:nvSpPr>
          <p:spPr bwMode="auto">
            <a:xfrm>
              <a:off x="2664521" y="3215255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3" name="Ellipse 634"/>
            <p:cNvSpPr>
              <a:spLocks noChangeAspect="1"/>
            </p:cNvSpPr>
            <p:nvPr/>
          </p:nvSpPr>
          <p:spPr bwMode="auto">
            <a:xfrm>
              <a:off x="1656409" y="299923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4" name="Ellipse 635"/>
            <p:cNvSpPr>
              <a:spLocks noChangeAspect="1"/>
            </p:cNvSpPr>
            <p:nvPr/>
          </p:nvSpPr>
          <p:spPr bwMode="auto">
            <a:xfrm>
              <a:off x="1656409" y="307123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5" name="Ellipse 636"/>
            <p:cNvSpPr>
              <a:spLocks noChangeAspect="1"/>
            </p:cNvSpPr>
            <p:nvPr/>
          </p:nvSpPr>
          <p:spPr bwMode="auto">
            <a:xfrm>
              <a:off x="6985041" y="2999231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sp>
          <p:nvSpPr>
            <p:cNvPr id="86" name="Ellipse 637"/>
            <p:cNvSpPr>
              <a:spLocks noChangeAspect="1"/>
            </p:cNvSpPr>
            <p:nvPr/>
          </p:nvSpPr>
          <p:spPr bwMode="auto">
            <a:xfrm>
              <a:off x="6985041" y="30712396"/>
              <a:ext cx="360000" cy="360000"/>
            </a:xfrm>
            <a:prstGeom prst="ellipse">
              <a:avLst/>
            </a:prstGeom>
            <a:solidFill>
              <a:srgbClr val="00B050"/>
            </a:solidFill>
            <a:ln w="76200" algn="ctr">
              <a:noFill/>
              <a:round/>
              <a:headEnd/>
              <a:tailEnd/>
            </a:ln>
          </p:spPr>
          <p:txBody>
            <a:bodyPr/>
            <a:lstStyle/>
            <a:p>
              <a:pPr defTabSz="762000"/>
              <a:endParaRPr lang="fr-BE" sz="1500">
                <a:latin typeface="Calibri" pitchFamily="34" charset="0"/>
              </a:endParaRPr>
            </a:p>
          </p:txBody>
        </p:sp>
      </p:grpSp>
      <p:sp>
        <p:nvSpPr>
          <p:cNvPr id="87" name="Text Box 10"/>
          <p:cNvSpPr txBox="1">
            <a:spLocks noChangeArrowheads="1"/>
          </p:cNvSpPr>
          <p:nvPr/>
        </p:nvSpPr>
        <p:spPr bwMode="auto">
          <a:xfrm>
            <a:off x="705230" y="2204341"/>
            <a:ext cx="62165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eaLnBrk="1" hangingPunct="1"/>
            <a:r>
              <a:rPr lang="en-US" sz="2000" b="1" dirty="0" smtClean="0">
                <a:latin typeface="Arial" pitchFamily="34" charset="0"/>
                <a:cs typeface="Arial" pitchFamily="34" charset="0"/>
              </a:rPr>
              <a:t>Fluorescence screening on a mutants library obtained by random mutagenesis</a:t>
            </a:r>
            <a:endParaRPr lang="en-US" sz="2000" b="1" i="1" dirty="0">
              <a:latin typeface="Arial" pitchFamily="34" charset="0"/>
              <a:cs typeface="Arial" pitchFamily="34" charset="0"/>
            </a:endParaRPr>
          </a:p>
        </p:txBody>
      </p:sp>
      <p:pic>
        <p:nvPicPr>
          <p:cNvPr id="107" name="Picture 4"/>
          <p:cNvPicPr/>
          <p:nvPr/>
        </p:nvPicPr>
        <p:blipFill rotWithShape="1">
          <a:blip r:embed="rId3"/>
          <a:srcRect l="2203" t="64761" r="25643"/>
          <a:stretch/>
        </p:blipFill>
        <p:spPr>
          <a:xfrm>
            <a:off x="792062" y="4878790"/>
            <a:ext cx="4380930" cy="1412982"/>
          </a:xfrm>
          <a:prstGeom prst="rect">
            <a:avLst/>
          </a:prstGeom>
        </p:spPr>
      </p:pic>
      <p:sp>
        <p:nvSpPr>
          <p:cNvPr id="108" name="AutoShape 9"/>
          <p:cNvSpPr>
            <a:spLocks noChangeArrowheads="1"/>
          </p:cNvSpPr>
          <p:nvPr/>
        </p:nvSpPr>
        <p:spPr bwMode="auto">
          <a:xfrm rot="10118695">
            <a:off x="4635463" y="4981345"/>
            <a:ext cx="900000" cy="180000"/>
          </a:xfrm>
          <a:prstGeom prst="rightArrow">
            <a:avLst>
              <a:gd name="adj1" fmla="val 50000"/>
              <a:gd name="adj2" fmla="val 85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3">
            <a:schemeClr val="accent3"/>
          </a:fillRef>
          <a:effectRef idx="2">
            <a:schemeClr val="accent3"/>
          </a:effectRef>
          <a:fontRef idx="minor">
            <a:schemeClr val="lt1"/>
          </a:fontRef>
        </p:style>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endParaRPr lang="fr-FR"/>
          </a:p>
        </p:txBody>
      </p:sp>
      <p:sp>
        <p:nvSpPr>
          <p:cNvPr id="109" name="CustomShape 4"/>
          <p:cNvSpPr/>
          <p:nvPr/>
        </p:nvSpPr>
        <p:spPr>
          <a:xfrm>
            <a:off x="2457097" y="4416028"/>
            <a:ext cx="4357440" cy="638280"/>
          </a:xfrm>
          <a:prstGeom prst="rect">
            <a:avLst/>
          </a:prstGeom>
        </p:spPr>
        <p:txBody>
          <a:bodyPr lIns="90000" tIns="45000" rIns="90000" bIns="45000"/>
          <a:lstStyle/>
          <a:p>
            <a:pPr>
              <a:lnSpc>
                <a:spcPct val="100000"/>
              </a:lnSpc>
            </a:pPr>
            <a:r>
              <a:rPr lang="fr-BE" u="sng" dirty="0">
                <a:solidFill>
                  <a:srgbClr val="000000"/>
                </a:solidFill>
                <a:latin typeface="Calibri"/>
              </a:rPr>
              <a:t>Isolation of </a:t>
            </a:r>
            <a:r>
              <a:rPr lang="fr-BE" i="1" u="sng" dirty="0" smtClean="0">
                <a:solidFill>
                  <a:srgbClr val="000000"/>
                </a:solidFill>
                <a:latin typeface="Calibri"/>
              </a:rPr>
              <a:t>hydG-2 </a:t>
            </a:r>
            <a:r>
              <a:rPr lang="fr-BE" u="sng" dirty="0" err="1" smtClean="0">
                <a:solidFill>
                  <a:srgbClr val="000000"/>
                </a:solidFill>
                <a:latin typeface="Calibri"/>
              </a:rPr>
              <a:t>strain</a:t>
            </a:r>
            <a:r>
              <a:rPr lang="fr-BE" dirty="0" smtClean="0">
                <a:solidFill>
                  <a:srgbClr val="000000"/>
                </a:solidFill>
                <a:latin typeface="Calibri"/>
              </a:rPr>
              <a:t> </a:t>
            </a:r>
          </a:p>
        </p:txBody>
      </p:sp>
      <p:sp>
        <p:nvSpPr>
          <p:cNvPr id="3" name="Rectangle 2"/>
          <p:cNvSpPr/>
          <p:nvPr/>
        </p:nvSpPr>
        <p:spPr>
          <a:xfrm>
            <a:off x="586766" y="4878790"/>
            <a:ext cx="444181" cy="580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Rectangle 109"/>
          <p:cNvSpPr/>
          <p:nvPr/>
        </p:nvSpPr>
        <p:spPr>
          <a:xfrm>
            <a:off x="5366463" y="4369023"/>
            <a:ext cx="355825" cy="36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88"/>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Tree>
    <p:extLst>
      <p:ext uri="{BB962C8B-B14F-4D97-AF65-F5344CB8AC3E}">
        <p14:creationId xmlns:p14="http://schemas.microsoft.com/office/powerpoint/2010/main" val="173695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2"/>
          <p:cNvSpPr/>
          <p:nvPr/>
        </p:nvSpPr>
        <p:spPr>
          <a:xfrm>
            <a:off x="1585200" y="285840"/>
            <a:ext cx="2224800" cy="456120"/>
          </a:xfrm>
          <a:prstGeom prst="rect">
            <a:avLst/>
          </a:prstGeom>
        </p:spPr>
        <p:txBody>
          <a:bodyPr wrap="none" lIns="90000" tIns="45000" rIns="90000" bIns="45000"/>
          <a:lstStyle/>
          <a:p>
            <a:r>
              <a:rPr lang="fr-BE" sz="2400" b="1" dirty="0" err="1">
                <a:solidFill>
                  <a:srgbClr val="000000"/>
                </a:solidFill>
              </a:rPr>
              <a:t>Take</a:t>
            </a:r>
            <a:r>
              <a:rPr lang="fr-BE" sz="2400" b="1" dirty="0">
                <a:solidFill>
                  <a:srgbClr val="000000"/>
                </a:solidFill>
              </a:rPr>
              <a:t> home </a:t>
            </a:r>
            <a:r>
              <a:rPr lang="fr-BE" sz="2400" b="1" dirty="0" smtClean="0">
                <a:solidFill>
                  <a:srgbClr val="000000"/>
                </a:solidFill>
              </a:rPr>
              <a:t>message</a:t>
            </a:r>
            <a:endParaRPr lang="fr-BE" sz="2400" dirty="0"/>
          </a:p>
          <a:p>
            <a:pPr>
              <a:lnSpc>
                <a:spcPct val="100000"/>
              </a:lnSpc>
            </a:pPr>
            <a:endParaRPr dirty="0"/>
          </a:p>
        </p:txBody>
      </p:sp>
      <p:sp>
        <p:nvSpPr>
          <p:cNvPr id="474" name="CustomShape 3"/>
          <p:cNvSpPr/>
          <p:nvPr/>
        </p:nvSpPr>
        <p:spPr>
          <a:xfrm>
            <a:off x="1552440" y="602763"/>
            <a:ext cx="9115200" cy="6061680"/>
          </a:xfrm>
          <a:prstGeom prst="rect">
            <a:avLst/>
          </a:prstGeom>
        </p:spPr>
        <p:txBody>
          <a:bodyPr lIns="90000" tIns="45000" rIns="90000" bIns="45000"/>
          <a:lstStyle/>
          <a:p>
            <a:endParaRPr lang="en-US" sz="2400" dirty="0" smtClean="0"/>
          </a:p>
          <a:p>
            <a:pPr>
              <a:lnSpc>
                <a:spcPct val="100000"/>
              </a:lnSpc>
            </a:pPr>
            <a:r>
              <a:rPr lang="fr-BE" sz="2200" dirty="0" smtClean="0">
                <a:solidFill>
                  <a:srgbClr val="000000"/>
                </a:solidFill>
              </a:rPr>
              <a:t>●</a:t>
            </a:r>
            <a:r>
              <a:rPr lang="fr-BE" sz="2200" dirty="0" smtClean="0">
                <a:solidFill>
                  <a:srgbClr val="000000"/>
                </a:solidFill>
                <a:latin typeface="Calibri"/>
              </a:rPr>
              <a:t> </a:t>
            </a:r>
            <a:r>
              <a:rPr lang="en-US" sz="2200" dirty="0" smtClean="0">
                <a:solidFill>
                  <a:srgbClr val="000000"/>
                </a:solidFill>
                <a:latin typeface="Calibri"/>
              </a:rPr>
              <a:t>Development</a:t>
            </a:r>
            <a:r>
              <a:rPr lang="fr-BE" sz="2200" dirty="0" smtClean="0">
                <a:solidFill>
                  <a:srgbClr val="000000"/>
                </a:solidFill>
                <a:latin typeface="Calibri"/>
              </a:rPr>
              <a:t> </a:t>
            </a:r>
            <a:r>
              <a:rPr lang="fr-BE" sz="2200" dirty="0">
                <a:solidFill>
                  <a:srgbClr val="000000"/>
                </a:solidFill>
                <a:latin typeface="Calibri"/>
              </a:rPr>
              <a:t>of a </a:t>
            </a:r>
            <a:r>
              <a:rPr lang="fr-BE" sz="2200" dirty="0" smtClean="0">
                <a:solidFill>
                  <a:srgbClr val="000000"/>
                </a:solidFill>
                <a:latin typeface="Calibri"/>
              </a:rPr>
              <a:t>fluorescence-</a:t>
            </a:r>
            <a:r>
              <a:rPr lang="fr-BE" sz="2200" dirty="0" err="1" smtClean="0">
                <a:solidFill>
                  <a:srgbClr val="000000"/>
                </a:solidFill>
                <a:latin typeface="Calibri"/>
              </a:rPr>
              <a:t>based</a:t>
            </a:r>
            <a:r>
              <a:rPr lang="fr-BE" sz="2200" dirty="0" smtClean="0">
                <a:solidFill>
                  <a:srgbClr val="000000"/>
                </a:solidFill>
                <a:latin typeface="Calibri"/>
              </a:rPr>
              <a:t> screening </a:t>
            </a:r>
            <a:r>
              <a:rPr lang="fr-BE" sz="2200" dirty="0" err="1">
                <a:solidFill>
                  <a:srgbClr val="000000"/>
                </a:solidFill>
                <a:latin typeface="Calibri"/>
              </a:rPr>
              <a:t>method</a:t>
            </a:r>
            <a:r>
              <a:rPr lang="fr-BE" sz="2200" dirty="0">
                <a:solidFill>
                  <a:srgbClr val="000000"/>
                </a:solidFill>
                <a:latin typeface="Calibri"/>
              </a:rPr>
              <a:t> to </a:t>
            </a:r>
            <a:r>
              <a:rPr lang="fr-BE" sz="2200" dirty="0" err="1">
                <a:solidFill>
                  <a:srgbClr val="000000"/>
                </a:solidFill>
                <a:latin typeface="Calibri"/>
              </a:rPr>
              <a:t>identify</a:t>
            </a:r>
            <a:r>
              <a:rPr lang="fr-BE" sz="2200" dirty="0">
                <a:solidFill>
                  <a:srgbClr val="000000"/>
                </a:solidFill>
                <a:latin typeface="Calibri"/>
              </a:rPr>
              <a:t> new </a:t>
            </a:r>
            <a:r>
              <a:rPr lang="fr-BE" sz="2200" dirty="0" err="1">
                <a:solidFill>
                  <a:srgbClr val="000000"/>
                </a:solidFill>
                <a:latin typeface="Calibri"/>
              </a:rPr>
              <a:t>players</a:t>
            </a:r>
            <a:r>
              <a:rPr lang="fr-BE" sz="2200" dirty="0">
                <a:solidFill>
                  <a:srgbClr val="000000"/>
                </a:solidFill>
                <a:latin typeface="Calibri"/>
              </a:rPr>
              <a:t> in </a:t>
            </a:r>
            <a:r>
              <a:rPr lang="fr-BE" sz="2200" dirty="0" err="1">
                <a:solidFill>
                  <a:srgbClr val="000000"/>
                </a:solidFill>
                <a:latin typeface="Calibri"/>
              </a:rPr>
              <a:t>hydrogenase</a:t>
            </a:r>
            <a:r>
              <a:rPr lang="fr-BE" sz="2200" dirty="0">
                <a:solidFill>
                  <a:srgbClr val="000000"/>
                </a:solidFill>
                <a:latin typeface="Calibri"/>
              </a:rPr>
              <a:t> </a:t>
            </a:r>
            <a:r>
              <a:rPr lang="fr-BE" sz="2200" dirty="0" err="1" smtClean="0">
                <a:solidFill>
                  <a:srgbClr val="000000"/>
                </a:solidFill>
                <a:latin typeface="Calibri"/>
              </a:rPr>
              <a:t>activity</a:t>
            </a:r>
            <a:r>
              <a:rPr lang="fr-BE" sz="2200" dirty="0" smtClean="0">
                <a:solidFill>
                  <a:srgbClr val="000000"/>
                </a:solidFill>
                <a:latin typeface="Calibri"/>
              </a:rPr>
              <a:t> and </a:t>
            </a:r>
            <a:r>
              <a:rPr lang="fr-BE" sz="2200" dirty="0" err="1">
                <a:solidFill>
                  <a:srgbClr val="000000"/>
                </a:solidFill>
                <a:latin typeface="Calibri"/>
              </a:rPr>
              <a:t>hydrogen</a:t>
            </a:r>
            <a:r>
              <a:rPr lang="fr-BE" sz="2200" dirty="0">
                <a:solidFill>
                  <a:srgbClr val="000000"/>
                </a:solidFill>
                <a:latin typeface="Calibri"/>
              </a:rPr>
              <a:t> </a:t>
            </a:r>
            <a:r>
              <a:rPr lang="fr-BE" sz="2200" dirty="0" err="1" smtClean="0">
                <a:solidFill>
                  <a:srgbClr val="000000"/>
                </a:solidFill>
                <a:latin typeface="Calibri"/>
              </a:rPr>
              <a:t>metabolism</a:t>
            </a:r>
            <a:endParaRPr lang="fr-BE" sz="2200" dirty="0" smtClean="0">
              <a:solidFill>
                <a:srgbClr val="000000"/>
              </a:solidFill>
              <a:latin typeface="Calibri"/>
            </a:endParaRPr>
          </a:p>
          <a:p>
            <a:pPr>
              <a:lnSpc>
                <a:spcPct val="100000"/>
              </a:lnSpc>
            </a:pPr>
            <a:endParaRPr lang="en-US" sz="2200" dirty="0"/>
          </a:p>
          <a:p>
            <a:pPr>
              <a:lnSpc>
                <a:spcPct val="100000"/>
              </a:lnSpc>
            </a:pPr>
            <a:r>
              <a:rPr lang="en-US" sz="2200" dirty="0" smtClean="0">
                <a:solidFill>
                  <a:srgbClr val="000000"/>
                </a:solidFill>
                <a:sym typeface="Wingdings" panose="05000000000000000000" pitchFamily="2" charset="2"/>
              </a:rPr>
              <a:t>     </a:t>
            </a:r>
            <a:r>
              <a:rPr lang="en-US" sz="2200" dirty="0" smtClean="0">
                <a:solidFill>
                  <a:srgbClr val="000000"/>
                </a:solidFill>
              </a:rPr>
              <a:t>Fast</a:t>
            </a:r>
            <a:endParaRPr lang="en-US" sz="2200" dirty="0"/>
          </a:p>
          <a:p>
            <a:pPr>
              <a:lnSpc>
                <a:spcPct val="100000"/>
              </a:lnSpc>
            </a:pPr>
            <a:r>
              <a:rPr lang="en-US" sz="2200" dirty="0" smtClean="0">
                <a:solidFill>
                  <a:srgbClr val="000000"/>
                </a:solidFill>
              </a:rPr>
              <a:t>    </a:t>
            </a:r>
            <a:r>
              <a:rPr lang="en-US" sz="2200" dirty="0" smtClean="0">
                <a:solidFill>
                  <a:srgbClr val="000000"/>
                </a:solidFill>
                <a:sym typeface="Wingdings" panose="05000000000000000000" pitchFamily="2" charset="2"/>
              </a:rPr>
              <a:t> </a:t>
            </a:r>
            <a:r>
              <a:rPr lang="en-US" sz="2200" dirty="0" smtClean="0">
                <a:solidFill>
                  <a:srgbClr val="000000"/>
                </a:solidFill>
              </a:rPr>
              <a:t>Non invasive</a:t>
            </a:r>
          </a:p>
          <a:p>
            <a:pPr>
              <a:lnSpc>
                <a:spcPct val="100000"/>
              </a:lnSpc>
            </a:pPr>
            <a:r>
              <a:rPr lang="en-US" sz="2200" dirty="0" smtClean="0">
                <a:solidFill>
                  <a:srgbClr val="000000"/>
                </a:solidFill>
                <a:sym typeface="Wingdings" panose="05000000000000000000" pitchFamily="2" charset="2"/>
              </a:rPr>
              <a:t>     Sensitive</a:t>
            </a:r>
            <a:endParaRPr lang="en-US" sz="2200" dirty="0" smtClean="0">
              <a:solidFill>
                <a:srgbClr val="000000"/>
              </a:solidFill>
            </a:endParaRPr>
          </a:p>
          <a:p>
            <a:pPr>
              <a:lnSpc>
                <a:spcPct val="100000"/>
              </a:lnSpc>
            </a:pPr>
            <a:endParaRPr lang="en-US" sz="2200" dirty="0" smtClean="0">
              <a:solidFill>
                <a:srgbClr val="000000"/>
              </a:solidFill>
            </a:endParaRPr>
          </a:p>
          <a:p>
            <a:pPr>
              <a:lnSpc>
                <a:spcPct val="100000"/>
              </a:lnSpc>
            </a:pPr>
            <a:endParaRPr lang="fr-BE" dirty="0" smtClean="0"/>
          </a:p>
          <a:p>
            <a:pPr>
              <a:lnSpc>
                <a:spcPct val="100000"/>
              </a:lnSpc>
            </a:pPr>
            <a:endParaRPr dirty="0"/>
          </a:p>
          <a:p>
            <a:pPr>
              <a:lnSpc>
                <a:spcPct val="100000"/>
              </a:lnSpc>
            </a:pPr>
            <a:endParaRPr dirty="0"/>
          </a:p>
        </p:txBody>
      </p:sp>
      <p:pic>
        <p:nvPicPr>
          <p:cNvPr id="2" name="Image 1"/>
          <p:cNvPicPr>
            <a:picLocks noChangeAspect="1"/>
          </p:cNvPicPr>
          <p:nvPr/>
        </p:nvPicPr>
        <p:blipFill rotWithShape="1">
          <a:blip r:embed="rId3"/>
          <a:srcRect l="12947" t="18277" r="14765" b="7154"/>
          <a:stretch/>
        </p:blipFill>
        <p:spPr>
          <a:xfrm>
            <a:off x="4301542" y="2268090"/>
            <a:ext cx="7225049" cy="4190291"/>
          </a:xfrm>
          <a:prstGeom prst="rect">
            <a:avLst/>
          </a:prstGeom>
        </p:spPr>
      </p:pic>
      <p:sp>
        <p:nvSpPr>
          <p:cNvPr id="6" name="ZoneTexte 5"/>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Tree>
    <p:extLst>
      <p:ext uri="{BB962C8B-B14F-4D97-AF65-F5344CB8AC3E}">
        <p14:creationId xmlns:p14="http://schemas.microsoft.com/office/powerpoint/2010/main" val="342130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5667240" y="3571920"/>
            <a:ext cx="285480" cy="213840"/>
          </a:xfrm>
          <a:prstGeom prst="rect">
            <a:avLst/>
          </a:prstGeom>
          <a:solidFill>
            <a:srgbClr val="FFFFFF"/>
          </a:solidFill>
          <a:ln w="25560">
            <a:solidFill>
              <a:srgbClr val="FFFFFF"/>
            </a:solidFill>
            <a:round/>
          </a:ln>
        </p:spPr>
      </p:sp>
      <p:sp>
        <p:nvSpPr>
          <p:cNvPr id="421" name="CustomShape 3"/>
          <p:cNvSpPr/>
          <p:nvPr/>
        </p:nvSpPr>
        <p:spPr>
          <a:xfrm>
            <a:off x="804850" y="285840"/>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Aim</a:t>
            </a:r>
          </a:p>
          <a:p>
            <a:pPr>
              <a:lnSpc>
                <a:spcPct val="100000"/>
              </a:lnSpc>
            </a:pPr>
            <a:endParaRPr lang="en-US" sz="2400" b="1" dirty="0">
              <a:solidFill>
                <a:srgbClr val="000000"/>
              </a:solidFill>
            </a:endParaRPr>
          </a:p>
          <a:p>
            <a:r>
              <a:rPr lang="en-US" sz="2400" b="1" dirty="0" smtClean="0">
                <a:solidFill>
                  <a:srgbClr val="000000"/>
                </a:solidFill>
              </a:rPr>
              <a:t>Better understanding of the hydrogen metabolism in </a:t>
            </a:r>
            <a:r>
              <a:rPr lang="fr-BE" sz="2400" b="1" i="1" dirty="0">
                <a:solidFill>
                  <a:srgbClr val="000000"/>
                </a:solidFill>
              </a:rPr>
              <a:t>Chlamydomonas </a:t>
            </a:r>
            <a:r>
              <a:rPr lang="fr-BE" sz="2400" b="1" i="1" dirty="0" err="1">
                <a:solidFill>
                  <a:srgbClr val="000000"/>
                </a:solidFill>
              </a:rPr>
              <a:t>reinhardtii</a:t>
            </a:r>
            <a:r>
              <a:rPr lang="fr-BE" sz="2400" b="1" i="1" dirty="0">
                <a:solidFill>
                  <a:srgbClr val="000000"/>
                </a:solidFill>
              </a:rPr>
              <a:t> </a:t>
            </a:r>
            <a:endParaRPr lang="fr-BE" sz="2400" b="1" i="1" dirty="0" smtClean="0">
              <a:solidFill>
                <a:srgbClr val="000000"/>
              </a:solidFill>
            </a:endParaRPr>
          </a:p>
          <a:p>
            <a:endParaRPr lang="fr-BE" sz="2400" b="1" i="1" dirty="0">
              <a:solidFill>
                <a:srgbClr val="000000"/>
              </a:solidFill>
            </a:endParaRPr>
          </a:p>
          <a:p>
            <a:r>
              <a:rPr lang="fr-BE" sz="2400" b="1" dirty="0" err="1" smtClean="0">
                <a:solidFill>
                  <a:srgbClr val="000000"/>
                </a:solidFill>
              </a:rPr>
              <a:t>Role</a:t>
            </a:r>
            <a:r>
              <a:rPr lang="fr-BE" sz="2400" b="1" dirty="0" smtClean="0">
                <a:solidFill>
                  <a:srgbClr val="000000"/>
                </a:solidFill>
              </a:rPr>
              <a:t> of an </a:t>
            </a:r>
            <a:r>
              <a:rPr lang="fr-BE" sz="2400" b="1" dirty="0" err="1" smtClean="0">
                <a:solidFill>
                  <a:srgbClr val="000000"/>
                </a:solidFill>
              </a:rPr>
              <a:t>oxygen</a:t>
            </a:r>
            <a:r>
              <a:rPr lang="fr-BE" sz="2400" b="1" dirty="0" smtClean="0">
                <a:solidFill>
                  <a:srgbClr val="000000"/>
                </a:solidFill>
              </a:rPr>
              <a:t> sensitive enzyme in </a:t>
            </a:r>
            <a:r>
              <a:rPr lang="fr-BE" sz="2400" b="1" dirty="0" err="1" smtClean="0">
                <a:solidFill>
                  <a:srgbClr val="000000"/>
                </a:solidFill>
              </a:rPr>
              <a:t>photosynthesis</a:t>
            </a:r>
            <a:endParaRPr lang="fr-BE" sz="2400" dirty="0"/>
          </a:p>
          <a:p>
            <a:pPr>
              <a:lnSpc>
                <a:spcPct val="100000"/>
              </a:lnSpc>
            </a:pPr>
            <a:r>
              <a:rPr lang="en-US" sz="2400" b="1" dirty="0" smtClean="0">
                <a:solidFill>
                  <a:srgbClr val="000000"/>
                </a:solidFill>
              </a:rPr>
              <a:t> </a:t>
            </a:r>
            <a:endParaRPr lang="en-US" sz="2400" dirty="0"/>
          </a:p>
        </p:txBody>
      </p:sp>
      <p:sp>
        <p:nvSpPr>
          <p:cNvPr id="2" name="Rectangle 1"/>
          <p:cNvSpPr/>
          <p:nvPr/>
        </p:nvSpPr>
        <p:spPr>
          <a:xfrm>
            <a:off x="5729220" y="3093749"/>
            <a:ext cx="161520" cy="42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ZoneTexte 35"/>
          <p:cNvSpPr txBox="1"/>
          <p:nvPr/>
        </p:nvSpPr>
        <p:spPr>
          <a:xfrm>
            <a:off x="9463077" y="152400"/>
            <a:ext cx="2728923" cy="369332"/>
          </a:xfrm>
          <a:prstGeom prst="rect">
            <a:avLst/>
          </a:prstGeom>
          <a:noFill/>
        </p:spPr>
        <p:txBody>
          <a:bodyPr wrap="square" rtlCol="0">
            <a:spAutoFit/>
          </a:bodyPr>
          <a:lstStyle/>
          <a:p>
            <a:pPr algn="ctr"/>
            <a:r>
              <a:rPr lang="fr-BE" dirty="0" err="1" smtClean="0"/>
              <a:t>Aim</a:t>
            </a:r>
            <a:endParaRPr lang="en-US" dirty="0"/>
          </a:p>
        </p:txBody>
      </p:sp>
      <p:grpSp>
        <p:nvGrpSpPr>
          <p:cNvPr id="37" name="Groupe 36"/>
          <p:cNvGrpSpPr/>
          <p:nvPr/>
        </p:nvGrpSpPr>
        <p:grpSpPr>
          <a:xfrm>
            <a:off x="1969466" y="2980762"/>
            <a:ext cx="7842548" cy="3088325"/>
            <a:chOff x="661442" y="3473678"/>
            <a:chExt cx="7842548" cy="3088325"/>
          </a:xfrm>
        </p:grpSpPr>
        <p:grpSp>
          <p:nvGrpSpPr>
            <p:cNvPr id="38" name="Groupe 37"/>
            <p:cNvGrpSpPr/>
            <p:nvPr/>
          </p:nvGrpSpPr>
          <p:grpSpPr>
            <a:xfrm>
              <a:off x="812402" y="3473678"/>
              <a:ext cx="7691588" cy="3088325"/>
              <a:chOff x="1136252" y="3473678"/>
              <a:chExt cx="7691588" cy="3088325"/>
            </a:xfrm>
          </p:grpSpPr>
          <p:grpSp>
            <p:nvGrpSpPr>
              <p:cNvPr id="44" name="Groupe 43"/>
              <p:cNvGrpSpPr/>
              <p:nvPr/>
            </p:nvGrpSpPr>
            <p:grpSpPr>
              <a:xfrm>
                <a:off x="1136252" y="3603302"/>
                <a:ext cx="7691588" cy="2958701"/>
                <a:chOff x="1136252" y="3603302"/>
                <a:chExt cx="7691588" cy="2958701"/>
              </a:xfrm>
            </p:grpSpPr>
            <p:grpSp>
              <p:nvGrpSpPr>
                <p:cNvPr id="46" name="Groupe 45"/>
                <p:cNvGrpSpPr/>
                <p:nvPr/>
              </p:nvGrpSpPr>
              <p:grpSpPr>
                <a:xfrm>
                  <a:off x="1136252" y="3603302"/>
                  <a:ext cx="7691588" cy="2958701"/>
                  <a:chOff x="1136252" y="3603302"/>
                  <a:chExt cx="7691588" cy="2958701"/>
                </a:xfrm>
              </p:grpSpPr>
              <p:pic>
                <p:nvPicPr>
                  <p:cNvPr id="48" name="Imag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52" y="3603302"/>
                    <a:ext cx="7691588" cy="2958701"/>
                  </a:xfrm>
                  <a:prstGeom prst="rect">
                    <a:avLst/>
                  </a:prstGeom>
                </p:spPr>
              </p:pic>
              <p:sp>
                <p:nvSpPr>
                  <p:cNvPr id="49" name="ZoneTexte 48"/>
                  <p:cNvSpPr txBox="1"/>
                  <p:nvPr/>
                </p:nvSpPr>
                <p:spPr>
                  <a:xfrm>
                    <a:off x="6155257" y="3620367"/>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50" name="Connecteur droit avec flèche 49"/>
                  <p:cNvCxnSpPr/>
                  <p:nvPr/>
                </p:nvCxnSpPr>
                <p:spPr>
                  <a:xfrm flipV="1">
                    <a:off x="5699649" y="3922370"/>
                    <a:ext cx="604562" cy="595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rot="19044282">
                    <a:off x="5437250" y="3813132"/>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grpSp>
            <p:sp>
              <p:nvSpPr>
                <p:cNvPr id="47" name="Rectangle 46"/>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5"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39"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40"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41"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42"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ZoneTexte 42"/>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53" name="ZoneTexte 52"/>
          <p:cNvSpPr txBox="1">
            <a:spLocks noChangeArrowheads="1"/>
          </p:cNvSpPr>
          <p:nvPr/>
        </p:nvSpPr>
        <p:spPr bwMode="auto">
          <a:xfrm>
            <a:off x="3894224" y="5174305"/>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54" name="Groupe 53"/>
          <p:cNvGrpSpPr/>
          <p:nvPr/>
        </p:nvGrpSpPr>
        <p:grpSpPr>
          <a:xfrm>
            <a:off x="2873957" y="4781473"/>
            <a:ext cx="1512258" cy="276999"/>
            <a:chOff x="60063" y="5411877"/>
            <a:chExt cx="1512258" cy="276999"/>
          </a:xfrm>
        </p:grpSpPr>
        <p:sp>
          <p:nvSpPr>
            <p:cNvPr id="55" name="Ellipse 54"/>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cxnSp>
        <p:nvCxnSpPr>
          <p:cNvPr id="4" name="Connecteur droit avec flèche 3"/>
          <p:cNvCxnSpPr/>
          <p:nvPr/>
        </p:nvCxnSpPr>
        <p:spPr>
          <a:xfrm flipV="1">
            <a:off x="3627980" y="3676969"/>
            <a:ext cx="3265776" cy="122746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25999" y="4715999"/>
            <a:ext cx="412632" cy="40242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7" name="Connecteur droit 6"/>
          <p:cNvCxnSpPr/>
          <p:nvPr/>
        </p:nvCxnSpPr>
        <p:spPr>
          <a:xfrm>
            <a:off x="6589833" y="3460582"/>
            <a:ext cx="570753" cy="40088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6681894" y="3407102"/>
            <a:ext cx="457537" cy="51072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408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5667240" y="3571920"/>
            <a:ext cx="285480" cy="213840"/>
          </a:xfrm>
          <a:prstGeom prst="rect">
            <a:avLst/>
          </a:prstGeom>
          <a:solidFill>
            <a:srgbClr val="FFFFFF"/>
          </a:solidFill>
          <a:ln w="25560">
            <a:solidFill>
              <a:srgbClr val="FFFFFF"/>
            </a:solidFill>
            <a:round/>
          </a:ln>
        </p:spPr>
      </p:sp>
      <p:sp>
        <p:nvSpPr>
          <p:cNvPr id="421" name="CustomShape 3"/>
          <p:cNvSpPr/>
          <p:nvPr/>
        </p:nvSpPr>
        <p:spPr>
          <a:xfrm>
            <a:off x="804850" y="285840"/>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Aim</a:t>
            </a:r>
          </a:p>
          <a:p>
            <a:pPr>
              <a:lnSpc>
                <a:spcPct val="100000"/>
              </a:lnSpc>
            </a:pPr>
            <a:endParaRPr lang="en-US" sz="2400" b="1" dirty="0">
              <a:solidFill>
                <a:srgbClr val="000000"/>
              </a:solidFill>
            </a:endParaRPr>
          </a:p>
          <a:p>
            <a:r>
              <a:rPr lang="fr-BE" sz="2400" b="1" dirty="0" err="1" smtClean="0">
                <a:solidFill>
                  <a:srgbClr val="000000"/>
                </a:solidFill>
              </a:rPr>
              <a:t>Starting</a:t>
            </a:r>
            <a:r>
              <a:rPr lang="fr-BE" sz="2400" b="1" dirty="0" smtClean="0">
                <a:solidFill>
                  <a:srgbClr val="000000"/>
                </a:solidFill>
              </a:rPr>
              <a:t> </a:t>
            </a:r>
            <a:r>
              <a:rPr lang="fr-BE" sz="2400" b="1" dirty="0" err="1" smtClean="0">
                <a:solidFill>
                  <a:srgbClr val="000000"/>
                </a:solidFill>
              </a:rPr>
              <a:t>hypothesis</a:t>
            </a:r>
            <a:r>
              <a:rPr lang="fr-BE" sz="2400" b="1" dirty="0" smtClean="0">
                <a:solidFill>
                  <a:srgbClr val="000000"/>
                </a:solidFill>
              </a:rPr>
              <a:t>: </a:t>
            </a:r>
            <a:r>
              <a:rPr lang="fr-BE" sz="2400" b="1" dirty="0" err="1" smtClean="0">
                <a:solidFill>
                  <a:srgbClr val="000000"/>
                </a:solidFill>
              </a:rPr>
              <a:t>Competition</a:t>
            </a:r>
            <a:r>
              <a:rPr lang="fr-BE" sz="2400" b="1" dirty="0" smtClean="0">
                <a:solidFill>
                  <a:srgbClr val="000000"/>
                </a:solidFill>
              </a:rPr>
              <a:t> </a:t>
            </a:r>
            <a:r>
              <a:rPr lang="fr-BE" sz="2400" b="1" dirty="0" err="1" smtClean="0">
                <a:solidFill>
                  <a:srgbClr val="000000"/>
                </a:solidFill>
              </a:rPr>
              <a:t>between</a:t>
            </a:r>
            <a:r>
              <a:rPr lang="fr-BE" sz="2400" b="1" dirty="0" smtClean="0">
                <a:solidFill>
                  <a:srgbClr val="000000"/>
                </a:solidFill>
              </a:rPr>
              <a:t> </a:t>
            </a:r>
            <a:r>
              <a:rPr lang="fr-BE" sz="2400" b="1" dirty="0" err="1" smtClean="0">
                <a:solidFill>
                  <a:srgbClr val="000000"/>
                </a:solidFill>
              </a:rPr>
              <a:t>hydrogenase</a:t>
            </a:r>
            <a:r>
              <a:rPr lang="fr-BE" sz="2400" b="1" dirty="0" smtClean="0">
                <a:solidFill>
                  <a:srgbClr val="000000"/>
                </a:solidFill>
              </a:rPr>
              <a:t> and Calvin cycle </a:t>
            </a:r>
            <a:r>
              <a:rPr lang="fr-BE" sz="2400" b="1" dirty="0" err="1" smtClean="0">
                <a:solidFill>
                  <a:srgbClr val="000000"/>
                </a:solidFill>
              </a:rPr>
              <a:t>activities</a:t>
            </a:r>
            <a:r>
              <a:rPr lang="fr-BE" sz="2400" b="1" dirty="0" smtClean="0">
                <a:solidFill>
                  <a:srgbClr val="000000"/>
                </a:solidFill>
              </a:rPr>
              <a:t> ?</a:t>
            </a:r>
            <a:endParaRPr lang="fr-BE" sz="2400" dirty="0"/>
          </a:p>
          <a:p>
            <a:pPr>
              <a:lnSpc>
                <a:spcPct val="100000"/>
              </a:lnSpc>
            </a:pPr>
            <a:r>
              <a:rPr lang="en-US" sz="2400" b="1" dirty="0" smtClean="0">
                <a:solidFill>
                  <a:srgbClr val="000000"/>
                </a:solidFill>
              </a:rPr>
              <a:t> </a:t>
            </a:r>
            <a:endParaRPr lang="en-US" sz="2400" dirty="0"/>
          </a:p>
        </p:txBody>
      </p:sp>
      <p:sp>
        <p:nvSpPr>
          <p:cNvPr id="2" name="Rectangle 1"/>
          <p:cNvSpPr/>
          <p:nvPr/>
        </p:nvSpPr>
        <p:spPr>
          <a:xfrm>
            <a:off x="5729220" y="3093749"/>
            <a:ext cx="161520" cy="42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ZoneTexte 35"/>
          <p:cNvSpPr txBox="1"/>
          <p:nvPr/>
        </p:nvSpPr>
        <p:spPr>
          <a:xfrm>
            <a:off x="9463077" y="152400"/>
            <a:ext cx="2728923" cy="369332"/>
          </a:xfrm>
          <a:prstGeom prst="rect">
            <a:avLst/>
          </a:prstGeom>
          <a:noFill/>
        </p:spPr>
        <p:txBody>
          <a:bodyPr wrap="square" rtlCol="0">
            <a:spAutoFit/>
          </a:bodyPr>
          <a:lstStyle/>
          <a:p>
            <a:pPr algn="ctr"/>
            <a:r>
              <a:rPr lang="fr-BE" dirty="0" err="1" smtClean="0"/>
              <a:t>Aim</a:t>
            </a:r>
            <a:endParaRPr lang="en-US" dirty="0"/>
          </a:p>
        </p:txBody>
      </p:sp>
      <p:grpSp>
        <p:nvGrpSpPr>
          <p:cNvPr id="37" name="Groupe 36"/>
          <p:cNvGrpSpPr/>
          <p:nvPr/>
        </p:nvGrpSpPr>
        <p:grpSpPr>
          <a:xfrm>
            <a:off x="1969466" y="2980762"/>
            <a:ext cx="7842548" cy="3088325"/>
            <a:chOff x="661442" y="3473678"/>
            <a:chExt cx="7842548" cy="3088325"/>
          </a:xfrm>
        </p:grpSpPr>
        <p:grpSp>
          <p:nvGrpSpPr>
            <p:cNvPr id="38" name="Groupe 37"/>
            <p:cNvGrpSpPr/>
            <p:nvPr/>
          </p:nvGrpSpPr>
          <p:grpSpPr>
            <a:xfrm>
              <a:off x="812402" y="3473678"/>
              <a:ext cx="7691588" cy="3088325"/>
              <a:chOff x="1136252" y="3473678"/>
              <a:chExt cx="7691588" cy="3088325"/>
            </a:xfrm>
          </p:grpSpPr>
          <p:grpSp>
            <p:nvGrpSpPr>
              <p:cNvPr id="44" name="Groupe 43"/>
              <p:cNvGrpSpPr/>
              <p:nvPr/>
            </p:nvGrpSpPr>
            <p:grpSpPr>
              <a:xfrm>
                <a:off x="1136252" y="3603302"/>
                <a:ext cx="7691588" cy="2958701"/>
                <a:chOff x="1136252" y="3603302"/>
                <a:chExt cx="7691588" cy="2958701"/>
              </a:xfrm>
            </p:grpSpPr>
            <p:grpSp>
              <p:nvGrpSpPr>
                <p:cNvPr id="46" name="Groupe 45"/>
                <p:cNvGrpSpPr/>
                <p:nvPr/>
              </p:nvGrpSpPr>
              <p:grpSpPr>
                <a:xfrm>
                  <a:off x="1136252" y="3603302"/>
                  <a:ext cx="7691588" cy="2958701"/>
                  <a:chOff x="1136252" y="3603302"/>
                  <a:chExt cx="7691588" cy="2958701"/>
                </a:xfrm>
              </p:grpSpPr>
              <p:pic>
                <p:nvPicPr>
                  <p:cNvPr id="48" name="Imag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52" y="3603302"/>
                    <a:ext cx="7691588" cy="2958701"/>
                  </a:xfrm>
                  <a:prstGeom prst="rect">
                    <a:avLst/>
                  </a:prstGeom>
                </p:spPr>
              </p:pic>
              <p:sp>
                <p:nvSpPr>
                  <p:cNvPr id="49" name="ZoneTexte 48"/>
                  <p:cNvSpPr txBox="1"/>
                  <p:nvPr/>
                </p:nvSpPr>
                <p:spPr>
                  <a:xfrm>
                    <a:off x="6155257" y="3620367"/>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50" name="Connecteur droit avec flèche 49"/>
                  <p:cNvCxnSpPr/>
                  <p:nvPr/>
                </p:nvCxnSpPr>
                <p:spPr>
                  <a:xfrm flipV="1">
                    <a:off x="5699649" y="3922370"/>
                    <a:ext cx="604562" cy="595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rot="19044282">
                    <a:off x="5437250" y="3813132"/>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grpSp>
            <p:sp>
              <p:nvSpPr>
                <p:cNvPr id="47" name="Rectangle 46"/>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5"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39"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40"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41"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42"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ZoneTexte 42"/>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53" name="ZoneTexte 52"/>
          <p:cNvSpPr txBox="1">
            <a:spLocks noChangeArrowheads="1"/>
          </p:cNvSpPr>
          <p:nvPr/>
        </p:nvSpPr>
        <p:spPr bwMode="auto">
          <a:xfrm>
            <a:off x="3894224" y="5174305"/>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54" name="Groupe 53"/>
          <p:cNvGrpSpPr/>
          <p:nvPr/>
        </p:nvGrpSpPr>
        <p:grpSpPr>
          <a:xfrm>
            <a:off x="2873957" y="4781473"/>
            <a:ext cx="1512258" cy="276999"/>
            <a:chOff x="60063" y="5411877"/>
            <a:chExt cx="1512258" cy="276999"/>
          </a:xfrm>
        </p:grpSpPr>
        <p:sp>
          <p:nvSpPr>
            <p:cNvPr id="55" name="Ellipse 54"/>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cxnSp>
        <p:nvCxnSpPr>
          <p:cNvPr id="4" name="Connecteur droit avec flèche 3"/>
          <p:cNvCxnSpPr/>
          <p:nvPr/>
        </p:nvCxnSpPr>
        <p:spPr>
          <a:xfrm flipV="1">
            <a:off x="3627980" y="3676969"/>
            <a:ext cx="3265776" cy="1227469"/>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25999" y="4715999"/>
            <a:ext cx="412632" cy="402422"/>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7" name="Connecteur droit 6"/>
          <p:cNvCxnSpPr/>
          <p:nvPr/>
        </p:nvCxnSpPr>
        <p:spPr>
          <a:xfrm>
            <a:off x="6589833" y="3460582"/>
            <a:ext cx="570753" cy="40088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6681894" y="3407102"/>
            <a:ext cx="457537" cy="51072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30" idx="0"/>
          </p:cNvCxnSpPr>
          <p:nvPr/>
        </p:nvCxnSpPr>
        <p:spPr>
          <a:xfrm flipH="1" flipV="1">
            <a:off x="6893758" y="3622378"/>
            <a:ext cx="1567228" cy="27725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506962" y="3899634"/>
            <a:ext cx="3908047" cy="152785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ZoneTexte 30"/>
          <p:cNvSpPr txBox="1"/>
          <p:nvPr/>
        </p:nvSpPr>
        <p:spPr>
          <a:xfrm>
            <a:off x="7565095" y="3356439"/>
            <a:ext cx="577535" cy="523220"/>
          </a:xfrm>
          <a:prstGeom prst="rect">
            <a:avLst/>
          </a:prstGeom>
          <a:noFill/>
          <a:ln>
            <a:noFill/>
          </a:ln>
        </p:spPr>
        <p:txBody>
          <a:bodyPr wrap="square" rtlCol="0">
            <a:spAutoFit/>
          </a:bodyPr>
          <a:lstStyle/>
          <a:p>
            <a:pPr algn="ctr"/>
            <a:r>
              <a:rPr lang="fr-BE"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318167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ZoneTexte 65"/>
          <p:cNvSpPr txBox="1"/>
          <p:nvPr/>
        </p:nvSpPr>
        <p:spPr>
          <a:xfrm>
            <a:off x="9463077" y="152400"/>
            <a:ext cx="2728923" cy="369332"/>
          </a:xfrm>
          <a:prstGeom prst="rect">
            <a:avLst/>
          </a:prstGeom>
          <a:noFill/>
        </p:spPr>
        <p:txBody>
          <a:bodyPr wrap="square" rtlCol="0">
            <a:spAutoFit/>
          </a:bodyPr>
          <a:lstStyle/>
          <a:p>
            <a:pPr algn="ctr"/>
            <a:r>
              <a:rPr lang="fr-BE" dirty="0" smtClean="0"/>
              <a:t>Tools</a:t>
            </a:r>
            <a:endParaRPr lang="en-US" dirty="0"/>
          </a:p>
        </p:txBody>
      </p:sp>
      <p:sp>
        <p:nvSpPr>
          <p:cNvPr id="6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err="1">
                <a:solidFill>
                  <a:srgbClr val="000000"/>
                </a:solidFill>
              </a:rPr>
              <a:t>Competition</a:t>
            </a:r>
            <a:r>
              <a:rPr lang="fr-BE" sz="2400" b="1" dirty="0">
                <a:solidFill>
                  <a:srgbClr val="000000"/>
                </a:solidFill>
              </a:rPr>
              <a:t> </a:t>
            </a:r>
            <a:r>
              <a:rPr lang="fr-BE" sz="2400" b="1" dirty="0" err="1">
                <a:solidFill>
                  <a:srgbClr val="000000"/>
                </a:solidFill>
              </a:rPr>
              <a:t>between</a:t>
            </a:r>
            <a:r>
              <a:rPr lang="fr-BE" sz="2400" b="1" dirty="0">
                <a:solidFill>
                  <a:srgbClr val="000000"/>
                </a:solidFill>
              </a:rPr>
              <a:t> </a:t>
            </a:r>
            <a:r>
              <a:rPr lang="fr-BE" sz="2400" b="1" dirty="0" err="1">
                <a:solidFill>
                  <a:srgbClr val="000000"/>
                </a:solidFill>
              </a:rPr>
              <a:t>hydrogenase</a:t>
            </a:r>
            <a:r>
              <a:rPr lang="fr-BE" sz="2400" b="1" dirty="0">
                <a:solidFill>
                  <a:srgbClr val="000000"/>
                </a:solidFill>
              </a:rPr>
              <a:t> and Calvin cycle </a:t>
            </a:r>
            <a:r>
              <a:rPr lang="fr-BE" sz="2400" b="1" dirty="0" err="1">
                <a:solidFill>
                  <a:srgbClr val="000000"/>
                </a:solidFill>
              </a:rPr>
              <a:t>activities</a:t>
            </a:r>
            <a:endParaRPr dirty="0"/>
          </a:p>
        </p:txBody>
      </p:sp>
      <p:pic>
        <p:nvPicPr>
          <p:cNvPr id="64" name="Picture 2" descr="Résultat de recherche d'images pour &quot;joliot type spectromete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83" y="2079541"/>
            <a:ext cx="3188123" cy="4537763"/>
          </a:xfrm>
          <a:prstGeom prst="rect">
            <a:avLst/>
          </a:prstGeom>
          <a:noFill/>
          <a:extLst>
            <a:ext uri="{909E8E84-426E-40DD-AFC4-6F175D3DCCD1}">
              <a14:hiddenFill xmlns:a14="http://schemas.microsoft.com/office/drawing/2010/main">
                <a:solidFill>
                  <a:srgbClr val="FFFFFF"/>
                </a:solidFill>
              </a14:hiddenFill>
            </a:ext>
          </a:extLst>
        </p:spPr>
      </p:pic>
      <p:sp>
        <p:nvSpPr>
          <p:cNvPr id="65" name="CustomShape 2"/>
          <p:cNvSpPr/>
          <p:nvPr/>
        </p:nvSpPr>
        <p:spPr>
          <a:xfrm>
            <a:off x="3880006" y="5589555"/>
            <a:ext cx="6619547" cy="821880"/>
          </a:xfrm>
          <a:prstGeom prst="rect">
            <a:avLst/>
          </a:prstGeom>
        </p:spPr>
        <p:txBody>
          <a:bodyPr wrap="none" lIns="90000" tIns="45000" rIns="90000" bIns="45000"/>
          <a:lstStyle/>
          <a:p>
            <a:r>
              <a:rPr lang="fr-BE" sz="2000" b="1" dirty="0" err="1" smtClean="0">
                <a:solidFill>
                  <a:srgbClr val="000000"/>
                </a:solidFill>
              </a:rPr>
              <a:t>Joliot</a:t>
            </a:r>
            <a:r>
              <a:rPr lang="fr-BE" sz="2000" b="1" dirty="0" smtClean="0">
                <a:solidFill>
                  <a:srgbClr val="000000"/>
                </a:solidFill>
              </a:rPr>
              <a:t> type </a:t>
            </a:r>
            <a:r>
              <a:rPr lang="fr-BE" sz="2000" b="1" dirty="0" err="1" smtClean="0">
                <a:solidFill>
                  <a:srgbClr val="000000"/>
                </a:solidFill>
              </a:rPr>
              <a:t>spectrometer</a:t>
            </a:r>
            <a:r>
              <a:rPr lang="fr-BE" sz="2000" b="1" dirty="0" smtClean="0">
                <a:solidFill>
                  <a:srgbClr val="000000"/>
                </a:solidFill>
              </a:rPr>
              <a:t> (JTS)</a:t>
            </a:r>
          </a:p>
          <a:p>
            <a:r>
              <a:rPr lang="fr-BE" sz="2000" b="1" dirty="0" smtClean="0">
                <a:solidFill>
                  <a:srgbClr val="000000"/>
                </a:solidFill>
                <a:sym typeface="Wingdings" panose="05000000000000000000" pitchFamily="2" charset="2"/>
              </a:rPr>
              <a:t> PSII (fluorescence) </a:t>
            </a:r>
            <a:r>
              <a:rPr lang="fr-BE" sz="2000" b="1" dirty="0" err="1" smtClean="0">
                <a:solidFill>
                  <a:srgbClr val="000000"/>
                </a:solidFill>
                <a:sym typeface="Wingdings" panose="05000000000000000000" pitchFamily="2" charset="2"/>
              </a:rPr>
              <a:t>efficiency</a:t>
            </a:r>
            <a:endParaRPr lang="fr-BE" sz="2000" b="1" dirty="0">
              <a:solidFill>
                <a:srgbClr val="000000"/>
              </a:solidFill>
            </a:endParaRPr>
          </a:p>
          <a:p>
            <a:endParaRPr lang="fr-BE" sz="2000" b="1" dirty="0">
              <a:solidFill>
                <a:srgbClr val="000000"/>
              </a:solidFill>
            </a:endParaRP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pic>
        <p:nvPicPr>
          <p:cNvPr id="68" name="Imag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637" y="3271560"/>
            <a:ext cx="1830465" cy="2816100"/>
          </a:xfrm>
          <a:prstGeom prst="rect">
            <a:avLst/>
          </a:prstGeom>
        </p:spPr>
      </p:pic>
      <p:sp>
        <p:nvSpPr>
          <p:cNvPr id="69" name="CustomShape 2"/>
          <p:cNvSpPr/>
          <p:nvPr/>
        </p:nvSpPr>
        <p:spPr>
          <a:xfrm>
            <a:off x="7367752" y="4268670"/>
            <a:ext cx="4562759" cy="821880"/>
          </a:xfrm>
          <a:prstGeom prst="rect">
            <a:avLst/>
          </a:prstGeom>
        </p:spPr>
        <p:txBody>
          <a:bodyPr wrap="none" lIns="90000" tIns="45000" rIns="90000" bIns="45000"/>
          <a:lstStyle/>
          <a:p>
            <a:r>
              <a:rPr lang="fr-BE" sz="2000" b="1" dirty="0" err="1" smtClean="0">
                <a:solidFill>
                  <a:srgbClr val="000000"/>
                </a:solidFill>
              </a:rPr>
              <a:t>Modified</a:t>
            </a:r>
            <a:r>
              <a:rPr lang="fr-BE" sz="2000" b="1" dirty="0" smtClean="0">
                <a:solidFill>
                  <a:srgbClr val="000000"/>
                </a:solidFill>
              </a:rPr>
              <a:t> Clark </a:t>
            </a:r>
            <a:r>
              <a:rPr lang="fr-BE" sz="2000" b="1" dirty="0" err="1" smtClean="0">
                <a:solidFill>
                  <a:srgbClr val="000000"/>
                </a:solidFill>
              </a:rPr>
              <a:t>electrode</a:t>
            </a:r>
            <a:endParaRPr lang="fr-BE" sz="2000" b="1" dirty="0" smtClean="0">
              <a:solidFill>
                <a:srgbClr val="000000"/>
              </a:solidFill>
            </a:endParaRPr>
          </a:p>
          <a:p>
            <a:r>
              <a:rPr lang="fr-BE" sz="2000" b="1" dirty="0" smtClean="0">
                <a:solidFill>
                  <a:srgbClr val="000000"/>
                </a:solidFill>
                <a:sym typeface="Wingdings" panose="05000000000000000000" pitchFamily="2" charset="2"/>
              </a:rPr>
              <a:t> H</a:t>
            </a:r>
            <a:r>
              <a:rPr lang="fr-BE" sz="2000" b="1" baseline="-25000" dirty="0" smtClean="0">
                <a:solidFill>
                  <a:srgbClr val="000000"/>
                </a:solidFill>
                <a:sym typeface="Wingdings" panose="05000000000000000000" pitchFamily="2" charset="2"/>
              </a:rPr>
              <a:t>2</a:t>
            </a:r>
            <a:r>
              <a:rPr lang="fr-BE" sz="2000" b="1" dirty="0" smtClean="0">
                <a:solidFill>
                  <a:srgbClr val="000000"/>
                </a:solidFill>
                <a:sym typeface="Wingdings" panose="05000000000000000000" pitchFamily="2" charset="2"/>
              </a:rPr>
              <a:t> production</a:t>
            </a:r>
            <a:endParaRPr lang="fr-BE" sz="2000" b="1" dirty="0">
              <a:solidFill>
                <a:srgbClr val="000000"/>
              </a:solidFill>
            </a:endParaRPr>
          </a:p>
          <a:p>
            <a:endParaRPr lang="fr-BE" sz="2000" b="1" dirty="0">
              <a:solidFill>
                <a:srgbClr val="000000"/>
              </a:solidFill>
            </a:endParaRP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r>
              <a:rPr lang="fr-BE" sz="2000" b="1" dirty="0" smtClean="0">
                <a:solidFill>
                  <a:srgbClr val="000000"/>
                </a:solidFill>
                <a:latin typeface="Calibri"/>
              </a:rPr>
              <a:t> </a:t>
            </a:r>
          </a:p>
        </p:txBody>
      </p:sp>
      <p:pic>
        <p:nvPicPr>
          <p:cNvPr id="70" name="Imag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195" y="235908"/>
            <a:ext cx="6291514" cy="2958417"/>
          </a:xfrm>
          <a:prstGeom prst="rect">
            <a:avLst/>
          </a:prstGeom>
        </p:spPr>
      </p:pic>
    </p:spTree>
    <p:extLst>
      <p:ext uri="{BB962C8B-B14F-4D97-AF65-F5344CB8AC3E}">
        <p14:creationId xmlns:p14="http://schemas.microsoft.com/office/powerpoint/2010/main" val="26403219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2"/>
          <p:cNvSpPr/>
          <p:nvPr/>
        </p:nvSpPr>
        <p:spPr>
          <a:xfrm>
            <a:off x="527486" y="5680657"/>
            <a:ext cx="12083760" cy="821880"/>
          </a:xfrm>
          <a:prstGeom prst="rect">
            <a:avLst/>
          </a:prstGeom>
        </p:spPr>
        <p:txBody>
          <a:bodyPr wrap="none" lIns="90000" tIns="45000" rIns="90000" bIns="45000"/>
          <a:lstStyle/>
          <a:p>
            <a:pPr>
              <a:lnSpc>
                <a:spcPct val="100000"/>
              </a:lnSpc>
            </a:pPr>
            <a:r>
              <a:rPr lang="fr-BE" sz="2000" b="1" dirty="0" smtClean="0">
                <a:solidFill>
                  <a:srgbClr val="000000"/>
                </a:solidFill>
                <a:latin typeface="Calibri"/>
              </a:rPr>
              <a:t>● </a:t>
            </a:r>
            <a:r>
              <a:rPr lang="fr-BE" sz="2000" b="1" dirty="0" err="1" smtClean="0">
                <a:solidFill>
                  <a:srgbClr val="000000"/>
                </a:solidFill>
                <a:latin typeface="Calibri"/>
              </a:rPr>
              <a:t>Hydrogen</a:t>
            </a:r>
            <a:r>
              <a:rPr lang="fr-BE" sz="2000" b="1" dirty="0" smtClean="0">
                <a:solidFill>
                  <a:srgbClr val="000000"/>
                </a:solidFill>
                <a:latin typeface="Calibri"/>
              </a:rPr>
              <a:t> </a:t>
            </a:r>
            <a:r>
              <a:rPr lang="fr-BE" sz="2000" b="1" dirty="0" err="1" smtClean="0">
                <a:solidFill>
                  <a:srgbClr val="000000"/>
                </a:solidFill>
                <a:latin typeface="Calibri"/>
              </a:rPr>
              <a:t>evolution</a:t>
            </a:r>
            <a:r>
              <a:rPr lang="fr-BE" sz="2000" b="1" dirty="0" smtClean="0">
                <a:solidFill>
                  <a:srgbClr val="000000"/>
                </a:solidFill>
                <a:latin typeface="Calibri"/>
              </a:rPr>
              <a:t> stops </a:t>
            </a:r>
            <a:r>
              <a:rPr lang="fr-BE" sz="2000" b="1" dirty="0" err="1" smtClean="0">
                <a:solidFill>
                  <a:srgbClr val="000000"/>
                </a:solidFill>
                <a:latin typeface="Calibri"/>
              </a:rPr>
              <a:t>when</a:t>
            </a:r>
            <a:r>
              <a:rPr lang="fr-BE" sz="2000" b="1" dirty="0" smtClean="0">
                <a:solidFill>
                  <a:srgbClr val="000000"/>
                </a:solidFill>
                <a:latin typeface="Calibri"/>
              </a:rPr>
              <a:t> PSII </a:t>
            </a:r>
            <a:r>
              <a:rPr lang="fr-BE" sz="2000" b="1" dirty="0" err="1" smtClean="0">
                <a:solidFill>
                  <a:srgbClr val="000000"/>
                </a:solidFill>
                <a:latin typeface="Calibri"/>
              </a:rPr>
              <a:t>efficiency</a:t>
            </a:r>
            <a:r>
              <a:rPr lang="fr-BE" sz="2000" b="1" dirty="0" smtClean="0">
                <a:solidFill>
                  <a:srgbClr val="000000"/>
                </a:solidFill>
                <a:latin typeface="Calibri"/>
              </a:rPr>
              <a:t> </a:t>
            </a:r>
            <a:r>
              <a:rPr lang="fr-BE" sz="2000" b="1" dirty="0" err="1" smtClean="0">
                <a:solidFill>
                  <a:srgbClr val="000000"/>
                </a:solidFill>
                <a:latin typeface="Calibri"/>
              </a:rPr>
              <a:t>increases</a:t>
            </a: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graphicFrame>
        <p:nvGraphicFramePr>
          <p:cNvPr id="12" name="Graphique 11"/>
          <p:cNvGraphicFramePr/>
          <p:nvPr>
            <p:extLst/>
          </p:nvPr>
        </p:nvGraphicFramePr>
        <p:xfrm>
          <a:off x="527486" y="2810905"/>
          <a:ext cx="4555435" cy="2823265"/>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Groupe 16"/>
          <p:cNvGrpSpPr/>
          <p:nvPr/>
        </p:nvGrpSpPr>
        <p:grpSpPr>
          <a:xfrm>
            <a:off x="456284" y="2811437"/>
            <a:ext cx="499060" cy="2828276"/>
            <a:chOff x="456284" y="2726589"/>
            <a:chExt cx="499060" cy="2954068"/>
          </a:xfrm>
        </p:grpSpPr>
        <p:sp>
          <p:nvSpPr>
            <p:cNvPr id="18" name="Rectangle 17"/>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p:cNvPicPr>
              <a:picLocks noChangeAspect="1"/>
            </p:cNvPicPr>
            <p:nvPr/>
          </p:nvPicPr>
          <p:blipFill rotWithShape="1">
            <a:blip r:embed="rId3">
              <a:extLst>
                <a:ext uri="{28A0092B-C50C-407E-A947-70E740481C1C}">
                  <a14:useLocalDpi xmlns:a14="http://schemas.microsoft.com/office/drawing/2010/main" val="0"/>
                </a:ext>
              </a:extLst>
            </a:blip>
            <a:srcRect r="89085"/>
            <a:stretch/>
          </p:blipFill>
          <p:spPr>
            <a:xfrm>
              <a:off x="456284" y="2726589"/>
              <a:ext cx="499060" cy="2897048"/>
            </a:xfrm>
            <a:prstGeom prst="rect">
              <a:avLst/>
            </a:prstGeom>
          </p:spPr>
        </p:pic>
      </p:grpSp>
      <p:sp>
        <p:nvSpPr>
          <p:cNvPr id="23" name="ZoneTexte 22"/>
          <p:cNvSpPr txBox="1"/>
          <p:nvPr/>
        </p:nvSpPr>
        <p:spPr>
          <a:xfrm rot="16200000">
            <a:off x="19770" y="3671248"/>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ETR</a:t>
            </a:r>
            <a:endParaRPr lang="fr-BE" sz="1400" b="1" dirty="0">
              <a:latin typeface="Arial" panose="020B0604020202020204" pitchFamily="34" charset="0"/>
              <a:cs typeface="Arial" panose="020B0604020202020204" pitchFamily="34" charset="0"/>
            </a:endParaRPr>
          </a:p>
        </p:txBody>
      </p:sp>
      <p:sp>
        <p:nvSpPr>
          <p:cNvPr id="24" name="ZoneTexte 23"/>
          <p:cNvSpPr txBox="1"/>
          <p:nvPr/>
        </p:nvSpPr>
        <p:spPr>
          <a:xfrm>
            <a:off x="2000969" y="5226510"/>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25" name="ZoneTexte 24"/>
          <p:cNvSpPr txBox="1"/>
          <p:nvPr/>
        </p:nvSpPr>
        <p:spPr>
          <a:xfrm>
            <a:off x="2123800" y="3057098"/>
            <a:ext cx="1228299" cy="369332"/>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wt</a:t>
            </a:r>
            <a:endParaRPr lang="fr-BE" b="1" dirty="0">
              <a:latin typeface="Arial" panose="020B0604020202020204" pitchFamily="34" charset="0"/>
              <a:cs typeface="Arial" panose="020B0604020202020204" pitchFamily="34" charset="0"/>
            </a:endParaRPr>
          </a:p>
        </p:txBody>
      </p:sp>
      <p:sp>
        <p:nvSpPr>
          <p:cNvPr id="20" name="Rectangle 19"/>
          <p:cNvSpPr/>
          <p:nvPr/>
        </p:nvSpPr>
        <p:spPr>
          <a:xfrm>
            <a:off x="9039497" y="1959429"/>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9525210" y="1483101"/>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err="1">
                <a:solidFill>
                  <a:srgbClr val="000000"/>
                </a:solidFill>
              </a:rPr>
              <a:t>Competition</a:t>
            </a:r>
            <a:r>
              <a:rPr lang="fr-BE" sz="2400" b="1" dirty="0">
                <a:solidFill>
                  <a:srgbClr val="000000"/>
                </a:solidFill>
              </a:rPr>
              <a:t> </a:t>
            </a:r>
            <a:r>
              <a:rPr lang="fr-BE" sz="2400" b="1" dirty="0" err="1">
                <a:solidFill>
                  <a:srgbClr val="000000"/>
                </a:solidFill>
              </a:rPr>
              <a:t>between</a:t>
            </a:r>
            <a:r>
              <a:rPr lang="fr-BE" sz="2400" b="1" dirty="0">
                <a:solidFill>
                  <a:srgbClr val="000000"/>
                </a:solidFill>
              </a:rPr>
              <a:t> </a:t>
            </a:r>
            <a:r>
              <a:rPr lang="fr-BE" sz="2400" b="1" dirty="0" err="1">
                <a:solidFill>
                  <a:srgbClr val="000000"/>
                </a:solidFill>
              </a:rPr>
              <a:t>hydrogenase</a:t>
            </a:r>
            <a:r>
              <a:rPr lang="fr-BE" sz="2400" b="1" dirty="0">
                <a:solidFill>
                  <a:srgbClr val="000000"/>
                </a:solidFill>
              </a:rPr>
              <a:t> and Calvin cycle </a:t>
            </a:r>
            <a:r>
              <a:rPr lang="fr-BE" sz="2400" b="1" dirty="0" err="1">
                <a:solidFill>
                  <a:srgbClr val="000000"/>
                </a:solidFill>
              </a:rPr>
              <a:t>activities</a:t>
            </a:r>
            <a:endParaRPr dirty="0"/>
          </a:p>
        </p:txBody>
      </p:sp>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195" y="235908"/>
            <a:ext cx="6291514" cy="2958417"/>
          </a:xfrm>
          <a:prstGeom prst="rect">
            <a:avLst/>
          </a:prstGeom>
        </p:spPr>
      </p:pic>
      <p:sp>
        <p:nvSpPr>
          <p:cNvPr id="29" name="ZoneTexte 28"/>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Tree>
    <p:extLst>
      <p:ext uri="{BB962C8B-B14F-4D97-AF65-F5344CB8AC3E}">
        <p14:creationId xmlns:p14="http://schemas.microsoft.com/office/powerpoint/2010/main" val="3339352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2"/>
          <p:cNvSpPr/>
          <p:nvPr/>
        </p:nvSpPr>
        <p:spPr>
          <a:xfrm>
            <a:off x="527486" y="5680657"/>
            <a:ext cx="12083760" cy="821880"/>
          </a:xfrm>
          <a:prstGeom prst="rect">
            <a:avLst/>
          </a:prstGeom>
        </p:spPr>
        <p:txBody>
          <a:bodyPr wrap="none" lIns="90000" tIns="45000" rIns="90000" bIns="45000"/>
          <a:lstStyle/>
          <a:p>
            <a:pPr>
              <a:lnSpc>
                <a:spcPct val="100000"/>
              </a:lnSpc>
            </a:pPr>
            <a:r>
              <a:rPr lang="fr-BE" sz="2000" b="1" dirty="0" smtClean="0">
                <a:solidFill>
                  <a:srgbClr val="000000"/>
                </a:solidFill>
                <a:latin typeface="Calibri"/>
              </a:rPr>
              <a:t>● </a:t>
            </a:r>
            <a:r>
              <a:rPr lang="fr-BE" sz="2000" b="1" dirty="0" err="1" smtClean="0">
                <a:solidFill>
                  <a:srgbClr val="000000"/>
                </a:solidFill>
                <a:latin typeface="Calibri"/>
              </a:rPr>
              <a:t>Hydrogen</a:t>
            </a:r>
            <a:r>
              <a:rPr lang="fr-BE" sz="2000" b="1" dirty="0" smtClean="0">
                <a:solidFill>
                  <a:srgbClr val="000000"/>
                </a:solidFill>
                <a:latin typeface="Calibri"/>
              </a:rPr>
              <a:t> </a:t>
            </a:r>
            <a:r>
              <a:rPr lang="fr-BE" sz="2000" b="1" dirty="0" err="1" smtClean="0">
                <a:solidFill>
                  <a:srgbClr val="000000"/>
                </a:solidFill>
                <a:latin typeface="Calibri"/>
              </a:rPr>
              <a:t>evolution</a:t>
            </a:r>
            <a:r>
              <a:rPr lang="fr-BE" sz="2000" b="1" dirty="0" smtClean="0">
                <a:solidFill>
                  <a:srgbClr val="000000"/>
                </a:solidFill>
                <a:latin typeface="Calibri"/>
              </a:rPr>
              <a:t> stops </a:t>
            </a:r>
            <a:r>
              <a:rPr lang="fr-BE" sz="2000" b="1" dirty="0" err="1" smtClean="0">
                <a:solidFill>
                  <a:srgbClr val="000000"/>
                </a:solidFill>
                <a:latin typeface="Calibri"/>
              </a:rPr>
              <a:t>when</a:t>
            </a:r>
            <a:r>
              <a:rPr lang="fr-BE" sz="2000" b="1" dirty="0" smtClean="0">
                <a:solidFill>
                  <a:srgbClr val="000000"/>
                </a:solidFill>
                <a:latin typeface="Calibri"/>
              </a:rPr>
              <a:t> PSII </a:t>
            </a:r>
            <a:r>
              <a:rPr lang="fr-BE" sz="2000" b="1" dirty="0" err="1" smtClean="0">
                <a:solidFill>
                  <a:srgbClr val="000000"/>
                </a:solidFill>
                <a:latin typeface="Calibri"/>
              </a:rPr>
              <a:t>efficiency</a:t>
            </a:r>
            <a:r>
              <a:rPr lang="fr-BE" sz="2000" b="1" dirty="0" smtClean="0">
                <a:solidFill>
                  <a:srgbClr val="000000"/>
                </a:solidFill>
                <a:latin typeface="Calibri"/>
              </a:rPr>
              <a:t> </a:t>
            </a:r>
            <a:r>
              <a:rPr lang="fr-BE" sz="2000" b="1" dirty="0" err="1" smtClean="0">
                <a:solidFill>
                  <a:srgbClr val="000000"/>
                </a:solidFill>
                <a:latin typeface="Calibri"/>
              </a:rPr>
              <a:t>increases</a:t>
            </a:r>
            <a:endParaRPr lang="fr-BE" sz="2000" b="1" dirty="0" smtClean="0">
              <a:solidFill>
                <a:srgbClr val="000000"/>
              </a:solidFill>
              <a:latin typeface="Calibri"/>
            </a:endParaRPr>
          </a:p>
          <a:p>
            <a:r>
              <a:rPr lang="fr-BE" sz="2000" b="1" dirty="0">
                <a:solidFill>
                  <a:srgbClr val="000000"/>
                </a:solidFill>
              </a:rPr>
              <a:t>● </a:t>
            </a:r>
            <a:r>
              <a:rPr lang="fr-BE" sz="2000" b="1" dirty="0" err="1" smtClean="0">
                <a:solidFill>
                  <a:srgbClr val="000000"/>
                </a:solidFill>
              </a:rPr>
              <a:t>Hydrogen</a:t>
            </a:r>
            <a:r>
              <a:rPr lang="fr-BE" sz="2000" b="1" dirty="0" smtClean="0">
                <a:solidFill>
                  <a:srgbClr val="000000"/>
                </a:solidFill>
              </a:rPr>
              <a:t> production </a:t>
            </a:r>
            <a:r>
              <a:rPr lang="fr-BE" sz="2000" b="1" dirty="0" err="1" smtClean="0">
                <a:solidFill>
                  <a:srgbClr val="000000"/>
                </a:solidFill>
              </a:rPr>
              <a:t>is</a:t>
            </a:r>
            <a:r>
              <a:rPr lang="fr-BE" sz="2000" b="1" dirty="0" smtClean="0">
                <a:solidFill>
                  <a:srgbClr val="000000"/>
                </a:solidFill>
              </a:rPr>
              <a:t> </a:t>
            </a:r>
            <a:r>
              <a:rPr lang="fr-BE" sz="2000" b="1" dirty="0" err="1" smtClean="0">
                <a:solidFill>
                  <a:srgbClr val="000000"/>
                </a:solidFill>
              </a:rPr>
              <a:t>extended</a:t>
            </a:r>
            <a:r>
              <a:rPr lang="fr-BE" sz="2000" b="1" dirty="0" smtClean="0">
                <a:solidFill>
                  <a:srgbClr val="000000"/>
                </a:solidFill>
              </a:rPr>
              <a:t> in </a:t>
            </a:r>
            <a:r>
              <a:rPr lang="fr-BE" sz="2000" b="1" dirty="0" err="1" smtClean="0">
                <a:solidFill>
                  <a:srgbClr val="000000"/>
                </a:solidFill>
              </a:rPr>
              <a:t>presence</a:t>
            </a:r>
            <a:r>
              <a:rPr lang="fr-BE" sz="2000" b="1" dirty="0" smtClean="0">
                <a:solidFill>
                  <a:srgbClr val="000000"/>
                </a:solidFill>
              </a:rPr>
              <a:t> of </a:t>
            </a:r>
            <a:r>
              <a:rPr lang="fr-BE" sz="2000" b="1" dirty="0" err="1" smtClean="0">
                <a:solidFill>
                  <a:srgbClr val="000000"/>
                </a:solidFill>
              </a:rPr>
              <a:t>glycolaldehyde</a:t>
            </a:r>
            <a:endParaRPr lang="fr-BE" sz="2000" b="1" dirty="0" smtClean="0">
              <a:solidFill>
                <a:srgbClr val="000000"/>
              </a:solidFill>
            </a:endParaRPr>
          </a:p>
          <a:p>
            <a:r>
              <a:rPr lang="fr-BE" sz="2000" b="1" dirty="0">
                <a:solidFill>
                  <a:srgbClr val="000000"/>
                </a:solidFill>
                <a:sym typeface="Wingdings" panose="05000000000000000000" pitchFamily="2" charset="2"/>
              </a:rPr>
              <a:t> </a:t>
            </a:r>
            <a:r>
              <a:rPr lang="fr-BE" sz="2000" b="1" dirty="0" err="1">
                <a:solidFill>
                  <a:srgbClr val="000000"/>
                </a:solidFill>
              </a:rPr>
              <a:t>Competition</a:t>
            </a:r>
            <a:r>
              <a:rPr lang="fr-BE" sz="2000" b="1" dirty="0">
                <a:solidFill>
                  <a:srgbClr val="000000"/>
                </a:solidFill>
              </a:rPr>
              <a:t> </a:t>
            </a:r>
            <a:r>
              <a:rPr lang="fr-BE" sz="2000" b="1" dirty="0" err="1">
                <a:solidFill>
                  <a:srgbClr val="000000"/>
                </a:solidFill>
              </a:rPr>
              <a:t>between</a:t>
            </a:r>
            <a:r>
              <a:rPr lang="fr-BE" sz="2000" b="1" dirty="0">
                <a:solidFill>
                  <a:srgbClr val="000000"/>
                </a:solidFill>
              </a:rPr>
              <a:t> </a:t>
            </a:r>
            <a:r>
              <a:rPr lang="fr-BE" sz="2000" b="1" dirty="0" err="1">
                <a:solidFill>
                  <a:srgbClr val="000000"/>
                </a:solidFill>
              </a:rPr>
              <a:t>hydrogenase</a:t>
            </a:r>
            <a:r>
              <a:rPr lang="fr-BE" sz="2000" b="1" dirty="0">
                <a:solidFill>
                  <a:srgbClr val="000000"/>
                </a:solidFill>
              </a:rPr>
              <a:t> and Calvin cycle </a:t>
            </a:r>
            <a:r>
              <a:rPr lang="fr-BE" sz="2000" b="1" dirty="0" err="1">
                <a:solidFill>
                  <a:srgbClr val="000000"/>
                </a:solidFill>
              </a:rPr>
              <a:t>activities</a:t>
            </a:r>
            <a:r>
              <a:rPr lang="fr-BE" sz="2000" b="1" dirty="0">
                <a:solidFill>
                  <a:srgbClr val="000000"/>
                </a:solidFill>
              </a:rPr>
              <a:t> </a:t>
            </a: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graphicFrame>
        <p:nvGraphicFramePr>
          <p:cNvPr id="20" name="Graphique 19"/>
          <p:cNvGraphicFramePr/>
          <p:nvPr>
            <p:extLst/>
          </p:nvPr>
        </p:nvGraphicFramePr>
        <p:xfrm>
          <a:off x="527486" y="2810905"/>
          <a:ext cx="4555435" cy="28232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phique 20"/>
          <p:cNvGraphicFramePr/>
          <p:nvPr>
            <p:extLst/>
          </p:nvPr>
        </p:nvGraphicFramePr>
        <p:xfrm>
          <a:off x="4512365" y="2859560"/>
          <a:ext cx="4555435" cy="2781853"/>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e 21"/>
          <p:cNvGrpSpPr/>
          <p:nvPr/>
        </p:nvGrpSpPr>
        <p:grpSpPr>
          <a:xfrm>
            <a:off x="456284" y="2811437"/>
            <a:ext cx="499060" cy="2828276"/>
            <a:chOff x="456284" y="2726589"/>
            <a:chExt cx="499060" cy="2954068"/>
          </a:xfrm>
        </p:grpSpPr>
        <p:sp>
          <p:nvSpPr>
            <p:cNvPr id="23" name="Rectangle 22"/>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4" name="Image 23"/>
            <p:cNvPicPr>
              <a:picLocks noChangeAspect="1"/>
            </p:cNvPicPr>
            <p:nvPr/>
          </p:nvPicPr>
          <p:blipFill rotWithShape="1">
            <a:blip r:embed="rId4">
              <a:extLst>
                <a:ext uri="{28A0092B-C50C-407E-A947-70E740481C1C}">
                  <a14:useLocalDpi xmlns:a14="http://schemas.microsoft.com/office/drawing/2010/main" val="0"/>
                </a:ext>
              </a:extLst>
            </a:blip>
            <a:srcRect r="89085"/>
            <a:stretch/>
          </p:blipFill>
          <p:spPr>
            <a:xfrm>
              <a:off x="456284" y="2726589"/>
              <a:ext cx="499060" cy="2897048"/>
            </a:xfrm>
            <a:prstGeom prst="rect">
              <a:avLst/>
            </a:prstGeom>
          </p:spPr>
        </p:pic>
      </p:grpSp>
      <p:grpSp>
        <p:nvGrpSpPr>
          <p:cNvPr id="25" name="Groupe 24"/>
          <p:cNvGrpSpPr/>
          <p:nvPr/>
        </p:nvGrpSpPr>
        <p:grpSpPr>
          <a:xfrm>
            <a:off x="4462345" y="2864867"/>
            <a:ext cx="499060" cy="2815790"/>
            <a:chOff x="456284" y="2739630"/>
            <a:chExt cx="499060" cy="2941027"/>
          </a:xfrm>
        </p:grpSpPr>
        <p:sp>
          <p:nvSpPr>
            <p:cNvPr id="26" name="Rectangle 25"/>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Image 26"/>
            <p:cNvPicPr>
              <a:picLocks noChangeAspect="1"/>
            </p:cNvPicPr>
            <p:nvPr/>
          </p:nvPicPr>
          <p:blipFill rotWithShape="1">
            <a:blip r:embed="rId4">
              <a:extLst>
                <a:ext uri="{28A0092B-C50C-407E-A947-70E740481C1C}">
                  <a14:useLocalDpi xmlns:a14="http://schemas.microsoft.com/office/drawing/2010/main" val="0"/>
                </a:ext>
              </a:extLst>
            </a:blip>
            <a:srcRect r="89085"/>
            <a:stretch/>
          </p:blipFill>
          <p:spPr>
            <a:xfrm>
              <a:off x="456284" y="2739630"/>
              <a:ext cx="499060" cy="2841242"/>
            </a:xfrm>
            <a:prstGeom prst="rect">
              <a:avLst/>
            </a:prstGeom>
          </p:spPr>
        </p:pic>
      </p:grpSp>
      <p:sp>
        <p:nvSpPr>
          <p:cNvPr id="28" name="ZoneTexte 27"/>
          <p:cNvSpPr txBox="1"/>
          <p:nvPr/>
        </p:nvSpPr>
        <p:spPr>
          <a:xfrm rot="16200000">
            <a:off x="19770" y="3671248"/>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ETR</a:t>
            </a:r>
            <a:endParaRPr lang="fr-BE" sz="1400" b="1" dirty="0">
              <a:latin typeface="Arial" panose="020B0604020202020204" pitchFamily="34" charset="0"/>
              <a:cs typeface="Arial" panose="020B0604020202020204" pitchFamily="34" charset="0"/>
            </a:endParaRPr>
          </a:p>
        </p:txBody>
      </p:sp>
      <p:sp>
        <p:nvSpPr>
          <p:cNvPr id="29" name="ZoneTexte 28"/>
          <p:cNvSpPr txBox="1"/>
          <p:nvPr/>
        </p:nvSpPr>
        <p:spPr>
          <a:xfrm>
            <a:off x="2000969" y="5226510"/>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0" name="ZoneTexte 29"/>
          <p:cNvSpPr txBox="1"/>
          <p:nvPr/>
        </p:nvSpPr>
        <p:spPr>
          <a:xfrm>
            <a:off x="2123800" y="3057098"/>
            <a:ext cx="1228299" cy="369332"/>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wt</a:t>
            </a:r>
            <a:endParaRPr lang="fr-BE" b="1" dirty="0">
              <a:latin typeface="Arial" panose="020B0604020202020204" pitchFamily="34" charset="0"/>
              <a:cs typeface="Arial" panose="020B0604020202020204" pitchFamily="34" charset="0"/>
            </a:endParaRPr>
          </a:p>
        </p:txBody>
      </p:sp>
      <p:sp>
        <p:nvSpPr>
          <p:cNvPr id="31" name="ZoneTexte 30"/>
          <p:cNvSpPr txBox="1"/>
          <p:nvPr/>
        </p:nvSpPr>
        <p:spPr>
          <a:xfrm>
            <a:off x="5839537" y="5299695"/>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2" name="ZoneTexte 31"/>
          <p:cNvSpPr txBox="1"/>
          <p:nvPr/>
        </p:nvSpPr>
        <p:spPr>
          <a:xfrm>
            <a:off x="6043192" y="3057098"/>
            <a:ext cx="1228299" cy="369332"/>
          </a:xfrm>
          <a:prstGeom prst="rect">
            <a:avLst/>
          </a:prstGeom>
          <a:noFill/>
        </p:spPr>
        <p:txBody>
          <a:bodyPr wrap="square" rtlCol="0">
            <a:spAutoFit/>
          </a:bodyPr>
          <a:lstStyle/>
          <a:p>
            <a:r>
              <a:rPr lang="fr-BE" b="1" dirty="0" err="1">
                <a:latin typeface="Arial" panose="020B0604020202020204" pitchFamily="34" charset="0"/>
                <a:cs typeface="Arial" panose="020B0604020202020204" pitchFamily="34" charset="0"/>
              </a:rPr>
              <a:t>w</a:t>
            </a:r>
            <a:r>
              <a:rPr lang="fr-BE" b="1" dirty="0" err="1" smtClean="0">
                <a:latin typeface="Arial" panose="020B0604020202020204" pitchFamily="34" charset="0"/>
                <a:cs typeface="Arial" panose="020B0604020202020204" pitchFamily="34" charset="0"/>
              </a:rPr>
              <a:t>t</a:t>
            </a:r>
            <a:r>
              <a:rPr lang="fr-BE" b="1" dirty="0" smtClean="0">
                <a:latin typeface="Arial" panose="020B0604020202020204" pitchFamily="34" charset="0"/>
                <a:cs typeface="Arial" panose="020B0604020202020204" pitchFamily="34" charset="0"/>
              </a:rPr>
              <a:t> (GA)</a:t>
            </a:r>
            <a:endParaRPr lang="fr-BE" b="1" dirty="0">
              <a:latin typeface="Arial" panose="020B0604020202020204" pitchFamily="34" charset="0"/>
              <a:cs typeface="Arial" panose="020B0604020202020204" pitchFamily="34" charset="0"/>
            </a:endParaRPr>
          </a:p>
        </p:txBody>
      </p:sp>
      <p:sp>
        <p:nvSpPr>
          <p:cNvPr id="33" name="Rectangle 32"/>
          <p:cNvSpPr/>
          <p:nvPr/>
        </p:nvSpPr>
        <p:spPr>
          <a:xfrm>
            <a:off x="9039497" y="1959429"/>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9525210" y="1483101"/>
            <a:ext cx="192477" cy="207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5" name="Groupe 34"/>
          <p:cNvGrpSpPr/>
          <p:nvPr/>
        </p:nvGrpSpPr>
        <p:grpSpPr>
          <a:xfrm>
            <a:off x="509290" y="152400"/>
            <a:ext cx="12083760" cy="3100092"/>
            <a:chOff x="509290" y="152400"/>
            <a:chExt cx="12083760" cy="3100092"/>
          </a:xfrm>
        </p:grpSpPr>
        <p:sp>
          <p:nvSpPr>
            <p:cNvPr id="36" name="ZoneTexte 35"/>
            <p:cNvSpPr txBox="1"/>
            <p:nvPr/>
          </p:nvSpPr>
          <p:spPr>
            <a:xfrm>
              <a:off x="9988095" y="2883160"/>
              <a:ext cx="1885760" cy="369332"/>
            </a:xfrm>
            <a:prstGeom prst="rect">
              <a:avLst/>
            </a:prstGeom>
            <a:noFill/>
          </p:spPr>
          <p:txBody>
            <a:bodyPr wrap="square" rtlCol="0">
              <a:spAutoFit/>
            </a:bodyPr>
            <a:lstStyle/>
            <a:p>
              <a:r>
                <a:rPr lang="fr-BE" b="1" dirty="0" err="1" smtClean="0">
                  <a:solidFill>
                    <a:srgbClr val="FF0000"/>
                  </a:solidFill>
                </a:rPr>
                <a:t>Glycolaldehyde</a:t>
              </a:r>
              <a:endParaRPr lang="fr-BE" b="1" dirty="0">
                <a:solidFill>
                  <a:srgbClr val="FF0000"/>
                </a:solidFill>
              </a:endParaRPr>
            </a:p>
          </p:txBody>
        </p:sp>
        <p:sp>
          <p:nvSpPr>
            <p:cNvPr id="3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err="1">
                  <a:solidFill>
                    <a:srgbClr val="000000"/>
                  </a:solidFill>
                </a:rPr>
                <a:t>Competition</a:t>
              </a:r>
              <a:r>
                <a:rPr lang="fr-BE" sz="2400" b="1" dirty="0">
                  <a:solidFill>
                    <a:srgbClr val="000000"/>
                  </a:solidFill>
                </a:rPr>
                <a:t> </a:t>
              </a:r>
              <a:r>
                <a:rPr lang="fr-BE" sz="2400" b="1" dirty="0" err="1">
                  <a:solidFill>
                    <a:srgbClr val="000000"/>
                  </a:solidFill>
                </a:rPr>
                <a:t>between</a:t>
              </a:r>
              <a:r>
                <a:rPr lang="fr-BE" sz="2400" b="1" dirty="0">
                  <a:solidFill>
                    <a:srgbClr val="000000"/>
                  </a:solidFill>
                </a:rPr>
                <a:t> </a:t>
              </a:r>
              <a:r>
                <a:rPr lang="fr-BE" sz="2400" b="1" dirty="0" err="1">
                  <a:solidFill>
                    <a:srgbClr val="000000"/>
                  </a:solidFill>
                </a:rPr>
                <a:t>hydrogenase</a:t>
              </a:r>
              <a:r>
                <a:rPr lang="fr-BE" sz="2400" b="1" dirty="0">
                  <a:solidFill>
                    <a:srgbClr val="000000"/>
                  </a:solidFill>
                </a:rPr>
                <a:t> and Calvin cycle </a:t>
              </a:r>
              <a:r>
                <a:rPr lang="fr-BE" sz="2400" b="1" dirty="0" err="1">
                  <a:solidFill>
                    <a:srgbClr val="000000"/>
                  </a:solidFill>
                </a:rPr>
                <a:t>activities</a:t>
              </a:r>
              <a:endParaRPr dirty="0"/>
            </a:p>
          </p:txBody>
        </p:sp>
        <p:pic>
          <p:nvPicPr>
            <p:cNvPr id="38" name="Imag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4195" y="235908"/>
              <a:ext cx="6291514" cy="2958417"/>
            </a:xfrm>
            <a:prstGeom prst="rect">
              <a:avLst/>
            </a:prstGeom>
          </p:spPr>
        </p:pic>
        <p:sp>
          <p:nvSpPr>
            <p:cNvPr id="39" name="ZoneTexte 38"/>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
          <p:nvSpPr>
            <p:cNvPr id="40" name="Rectangle 39"/>
            <p:cNvSpPr/>
            <p:nvPr/>
          </p:nvSpPr>
          <p:spPr>
            <a:xfrm rot="1951709">
              <a:off x="9488990" y="1959698"/>
              <a:ext cx="2189453" cy="1822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rot="20206018">
              <a:off x="9843221" y="1913173"/>
              <a:ext cx="2006385" cy="196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338267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2"/>
          <p:cNvSpPr/>
          <p:nvPr/>
        </p:nvSpPr>
        <p:spPr>
          <a:xfrm>
            <a:off x="527486" y="5770810"/>
            <a:ext cx="12083760" cy="821880"/>
          </a:xfrm>
          <a:prstGeom prst="rect">
            <a:avLst/>
          </a:prstGeom>
        </p:spPr>
        <p:txBody>
          <a:bodyPr wrap="none" lIns="90000" tIns="45000" rIns="90000" bIns="45000"/>
          <a:lstStyle/>
          <a:p>
            <a:pPr>
              <a:lnSpc>
                <a:spcPct val="100000"/>
              </a:lnSpc>
            </a:pPr>
            <a:r>
              <a:rPr lang="fr-BE" sz="2000" b="1" dirty="0" smtClean="0">
                <a:solidFill>
                  <a:srgbClr val="000000"/>
                </a:solidFill>
                <a:latin typeface="Calibri"/>
                <a:sym typeface="Wingdings" panose="05000000000000000000" pitchFamily="2" charset="2"/>
              </a:rPr>
              <a:t></a:t>
            </a:r>
            <a:r>
              <a:rPr lang="fr-BE" sz="2000" b="1" dirty="0" smtClean="0">
                <a:solidFill>
                  <a:srgbClr val="000000"/>
                </a:solidFill>
                <a:latin typeface="Calibri"/>
              </a:rPr>
              <a:t> </a:t>
            </a:r>
            <a:r>
              <a:rPr lang="en-US" sz="2000" b="1" dirty="0">
                <a:solidFill>
                  <a:srgbClr val="000000"/>
                </a:solidFill>
              </a:rPr>
              <a:t>Hydrogen production stops because of Calvin cycle reactivation </a:t>
            </a:r>
            <a:r>
              <a:rPr lang="en-US" sz="2000" b="1" dirty="0" smtClean="0">
                <a:solidFill>
                  <a:srgbClr val="000000"/>
                </a:solidFill>
              </a:rPr>
              <a:t>prior </a:t>
            </a:r>
            <a:r>
              <a:rPr lang="en-US" sz="2000" b="1" dirty="0">
                <a:solidFill>
                  <a:srgbClr val="000000"/>
                </a:solidFill>
              </a:rPr>
              <a:t>to oxygen sensitivity</a:t>
            </a:r>
            <a:endParaRPr lang="en-US" sz="2000" dirty="0"/>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sp>
        <p:nvSpPr>
          <p:cNvPr id="33" name="Rectangle 32"/>
          <p:cNvSpPr/>
          <p:nvPr/>
        </p:nvSpPr>
        <p:spPr>
          <a:xfrm>
            <a:off x="9039497" y="1959429"/>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9525210" y="1483101"/>
            <a:ext cx="192477" cy="207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42" name="Groupe 41"/>
          <p:cNvGrpSpPr/>
          <p:nvPr/>
        </p:nvGrpSpPr>
        <p:grpSpPr>
          <a:xfrm>
            <a:off x="1288072" y="2342823"/>
            <a:ext cx="8005507" cy="3362516"/>
            <a:chOff x="3048000" y="4485209"/>
            <a:chExt cx="6031605" cy="2372791"/>
          </a:xfrm>
        </p:grpSpPr>
        <p:pic>
          <p:nvPicPr>
            <p:cNvPr id="43" name="Image 42"/>
            <p:cNvPicPr>
              <a:picLocks noChangeAspect="1"/>
            </p:cNvPicPr>
            <p:nvPr/>
          </p:nvPicPr>
          <p:blipFill rotWithShape="1">
            <a:blip r:embed="rId2"/>
            <a:srcRect l="5880" t="58658" r="51320" b="13310"/>
            <a:stretch/>
          </p:blipFill>
          <p:spPr>
            <a:xfrm>
              <a:off x="3048000" y="4691270"/>
              <a:ext cx="5883965" cy="2166730"/>
            </a:xfrm>
            <a:prstGeom prst="rect">
              <a:avLst/>
            </a:prstGeom>
          </p:spPr>
        </p:pic>
        <p:sp>
          <p:nvSpPr>
            <p:cNvPr id="44" name="Rectangle 43"/>
            <p:cNvSpPr/>
            <p:nvPr/>
          </p:nvSpPr>
          <p:spPr>
            <a:xfrm>
              <a:off x="4250028" y="4520485"/>
              <a:ext cx="3528811" cy="515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5550794" y="5059929"/>
              <a:ext cx="3528811" cy="515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3048000" y="4485209"/>
              <a:ext cx="324593" cy="515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5" name="Groupe 34"/>
          <p:cNvGrpSpPr/>
          <p:nvPr/>
        </p:nvGrpSpPr>
        <p:grpSpPr>
          <a:xfrm>
            <a:off x="509290" y="152400"/>
            <a:ext cx="12083760" cy="3100092"/>
            <a:chOff x="509290" y="152400"/>
            <a:chExt cx="12083760" cy="3100092"/>
          </a:xfrm>
        </p:grpSpPr>
        <p:sp>
          <p:nvSpPr>
            <p:cNvPr id="36" name="ZoneTexte 35"/>
            <p:cNvSpPr txBox="1"/>
            <p:nvPr/>
          </p:nvSpPr>
          <p:spPr>
            <a:xfrm>
              <a:off x="9988095" y="2883160"/>
              <a:ext cx="1885760" cy="369332"/>
            </a:xfrm>
            <a:prstGeom prst="rect">
              <a:avLst/>
            </a:prstGeom>
            <a:noFill/>
          </p:spPr>
          <p:txBody>
            <a:bodyPr wrap="square" rtlCol="0">
              <a:spAutoFit/>
            </a:bodyPr>
            <a:lstStyle/>
            <a:p>
              <a:r>
                <a:rPr lang="fr-BE" b="1" dirty="0" err="1" smtClean="0">
                  <a:solidFill>
                    <a:srgbClr val="FF0000"/>
                  </a:solidFill>
                </a:rPr>
                <a:t>Glycolaldehyde</a:t>
              </a:r>
              <a:endParaRPr lang="fr-BE" b="1" dirty="0">
                <a:solidFill>
                  <a:srgbClr val="FF0000"/>
                </a:solidFill>
              </a:endParaRPr>
            </a:p>
          </p:txBody>
        </p:sp>
        <p:sp>
          <p:nvSpPr>
            <p:cNvPr id="3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err="1">
                  <a:solidFill>
                    <a:srgbClr val="000000"/>
                  </a:solidFill>
                </a:rPr>
                <a:t>Competition</a:t>
              </a:r>
              <a:r>
                <a:rPr lang="fr-BE" sz="2400" b="1" dirty="0">
                  <a:solidFill>
                    <a:srgbClr val="000000"/>
                  </a:solidFill>
                </a:rPr>
                <a:t> </a:t>
              </a:r>
              <a:r>
                <a:rPr lang="fr-BE" sz="2400" b="1" dirty="0" err="1">
                  <a:solidFill>
                    <a:srgbClr val="000000"/>
                  </a:solidFill>
                </a:rPr>
                <a:t>between</a:t>
              </a:r>
              <a:r>
                <a:rPr lang="fr-BE" sz="2400" b="1" dirty="0">
                  <a:solidFill>
                    <a:srgbClr val="000000"/>
                  </a:solidFill>
                </a:rPr>
                <a:t> </a:t>
              </a:r>
              <a:r>
                <a:rPr lang="fr-BE" sz="2400" b="1" dirty="0" err="1">
                  <a:solidFill>
                    <a:srgbClr val="000000"/>
                  </a:solidFill>
                </a:rPr>
                <a:t>hydrogenase</a:t>
              </a:r>
              <a:r>
                <a:rPr lang="fr-BE" sz="2400" b="1" dirty="0">
                  <a:solidFill>
                    <a:srgbClr val="000000"/>
                  </a:solidFill>
                </a:rPr>
                <a:t> and Calvin cycle </a:t>
              </a:r>
              <a:r>
                <a:rPr lang="fr-BE" sz="2400" b="1" dirty="0" err="1">
                  <a:solidFill>
                    <a:srgbClr val="000000"/>
                  </a:solidFill>
                </a:rPr>
                <a:t>activities</a:t>
              </a:r>
              <a:endParaRPr dirty="0"/>
            </a:p>
          </p:txBody>
        </p:sp>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195" y="235908"/>
              <a:ext cx="6291514" cy="2958417"/>
            </a:xfrm>
            <a:prstGeom prst="rect">
              <a:avLst/>
            </a:prstGeom>
          </p:spPr>
        </p:pic>
        <p:sp>
          <p:nvSpPr>
            <p:cNvPr id="39" name="ZoneTexte 38"/>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
          <p:nvSpPr>
            <p:cNvPr id="40" name="Rectangle 39"/>
            <p:cNvSpPr/>
            <p:nvPr/>
          </p:nvSpPr>
          <p:spPr>
            <a:xfrm rot="1951709">
              <a:off x="9488990" y="1959698"/>
              <a:ext cx="2189453" cy="1822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rot="20206018">
              <a:off x="9843221" y="1913173"/>
              <a:ext cx="2006385" cy="196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908668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5667240" y="3571920"/>
            <a:ext cx="285480" cy="213840"/>
          </a:xfrm>
          <a:prstGeom prst="rect">
            <a:avLst/>
          </a:prstGeom>
          <a:solidFill>
            <a:srgbClr val="FFFFFF"/>
          </a:solidFill>
          <a:ln w="25560">
            <a:solidFill>
              <a:srgbClr val="FFFFFF"/>
            </a:solidFill>
            <a:round/>
          </a:ln>
        </p:spPr>
      </p:sp>
      <p:sp>
        <p:nvSpPr>
          <p:cNvPr id="421" name="CustomShape 3"/>
          <p:cNvSpPr/>
          <p:nvPr/>
        </p:nvSpPr>
        <p:spPr>
          <a:xfrm>
            <a:off x="804850" y="285840"/>
            <a:ext cx="7327080" cy="456120"/>
          </a:xfrm>
          <a:prstGeom prst="rect">
            <a:avLst/>
          </a:prstGeom>
        </p:spPr>
        <p:txBody>
          <a:bodyPr wrap="none" lIns="90000" tIns="45000" rIns="90000" bIns="45000"/>
          <a:lstStyle/>
          <a:p>
            <a:pPr>
              <a:lnSpc>
                <a:spcPct val="100000"/>
              </a:lnSpc>
            </a:pPr>
            <a:r>
              <a:rPr lang="en-US" sz="2400" b="1" dirty="0" smtClean="0">
                <a:solidFill>
                  <a:srgbClr val="000000"/>
                </a:solidFill>
              </a:rPr>
              <a:t>Aim</a:t>
            </a:r>
          </a:p>
          <a:p>
            <a:pPr>
              <a:lnSpc>
                <a:spcPct val="100000"/>
              </a:lnSpc>
            </a:pPr>
            <a:endParaRPr lang="en-US" sz="2400" b="1" dirty="0">
              <a:solidFill>
                <a:srgbClr val="000000"/>
              </a:solidFill>
            </a:endParaRPr>
          </a:p>
          <a:p>
            <a:r>
              <a:rPr lang="fr-BE" sz="2400" b="1" dirty="0" err="1" smtClean="0">
                <a:solidFill>
                  <a:srgbClr val="000000"/>
                </a:solidFill>
              </a:rPr>
              <a:t>Understanding</a:t>
            </a:r>
            <a:r>
              <a:rPr lang="fr-BE" sz="2400" b="1" dirty="0" smtClean="0">
                <a:solidFill>
                  <a:srgbClr val="000000"/>
                </a:solidFill>
              </a:rPr>
              <a:t> the </a:t>
            </a:r>
            <a:r>
              <a:rPr lang="fr-BE" sz="2400" b="1" dirty="0" err="1" smtClean="0">
                <a:solidFill>
                  <a:srgbClr val="000000"/>
                </a:solidFill>
              </a:rPr>
              <a:t>interplay</a:t>
            </a:r>
            <a:r>
              <a:rPr lang="fr-BE" sz="2400" b="1" dirty="0" smtClean="0">
                <a:solidFill>
                  <a:srgbClr val="000000"/>
                </a:solidFill>
              </a:rPr>
              <a:t> </a:t>
            </a:r>
            <a:r>
              <a:rPr lang="fr-BE" sz="2400" b="1" dirty="0" err="1" smtClean="0">
                <a:solidFill>
                  <a:srgbClr val="000000"/>
                </a:solidFill>
              </a:rPr>
              <a:t>between</a:t>
            </a:r>
            <a:r>
              <a:rPr lang="fr-BE" sz="2400" b="1" dirty="0" smtClean="0">
                <a:solidFill>
                  <a:srgbClr val="000000"/>
                </a:solidFill>
              </a:rPr>
              <a:t> </a:t>
            </a:r>
            <a:r>
              <a:rPr lang="fr-BE" sz="2400" b="1" dirty="0" err="1" smtClean="0">
                <a:solidFill>
                  <a:srgbClr val="000000"/>
                </a:solidFill>
              </a:rPr>
              <a:t>hydrogenase</a:t>
            </a:r>
            <a:r>
              <a:rPr lang="fr-BE" sz="2400" b="1" dirty="0" smtClean="0">
                <a:solidFill>
                  <a:srgbClr val="000000"/>
                </a:solidFill>
              </a:rPr>
              <a:t> and Calvin cycle </a:t>
            </a:r>
            <a:r>
              <a:rPr lang="fr-BE" sz="2400" b="1" dirty="0" err="1" smtClean="0">
                <a:solidFill>
                  <a:srgbClr val="000000"/>
                </a:solidFill>
              </a:rPr>
              <a:t>reactivation</a:t>
            </a:r>
            <a:endParaRPr lang="fr-BE" sz="2400" dirty="0"/>
          </a:p>
          <a:p>
            <a:pPr>
              <a:lnSpc>
                <a:spcPct val="100000"/>
              </a:lnSpc>
            </a:pPr>
            <a:r>
              <a:rPr lang="en-US" sz="2400" b="1" dirty="0" smtClean="0">
                <a:solidFill>
                  <a:srgbClr val="000000"/>
                </a:solidFill>
              </a:rPr>
              <a:t> </a:t>
            </a:r>
            <a:endParaRPr lang="en-US" sz="2400" dirty="0"/>
          </a:p>
        </p:txBody>
      </p:sp>
      <p:sp>
        <p:nvSpPr>
          <p:cNvPr id="2" name="Rectangle 1"/>
          <p:cNvSpPr/>
          <p:nvPr/>
        </p:nvSpPr>
        <p:spPr>
          <a:xfrm>
            <a:off x="5729220" y="3093749"/>
            <a:ext cx="161520" cy="42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ZoneTexte 35"/>
          <p:cNvSpPr txBox="1"/>
          <p:nvPr/>
        </p:nvSpPr>
        <p:spPr>
          <a:xfrm>
            <a:off x="9463077" y="152400"/>
            <a:ext cx="2728923" cy="369332"/>
          </a:xfrm>
          <a:prstGeom prst="rect">
            <a:avLst/>
          </a:prstGeom>
          <a:noFill/>
        </p:spPr>
        <p:txBody>
          <a:bodyPr wrap="square" rtlCol="0">
            <a:spAutoFit/>
          </a:bodyPr>
          <a:lstStyle/>
          <a:p>
            <a:pPr algn="ctr"/>
            <a:r>
              <a:rPr lang="fr-BE" dirty="0" err="1" smtClean="0"/>
              <a:t>Aim</a:t>
            </a:r>
            <a:endParaRPr lang="en-US" dirty="0"/>
          </a:p>
        </p:txBody>
      </p:sp>
      <p:grpSp>
        <p:nvGrpSpPr>
          <p:cNvPr id="37" name="Groupe 36"/>
          <p:cNvGrpSpPr/>
          <p:nvPr/>
        </p:nvGrpSpPr>
        <p:grpSpPr>
          <a:xfrm>
            <a:off x="1969466" y="2980762"/>
            <a:ext cx="7842548" cy="3088325"/>
            <a:chOff x="661442" y="3473678"/>
            <a:chExt cx="7842548" cy="3088325"/>
          </a:xfrm>
        </p:grpSpPr>
        <p:grpSp>
          <p:nvGrpSpPr>
            <p:cNvPr id="38" name="Groupe 37"/>
            <p:cNvGrpSpPr/>
            <p:nvPr/>
          </p:nvGrpSpPr>
          <p:grpSpPr>
            <a:xfrm>
              <a:off x="812402" y="3473678"/>
              <a:ext cx="7691588" cy="3088325"/>
              <a:chOff x="1136252" y="3473678"/>
              <a:chExt cx="7691588" cy="3088325"/>
            </a:xfrm>
          </p:grpSpPr>
          <p:grpSp>
            <p:nvGrpSpPr>
              <p:cNvPr id="44" name="Groupe 43"/>
              <p:cNvGrpSpPr/>
              <p:nvPr/>
            </p:nvGrpSpPr>
            <p:grpSpPr>
              <a:xfrm>
                <a:off x="1136252" y="3603302"/>
                <a:ext cx="7691588" cy="2958701"/>
                <a:chOff x="1136252" y="3603302"/>
                <a:chExt cx="7691588" cy="2958701"/>
              </a:xfrm>
            </p:grpSpPr>
            <p:grpSp>
              <p:nvGrpSpPr>
                <p:cNvPr id="46" name="Groupe 45"/>
                <p:cNvGrpSpPr/>
                <p:nvPr/>
              </p:nvGrpSpPr>
              <p:grpSpPr>
                <a:xfrm>
                  <a:off x="1136252" y="3603302"/>
                  <a:ext cx="7691588" cy="2958701"/>
                  <a:chOff x="1136252" y="3603302"/>
                  <a:chExt cx="7691588" cy="2958701"/>
                </a:xfrm>
              </p:grpSpPr>
              <p:pic>
                <p:nvPicPr>
                  <p:cNvPr id="48" name="Imag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52" y="3603302"/>
                    <a:ext cx="7691588" cy="2958701"/>
                  </a:xfrm>
                  <a:prstGeom prst="rect">
                    <a:avLst/>
                  </a:prstGeom>
                </p:spPr>
              </p:pic>
              <p:sp>
                <p:nvSpPr>
                  <p:cNvPr id="49" name="ZoneTexte 48"/>
                  <p:cNvSpPr txBox="1"/>
                  <p:nvPr/>
                </p:nvSpPr>
                <p:spPr>
                  <a:xfrm>
                    <a:off x="6155257" y="3620367"/>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50" name="Connecteur droit avec flèche 49"/>
                  <p:cNvCxnSpPr/>
                  <p:nvPr/>
                </p:nvCxnSpPr>
                <p:spPr>
                  <a:xfrm flipV="1">
                    <a:off x="5699649" y="3922370"/>
                    <a:ext cx="604562" cy="595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rot="19044282">
                    <a:off x="5437250" y="3813132"/>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grpSp>
            <p:sp>
              <p:nvSpPr>
                <p:cNvPr id="47" name="Rectangle 46"/>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5"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39"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40"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41"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42"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ZoneTexte 42"/>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53" name="ZoneTexte 52"/>
          <p:cNvSpPr txBox="1">
            <a:spLocks noChangeArrowheads="1"/>
          </p:cNvSpPr>
          <p:nvPr/>
        </p:nvSpPr>
        <p:spPr bwMode="auto">
          <a:xfrm>
            <a:off x="3894224" y="5174305"/>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54" name="Groupe 53"/>
          <p:cNvGrpSpPr/>
          <p:nvPr/>
        </p:nvGrpSpPr>
        <p:grpSpPr>
          <a:xfrm>
            <a:off x="2873957" y="4781473"/>
            <a:ext cx="1512258" cy="276999"/>
            <a:chOff x="60063" y="5411877"/>
            <a:chExt cx="1512258" cy="276999"/>
          </a:xfrm>
        </p:grpSpPr>
        <p:sp>
          <p:nvSpPr>
            <p:cNvPr id="55" name="Ellipse 54"/>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cxnSp>
        <p:nvCxnSpPr>
          <p:cNvPr id="7" name="Connecteur droit 6"/>
          <p:cNvCxnSpPr/>
          <p:nvPr/>
        </p:nvCxnSpPr>
        <p:spPr>
          <a:xfrm>
            <a:off x="6589833" y="3460582"/>
            <a:ext cx="570753" cy="40088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6681894" y="3407102"/>
            <a:ext cx="457537" cy="51072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30" idx="0"/>
          </p:cNvCxnSpPr>
          <p:nvPr/>
        </p:nvCxnSpPr>
        <p:spPr>
          <a:xfrm flipH="1" flipV="1">
            <a:off x="6893758" y="3622378"/>
            <a:ext cx="1567228" cy="27725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506962" y="3899634"/>
            <a:ext cx="3908047" cy="152785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ZoneTexte 30"/>
          <p:cNvSpPr txBox="1"/>
          <p:nvPr/>
        </p:nvSpPr>
        <p:spPr>
          <a:xfrm>
            <a:off x="7565095" y="3356439"/>
            <a:ext cx="577535" cy="523220"/>
          </a:xfrm>
          <a:prstGeom prst="rect">
            <a:avLst/>
          </a:prstGeom>
          <a:noFill/>
          <a:ln>
            <a:noFill/>
          </a:ln>
        </p:spPr>
        <p:txBody>
          <a:bodyPr wrap="square" rtlCol="0">
            <a:spAutoFit/>
          </a:bodyPr>
          <a:lstStyle/>
          <a:p>
            <a:pPr algn="ctr"/>
            <a:r>
              <a:rPr lang="fr-BE"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14862652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e 162"/>
          <p:cNvGrpSpPr/>
          <p:nvPr/>
        </p:nvGrpSpPr>
        <p:grpSpPr>
          <a:xfrm>
            <a:off x="8305239" y="2596799"/>
            <a:ext cx="195443" cy="327115"/>
            <a:chOff x="7352878" y="2179720"/>
            <a:chExt cx="195443" cy="327115"/>
          </a:xfrm>
        </p:grpSpPr>
        <p:sp>
          <p:nvSpPr>
            <p:cNvPr id="161" name="Rectangle à coins arrondis 16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ZoneTexte 16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64" name="Groupe 163"/>
          <p:cNvGrpSpPr/>
          <p:nvPr/>
        </p:nvGrpSpPr>
        <p:grpSpPr>
          <a:xfrm>
            <a:off x="7640635" y="2739407"/>
            <a:ext cx="195443" cy="327115"/>
            <a:chOff x="7352878" y="2179720"/>
            <a:chExt cx="195443" cy="327115"/>
          </a:xfrm>
        </p:grpSpPr>
        <p:sp>
          <p:nvSpPr>
            <p:cNvPr id="165" name="Rectangle à coins arrondis 164"/>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ZoneTexte 165"/>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58" name="Groupe 157"/>
          <p:cNvGrpSpPr/>
          <p:nvPr/>
        </p:nvGrpSpPr>
        <p:grpSpPr>
          <a:xfrm>
            <a:off x="7621162" y="2184079"/>
            <a:ext cx="498874" cy="560171"/>
            <a:chOff x="9038807" y="883261"/>
            <a:chExt cx="498874" cy="560171"/>
          </a:xfrm>
        </p:grpSpPr>
        <p:sp>
          <p:nvSpPr>
            <p:cNvPr id="159" name="Rectangle à coins arrondis 158"/>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ZoneTexte 159"/>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Light-</a:t>
            </a:r>
            <a:r>
              <a:rPr lang="fr-BE" sz="2400" b="1" dirty="0" err="1" smtClean="0">
                <a:solidFill>
                  <a:srgbClr val="000000"/>
                </a:solidFill>
                <a:latin typeface="Calibri"/>
              </a:rPr>
              <a:t>dependent</a:t>
            </a:r>
            <a:r>
              <a:rPr lang="fr-BE" sz="2400" b="1" dirty="0" smtClean="0">
                <a:solidFill>
                  <a:srgbClr val="000000"/>
                </a:solidFill>
                <a:latin typeface="Calibri"/>
              </a:rPr>
              <a:t> </a:t>
            </a:r>
            <a:r>
              <a:rPr lang="fr-BE" sz="2400" b="1" dirty="0" err="1" smtClean="0">
                <a:solidFill>
                  <a:srgbClr val="000000"/>
                </a:solidFill>
                <a:latin typeface="Calibri"/>
              </a:rPr>
              <a:t>reaction</a:t>
            </a:r>
            <a:r>
              <a:rPr lang="fr-BE" sz="2400" b="1" dirty="0" smtClean="0">
                <a:solidFill>
                  <a:srgbClr val="000000"/>
                </a:solidFill>
                <a:latin typeface="Calibri"/>
              </a:rPr>
              <a:t>:</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117" name="ZoneTexte 116"/>
          <p:cNvSpPr txBox="1"/>
          <p:nvPr/>
        </p:nvSpPr>
        <p:spPr>
          <a:xfrm>
            <a:off x="579836" y="3134735"/>
            <a:ext cx="2147307" cy="369332"/>
          </a:xfrm>
          <a:prstGeom prst="rect">
            <a:avLst/>
          </a:prstGeom>
          <a:noFill/>
        </p:spPr>
        <p:txBody>
          <a:bodyPr wrap="square" rtlCol="0">
            <a:spAutoFit/>
          </a:bodyPr>
          <a:lstStyle/>
          <a:p>
            <a:r>
              <a:rPr lang="fr-BE" dirty="0" err="1" smtClean="0"/>
              <a:t>Carbon</a:t>
            </a:r>
            <a:r>
              <a:rPr lang="fr-BE" dirty="0" smtClean="0"/>
              <a:t> </a:t>
            </a:r>
            <a:r>
              <a:rPr lang="fr-BE" dirty="0" err="1" smtClean="0"/>
              <a:t>dioxide</a:t>
            </a:r>
            <a:endParaRPr lang="fr-BE" dirty="0"/>
          </a:p>
        </p:txBody>
      </p:sp>
      <p:sp>
        <p:nvSpPr>
          <p:cNvPr id="121" name="ZoneTexte 120"/>
          <p:cNvSpPr txBox="1"/>
          <p:nvPr/>
        </p:nvSpPr>
        <p:spPr>
          <a:xfrm>
            <a:off x="2694415" y="3134735"/>
            <a:ext cx="2147307" cy="369332"/>
          </a:xfrm>
          <a:prstGeom prst="rect">
            <a:avLst/>
          </a:prstGeom>
          <a:noFill/>
        </p:spPr>
        <p:txBody>
          <a:bodyPr wrap="square" rtlCol="0">
            <a:spAutoFit/>
          </a:bodyPr>
          <a:lstStyle/>
          <a:p>
            <a:r>
              <a:rPr lang="fr-BE" dirty="0" smtClean="0"/>
              <a:t>Water</a:t>
            </a:r>
            <a:endParaRPr lang="fr-BE" dirty="0"/>
          </a:p>
        </p:txBody>
      </p:sp>
      <p:sp>
        <p:nvSpPr>
          <p:cNvPr id="122" name="ZoneTexte 121"/>
          <p:cNvSpPr txBox="1"/>
          <p:nvPr/>
        </p:nvSpPr>
        <p:spPr>
          <a:xfrm>
            <a:off x="5420898" y="3139391"/>
            <a:ext cx="2147307" cy="369332"/>
          </a:xfrm>
          <a:prstGeom prst="rect">
            <a:avLst/>
          </a:prstGeom>
          <a:noFill/>
        </p:spPr>
        <p:txBody>
          <a:bodyPr wrap="square" rtlCol="0">
            <a:spAutoFit/>
          </a:bodyPr>
          <a:lstStyle/>
          <a:p>
            <a:r>
              <a:rPr lang="fr-BE" dirty="0" err="1" smtClean="0"/>
              <a:t>Oxygen</a:t>
            </a:r>
            <a:endParaRPr lang="fr-BE" dirty="0"/>
          </a:p>
        </p:txBody>
      </p:sp>
      <p:sp>
        <p:nvSpPr>
          <p:cNvPr id="124" name="ZoneTexte 123"/>
          <p:cNvSpPr txBox="1"/>
          <p:nvPr/>
        </p:nvSpPr>
        <p:spPr>
          <a:xfrm>
            <a:off x="7200478" y="3153117"/>
            <a:ext cx="2147307" cy="369332"/>
          </a:xfrm>
          <a:prstGeom prst="rect">
            <a:avLst/>
          </a:prstGeom>
          <a:noFill/>
        </p:spPr>
        <p:txBody>
          <a:bodyPr wrap="square" rtlCol="0">
            <a:spAutoFit/>
          </a:bodyPr>
          <a:lstStyle/>
          <a:p>
            <a:r>
              <a:rPr lang="fr-BE" dirty="0" err="1" smtClean="0"/>
              <a:t>Sugar</a:t>
            </a:r>
            <a:endParaRPr lang="fr-BE" dirty="0"/>
          </a:p>
        </p:txBody>
      </p:sp>
      <p:grpSp>
        <p:nvGrpSpPr>
          <p:cNvPr id="147" name="Groupe 146"/>
          <p:cNvGrpSpPr/>
          <p:nvPr/>
        </p:nvGrpSpPr>
        <p:grpSpPr>
          <a:xfrm>
            <a:off x="908709" y="1217173"/>
            <a:ext cx="6808071" cy="2695253"/>
            <a:chOff x="908709" y="747939"/>
            <a:chExt cx="6808071" cy="2695253"/>
          </a:xfrm>
        </p:grpSpPr>
        <p:grpSp>
          <p:nvGrpSpPr>
            <p:cNvPr id="120" name="Groupe 119"/>
            <p:cNvGrpSpPr/>
            <p:nvPr/>
          </p:nvGrpSpPr>
          <p:grpSpPr>
            <a:xfrm>
              <a:off x="7032317" y="1558086"/>
              <a:ext cx="684463" cy="967641"/>
              <a:chOff x="6636779" y="1764428"/>
              <a:chExt cx="684463" cy="967641"/>
            </a:xfrm>
          </p:grpSpPr>
          <p:grpSp>
            <p:nvGrpSpPr>
              <p:cNvPr id="114" name="Groupe 113"/>
              <p:cNvGrpSpPr/>
              <p:nvPr/>
            </p:nvGrpSpPr>
            <p:grpSpPr>
              <a:xfrm>
                <a:off x="6636779" y="2171898"/>
                <a:ext cx="498874" cy="560171"/>
                <a:chOff x="-254969" y="5542929"/>
                <a:chExt cx="498874" cy="560171"/>
              </a:xfrm>
            </p:grpSpPr>
            <p:sp>
              <p:nvSpPr>
                <p:cNvPr id="115" name="Rectangle à coins arrondis 114"/>
                <p:cNvSpPr/>
                <p:nvPr/>
              </p:nvSpPr>
              <p:spPr>
                <a:xfrm>
                  <a:off x="-254969" y="554292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 name="ZoneTexte 115"/>
                <p:cNvSpPr txBox="1"/>
                <p:nvPr/>
              </p:nvSpPr>
              <p:spPr>
                <a:xfrm>
                  <a:off x="-191121" y="5592181"/>
                  <a:ext cx="386367" cy="461665"/>
                </a:xfrm>
                <a:prstGeom prst="rect">
                  <a:avLst/>
                </a:prstGeom>
                <a:noFill/>
              </p:spPr>
              <p:txBody>
                <a:bodyPr wrap="square" rtlCol="0">
                  <a:spAutoFit/>
                </a:bodyPr>
                <a:lstStyle/>
                <a:p>
                  <a:pPr algn="ctr"/>
                  <a:r>
                    <a:rPr lang="fr-BE" sz="2400" b="1" dirty="0"/>
                    <a:t>O</a:t>
                  </a:r>
                </a:p>
              </p:txBody>
            </p:sp>
          </p:grpSp>
          <p:grpSp>
            <p:nvGrpSpPr>
              <p:cNvPr id="15" name="Groupe 14"/>
              <p:cNvGrpSpPr/>
              <p:nvPr/>
            </p:nvGrpSpPr>
            <p:grpSpPr>
              <a:xfrm>
                <a:off x="6804940" y="1764428"/>
                <a:ext cx="516302" cy="633700"/>
                <a:chOff x="570514" y="4784151"/>
                <a:chExt cx="516302" cy="633700"/>
              </a:xfrm>
            </p:grpSpPr>
            <p:grpSp>
              <p:nvGrpSpPr>
                <p:cNvPr id="24" name="Groupe 23"/>
                <p:cNvGrpSpPr/>
                <p:nvPr/>
              </p:nvGrpSpPr>
              <p:grpSpPr>
                <a:xfrm>
                  <a:off x="570514" y="4784151"/>
                  <a:ext cx="195443" cy="327115"/>
                  <a:chOff x="695459" y="5016951"/>
                  <a:chExt cx="391357" cy="400900"/>
                </a:xfrm>
              </p:grpSpPr>
              <p:sp>
                <p:nvSpPr>
                  <p:cNvPr id="76" name="Rectangle à coins arrondis 7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26" name="Groupe 25"/>
                <p:cNvGrpSpPr/>
                <p:nvPr/>
              </p:nvGrpSpPr>
              <p:grpSpPr>
                <a:xfrm>
                  <a:off x="695459" y="5048519"/>
                  <a:ext cx="391357" cy="369332"/>
                  <a:chOff x="695459" y="5048519"/>
                  <a:chExt cx="391357" cy="369332"/>
                </a:xfrm>
              </p:grpSpPr>
              <p:sp>
                <p:nvSpPr>
                  <p:cNvPr id="72" name="Rectangle à coins arrondis 7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grpSp>
        <p:grpSp>
          <p:nvGrpSpPr>
            <p:cNvPr id="97" name="Groupe 96"/>
            <p:cNvGrpSpPr/>
            <p:nvPr/>
          </p:nvGrpSpPr>
          <p:grpSpPr>
            <a:xfrm>
              <a:off x="908709" y="1419245"/>
              <a:ext cx="872676" cy="983056"/>
              <a:chOff x="2730949" y="1760335"/>
              <a:chExt cx="872676" cy="983056"/>
            </a:xfrm>
          </p:grpSpPr>
          <p:grpSp>
            <p:nvGrpSpPr>
              <p:cNvPr id="9" name="Groupe 8"/>
              <p:cNvGrpSpPr/>
              <p:nvPr/>
            </p:nvGrpSpPr>
            <p:grpSpPr>
              <a:xfrm>
                <a:off x="2730949" y="1760335"/>
                <a:ext cx="498874" cy="560171"/>
                <a:chOff x="371072" y="5048519"/>
                <a:chExt cx="498874" cy="560171"/>
              </a:xfrm>
            </p:grpSpPr>
            <p:sp>
              <p:nvSpPr>
                <p:cNvPr id="10" name="Rectangle à coins arrondis 9"/>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2" name="Groupe 11"/>
              <p:cNvGrpSpPr/>
              <p:nvPr/>
            </p:nvGrpSpPr>
            <p:grpSpPr>
              <a:xfrm>
                <a:off x="3104751" y="2183220"/>
                <a:ext cx="498874" cy="560171"/>
                <a:chOff x="371072" y="5048519"/>
                <a:chExt cx="498874" cy="560171"/>
              </a:xfrm>
            </p:grpSpPr>
            <p:sp>
              <p:nvSpPr>
                <p:cNvPr id="13" name="Rectangle à coins arrondis 12"/>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2" name="Groupe 1"/>
              <p:cNvGrpSpPr/>
              <p:nvPr/>
            </p:nvGrpSpPr>
            <p:grpSpPr>
              <a:xfrm>
                <a:off x="2959045" y="2086376"/>
                <a:ext cx="391357" cy="369332"/>
                <a:chOff x="1528693" y="2807607"/>
                <a:chExt cx="391357" cy="369332"/>
              </a:xfrm>
            </p:grpSpPr>
            <p:sp>
              <p:nvSpPr>
                <p:cNvPr id="95" name="Rectangle à coins arrondis 94"/>
                <p:cNvSpPr/>
                <p:nvPr/>
              </p:nvSpPr>
              <p:spPr>
                <a:xfrm>
                  <a:off x="1528693" y="2807607"/>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ZoneTexte 95"/>
                <p:cNvSpPr txBox="1"/>
                <p:nvPr/>
              </p:nvSpPr>
              <p:spPr>
                <a:xfrm>
                  <a:off x="1533683" y="2807607"/>
                  <a:ext cx="386367" cy="369332"/>
                </a:xfrm>
                <a:prstGeom prst="rect">
                  <a:avLst/>
                </a:prstGeom>
                <a:noFill/>
              </p:spPr>
              <p:txBody>
                <a:bodyPr wrap="square" rtlCol="0">
                  <a:spAutoFit/>
                </a:bodyPr>
                <a:lstStyle/>
                <a:p>
                  <a:pPr algn="ctr"/>
                  <a:r>
                    <a:rPr lang="fr-BE" b="1" dirty="0" smtClean="0"/>
                    <a:t>C</a:t>
                  </a:r>
                  <a:endParaRPr lang="fr-BE" b="1" dirty="0"/>
                </a:p>
              </p:txBody>
            </p:sp>
          </p:grpSp>
        </p:grpSp>
        <p:grpSp>
          <p:nvGrpSpPr>
            <p:cNvPr id="106" name="Groupe 105"/>
            <p:cNvGrpSpPr/>
            <p:nvPr/>
          </p:nvGrpSpPr>
          <p:grpSpPr>
            <a:xfrm>
              <a:off x="2725030" y="1471738"/>
              <a:ext cx="629124" cy="918713"/>
              <a:chOff x="2970406" y="1137530"/>
              <a:chExt cx="629124" cy="918713"/>
            </a:xfrm>
          </p:grpSpPr>
          <p:sp>
            <p:nvSpPr>
              <p:cNvPr id="98" name="Rectangle à coins arrondis 97"/>
              <p:cNvSpPr/>
              <p:nvPr/>
            </p:nvSpPr>
            <p:spPr>
              <a:xfrm>
                <a:off x="3036203" y="1361624"/>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ZoneTexte 98"/>
              <p:cNvSpPr txBox="1"/>
              <p:nvPr/>
            </p:nvSpPr>
            <p:spPr>
              <a:xfrm>
                <a:off x="3100051" y="1410876"/>
                <a:ext cx="386367" cy="461665"/>
              </a:xfrm>
              <a:prstGeom prst="rect">
                <a:avLst/>
              </a:prstGeom>
              <a:noFill/>
            </p:spPr>
            <p:txBody>
              <a:bodyPr wrap="square" rtlCol="0">
                <a:spAutoFit/>
              </a:bodyPr>
              <a:lstStyle/>
              <a:p>
                <a:pPr algn="ctr"/>
                <a:r>
                  <a:rPr lang="fr-BE" sz="2400" b="1" dirty="0"/>
                  <a:t>O</a:t>
                </a:r>
              </a:p>
            </p:txBody>
          </p:sp>
          <p:sp>
            <p:nvSpPr>
              <p:cNvPr id="102" name="Rectangle à coins arrondis 101"/>
              <p:cNvSpPr/>
              <p:nvPr/>
            </p:nvSpPr>
            <p:spPr>
              <a:xfrm>
                <a:off x="3404087" y="1754886"/>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ZoneTexte 102"/>
              <p:cNvSpPr txBox="1"/>
              <p:nvPr/>
            </p:nvSpPr>
            <p:spPr>
              <a:xfrm>
                <a:off x="3406579" y="1729128"/>
                <a:ext cx="192951" cy="301357"/>
              </a:xfrm>
              <a:prstGeom prst="rect">
                <a:avLst/>
              </a:prstGeom>
              <a:noFill/>
            </p:spPr>
            <p:txBody>
              <a:bodyPr wrap="square" rtlCol="0">
                <a:spAutoFit/>
              </a:bodyPr>
              <a:lstStyle/>
              <a:p>
                <a:pPr algn="ctr"/>
                <a:r>
                  <a:rPr lang="fr-BE" b="1" dirty="0" smtClean="0"/>
                  <a:t>H</a:t>
                </a:r>
                <a:endParaRPr lang="fr-BE" b="1" dirty="0"/>
              </a:p>
            </p:txBody>
          </p:sp>
          <p:sp>
            <p:nvSpPr>
              <p:cNvPr id="104" name="Rectangle à coins arrondis 103"/>
              <p:cNvSpPr/>
              <p:nvPr/>
            </p:nvSpPr>
            <p:spPr>
              <a:xfrm>
                <a:off x="2970406" y="116328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ZoneTexte 104"/>
              <p:cNvSpPr txBox="1"/>
              <p:nvPr/>
            </p:nvSpPr>
            <p:spPr>
              <a:xfrm>
                <a:off x="2972898" y="113753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08" name="Groupe 107"/>
            <p:cNvGrpSpPr/>
            <p:nvPr/>
          </p:nvGrpSpPr>
          <p:grpSpPr>
            <a:xfrm>
              <a:off x="5380670" y="1485437"/>
              <a:ext cx="498874" cy="560171"/>
              <a:chOff x="371072" y="5048519"/>
              <a:chExt cx="498874" cy="560171"/>
            </a:xfrm>
          </p:grpSpPr>
          <p:sp>
            <p:nvSpPr>
              <p:cNvPr id="109" name="Rectangle à coins arrondis 108"/>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ZoneTexte 109"/>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11" name="Groupe 110"/>
            <p:cNvGrpSpPr/>
            <p:nvPr/>
          </p:nvGrpSpPr>
          <p:grpSpPr>
            <a:xfrm>
              <a:off x="5754472" y="1908322"/>
              <a:ext cx="498874" cy="560171"/>
              <a:chOff x="371072" y="5048519"/>
              <a:chExt cx="498874" cy="560171"/>
            </a:xfrm>
          </p:grpSpPr>
          <p:sp>
            <p:nvSpPr>
              <p:cNvPr id="112" name="Rectangle à coins arrondis 111"/>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 name="ZoneTexte 112"/>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118" name="ZoneTexte 117"/>
            <p:cNvSpPr txBox="1"/>
            <p:nvPr/>
          </p:nvSpPr>
          <p:spPr>
            <a:xfrm>
              <a:off x="2015569" y="1642653"/>
              <a:ext cx="447024" cy="553998"/>
            </a:xfrm>
            <a:prstGeom prst="rect">
              <a:avLst/>
            </a:prstGeom>
            <a:noFill/>
          </p:spPr>
          <p:txBody>
            <a:bodyPr wrap="square" rtlCol="0">
              <a:spAutoFit/>
            </a:bodyPr>
            <a:lstStyle/>
            <a:p>
              <a:r>
                <a:rPr lang="fr-BE" sz="3000" b="1" dirty="0" smtClean="0"/>
                <a:t>+</a:t>
              </a:r>
              <a:endParaRPr lang="fr-BE" sz="3000" b="1" dirty="0"/>
            </a:p>
          </p:txBody>
        </p:sp>
        <p:sp>
          <p:nvSpPr>
            <p:cNvPr id="119" name="ZoneTexte 118"/>
            <p:cNvSpPr txBox="1"/>
            <p:nvPr/>
          </p:nvSpPr>
          <p:spPr>
            <a:xfrm>
              <a:off x="6522423" y="1652953"/>
              <a:ext cx="447024" cy="553998"/>
            </a:xfrm>
            <a:prstGeom prst="rect">
              <a:avLst/>
            </a:prstGeom>
            <a:noFill/>
          </p:spPr>
          <p:txBody>
            <a:bodyPr wrap="square" rtlCol="0">
              <a:spAutoFit/>
            </a:bodyPr>
            <a:lstStyle/>
            <a:p>
              <a:r>
                <a:rPr lang="fr-BE" sz="3000" b="1" dirty="0" smtClean="0"/>
                <a:t>+</a:t>
              </a:r>
              <a:endParaRPr lang="fr-BE" sz="3000" b="1" dirty="0"/>
            </a:p>
          </p:txBody>
        </p:sp>
        <p:grpSp>
          <p:nvGrpSpPr>
            <p:cNvPr id="143" name="Groupe 142"/>
            <p:cNvGrpSpPr/>
            <p:nvPr/>
          </p:nvGrpSpPr>
          <p:grpSpPr>
            <a:xfrm>
              <a:off x="3369304" y="1612099"/>
              <a:ext cx="1833676" cy="1831093"/>
              <a:chOff x="3369304" y="1556442"/>
              <a:chExt cx="1833676" cy="1831093"/>
            </a:xfrm>
          </p:grpSpPr>
          <p:sp>
            <p:nvSpPr>
              <p:cNvPr id="140" name="Arc 6"/>
              <p:cNvSpPr/>
              <p:nvPr/>
            </p:nvSpPr>
            <p:spPr bwMode="auto">
              <a:xfrm rot="18942347">
                <a:off x="3369304" y="1556442"/>
                <a:ext cx="1833676" cy="183109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141" name="Connecteur droit avec flèche 8"/>
              <p:cNvCxnSpPr/>
              <p:nvPr/>
            </p:nvCxnSpPr>
            <p:spPr bwMode="auto">
              <a:xfrm>
                <a:off x="4909000" y="1820492"/>
                <a:ext cx="73025" cy="7143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grpSp>
          <p:nvGrpSpPr>
            <p:cNvPr id="146" name="Groupe 145"/>
            <p:cNvGrpSpPr/>
            <p:nvPr/>
          </p:nvGrpSpPr>
          <p:grpSpPr>
            <a:xfrm>
              <a:off x="3913810" y="747939"/>
              <a:ext cx="526691" cy="853926"/>
              <a:chOff x="3913810" y="747939"/>
              <a:chExt cx="526691" cy="853926"/>
            </a:xfrm>
          </p:grpSpPr>
          <p:grpSp>
            <p:nvGrpSpPr>
              <p:cNvPr id="144" name="Groupe 143"/>
              <p:cNvGrpSpPr/>
              <p:nvPr/>
            </p:nvGrpSpPr>
            <p:grpSpPr>
              <a:xfrm>
                <a:off x="3913810" y="747939"/>
                <a:ext cx="436138" cy="853926"/>
                <a:chOff x="3913810" y="747939"/>
                <a:chExt cx="436138" cy="853926"/>
              </a:xfrm>
            </p:grpSpPr>
            <p:pic>
              <p:nvPicPr>
                <p:cNvPr id="136" name="Image 135"/>
                <p:cNvPicPr>
                  <a:picLocks noChangeAspect="1"/>
                </p:cNvPicPr>
                <p:nvPr/>
              </p:nvPicPr>
              <p:blipFill rotWithShape="1">
                <a:blip r:embed="rId2">
                  <a:extLst>
                    <a:ext uri="{28A0092B-C50C-407E-A947-70E740481C1C}">
                      <a14:useLocalDpi xmlns:a14="http://schemas.microsoft.com/office/drawing/2010/main" val="0"/>
                    </a:ext>
                  </a:extLst>
                </a:blip>
                <a:srcRect r="94329" b="74511"/>
                <a:stretch/>
              </p:blipFill>
              <p:spPr>
                <a:xfrm>
                  <a:off x="3913810" y="747939"/>
                  <a:ext cx="436138" cy="754155"/>
                </a:xfrm>
                <a:prstGeom prst="rect">
                  <a:avLst/>
                </a:prstGeom>
              </p:spPr>
            </p:pic>
            <p:sp>
              <p:nvSpPr>
                <p:cNvPr id="142" name="Rectangle 141"/>
                <p:cNvSpPr/>
                <p:nvPr/>
              </p:nvSpPr>
              <p:spPr>
                <a:xfrm rot="2947644">
                  <a:off x="3848398" y="1278996"/>
                  <a:ext cx="512016" cy="13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5" name="Rectangle 144"/>
              <p:cNvSpPr/>
              <p:nvPr/>
            </p:nvSpPr>
            <p:spPr>
              <a:xfrm rot="4109925">
                <a:off x="4263609" y="1351694"/>
                <a:ext cx="243763" cy="11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48" name="ZoneTexte 147"/>
          <p:cNvSpPr txBox="1"/>
          <p:nvPr/>
        </p:nvSpPr>
        <p:spPr>
          <a:xfrm>
            <a:off x="3490394" y="980003"/>
            <a:ext cx="2147307" cy="369332"/>
          </a:xfrm>
          <a:prstGeom prst="rect">
            <a:avLst/>
          </a:prstGeom>
          <a:noFill/>
        </p:spPr>
        <p:txBody>
          <a:bodyPr wrap="square" rtlCol="0">
            <a:spAutoFit/>
          </a:bodyPr>
          <a:lstStyle/>
          <a:p>
            <a:r>
              <a:rPr lang="fr-BE" dirty="0" smtClean="0"/>
              <a:t>Light </a:t>
            </a:r>
            <a:r>
              <a:rPr lang="fr-BE" dirty="0" err="1" smtClean="0"/>
              <a:t>energy</a:t>
            </a:r>
            <a:endParaRPr lang="fr-BE" dirty="0"/>
          </a:p>
        </p:txBody>
      </p:sp>
      <p:grpSp>
        <p:nvGrpSpPr>
          <p:cNvPr id="151" name="Groupe 150"/>
          <p:cNvGrpSpPr/>
          <p:nvPr/>
        </p:nvGrpSpPr>
        <p:grpSpPr>
          <a:xfrm>
            <a:off x="7676409" y="2583116"/>
            <a:ext cx="391357" cy="369332"/>
            <a:chOff x="8901877" y="2330176"/>
            <a:chExt cx="391357" cy="369332"/>
          </a:xfrm>
        </p:grpSpPr>
        <p:sp>
          <p:nvSpPr>
            <p:cNvPr id="149" name="Rectangle à coins arrondis 148"/>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ZoneTexte 149"/>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2" name="Groupe 151"/>
          <p:cNvGrpSpPr/>
          <p:nvPr/>
        </p:nvGrpSpPr>
        <p:grpSpPr>
          <a:xfrm>
            <a:off x="8038712" y="2327925"/>
            <a:ext cx="391357" cy="369332"/>
            <a:chOff x="8901877" y="2330176"/>
            <a:chExt cx="391357" cy="369332"/>
          </a:xfrm>
        </p:grpSpPr>
        <p:sp>
          <p:nvSpPr>
            <p:cNvPr id="153" name="Rectangle à coins arrondis 152"/>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4" name="ZoneTexte 153"/>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7" name="Groupe 156"/>
          <p:cNvGrpSpPr/>
          <p:nvPr/>
        </p:nvGrpSpPr>
        <p:grpSpPr>
          <a:xfrm>
            <a:off x="8385624" y="2232505"/>
            <a:ext cx="498874" cy="560171"/>
            <a:chOff x="9038807" y="883261"/>
            <a:chExt cx="498874" cy="560171"/>
          </a:xfrm>
        </p:grpSpPr>
        <p:sp>
          <p:nvSpPr>
            <p:cNvPr id="155" name="Rectangle à coins arrondis 154"/>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ZoneTexte 155"/>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grpSp>
        <p:nvGrpSpPr>
          <p:cNvPr id="167" name="Groupe 166"/>
          <p:cNvGrpSpPr/>
          <p:nvPr/>
        </p:nvGrpSpPr>
        <p:grpSpPr>
          <a:xfrm>
            <a:off x="7999684" y="2807349"/>
            <a:ext cx="195443" cy="327115"/>
            <a:chOff x="7352878" y="2179720"/>
            <a:chExt cx="195443" cy="327115"/>
          </a:xfrm>
        </p:grpSpPr>
        <p:sp>
          <p:nvSpPr>
            <p:cNvPr id="168" name="Rectangle à coins arrondis 167"/>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9" name="ZoneTexte 168"/>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0" name="Groupe 169"/>
          <p:cNvGrpSpPr/>
          <p:nvPr/>
        </p:nvGrpSpPr>
        <p:grpSpPr>
          <a:xfrm>
            <a:off x="7415394" y="2552826"/>
            <a:ext cx="195443" cy="327115"/>
            <a:chOff x="7352878" y="2179720"/>
            <a:chExt cx="195443" cy="327115"/>
          </a:xfrm>
        </p:grpSpPr>
        <p:sp>
          <p:nvSpPr>
            <p:cNvPr id="171" name="Rectangle à coins arrondis 17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ZoneTexte 17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3" name="Groupe 172"/>
          <p:cNvGrpSpPr/>
          <p:nvPr/>
        </p:nvGrpSpPr>
        <p:grpSpPr>
          <a:xfrm>
            <a:off x="7965054" y="2075510"/>
            <a:ext cx="195443" cy="327115"/>
            <a:chOff x="7352878" y="2179720"/>
            <a:chExt cx="195443" cy="327115"/>
          </a:xfrm>
        </p:grpSpPr>
        <p:sp>
          <p:nvSpPr>
            <p:cNvPr id="174" name="Rectangle à coins arrondis 173"/>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5" name="ZoneTexte 174"/>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sp>
        <p:nvSpPr>
          <p:cNvPr id="3" name="Rectangle 2"/>
          <p:cNvSpPr/>
          <p:nvPr/>
        </p:nvSpPr>
        <p:spPr>
          <a:xfrm>
            <a:off x="2462593" y="980003"/>
            <a:ext cx="3938207" cy="2653534"/>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88"/>
          <p:cNvSpPr txBox="1"/>
          <p:nvPr/>
        </p:nvSpPr>
        <p:spPr>
          <a:xfrm>
            <a:off x="5466882" y="1007462"/>
            <a:ext cx="3477781" cy="369332"/>
          </a:xfrm>
          <a:prstGeom prst="rect">
            <a:avLst/>
          </a:prstGeom>
          <a:solidFill>
            <a:schemeClr val="bg1"/>
          </a:solidFill>
        </p:spPr>
        <p:txBody>
          <a:bodyPr wrap="square" rtlCol="0">
            <a:spAutoFit/>
          </a:bodyPr>
          <a:lstStyle/>
          <a:p>
            <a:r>
              <a:rPr lang="fr-BE" dirty="0" smtClean="0"/>
              <a:t>Chemical </a:t>
            </a:r>
            <a:r>
              <a:rPr lang="fr-BE" dirty="0" err="1" smtClean="0"/>
              <a:t>energy</a:t>
            </a:r>
            <a:r>
              <a:rPr lang="fr-BE" dirty="0" smtClean="0"/>
              <a:t> (NADPH and ATP)</a:t>
            </a:r>
            <a:endParaRPr lang="fr-BE" dirty="0"/>
          </a:p>
        </p:txBody>
      </p:sp>
      <p:sp>
        <p:nvSpPr>
          <p:cNvPr id="90" name="Rectangle 89"/>
          <p:cNvSpPr/>
          <p:nvPr/>
        </p:nvSpPr>
        <p:spPr>
          <a:xfrm>
            <a:off x="5362130" y="976953"/>
            <a:ext cx="3582534" cy="40960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 name="ZoneTexte 90"/>
          <p:cNvSpPr txBox="1"/>
          <p:nvPr/>
        </p:nvSpPr>
        <p:spPr>
          <a:xfrm>
            <a:off x="5934165" y="1376794"/>
            <a:ext cx="447024" cy="553998"/>
          </a:xfrm>
          <a:prstGeom prst="rect">
            <a:avLst/>
          </a:prstGeom>
          <a:noFill/>
        </p:spPr>
        <p:txBody>
          <a:bodyPr wrap="square" rtlCol="0">
            <a:spAutoFit/>
          </a:bodyPr>
          <a:lstStyle/>
          <a:p>
            <a:r>
              <a:rPr lang="fr-BE" sz="3000" b="1" dirty="0" smtClean="0"/>
              <a:t>+</a:t>
            </a:r>
            <a:endParaRPr lang="fr-BE" sz="3000" b="1" dirty="0"/>
          </a:p>
        </p:txBody>
      </p:sp>
      <p:grpSp>
        <p:nvGrpSpPr>
          <p:cNvPr id="6" name="Groupe 5"/>
          <p:cNvGrpSpPr/>
          <p:nvPr/>
        </p:nvGrpSpPr>
        <p:grpSpPr>
          <a:xfrm>
            <a:off x="1870949" y="3883696"/>
            <a:ext cx="7998564" cy="2769767"/>
            <a:chOff x="1870949" y="3631029"/>
            <a:chExt cx="7998564" cy="2769767"/>
          </a:xfrm>
        </p:grpSpPr>
        <p:grpSp>
          <p:nvGrpSpPr>
            <p:cNvPr id="5" name="Groupe 4"/>
            <p:cNvGrpSpPr/>
            <p:nvPr/>
          </p:nvGrpSpPr>
          <p:grpSpPr>
            <a:xfrm>
              <a:off x="1870949" y="3631029"/>
              <a:ext cx="7998564" cy="2769767"/>
              <a:chOff x="1870949" y="3631029"/>
              <a:chExt cx="7998564" cy="2769767"/>
            </a:xfrm>
          </p:grpSpPr>
          <p:grpSp>
            <p:nvGrpSpPr>
              <p:cNvPr id="4" name="Groupe 3"/>
              <p:cNvGrpSpPr/>
              <p:nvPr/>
            </p:nvGrpSpPr>
            <p:grpSpPr>
              <a:xfrm>
                <a:off x="1870949" y="3631029"/>
                <a:ext cx="7998564" cy="2769767"/>
                <a:chOff x="1870949" y="3631029"/>
                <a:chExt cx="7998564" cy="2769767"/>
              </a:xfrm>
            </p:grpSpPr>
            <p:grpSp>
              <p:nvGrpSpPr>
                <p:cNvPr id="133" name="Groupe 132"/>
                <p:cNvGrpSpPr/>
                <p:nvPr/>
              </p:nvGrpSpPr>
              <p:grpSpPr>
                <a:xfrm>
                  <a:off x="1870949" y="3631029"/>
                  <a:ext cx="7842548" cy="2769767"/>
                  <a:chOff x="1870949" y="3631029"/>
                  <a:chExt cx="7842548" cy="2769767"/>
                </a:xfrm>
              </p:grpSpPr>
              <p:grpSp>
                <p:nvGrpSpPr>
                  <p:cNvPr id="134" name="Groupe 133"/>
                  <p:cNvGrpSpPr/>
                  <p:nvPr/>
                </p:nvGrpSpPr>
                <p:grpSpPr>
                  <a:xfrm>
                    <a:off x="1870949" y="3631029"/>
                    <a:ext cx="7842548" cy="2769767"/>
                    <a:chOff x="661442" y="3473678"/>
                    <a:chExt cx="7842548" cy="2769767"/>
                  </a:xfrm>
                </p:grpSpPr>
                <p:grpSp>
                  <p:nvGrpSpPr>
                    <p:cNvPr id="177" name="Groupe 176"/>
                    <p:cNvGrpSpPr/>
                    <p:nvPr/>
                  </p:nvGrpSpPr>
                  <p:grpSpPr>
                    <a:xfrm>
                      <a:off x="812402" y="3473678"/>
                      <a:ext cx="7691588" cy="2769767"/>
                      <a:chOff x="1136252" y="3473678"/>
                      <a:chExt cx="7691588" cy="2769767"/>
                    </a:xfrm>
                  </p:grpSpPr>
                  <p:grpSp>
                    <p:nvGrpSpPr>
                      <p:cNvPr id="183" name="Groupe 182"/>
                      <p:cNvGrpSpPr/>
                      <p:nvPr/>
                    </p:nvGrpSpPr>
                    <p:grpSpPr>
                      <a:xfrm>
                        <a:off x="1136252" y="3603302"/>
                        <a:ext cx="7691588" cy="2640143"/>
                        <a:chOff x="1136252" y="3603302"/>
                        <a:chExt cx="7691588" cy="2640143"/>
                      </a:xfrm>
                    </p:grpSpPr>
                    <p:pic>
                      <p:nvPicPr>
                        <p:cNvPr id="187" name="Image 186"/>
                        <p:cNvPicPr>
                          <a:picLocks noChangeAspect="1"/>
                        </p:cNvPicPr>
                        <p:nvPr/>
                      </p:nvPicPr>
                      <p:blipFill rotWithShape="1">
                        <a:blip r:embed="rId2">
                          <a:extLst>
                            <a:ext uri="{28A0092B-C50C-407E-A947-70E740481C1C}">
                              <a14:useLocalDpi xmlns:a14="http://schemas.microsoft.com/office/drawing/2010/main" val="0"/>
                            </a:ext>
                          </a:extLst>
                        </a:blip>
                        <a:srcRect b="10767"/>
                        <a:stretch/>
                      </p:blipFill>
                      <p:spPr>
                        <a:xfrm>
                          <a:off x="1136252" y="3603302"/>
                          <a:ext cx="7691588" cy="2640143"/>
                        </a:xfrm>
                        <a:prstGeom prst="rect">
                          <a:avLst/>
                        </a:prstGeom>
                      </p:spPr>
                    </p:pic>
                    <p:sp>
                      <p:nvSpPr>
                        <p:cNvPr id="186" name="Rectangle 185"/>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84"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err="1" smtClean="0"/>
                          <a:t>Photosynthesis</a:t>
                        </a:r>
                        <a:r>
                          <a:rPr lang="nl-BE" b="1" dirty="0" smtClean="0"/>
                          <a:t> </a:t>
                        </a:r>
                        <a:r>
                          <a:rPr lang="nl-BE" b="1" dirty="0" err="1" smtClean="0"/>
                          <a:t>pathway</a:t>
                        </a:r>
                        <a:endParaRPr lang="fr-BE" b="1" dirty="0"/>
                      </a:p>
                    </p:txBody>
                  </p:sp>
                </p:grpSp>
                <p:sp>
                  <p:nvSpPr>
                    <p:cNvPr id="178"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79"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80"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181"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2" name="ZoneTexte 181"/>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135" name="ZoneTexte 134"/>
                  <p:cNvSpPr txBox="1">
                    <a:spLocks noChangeArrowheads="1"/>
                  </p:cNvSpPr>
                  <p:nvPr/>
                </p:nvSpPr>
                <p:spPr bwMode="auto">
                  <a:xfrm>
                    <a:off x="3810000" y="5824017"/>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137" name="Groupe 136"/>
                  <p:cNvGrpSpPr/>
                  <p:nvPr/>
                </p:nvGrpSpPr>
                <p:grpSpPr>
                  <a:xfrm>
                    <a:off x="2777701" y="5431185"/>
                    <a:ext cx="1512258" cy="276999"/>
                    <a:chOff x="60063" y="5411877"/>
                    <a:chExt cx="1512258" cy="276999"/>
                  </a:xfrm>
                </p:grpSpPr>
                <p:sp>
                  <p:nvSpPr>
                    <p:cNvPr id="138" name="Ellipse 137"/>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sp>
              <p:nvSpPr>
                <p:cNvPr id="191" name="Rectangle 190"/>
                <p:cNvSpPr/>
                <p:nvPr/>
              </p:nvSpPr>
              <p:spPr>
                <a:xfrm>
                  <a:off x="1870949" y="5166583"/>
                  <a:ext cx="1619446" cy="653293"/>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 name="Rectangle 191"/>
                <p:cNvSpPr/>
                <p:nvPr/>
              </p:nvSpPr>
              <p:spPr>
                <a:xfrm>
                  <a:off x="7975620" y="3958570"/>
                  <a:ext cx="1893893" cy="2173224"/>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93" name="Rectangle 192"/>
              <p:cNvSpPr/>
              <p:nvPr/>
            </p:nvSpPr>
            <p:spPr>
              <a:xfrm>
                <a:off x="7209592" y="5166583"/>
                <a:ext cx="1893893" cy="820331"/>
              </a:xfrm>
              <a:prstGeom prst="rect">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95" name="Rectangle 194"/>
            <p:cNvSpPr/>
            <p:nvPr/>
          </p:nvSpPr>
          <p:spPr>
            <a:xfrm rot="1993829">
              <a:off x="6673294" y="4409015"/>
              <a:ext cx="1170714" cy="1291367"/>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5" name="ZoneTexte 124"/>
          <p:cNvSpPr txBox="1"/>
          <p:nvPr/>
        </p:nvSpPr>
        <p:spPr>
          <a:xfrm>
            <a:off x="7627430" y="5419250"/>
            <a:ext cx="2096185" cy="369332"/>
          </a:xfrm>
          <a:prstGeom prst="rect">
            <a:avLst/>
          </a:prstGeom>
          <a:solidFill>
            <a:schemeClr val="bg1"/>
          </a:solidFill>
          <a:ln w="63500">
            <a:solidFill>
              <a:srgbClr val="FFFF00"/>
            </a:solidFill>
          </a:ln>
        </p:spPr>
        <p:txBody>
          <a:bodyPr wrap="square" rtlCol="0">
            <a:spAutoFit/>
          </a:bodyPr>
          <a:lstStyle/>
          <a:p>
            <a:pPr algn="ctr"/>
            <a:r>
              <a:rPr lang="fr-BE" dirty="0" smtClean="0"/>
              <a:t>1.3 ATP</a:t>
            </a:r>
            <a:r>
              <a:rPr lang="fr-BE" dirty="0"/>
              <a:t> </a:t>
            </a:r>
            <a:r>
              <a:rPr lang="fr-BE" dirty="0" smtClean="0"/>
              <a:t>per NADPH	</a:t>
            </a:r>
            <a:endParaRPr lang="fr-BE" dirty="0"/>
          </a:p>
        </p:txBody>
      </p:sp>
    </p:spTree>
    <p:extLst>
      <p:ext uri="{BB962C8B-B14F-4D97-AF65-F5344CB8AC3E}">
        <p14:creationId xmlns:p14="http://schemas.microsoft.com/office/powerpoint/2010/main" val="2515862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t>
            </a:r>
            <a:r>
              <a:rPr lang="fr-BE" sz="2400" b="1" dirty="0" smtClean="0">
                <a:solidFill>
                  <a:srgbClr val="000000"/>
                </a:solidFill>
                <a:latin typeface="Calibri"/>
              </a:rPr>
              <a:t> (H</a:t>
            </a:r>
            <a:r>
              <a:rPr lang="fr-BE" sz="2400" b="1" baseline="-25000" dirty="0" smtClean="0">
                <a:solidFill>
                  <a:srgbClr val="000000"/>
                </a:solidFill>
                <a:latin typeface="Calibri"/>
              </a:rPr>
              <a:t>2</a:t>
            </a:r>
            <a:r>
              <a:rPr lang="fr-BE" sz="2400" b="1" dirty="0" smtClean="0">
                <a:solidFill>
                  <a:srgbClr val="000000"/>
                </a:solidFill>
                <a:latin typeface="Calibri"/>
              </a:rPr>
              <a:t>) as a fuel:</a:t>
            </a:r>
          </a:p>
          <a:p>
            <a:pPr>
              <a:lnSpc>
                <a:spcPct val="100000"/>
              </a:lnSpc>
            </a:pPr>
            <a:endParaRPr lang="fr-BE" sz="2400" b="1" dirty="0">
              <a:solidFill>
                <a:srgbClr val="000000"/>
              </a:solidFill>
              <a:latin typeface="Calibri"/>
            </a:endParaRPr>
          </a:p>
          <a:p>
            <a:pPr marL="342900" indent="-342900">
              <a:lnSpc>
                <a:spcPct val="100000"/>
              </a:lnSpc>
              <a:buFont typeface="Wingdings" panose="05000000000000000000" pitchFamily="2" charset="2"/>
              <a:buChar char="à"/>
            </a:pPr>
            <a:r>
              <a:rPr lang="fr-BE" sz="2400" dirty="0" err="1" smtClean="0">
                <a:solidFill>
                  <a:srgbClr val="000000"/>
                </a:solidFill>
                <a:latin typeface="Calibri"/>
                <a:sym typeface="Wingdings" panose="05000000000000000000" pitchFamily="2" charset="2"/>
              </a:rPr>
              <a:t>Highest</a:t>
            </a:r>
            <a:r>
              <a:rPr lang="fr-BE" sz="2400" dirty="0" smtClean="0">
                <a:solidFill>
                  <a:srgbClr val="000000"/>
                </a:solidFill>
                <a:latin typeface="Calibri"/>
                <a:sym typeface="Wingdings" panose="05000000000000000000" pitchFamily="2" charset="2"/>
              </a:rPr>
              <a:t> </a:t>
            </a:r>
            <a:r>
              <a:rPr lang="fr-BE" sz="2400" dirty="0" err="1" smtClean="0">
                <a:solidFill>
                  <a:srgbClr val="000000"/>
                </a:solidFill>
                <a:latin typeface="Calibri"/>
                <a:sym typeface="Wingdings" panose="05000000000000000000" pitchFamily="2" charset="2"/>
              </a:rPr>
              <a:t>energy</a:t>
            </a:r>
            <a:r>
              <a:rPr lang="fr-BE" sz="2400" dirty="0" smtClean="0">
                <a:solidFill>
                  <a:srgbClr val="000000"/>
                </a:solidFill>
                <a:latin typeface="Calibri"/>
                <a:sym typeface="Wingdings" panose="05000000000000000000" pitchFamily="2" charset="2"/>
              </a:rPr>
              <a:t> content per mass</a:t>
            </a:r>
          </a:p>
          <a:p>
            <a:pPr>
              <a:lnSpc>
                <a:spcPct val="100000"/>
              </a:lnSpc>
            </a:pPr>
            <a:endParaRPr lang="fr-BE" sz="2400" dirty="0" smtClean="0">
              <a:solidFill>
                <a:srgbClr val="000000"/>
              </a:solidFill>
              <a:latin typeface="Calibri"/>
              <a:sym typeface="Wingdings" panose="05000000000000000000" pitchFamily="2" charset="2"/>
            </a:endParaRPr>
          </a:p>
        </p:txBody>
      </p:sp>
      <p:pic>
        <p:nvPicPr>
          <p:cNvPr id="9" name="Image 8"/>
          <p:cNvPicPr>
            <a:picLocks noChangeAspect="1"/>
          </p:cNvPicPr>
          <p:nvPr/>
        </p:nvPicPr>
        <p:blipFill rotWithShape="1">
          <a:blip r:embed="rId2"/>
          <a:srcRect l="7174" t="29057" r="56522" b="10512"/>
          <a:stretch/>
        </p:blipFill>
        <p:spPr>
          <a:xfrm>
            <a:off x="1824439" y="2019869"/>
            <a:ext cx="4783057" cy="4476361"/>
          </a:xfrm>
          <a:prstGeom prst="rect">
            <a:avLst/>
          </a:prstGeom>
        </p:spPr>
      </p:pic>
      <p:sp>
        <p:nvSpPr>
          <p:cNvPr id="10" name="Rectangle 9"/>
          <p:cNvSpPr/>
          <p:nvPr/>
        </p:nvSpPr>
        <p:spPr>
          <a:xfrm>
            <a:off x="6771269" y="6311564"/>
            <a:ext cx="3189026" cy="369332"/>
          </a:xfrm>
          <a:prstGeom prst="rect">
            <a:avLst/>
          </a:prstGeom>
        </p:spPr>
        <p:txBody>
          <a:bodyPr wrap="square">
            <a:spAutoFit/>
          </a:bodyPr>
          <a:lstStyle/>
          <a:p>
            <a:r>
              <a:rPr lang="fr-BE" dirty="0" smtClean="0">
                <a:solidFill>
                  <a:schemeClr val="bg1">
                    <a:lumMod val="65000"/>
                  </a:schemeClr>
                </a:solidFill>
              </a:rPr>
              <a:t>Source: www.world-nuclear.org</a:t>
            </a:r>
            <a:endParaRPr lang="fr-BE" dirty="0">
              <a:solidFill>
                <a:schemeClr val="bg1">
                  <a:lumMod val="65000"/>
                </a:schemeClr>
              </a:solidFill>
            </a:endParaRPr>
          </a:p>
        </p:txBody>
      </p:sp>
    </p:spTree>
    <p:extLst>
      <p:ext uri="{BB962C8B-B14F-4D97-AF65-F5344CB8AC3E}">
        <p14:creationId xmlns:p14="http://schemas.microsoft.com/office/powerpoint/2010/main" val="21090454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oupe 162"/>
          <p:cNvGrpSpPr/>
          <p:nvPr/>
        </p:nvGrpSpPr>
        <p:grpSpPr>
          <a:xfrm>
            <a:off x="8305239" y="2596799"/>
            <a:ext cx="195443" cy="327115"/>
            <a:chOff x="7352878" y="2179720"/>
            <a:chExt cx="195443" cy="327115"/>
          </a:xfrm>
        </p:grpSpPr>
        <p:sp>
          <p:nvSpPr>
            <p:cNvPr id="161" name="Rectangle à coins arrondis 16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ZoneTexte 16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64" name="Groupe 163"/>
          <p:cNvGrpSpPr/>
          <p:nvPr/>
        </p:nvGrpSpPr>
        <p:grpSpPr>
          <a:xfrm>
            <a:off x="7640635" y="2739407"/>
            <a:ext cx="195443" cy="327115"/>
            <a:chOff x="7352878" y="2179720"/>
            <a:chExt cx="195443" cy="327115"/>
          </a:xfrm>
        </p:grpSpPr>
        <p:sp>
          <p:nvSpPr>
            <p:cNvPr id="165" name="Rectangle à coins arrondis 164"/>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ZoneTexte 165"/>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58" name="Groupe 157"/>
          <p:cNvGrpSpPr/>
          <p:nvPr/>
        </p:nvGrpSpPr>
        <p:grpSpPr>
          <a:xfrm>
            <a:off x="7621162" y="2184079"/>
            <a:ext cx="498874" cy="560171"/>
            <a:chOff x="9038807" y="883261"/>
            <a:chExt cx="498874" cy="560171"/>
          </a:xfrm>
        </p:grpSpPr>
        <p:sp>
          <p:nvSpPr>
            <p:cNvPr id="159" name="Rectangle à coins arrondis 158"/>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ZoneTexte 159"/>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sp>
        <p:nvSpPr>
          <p:cNvPr id="7" name="ZoneTexte 6"/>
          <p:cNvSpPr txBox="1"/>
          <p:nvPr/>
        </p:nvSpPr>
        <p:spPr>
          <a:xfrm>
            <a:off x="979669" y="2402438"/>
            <a:ext cx="2728923" cy="369332"/>
          </a:xfrm>
          <a:prstGeom prst="rect">
            <a:avLst/>
          </a:prstGeom>
          <a:noFill/>
        </p:spPr>
        <p:txBody>
          <a:bodyPr wrap="square" rtlCol="0">
            <a:spAutoFit/>
          </a:bodyPr>
          <a:lstStyle/>
          <a:p>
            <a:pPr algn="ctr"/>
            <a:r>
              <a:rPr lang="fr-BE" dirty="0" smtClean="0"/>
              <a:t>Introduction</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Light-</a:t>
            </a:r>
            <a:r>
              <a:rPr lang="fr-BE" sz="2400" b="1" dirty="0" err="1" smtClean="0">
                <a:solidFill>
                  <a:srgbClr val="000000"/>
                </a:solidFill>
                <a:latin typeface="Calibri"/>
              </a:rPr>
              <a:t>independent</a:t>
            </a:r>
            <a:r>
              <a:rPr lang="fr-BE" sz="2400" b="1" dirty="0" smtClean="0">
                <a:solidFill>
                  <a:srgbClr val="000000"/>
                </a:solidFill>
                <a:latin typeface="Calibri"/>
              </a:rPr>
              <a:t> </a:t>
            </a:r>
            <a:r>
              <a:rPr lang="fr-BE" sz="2400" b="1" dirty="0" err="1" smtClean="0">
                <a:solidFill>
                  <a:srgbClr val="000000"/>
                </a:solidFill>
                <a:latin typeface="Calibri"/>
              </a:rPr>
              <a:t>reaction</a:t>
            </a:r>
            <a:r>
              <a:rPr lang="fr-BE" sz="2400" b="1" dirty="0" smtClean="0">
                <a:solidFill>
                  <a:srgbClr val="000000"/>
                </a:solidFill>
                <a:latin typeface="Calibri"/>
              </a:rPr>
              <a:t>:</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117" name="ZoneTexte 116"/>
          <p:cNvSpPr txBox="1"/>
          <p:nvPr/>
        </p:nvSpPr>
        <p:spPr>
          <a:xfrm>
            <a:off x="579836" y="3134735"/>
            <a:ext cx="2147307" cy="369332"/>
          </a:xfrm>
          <a:prstGeom prst="rect">
            <a:avLst/>
          </a:prstGeom>
          <a:noFill/>
        </p:spPr>
        <p:txBody>
          <a:bodyPr wrap="square" rtlCol="0">
            <a:spAutoFit/>
          </a:bodyPr>
          <a:lstStyle/>
          <a:p>
            <a:r>
              <a:rPr lang="fr-BE" dirty="0" err="1" smtClean="0"/>
              <a:t>Carbon</a:t>
            </a:r>
            <a:r>
              <a:rPr lang="fr-BE" dirty="0" smtClean="0"/>
              <a:t> </a:t>
            </a:r>
            <a:r>
              <a:rPr lang="fr-BE" dirty="0" err="1" smtClean="0"/>
              <a:t>dioxide</a:t>
            </a:r>
            <a:endParaRPr lang="fr-BE" dirty="0"/>
          </a:p>
        </p:txBody>
      </p:sp>
      <p:sp>
        <p:nvSpPr>
          <p:cNvPr id="121" name="ZoneTexte 120"/>
          <p:cNvSpPr txBox="1"/>
          <p:nvPr/>
        </p:nvSpPr>
        <p:spPr>
          <a:xfrm>
            <a:off x="2694415" y="3134735"/>
            <a:ext cx="2147307" cy="369332"/>
          </a:xfrm>
          <a:prstGeom prst="rect">
            <a:avLst/>
          </a:prstGeom>
          <a:noFill/>
        </p:spPr>
        <p:txBody>
          <a:bodyPr wrap="square" rtlCol="0">
            <a:spAutoFit/>
          </a:bodyPr>
          <a:lstStyle/>
          <a:p>
            <a:r>
              <a:rPr lang="fr-BE" dirty="0" smtClean="0"/>
              <a:t>Water</a:t>
            </a:r>
            <a:endParaRPr lang="fr-BE" dirty="0"/>
          </a:p>
        </p:txBody>
      </p:sp>
      <p:sp>
        <p:nvSpPr>
          <p:cNvPr id="122" name="ZoneTexte 121"/>
          <p:cNvSpPr txBox="1"/>
          <p:nvPr/>
        </p:nvSpPr>
        <p:spPr>
          <a:xfrm>
            <a:off x="5420898" y="3139391"/>
            <a:ext cx="2147307" cy="369332"/>
          </a:xfrm>
          <a:prstGeom prst="rect">
            <a:avLst/>
          </a:prstGeom>
          <a:noFill/>
        </p:spPr>
        <p:txBody>
          <a:bodyPr wrap="square" rtlCol="0">
            <a:spAutoFit/>
          </a:bodyPr>
          <a:lstStyle/>
          <a:p>
            <a:r>
              <a:rPr lang="fr-BE" dirty="0" err="1" smtClean="0"/>
              <a:t>Oxygen</a:t>
            </a:r>
            <a:endParaRPr lang="fr-BE" dirty="0"/>
          </a:p>
        </p:txBody>
      </p:sp>
      <p:sp>
        <p:nvSpPr>
          <p:cNvPr id="124" name="ZoneTexte 123"/>
          <p:cNvSpPr txBox="1"/>
          <p:nvPr/>
        </p:nvSpPr>
        <p:spPr>
          <a:xfrm>
            <a:off x="7200478" y="3153117"/>
            <a:ext cx="2147307" cy="369332"/>
          </a:xfrm>
          <a:prstGeom prst="rect">
            <a:avLst/>
          </a:prstGeom>
          <a:noFill/>
        </p:spPr>
        <p:txBody>
          <a:bodyPr wrap="square" rtlCol="0">
            <a:spAutoFit/>
          </a:bodyPr>
          <a:lstStyle/>
          <a:p>
            <a:r>
              <a:rPr lang="fr-BE" dirty="0" err="1" smtClean="0"/>
              <a:t>Sugar</a:t>
            </a:r>
            <a:endParaRPr lang="fr-BE" dirty="0"/>
          </a:p>
        </p:txBody>
      </p:sp>
      <p:grpSp>
        <p:nvGrpSpPr>
          <p:cNvPr id="147" name="Groupe 146"/>
          <p:cNvGrpSpPr/>
          <p:nvPr/>
        </p:nvGrpSpPr>
        <p:grpSpPr>
          <a:xfrm>
            <a:off x="908709" y="1217173"/>
            <a:ext cx="6808071" cy="2695253"/>
            <a:chOff x="908709" y="747939"/>
            <a:chExt cx="6808071" cy="2695253"/>
          </a:xfrm>
        </p:grpSpPr>
        <p:grpSp>
          <p:nvGrpSpPr>
            <p:cNvPr id="120" name="Groupe 119"/>
            <p:cNvGrpSpPr/>
            <p:nvPr/>
          </p:nvGrpSpPr>
          <p:grpSpPr>
            <a:xfrm>
              <a:off x="7032317" y="1558086"/>
              <a:ext cx="684463" cy="967641"/>
              <a:chOff x="6636779" y="1764428"/>
              <a:chExt cx="684463" cy="967641"/>
            </a:xfrm>
          </p:grpSpPr>
          <p:grpSp>
            <p:nvGrpSpPr>
              <p:cNvPr id="114" name="Groupe 113"/>
              <p:cNvGrpSpPr/>
              <p:nvPr/>
            </p:nvGrpSpPr>
            <p:grpSpPr>
              <a:xfrm>
                <a:off x="6636779" y="2171898"/>
                <a:ext cx="498874" cy="560171"/>
                <a:chOff x="-254969" y="5542929"/>
                <a:chExt cx="498874" cy="560171"/>
              </a:xfrm>
            </p:grpSpPr>
            <p:sp>
              <p:nvSpPr>
                <p:cNvPr id="115" name="Rectangle à coins arrondis 114"/>
                <p:cNvSpPr/>
                <p:nvPr/>
              </p:nvSpPr>
              <p:spPr>
                <a:xfrm>
                  <a:off x="-254969" y="554292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6" name="ZoneTexte 115"/>
                <p:cNvSpPr txBox="1"/>
                <p:nvPr/>
              </p:nvSpPr>
              <p:spPr>
                <a:xfrm>
                  <a:off x="-191121" y="5592181"/>
                  <a:ext cx="386367" cy="461665"/>
                </a:xfrm>
                <a:prstGeom prst="rect">
                  <a:avLst/>
                </a:prstGeom>
                <a:noFill/>
              </p:spPr>
              <p:txBody>
                <a:bodyPr wrap="square" rtlCol="0">
                  <a:spAutoFit/>
                </a:bodyPr>
                <a:lstStyle/>
                <a:p>
                  <a:pPr algn="ctr"/>
                  <a:r>
                    <a:rPr lang="fr-BE" sz="2400" b="1" dirty="0"/>
                    <a:t>O</a:t>
                  </a:r>
                </a:p>
              </p:txBody>
            </p:sp>
          </p:grpSp>
          <p:grpSp>
            <p:nvGrpSpPr>
              <p:cNvPr id="15" name="Groupe 14"/>
              <p:cNvGrpSpPr/>
              <p:nvPr/>
            </p:nvGrpSpPr>
            <p:grpSpPr>
              <a:xfrm>
                <a:off x="6804940" y="1764428"/>
                <a:ext cx="516302" cy="633700"/>
                <a:chOff x="570514" y="4784151"/>
                <a:chExt cx="516302" cy="633700"/>
              </a:xfrm>
            </p:grpSpPr>
            <p:grpSp>
              <p:nvGrpSpPr>
                <p:cNvPr id="24" name="Groupe 23"/>
                <p:cNvGrpSpPr/>
                <p:nvPr/>
              </p:nvGrpSpPr>
              <p:grpSpPr>
                <a:xfrm>
                  <a:off x="570514" y="4784151"/>
                  <a:ext cx="195443" cy="327115"/>
                  <a:chOff x="695459" y="5016951"/>
                  <a:chExt cx="391357" cy="400900"/>
                </a:xfrm>
              </p:grpSpPr>
              <p:sp>
                <p:nvSpPr>
                  <p:cNvPr id="76" name="Rectangle à coins arrondis 75"/>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26" name="Groupe 25"/>
                <p:cNvGrpSpPr/>
                <p:nvPr/>
              </p:nvGrpSpPr>
              <p:grpSpPr>
                <a:xfrm>
                  <a:off x="695459" y="5048519"/>
                  <a:ext cx="391357" cy="369332"/>
                  <a:chOff x="695459" y="5048519"/>
                  <a:chExt cx="391357" cy="369332"/>
                </a:xfrm>
              </p:grpSpPr>
              <p:sp>
                <p:nvSpPr>
                  <p:cNvPr id="72" name="Rectangle à coins arrondis 71"/>
                  <p:cNvSpPr/>
                  <p:nvPr/>
                </p:nvSpPr>
                <p:spPr>
                  <a:xfrm>
                    <a:off x="695459" y="5048519"/>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700449" y="5048519"/>
                    <a:ext cx="386367" cy="369332"/>
                  </a:xfrm>
                  <a:prstGeom prst="rect">
                    <a:avLst/>
                  </a:prstGeom>
                  <a:noFill/>
                </p:spPr>
                <p:txBody>
                  <a:bodyPr wrap="square" rtlCol="0">
                    <a:spAutoFit/>
                  </a:bodyPr>
                  <a:lstStyle/>
                  <a:p>
                    <a:pPr algn="ctr"/>
                    <a:r>
                      <a:rPr lang="fr-BE" b="1" dirty="0" smtClean="0"/>
                      <a:t>C</a:t>
                    </a:r>
                    <a:endParaRPr lang="fr-BE" b="1" dirty="0"/>
                  </a:p>
                </p:txBody>
              </p:sp>
            </p:grpSp>
          </p:grpSp>
        </p:grpSp>
        <p:grpSp>
          <p:nvGrpSpPr>
            <p:cNvPr id="97" name="Groupe 96"/>
            <p:cNvGrpSpPr/>
            <p:nvPr/>
          </p:nvGrpSpPr>
          <p:grpSpPr>
            <a:xfrm>
              <a:off x="908709" y="1419245"/>
              <a:ext cx="872676" cy="983056"/>
              <a:chOff x="2730949" y="1760335"/>
              <a:chExt cx="872676" cy="983056"/>
            </a:xfrm>
          </p:grpSpPr>
          <p:grpSp>
            <p:nvGrpSpPr>
              <p:cNvPr id="9" name="Groupe 8"/>
              <p:cNvGrpSpPr/>
              <p:nvPr/>
            </p:nvGrpSpPr>
            <p:grpSpPr>
              <a:xfrm>
                <a:off x="2730949" y="1760335"/>
                <a:ext cx="498874" cy="560171"/>
                <a:chOff x="371072" y="5048519"/>
                <a:chExt cx="498874" cy="560171"/>
              </a:xfrm>
            </p:grpSpPr>
            <p:sp>
              <p:nvSpPr>
                <p:cNvPr id="10" name="Rectangle à coins arrondis 9"/>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2" name="Groupe 11"/>
              <p:cNvGrpSpPr/>
              <p:nvPr/>
            </p:nvGrpSpPr>
            <p:grpSpPr>
              <a:xfrm>
                <a:off x="3104751" y="2183220"/>
                <a:ext cx="498874" cy="560171"/>
                <a:chOff x="371072" y="5048519"/>
                <a:chExt cx="498874" cy="560171"/>
              </a:xfrm>
            </p:grpSpPr>
            <p:sp>
              <p:nvSpPr>
                <p:cNvPr id="13" name="Rectangle à coins arrondis 12"/>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2" name="Groupe 1"/>
              <p:cNvGrpSpPr/>
              <p:nvPr/>
            </p:nvGrpSpPr>
            <p:grpSpPr>
              <a:xfrm>
                <a:off x="2959045" y="2086376"/>
                <a:ext cx="391357" cy="369332"/>
                <a:chOff x="1528693" y="2807607"/>
                <a:chExt cx="391357" cy="369332"/>
              </a:xfrm>
            </p:grpSpPr>
            <p:sp>
              <p:nvSpPr>
                <p:cNvPr id="95" name="Rectangle à coins arrondis 94"/>
                <p:cNvSpPr/>
                <p:nvPr/>
              </p:nvSpPr>
              <p:spPr>
                <a:xfrm>
                  <a:off x="1528693" y="2807607"/>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ZoneTexte 95"/>
                <p:cNvSpPr txBox="1"/>
                <p:nvPr/>
              </p:nvSpPr>
              <p:spPr>
                <a:xfrm>
                  <a:off x="1533683" y="2807607"/>
                  <a:ext cx="386367" cy="369332"/>
                </a:xfrm>
                <a:prstGeom prst="rect">
                  <a:avLst/>
                </a:prstGeom>
                <a:noFill/>
              </p:spPr>
              <p:txBody>
                <a:bodyPr wrap="square" rtlCol="0">
                  <a:spAutoFit/>
                </a:bodyPr>
                <a:lstStyle/>
                <a:p>
                  <a:pPr algn="ctr"/>
                  <a:r>
                    <a:rPr lang="fr-BE" b="1" dirty="0" smtClean="0"/>
                    <a:t>C</a:t>
                  </a:r>
                  <a:endParaRPr lang="fr-BE" b="1" dirty="0"/>
                </a:p>
              </p:txBody>
            </p:sp>
          </p:grpSp>
        </p:grpSp>
        <p:grpSp>
          <p:nvGrpSpPr>
            <p:cNvPr id="106" name="Groupe 105"/>
            <p:cNvGrpSpPr/>
            <p:nvPr/>
          </p:nvGrpSpPr>
          <p:grpSpPr>
            <a:xfrm>
              <a:off x="2725030" y="1471738"/>
              <a:ext cx="629124" cy="918713"/>
              <a:chOff x="2970406" y="1137530"/>
              <a:chExt cx="629124" cy="918713"/>
            </a:xfrm>
          </p:grpSpPr>
          <p:sp>
            <p:nvSpPr>
              <p:cNvPr id="98" name="Rectangle à coins arrondis 97"/>
              <p:cNvSpPr/>
              <p:nvPr/>
            </p:nvSpPr>
            <p:spPr>
              <a:xfrm>
                <a:off x="3036203" y="1361624"/>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ZoneTexte 98"/>
              <p:cNvSpPr txBox="1"/>
              <p:nvPr/>
            </p:nvSpPr>
            <p:spPr>
              <a:xfrm>
                <a:off x="3100051" y="1410876"/>
                <a:ext cx="386367" cy="461665"/>
              </a:xfrm>
              <a:prstGeom prst="rect">
                <a:avLst/>
              </a:prstGeom>
              <a:noFill/>
            </p:spPr>
            <p:txBody>
              <a:bodyPr wrap="square" rtlCol="0">
                <a:spAutoFit/>
              </a:bodyPr>
              <a:lstStyle/>
              <a:p>
                <a:pPr algn="ctr"/>
                <a:r>
                  <a:rPr lang="fr-BE" sz="2400" b="1" dirty="0"/>
                  <a:t>O</a:t>
                </a:r>
              </a:p>
            </p:txBody>
          </p:sp>
          <p:sp>
            <p:nvSpPr>
              <p:cNvPr id="102" name="Rectangle à coins arrondis 101"/>
              <p:cNvSpPr/>
              <p:nvPr/>
            </p:nvSpPr>
            <p:spPr>
              <a:xfrm>
                <a:off x="3404087" y="1754886"/>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ZoneTexte 102"/>
              <p:cNvSpPr txBox="1"/>
              <p:nvPr/>
            </p:nvSpPr>
            <p:spPr>
              <a:xfrm>
                <a:off x="3406579" y="1729128"/>
                <a:ext cx="192951" cy="301357"/>
              </a:xfrm>
              <a:prstGeom prst="rect">
                <a:avLst/>
              </a:prstGeom>
              <a:noFill/>
            </p:spPr>
            <p:txBody>
              <a:bodyPr wrap="square" rtlCol="0">
                <a:spAutoFit/>
              </a:bodyPr>
              <a:lstStyle/>
              <a:p>
                <a:pPr algn="ctr"/>
                <a:r>
                  <a:rPr lang="fr-BE" b="1" dirty="0" smtClean="0"/>
                  <a:t>H</a:t>
                </a:r>
                <a:endParaRPr lang="fr-BE" b="1" dirty="0"/>
              </a:p>
            </p:txBody>
          </p:sp>
          <p:sp>
            <p:nvSpPr>
              <p:cNvPr id="104" name="Rectangle à coins arrondis 103"/>
              <p:cNvSpPr/>
              <p:nvPr/>
            </p:nvSpPr>
            <p:spPr>
              <a:xfrm>
                <a:off x="2970406" y="116328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ZoneTexte 104"/>
              <p:cNvSpPr txBox="1"/>
              <p:nvPr/>
            </p:nvSpPr>
            <p:spPr>
              <a:xfrm>
                <a:off x="2972898" y="113753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08" name="Groupe 107"/>
            <p:cNvGrpSpPr/>
            <p:nvPr/>
          </p:nvGrpSpPr>
          <p:grpSpPr>
            <a:xfrm>
              <a:off x="5380670" y="1485437"/>
              <a:ext cx="498874" cy="560171"/>
              <a:chOff x="371072" y="5048519"/>
              <a:chExt cx="498874" cy="560171"/>
            </a:xfrm>
          </p:grpSpPr>
          <p:sp>
            <p:nvSpPr>
              <p:cNvPr id="109" name="Rectangle à coins arrondis 108"/>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ZoneTexte 109"/>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grpSp>
          <p:nvGrpSpPr>
            <p:cNvPr id="111" name="Groupe 110"/>
            <p:cNvGrpSpPr/>
            <p:nvPr/>
          </p:nvGrpSpPr>
          <p:grpSpPr>
            <a:xfrm>
              <a:off x="5754472" y="1908322"/>
              <a:ext cx="498874" cy="560171"/>
              <a:chOff x="371072" y="5048519"/>
              <a:chExt cx="498874" cy="560171"/>
            </a:xfrm>
          </p:grpSpPr>
          <p:sp>
            <p:nvSpPr>
              <p:cNvPr id="112" name="Rectangle à coins arrondis 111"/>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3" name="ZoneTexte 112"/>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118" name="ZoneTexte 117"/>
            <p:cNvSpPr txBox="1"/>
            <p:nvPr/>
          </p:nvSpPr>
          <p:spPr>
            <a:xfrm>
              <a:off x="2015569" y="1642653"/>
              <a:ext cx="447024" cy="553998"/>
            </a:xfrm>
            <a:prstGeom prst="rect">
              <a:avLst/>
            </a:prstGeom>
            <a:noFill/>
          </p:spPr>
          <p:txBody>
            <a:bodyPr wrap="square" rtlCol="0">
              <a:spAutoFit/>
            </a:bodyPr>
            <a:lstStyle/>
            <a:p>
              <a:r>
                <a:rPr lang="fr-BE" sz="3000" b="1" dirty="0" smtClean="0"/>
                <a:t>+</a:t>
              </a:r>
              <a:endParaRPr lang="fr-BE" sz="3000" b="1" dirty="0"/>
            </a:p>
          </p:txBody>
        </p:sp>
        <p:sp>
          <p:nvSpPr>
            <p:cNvPr id="119" name="ZoneTexte 118"/>
            <p:cNvSpPr txBox="1"/>
            <p:nvPr/>
          </p:nvSpPr>
          <p:spPr>
            <a:xfrm>
              <a:off x="6522423" y="1652953"/>
              <a:ext cx="447024" cy="553998"/>
            </a:xfrm>
            <a:prstGeom prst="rect">
              <a:avLst/>
            </a:prstGeom>
            <a:noFill/>
          </p:spPr>
          <p:txBody>
            <a:bodyPr wrap="square" rtlCol="0">
              <a:spAutoFit/>
            </a:bodyPr>
            <a:lstStyle/>
            <a:p>
              <a:r>
                <a:rPr lang="fr-BE" sz="3000" b="1" dirty="0" smtClean="0"/>
                <a:t>+</a:t>
              </a:r>
              <a:endParaRPr lang="fr-BE" sz="3000" b="1" dirty="0"/>
            </a:p>
          </p:txBody>
        </p:sp>
        <p:grpSp>
          <p:nvGrpSpPr>
            <p:cNvPr id="143" name="Groupe 142"/>
            <p:cNvGrpSpPr/>
            <p:nvPr/>
          </p:nvGrpSpPr>
          <p:grpSpPr>
            <a:xfrm>
              <a:off x="3369304" y="1612099"/>
              <a:ext cx="1833676" cy="1831093"/>
              <a:chOff x="3369304" y="1556442"/>
              <a:chExt cx="1833676" cy="1831093"/>
            </a:xfrm>
          </p:grpSpPr>
          <p:sp>
            <p:nvSpPr>
              <p:cNvPr id="140" name="Arc 6"/>
              <p:cNvSpPr/>
              <p:nvPr/>
            </p:nvSpPr>
            <p:spPr bwMode="auto">
              <a:xfrm rot="18942347">
                <a:off x="3369304" y="1556442"/>
                <a:ext cx="1833676" cy="183109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141" name="Connecteur droit avec flèche 8"/>
              <p:cNvCxnSpPr/>
              <p:nvPr/>
            </p:nvCxnSpPr>
            <p:spPr bwMode="auto">
              <a:xfrm>
                <a:off x="4909000" y="1820492"/>
                <a:ext cx="73025" cy="7143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grpSp>
          <p:nvGrpSpPr>
            <p:cNvPr id="146" name="Groupe 145"/>
            <p:cNvGrpSpPr/>
            <p:nvPr/>
          </p:nvGrpSpPr>
          <p:grpSpPr>
            <a:xfrm>
              <a:off x="3913810" y="747939"/>
              <a:ext cx="526691" cy="853926"/>
              <a:chOff x="3913810" y="747939"/>
              <a:chExt cx="526691" cy="853926"/>
            </a:xfrm>
          </p:grpSpPr>
          <p:grpSp>
            <p:nvGrpSpPr>
              <p:cNvPr id="144" name="Groupe 143"/>
              <p:cNvGrpSpPr/>
              <p:nvPr/>
            </p:nvGrpSpPr>
            <p:grpSpPr>
              <a:xfrm>
                <a:off x="3913810" y="747939"/>
                <a:ext cx="436138" cy="853926"/>
                <a:chOff x="3913810" y="747939"/>
                <a:chExt cx="436138" cy="853926"/>
              </a:xfrm>
            </p:grpSpPr>
            <p:pic>
              <p:nvPicPr>
                <p:cNvPr id="136" name="Image 135"/>
                <p:cNvPicPr>
                  <a:picLocks noChangeAspect="1"/>
                </p:cNvPicPr>
                <p:nvPr/>
              </p:nvPicPr>
              <p:blipFill rotWithShape="1">
                <a:blip r:embed="rId2">
                  <a:extLst>
                    <a:ext uri="{28A0092B-C50C-407E-A947-70E740481C1C}">
                      <a14:useLocalDpi xmlns:a14="http://schemas.microsoft.com/office/drawing/2010/main" val="0"/>
                    </a:ext>
                  </a:extLst>
                </a:blip>
                <a:srcRect r="94329" b="74511"/>
                <a:stretch/>
              </p:blipFill>
              <p:spPr>
                <a:xfrm>
                  <a:off x="3913810" y="747939"/>
                  <a:ext cx="436138" cy="754155"/>
                </a:xfrm>
                <a:prstGeom prst="rect">
                  <a:avLst/>
                </a:prstGeom>
              </p:spPr>
            </p:pic>
            <p:sp>
              <p:nvSpPr>
                <p:cNvPr id="142" name="Rectangle 141"/>
                <p:cNvSpPr/>
                <p:nvPr/>
              </p:nvSpPr>
              <p:spPr>
                <a:xfrm rot="2947644">
                  <a:off x="3848398" y="1278996"/>
                  <a:ext cx="512016" cy="13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5" name="Rectangle 144"/>
              <p:cNvSpPr/>
              <p:nvPr/>
            </p:nvSpPr>
            <p:spPr>
              <a:xfrm rot="4109925">
                <a:off x="4263609" y="1351694"/>
                <a:ext cx="243763" cy="11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48" name="ZoneTexte 147"/>
          <p:cNvSpPr txBox="1"/>
          <p:nvPr/>
        </p:nvSpPr>
        <p:spPr>
          <a:xfrm>
            <a:off x="3490394" y="980003"/>
            <a:ext cx="2147307" cy="369332"/>
          </a:xfrm>
          <a:prstGeom prst="rect">
            <a:avLst/>
          </a:prstGeom>
          <a:noFill/>
        </p:spPr>
        <p:txBody>
          <a:bodyPr wrap="square" rtlCol="0">
            <a:spAutoFit/>
          </a:bodyPr>
          <a:lstStyle/>
          <a:p>
            <a:r>
              <a:rPr lang="fr-BE" dirty="0" smtClean="0"/>
              <a:t>Light </a:t>
            </a:r>
            <a:r>
              <a:rPr lang="fr-BE" dirty="0" err="1" smtClean="0"/>
              <a:t>energy</a:t>
            </a:r>
            <a:endParaRPr lang="fr-BE" dirty="0"/>
          </a:p>
        </p:txBody>
      </p:sp>
      <p:grpSp>
        <p:nvGrpSpPr>
          <p:cNvPr id="151" name="Groupe 150"/>
          <p:cNvGrpSpPr/>
          <p:nvPr/>
        </p:nvGrpSpPr>
        <p:grpSpPr>
          <a:xfrm>
            <a:off x="7676409" y="2583116"/>
            <a:ext cx="391357" cy="369332"/>
            <a:chOff x="8901877" y="2330176"/>
            <a:chExt cx="391357" cy="369332"/>
          </a:xfrm>
        </p:grpSpPr>
        <p:sp>
          <p:nvSpPr>
            <p:cNvPr id="149" name="Rectangle à coins arrondis 148"/>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ZoneTexte 149"/>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2" name="Groupe 151"/>
          <p:cNvGrpSpPr/>
          <p:nvPr/>
        </p:nvGrpSpPr>
        <p:grpSpPr>
          <a:xfrm>
            <a:off x="8038712" y="2327925"/>
            <a:ext cx="391357" cy="369332"/>
            <a:chOff x="8901877" y="2330176"/>
            <a:chExt cx="391357" cy="369332"/>
          </a:xfrm>
        </p:grpSpPr>
        <p:sp>
          <p:nvSpPr>
            <p:cNvPr id="153" name="Rectangle à coins arrondis 152"/>
            <p:cNvSpPr/>
            <p:nvPr/>
          </p:nvSpPr>
          <p:spPr>
            <a:xfrm>
              <a:off x="8901877" y="2330176"/>
              <a:ext cx="386367" cy="36933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4" name="ZoneTexte 153"/>
            <p:cNvSpPr txBox="1"/>
            <p:nvPr/>
          </p:nvSpPr>
          <p:spPr>
            <a:xfrm>
              <a:off x="8906867" y="2330176"/>
              <a:ext cx="386367" cy="369332"/>
            </a:xfrm>
            <a:prstGeom prst="rect">
              <a:avLst/>
            </a:prstGeom>
            <a:noFill/>
          </p:spPr>
          <p:txBody>
            <a:bodyPr wrap="square" rtlCol="0">
              <a:spAutoFit/>
            </a:bodyPr>
            <a:lstStyle/>
            <a:p>
              <a:pPr algn="ctr"/>
              <a:r>
                <a:rPr lang="fr-BE" b="1" dirty="0" smtClean="0"/>
                <a:t>C</a:t>
              </a:r>
              <a:endParaRPr lang="fr-BE" b="1" dirty="0"/>
            </a:p>
          </p:txBody>
        </p:sp>
      </p:grpSp>
      <p:grpSp>
        <p:nvGrpSpPr>
          <p:cNvPr id="157" name="Groupe 156"/>
          <p:cNvGrpSpPr/>
          <p:nvPr/>
        </p:nvGrpSpPr>
        <p:grpSpPr>
          <a:xfrm>
            <a:off x="8385624" y="2232505"/>
            <a:ext cx="498874" cy="560171"/>
            <a:chOff x="9038807" y="883261"/>
            <a:chExt cx="498874" cy="560171"/>
          </a:xfrm>
        </p:grpSpPr>
        <p:sp>
          <p:nvSpPr>
            <p:cNvPr id="155" name="Rectangle à coins arrondis 154"/>
            <p:cNvSpPr/>
            <p:nvPr/>
          </p:nvSpPr>
          <p:spPr>
            <a:xfrm>
              <a:off x="9038807" y="883261"/>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ZoneTexte 155"/>
            <p:cNvSpPr txBox="1"/>
            <p:nvPr/>
          </p:nvSpPr>
          <p:spPr>
            <a:xfrm>
              <a:off x="9102655" y="932513"/>
              <a:ext cx="386367" cy="461665"/>
            </a:xfrm>
            <a:prstGeom prst="rect">
              <a:avLst/>
            </a:prstGeom>
            <a:noFill/>
          </p:spPr>
          <p:txBody>
            <a:bodyPr wrap="square" rtlCol="0">
              <a:spAutoFit/>
            </a:bodyPr>
            <a:lstStyle/>
            <a:p>
              <a:pPr algn="ctr"/>
              <a:r>
                <a:rPr lang="fr-BE" sz="2400" b="1" dirty="0"/>
                <a:t>O</a:t>
              </a:r>
            </a:p>
          </p:txBody>
        </p:sp>
      </p:grpSp>
      <p:grpSp>
        <p:nvGrpSpPr>
          <p:cNvPr id="167" name="Groupe 166"/>
          <p:cNvGrpSpPr/>
          <p:nvPr/>
        </p:nvGrpSpPr>
        <p:grpSpPr>
          <a:xfrm>
            <a:off x="7999684" y="2807349"/>
            <a:ext cx="195443" cy="327115"/>
            <a:chOff x="7352878" y="2179720"/>
            <a:chExt cx="195443" cy="327115"/>
          </a:xfrm>
        </p:grpSpPr>
        <p:sp>
          <p:nvSpPr>
            <p:cNvPr id="168" name="Rectangle à coins arrondis 167"/>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9" name="ZoneTexte 168"/>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0" name="Groupe 169"/>
          <p:cNvGrpSpPr/>
          <p:nvPr/>
        </p:nvGrpSpPr>
        <p:grpSpPr>
          <a:xfrm>
            <a:off x="7415394" y="2552826"/>
            <a:ext cx="195443" cy="327115"/>
            <a:chOff x="7352878" y="2179720"/>
            <a:chExt cx="195443" cy="327115"/>
          </a:xfrm>
        </p:grpSpPr>
        <p:sp>
          <p:nvSpPr>
            <p:cNvPr id="171" name="Rectangle à coins arrondis 170"/>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ZoneTexte 171"/>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grpSp>
        <p:nvGrpSpPr>
          <p:cNvPr id="173" name="Groupe 172"/>
          <p:cNvGrpSpPr/>
          <p:nvPr/>
        </p:nvGrpSpPr>
        <p:grpSpPr>
          <a:xfrm>
            <a:off x="7965054" y="2075510"/>
            <a:ext cx="195443" cy="327115"/>
            <a:chOff x="7352878" y="2179720"/>
            <a:chExt cx="195443" cy="327115"/>
          </a:xfrm>
        </p:grpSpPr>
        <p:sp>
          <p:nvSpPr>
            <p:cNvPr id="174" name="Rectangle à coins arrondis 173"/>
            <p:cNvSpPr/>
            <p:nvPr/>
          </p:nvSpPr>
          <p:spPr>
            <a:xfrm>
              <a:off x="7352878" y="2205478"/>
              <a:ext cx="192951" cy="30135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5" name="ZoneTexte 174"/>
            <p:cNvSpPr txBox="1"/>
            <p:nvPr/>
          </p:nvSpPr>
          <p:spPr>
            <a:xfrm>
              <a:off x="7355370" y="2179720"/>
              <a:ext cx="192951" cy="301357"/>
            </a:xfrm>
            <a:prstGeom prst="rect">
              <a:avLst/>
            </a:prstGeom>
            <a:noFill/>
          </p:spPr>
          <p:txBody>
            <a:bodyPr wrap="square" rtlCol="0">
              <a:spAutoFit/>
            </a:bodyPr>
            <a:lstStyle/>
            <a:p>
              <a:pPr algn="ctr"/>
              <a:r>
                <a:rPr lang="fr-BE" b="1" dirty="0" smtClean="0"/>
                <a:t>H</a:t>
              </a:r>
              <a:endParaRPr lang="fr-BE" b="1" dirty="0"/>
            </a:p>
          </p:txBody>
        </p:sp>
      </p:grpSp>
      <p:sp>
        <p:nvSpPr>
          <p:cNvPr id="89" name="ZoneTexte 88"/>
          <p:cNvSpPr txBox="1"/>
          <p:nvPr/>
        </p:nvSpPr>
        <p:spPr>
          <a:xfrm>
            <a:off x="5466882" y="1007462"/>
            <a:ext cx="3477781" cy="369332"/>
          </a:xfrm>
          <a:prstGeom prst="rect">
            <a:avLst/>
          </a:prstGeom>
          <a:solidFill>
            <a:schemeClr val="bg1"/>
          </a:solidFill>
        </p:spPr>
        <p:txBody>
          <a:bodyPr wrap="square" rtlCol="0">
            <a:spAutoFit/>
          </a:bodyPr>
          <a:lstStyle/>
          <a:p>
            <a:r>
              <a:rPr lang="fr-BE" dirty="0" smtClean="0"/>
              <a:t>Chemical </a:t>
            </a:r>
            <a:r>
              <a:rPr lang="fr-BE" dirty="0" err="1" smtClean="0"/>
              <a:t>energy</a:t>
            </a:r>
            <a:r>
              <a:rPr lang="fr-BE" dirty="0" smtClean="0"/>
              <a:t> (NADPH and ATP)</a:t>
            </a:r>
            <a:endParaRPr lang="fr-BE" dirty="0"/>
          </a:p>
        </p:txBody>
      </p:sp>
      <p:sp>
        <p:nvSpPr>
          <p:cNvPr id="90" name="Rectangle 89"/>
          <p:cNvSpPr/>
          <p:nvPr/>
        </p:nvSpPr>
        <p:spPr>
          <a:xfrm>
            <a:off x="5362130" y="976953"/>
            <a:ext cx="3582534" cy="40960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33" name="Groupe 132"/>
          <p:cNvGrpSpPr/>
          <p:nvPr/>
        </p:nvGrpSpPr>
        <p:grpSpPr>
          <a:xfrm>
            <a:off x="1870949" y="3883696"/>
            <a:ext cx="7842548" cy="2769767"/>
            <a:chOff x="1870949" y="3631029"/>
            <a:chExt cx="7842548" cy="2769767"/>
          </a:xfrm>
        </p:grpSpPr>
        <p:grpSp>
          <p:nvGrpSpPr>
            <p:cNvPr id="134" name="Groupe 133"/>
            <p:cNvGrpSpPr/>
            <p:nvPr/>
          </p:nvGrpSpPr>
          <p:grpSpPr>
            <a:xfrm>
              <a:off x="1870949" y="3631029"/>
              <a:ext cx="7842548" cy="2769767"/>
              <a:chOff x="661442" y="3473678"/>
              <a:chExt cx="7842548" cy="2769767"/>
            </a:xfrm>
          </p:grpSpPr>
          <p:grpSp>
            <p:nvGrpSpPr>
              <p:cNvPr id="177" name="Groupe 176"/>
              <p:cNvGrpSpPr/>
              <p:nvPr/>
            </p:nvGrpSpPr>
            <p:grpSpPr>
              <a:xfrm>
                <a:off x="812402" y="3473678"/>
                <a:ext cx="7691588" cy="2769767"/>
                <a:chOff x="1136252" y="3473678"/>
                <a:chExt cx="7691588" cy="2769767"/>
              </a:xfrm>
            </p:grpSpPr>
            <p:grpSp>
              <p:nvGrpSpPr>
                <p:cNvPr id="183" name="Groupe 182"/>
                <p:cNvGrpSpPr/>
                <p:nvPr/>
              </p:nvGrpSpPr>
              <p:grpSpPr>
                <a:xfrm>
                  <a:off x="1136252" y="3603302"/>
                  <a:ext cx="7691588" cy="2640143"/>
                  <a:chOff x="1136252" y="3603302"/>
                  <a:chExt cx="7691588" cy="2640143"/>
                </a:xfrm>
              </p:grpSpPr>
              <p:pic>
                <p:nvPicPr>
                  <p:cNvPr id="187" name="Image 186"/>
                  <p:cNvPicPr>
                    <a:picLocks noChangeAspect="1"/>
                  </p:cNvPicPr>
                  <p:nvPr/>
                </p:nvPicPr>
                <p:blipFill rotWithShape="1">
                  <a:blip r:embed="rId2">
                    <a:extLst>
                      <a:ext uri="{28A0092B-C50C-407E-A947-70E740481C1C}">
                        <a14:useLocalDpi xmlns:a14="http://schemas.microsoft.com/office/drawing/2010/main" val="0"/>
                      </a:ext>
                    </a:extLst>
                  </a:blip>
                  <a:srcRect b="10767"/>
                  <a:stretch/>
                </p:blipFill>
                <p:spPr>
                  <a:xfrm>
                    <a:off x="1136252" y="3603302"/>
                    <a:ext cx="7691588" cy="2640143"/>
                  </a:xfrm>
                  <a:prstGeom prst="rect">
                    <a:avLst/>
                  </a:prstGeom>
                </p:spPr>
              </p:pic>
              <p:sp>
                <p:nvSpPr>
                  <p:cNvPr id="186" name="Rectangle 185"/>
                  <p:cNvSpPr/>
                  <p:nvPr/>
                </p:nvSpPr>
                <p:spPr>
                  <a:xfrm>
                    <a:off x="2433873" y="3620367"/>
                    <a:ext cx="724579" cy="302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84" name="ZoneTexte 119"/>
                <p:cNvSpPr txBox="1">
                  <a:spLocks noChangeArrowheads="1"/>
                </p:cNvSpPr>
                <p:nvPr/>
              </p:nvSpPr>
              <p:spPr bwMode="auto">
                <a:xfrm>
                  <a:off x="2924343" y="3473678"/>
                  <a:ext cx="2934875" cy="369332"/>
                </a:xfrm>
                <a:prstGeom prst="rect">
                  <a:avLst/>
                </a:prstGeom>
                <a:noFill/>
                <a:ln w="9525">
                  <a:noFill/>
                  <a:miter lim="800000"/>
                  <a:headEnd/>
                  <a:tailEnd/>
                </a:ln>
              </p:spPr>
              <p:txBody>
                <a:bodyPr wrap="square">
                  <a:spAutoFit/>
                </a:bodyPr>
                <a:lstStyle/>
                <a:p>
                  <a:pPr algn="ctr"/>
                  <a:r>
                    <a:rPr lang="nl-BE" b="1" dirty="0" smtClean="0"/>
                    <a:t>Calvin </a:t>
                  </a:r>
                  <a:r>
                    <a:rPr lang="nl-BE" b="1" dirty="0" err="1" smtClean="0"/>
                    <a:t>cycle</a:t>
                  </a:r>
                  <a:endParaRPr lang="fr-BE" b="1" dirty="0"/>
                </a:p>
              </p:txBody>
            </p:sp>
          </p:grpSp>
          <p:sp>
            <p:nvSpPr>
              <p:cNvPr id="178" name="Arc 6"/>
              <p:cNvSpPr/>
              <p:nvPr/>
            </p:nvSpPr>
            <p:spPr bwMode="auto">
              <a:xfrm rot="18942347">
                <a:off x="888523" y="5095118"/>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79" name="ZoneTexte 55"/>
              <p:cNvSpPr txBox="1">
                <a:spLocks noChangeArrowheads="1"/>
              </p:cNvSpPr>
              <p:nvPr/>
            </p:nvSpPr>
            <p:spPr bwMode="auto">
              <a:xfrm>
                <a:off x="661442" y="5243466"/>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80" name="ZoneTexte 57"/>
              <p:cNvSpPr txBox="1">
                <a:spLocks noChangeArrowheads="1"/>
              </p:cNvSpPr>
              <p:nvPr/>
            </p:nvSpPr>
            <p:spPr bwMode="auto">
              <a:xfrm>
                <a:off x="1415397" y="5255031"/>
                <a:ext cx="1512258" cy="307777"/>
              </a:xfrm>
              <a:prstGeom prst="rect">
                <a:avLst/>
              </a:prstGeom>
              <a:noFill/>
              <a:ln w="9525">
                <a:noFill/>
                <a:miter lim="800000"/>
                <a:headEnd/>
                <a:tailEnd/>
              </a:ln>
            </p:spPr>
            <p:txBody>
              <a:bodyPr>
                <a:spAutoFit/>
              </a:bodyPr>
              <a:lstStyle/>
              <a:p>
                <a:r>
                  <a:rPr lang="nl-BE" sz="1400" dirty="0" smtClean="0"/>
                  <a:t>4       + O</a:t>
                </a:r>
                <a:r>
                  <a:rPr lang="nl-BE" sz="1400" baseline="-25000" dirty="0" smtClean="0"/>
                  <a:t>2</a:t>
                </a:r>
                <a:endParaRPr lang="fr-BE" sz="1400" dirty="0"/>
              </a:p>
            </p:txBody>
          </p:sp>
          <p:cxnSp>
            <p:nvCxnSpPr>
              <p:cNvPr id="181" name="Connecteur droit avec flèche 8"/>
              <p:cNvCxnSpPr/>
              <p:nvPr/>
            </p:nvCxnSpPr>
            <p:spPr bwMode="auto">
              <a:xfrm>
                <a:off x="1763139" y="5215767"/>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2" name="ZoneTexte 181"/>
              <p:cNvSpPr txBox="1">
                <a:spLocks noChangeArrowheads="1"/>
              </p:cNvSpPr>
              <p:nvPr/>
            </p:nvSpPr>
            <p:spPr bwMode="auto">
              <a:xfrm>
                <a:off x="1789680" y="4000052"/>
                <a:ext cx="895181" cy="307777"/>
              </a:xfrm>
              <a:prstGeom prst="rect">
                <a:avLst/>
              </a:prstGeom>
              <a:noFill/>
              <a:ln w="9525">
                <a:noFill/>
                <a:miter lim="800000"/>
                <a:headEnd/>
                <a:tailEnd/>
              </a:ln>
            </p:spPr>
            <p:txBody>
              <a:bodyPr wrap="square">
                <a:spAutoFit/>
              </a:bodyPr>
              <a:lstStyle/>
              <a:p>
                <a:r>
                  <a:rPr lang="nl-BE" sz="1400" b="1" dirty="0" smtClean="0"/>
                  <a:t>Stroma</a:t>
                </a:r>
                <a:endParaRPr lang="fr-BE" sz="1400" b="1" dirty="0"/>
              </a:p>
            </p:txBody>
          </p:sp>
        </p:grpSp>
        <p:sp>
          <p:nvSpPr>
            <p:cNvPr id="135" name="ZoneTexte 134"/>
            <p:cNvSpPr txBox="1">
              <a:spLocks noChangeArrowheads="1"/>
            </p:cNvSpPr>
            <p:nvPr/>
          </p:nvSpPr>
          <p:spPr bwMode="auto">
            <a:xfrm>
              <a:off x="3810000" y="5824017"/>
              <a:ext cx="2080156" cy="307777"/>
            </a:xfrm>
            <a:prstGeom prst="rect">
              <a:avLst/>
            </a:prstGeom>
            <a:noFill/>
            <a:ln w="9525">
              <a:noFill/>
              <a:miter lim="800000"/>
              <a:headEnd/>
              <a:tailEnd/>
            </a:ln>
          </p:spPr>
          <p:txBody>
            <a:bodyPr wrap="square">
              <a:spAutoFit/>
            </a:bodyPr>
            <a:lstStyle/>
            <a:p>
              <a:r>
                <a:rPr lang="nl-BE" sz="1400" b="1" dirty="0" smtClean="0"/>
                <a:t>Lumen</a:t>
              </a:r>
              <a:endParaRPr lang="fr-BE" sz="1400" b="1" dirty="0"/>
            </a:p>
          </p:txBody>
        </p:sp>
        <p:grpSp>
          <p:nvGrpSpPr>
            <p:cNvPr id="137" name="Groupe 136"/>
            <p:cNvGrpSpPr/>
            <p:nvPr/>
          </p:nvGrpSpPr>
          <p:grpSpPr>
            <a:xfrm>
              <a:off x="2777701" y="5431185"/>
              <a:ext cx="1512258" cy="276999"/>
              <a:chOff x="60063" y="5411877"/>
              <a:chExt cx="1512258" cy="276999"/>
            </a:xfrm>
          </p:grpSpPr>
          <p:sp>
            <p:nvSpPr>
              <p:cNvPr id="138" name="Ellipse 137"/>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sp>
        <p:nvSpPr>
          <p:cNvPr id="125" name="Rectangle 124"/>
          <p:cNvSpPr/>
          <p:nvPr/>
        </p:nvSpPr>
        <p:spPr>
          <a:xfrm>
            <a:off x="6957415" y="1377758"/>
            <a:ext cx="1986137" cy="2504960"/>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 name="Rectangle 125"/>
          <p:cNvSpPr/>
          <p:nvPr/>
        </p:nvSpPr>
        <p:spPr>
          <a:xfrm>
            <a:off x="336919" y="1338558"/>
            <a:ext cx="1986137" cy="2504960"/>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 name="ZoneTexte 126"/>
          <p:cNvSpPr txBox="1"/>
          <p:nvPr/>
        </p:nvSpPr>
        <p:spPr>
          <a:xfrm>
            <a:off x="7264766" y="1389711"/>
            <a:ext cx="447024" cy="553998"/>
          </a:xfrm>
          <a:prstGeom prst="rect">
            <a:avLst/>
          </a:prstGeom>
          <a:noFill/>
        </p:spPr>
        <p:txBody>
          <a:bodyPr wrap="square" rtlCol="0">
            <a:spAutoFit/>
          </a:bodyPr>
          <a:lstStyle/>
          <a:p>
            <a:r>
              <a:rPr lang="fr-BE" sz="3000" b="1" dirty="0" smtClean="0"/>
              <a:t>+</a:t>
            </a:r>
            <a:endParaRPr lang="fr-BE" sz="3000" b="1" dirty="0"/>
          </a:p>
        </p:txBody>
      </p:sp>
      <p:sp>
        <p:nvSpPr>
          <p:cNvPr id="128" name="Rectangle 127"/>
          <p:cNvSpPr/>
          <p:nvPr/>
        </p:nvSpPr>
        <p:spPr>
          <a:xfrm>
            <a:off x="6708780" y="4705283"/>
            <a:ext cx="3104484" cy="1641283"/>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 name="ZoneTexte 128"/>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
        <p:nvSpPr>
          <p:cNvPr id="107" name="ZoneTexte 106"/>
          <p:cNvSpPr txBox="1"/>
          <p:nvPr/>
        </p:nvSpPr>
        <p:spPr>
          <a:xfrm>
            <a:off x="9811017" y="5148725"/>
            <a:ext cx="2096185" cy="369332"/>
          </a:xfrm>
          <a:prstGeom prst="rect">
            <a:avLst/>
          </a:prstGeom>
          <a:solidFill>
            <a:schemeClr val="bg1"/>
          </a:solidFill>
          <a:ln w="63500">
            <a:solidFill>
              <a:srgbClr val="0070C0"/>
            </a:solidFill>
          </a:ln>
        </p:spPr>
        <p:txBody>
          <a:bodyPr wrap="square" rtlCol="0">
            <a:spAutoFit/>
          </a:bodyPr>
          <a:lstStyle/>
          <a:p>
            <a:pPr algn="ctr"/>
            <a:r>
              <a:rPr lang="fr-BE" dirty="0" smtClean="0"/>
              <a:t>1.5 ATP</a:t>
            </a:r>
            <a:r>
              <a:rPr lang="fr-BE" dirty="0"/>
              <a:t> </a:t>
            </a:r>
            <a:r>
              <a:rPr lang="fr-BE" dirty="0" smtClean="0"/>
              <a:t>per NADPH	</a:t>
            </a:r>
            <a:endParaRPr lang="fr-BE" dirty="0"/>
          </a:p>
        </p:txBody>
      </p:sp>
    </p:spTree>
    <p:extLst>
      <p:ext uri="{BB962C8B-B14F-4D97-AF65-F5344CB8AC3E}">
        <p14:creationId xmlns:p14="http://schemas.microsoft.com/office/powerpoint/2010/main" val="254042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e 76"/>
          <p:cNvGrpSpPr/>
          <p:nvPr/>
        </p:nvGrpSpPr>
        <p:grpSpPr>
          <a:xfrm>
            <a:off x="1585200" y="3139284"/>
            <a:ext cx="9076654" cy="3248301"/>
            <a:chOff x="1585200" y="3139284"/>
            <a:chExt cx="9076654" cy="3248301"/>
          </a:xfrm>
        </p:grpSpPr>
        <p:grpSp>
          <p:nvGrpSpPr>
            <p:cNvPr id="84" name="Groupe 83"/>
            <p:cNvGrpSpPr/>
            <p:nvPr/>
          </p:nvGrpSpPr>
          <p:grpSpPr>
            <a:xfrm>
              <a:off x="1585200" y="3139284"/>
              <a:ext cx="6999249" cy="3248301"/>
              <a:chOff x="911432" y="3095779"/>
              <a:chExt cx="6999249" cy="3248301"/>
            </a:xfrm>
          </p:grpSpPr>
          <p:grpSp>
            <p:nvGrpSpPr>
              <p:cNvPr id="96" name="Groupe 95"/>
              <p:cNvGrpSpPr/>
              <p:nvPr/>
            </p:nvGrpSpPr>
            <p:grpSpPr>
              <a:xfrm>
                <a:off x="911432" y="3095779"/>
                <a:ext cx="6999249" cy="3248301"/>
                <a:chOff x="654257" y="3183425"/>
                <a:chExt cx="6999249" cy="3248301"/>
              </a:xfrm>
            </p:grpSpPr>
            <p:grpSp>
              <p:nvGrpSpPr>
                <p:cNvPr id="100" name="Groupe 99"/>
                <p:cNvGrpSpPr/>
                <p:nvPr/>
              </p:nvGrpSpPr>
              <p:grpSpPr>
                <a:xfrm>
                  <a:off x="654257" y="3183425"/>
                  <a:ext cx="6999249" cy="3248301"/>
                  <a:chOff x="978107" y="3183425"/>
                  <a:chExt cx="6999249" cy="3248301"/>
                </a:xfrm>
              </p:grpSpPr>
              <p:sp>
                <p:nvSpPr>
                  <p:cNvPr id="113" name="Rectangle à coins arrondis 112"/>
                  <p:cNvSpPr/>
                  <p:nvPr/>
                </p:nvSpPr>
                <p:spPr>
                  <a:xfrm rot="16200000">
                    <a:off x="4179472" y="5118483"/>
                    <a:ext cx="2391802" cy="23468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 name="Rectangle à coins arrondis 113"/>
                  <p:cNvSpPr/>
                  <p:nvPr/>
                </p:nvSpPr>
                <p:spPr>
                  <a:xfrm>
                    <a:off x="997807" y="4106867"/>
                    <a:ext cx="4653104" cy="27071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15" name="Groupe 114"/>
                  <p:cNvGrpSpPr/>
                  <p:nvPr/>
                </p:nvGrpSpPr>
                <p:grpSpPr>
                  <a:xfrm>
                    <a:off x="978107" y="3183425"/>
                    <a:ext cx="6999249" cy="2580657"/>
                    <a:chOff x="370185" y="2524493"/>
                    <a:chExt cx="6999249" cy="2580657"/>
                  </a:xfrm>
                </p:grpSpPr>
                <p:cxnSp>
                  <p:nvCxnSpPr>
                    <p:cNvPr id="116" name="Connecteur droit avec flèche 115"/>
                    <p:cNvCxnSpPr/>
                    <p:nvPr/>
                  </p:nvCxnSpPr>
                  <p:spPr>
                    <a:xfrm>
                      <a:off x="3419513" y="2970249"/>
                      <a:ext cx="0" cy="10594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p:cNvCxnSpPr>
                      <a:endCxn id="134" idx="0"/>
                    </p:cNvCxnSpPr>
                    <p:nvPr/>
                  </p:nvCxnSpPr>
                  <p:spPr>
                    <a:xfrm flipV="1">
                      <a:off x="3926710" y="4715613"/>
                      <a:ext cx="1500777" cy="292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e 117"/>
                    <p:cNvGrpSpPr/>
                    <p:nvPr/>
                  </p:nvGrpSpPr>
                  <p:grpSpPr>
                    <a:xfrm>
                      <a:off x="370185" y="2524493"/>
                      <a:ext cx="6999249" cy="2580657"/>
                      <a:chOff x="370185" y="2524493"/>
                      <a:chExt cx="6999249" cy="2580657"/>
                    </a:xfrm>
                  </p:grpSpPr>
                  <p:cxnSp>
                    <p:nvCxnSpPr>
                      <p:cNvPr id="119" name="Connecteur droit avec flèche 118"/>
                      <p:cNvCxnSpPr>
                        <a:endCxn id="150" idx="1"/>
                      </p:cNvCxnSpPr>
                      <p:nvPr/>
                    </p:nvCxnSpPr>
                    <p:spPr>
                      <a:xfrm>
                        <a:off x="3794341" y="3565659"/>
                        <a:ext cx="57429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20" name="Groupe 119"/>
                      <p:cNvGrpSpPr/>
                      <p:nvPr/>
                    </p:nvGrpSpPr>
                    <p:grpSpPr>
                      <a:xfrm>
                        <a:off x="370185" y="2524493"/>
                        <a:ext cx="6999249" cy="2580657"/>
                        <a:chOff x="370185" y="2524493"/>
                        <a:chExt cx="6999249" cy="2580657"/>
                      </a:xfrm>
                    </p:grpSpPr>
                    <p:grpSp>
                      <p:nvGrpSpPr>
                        <p:cNvPr id="123" name="Groupe 122"/>
                        <p:cNvGrpSpPr/>
                        <p:nvPr/>
                      </p:nvGrpSpPr>
                      <p:grpSpPr>
                        <a:xfrm>
                          <a:off x="370185" y="2524493"/>
                          <a:ext cx="6999249" cy="2580657"/>
                          <a:chOff x="370185" y="2524493"/>
                          <a:chExt cx="6999249" cy="2580657"/>
                        </a:xfrm>
                      </p:grpSpPr>
                      <p:grpSp>
                        <p:nvGrpSpPr>
                          <p:cNvPr id="125" name="Groupe 124"/>
                          <p:cNvGrpSpPr/>
                          <p:nvPr/>
                        </p:nvGrpSpPr>
                        <p:grpSpPr>
                          <a:xfrm>
                            <a:off x="695108" y="3101636"/>
                            <a:ext cx="6674326" cy="1968817"/>
                            <a:chOff x="1746909" y="3534770"/>
                            <a:chExt cx="6674326" cy="1968817"/>
                          </a:xfrm>
                        </p:grpSpPr>
                        <p:grpSp>
                          <p:nvGrpSpPr>
                            <p:cNvPr id="131" name="Groupe 130"/>
                            <p:cNvGrpSpPr/>
                            <p:nvPr/>
                          </p:nvGrpSpPr>
                          <p:grpSpPr>
                            <a:xfrm>
                              <a:off x="1746909" y="3534770"/>
                              <a:ext cx="6674326" cy="928048"/>
                              <a:chOff x="1746909" y="3534770"/>
                              <a:chExt cx="6674326" cy="928048"/>
                            </a:xfrm>
                          </p:grpSpPr>
                          <p:sp>
                            <p:nvSpPr>
                              <p:cNvPr id="148" name="Rectangle à coins arrondis 147"/>
                              <p:cNvSpPr/>
                              <p:nvPr/>
                            </p:nvSpPr>
                            <p:spPr>
                              <a:xfrm>
                                <a:off x="1746909" y="3534770"/>
                                <a:ext cx="818866" cy="928048"/>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Rectangle à coins arrondis 149"/>
                              <p:cNvSpPr/>
                              <p:nvPr/>
                            </p:nvSpPr>
                            <p:spPr>
                              <a:xfrm>
                                <a:off x="5420435" y="3534770"/>
                                <a:ext cx="818866" cy="928048"/>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 name="ZoneTexte 150"/>
                              <p:cNvSpPr txBox="1"/>
                              <p:nvPr/>
                            </p:nvSpPr>
                            <p:spPr>
                              <a:xfrm>
                                <a:off x="1890780" y="3814127"/>
                                <a:ext cx="674995" cy="369332"/>
                              </a:xfrm>
                              <a:prstGeom prst="rect">
                                <a:avLst/>
                              </a:prstGeom>
                              <a:noFill/>
                            </p:spPr>
                            <p:txBody>
                              <a:bodyPr wrap="square" rtlCol="0">
                                <a:spAutoFit/>
                              </a:bodyPr>
                              <a:lstStyle/>
                              <a:p>
                                <a:r>
                                  <a:rPr lang="fr-BE" b="1" dirty="0" smtClean="0"/>
                                  <a:t>PSII</a:t>
                                </a:r>
                                <a:endParaRPr lang="fr-BE" b="1" dirty="0"/>
                              </a:p>
                            </p:txBody>
                          </p:sp>
                          <p:sp>
                            <p:nvSpPr>
                              <p:cNvPr id="152" name="ZoneTexte 151"/>
                              <p:cNvSpPr txBox="1"/>
                              <p:nvPr/>
                            </p:nvSpPr>
                            <p:spPr>
                              <a:xfrm>
                                <a:off x="5564306" y="3814127"/>
                                <a:ext cx="674995" cy="369332"/>
                              </a:xfrm>
                              <a:prstGeom prst="rect">
                                <a:avLst/>
                              </a:prstGeom>
                              <a:noFill/>
                            </p:spPr>
                            <p:txBody>
                              <a:bodyPr wrap="square" rtlCol="0">
                                <a:spAutoFit/>
                              </a:bodyPr>
                              <a:lstStyle/>
                              <a:p>
                                <a:r>
                                  <a:rPr lang="fr-BE" b="1" dirty="0" smtClean="0"/>
                                  <a:t>PSI</a:t>
                                </a:r>
                                <a:endParaRPr lang="fr-BE" b="1" dirty="0"/>
                              </a:p>
                            </p:txBody>
                          </p:sp>
                          <p:sp>
                            <p:nvSpPr>
                              <p:cNvPr id="153" name="ZoneTexte 152"/>
                              <p:cNvSpPr txBox="1"/>
                              <p:nvPr/>
                            </p:nvSpPr>
                            <p:spPr>
                              <a:xfrm>
                                <a:off x="2986298" y="3814127"/>
                                <a:ext cx="944540"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PQ pool</a:t>
                                </a:r>
                                <a:endParaRPr lang="fr-BE" b="1" dirty="0"/>
                              </a:p>
                            </p:txBody>
                          </p:sp>
                          <p:sp>
                            <p:nvSpPr>
                              <p:cNvPr id="154" name="ZoneTexte 153"/>
                              <p:cNvSpPr txBox="1"/>
                              <p:nvPr/>
                            </p:nvSpPr>
                            <p:spPr>
                              <a:xfrm>
                                <a:off x="6605232" y="3814127"/>
                                <a:ext cx="423366" cy="369332"/>
                              </a:xfrm>
                              <a:prstGeom prst="rect">
                                <a:avLst/>
                              </a:prstGeom>
                              <a:solidFill>
                                <a:schemeClr val="bg2">
                                  <a:lumMod val="75000"/>
                                </a:schemeClr>
                              </a:solidFill>
                              <a:ln>
                                <a:solidFill>
                                  <a:schemeClr val="tx1"/>
                                </a:solidFill>
                              </a:ln>
                            </p:spPr>
                            <p:txBody>
                              <a:bodyPr wrap="square" rtlCol="0">
                                <a:spAutoFit/>
                              </a:bodyPr>
                              <a:lstStyle/>
                              <a:p>
                                <a:r>
                                  <a:rPr lang="fr-BE" b="1" dirty="0" err="1" smtClean="0"/>
                                  <a:t>Fd</a:t>
                                </a:r>
                                <a:endParaRPr lang="fr-BE" b="1" dirty="0"/>
                              </a:p>
                            </p:txBody>
                          </p:sp>
                          <p:sp>
                            <p:nvSpPr>
                              <p:cNvPr id="155" name="ZoneTexte 154"/>
                              <p:cNvSpPr txBox="1"/>
                              <p:nvPr/>
                            </p:nvSpPr>
                            <p:spPr>
                              <a:xfrm>
                                <a:off x="7394528" y="3798206"/>
                                <a:ext cx="1026707"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NAD(P)H</a:t>
                                </a:r>
                                <a:endParaRPr lang="fr-BE" b="1" dirty="0"/>
                              </a:p>
                            </p:txBody>
                          </p:sp>
                          <p:cxnSp>
                            <p:nvCxnSpPr>
                              <p:cNvPr id="156" name="Connecteur droit avec flèche 155"/>
                              <p:cNvCxnSpPr>
                                <a:stCxn id="148" idx="3"/>
                                <a:endCxn id="153" idx="1"/>
                              </p:cNvCxnSpPr>
                              <p:nvPr/>
                            </p:nvCxnSpPr>
                            <p:spPr>
                              <a:xfrm flipV="1">
                                <a:off x="2565775" y="3998793"/>
                                <a:ext cx="42052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p:cNvCxnSpPr>
                                <a:stCxn id="153" idx="3"/>
                              </p:cNvCxnSpPr>
                              <p:nvPr/>
                            </p:nvCxnSpPr>
                            <p:spPr>
                              <a:xfrm>
                                <a:off x="3930838" y="3998793"/>
                                <a:ext cx="426490" cy="49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p:cNvCxnSpPr/>
                              <p:nvPr/>
                            </p:nvCxnSpPr>
                            <p:spPr>
                              <a:xfrm flipV="1">
                                <a:off x="6225511" y="3978742"/>
                                <a:ext cx="36593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p:cNvCxnSpPr/>
                              <p:nvPr/>
                            </p:nvCxnSpPr>
                            <p:spPr>
                              <a:xfrm flipV="1">
                                <a:off x="7029024" y="3976613"/>
                                <a:ext cx="36593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e 131"/>
                            <p:cNvGrpSpPr/>
                            <p:nvPr/>
                          </p:nvGrpSpPr>
                          <p:grpSpPr>
                            <a:xfrm>
                              <a:off x="5196398" y="4793904"/>
                              <a:ext cx="1282890" cy="709683"/>
                              <a:chOff x="-3661710" y="4963151"/>
                              <a:chExt cx="1282890" cy="709683"/>
                            </a:xfrm>
                          </p:grpSpPr>
                          <p:sp>
                            <p:nvSpPr>
                              <p:cNvPr id="134" name="Rectangle à coins arrondis 133"/>
                              <p:cNvSpPr/>
                              <p:nvPr/>
                            </p:nvSpPr>
                            <p:spPr>
                              <a:xfrm rot="5400000">
                                <a:off x="-3375107" y="4676548"/>
                                <a:ext cx="709683" cy="128289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8" name="ZoneTexte 137"/>
                              <p:cNvSpPr txBox="1"/>
                              <p:nvPr/>
                            </p:nvSpPr>
                            <p:spPr>
                              <a:xfrm>
                                <a:off x="-3340206" y="5002071"/>
                                <a:ext cx="674995" cy="646331"/>
                              </a:xfrm>
                              <a:prstGeom prst="rect">
                                <a:avLst/>
                              </a:prstGeom>
                              <a:noFill/>
                            </p:spPr>
                            <p:txBody>
                              <a:bodyPr wrap="square" rtlCol="0">
                                <a:spAutoFit/>
                              </a:bodyPr>
                              <a:lstStyle/>
                              <a:p>
                                <a:pPr algn="ctr"/>
                                <a:r>
                                  <a:rPr lang="fr-BE" b="1" dirty="0" smtClean="0"/>
                                  <a:t>ATP</a:t>
                                </a:r>
                              </a:p>
                              <a:p>
                                <a:pPr algn="ctr"/>
                                <a:r>
                                  <a:rPr lang="fr-BE" b="1" dirty="0" smtClean="0"/>
                                  <a:t>ase</a:t>
                                </a:r>
                                <a:endParaRPr lang="fr-BE" b="1" dirty="0"/>
                              </a:p>
                            </p:txBody>
                          </p:sp>
                        </p:grpSp>
                        <p:sp>
                          <p:nvSpPr>
                            <p:cNvPr id="133" name="ZoneTexte 132"/>
                            <p:cNvSpPr txBox="1"/>
                            <p:nvPr/>
                          </p:nvSpPr>
                          <p:spPr>
                            <a:xfrm>
                              <a:off x="6971133" y="4466235"/>
                              <a:ext cx="547544"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ATP</a:t>
                              </a:r>
                              <a:endParaRPr lang="fr-BE" b="1" dirty="0"/>
                            </a:p>
                          </p:txBody>
                        </p:sp>
                      </p:grpSp>
                      <p:sp>
                        <p:nvSpPr>
                          <p:cNvPr id="126" name="Lightning Bolt 35"/>
                          <p:cNvSpPr/>
                          <p:nvPr/>
                        </p:nvSpPr>
                        <p:spPr bwMode="auto">
                          <a:xfrm rot="435196">
                            <a:off x="493208" y="2524493"/>
                            <a:ext cx="431800" cy="6111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Lightning Bolt 35"/>
                          <p:cNvSpPr/>
                          <p:nvPr/>
                        </p:nvSpPr>
                        <p:spPr bwMode="auto">
                          <a:xfrm rot="435196">
                            <a:off x="4181453" y="2535655"/>
                            <a:ext cx="431800" cy="6111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Arc 6"/>
                          <p:cNvSpPr/>
                          <p:nvPr/>
                        </p:nvSpPr>
                        <p:spPr bwMode="auto">
                          <a:xfrm rot="18942347">
                            <a:off x="597266" y="4035177"/>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29" name="ZoneTexte 55"/>
                          <p:cNvSpPr txBox="1">
                            <a:spLocks noChangeArrowheads="1"/>
                          </p:cNvSpPr>
                          <p:nvPr/>
                        </p:nvSpPr>
                        <p:spPr bwMode="auto">
                          <a:xfrm>
                            <a:off x="370185" y="4183525"/>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30" name="ZoneTexte 57"/>
                          <p:cNvSpPr txBox="1">
                            <a:spLocks noChangeArrowheads="1"/>
                          </p:cNvSpPr>
                          <p:nvPr/>
                        </p:nvSpPr>
                        <p:spPr bwMode="auto">
                          <a:xfrm>
                            <a:off x="1175656" y="4195090"/>
                            <a:ext cx="1512258" cy="307777"/>
                          </a:xfrm>
                          <a:prstGeom prst="rect">
                            <a:avLst/>
                          </a:prstGeom>
                          <a:noFill/>
                          <a:ln w="9525">
                            <a:noFill/>
                            <a:miter lim="800000"/>
                            <a:headEnd/>
                            <a:tailEnd/>
                          </a:ln>
                        </p:spPr>
                        <p:txBody>
                          <a:bodyPr>
                            <a:spAutoFit/>
                          </a:bodyPr>
                          <a:lstStyle/>
                          <a:p>
                            <a:r>
                              <a:rPr lang="nl-BE" sz="1400" dirty="0"/>
                              <a:t>4</a:t>
                            </a:r>
                            <a:r>
                              <a:rPr lang="nl-BE" sz="1400" dirty="0" smtClean="0"/>
                              <a:t>H</a:t>
                            </a:r>
                            <a:r>
                              <a:rPr lang="nl-BE" sz="1400" baseline="30000" dirty="0" smtClean="0"/>
                              <a:t>+</a:t>
                            </a:r>
                            <a:r>
                              <a:rPr lang="nl-BE" sz="1400" dirty="0" smtClean="0"/>
                              <a:t> + O</a:t>
                            </a:r>
                            <a:r>
                              <a:rPr lang="nl-BE" sz="1400" baseline="-25000" dirty="0" smtClean="0"/>
                              <a:t>2</a:t>
                            </a:r>
                            <a:endParaRPr lang="fr-BE" sz="1400" dirty="0"/>
                          </a:p>
                        </p:txBody>
                      </p:sp>
                    </p:grpSp>
                    <p:cxnSp>
                      <p:nvCxnSpPr>
                        <p:cNvPr id="124" name="Connecteur droit avec flèche 8"/>
                        <p:cNvCxnSpPr/>
                        <p:nvPr/>
                      </p:nvCxnSpPr>
                      <p:spPr bwMode="auto">
                        <a:xfrm>
                          <a:off x="1471882" y="4155826"/>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21" name="Rectangle à coins arrondis 120"/>
                      <p:cNvSpPr/>
                      <p:nvPr/>
                    </p:nvSpPr>
                    <p:spPr>
                      <a:xfrm>
                        <a:off x="3305527" y="3244264"/>
                        <a:ext cx="693267" cy="646331"/>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 name="ZoneTexte 121"/>
                      <p:cNvSpPr txBox="1"/>
                      <p:nvPr/>
                    </p:nvSpPr>
                    <p:spPr>
                      <a:xfrm>
                        <a:off x="3419513" y="3247535"/>
                        <a:ext cx="674995" cy="646331"/>
                      </a:xfrm>
                      <a:prstGeom prst="rect">
                        <a:avLst/>
                      </a:prstGeom>
                      <a:noFill/>
                    </p:spPr>
                    <p:txBody>
                      <a:bodyPr wrap="square" rtlCol="0">
                        <a:spAutoFit/>
                      </a:bodyPr>
                      <a:lstStyle/>
                      <a:p>
                        <a:r>
                          <a:rPr lang="fr-BE" b="1" dirty="0" err="1" smtClean="0"/>
                          <a:t>Cyt</a:t>
                        </a:r>
                        <a:r>
                          <a:rPr lang="fr-BE" b="1" dirty="0" smtClean="0"/>
                          <a:t> b</a:t>
                        </a:r>
                        <a:r>
                          <a:rPr lang="fr-BE" b="1" baseline="-25000" dirty="0" smtClean="0"/>
                          <a:t>6</a:t>
                        </a:r>
                        <a:r>
                          <a:rPr lang="fr-BE" b="1" dirty="0" smtClean="0"/>
                          <a:t>f</a:t>
                        </a:r>
                        <a:endParaRPr lang="fr-BE" b="1" dirty="0"/>
                      </a:p>
                    </p:txBody>
                  </p:sp>
                </p:grpSp>
              </p:grpSp>
            </p:grpSp>
            <p:sp>
              <p:nvSpPr>
                <p:cNvPr id="103" name="Ellipse 102"/>
                <p:cNvSpPr/>
                <p:nvPr/>
              </p:nvSpPr>
              <p:spPr>
                <a:xfrm>
                  <a:off x="1251197" y="532792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Ellipse 103"/>
                <p:cNvSpPr/>
                <p:nvPr/>
              </p:nvSpPr>
              <p:spPr>
                <a:xfrm>
                  <a:off x="1690108" y="5191034"/>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Ellipse 104"/>
                <p:cNvSpPr/>
                <p:nvPr/>
              </p:nvSpPr>
              <p:spPr>
                <a:xfrm>
                  <a:off x="717767" y="5306772"/>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 name="Ellipse 105"/>
                <p:cNvSpPr/>
                <p:nvPr/>
              </p:nvSpPr>
              <p:spPr>
                <a:xfrm>
                  <a:off x="3724328" y="481292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Ellipse 106"/>
                <p:cNvSpPr/>
                <p:nvPr/>
              </p:nvSpPr>
              <p:spPr>
                <a:xfrm>
                  <a:off x="3264269" y="4766083"/>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 name="Ellipse 107"/>
                <p:cNvSpPr/>
                <p:nvPr/>
              </p:nvSpPr>
              <p:spPr>
                <a:xfrm>
                  <a:off x="3635145" y="5225249"/>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 name="Ellipse 108"/>
                <p:cNvSpPr/>
                <p:nvPr/>
              </p:nvSpPr>
              <p:spPr>
                <a:xfrm>
                  <a:off x="3343303" y="5530308"/>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Ellipse 109"/>
                <p:cNvSpPr/>
                <p:nvPr/>
              </p:nvSpPr>
              <p:spPr>
                <a:xfrm>
                  <a:off x="2503002" y="4650703"/>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 name="Ellipse 110"/>
                <p:cNvSpPr/>
                <p:nvPr/>
              </p:nvSpPr>
              <p:spPr>
                <a:xfrm>
                  <a:off x="2492375" y="51747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 name="Ellipse 111"/>
                <p:cNvSpPr/>
                <p:nvPr/>
              </p:nvSpPr>
              <p:spPr>
                <a:xfrm>
                  <a:off x="3850726" y="5605414"/>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99" name="ZoneTexte 98"/>
              <p:cNvSpPr txBox="1"/>
              <p:nvPr/>
            </p:nvSpPr>
            <p:spPr>
              <a:xfrm>
                <a:off x="6177217" y="5587306"/>
                <a:ext cx="1147081" cy="369332"/>
              </a:xfrm>
              <a:prstGeom prst="rect">
                <a:avLst/>
              </a:prstGeom>
              <a:noFill/>
              <a:ln>
                <a:noFill/>
              </a:ln>
            </p:spPr>
            <p:txBody>
              <a:bodyPr wrap="square" rtlCol="0">
                <a:spAutoFit/>
              </a:bodyPr>
              <a:lstStyle/>
              <a:p>
                <a:r>
                  <a:rPr lang="fr-BE" b="1" dirty="0" err="1" smtClean="0"/>
                  <a:t>ADP+Pi</a:t>
                </a:r>
                <a:endParaRPr lang="fr-BE" b="1" dirty="0"/>
              </a:p>
            </p:txBody>
          </p:sp>
        </p:grpSp>
        <p:sp>
          <p:nvSpPr>
            <p:cNvPr id="85" name="Arc 6"/>
            <p:cNvSpPr/>
            <p:nvPr/>
          </p:nvSpPr>
          <p:spPr bwMode="auto">
            <a:xfrm rot="13415919">
              <a:off x="6675487" y="4832229"/>
              <a:ext cx="1068387" cy="106997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86" name="Connecteur droit avec flèche 8"/>
            <p:cNvCxnSpPr/>
            <p:nvPr/>
          </p:nvCxnSpPr>
          <p:spPr bwMode="auto">
            <a:xfrm flipV="1">
              <a:off x="6809945" y="4816119"/>
              <a:ext cx="170992" cy="182715"/>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87" name="Connecteur droit avec flèche 86"/>
            <p:cNvCxnSpPr/>
            <p:nvPr/>
          </p:nvCxnSpPr>
          <p:spPr>
            <a:xfrm flipV="1">
              <a:off x="10393504" y="4113065"/>
              <a:ext cx="1" cy="12400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à coins arrondis 87"/>
            <p:cNvSpPr/>
            <p:nvPr/>
          </p:nvSpPr>
          <p:spPr>
            <a:xfrm>
              <a:off x="9039465" y="4507887"/>
              <a:ext cx="1387241" cy="502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57"/>
            <p:cNvSpPr txBox="1">
              <a:spLocks noChangeArrowheads="1"/>
            </p:cNvSpPr>
            <p:nvPr/>
          </p:nvSpPr>
          <p:spPr bwMode="auto">
            <a:xfrm>
              <a:off x="10116573" y="5312441"/>
              <a:ext cx="545281" cy="307777"/>
            </a:xfrm>
            <a:prstGeom prst="rect">
              <a:avLst/>
            </a:prstGeom>
            <a:noFill/>
            <a:ln w="9525">
              <a:noFill/>
              <a:miter lim="800000"/>
              <a:headEnd/>
              <a:tailEnd/>
            </a:ln>
          </p:spPr>
          <p:txBody>
            <a:bodyPr wrap="square">
              <a:spAutoFit/>
            </a:bodyPr>
            <a:lstStyle/>
            <a:p>
              <a:r>
                <a:rPr lang="fr-BE" sz="1400" dirty="0" smtClean="0"/>
                <a:t>CO</a:t>
              </a:r>
              <a:r>
                <a:rPr lang="fr-BE" sz="1400" baseline="-25000" dirty="0" smtClean="0"/>
                <a:t>2</a:t>
              </a:r>
              <a:endParaRPr lang="fr-BE" sz="1400" baseline="-25000" dirty="0"/>
            </a:p>
          </p:txBody>
        </p:sp>
        <p:sp>
          <p:nvSpPr>
            <p:cNvPr id="90" name="ZoneTexte 57"/>
            <p:cNvSpPr txBox="1">
              <a:spLocks noChangeArrowheads="1"/>
            </p:cNvSpPr>
            <p:nvPr/>
          </p:nvSpPr>
          <p:spPr bwMode="auto">
            <a:xfrm>
              <a:off x="9970749" y="3821718"/>
              <a:ext cx="644707" cy="307777"/>
            </a:xfrm>
            <a:prstGeom prst="rect">
              <a:avLst/>
            </a:prstGeom>
            <a:noFill/>
            <a:ln w="9525">
              <a:noFill/>
              <a:miter lim="800000"/>
              <a:headEnd/>
              <a:tailEnd/>
            </a:ln>
          </p:spPr>
          <p:txBody>
            <a:bodyPr wrap="square">
              <a:spAutoFit/>
            </a:bodyPr>
            <a:lstStyle/>
            <a:p>
              <a:r>
                <a:rPr lang="fr-BE" sz="1400" dirty="0" err="1" smtClean="0"/>
                <a:t>Sugar</a:t>
              </a:r>
              <a:endParaRPr lang="fr-BE" sz="1400" baseline="-25000" dirty="0"/>
            </a:p>
          </p:txBody>
        </p:sp>
        <p:sp>
          <p:nvSpPr>
            <p:cNvPr id="91" name="ZoneTexte 90"/>
            <p:cNvSpPr txBox="1"/>
            <p:nvPr/>
          </p:nvSpPr>
          <p:spPr>
            <a:xfrm>
              <a:off x="9119176" y="4611865"/>
              <a:ext cx="1496280" cy="369332"/>
            </a:xfrm>
            <a:prstGeom prst="rect">
              <a:avLst/>
            </a:prstGeom>
            <a:noFill/>
          </p:spPr>
          <p:txBody>
            <a:bodyPr wrap="square" rtlCol="0">
              <a:spAutoFit/>
            </a:bodyPr>
            <a:lstStyle/>
            <a:p>
              <a:r>
                <a:rPr lang="fr-BE" b="1" dirty="0" smtClean="0"/>
                <a:t>Calvin cycle</a:t>
              </a:r>
              <a:endParaRPr lang="fr-BE" b="1" dirty="0"/>
            </a:p>
          </p:txBody>
        </p:sp>
        <p:cxnSp>
          <p:nvCxnSpPr>
            <p:cNvPr id="94" name="Connecteur droit avec flèche 93"/>
            <p:cNvCxnSpPr>
              <a:endCxn id="88" idx="1"/>
            </p:cNvCxnSpPr>
            <p:nvPr/>
          </p:nvCxnSpPr>
          <p:spPr>
            <a:xfrm>
              <a:off x="8584449" y="4169150"/>
              <a:ext cx="455016" cy="5900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a:stCxn id="133" idx="3"/>
              <a:endCxn id="88" idx="1"/>
            </p:cNvCxnSpPr>
            <p:nvPr/>
          </p:nvCxnSpPr>
          <p:spPr>
            <a:xfrm flipV="1">
              <a:off x="7681891" y="4759234"/>
              <a:ext cx="1357574" cy="733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163" name="Connecteur droit avec flèche 162"/>
          <p:cNvCxnSpPr>
            <a:stCxn id="154" idx="0"/>
            <a:endCxn id="167" idx="2"/>
          </p:cNvCxnSpPr>
          <p:nvPr/>
        </p:nvCxnSpPr>
        <p:spPr>
          <a:xfrm flipV="1">
            <a:off x="6980129" y="2625598"/>
            <a:ext cx="592798" cy="13701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eur droit avec flèche 163"/>
          <p:cNvCxnSpPr>
            <a:stCxn id="153" idx="0"/>
          </p:cNvCxnSpPr>
          <p:nvPr/>
        </p:nvCxnSpPr>
        <p:spPr>
          <a:xfrm flipH="1" flipV="1">
            <a:off x="3616326" y="3413477"/>
            <a:ext cx="5456" cy="5823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5" name="ZoneTexte 164"/>
          <p:cNvSpPr txBox="1"/>
          <p:nvPr/>
        </p:nvSpPr>
        <p:spPr>
          <a:xfrm>
            <a:off x="3398973" y="3065758"/>
            <a:ext cx="423366" cy="369332"/>
          </a:xfrm>
          <a:prstGeom prst="rect">
            <a:avLst/>
          </a:prstGeom>
          <a:noFill/>
          <a:ln>
            <a:noFill/>
          </a:ln>
        </p:spPr>
        <p:txBody>
          <a:bodyPr wrap="square" rtlCol="0">
            <a:spAutoFit/>
          </a:bodyPr>
          <a:lstStyle/>
          <a:p>
            <a:r>
              <a:rPr lang="fr-BE" b="1" dirty="0" smtClean="0"/>
              <a:t>O</a:t>
            </a:r>
            <a:r>
              <a:rPr lang="fr-BE" b="1" baseline="-25000" dirty="0" smtClean="0"/>
              <a:t>2</a:t>
            </a:r>
            <a:endParaRPr lang="fr-BE" b="1" baseline="-25000" dirty="0"/>
          </a:p>
        </p:txBody>
      </p:sp>
      <p:sp>
        <p:nvSpPr>
          <p:cNvPr id="166" name="ZoneTexte 165"/>
          <p:cNvSpPr txBox="1"/>
          <p:nvPr/>
        </p:nvSpPr>
        <p:spPr>
          <a:xfrm rot="16200000">
            <a:off x="2830206" y="3214584"/>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Ptox</a:t>
            </a:r>
            <a:endParaRPr lang="fr-BE" sz="1400" b="1" dirty="0">
              <a:effectLst>
                <a:outerShdw blurRad="38100" dist="38100" dir="2700000" algn="tl">
                  <a:srgbClr val="000000">
                    <a:alpha val="43137"/>
                  </a:srgbClr>
                </a:outerShdw>
              </a:effectLst>
            </a:endParaRPr>
          </a:p>
        </p:txBody>
      </p:sp>
      <p:sp>
        <p:nvSpPr>
          <p:cNvPr id="167" name="ZoneTexte 166"/>
          <p:cNvSpPr txBox="1"/>
          <p:nvPr/>
        </p:nvSpPr>
        <p:spPr>
          <a:xfrm>
            <a:off x="7361244" y="2256266"/>
            <a:ext cx="423366" cy="369332"/>
          </a:xfrm>
          <a:prstGeom prst="rect">
            <a:avLst/>
          </a:prstGeom>
          <a:noFill/>
          <a:ln>
            <a:noFill/>
          </a:ln>
        </p:spPr>
        <p:txBody>
          <a:bodyPr wrap="square" rtlCol="0">
            <a:spAutoFit/>
          </a:bodyPr>
          <a:lstStyle/>
          <a:p>
            <a:r>
              <a:rPr lang="fr-BE" b="1" dirty="0" smtClean="0"/>
              <a:t>O</a:t>
            </a:r>
            <a:r>
              <a:rPr lang="fr-BE" b="1" baseline="-25000" dirty="0" smtClean="0"/>
              <a:t>2</a:t>
            </a:r>
            <a:endParaRPr lang="fr-BE" b="1" baseline="-25000" dirty="0"/>
          </a:p>
        </p:txBody>
      </p:sp>
      <p:sp>
        <p:nvSpPr>
          <p:cNvPr id="168" name="ZoneTexte 167"/>
          <p:cNvSpPr txBox="1"/>
          <p:nvPr/>
        </p:nvSpPr>
        <p:spPr>
          <a:xfrm rot="17667589">
            <a:off x="6706832" y="2675299"/>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Mehler</a:t>
            </a:r>
            <a:endParaRPr lang="fr-BE" sz="1400" b="1" dirty="0">
              <a:effectLst>
                <a:outerShdw blurRad="38100" dist="38100" dir="2700000" algn="tl">
                  <a:srgbClr val="000000">
                    <a:alpha val="43137"/>
                  </a:srgbClr>
                </a:outerShdw>
              </a:effectLst>
            </a:endParaRPr>
          </a:p>
        </p:txBody>
      </p:sp>
      <p:cxnSp>
        <p:nvCxnSpPr>
          <p:cNvPr id="169" name="Connecteur droit avec flèche 168"/>
          <p:cNvCxnSpPr/>
          <p:nvPr/>
        </p:nvCxnSpPr>
        <p:spPr>
          <a:xfrm flipV="1">
            <a:off x="8084610" y="2763658"/>
            <a:ext cx="615382" cy="122738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0" name="ZoneTexte 169"/>
          <p:cNvSpPr txBox="1"/>
          <p:nvPr/>
        </p:nvSpPr>
        <p:spPr>
          <a:xfrm>
            <a:off x="8488309" y="2378284"/>
            <a:ext cx="423366" cy="369332"/>
          </a:xfrm>
          <a:prstGeom prst="rect">
            <a:avLst/>
          </a:prstGeom>
          <a:noFill/>
          <a:ln>
            <a:noFill/>
          </a:ln>
        </p:spPr>
        <p:txBody>
          <a:bodyPr wrap="square" rtlCol="0">
            <a:spAutoFit/>
          </a:bodyPr>
          <a:lstStyle/>
          <a:p>
            <a:r>
              <a:rPr lang="fr-BE" b="1" dirty="0" smtClean="0"/>
              <a:t>O</a:t>
            </a:r>
            <a:r>
              <a:rPr lang="fr-BE" b="1" baseline="-25000" dirty="0" smtClean="0"/>
              <a:t>2</a:t>
            </a:r>
            <a:endParaRPr lang="fr-BE" b="1" baseline="-25000" dirty="0"/>
          </a:p>
        </p:txBody>
      </p:sp>
      <p:sp>
        <p:nvSpPr>
          <p:cNvPr id="171" name="ZoneTexte 170"/>
          <p:cNvSpPr txBox="1"/>
          <p:nvPr/>
        </p:nvSpPr>
        <p:spPr>
          <a:xfrm rot="17761692">
            <a:off x="7653502" y="3167485"/>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Mitochondria</a:t>
            </a:r>
            <a:endParaRPr lang="fr-BE" sz="1400" b="1" dirty="0">
              <a:effectLst>
                <a:outerShdw blurRad="38100" dist="38100" dir="2700000" algn="tl">
                  <a:srgbClr val="000000">
                    <a:alpha val="43137"/>
                  </a:srgbClr>
                </a:outerShdw>
              </a:effectLst>
            </a:endParaRPr>
          </a:p>
        </p:txBody>
      </p:sp>
      <p:cxnSp>
        <p:nvCxnSpPr>
          <p:cNvPr id="78" name="Connecteur droit avec flèche 77"/>
          <p:cNvCxnSpPr>
            <a:endCxn id="153" idx="0"/>
          </p:cNvCxnSpPr>
          <p:nvPr/>
        </p:nvCxnSpPr>
        <p:spPr>
          <a:xfrm flipH="1">
            <a:off x="3621782" y="2776611"/>
            <a:ext cx="2423126" cy="12191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78"/>
          <p:cNvCxnSpPr>
            <a:stCxn id="154" idx="0"/>
          </p:cNvCxnSpPr>
          <p:nvPr/>
        </p:nvCxnSpPr>
        <p:spPr>
          <a:xfrm flipH="1" flipV="1">
            <a:off x="6012831" y="2763658"/>
            <a:ext cx="967298" cy="123212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rot="3073552">
            <a:off x="6019311" y="3041534"/>
            <a:ext cx="1025492" cy="307777"/>
          </a:xfrm>
          <a:prstGeom prst="rect">
            <a:avLst/>
          </a:prstGeom>
          <a:noFill/>
        </p:spPr>
        <p:txBody>
          <a:bodyPr wrap="square" rtlCol="0">
            <a:spAutoFit/>
          </a:bodyPr>
          <a:lstStyle/>
          <a:p>
            <a:r>
              <a:rPr lang="fr-BE" sz="1400" b="1" dirty="0" smtClean="0">
                <a:effectLst>
                  <a:outerShdw blurRad="38100" dist="38100" dir="2700000" algn="tl">
                    <a:srgbClr val="000000">
                      <a:alpha val="43137"/>
                    </a:srgbClr>
                  </a:outerShdw>
                </a:effectLst>
              </a:rPr>
              <a:t>Pgrl1-CEF</a:t>
            </a:r>
            <a:endParaRPr lang="fr-BE" sz="1400" b="1" dirty="0">
              <a:effectLst>
                <a:outerShdw blurRad="38100" dist="38100" dir="2700000" algn="tl">
                  <a:srgbClr val="000000">
                    <a:alpha val="43137"/>
                  </a:srgbClr>
                </a:outerShdw>
              </a:effectLst>
            </a:endParaRPr>
          </a:p>
        </p:txBody>
      </p:sp>
      <p:cxnSp>
        <p:nvCxnSpPr>
          <p:cNvPr id="81" name="Connecteur droit 80"/>
          <p:cNvCxnSpPr/>
          <p:nvPr/>
        </p:nvCxnSpPr>
        <p:spPr>
          <a:xfrm flipH="1" flipV="1">
            <a:off x="6112408" y="2420707"/>
            <a:ext cx="1490546" cy="159319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a:endCxn id="153" idx="0"/>
          </p:cNvCxnSpPr>
          <p:nvPr/>
        </p:nvCxnSpPr>
        <p:spPr>
          <a:xfrm flipH="1">
            <a:off x="3621782" y="2420707"/>
            <a:ext cx="2514571" cy="157507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3" name="ZoneTexte 82"/>
          <p:cNvSpPr txBox="1"/>
          <p:nvPr/>
        </p:nvSpPr>
        <p:spPr>
          <a:xfrm rot="2778570">
            <a:off x="6076082" y="2503873"/>
            <a:ext cx="1025492" cy="307777"/>
          </a:xfrm>
          <a:prstGeom prst="rect">
            <a:avLst/>
          </a:prstGeom>
          <a:noFill/>
        </p:spPr>
        <p:txBody>
          <a:bodyPr wrap="square" rtlCol="0">
            <a:spAutoFit/>
          </a:bodyPr>
          <a:lstStyle/>
          <a:p>
            <a:r>
              <a:rPr lang="fr-BE" sz="1400" b="1" dirty="0" smtClean="0">
                <a:effectLst>
                  <a:outerShdw blurRad="38100" dist="38100" dir="2700000" algn="tl">
                    <a:srgbClr val="000000">
                      <a:alpha val="43137"/>
                    </a:srgbClr>
                  </a:outerShdw>
                </a:effectLst>
              </a:rPr>
              <a:t>Nda2-CEF</a:t>
            </a:r>
            <a:endParaRPr lang="fr-BE" sz="1400" b="1" dirty="0">
              <a:effectLst>
                <a:outerShdw blurRad="38100" dist="38100" dir="2700000" algn="tl">
                  <a:srgbClr val="000000">
                    <a:alpha val="43137"/>
                  </a:srgbClr>
                </a:outerShdw>
              </a:effectLst>
            </a:endParaRPr>
          </a:p>
        </p:txBody>
      </p:sp>
      <p:sp>
        <p:nvSpPr>
          <p:cNvPr id="92" name="ZoneTexte 57"/>
          <p:cNvSpPr txBox="1">
            <a:spLocks noChangeArrowheads="1"/>
          </p:cNvSpPr>
          <p:nvPr/>
        </p:nvSpPr>
        <p:spPr bwMode="auto">
          <a:xfrm>
            <a:off x="3385360" y="4601049"/>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93" name="ZoneTexte 57"/>
          <p:cNvSpPr txBox="1">
            <a:spLocks noChangeArrowheads="1"/>
          </p:cNvSpPr>
          <p:nvPr/>
        </p:nvSpPr>
        <p:spPr bwMode="auto">
          <a:xfrm>
            <a:off x="4151338" y="4698562"/>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98" name="ZoneTexte 57"/>
          <p:cNvSpPr txBox="1">
            <a:spLocks noChangeArrowheads="1"/>
          </p:cNvSpPr>
          <p:nvPr/>
        </p:nvSpPr>
        <p:spPr bwMode="auto">
          <a:xfrm>
            <a:off x="4611517" y="4755756"/>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01" name="ZoneTexte 57"/>
          <p:cNvSpPr txBox="1">
            <a:spLocks noChangeArrowheads="1"/>
          </p:cNvSpPr>
          <p:nvPr/>
        </p:nvSpPr>
        <p:spPr bwMode="auto">
          <a:xfrm>
            <a:off x="2571302" y="5120920"/>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37" name="ZoneTexte 57"/>
          <p:cNvSpPr txBox="1">
            <a:spLocks noChangeArrowheads="1"/>
          </p:cNvSpPr>
          <p:nvPr/>
        </p:nvSpPr>
        <p:spPr bwMode="auto">
          <a:xfrm>
            <a:off x="3372338" y="510572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39" name="ZoneTexte 57"/>
          <p:cNvSpPr txBox="1">
            <a:spLocks noChangeArrowheads="1"/>
          </p:cNvSpPr>
          <p:nvPr/>
        </p:nvSpPr>
        <p:spPr bwMode="auto">
          <a:xfrm>
            <a:off x="4230804" y="545810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0" name="ZoneTexte 57"/>
          <p:cNvSpPr txBox="1">
            <a:spLocks noChangeArrowheads="1"/>
          </p:cNvSpPr>
          <p:nvPr/>
        </p:nvSpPr>
        <p:spPr bwMode="auto">
          <a:xfrm>
            <a:off x="4512386" y="5161932"/>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1" name="ZoneTexte 57"/>
          <p:cNvSpPr txBox="1">
            <a:spLocks noChangeArrowheads="1"/>
          </p:cNvSpPr>
          <p:nvPr/>
        </p:nvSpPr>
        <p:spPr bwMode="auto">
          <a:xfrm>
            <a:off x="4740510" y="5527058"/>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2" name="ZoneTexte 57"/>
          <p:cNvSpPr txBox="1">
            <a:spLocks noChangeArrowheads="1"/>
          </p:cNvSpPr>
          <p:nvPr/>
        </p:nvSpPr>
        <p:spPr bwMode="auto">
          <a:xfrm>
            <a:off x="2138652" y="526268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3" name="ZoneTexte 57"/>
          <p:cNvSpPr txBox="1">
            <a:spLocks noChangeArrowheads="1"/>
          </p:cNvSpPr>
          <p:nvPr/>
        </p:nvSpPr>
        <p:spPr bwMode="auto">
          <a:xfrm>
            <a:off x="1601510" y="523577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cxnSp>
        <p:nvCxnSpPr>
          <p:cNvPr id="144" name="Connecteur droit avec flèche 8"/>
          <p:cNvCxnSpPr/>
          <p:nvPr/>
        </p:nvCxnSpPr>
        <p:spPr bwMode="auto">
          <a:xfrm>
            <a:off x="6654615" y="5345712"/>
            <a:ext cx="202733" cy="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nvGrpSpPr>
          <p:cNvPr id="145" name="Groupe 144"/>
          <p:cNvGrpSpPr/>
          <p:nvPr/>
        </p:nvGrpSpPr>
        <p:grpSpPr>
          <a:xfrm>
            <a:off x="6903383" y="5156697"/>
            <a:ext cx="1512258" cy="276999"/>
            <a:chOff x="60063" y="5411877"/>
            <a:chExt cx="1512258" cy="276999"/>
          </a:xfrm>
        </p:grpSpPr>
        <p:sp>
          <p:nvSpPr>
            <p:cNvPr id="146" name="Ellipse 145"/>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nvGrpSpPr>
          <p:cNvPr id="149" name="Groupe 148"/>
          <p:cNvGrpSpPr/>
          <p:nvPr/>
        </p:nvGrpSpPr>
        <p:grpSpPr>
          <a:xfrm>
            <a:off x="4748515" y="3522253"/>
            <a:ext cx="1512258" cy="276999"/>
            <a:chOff x="60063" y="5411877"/>
            <a:chExt cx="1512258" cy="276999"/>
          </a:xfrm>
        </p:grpSpPr>
        <p:sp>
          <p:nvSpPr>
            <p:cNvPr id="160" name="Ellipse 159"/>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1"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sp>
        <p:nvSpPr>
          <p:cNvPr id="162" name="ZoneTexte 141"/>
          <p:cNvSpPr txBox="1">
            <a:spLocks noChangeArrowheads="1"/>
          </p:cNvSpPr>
          <p:nvPr/>
        </p:nvSpPr>
        <p:spPr bwMode="auto">
          <a:xfrm>
            <a:off x="470833" y="980023"/>
            <a:ext cx="8432768" cy="2308324"/>
          </a:xfrm>
          <a:prstGeom prst="rect">
            <a:avLst/>
          </a:prstGeom>
          <a:noFill/>
          <a:ln w="9525">
            <a:noFill/>
            <a:miter lim="800000"/>
            <a:headEnd/>
            <a:tailEnd/>
          </a:ln>
        </p:spPr>
        <p:txBody>
          <a:bodyPr wrap="square">
            <a:spAutoFit/>
          </a:bodyPr>
          <a:lstStyle/>
          <a:p>
            <a:r>
              <a:rPr lang="nl-BE" b="1" dirty="0" smtClean="0"/>
              <a:t>● </a:t>
            </a:r>
            <a:r>
              <a:rPr lang="nl-BE" b="1" dirty="0" err="1" smtClean="0"/>
              <a:t>Calvin</a:t>
            </a:r>
            <a:r>
              <a:rPr lang="nl-BE" b="1" dirty="0" smtClean="0"/>
              <a:t> </a:t>
            </a:r>
            <a:r>
              <a:rPr lang="nl-BE" b="1" dirty="0" err="1" smtClean="0"/>
              <a:t>cycle</a:t>
            </a:r>
            <a:r>
              <a:rPr lang="nl-BE" b="1" dirty="0" smtClean="0"/>
              <a:t> </a:t>
            </a:r>
            <a:r>
              <a:rPr lang="nl-BE" b="1" dirty="0" err="1" smtClean="0"/>
              <a:t>requirement</a:t>
            </a:r>
            <a:r>
              <a:rPr lang="nl-BE" b="1" dirty="0" smtClean="0"/>
              <a:t>: 1,5 ATP/NADPH</a:t>
            </a:r>
          </a:p>
          <a:p>
            <a:r>
              <a:rPr lang="nl-BE" b="1" dirty="0"/>
              <a:t>● </a:t>
            </a:r>
            <a:r>
              <a:rPr lang="nl-BE" b="1" dirty="0" err="1"/>
              <a:t>Linear</a:t>
            </a:r>
            <a:r>
              <a:rPr lang="nl-BE" b="1" dirty="0"/>
              <a:t> </a:t>
            </a:r>
            <a:r>
              <a:rPr lang="nl-BE" b="1" dirty="0" err="1"/>
              <a:t>electron</a:t>
            </a:r>
            <a:r>
              <a:rPr lang="nl-BE" b="1" dirty="0"/>
              <a:t> flow: ≈1,3 </a:t>
            </a:r>
            <a:r>
              <a:rPr lang="nl-BE" b="1" dirty="0" smtClean="0"/>
              <a:t>ATP/NADPH</a:t>
            </a:r>
          </a:p>
          <a:p>
            <a:endParaRPr lang="nl-BE" b="1" dirty="0"/>
          </a:p>
          <a:p>
            <a:r>
              <a:rPr lang="en-US" b="1" dirty="0">
                <a:solidFill>
                  <a:srgbClr val="000000"/>
                </a:solidFill>
              </a:rPr>
              <a:t>Photosynthesis needs alternative pathways to optimize </a:t>
            </a:r>
            <a:r>
              <a:rPr lang="en-US" b="1" dirty="0" smtClean="0">
                <a:solidFill>
                  <a:srgbClr val="000000"/>
                </a:solidFill>
              </a:rPr>
              <a:t>ATP versus NADPH production</a:t>
            </a:r>
            <a:endParaRPr lang="en-US" b="1" dirty="0"/>
          </a:p>
          <a:p>
            <a:endParaRPr lang="nl-BE" b="1" dirty="0"/>
          </a:p>
          <a:p>
            <a:endParaRPr lang="fr-BE" b="1" dirty="0" smtClean="0"/>
          </a:p>
          <a:p>
            <a:endParaRPr lang="fr-BE" b="1" dirty="0"/>
          </a:p>
          <a:p>
            <a:endParaRPr lang="nl-BE" b="1" dirty="0"/>
          </a:p>
        </p:txBody>
      </p:sp>
      <p:sp>
        <p:nvSpPr>
          <p:cNvPr id="172"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Photosynthetic</a:t>
            </a:r>
            <a:r>
              <a:rPr lang="fr-BE" sz="2400" b="1" dirty="0" smtClean="0">
                <a:solidFill>
                  <a:srgbClr val="000000"/>
                </a:solidFill>
                <a:latin typeface="Calibri"/>
              </a:rPr>
              <a:t> alternative </a:t>
            </a:r>
            <a:r>
              <a:rPr lang="fr-BE" sz="2400" b="1" dirty="0" err="1" smtClean="0">
                <a:solidFill>
                  <a:srgbClr val="000000"/>
                </a:solidFill>
                <a:latin typeface="Calibri"/>
              </a:rPr>
              <a:t>electron</a:t>
            </a:r>
            <a:r>
              <a:rPr lang="fr-BE" sz="2400" b="1" dirty="0" smtClean="0">
                <a:solidFill>
                  <a:srgbClr val="000000"/>
                </a:solidFill>
                <a:latin typeface="Calibri"/>
              </a:rPr>
              <a:t> </a:t>
            </a:r>
            <a:r>
              <a:rPr lang="fr-BE" sz="2400" b="1" dirty="0" err="1" smtClean="0">
                <a:solidFill>
                  <a:srgbClr val="000000"/>
                </a:solidFill>
                <a:latin typeface="Calibri"/>
              </a:rPr>
              <a:t>flows</a:t>
            </a:r>
            <a:r>
              <a:rPr lang="fr-BE" sz="2400" b="1" dirty="0" smtClean="0">
                <a:solidFill>
                  <a:srgbClr val="000000"/>
                </a:solidFill>
                <a:latin typeface="Calibri"/>
              </a:rPr>
              <a:t> in </a:t>
            </a:r>
            <a:r>
              <a:rPr lang="fr-BE" sz="2400" b="1" dirty="0" err="1" smtClean="0">
                <a:solidFill>
                  <a:srgbClr val="000000"/>
                </a:solidFill>
                <a:latin typeface="Calibri"/>
              </a:rPr>
              <a:t>oxic</a:t>
            </a:r>
            <a:r>
              <a:rPr lang="fr-BE" sz="2400" b="1" dirty="0" smtClean="0">
                <a:solidFill>
                  <a:srgbClr val="000000"/>
                </a:solidFill>
                <a:latin typeface="Calibri"/>
              </a:rPr>
              <a:t> condition:</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173" name="ZoneTexte 172"/>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Tree>
    <p:extLst>
      <p:ext uri="{BB962C8B-B14F-4D97-AF65-F5344CB8AC3E}">
        <p14:creationId xmlns:p14="http://schemas.microsoft.com/office/powerpoint/2010/main" val="1172373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e 76"/>
          <p:cNvGrpSpPr/>
          <p:nvPr/>
        </p:nvGrpSpPr>
        <p:grpSpPr>
          <a:xfrm>
            <a:off x="1585200" y="3139284"/>
            <a:ext cx="9076654" cy="3248301"/>
            <a:chOff x="1585200" y="3139284"/>
            <a:chExt cx="9076654" cy="3248301"/>
          </a:xfrm>
        </p:grpSpPr>
        <p:grpSp>
          <p:nvGrpSpPr>
            <p:cNvPr id="84" name="Groupe 83"/>
            <p:cNvGrpSpPr/>
            <p:nvPr/>
          </p:nvGrpSpPr>
          <p:grpSpPr>
            <a:xfrm>
              <a:off x="1585200" y="3139284"/>
              <a:ext cx="6999249" cy="3248301"/>
              <a:chOff x="911432" y="3095779"/>
              <a:chExt cx="6999249" cy="3248301"/>
            </a:xfrm>
          </p:grpSpPr>
          <p:grpSp>
            <p:nvGrpSpPr>
              <p:cNvPr id="96" name="Groupe 95"/>
              <p:cNvGrpSpPr/>
              <p:nvPr/>
            </p:nvGrpSpPr>
            <p:grpSpPr>
              <a:xfrm>
                <a:off x="911432" y="3095779"/>
                <a:ext cx="6999249" cy="3248301"/>
                <a:chOff x="654257" y="3183425"/>
                <a:chExt cx="6999249" cy="3248301"/>
              </a:xfrm>
            </p:grpSpPr>
            <p:grpSp>
              <p:nvGrpSpPr>
                <p:cNvPr id="100" name="Groupe 99"/>
                <p:cNvGrpSpPr/>
                <p:nvPr/>
              </p:nvGrpSpPr>
              <p:grpSpPr>
                <a:xfrm>
                  <a:off x="654257" y="3183425"/>
                  <a:ext cx="6999249" cy="3248301"/>
                  <a:chOff x="978107" y="3183425"/>
                  <a:chExt cx="6999249" cy="3248301"/>
                </a:xfrm>
              </p:grpSpPr>
              <p:sp>
                <p:nvSpPr>
                  <p:cNvPr id="113" name="Rectangle à coins arrondis 112"/>
                  <p:cNvSpPr/>
                  <p:nvPr/>
                </p:nvSpPr>
                <p:spPr>
                  <a:xfrm rot="16200000">
                    <a:off x="4179472" y="5118483"/>
                    <a:ext cx="2391802" cy="23468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 name="Rectangle à coins arrondis 113"/>
                  <p:cNvSpPr/>
                  <p:nvPr/>
                </p:nvSpPr>
                <p:spPr>
                  <a:xfrm>
                    <a:off x="997807" y="4106867"/>
                    <a:ext cx="4653104" cy="27071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15" name="Groupe 114"/>
                  <p:cNvGrpSpPr/>
                  <p:nvPr/>
                </p:nvGrpSpPr>
                <p:grpSpPr>
                  <a:xfrm>
                    <a:off x="978107" y="3183425"/>
                    <a:ext cx="6999249" cy="2580657"/>
                    <a:chOff x="370185" y="2524493"/>
                    <a:chExt cx="6999249" cy="2580657"/>
                  </a:xfrm>
                </p:grpSpPr>
                <p:cxnSp>
                  <p:nvCxnSpPr>
                    <p:cNvPr id="116" name="Connecteur droit avec flèche 115"/>
                    <p:cNvCxnSpPr/>
                    <p:nvPr/>
                  </p:nvCxnSpPr>
                  <p:spPr>
                    <a:xfrm>
                      <a:off x="3419513" y="2970249"/>
                      <a:ext cx="0" cy="10594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p:cNvCxnSpPr>
                      <a:endCxn id="134" idx="0"/>
                    </p:cNvCxnSpPr>
                    <p:nvPr/>
                  </p:nvCxnSpPr>
                  <p:spPr>
                    <a:xfrm flipV="1">
                      <a:off x="3926710" y="4715613"/>
                      <a:ext cx="1500777" cy="292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e 117"/>
                    <p:cNvGrpSpPr/>
                    <p:nvPr/>
                  </p:nvGrpSpPr>
                  <p:grpSpPr>
                    <a:xfrm>
                      <a:off x="370185" y="2524493"/>
                      <a:ext cx="6999249" cy="2580657"/>
                      <a:chOff x="370185" y="2524493"/>
                      <a:chExt cx="6999249" cy="2580657"/>
                    </a:xfrm>
                  </p:grpSpPr>
                  <p:cxnSp>
                    <p:nvCxnSpPr>
                      <p:cNvPr id="119" name="Connecteur droit avec flèche 118"/>
                      <p:cNvCxnSpPr>
                        <a:endCxn id="150" idx="1"/>
                      </p:cNvCxnSpPr>
                      <p:nvPr/>
                    </p:nvCxnSpPr>
                    <p:spPr>
                      <a:xfrm>
                        <a:off x="3794341" y="3565659"/>
                        <a:ext cx="57429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20" name="Groupe 119"/>
                      <p:cNvGrpSpPr/>
                      <p:nvPr/>
                    </p:nvGrpSpPr>
                    <p:grpSpPr>
                      <a:xfrm>
                        <a:off x="370185" y="2524493"/>
                        <a:ext cx="6999249" cy="2580657"/>
                        <a:chOff x="370185" y="2524493"/>
                        <a:chExt cx="6999249" cy="2580657"/>
                      </a:xfrm>
                    </p:grpSpPr>
                    <p:grpSp>
                      <p:nvGrpSpPr>
                        <p:cNvPr id="123" name="Groupe 122"/>
                        <p:cNvGrpSpPr/>
                        <p:nvPr/>
                      </p:nvGrpSpPr>
                      <p:grpSpPr>
                        <a:xfrm>
                          <a:off x="370185" y="2524493"/>
                          <a:ext cx="6999249" cy="2580657"/>
                          <a:chOff x="370185" y="2524493"/>
                          <a:chExt cx="6999249" cy="2580657"/>
                        </a:xfrm>
                      </p:grpSpPr>
                      <p:grpSp>
                        <p:nvGrpSpPr>
                          <p:cNvPr id="125" name="Groupe 124"/>
                          <p:cNvGrpSpPr/>
                          <p:nvPr/>
                        </p:nvGrpSpPr>
                        <p:grpSpPr>
                          <a:xfrm>
                            <a:off x="695108" y="3101636"/>
                            <a:ext cx="6674326" cy="1968817"/>
                            <a:chOff x="1746909" y="3534770"/>
                            <a:chExt cx="6674326" cy="1968817"/>
                          </a:xfrm>
                        </p:grpSpPr>
                        <p:grpSp>
                          <p:nvGrpSpPr>
                            <p:cNvPr id="131" name="Groupe 130"/>
                            <p:cNvGrpSpPr/>
                            <p:nvPr/>
                          </p:nvGrpSpPr>
                          <p:grpSpPr>
                            <a:xfrm>
                              <a:off x="1746909" y="3534770"/>
                              <a:ext cx="6674326" cy="928048"/>
                              <a:chOff x="1746909" y="3534770"/>
                              <a:chExt cx="6674326" cy="928048"/>
                            </a:xfrm>
                          </p:grpSpPr>
                          <p:sp>
                            <p:nvSpPr>
                              <p:cNvPr id="148" name="Rectangle à coins arrondis 147"/>
                              <p:cNvSpPr/>
                              <p:nvPr/>
                            </p:nvSpPr>
                            <p:spPr>
                              <a:xfrm>
                                <a:off x="1746909" y="3534770"/>
                                <a:ext cx="818866" cy="928048"/>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Rectangle à coins arrondis 149"/>
                              <p:cNvSpPr/>
                              <p:nvPr/>
                            </p:nvSpPr>
                            <p:spPr>
                              <a:xfrm>
                                <a:off x="5420435" y="3534770"/>
                                <a:ext cx="818866" cy="928048"/>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 name="ZoneTexte 150"/>
                              <p:cNvSpPr txBox="1"/>
                              <p:nvPr/>
                            </p:nvSpPr>
                            <p:spPr>
                              <a:xfrm>
                                <a:off x="1890780" y="3814127"/>
                                <a:ext cx="674995" cy="369332"/>
                              </a:xfrm>
                              <a:prstGeom prst="rect">
                                <a:avLst/>
                              </a:prstGeom>
                              <a:noFill/>
                            </p:spPr>
                            <p:txBody>
                              <a:bodyPr wrap="square" rtlCol="0">
                                <a:spAutoFit/>
                              </a:bodyPr>
                              <a:lstStyle/>
                              <a:p>
                                <a:r>
                                  <a:rPr lang="fr-BE" b="1" dirty="0" smtClean="0"/>
                                  <a:t>PSII</a:t>
                                </a:r>
                                <a:endParaRPr lang="fr-BE" b="1" dirty="0"/>
                              </a:p>
                            </p:txBody>
                          </p:sp>
                          <p:sp>
                            <p:nvSpPr>
                              <p:cNvPr id="152" name="ZoneTexte 151"/>
                              <p:cNvSpPr txBox="1"/>
                              <p:nvPr/>
                            </p:nvSpPr>
                            <p:spPr>
                              <a:xfrm>
                                <a:off x="5564306" y="3814127"/>
                                <a:ext cx="674995" cy="369332"/>
                              </a:xfrm>
                              <a:prstGeom prst="rect">
                                <a:avLst/>
                              </a:prstGeom>
                              <a:noFill/>
                            </p:spPr>
                            <p:txBody>
                              <a:bodyPr wrap="square" rtlCol="0">
                                <a:spAutoFit/>
                              </a:bodyPr>
                              <a:lstStyle/>
                              <a:p>
                                <a:r>
                                  <a:rPr lang="fr-BE" b="1" dirty="0" smtClean="0"/>
                                  <a:t>PSI</a:t>
                                </a:r>
                                <a:endParaRPr lang="fr-BE" b="1" dirty="0"/>
                              </a:p>
                            </p:txBody>
                          </p:sp>
                          <p:sp>
                            <p:nvSpPr>
                              <p:cNvPr id="153" name="ZoneTexte 152"/>
                              <p:cNvSpPr txBox="1"/>
                              <p:nvPr/>
                            </p:nvSpPr>
                            <p:spPr>
                              <a:xfrm>
                                <a:off x="2986298" y="3814127"/>
                                <a:ext cx="944540"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PQ pool</a:t>
                                </a:r>
                                <a:endParaRPr lang="fr-BE" b="1" dirty="0"/>
                              </a:p>
                            </p:txBody>
                          </p:sp>
                          <p:sp>
                            <p:nvSpPr>
                              <p:cNvPr id="154" name="ZoneTexte 153"/>
                              <p:cNvSpPr txBox="1"/>
                              <p:nvPr/>
                            </p:nvSpPr>
                            <p:spPr>
                              <a:xfrm>
                                <a:off x="6605232" y="3814127"/>
                                <a:ext cx="423366" cy="369332"/>
                              </a:xfrm>
                              <a:prstGeom prst="rect">
                                <a:avLst/>
                              </a:prstGeom>
                              <a:solidFill>
                                <a:schemeClr val="bg2">
                                  <a:lumMod val="75000"/>
                                </a:schemeClr>
                              </a:solidFill>
                              <a:ln>
                                <a:solidFill>
                                  <a:schemeClr val="tx1"/>
                                </a:solidFill>
                              </a:ln>
                            </p:spPr>
                            <p:txBody>
                              <a:bodyPr wrap="square" rtlCol="0">
                                <a:spAutoFit/>
                              </a:bodyPr>
                              <a:lstStyle/>
                              <a:p>
                                <a:r>
                                  <a:rPr lang="fr-BE" b="1" dirty="0" err="1" smtClean="0"/>
                                  <a:t>Fd</a:t>
                                </a:r>
                                <a:endParaRPr lang="fr-BE" b="1" dirty="0"/>
                              </a:p>
                            </p:txBody>
                          </p:sp>
                          <p:sp>
                            <p:nvSpPr>
                              <p:cNvPr id="155" name="ZoneTexte 154"/>
                              <p:cNvSpPr txBox="1"/>
                              <p:nvPr/>
                            </p:nvSpPr>
                            <p:spPr>
                              <a:xfrm>
                                <a:off x="7394528" y="3798206"/>
                                <a:ext cx="1026707"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NAD(P)H</a:t>
                                </a:r>
                                <a:endParaRPr lang="fr-BE" b="1" dirty="0"/>
                              </a:p>
                            </p:txBody>
                          </p:sp>
                          <p:cxnSp>
                            <p:nvCxnSpPr>
                              <p:cNvPr id="156" name="Connecteur droit avec flèche 155"/>
                              <p:cNvCxnSpPr>
                                <a:stCxn id="148" idx="3"/>
                                <a:endCxn id="153" idx="1"/>
                              </p:cNvCxnSpPr>
                              <p:nvPr/>
                            </p:nvCxnSpPr>
                            <p:spPr>
                              <a:xfrm flipV="1">
                                <a:off x="2565775" y="3998793"/>
                                <a:ext cx="42052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p:cNvCxnSpPr>
                                <a:stCxn id="153" idx="3"/>
                              </p:cNvCxnSpPr>
                              <p:nvPr/>
                            </p:nvCxnSpPr>
                            <p:spPr>
                              <a:xfrm>
                                <a:off x="3930838" y="3998793"/>
                                <a:ext cx="426490" cy="49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p:cNvCxnSpPr/>
                              <p:nvPr/>
                            </p:nvCxnSpPr>
                            <p:spPr>
                              <a:xfrm flipV="1">
                                <a:off x="6225511" y="3978742"/>
                                <a:ext cx="36593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p:cNvCxnSpPr/>
                              <p:nvPr/>
                            </p:nvCxnSpPr>
                            <p:spPr>
                              <a:xfrm flipV="1">
                                <a:off x="7029024" y="3976613"/>
                                <a:ext cx="36593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e 131"/>
                            <p:cNvGrpSpPr/>
                            <p:nvPr/>
                          </p:nvGrpSpPr>
                          <p:grpSpPr>
                            <a:xfrm>
                              <a:off x="5196398" y="4793904"/>
                              <a:ext cx="1282890" cy="709683"/>
                              <a:chOff x="-3661710" y="4963151"/>
                              <a:chExt cx="1282890" cy="709683"/>
                            </a:xfrm>
                          </p:grpSpPr>
                          <p:sp>
                            <p:nvSpPr>
                              <p:cNvPr id="134" name="Rectangle à coins arrondis 133"/>
                              <p:cNvSpPr/>
                              <p:nvPr/>
                            </p:nvSpPr>
                            <p:spPr>
                              <a:xfrm rot="5400000">
                                <a:off x="-3375107" y="4676548"/>
                                <a:ext cx="709683" cy="128289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8" name="ZoneTexte 137"/>
                              <p:cNvSpPr txBox="1"/>
                              <p:nvPr/>
                            </p:nvSpPr>
                            <p:spPr>
                              <a:xfrm>
                                <a:off x="-3340206" y="5002071"/>
                                <a:ext cx="674995" cy="646331"/>
                              </a:xfrm>
                              <a:prstGeom prst="rect">
                                <a:avLst/>
                              </a:prstGeom>
                              <a:noFill/>
                            </p:spPr>
                            <p:txBody>
                              <a:bodyPr wrap="square" rtlCol="0">
                                <a:spAutoFit/>
                              </a:bodyPr>
                              <a:lstStyle/>
                              <a:p>
                                <a:pPr algn="ctr"/>
                                <a:r>
                                  <a:rPr lang="fr-BE" b="1" dirty="0" smtClean="0"/>
                                  <a:t>ATP</a:t>
                                </a:r>
                              </a:p>
                              <a:p>
                                <a:pPr algn="ctr"/>
                                <a:r>
                                  <a:rPr lang="fr-BE" b="1" dirty="0" smtClean="0"/>
                                  <a:t>ase</a:t>
                                </a:r>
                                <a:endParaRPr lang="fr-BE" b="1" dirty="0"/>
                              </a:p>
                            </p:txBody>
                          </p:sp>
                        </p:grpSp>
                        <p:sp>
                          <p:nvSpPr>
                            <p:cNvPr id="133" name="ZoneTexte 132"/>
                            <p:cNvSpPr txBox="1"/>
                            <p:nvPr/>
                          </p:nvSpPr>
                          <p:spPr>
                            <a:xfrm>
                              <a:off x="6971133" y="4466235"/>
                              <a:ext cx="547544"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ATP</a:t>
                              </a:r>
                              <a:endParaRPr lang="fr-BE" b="1" dirty="0"/>
                            </a:p>
                          </p:txBody>
                        </p:sp>
                      </p:grpSp>
                      <p:sp>
                        <p:nvSpPr>
                          <p:cNvPr id="126" name="Lightning Bolt 35"/>
                          <p:cNvSpPr/>
                          <p:nvPr/>
                        </p:nvSpPr>
                        <p:spPr bwMode="auto">
                          <a:xfrm rot="435196">
                            <a:off x="493208" y="2524493"/>
                            <a:ext cx="431800" cy="6111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Lightning Bolt 35"/>
                          <p:cNvSpPr/>
                          <p:nvPr/>
                        </p:nvSpPr>
                        <p:spPr bwMode="auto">
                          <a:xfrm rot="435196">
                            <a:off x="4181453" y="2535655"/>
                            <a:ext cx="431800" cy="6111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Arc 6"/>
                          <p:cNvSpPr/>
                          <p:nvPr/>
                        </p:nvSpPr>
                        <p:spPr bwMode="auto">
                          <a:xfrm rot="18942347">
                            <a:off x="597266" y="4035177"/>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29" name="ZoneTexte 55"/>
                          <p:cNvSpPr txBox="1">
                            <a:spLocks noChangeArrowheads="1"/>
                          </p:cNvSpPr>
                          <p:nvPr/>
                        </p:nvSpPr>
                        <p:spPr bwMode="auto">
                          <a:xfrm>
                            <a:off x="370185" y="4183525"/>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30" name="ZoneTexte 57"/>
                          <p:cNvSpPr txBox="1">
                            <a:spLocks noChangeArrowheads="1"/>
                          </p:cNvSpPr>
                          <p:nvPr/>
                        </p:nvSpPr>
                        <p:spPr bwMode="auto">
                          <a:xfrm>
                            <a:off x="1175656" y="4195090"/>
                            <a:ext cx="1512258" cy="307777"/>
                          </a:xfrm>
                          <a:prstGeom prst="rect">
                            <a:avLst/>
                          </a:prstGeom>
                          <a:noFill/>
                          <a:ln w="9525">
                            <a:noFill/>
                            <a:miter lim="800000"/>
                            <a:headEnd/>
                            <a:tailEnd/>
                          </a:ln>
                        </p:spPr>
                        <p:txBody>
                          <a:bodyPr>
                            <a:spAutoFit/>
                          </a:bodyPr>
                          <a:lstStyle/>
                          <a:p>
                            <a:r>
                              <a:rPr lang="nl-BE" sz="1400" dirty="0"/>
                              <a:t>4</a:t>
                            </a:r>
                            <a:r>
                              <a:rPr lang="nl-BE" sz="1400" dirty="0" smtClean="0"/>
                              <a:t>H</a:t>
                            </a:r>
                            <a:r>
                              <a:rPr lang="nl-BE" sz="1400" baseline="30000" dirty="0" smtClean="0"/>
                              <a:t>+</a:t>
                            </a:r>
                            <a:r>
                              <a:rPr lang="nl-BE" sz="1400" dirty="0" smtClean="0"/>
                              <a:t> + O</a:t>
                            </a:r>
                            <a:r>
                              <a:rPr lang="nl-BE" sz="1400" baseline="-25000" dirty="0" smtClean="0"/>
                              <a:t>2</a:t>
                            </a:r>
                            <a:endParaRPr lang="fr-BE" sz="1400" dirty="0"/>
                          </a:p>
                        </p:txBody>
                      </p:sp>
                    </p:grpSp>
                    <p:cxnSp>
                      <p:nvCxnSpPr>
                        <p:cNvPr id="124" name="Connecteur droit avec flèche 8"/>
                        <p:cNvCxnSpPr/>
                        <p:nvPr/>
                      </p:nvCxnSpPr>
                      <p:spPr bwMode="auto">
                        <a:xfrm>
                          <a:off x="1471882" y="4155826"/>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21" name="Rectangle à coins arrondis 120"/>
                      <p:cNvSpPr/>
                      <p:nvPr/>
                    </p:nvSpPr>
                    <p:spPr>
                      <a:xfrm>
                        <a:off x="3305527" y="3244264"/>
                        <a:ext cx="693267" cy="646331"/>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 name="ZoneTexte 121"/>
                      <p:cNvSpPr txBox="1"/>
                      <p:nvPr/>
                    </p:nvSpPr>
                    <p:spPr>
                      <a:xfrm>
                        <a:off x="3419513" y="3247535"/>
                        <a:ext cx="674995" cy="646331"/>
                      </a:xfrm>
                      <a:prstGeom prst="rect">
                        <a:avLst/>
                      </a:prstGeom>
                      <a:noFill/>
                    </p:spPr>
                    <p:txBody>
                      <a:bodyPr wrap="square" rtlCol="0">
                        <a:spAutoFit/>
                      </a:bodyPr>
                      <a:lstStyle/>
                      <a:p>
                        <a:r>
                          <a:rPr lang="fr-BE" b="1" dirty="0" err="1" smtClean="0"/>
                          <a:t>Cyt</a:t>
                        </a:r>
                        <a:r>
                          <a:rPr lang="fr-BE" b="1" dirty="0" smtClean="0"/>
                          <a:t> b</a:t>
                        </a:r>
                        <a:r>
                          <a:rPr lang="fr-BE" b="1" baseline="-25000" dirty="0" smtClean="0"/>
                          <a:t>6</a:t>
                        </a:r>
                        <a:r>
                          <a:rPr lang="fr-BE" b="1" dirty="0" smtClean="0"/>
                          <a:t>f</a:t>
                        </a:r>
                        <a:endParaRPr lang="fr-BE" b="1" dirty="0"/>
                      </a:p>
                    </p:txBody>
                  </p:sp>
                </p:grpSp>
              </p:grpSp>
            </p:grpSp>
            <p:sp>
              <p:nvSpPr>
                <p:cNvPr id="103" name="Ellipse 102"/>
                <p:cNvSpPr/>
                <p:nvPr/>
              </p:nvSpPr>
              <p:spPr>
                <a:xfrm>
                  <a:off x="1251197" y="532792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Ellipse 103"/>
                <p:cNvSpPr/>
                <p:nvPr/>
              </p:nvSpPr>
              <p:spPr>
                <a:xfrm>
                  <a:off x="1690108" y="5191034"/>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Ellipse 104"/>
                <p:cNvSpPr/>
                <p:nvPr/>
              </p:nvSpPr>
              <p:spPr>
                <a:xfrm>
                  <a:off x="717767" y="5306772"/>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 name="Ellipse 105"/>
                <p:cNvSpPr/>
                <p:nvPr/>
              </p:nvSpPr>
              <p:spPr>
                <a:xfrm>
                  <a:off x="3724328" y="481292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Ellipse 106"/>
                <p:cNvSpPr/>
                <p:nvPr/>
              </p:nvSpPr>
              <p:spPr>
                <a:xfrm>
                  <a:off x="3264269" y="4766083"/>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 name="Ellipse 107"/>
                <p:cNvSpPr/>
                <p:nvPr/>
              </p:nvSpPr>
              <p:spPr>
                <a:xfrm>
                  <a:off x="3635145" y="5225249"/>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 name="Ellipse 108"/>
                <p:cNvSpPr/>
                <p:nvPr/>
              </p:nvSpPr>
              <p:spPr>
                <a:xfrm>
                  <a:off x="3343303" y="5530308"/>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Ellipse 109"/>
                <p:cNvSpPr/>
                <p:nvPr/>
              </p:nvSpPr>
              <p:spPr>
                <a:xfrm>
                  <a:off x="2503002" y="4650703"/>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 name="Ellipse 110"/>
                <p:cNvSpPr/>
                <p:nvPr/>
              </p:nvSpPr>
              <p:spPr>
                <a:xfrm>
                  <a:off x="2492375" y="51747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 name="Ellipse 111"/>
                <p:cNvSpPr/>
                <p:nvPr/>
              </p:nvSpPr>
              <p:spPr>
                <a:xfrm>
                  <a:off x="3850726" y="5605414"/>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99" name="ZoneTexte 98"/>
              <p:cNvSpPr txBox="1"/>
              <p:nvPr/>
            </p:nvSpPr>
            <p:spPr>
              <a:xfrm>
                <a:off x="6177217" y="5587306"/>
                <a:ext cx="1147081" cy="369332"/>
              </a:xfrm>
              <a:prstGeom prst="rect">
                <a:avLst/>
              </a:prstGeom>
              <a:noFill/>
              <a:ln>
                <a:noFill/>
              </a:ln>
            </p:spPr>
            <p:txBody>
              <a:bodyPr wrap="square" rtlCol="0">
                <a:spAutoFit/>
              </a:bodyPr>
              <a:lstStyle/>
              <a:p>
                <a:r>
                  <a:rPr lang="fr-BE" b="1" dirty="0" err="1" smtClean="0"/>
                  <a:t>ADP+Pi</a:t>
                </a:r>
                <a:endParaRPr lang="fr-BE" b="1" dirty="0"/>
              </a:p>
            </p:txBody>
          </p:sp>
        </p:grpSp>
        <p:sp>
          <p:nvSpPr>
            <p:cNvPr id="85" name="Arc 6"/>
            <p:cNvSpPr/>
            <p:nvPr/>
          </p:nvSpPr>
          <p:spPr bwMode="auto">
            <a:xfrm rot="13415919">
              <a:off x="6675487" y="4832229"/>
              <a:ext cx="1068387" cy="106997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86" name="Connecteur droit avec flèche 8"/>
            <p:cNvCxnSpPr/>
            <p:nvPr/>
          </p:nvCxnSpPr>
          <p:spPr bwMode="auto">
            <a:xfrm flipV="1">
              <a:off x="6809945" y="4816119"/>
              <a:ext cx="170992" cy="182715"/>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87" name="Connecteur droit avec flèche 86"/>
            <p:cNvCxnSpPr/>
            <p:nvPr/>
          </p:nvCxnSpPr>
          <p:spPr>
            <a:xfrm flipV="1">
              <a:off x="10393504" y="4113065"/>
              <a:ext cx="1" cy="12400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à coins arrondis 87"/>
            <p:cNvSpPr/>
            <p:nvPr/>
          </p:nvSpPr>
          <p:spPr>
            <a:xfrm>
              <a:off x="9039465" y="4507887"/>
              <a:ext cx="1387241" cy="502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57"/>
            <p:cNvSpPr txBox="1">
              <a:spLocks noChangeArrowheads="1"/>
            </p:cNvSpPr>
            <p:nvPr/>
          </p:nvSpPr>
          <p:spPr bwMode="auto">
            <a:xfrm>
              <a:off x="10116573" y="5312441"/>
              <a:ext cx="545281" cy="307777"/>
            </a:xfrm>
            <a:prstGeom prst="rect">
              <a:avLst/>
            </a:prstGeom>
            <a:noFill/>
            <a:ln w="9525">
              <a:noFill/>
              <a:miter lim="800000"/>
              <a:headEnd/>
              <a:tailEnd/>
            </a:ln>
          </p:spPr>
          <p:txBody>
            <a:bodyPr wrap="square">
              <a:spAutoFit/>
            </a:bodyPr>
            <a:lstStyle/>
            <a:p>
              <a:r>
                <a:rPr lang="fr-BE" sz="1400" dirty="0" smtClean="0"/>
                <a:t>CO</a:t>
              </a:r>
              <a:r>
                <a:rPr lang="fr-BE" sz="1400" baseline="-25000" dirty="0" smtClean="0"/>
                <a:t>2</a:t>
              </a:r>
              <a:endParaRPr lang="fr-BE" sz="1400" baseline="-25000" dirty="0"/>
            </a:p>
          </p:txBody>
        </p:sp>
        <p:sp>
          <p:nvSpPr>
            <p:cNvPr id="90" name="ZoneTexte 57"/>
            <p:cNvSpPr txBox="1">
              <a:spLocks noChangeArrowheads="1"/>
            </p:cNvSpPr>
            <p:nvPr/>
          </p:nvSpPr>
          <p:spPr bwMode="auto">
            <a:xfrm>
              <a:off x="9970749" y="3821718"/>
              <a:ext cx="644707" cy="307777"/>
            </a:xfrm>
            <a:prstGeom prst="rect">
              <a:avLst/>
            </a:prstGeom>
            <a:noFill/>
            <a:ln w="9525">
              <a:noFill/>
              <a:miter lim="800000"/>
              <a:headEnd/>
              <a:tailEnd/>
            </a:ln>
          </p:spPr>
          <p:txBody>
            <a:bodyPr wrap="square">
              <a:spAutoFit/>
            </a:bodyPr>
            <a:lstStyle/>
            <a:p>
              <a:r>
                <a:rPr lang="fr-BE" sz="1400" dirty="0" err="1" smtClean="0"/>
                <a:t>Sugar</a:t>
              </a:r>
              <a:endParaRPr lang="fr-BE" sz="1400" baseline="-25000" dirty="0"/>
            </a:p>
          </p:txBody>
        </p:sp>
        <p:sp>
          <p:nvSpPr>
            <p:cNvPr id="91" name="ZoneTexte 90"/>
            <p:cNvSpPr txBox="1"/>
            <p:nvPr/>
          </p:nvSpPr>
          <p:spPr>
            <a:xfrm>
              <a:off x="9119176" y="4611865"/>
              <a:ext cx="1496280" cy="369332"/>
            </a:xfrm>
            <a:prstGeom prst="rect">
              <a:avLst/>
            </a:prstGeom>
            <a:noFill/>
          </p:spPr>
          <p:txBody>
            <a:bodyPr wrap="square" rtlCol="0">
              <a:spAutoFit/>
            </a:bodyPr>
            <a:lstStyle/>
            <a:p>
              <a:r>
                <a:rPr lang="fr-BE" b="1" dirty="0" smtClean="0"/>
                <a:t>Calvin cycle</a:t>
              </a:r>
              <a:endParaRPr lang="fr-BE" b="1" dirty="0"/>
            </a:p>
          </p:txBody>
        </p:sp>
        <p:cxnSp>
          <p:nvCxnSpPr>
            <p:cNvPr id="94" name="Connecteur droit avec flèche 93"/>
            <p:cNvCxnSpPr>
              <a:endCxn id="88" idx="1"/>
            </p:cNvCxnSpPr>
            <p:nvPr/>
          </p:nvCxnSpPr>
          <p:spPr>
            <a:xfrm>
              <a:off x="8584449" y="4169150"/>
              <a:ext cx="455016" cy="5900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a:stCxn id="133" idx="3"/>
              <a:endCxn id="88" idx="1"/>
            </p:cNvCxnSpPr>
            <p:nvPr/>
          </p:nvCxnSpPr>
          <p:spPr>
            <a:xfrm flipV="1">
              <a:off x="7681891" y="4759234"/>
              <a:ext cx="1357574" cy="733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78" name="Connecteur droit avec flèche 77"/>
          <p:cNvCxnSpPr>
            <a:endCxn id="153" idx="0"/>
          </p:cNvCxnSpPr>
          <p:nvPr/>
        </p:nvCxnSpPr>
        <p:spPr>
          <a:xfrm flipH="1">
            <a:off x="3621782" y="2776611"/>
            <a:ext cx="2423126" cy="12191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78"/>
          <p:cNvCxnSpPr>
            <a:stCxn id="154" idx="0"/>
          </p:cNvCxnSpPr>
          <p:nvPr/>
        </p:nvCxnSpPr>
        <p:spPr>
          <a:xfrm flipH="1" flipV="1">
            <a:off x="6012831" y="2763658"/>
            <a:ext cx="967298" cy="123212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rot="3073552">
            <a:off x="6019311" y="3041534"/>
            <a:ext cx="1025492" cy="307777"/>
          </a:xfrm>
          <a:prstGeom prst="rect">
            <a:avLst/>
          </a:prstGeom>
          <a:noFill/>
        </p:spPr>
        <p:txBody>
          <a:bodyPr wrap="square" rtlCol="0">
            <a:spAutoFit/>
          </a:bodyPr>
          <a:lstStyle/>
          <a:p>
            <a:r>
              <a:rPr lang="fr-BE" sz="1400" b="1" dirty="0" smtClean="0">
                <a:effectLst>
                  <a:outerShdw blurRad="38100" dist="38100" dir="2700000" algn="tl">
                    <a:srgbClr val="000000">
                      <a:alpha val="43137"/>
                    </a:srgbClr>
                  </a:outerShdw>
                </a:effectLst>
              </a:rPr>
              <a:t>Pgrl1-CEF</a:t>
            </a:r>
            <a:endParaRPr lang="fr-BE" sz="1400" b="1" dirty="0">
              <a:effectLst>
                <a:outerShdw blurRad="38100" dist="38100" dir="2700000" algn="tl">
                  <a:srgbClr val="000000">
                    <a:alpha val="43137"/>
                  </a:srgbClr>
                </a:outerShdw>
              </a:effectLst>
            </a:endParaRPr>
          </a:p>
        </p:txBody>
      </p:sp>
      <p:sp>
        <p:nvSpPr>
          <p:cNvPr id="92" name="ZoneTexte 57"/>
          <p:cNvSpPr txBox="1">
            <a:spLocks noChangeArrowheads="1"/>
          </p:cNvSpPr>
          <p:nvPr/>
        </p:nvSpPr>
        <p:spPr bwMode="auto">
          <a:xfrm>
            <a:off x="3385360" y="4601049"/>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93" name="ZoneTexte 57"/>
          <p:cNvSpPr txBox="1">
            <a:spLocks noChangeArrowheads="1"/>
          </p:cNvSpPr>
          <p:nvPr/>
        </p:nvSpPr>
        <p:spPr bwMode="auto">
          <a:xfrm>
            <a:off x="4151338" y="4698562"/>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98" name="ZoneTexte 57"/>
          <p:cNvSpPr txBox="1">
            <a:spLocks noChangeArrowheads="1"/>
          </p:cNvSpPr>
          <p:nvPr/>
        </p:nvSpPr>
        <p:spPr bwMode="auto">
          <a:xfrm>
            <a:off x="4611517" y="4755756"/>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01" name="ZoneTexte 57"/>
          <p:cNvSpPr txBox="1">
            <a:spLocks noChangeArrowheads="1"/>
          </p:cNvSpPr>
          <p:nvPr/>
        </p:nvSpPr>
        <p:spPr bwMode="auto">
          <a:xfrm>
            <a:off x="2571302" y="5120920"/>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37" name="ZoneTexte 57"/>
          <p:cNvSpPr txBox="1">
            <a:spLocks noChangeArrowheads="1"/>
          </p:cNvSpPr>
          <p:nvPr/>
        </p:nvSpPr>
        <p:spPr bwMode="auto">
          <a:xfrm>
            <a:off x="3372338" y="510572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39" name="ZoneTexte 57"/>
          <p:cNvSpPr txBox="1">
            <a:spLocks noChangeArrowheads="1"/>
          </p:cNvSpPr>
          <p:nvPr/>
        </p:nvSpPr>
        <p:spPr bwMode="auto">
          <a:xfrm>
            <a:off x="4230804" y="545810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0" name="ZoneTexte 57"/>
          <p:cNvSpPr txBox="1">
            <a:spLocks noChangeArrowheads="1"/>
          </p:cNvSpPr>
          <p:nvPr/>
        </p:nvSpPr>
        <p:spPr bwMode="auto">
          <a:xfrm>
            <a:off x="4512386" y="5161932"/>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1" name="ZoneTexte 57"/>
          <p:cNvSpPr txBox="1">
            <a:spLocks noChangeArrowheads="1"/>
          </p:cNvSpPr>
          <p:nvPr/>
        </p:nvSpPr>
        <p:spPr bwMode="auto">
          <a:xfrm>
            <a:off x="4740510" y="5527058"/>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2" name="ZoneTexte 57"/>
          <p:cNvSpPr txBox="1">
            <a:spLocks noChangeArrowheads="1"/>
          </p:cNvSpPr>
          <p:nvPr/>
        </p:nvSpPr>
        <p:spPr bwMode="auto">
          <a:xfrm>
            <a:off x="2138652" y="526268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3" name="ZoneTexte 57"/>
          <p:cNvSpPr txBox="1">
            <a:spLocks noChangeArrowheads="1"/>
          </p:cNvSpPr>
          <p:nvPr/>
        </p:nvSpPr>
        <p:spPr bwMode="auto">
          <a:xfrm>
            <a:off x="1601510" y="523577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cxnSp>
        <p:nvCxnSpPr>
          <p:cNvPr id="144" name="Connecteur droit avec flèche 8"/>
          <p:cNvCxnSpPr/>
          <p:nvPr/>
        </p:nvCxnSpPr>
        <p:spPr bwMode="auto">
          <a:xfrm>
            <a:off x="6654615" y="5345712"/>
            <a:ext cx="202733" cy="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nvGrpSpPr>
          <p:cNvPr id="145" name="Groupe 144"/>
          <p:cNvGrpSpPr/>
          <p:nvPr/>
        </p:nvGrpSpPr>
        <p:grpSpPr>
          <a:xfrm>
            <a:off x="6903383" y="5156697"/>
            <a:ext cx="1512258" cy="276999"/>
            <a:chOff x="60063" y="5411877"/>
            <a:chExt cx="1512258" cy="276999"/>
          </a:xfrm>
        </p:grpSpPr>
        <p:sp>
          <p:nvSpPr>
            <p:cNvPr id="146" name="Ellipse 145"/>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nvGrpSpPr>
          <p:cNvPr id="149" name="Groupe 148"/>
          <p:cNvGrpSpPr/>
          <p:nvPr/>
        </p:nvGrpSpPr>
        <p:grpSpPr>
          <a:xfrm>
            <a:off x="4748515" y="3522253"/>
            <a:ext cx="1512258" cy="276999"/>
            <a:chOff x="60063" y="5411877"/>
            <a:chExt cx="1512258" cy="276999"/>
          </a:xfrm>
        </p:grpSpPr>
        <p:sp>
          <p:nvSpPr>
            <p:cNvPr id="160" name="Ellipse 159"/>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1"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sp>
        <p:nvSpPr>
          <p:cNvPr id="175" name="ZoneTexte 174"/>
          <p:cNvSpPr txBox="1"/>
          <p:nvPr/>
        </p:nvSpPr>
        <p:spPr>
          <a:xfrm>
            <a:off x="7860172" y="2688205"/>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176" name="Connecteur droit avec flèche 175"/>
          <p:cNvCxnSpPr/>
          <p:nvPr/>
        </p:nvCxnSpPr>
        <p:spPr>
          <a:xfrm flipV="1">
            <a:off x="6980889" y="3045282"/>
            <a:ext cx="1028159" cy="9458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7" name="ZoneTexte 176"/>
          <p:cNvSpPr txBox="1"/>
          <p:nvPr/>
        </p:nvSpPr>
        <p:spPr>
          <a:xfrm rot="19044282">
            <a:off x="7109176" y="2977177"/>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sp>
        <p:nvSpPr>
          <p:cNvPr id="136" name="ZoneTexte 141"/>
          <p:cNvSpPr txBox="1">
            <a:spLocks noChangeArrowheads="1"/>
          </p:cNvSpPr>
          <p:nvPr/>
        </p:nvSpPr>
        <p:spPr bwMode="auto">
          <a:xfrm>
            <a:off x="470832" y="980023"/>
            <a:ext cx="9330893" cy="2031325"/>
          </a:xfrm>
          <a:prstGeom prst="rect">
            <a:avLst/>
          </a:prstGeom>
          <a:noFill/>
          <a:ln w="9525">
            <a:noFill/>
            <a:miter lim="800000"/>
            <a:headEnd/>
            <a:tailEnd/>
          </a:ln>
        </p:spPr>
        <p:txBody>
          <a:bodyPr wrap="square">
            <a:spAutoFit/>
          </a:bodyPr>
          <a:lstStyle/>
          <a:p>
            <a:r>
              <a:rPr lang="nl-BE" b="1" dirty="0" smtClean="0"/>
              <a:t>● </a:t>
            </a:r>
            <a:r>
              <a:rPr lang="nl-BE" b="1" dirty="0" err="1" smtClean="0"/>
              <a:t>Unbalenced</a:t>
            </a:r>
            <a:r>
              <a:rPr lang="nl-BE" b="1" dirty="0" smtClean="0"/>
              <a:t> ATP/NADPH ratio </a:t>
            </a:r>
            <a:r>
              <a:rPr lang="nl-BE" b="1" dirty="0" err="1" smtClean="0"/>
              <a:t>towards</a:t>
            </a:r>
            <a:r>
              <a:rPr lang="nl-BE" b="1" dirty="0" smtClean="0"/>
              <a:t> NADPH</a:t>
            </a:r>
          </a:p>
          <a:p>
            <a:endParaRPr lang="nl-BE" b="1" dirty="0" smtClean="0"/>
          </a:p>
          <a:p>
            <a:r>
              <a:rPr lang="en-US" b="1" dirty="0" smtClean="0">
                <a:solidFill>
                  <a:srgbClr val="000000"/>
                </a:solidFill>
              </a:rPr>
              <a:t>Photosynthesis </a:t>
            </a:r>
            <a:r>
              <a:rPr lang="en-US" b="1" dirty="0">
                <a:solidFill>
                  <a:srgbClr val="000000"/>
                </a:solidFill>
              </a:rPr>
              <a:t>needs alternative pathways to optimize </a:t>
            </a:r>
            <a:r>
              <a:rPr lang="en-US" b="1" dirty="0" smtClean="0">
                <a:solidFill>
                  <a:srgbClr val="000000"/>
                </a:solidFill>
              </a:rPr>
              <a:t>ATP versus NADPH production</a:t>
            </a:r>
            <a:endParaRPr lang="en-US" b="1" dirty="0"/>
          </a:p>
          <a:p>
            <a:endParaRPr lang="nl-BE" b="1" dirty="0"/>
          </a:p>
          <a:p>
            <a:endParaRPr lang="fr-BE" b="1" dirty="0" smtClean="0"/>
          </a:p>
          <a:p>
            <a:endParaRPr lang="fr-BE" b="1" dirty="0"/>
          </a:p>
          <a:p>
            <a:endParaRPr lang="nl-BE" b="1" dirty="0"/>
          </a:p>
        </p:txBody>
      </p:sp>
      <p:sp>
        <p:nvSpPr>
          <p:cNvPr id="163"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Photosynthetic</a:t>
            </a:r>
            <a:r>
              <a:rPr lang="fr-BE" sz="2400" b="1" dirty="0" smtClean="0">
                <a:solidFill>
                  <a:srgbClr val="000000"/>
                </a:solidFill>
                <a:latin typeface="Calibri"/>
              </a:rPr>
              <a:t> alternative </a:t>
            </a:r>
            <a:r>
              <a:rPr lang="fr-BE" sz="2400" b="1" dirty="0" err="1" smtClean="0">
                <a:solidFill>
                  <a:srgbClr val="000000"/>
                </a:solidFill>
                <a:latin typeface="Calibri"/>
              </a:rPr>
              <a:t>electron</a:t>
            </a:r>
            <a:r>
              <a:rPr lang="fr-BE" sz="2400" b="1" dirty="0" smtClean="0">
                <a:solidFill>
                  <a:srgbClr val="000000"/>
                </a:solidFill>
                <a:latin typeface="Calibri"/>
              </a:rPr>
              <a:t> </a:t>
            </a:r>
            <a:r>
              <a:rPr lang="fr-BE" sz="2400" b="1" dirty="0" err="1" smtClean="0">
                <a:solidFill>
                  <a:srgbClr val="000000"/>
                </a:solidFill>
                <a:latin typeface="Calibri"/>
              </a:rPr>
              <a:t>flows</a:t>
            </a:r>
            <a:r>
              <a:rPr lang="fr-BE" sz="2400" b="1" dirty="0" smtClean="0">
                <a:solidFill>
                  <a:srgbClr val="000000"/>
                </a:solidFill>
                <a:latin typeface="Calibri"/>
              </a:rPr>
              <a:t> in </a:t>
            </a:r>
            <a:r>
              <a:rPr lang="fr-BE" sz="2400" b="1" dirty="0" err="1" smtClean="0">
                <a:solidFill>
                  <a:srgbClr val="000000"/>
                </a:solidFill>
                <a:latin typeface="Calibri"/>
              </a:rPr>
              <a:t>anoxic</a:t>
            </a:r>
            <a:r>
              <a:rPr lang="fr-BE" sz="2400" b="1" dirty="0" smtClean="0">
                <a:solidFill>
                  <a:srgbClr val="000000"/>
                </a:solidFill>
                <a:latin typeface="Calibri"/>
              </a:rPr>
              <a:t> condition:</a:t>
            </a:r>
          </a:p>
        </p:txBody>
      </p:sp>
      <p:sp>
        <p:nvSpPr>
          <p:cNvPr id="164" name="ZoneTexte 163"/>
          <p:cNvSpPr txBox="1"/>
          <p:nvPr/>
        </p:nvSpPr>
        <p:spPr>
          <a:xfrm>
            <a:off x="9463077" y="152400"/>
            <a:ext cx="2728923" cy="369332"/>
          </a:xfrm>
          <a:prstGeom prst="rect">
            <a:avLst/>
          </a:prstGeom>
          <a:noFill/>
        </p:spPr>
        <p:txBody>
          <a:bodyPr wrap="square" rtlCol="0">
            <a:spAutoFit/>
          </a:bodyPr>
          <a:lstStyle/>
          <a:p>
            <a:pPr algn="ctr"/>
            <a:r>
              <a:rPr lang="fr-BE" dirty="0" smtClean="0"/>
              <a:t>Introduction</a:t>
            </a:r>
            <a:endParaRPr lang="en-US" dirty="0"/>
          </a:p>
        </p:txBody>
      </p:sp>
    </p:spTree>
    <p:extLst>
      <p:ext uri="{BB962C8B-B14F-4D97-AF65-F5344CB8AC3E}">
        <p14:creationId xmlns:p14="http://schemas.microsoft.com/office/powerpoint/2010/main" val="1472653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aphique 19"/>
          <p:cNvGraphicFramePr/>
          <p:nvPr>
            <p:extLst/>
          </p:nvPr>
        </p:nvGraphicFramePr>
        <p:xfrm>
          <a:off x="527486" y="2810905"/>
          <a:ext cx="4555435" cy="28232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phique 20"/>
          <p:cNvGraphicFramePr/>
          <p:nvPr>
            <p:extLst>
              <p:ext uri="{D42A27DB-BD31-4B8C-83A1-F6EECF244321}">
                <p14:modId xmlns:p14="http://schemas.microsoft.com/office/powerpoint/2010/main" val="1413275010"/>
              </p:ext>
            </p:extLst>
          </p:nvPr>
        </p:nvGraphicFramePr>
        <p:xfrm>
          <a:off x="4484062" y="2864867"/>
          <a:ext cx="4555435" cy="2781853"/>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e 21"/>
          <p:cNvGrpSpPr/>
          <p:nvPr/>
        </p:nvGrpSpPr>
        <p:grpSpPr>
          <a:xfrm>
            <a:off x="456284" y="2811437"/>
            <a:ext cx="499060" cy="2828276"/>
            <a:chOff x="456284" y="2726589"/>
            <a:chExt cx="499060" cy="2954068"/>
          </a:xfrm>
        </p:grpSpPr>
        <p:sp>
          <p:nvSpPr>
            <p:cNvPr id="23" name="Rectangle 22"/>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4" name="Image 23"/>
            <p:cNvPicPr>
              <a:picLocks noChangeAspect="1"/>
            </p:cNvPicPr>
            <p:nvPr/>
          </p:nvPicPr>
          <p:blipFill rotWithShape="1">
            <a:blip r:embed="rId4">
              <a:extLst>
                <a:ext uri="{28A0092B-C50C-407E-A947-70E740481C1C}">
                  <a14:useLocalDpi xmlns:a14="http://schemas.microsoft.com/office/drawing/2010/main" val="0"/>
                </a:ext>
              </a:extLst>
            </a:blip>
            <a:srcRect r="89085"/>
            <a:stretch/>
          </p:blipFill>
          <p:spPr>
            <a:xfrm>
              <a:off x="456284" y="2726589"/>
              <a:ext cx="499060" cy="2897048"/>
            </a:xfrm>
            <a:prstGeom prst="rect">
              <a:avLst/>
            </a:prstGeom>
          </p:spPr>
        </p:pic>
      </p:grpSp>
      <p:grpSp>
        <p:nvGrpSpPr>
          <p:cNvPr id="25" name="Groupe 24"/>
          <p:cNvGrpSpPr/>
          <p:nvPr/>
        </p:nvGrpSpPr>
        <p:grpSpPr>
          <a:xfrm>
            <a:off x="4462345" y="2864867"/>
            <a:ext cx="499060" cy="2815790"/>
            <a:chOff x="456284" y="2739630"/>
            <a:chExt cx="499060" cy="2941027"/>
          </a:xfrm>
        </p:grpSpPr>
        <p:sp>
          <p:nvSpPr>
            <p:cNvPr id="26" name="Rectangle 25"/>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Image 26"/>
            <p:cNvPicPr>
              <a:picLocks noChangeAspect="1"/>
            </p:cNvPicPr>
            <p:nvPr/>
          </p:nvPicPr>
          <p:blipFill rotWithShape="1">
            <a:blip r:embed="rId4">
              <a:extLst>
                <a:ext uri="{28A0092B-C50C-407E-A947-70E740481C1C}">
                  <a14:useLocalDpi xmlns:a14="http://schemas.microsoft.com/office/drawing/2010/main" val="0"/>
                </a:ext>
              </a:extLst>
            </a:blip>
            <a:srcRect r="89085"/>
            <a:stretch/>
          </p:blipFill>
          <p:spPr>
            <a:xfrm>
              <a:off x="456284" y="2739630"/>
              <a:ext cx="499060" cy="2841242"/>
            </a:xfrm>
            <a:prstGeom prst="rect">
              <a:avLst/>
            </a:prstGeom>
          </p:spPr>
        </p:pic>
      </p:grpSp>
      <p:sp>
        <p:nvSpPr>
          <p:cNvPr id="28" name="ZoneTexte 27"/>
          <p:cNvSpPr txBox="1"/>
          <p:nvPr/>
        </p:nvSpPr>
        <p:spPr>
          <a:xfrm rot="16200000">
            <a:off x="19770" y="3671248"/>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ETR</a:t>
            </a:r>
            <a:endParaRPr lang="fr-BE" sz="1400" b="1" dirty="0">
              <a:latin typeface="Arial" panose="020B0604020202020204" pitchFamily="34" charset="0"/>
              <a:cs typeface="Arial" panose="020B0604020202020204" pitchFamily="34" charset="0"/>
            </a:endParaRPr>
          </a:p>
        </p:txBody>
      </p:sp>
      <p:sp>
        <p:nvSpPr>
          <p:cNvPr id="29" name="ZoneTexte 28"/>
          <p:cNvSpPr txBox="1"/>
          <p:nvPr/>
        </p:nvSpPr>
        <p:spPr>
          <a:xfrm>
            <a:off x="2000969" y="5226510"/>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0" name="ZoneTexte 29"/>
          <p:cNvSpPr txBox="1"/>
          <p:nvPr/>
        </p:nvSpPr>
        <p:spPr>
          <a:xfrm>
            <a:off x="2123800" y="3057098"/>
            <a:ext cx="1228299" cy="369332"/>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wt</a:t>
            </a:r>
            <a:endParaRPr lang="fr-BE" b="1" dirty="0">
              <a:latin typeface="Arial" panose="020B0604020202020204" pitchFamily="34" charset="0"/>
              <a:cs typeface="Arial" panose="020B0604020202020204" pitchFamily="34" charset="0"/>
            </a:endParaRPr>
          </a:p>
        </p:txBody>
      </p:sp>
      <p:sp>
        <p:nvSpPr>
          <p:cNvPr id="31" name="ZoneTexte 30"/>
          <p:cNvSpPr txBox="1"/>
          <p:nvPr/>
        </p:nvSpPr>
        <p:spPr>
          <a:xfrm>
            <a:off x="5839537" y="5299695"/>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2" name="ZoneTexte 31"/>
          <p:cNvSpPr txBox="1"/>
          <p:nvPr/>
        </p:nvSpPr>
        <p:spPr>
          <a:xfrm>
            <a:off x="6043192" y="3057098"/>
            <a:ext cx="1228299" cy="369332"/>
          </a:xfrm>
          <a:prstGeom prst="rect">
            <a:avLst/>
          </a:prstGeom>
          <a:noFill/>
        </p:spPr>
        <p:txBody>
          <a:bodyPr wrap="square" rtlCol="0">
            <a:spAutoFit/>
          </a:bodyPr>
          <a:lstStyle/>
          <a:p>
            <a:r>
              <a:rPr lang="fr-BE" b="1" dirty="0" err="1">
                <a:latin typeface="Arial" panose="020B0604020202020204" pitchFamily="34" charset="0"/>
                <a:cs typeface="Arial" panose="020B0604020202020204" pitchFamily="34" charset="0"/>
              </a:rPr>
              <a:t>w</a:t>
            </a:r>
            <a:r>
              <a:rPr lang="fr-BE" b="1" dirty="0" err="1" smtClean="0">
                <a:latin typeface="Arial" panose="020B0604020202020204" pitchFamily="34" charset="0"/>
                <a:cs typeface="Arial" panose="020B0604020202020204" pitchFamily="34" charset="0"/>
              </a:rPr>
              <a:t>t</a:t>
            </a:r>
            <a:r>
              <a:rPr lang="fr-BE" b="1" dirty="0" smtClean="0">
                <a:latin typeface="Arial" panose="020B0604020202020204" pitchFamily="34" charset="0"/>
                <a:cs typeface="Arial" panose="020B0604020202020204" pitchFamily="34" charset="0"/>
              </a:rPr>
              <a:t> (GA)</a:t>
            </a:r>
            <a:endParaRPr lang="fr-BE" b="1" dirty="0">
              <a:latin typeface="Arial" panose="020B0604020202020204" pitchFamily="34" charset="0"/>
              <a:cs typeface="Arial" panose="020B0604020202020204" pitchFamily="34" charset="0"/>
            </a:endParaRPr>
          </a:p>
        </p:txBody>
      </p:sp>
      <p:sp>
        <p:nvSpPr>
          <p:cNvPr id="33" name="Rectangle 32"/>
          <p:cNvSpPr/>
          <p:nvPr/>
        </p:nvSpPr>
        <p:spPr>
          <a:xfrm>
            <a:off x="9039497" y="1959429"/>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9525210" y="1483101"/>
            <a:ext cx="192477" cy="207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5" name="Groupe 34"/>
          <p:cNvGrpSpPr/>
          <p:nvPr/>
        </p:nvGrpSpPr>
        <p:grpSpPr>
          <a:xfrm>
            <a:off x="509290" y="152400"/>
            <a:ext cx="12083760" cy="3041925"/>
            <a:chOff x="509290" y="152400"/>
            <a:chExt cx="12083760" cy="3041925"/>
          </a:xfrm>
        </p:grpSpPr>
        <p:sp>
          <p:nvSpPr>
            <p:cNvPr id="3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smtClean="0">
                  <a:solidFill>
                    <a:srgbClr val="000000"/>
                  </a:solidFill>
                </a:rPr>
                <a:t>Calvin </a:t>
              </a:r>
              <a:r>
                <a:rPr lang="fr-BE" sz="2400" b="1" dirty="0">
                  <a:solidFill>
                    <a:srgbClr val="000000"/>
                  </a:solidFill>
                </a:rPr>
                <a:t>cycle </a:t>
              </a:r>
              <a:r>
                <a:rPr lang="fr-BE" sz="2400" b="1" dirty="0" err="1" smtClean="0">
                  <a:solidFill>
                    <a:srgbClr val="000000"/>
                  </a:solidFill>
                </a:rPr>
                <a:t>reactivation</a:t>
              </a:r>
              <a:r>
                <a:rPr lang="fr-BE" sz="2400" b="1" dirty="0" smtClean="0">
                  <a:solidFill>
                    <a:srgbClr val="000000"/>
                  </a:solidFill>
                </a:rPr>
                <a:t> </a:t>
              </a:r>
              <a:r>
                <a:rPr lang="fr-BE" sz="2400" b="1" dirty="0" err="1" smtClean="0">
                  <a:solidFill>
                    <a:srgbClr val="000000"/>
                  </a:solidFill>
                </a:rPr>
                <a:t>upon</a:t>
              </a:r>
              <a:r>
                <a:rPr lang="fr-BE" sz="2400" b="1" dirty="0" smtClean="0">
                  <a:solidFill>
                    <a:srgbClr val="000000"/>
                  </a:solidFill>
                </a:rPr>
                <a:t> </a:t>
              </a:r>
              <a:r>
                <a:rPr lang="fr-BE" sz="2400" b="1" dirty="0" err="1" smtClean="0">
                  <a:solidFill>
                    <a:srgbClr val="000000"/>
                  </a:solidFill>
                </a:rPr>
                <a:t>dark</a:t>
              </a:r>
              <a:r>
                <a:rPr lang="fr-BE" sz="2400" b="1" dirty="0" smtClean="0">
                  <a:solidFill>
                    <a:srgbClr val="000000"/>
                  </a:solidFill>
                </a:rPr>
                <a:t> </a:t>
              </a:r>
              <a:r>
                <a:rPr lang="fr-BE" sz="2400" b="1" dirty="0" err="1" smtClean="0">
                  <a:solidFill>
                    <a:srgbClr val="000000"/>
                  </a:solidFill>
                </a:rPr>
                <a:t>anoxic</a:t>
              </a:r>
              <a:r>
                <a:rPr lang="fr-BE" sz="2400" b="1" dirty="0" smtClean="0">
                  <a:solidFill>
                    <a:srgbClr val="000000"/>
                  </a:solidFill>
                </a:rPr>
                <a:t> conditions</a:t>
              </a:r>
              <a:endParaRPr dirty="0"/>
            </a:p>
          </p:txBody>
        </p:sp>
        <p:pic>
          <p:nvPicPr>
            <p:cNvPr id="38" name="Imag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4195" y="235908"/>
              <a:ext cx="6291514" cy="2958417"/>
            </a:xfrm>
            <a:prstGeom prst="rect">
              <a:avLst/>
            </a:prstGeom>
          </p:spPr>
        </p:pic>
        <p:sp>
          <p:nvSpPr>
            <p:cNvPr id="39" name="ZoneTexte 38"/>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grpSp>
      <p:sp>
        <p:nvSpPr>
          <p:cNvPr id="45" name="CustomShape 2"/>
          <p:cNvSpPr/>
          <p:nvPr/>
        </p:nvSpPr>
        <p:spPr>
          <a:xfrm>
            <a:off x="527486" y="5680657"/>
            <a:ext cx="12083760" cy="821880"/>
          </a:xfrm>
          <a:prstGeom prst="rect">
            <a:avLst/>
          </a:prstGeom>
        </p:spPr>
        <p:txBody>
          <a:bodyPr wrap="none" lIns="90000" tIns="45000" rIns="90000" bIns="45000"/>
          <a:lstStyle/>
          <a:p>
            <a:pPr>
              <a:lnSpc>
                <a:spcPct val="100000"/>
              </a:lnSpc>
            </a:pPr>
            <a:r>
              <a:rPr lang="fr-BE" sz="2000" b="1" dirty="0" smtClean="0">
                <a:solidFill>
                  <a:srgbClr val="000000"/>
                </a:solidFill>
                <a:sym typeface="Wingdings" panose="05000000000000000000" pitchFamily="2" charset="2"/>
              </a:rPr>
              <a:t> </a:t>
            </a:r>
            <a:r>
              <a:rPr lang="fr-BE" sz="2000" b="1" dirty="0" err="1">
                <a:solidFill>
                  <a:srgbClr val="000000"/>
                </a:solidFill>
              </a:rPr>
              <a:t>Competition</a:t>
            </a:r>
            <a:r>
              <a:rPr lang="fr-BE" sz="2000" b="1" dirty="0">
                <a:solidFill>
                  <a:srgbClr val="000000"/>
                </a:solidFill>
              </a:rPr>
              <a:t> </a:t>
            </a:r>
            <a:r>
              <a:rPr lang="fr-BE" sz="2000" b="1" dirty="0" err="1">
                <a:solidFill>
                  <a:srgbClr val="000000"/>
                </a:solidFill>
              </a:rPr>
              <a:t>between</a:t>
            </a:r>
            <a:r>
              <a:rPr lang="fr-BE" sz="2000" b="1" dirty="0">
                <a:solidFill>
                  <a:srgbClr val="000000"/>
                </a:solidFill>
              </a:rPr>
              <a:t> </a:t>
            </a:r>
            <a:r>
              <a:rPr lang="fr-BE" sz="2000" b="1" dirty="0" err="1">
                <a:solidFill>
                  <a:srgbClr val="000000"/>
                </a:solidFill>
              </a:rPr>
              <a:t>hydrogenase</a:t>
            </a:r>
            <a:r>
              <a:rPr lang="fr-BE" sz="2000" b="1" dirty="0">
                <a:solidFill>
                  <a:srgbClr val="000000"/>
                </a:solidFill>
              </a:rPr>
              <a:t> </a:t>
            </a:r>
            <a:r>
              <a:rPr lang="fr-BE" sz="2000" b="1" dirty="0" err="1" smtClean="0">
                <a:solidFill>
                  <a:srgbClr val="000000"/>
                </a:solidFill>
              </a:rPr>
              <a:t>activity</a:t>
            </a:r>
            <a:r>
              <a:rPr lang="fr-BE" sz="2000" b="1" dirty="0" smtClean="0">
                <a:solidFill>
                  <a:srgbClr val="000000"/>
                </a:solidFill>
              </a:rPr>
              <a:t> and </a:t>
            </a:r>
            <a:r>
              <a:rPr lang="fr-BE" sz="2000" b="1" dirty="0">
                <a:solidFill>
                  <a:srgbClr val="000000"/>
                </a:solidFill>
              </a:rPr>
              <a:t>Calvin cycle </a:t>
            </a:r>
            <a:r>
              <a:rPr lang="fr-BE" sz="2000" b="1" dirty="0" err="1" smtClean="0">
                <a:solidFill>
                  <a:srgbClr val="000000"/>
                </a:solidFill>
              </a:rPr>
              <a:t>reactivation</a:t>
            </a:r>
            <a:endParaRPr lang="fr-BE" sz="2000" b="1" dirty="0">
              <a:solidFill>
                <a:srgbClr val="000000"/>
              </a:solidFill>
            </a:endParaRP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spTree>
    <p:extLst>
      <p:ext uri="{BB962C8B-B14F-4D97-AF65-F5344CB8AC3E}">
        <p14:creationId xmlns:p14="http://schemas.microsoft.com/office/powerpoint/2010/main" val="292858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aphique 39"/>
          <p:cNvGraphicFramePr/>
          <p:nvPr>
            <p:extLst>
              <p:ext uri="{D42A27DB-BD31-4B8C-83A1-F6EECF244321}">
                <p14:modId xmlns:p14="http://schemas.microsoft.com/office/powerpoint/2010/main" val="345280553"/>
              </p:ext>
            </p:extLst>
          </p:nvPr>
        </p:nvGraphicFramePr>
        <p:xfrm>
          <a:off x="8268488" y="2810905"/>
          <a:ext cx="4555435" cy="28260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Graphique 19"/>
          <p:cNvGraphicFramePr/>
          <p:nvPr>
            <p:extLst/>
          </p:nvPr>
        </p:nvGraphicFramePr>
        <p:xfrm>
          <a:off x="527486" y="2810905"/>
          <a:ext cx="4555435" cy="28232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aphique 20"/>
          <p:cNvGraphicFramePr/>
          <p:nvPr>
            <p:extLst/>
          </p:nvPr>
        </p:nvGraphicFramePr>
        <p:xfrm>
          <a:off x="4484062" y="2864867"/>
          <a:ext cx="4555435" cy="2781853"/>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e 21"/>
          <p:cNvGrpSpPr/>
          <p:nvPr/>
        </p:nvGrpSpPr>
        <p:grpSpPr>
          <a:xfrm>
            <a:off x="456284" y="2811437"/>
            <a:ext cx="499060" cy="2828276"/>
            <a:chOff x="456284" y="2726589"/>
            <a:chExt cx="499060" cy="2954068"/>
          </a:xfrm>
        </p:grpSpPr>
        <p:sp>
          <p:nvSpPr>
            <p:cNvPr id="23" name="Rectangle 22"/>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4" name="Image 23"/>
            <p:cNvPicPr>
              <a:picLocks noChangeAspect="1"/>
            </p:cNvPicPr>
            <p:nvPr/>
          </p:nvPicPr>
          <p:blipFill rotWithShape="1">
            <a:blip r:embed="rId5">
              <a:extLst>
                <a:ext uri="{28A0092B-C50C-407E-A947-70E740481C1C}">
                  <a14:useLocalDpi xmlns:a14="http://schemas.microsoft.com/office/drawing/2010/main" val="0"/>
                </a:ext>
              </a:extLst>
            </a:blip>
            <a:srcRect r="89085"/>
            <a:stretch/>
          </p:blipFill>
          <p:spPr>
            <a:xfrm>
              <a:off x="456284" y="2726589"/>
              <a:ext cx="499060" cy="2897048"/>
            </a:xfrm>
            <a:prstGeom prst="rect">
              <a:avLst/>
            </a:prstGeom>
          </p:spPr>
        </p:pic>
      </p:grpSp>
      <p:grpSp>
        <p:nvGrpSpPr>
          <p:cNvPr id="25" name="Groupe 24"/>
          <p:cNvGrpSpPr/>
          <p:nvPr/>
        </p:nvGrpSpPr>
        <p:grpSpPr>
          <a:xfrm>
            <a:off x="4462345" y="2864867"/>
            <a:ext cx="499060" cy="2815790"/>
            <a:chOff x="456284" y="2739630"/>
            <a:chExt cx="499060" cy="2941027"/>
          </a:xfrm>
        </p:grpSpPr>
        <p:sp>
          <p:nvSpPr>
            <p:cNvPr id="26" name="Rectangle 25"/>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Image 26"/>
            <p:cNvPicPr>
              <a:picLocks noChangeAspect="1"/>
            </p:cNvPicPr>
            <p:nvPr/>
          </p:nvPicPr>
          <p:blipFill rotWithShape="1">
            <a:blip r:embed="rId5">
              <a:extLst>
                <a:ext uri="{28A0092B-C50C-407E-A947-70E740481C1C}">
                  <a14:useLocalDpi xmlns:a14="http://schemas.microsoft.com/office/drawing/2010/main" val="0"/>
                </a:ext>
              </a:extLst>
            </a:blip>
            <a:srcRect r="89085"/>
            <a:stretch/>
          </p:blipFill>
          <p:spPr>
            <a:xfrm>
              <a:off x="456284" y="2739630"/>
              <a:ext cx="499060" cy="2841242"/>
            </a:xfrm>
            <a:prstGeom prst="rect">
              <a:avLst/>
            </a:prstGeom>
          </p:spPr>
        </p:pic>
      </p:grpSp>
      <p:sp>
        <p:nvSpPr>
          <p:cNvPr id="28" name="ZoneTexte 27"/>
          <p:cNvSpPr txBox="1"/>
          <p:nvPr/>
        </p:nvSpPr>
        <p:spPr>
          <a:xfrm rot="16200000">
            <a:off x="19770" y="3671248"/>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ETR</a:t>
            </a:r>
            <a:endParaRPr lang="fr-BE" sz="1400" b="1" dirty="0">
              <a:latin typeface="Arial" panose="020B0604020202020204" pitchFamily="34" charset="0"/>
              <a:cs typeface="Arial" panose="020B0604020202020204" pitchFamily="34" charset="0"/>
            </a:endParaRPr>
          </a:p>
        </p:txBody>
      </p:sp>
      <p:sp>
        <p:nvSpPr>
          <p:cNvPr id="29" name="ZoneTexte 28"/>
          <p:cNvSpPr txBox="1"/>
          <p:nvPr/>
        </p:nvSpPr>
        <p:spPr>
          <a:xfrm>
            <a:off x="2000969" y="5226510"/>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0" name="ZoneTexte 29"/>
          <p:cNvSpPr txBox="1"/>
          <p:nvPr/>
        </p:nvSpPr>
        <p:spPr>
          <a:xfrm>
            <a:off x="2123800" y="3057098"/>
            <a:ext cx="1228299" cy="369332"/>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wt</a:t>
            </a:r>
            <a:endParaRPr lang="fr-BE" b="1" dirty="0">
              <a:latin typeface="Arial" panose="020B0604020202020204" pitchFamily="34" charset="0"/>
              <a:cs typeface="Arial" panose="020B0604020202020204" pitchFamily="34" charset="0"/>
            </a:endParaRPr>
          </a:p>
        </p:txBody>
      </p:sp>
      <p:sp>
        <p:nvSpPr>
          <p:cNvPr id="31" name="ZoneTexte 30"/>
          <p:cNvSpPr txBox="1"/>
          <p:nvPr/>
        </p:nvSpPr>
        <p:spPr>
          <a:xfrm>
            <a:off x="5839537" y="5299695"/>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2" name="ZoneTexte 31"/>
          <p:cNvSpPr txBox="1"/>
          <p:nvPr/>
        </p:nvSpPr>
        <p:spPr>
          <a:xfrm>
            <a:off x="6043192" y="3057098"/>
            <a:ext cx="1228299" cy="369332"/>
          </a:xfrm>
          <a:prstGeom prst="rect">
            <a:avLst/>
          </a:prstGeom>
          <a:noFill/>
        </p:spPr>
        <p:txBody>
          <a:bodyPr wrap="square" rtlCol="0">
            <a:spAutoFit/>
          </a:bodyPr>
          <a:lstStyle/>
          <a:p>
            <a:r>
              <a:rPr lang="fr-BE" b="1" dirty="0" err="1">
                <a:latin typeface="Arial" panose="020B0604020202020204" pitchFamily="34" charset="0"/>
                <a:cs typeface="Arial" panose="020B0604020202020204" pitchFamily="34" charset="0"/>
              </a:rPr>
              <a:t>w</a:t>
            </a:r>
            <a:r>
              <a:rPr lang="fr-BE" b="1" dirty="0" err="1" smtClean="0">
                <a:latin typeface="Arial" panose="020B0604020202020204" pitchFamily="34" charset="0"/>
                <a:cs typeface="Arial" panose="020B0604020202020204" pitchFamily="34" charset="0"/>
              </a:rPr>
              <a:t>t</a:t>
            </a:r>
            <a:r>
              <a:rPr lang="fr-BE" b="1" dirty="0" smtClean="0">
                <a:latin typeface="Arial" panose="020B0604020202020204" pitchFamily="34" charset="0"/>
                <a:cs typeface="Arial" panose="020B0604020202020204" pitchFamily="34" charset="0"/>
              </a:rPr>
              <a:t> (GA)</a:t>
            </a:r>
            <a:endParaRPr lang="fr-BE" b="1" dirty="0">
              <a:latin typeface="Arial" panose="020B0604020202020204" pitchFamily="34" charset="0"/>
              <a:cs typeface="Arial" panose="020B0604020202020204" pitchFamily="34" charset="0"/>
            </a:endParaRPr>
          </a:p>
        </p:txBody>
      </p:sp>
      <p:sp>
        <p:nvSpPr>
          <p:cNvPr id="33" name="Rectangle 32"/>
          <p:cNvSpPr/>
          <p:nvPr/>
        </p:nvSpPr>
        <p:spPr>
          <a:xfrm>
            <a:off x="9039497" y="1959429"/>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9525210" y="1483101"/>
            <a:ext cx="192477" cy="207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5" name="Groupe 34"/>
          <p:cNvGrpSpPr/>
          <p:nvPr/>
        </p:nvGrpSpPr>
        <p:grpSpPr>
          <a:xfrm>
            <a:off x="509290" y="152400"/>
            <a:ext cx="12083760" cy="3041925"/>
            <a:chOff x="509290" y="152400"/>
            <a:chExt cx="12083760" cy="3041925"/>
          </a:xfrm>
        </p:grpSpPr>
        <p:sp>
          <p:nvSpPr>
            <p:cNvPr id="36" name="ZoneTexte 35"/>
            <p:cNvSpPr txBox="1"/>
            <p:nvPr/>
          </p:nvSpPr>
          <p:spPr>
            <a:xfrm>
              <a:off x="9588196" y="2388384"/>
              <a:ext cx="1885760" cy="369332"/>
            </a:xfrm>
            <a:prstGeom prst="rect">
              <a:avLst/>
            </a:prstGeom>
            <a:noFill/>
          </p:spPr>
          <p:txBody>
            <a:bodyPr wrap="square" rtlCol="0">
              <a:spAutoFit/>
            </a:bodyPr>
            <a:lstStyle/>
            <a:p>
              <a:r>
                <a:rPr lang="fr-BE" b="1" dirty="0" smtClean="0">
                  <a:solidFill>
                    <a:srgbClr val="FF0000"/>
                  </a:solidFill>
                </a:rPr>
                <a:t>CCCP</a:t>
              </a:r>
              <a:endParaRPr lang="fr-BE" b="1" dirty="0">
                <a:solidFill>
                  <a:srgbClr val="FF0000"/>
                </a:solidFill>
              </a:endParaRPr>
            </a:p>
          </p:txBody>
        </p:sp>
        <p:sp>
          <p:nvSpPr>
            <p:cNvPr id="3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smtClean="0">
                  <a:solidFill>
                    <a:srgbClr val="000000"/>
                  </a:solidFill>
                </a:rPr>
                <a:t>Calvin </a:t>
              </a:r>
              <a:r>
                <a:rPr lang="fr-BE" sz="2400" b="1" dirty="0">
                  <a:solidFill>
                    <a:srgbClr val="000000"/>
                  </a:solidFill>
                </a:rPr>
                <a:t>cycle </a:t>
              </a:r>
              <a:r>
                <a:rPr lang="fr-BE" sz="2400" b="1" dirty="0" err="1" smtClean="0">
                  <a:solidFill>
                    <a:srgbClr val="000000"/>
                  </a:solidFill>
                </a:rPr>
                <a:t>reactivation</a:t>
              </a:r>
              <a:r>
                <a:rPr lang="fr-BE" sz="2400" b="1" dirty="0" smtClean="0">
                  <a:solidFill>
                    <a:srgbClr val="000000"/>
                  </a:solidFill>
                </a:rPr>
                <a:t> </a:t>
              </a:r>
              <a:r>
                <a:rPr lang="fr-BE" sz="2400" b="1" dirty="0" err="1" smtClean="0">
                  <a:solidFill>
                    <a:srgbClr val="000000"/>
                  </a:solidFill>
                </a:rPr>
                <a:t>upon</a:t>
              </a:r>
              <a:r>
                <a:rPr lang="fr-BE" sz="2400" b="1" dirty="0" smtClean="0">
                  <a:solidFill>
                    <a:srgbClr val="000000"/>
                  </a:solidFill>
                </a:rPr>
                <a:t> </a:t>
              </a:r>
              <a:r>
                <a:rPr lang="fr-BE" sz="2400" b="1" dirty="0" err="1" smtClean="0">
                  <a:solidFill>
                    <a:srgbClr val="000000"/>
                  </a:solidFill>
                </a:rPr>
                <a:t>dark</a:t>
              </a:r>
              <a:r>
                <a:rPr lang="fr-BE" sz="2400" b="1" dirty="0" smtClean="0">
                  <a:solidFill>
                    <a:srgbClr val="000000"/>
                  </a:solidFill>
                </a:rPr>
                <a:t> </a:t>
              </a:r>
              <a:r>
                <a:rPr lang="fr-BE" sz="2400" b="1" dirty="0" err="1" smtClean="0">
                  <a:solidFill>
                    <a:srgbClr val="000000"/>
                  </a:solidFill>
                </a:rPr>
                <a:t>anoxic</a:t>
              </a:r>
              <a:r>
                <a:rPr lang="fr-BE" sz="2400" b="1" dirty="0" smtClean="0">
                  <a:solidFill>
                    <a:srgbClr val="000000"/>
                  </a:solidFill>
                </a:rPr>
                <a:t> conditions</a:t>
              </a:r>
              <a:endParaRPr dirty="0"/>
            </a:p>
          </p:txBody>
        </p:sp>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195" y="235908"/>
              <a:ext cx="6291514" cy="2958417"/>
            </a:xfrm>
            <a:prstGeom prst="rect">
              <a:avLst/>
            </a:prstGeom>
          </p:spPr>
        </p:pic>
        <p:sp>
          <p:nvSpPr>
            <p:cNvPr id="39" name="ZoneTexte 38"/>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grpSp>
      <p:sp>
        <p:nvSpPr>
          <p:cNvPr id="42" name="Rectangle 41"/>
          <p:cNvSpPr/>
          <p:nvPr/>
        </p:nvSpPr>
        <p:spPr>
          <a:xfrm rot="1121926">
            <a:off x="7720358" y="2478179"/>
            <a:ext cx="2189453" cy="1822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rot="20206018">
            <a:off x="7706353" y="2472732"/>
            <a:ext cx="2006385" cy="1966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41" name="Groupe 40"/>
          <p:cNvGrpSpPr/>
          <p:nvPr/>
        </p:nvGrpSpPr>
        <p:grpSpPr>
          <a:xfrm>
            <a:off x="8212265" y="2837570"/>
            <a:ext cx="499060" cy="2856734"/>
            <a:chOff x="456284" y="2780556"/>
            <a:chExt cx="499060" cy="2900101"/>
          </a:xfrm>
        </p:grpSpPr>
        <p:sp>
          <p:nvSpPr>
            <p:cNvPr id="44" name="Rectangle 43"/>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5" name="Image 44"/>
            <p:cNvPicPr>
              <a:picLocks noChangeAspect="1"/>
            </p:cNvPicPr>
            <p:nvPr/>
          </p:nvPicPr>
          <p:blipFill rotWithShape="1">
            <a:blip r:embed="rId5">
              <a:extLst>
                <a:ext uri="{28A0092B-C50C-407E-A947-70E740481C1C}">
                  <a14:useLocalDpi xmlns:a14="http://schemas.microsoft.com/office/drawing/2010/main" val="0"/>
                </a:ext>
              </a:extLst>
            </a:blip>
            <a:srcRect r="89085"/>
            <a:stretch/>
          </p:blipFill>
          <p:spPr>
            <a:xfrm>
              <a:off x="456284" y="2780556"/>
              <a:ext cx="499060" cy="2772605"/>
            </a:xfrm>
            <a:prstGeom prst="rect">
              <a:avLst/>
            </a:prstGeom>
          </p:spPr>
        </p:pic>
      </p:grpSp>
      <p:sp>
        <p:nvSpPr>
          <p:cNvPr id="46" name="ZoneTexte 45"/>
          <p:cNvSpPr txBox="1"/>
          <p:nvPr/>
        </p:nvSpPr>
        <p:spPr>
          <a:xfrm>
            <a:off x="9554885" y="5275965"/>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47" name="ZoneTexte 46"/>
          <p:cNvSpPr txBox="1"/>
          <p:nvPr/>
        </p:nvSpPr>
        <p:spPr>
          <a:xfrm>
            <a:off x="9486610" y="3057098"/>
            <a:ext cx="1445100" cy="369332"/>
          </a:xfrm>
          <a:prstGeom prst="rect">
            <a:avLst/>
          </a:prstGeom>
          <a:noFill/>
        </p:spPr>
        <p:txBody>
          <a:bodyPr wrap="square" rtlCol="0">
            <a:spAutoFit/>
          </a:bodyPr>
          <a:lstStyle/>
          <a:p>
            <a:r>
              <a:rPr lang="fr-BE" b="1" dirty="0" err="1">
                <a:latin typeface="Arial" panose="020B0604020202020204" pitchFamily="34" charset="0"/>
                <a:cs typeface="Arial" panose="020B0604020202020204" pitchFamily="34" charset="0"/>
              </a:rPr>
              <a:t>w</a:t>
            </a:r>
            <a:r>
              <a:rPr lang="fr-BE" b="1" dirty="0" err="1" smtClean="0">
                <a:latin typeface="Arial" panose="020B0604020202020204" pitchFamily="34" charset="0"/>
                <a:cs typeface="Arial" panose="020B0604020202020204" pitchFamily="34" charset="0"/>
              </a:rPr>
              <a:t>t</a:t>
            </a:r>
            <a:r>
              <a:rPr lang="fr-BE" b="1" dirty="0" smtClean="0">
                <a:latin typeface="Arial" panose="020B0604020202020204" pitchFamily="34" charset="0"/>
                <a:cs typeface="Arial" panose="020B0604020202020204" pitchFamily="34" charset="0"/>
              </a:rPr>
              <a:t> (CCCP)</a:t>
            </a:r>
            <a:endParaRPr lang="fr-BE" b="1" dirty="0">
              <a:latin typeface="Arial" panose="020B0604020202020204" pitchFamily="34" charset="0"/>
              <a:cs typeface="Arial" panose="020B0604020202020204" pitchFamily="34" charset="0"/>
            </a:endParaRPr>
          </a:p>
        </p:txBody>
      </p:sp>
      <p:sp>
        <p:nvSpPr>
          <p:cNvPr id="48" name="CustomShape 2"/>
          <p:cNvSpPr/>
          <p:nvPr/>
        </p:nvSpPr>
        <p:spPr>
          <a:xfrm>
            <a:off x="527486" y="5680657"/>
            <a:ext cx="12083760" cy="821880"/>
          </a:xfrm>
          <a:prstGeom prst="rect">
            <a:avLst/>
          </a:prstGeom>
        </p:spPr>
        <p:txBody>
          <a:bodyPr wrap="none" lIns="90000" tIns="45000" rIns="90000" bIns="45000"/>
          <a:lstStyle/>
          <a:p>
            <a:pPr marL="342900" indent="-342900">
              <a:lnSpc>
                <a:spcPct val="100000"/>
              </a:lnSpc>
              <a:buFont typeface="Wingdings" panose="05000000000000000000" pitchFamily="2" charset="2"/>
              <a:buChar char="à"/>
            </a:pPr>
            <a:r>
              <a:rPr lang="fr-BE" sz="2000" b="1" dirty="0" err="1" smtClean="0">
                <a:solidFill>
                  <a:srgbClr val="000000"/>
                </a:solidFill>
              </a:rPr>
              <a:t>Competition</a:t>
            </a:r>
            <a:r>
              <a:rPr lang="fr-BE" sz="2000" b="1" dirty="0" smtClean="0">
                <a:solidFill>
                  <a:srgbClr val="000000"/>
                </a:solidFill>
              </a:rPr>
              <a:t> </a:t>
            </a:r>
            <a:r>
              <a:rPr lang="fr-BE" sz="2000" b="1" dirty="0" err="1">
                <a:solidFill>
                  <a:srgbClr val="000000"/>
                </a:solidFill>
              </a:rPr>
              <a:t>between</a:t>
            </a:r>
            <a:r>
              <a:rPr lang="fr-BE" sz="2000" b="1" dirty="0">
                <a:solidFill>
                  <a:srgbClr val="000000"/>
                </a:solidFill>
              </a:rPr>
              <a:t> </a:t>
            </a:r>
            <a:r>
              <a:rPr lang="fr-BE" sz="2000" b="1" dirty="0" err="1">
                <a:solidFill>
                  <a:srgbClr val="000000"/>
                </a:solidFill>
              </a:rPr>
              <a:t>hydrogenase</a:t>
            </a:r>
            <a:r>
              <a:rPr lang="fr-BE" sz="2000" b="1" dirty="0">
                <a:solidFill>
                  <a:srgbClr val="000000"/>
                </a:solidFill>
              </a:rPr>
              <a:t> </a:t>
            </a:r>
            <a:r>
              <a:rPr lang="fr-BE" sz="2000" b="1" dirty="0" err="1" smtClean="0">
                <a:solidFill>
                  <a:srgbClr val="000000"/>
                </a:solidFill>
              </a:rPr>
              <a:t>activity</a:t>
            </a:r>
            <a:r>
              <a:rPr lang="fr-BE" sz="2000" b="1" dirty="0" smtClean="0">
                <a:solidFill>
                  <a:srgbClr val="000000"/>
                </a:solidFill>
              </a:rPr>
              <a:t> and </a:t>
            </a:r>
            <a:r>
              <a:rPr lang="fr-BE" sz="2000" b="1" dirty="0">
                <a:solidFill>
                  <a:srgbClr val="000000"/>
                </a:solidFill>
              </a:rPr>
              <a:t>Calvin cycle </a:t>
            </a:r>
            <a:r>
              <a:rPr lang="fr-BE" sz="2000" b="1" dirty="0" err="1" smtClean="0">
                <a:solidFill>
                  <a:srgbClr val="000000"/>
                </a:solidFill>
              </a:rPr>
              <a:t>reactivation</a:t>
            </a:r>
            <a:endParaRPr lang="fr-BE" sz="2000" b="1" dirty="0" smtClean="0">
              <a:solidFill>
                <a:srgbClr val="000000"/>
              </a:solidFill>
            </a:endParaRPr>
          </a:p>
          <a:p>
            <a:pPr marL="342900" indent="-342900">
              <a:buFont typeface="Wingdings" panose="05000000000000000000" pitchFamily="2" charset="2"/>
              <a:buChar char="à"/>
            </a:pPr>
            <a:r>
              <a:rPr lang="fr-BE" sz="2000" b="1" dirty="0" smtClean="0">
                <a:solidFill>
                  <a:srgbClr val="000000"/>
                </a:solidFill>
              </a:rPr>
              <a:t>Calvin cycle </a:t>
            </a:r>
            <a:r>
              <a:rPr lang="fr-BE" sz="2000" b="1" dirty="0" err="1" smtClean="0">
                <a:solidFill>
                  <a:srgbClr val="000000"/>
                </a:solidFill>
              </a:rPr>
              <a:t>reactivation</a:t>
            </a:r>
            <a:r>
              <a:rPr lang="fr-BE" sz="2000" b="1" dirty="0" smtClean="0">
                <a:solidFill>
                  <a:srgbClr val="000000"/>
                </a:solidFill>
              </a:rPr>
              <a:t> </a:t>
            </a:r>
            <a:r>
              <a:rPr lang="fr-BE" sz="2000" b="1" dirty="0" err="1" smtClean="0">
                <a:solidFill>
                  <a:srgbClr val="000000"/>
                </a:solidFill>
              </a:rPr>
              <a:t>is</a:t>
            </a:r>
            <a:r>
              <a:rPr lang="fr-BE" sz="2000" b="1" dirty="0">
                <a:solidFill>
                  <a:srgbClr val="000000"/>
                </a:solidFill>
              </a:rPr>
              <a:t> </a:t>
            </a:r>
            <a:r>
              <a:rPr lang="fr-BE" sz="2000" b="1" dirty="0" smtClean="0">
                <a:solidFill>
                  <a:srgbClr val="000000"/>
                </a:solidFill>
              </a:rPr>
              <a:t>ATP-</a:t>
            </a:r>
            <a:r>
              <a:rPr lang="fr-BE" sz="2000" b="1" dirty="0" err="1" smtClean="0">
                <a:solidFill>
                  <a:srgbClr val="000000"/>
                </a:solidFill>
              </a:rPr>
              <a:t>dependent</a:t>
            </a:r>
            <a:r>
              <a:rPr lang="fr-BE" sz="2000" b="1" dirty="0" smtClean="0">
                <a:solidFill>
                  <a:srgbClr val="000000"/>
                </a:solidFill>
              </a:rPr>
              <a:t> (protons gradient)</a:t>
            </a:r>
            <a:endParaRPr lang="fr-BE" sz="2000" b="1" dirty="0">
              <a:solidFill>
                <a:srgbClr val="000000"/>
              </a:solidFill>
            </a:endParaRPr>
          </a:p>
          <a:p>
            <a:pPr marL="342900" indent="-342900">
              <a:lnSpc>
                <a:spcPct val="100000"/>
              </a:lnSpc>
              <a:buFont typeface="Wingdings" panose="05000000000000000000" pitchFamily="2" charset="2"/>
              <a:buChar char="à"/>
            </a:pPr>
            <a:endParaRPr lang="fr-BE" sz="2000" b="1" dirty="0">
              <a:solidFill>
                <a:srgbClr val="000000"/>
              </a:solidFill>
            </a:endParaRP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spTree>
    <p:extLst>
      <p:ext uri="{BB962C8B-B14F-4D97-AF65-F5344CB8AC3E}">
        <p14:creationId xmlns:p14="http://schemas.microsoft.com/office/powerpoint/2010/main" val="78247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e 76"/>
          <p:cNvGrpSpPr/>
          <p:nvPr/>
        </p:nvGrpSpPr>
        <p:grpSpPr>
          <a:xfrm>
            <a:off x="1585200" y="3139284"/>
            <a:ext cx="9076654" cy="3248301"/>
            <a:chOff x="1585200" y="3139284"/>
            <a:chExt cx="9076654" cy="3248301"/>
          </a:xfrm>
        </p:grpSpPr>
        <p:grpSp>
          <p:nvGrpSpPr>
            <p:cNvPr id="84" name="Groupe 83"/>
            <p:cNvGrpSpPr/>
            <p:nvPr/>
          </p:nvGrpSpPr>
          <p:grpSpPr>
            <a:xfrm>
              <a:off x="1585200" y="3139284"/>
              <a:ext cx="6999249" cy="3248301"/>
              <a:chOff x="911432" y="3095779"/>
              <a:chExt cx="6999249" cy="3248301"/>
            </a:xfrm>
          </p:grpSpPr>
          <p:grpSp>
            <p:nvGrpSpPr>
              <p:cNvPr id="96" name="Groupe 95"/>
              <p:cNvGrpSpPr/>
              <p:nvPr/>
            </p:nvGrpSpPr>
            <p:grpSpPr>
              <a:xfrm>
                <a:off x="911432" y="3095779"/>
                <a:ext cx="6999249" cy="3248301"/>
                <a:chOff x="654257" y="3183425"/>
                <a:chExt cx="6999249" cy="3248301"/>
              </a:xfrm>
            </p:grpSpPr>
            <p:grpSp>
              <p:nvGrpSpPr>
                <p:cNvPr id="100" name="Groupe 99"/>
                <p:cNvGrpSpPr/>
                <p:nvPr/>
              </p:nvGrpSpPr>
              <p:grpSpPr>
                <a:xfrm>
                  <a:off x="654257" y="3183425"/>
                  <a:ext cx="6999249" cy="3248301"/>
                  <a:chOff x="978107" y="3183425"/>
                  <a:chExt cx="6999249" cy="3248301"/>
                </a:xfrm>
              </p:grpSpPr>
              <p:sp>
                <p:nvSpPr>
                  <p:cNvPr id="113" name="Rectangle à coins arrondis 112"/>
                  <p:cNvSpPr/>
                  <p:nvPr/>
                </p:nvSpPr>
                <p:spPr>
                  <a:xfrm rot="16200000">
                    <a:off x="4179472" y="5118483"/>
                    <a:ext cx="2391802" cy="23468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4" name="Rectangle à coins arrondis 113"/>
                  <p:cNvSpPr/>
                  <p:nvPr/>
                </p:nvSpPr>
                <p:spPr>
                  <a:xfrm>
                    <a:off x="997807" y="4106867"/>
                    <a:ext cx="4653104" cy="27071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15" name="Groupe 114"/>
                  <p:cNvGrpSpPr/>
                  <p:nvPr/>
                </p:nvGrpSpPr>
                <p:grpSpPr>
                  <a:xfrm>
                    <a:off x="978107" y="3183425"/>
                    <a:ext cx="6999249" cy="2580657"/>
                    <a:chOff x="370185" y="2524493"/>
                    <a:chExt cx="6999249" cy="2580657"/>
                  </a:xfrm>
                </p:grpSpPr>
                <p:cxnSp>
                  <p:nvCxnSpPr>
                    <p:cNvPr id="116" name="Connecteur droit avec flèche 115"/>
                    <p:cNvCxnSpPr/>
                    <p:nvPr/>
                  </p:nvCxnSpPr>
                  <p:spPr>
                    <a:xfrm>
                      <a:off x="3419513" y="2970249"/>
                      <a:ext cx="0" cy="10594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p:cNvCxnSpPr>
                      <a:endCxn id="134" idx="0"/>
                    </p:cNvCxnSpPr>
                    <p:nvPr/>
                  </p:nvCxnSpPr>
                  <p:spPr>
                    <a:xfrm flipV="1">
                      <a:off x="3926710" y="4715613"/>
                      <a:ext cx="1500777" cy="292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e 117"/>
                    <p:cNvGrpSpPr/>
                    <p:nvPr/>
                  </p:nvGrpSpPr>
                  <p:grpSpPr>
                    <a:xfrm>
                      <a:off x="370185" y="2524493"/>
                      <a:ext cx="6999249" cy="2580657"/>
                      <a:chOff x="370185" y="2524493"/>
                      <a:chExt cx="6999249" cy="2580657"/>
                    </a:xfrm>
                  </p:grpSpPr>
                  <p:cxnSp>
                    <p:nvCxnSpPr>
                      <p:cNvPr id="119" name="Connecteur droit avec flèche 118"/>
                      <p:cNvCxnSpPr>
                        <a:endCxn id="150" idx="1"/>
                      </p:cNvCxnSpPr>
                      <p:nvPr/>
                    </p:nvCxnSpPr>
                    <p:spPr>
                      <a:xfrm>
                        <a:off x="3794341" y="3565659"/>
                        <a:ext cx="57429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20" name="Groupe 119"/>
                      <p:cNvGrpSpPr/>
                      <p:nvPr/>
                    </p:nvGrpSpPr>
                    <p:grpSpPr>
                      <a:xfrm>
                        <a:off x="370185" y="2524493"/>
                        <a:ext cx="6999249" cy="2580657"/>
                        <a:chOff x="370185" y="2524493"/>
                        <a:chExt cx="6999249" cy="2580657"/>
                      </a:xfrm>
                    </p:grpSpPr>
                    <p:grpSp>
                      <p:nvGrpSpPr>
                        <p:cNvPr id="123" name="Groupe 122"/>
                        <p:cNvGrpSpPr/>
                        <p:nvPr/>
                      </p:nvGrpSpPr>
                      <p:grpSpPr>
                        <a:xfrm>
                          <a:off x="370185" y="2524493"/>
                          <a:ext cx="6999249" cy="2580657"/>
                          <a:chOff x="370185" y="2524493"/>
                          <a:chExt cx="6999249" cy="2580657"/>
                        </a:xfrm>
                      </p:grpSpPr>
                      <p:grpSp>
                        <p:nvGrpSpPr>
                          <p:cNvPr id="125" name="Groupe 124"/>
                          <p:cNvGrpSpPr/>
                          <p:nvPr/>
                        </p:nvGrpSpPr>
                        <p:grpSpPr>
                          <a:xfrm>
                            <a:off x="695108" y="3101636"/>
                            <a:ext cx="6674326" cy="1968817"/>
                            <a:chOff x="1746909" y="3534770"/>
                            <a:chExt cx="6674326" cy="1968817"/>
                          </a:xfrm>
                        </p:grpSpPr>
                        <p:grpSp>
                          <p:nvGrpSpPr>
                            <p:cNvPr id="131" name="Groupe 130"/>
                            <p:cNvGrpSpPr/>
                            <p:nvPr/>
                          </p:nvGrpSpPr>
                          <p:grpSpPr>
                            <a:xfrm>
                              <a:off x="1746909" y="3534770"/>
                              <a:ext cx="6674326" cy="928048"/>
                              <a:chOff x="1746909" y="3534770"/>
                              <a:chExt cx="6674326" cy="928048"/>
                            </a:xfrm>
                          </p:grpSpPr>
                          <p:sp>
                            <p:nvSpPr>
                              <p:cNvPr id="148" name="Rectangle à coins arrondis 147"/>
                              <p:cNvSpPr/>
                              <p:nvPr/>
                            </p:nvSpPr>
                            <p:spPr>
                              <a:xfrm>
                                <a:off x="1746909" y="3534770"/>
                                <a:ext cx="818866" cy="928048"/>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Rectangle à coins arrondis 149"/>
                              <p:cNvSpPr/>
                              <p:nvPr/>
                            </p:nvSpPr>
                            <p:spPr>
                              <a:xfrm>
                                <a:off x="5420435" y="3534770"/>
                                <a:ext cx="818866" cy="928048"/>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 name="ZoneTexte 150"/>
                              <p:cNvSpPr txBox="1"/>
                              <p:nvPr/>
                            </p:nvSpPr>
                            <p:spPr>
                              <a:xfrm>
                                <a:off x="1890780" y="3814127"/>
                                <a:ext cx="674995" cy="369332"/>
                              </a:xfrm>
                              <a:prstGeom prst="rect">
                                <a:avLst/>
                              </a:prstGeom>
                              <a:noFill/>
                            </p:spPr>
                            <p:txBody>
                              <a:bodyPr wrap="square" rtlCol="0">
                                <a:spAutoFit/>
                              </a:bodyPr>
                              <a:lstStyle/>
                              <a:p>
                                <a:r>
                                  <a:rPr lang="fr-BE" b="1" dirty="0" smtClean="0"/>
                                  <a:t>PSII</a:t>
                                </a:r>
                                <a:endParaRPr lang="fr-BE" b="1" dirty="0"/>
                              </a:p>
                            </p:txBody>
                          </p:sp>
                          <p:sp>
                            <p:nvSpPr>
                              <p:cNvPr id="152" name="ZoneTexte 151"/>
                              <p:cNvSpPr txBox="1"/>
                              <p:nvPr/>
                            </p:nvSpPr>
                            <p:spPr>
                              <a:xfrm>
                                <a:off x="5564306" y="3814127"/>
                                <a:ext cx="674995" cy="369332"/>
                              </a:xfrm>
                              <a:prstGeom prst="rect">
                                <a:avLst/>
                              </a:prstGeom>
                              <a:noFill/>
                            </p:spPr>
                            <p:txBody>
                              <a:bodyPr wrap="square" rtlCol="0">
                                <a:spAutoFit/>
                              </a:bodyPr>
                              <a:lstStyle/>
                              <a:p>
                                <a:r>
                                  <a:rPr lang="fr-BE" b="1" dirty="0" smtClean="0"/>
                                  <a:t>PSI</a:t>
                                </a:r>
                                <a:endParaRPr lang="fr-BE" b="1" dirty="0"/>
                              </a:p>
                            </p:txBody>
                          </p:sp>
                          <p:sp>
                            <p:nvSpPr>
                              <p:cNvPr id="153" name="ZoneTexte 152"/>
                              <p:cNvSpPr txBox="1"/>
                              <p:nvPr/>
                            </p:nvSpPr>
                            <p:spPr>
                              <a:xfrm>
                                <a:off x="2986298" y="3814127"/>
                                <a:ext cx="944540"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PQ pool</a:t>
                                </a:r>
                                <a:endParaRPr lang="fr-BE" b="1" dirty="0"/>
                              </a:p>
                            </p:txBody>
                          </p:sp>
                          <p:sp>
                            <p:nvSpPr>
                              <p:cNvPr id="154" name="ZoneTexte 153"/>
                              <p:cNvSpPr txBox="1"/>
                              <p:nvPr/>
                            </p:nvSpPr>
                            <p:spPr>
                              <a:xfrm>
                                <a:off x="6605232" y="3814127"/>
                                <a:ext cx="423366" cy="369332"/>
                              </a:xfrm>
                              <a:prstGeom prst="rect">
                                <a:avLst/>
                              </a:prstGeom>
                              <a:solidFill>
                                <a:schemeClr val="bg2">
                                  <a:lumMod val="75000"/>
                                </a:schemeClr>
                              </a:solidFill>
                              <a:ln>
                                <a:solidFill>
                                  <a:schemeClr val="tx1"/>
                                </a:solidFill>
                              </a:ln>
                            </p:spPr>
                            <p:txBody>
                              <a:bodyPr wrap="square" rtlCol="0">
                                <a:spAutoFit/>
                              </a:bodyPr>
                              <a:lstStyle/>
                              <a:p>
                                <a:r>
                                  <a:rPr lang="fr-BE" b="1" dirty="0" err="1" smtClean="0"/>
                                  <a:t>Fd</a:t>
                                </a:r>
                                <a:endParaRPr lang="fr-BE" b="1" dirty="0"/>
                              </a:p>
                            </p:txBody>
                          </p:sp>
                          <p:sp>
                            <p:nvSpPr>
                              <p:cNvPr id="155" name="ZoneTexte 154"/>
                              <p:cNvSpPr txBox="1"/>
                              <p:nvPr/>
                            </p:nvSpPr>
                            <p:spPr>
                              <a:xfrm>
                                <a:off x="7394528" y="3798206"/>
                                <a:ext cx="1026707"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NAD(P)H</a:t>
                                </a:r>
                                <a:endParaRPr lang="fr-BE" b="1" dirty="0"/>
                              </a:p>
                            </p:txBody>
                          </p:sp>
                          <p:cxnSp>
                            <p:nvCxnSpPr>
                              <p:cNvPr id="156" name="Connecteur droit avec flèche 155"/>
                              <p:cNvCxnSpPr>
                                <a:stCxn id="148" idx="3"/>
                                <a:endCxn id="153" idx="1"/>
                              </p:cNvCxnSpPr>
                              <p:nvPr/>
                            </p:nvCxnSpPr>
                            <p:spPr>
                              <a:xfrm flipV="1">
                                <a:off x="2565775" y="3998793"/>
                                <a:ext cx="42052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p:cNvCxnSpPr>
                                <a:stCxn id="153" idx="3"/>
                              </p:cNvCxnSpPr>
                              <p:nvPr/>
                            </p:nvCxnSpPr>
                            <p:spPr>
                              <a:xfrm>
                                <a:off x="3930838" y="3998793"/>
                                <a:ext cx="426490" cy="49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p:cNvCxnSpPr/>
                              <p:nvPr/>
                            </p:nvCxnSpPr>
                            <p:spPr>
                              <a:xfrm flipV="1">
                                <a:off x="6225511" y="3978742"/>
                                <a:ext cx="36593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p:cNvCxnSpPr/>
                              <p:nvPr/>
                            </p:nvCxnSpPr>
                            <p:spPr>
                              <a:xfrm flipV="1">
                                <a:off x="7029024" y="3976613"/>
                                <a:ext cx="36593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e 131"/>
                            <p:cNvGrpSpPr/>
                            <p:nvPr/>
                          </p:nvGrpSpPr>
                          <p:grpSpPr>
                            <a:xfrm>
                              <a:off x="5196398" y="4793904"/>
                              <a:ext cx="1282890" cy="709683"/>
                              <a:chOff x="-3661710" y="4963151"/>
                              <a:chExt cx="1282890" cy="709683"/>
                            </a:xfrm>
                          </p:grpSpPr>
                          <p:sp>
                            <p:nvSpPr>
                              <p:cNvPr id="134" name="Rectangle à coins arrondis 133"/>
                              <p:cNvSpPr/>
                              <p:nvPr/>
                            </p:nvSpPr>
                            <p:spPr>
                              <a:xfrm rot="5400000">
                                <a:off x="-3375107" y="4676548"/>
                                <a:ext cx="709683" cy="128289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8" name="ZoneTexte 137"/>
                              <p:cNvSpPr txBox="1"/>
                              <p:nvPr/>
                            </p:nvSpPr>
                            <p:spPr>
                              <a:xfrm>
                                <a:off x="-3340206" y="5002071"/>
                                <a:ext cx="674995" cy="646331"/>
                              </a:xfrm>
                              <a:prstGeom prst="rect">
                                <a:avLst/>
                              </a:prstGeom>
                              <a:noFill/>
                            </p:spPr>
                            <p:txBody>
                              <a:bodyPr wrap="square" rtlCol="0">
                                <a:spAutoFit/>
                              </a:bodyPr>
                              <a:lstStyle/>
                              <a:p>
                                <a:pPr algn="ctr"/>
                                <a:r>
                                  <a:rPr lang="fr-BE" b="1" dirty="0" smtClean="0"/>
                                  <a:t>ATP</a:t>
                                </a:r>
                              </a:p>
                              <a:p>
                                <a:pPr algn="ctr"/>
                                <a:r>
                                  <a:rPr lang="fr-BE" b="1" dirty="0" smtClean="0"/>
                                  <a:t>ase</a:t>
                                </a:r>
                                <a:endParaRPr lang="fr-BE" b="1" dirty="0"/>
                              </a:p>
                            </p:txBody>
                          </p:sp>
                        </p:grpSp>
                        <p:sp>
                          <p:nvSpPr>
                            <p:cNvPr id="133" name="ZoneTexte 132"/>
                            <p:cNvSpPr txBox="1"/>
                            <p:nvPr/>
                          </p:nvSpPr>
                          <p:spPr>
                            <a:xfrm>
                              <a:off x="6971133" y="4466235"/>
                              <a:ext cx="547544" cy="369332"/>
                            </a:xfrm>
                            <a:prstGeom prst="rect">
                              <a:avLst/>
                            </a:prstGeom>
                            <a:solidFill>
                              <a:schemeClr val="bg2">
                                <a:lumMod val="75000"/>
                              </a:schemeClr>
                            </a:solidFill>
                            <a:ln>
                              <a:solidFill>
                                <a:schemeClr val="tx1"/>
                              </a:solidFill>
                            </a:ln>
                          </p:spPr>
                          <p:txBody>
                            <a:bodyPr wrap="square" rtlCol="0">
                              <a:spAutoFit/>
                            </a:bodyPr>
                            <a:lstStyle/>
                            <a:p>
                              <a:r>
                                <a:rPr lang="fr-BE" b="1" dirty="0" smtClean="0"/>
                                <a:t>ATP</a:t>
                              </a:r>
                              <a:endParaRPr lang="fr-BE" b="1" dirty="0"/>
                            </a:p>
                          </p:txBody>
                        </p:sp>
                      </p:grpSp>
                      <p:sp>
                        <p:nvSpPr>
                          <p:cNvPr id="126" name="Lightning Bolt 35"/>
                          <p:cNvSpPr/>
                          <p:nvPr/>
                        </p:nvSpPr>
                        <p:spPr bwMode="auto">
                          <a:xfrm rot="435196">
                            <a:off x="493208" y="2524493"/>
                            <a:ext cx="431800" cy="6111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Lightning Bolt 35"/>
                          <p:cNvSpPr/>
                          <p:nvPr/>
                        </p:nvSpPr>
                        <p:spPr bwMode="auto">
                          <a:xfrm rot="435196">
                            <a:off x="4181453" y="2535655"/>
                            <a:ext cx="431800" cy="61118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Arc 6"/>
                          <p:cNvSpPr/>
                          <p:nvPr/>
                        </p:nvSpPr>
                        <p:spPr bwMode="auto">
                          <a:xfrm rot="18942347">
                            <a:off x="597266" y="4035177"/>
                            <a:ext cx="1068387" cy="1069973"/>
                          </a:xfrm>
                          <a:prstGeom prst="arc">
                            <a:avLst/>
                          </a:prstGeom>
                          <a:ln/>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sp>
                        <p:nvSpPr>
                          <p:cNvPr id="129" name="ZoneTexte 55"/>
                          <p:cNvSpPr txBox="1">
                            <a:spLocks noChangeArrowheads="1"/>
                          </p:cNvSpPr>
                          <p:nvPr/>
                        </p:nvSpPr>
                        <p:spPr bwMode="auto">
                          <a:xfrm>
                            <a:off x="370185" y="4183525"/>
                            <a:ext cx="681236" cy="307777"/>
                          </a:xfrm>
                          <a:prstGeom prst="rect">
                            <a:avLst/>
                          </a:prstGeom>
                          <a:noFill/>
                          <a:ln w="9525">
                            <a:noFill/>
                            <a:miter lim="800000"/>
                            <a:headEnd/>
                            <a:tailEnd/>
                          </a:ln>
                        </p:spPr>
                        <p:txBody>
                          <a:bodyPr wrap="square">
                            <a:spAutoFit/>
                          </a:bodyPr>
                          <a:lstStyle/>
                          <a:p>
                            <a:r>
                              <a:rPr lang="nl-BE" sz="1400" dirty="0" smtClean="0"/>
                              <a:t>2H</a:t>
                            </a:r>
                            <a:r>
                              <a:rPr lang="nl-BE" sz="1400" baseline="-25000" dirty="0" smtClean="0"/>
                              <a:t>2</a:t>
                            </a:r>
                            <a:r>
                              <a:rPr lang="nl-BE" sz="1400" dirty="0" smtClean="0"/>
                              <a:t>O</a:t>
                            </a:r>
                            <a:endParaRPr lang="fr-BE" sz="1400" dirty="0"/>
                          </a:p>
                        </p:txBody>
                      </p:sp>
                      <p:sp>
                        <p:nvSpPr>
                          <p:cNvPr id="130" name="ZoneTexte 57"/>
                          <p:cNvSpPr txBox="1">
                            <a:spLocks noChangeArrowheads="1"/>
                          </p:cNvSpPr>
                          <p:nvPr/>
                        </p:nvSpPr>
                        <p:spPr bwMode="auto">
                          <a:xfrm>
                            <a:off x="1175656" y="4195090"/>
                            <a:ext cx="1512258" cy="307777"/>
                          </a:xfrm>
                          <a:prstGeom prst="rect">
                            <a:avLst/>
                          </a:prstGeom>
                          <a:noFill/>
                          <a:ln w="9525">
                            <a:noFill/>
                            <a:miter lim="800000"/>
                            <a:headEnd/>
                            <a:tailEnd/>
                          </a:ln>
                        </p:spPr>
                        <p:txBody>
                          <a:bodyPr>
                            <a:spAutoFit/>
                          </a:bodyPr>
                          <a:lstStyle/>
                          <a:p>
                            <a:r>
                              <a:rPr lang="nl-BE" sz="1400" dirty="0"/>
                              <a:t>4</a:t>
                            </a:r>
                            <a:r>
                              <a:rPr lang="nl-BE" sz="1400" dirty="0" smtClean="0"/>
                              <a:t>H</a:t>
                            </a:r>
                            <a:r>
                              <a:rPr lang="nl-BE" sz="1400" baseline="30000" dirty="0" smtClean="0"/>
                              <a:t>+</a:t>
                            </a:r>
                            <a:r>
                              <a:rPr lang="nl-BE" sz="1400" dirty="0" smtClean="0"/>
                              <a:t> + O</a:t>
                            </a:r>
                            <a:r>
                              <a:rPr lang="nl-BE" sz="1400" baseline="-25000" dirty="0" smtClean="0"/>
                              <a:t>2</a:t>
                            </a:r>
                            <a:endParaRPr lang="fr-BE" sz="1400" dirty="0"/>
                          </a:p>
                        </p:txBody>
                      </p:sp>
                    </p:grpSp>
                    <p:cxnSp>
                      <p:nvCxnSpPr>
                        <p:cNvPr id="124" name="Connecteur droit avec flèche 8"/>
                        <p:cNvCxnSpPr/>
                        <p:nvPr/>
                      </p:nvCxnSpPr>
                      <p:spPr bwMode="auto">
                        <a:xfrm>
                          <a:off x="1471882" y="4155826"/>
                          <a:ext cx="73025" cy="714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21" name="Rectangle à coins arrondis 120"/>
                      <p:cNvSpPr/>
                      <p:nvPr/>
                    </p:nvSpPr>
                    <p:spPr>
                      <a:xfrm>
                        <a:off x="3305527" y="3244264"/>
                        <a:ext cx="693267" cy="646331"/>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 name="ZoneTexte 121"/>
                      <p:cNvSpPr txBox="1"/>
                      <p:nvPr/>
                    </p:nvSpPr>
                    <p:spPr>
                      <a:xfrm>
                        <a:off x="3419513" y="3247535"/>
                        <a:ext cx="674995" cy="646331"/>
                      </a:xfrm>
                      <a:prstGeom prst="rect">
                        <a:avLst/>
                      </a:prstGeom>
                      <a:noFill/>
                    </p:spPr>
                    <p:txBody>
                      <a:bodyPr wrap="square" rtlCol="0">
                        <a:spAutoFit/>
                      </a:bodyPr>
                      <a:lstStyle/>
                      <a:p>
                        <a:r>
                          <a:rPr lang="fr-BE" b="1" dirty="0" err="1" smtClean="0"/>
                          <a:t>Cyt</a:t>
                        </a:r>
                        <a:r>
                          <a:rPr lang="fr-BE" b="1" dirty="0" smtClean="0"/>
                          <a:t> b</a:t>
                        </a:r>
                        <a:r>
                          <a:rPr lang="fr-BE" b="1" baseline="-25000" dirty="0" smtClean="0"/>
                          <a:t>6</a:t>
                        </a:r>
                        <a:r>
                          <a:rPr lang="fr-BE" b="1" dirty="0" smtClean="0"/>
                          <a:t>f</a:t>
                        </a:r>
                        <a:endParaRPr lang="fr-BE" b="1" dirty="0"/>
                      </a:p>
                    </p:txBody>
                  </p:sp>
                </p:grpSp>
              </p:grpSp>
            </p:grpSp>
            <p:sp>
              <p:nvSpPr>
                <p:cNvPr id="103" name="Ellipse 102"/>
                <p:cNvSpPr/>
                <p:nvPr/>
              </p:nvSpPr>
              <p:spPr>
                <a:xfrm>
                  <a:off x="1251197" y="532792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Ellipse 103"/>
                <p:cNvSpPr/>
                <p:nvPr/>
              </p:nvSpPr>
              <p:spPr>
                <a:xfrm>
                  <a:off x="1690108" y="5191034"/>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Ellipse 104"/>
                <p:cNvSpPr/>
                <p:nvPr/>
              </p:nvSpPr>
              <p:spPr>
                <a:xfrm>
                  <a:off x="717767" y="5306772"/>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 name="Ellipse 105"/>
                <p:cNvSpPr/>
                <p:nvPr/>
              </p:nvSpPr>
              <p:spPr>
                <a:xfrm>
                  <a:off x="3724328" y="481292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Ellipse 106"/>
                <p:cNvSpPr/>
                <p:nvPr/>
              </p:nvSpPr>
              <p:spPr>
                <a:xfrm>
                  <a:off x="3264269" y="4766083"/>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 name="Ellipse 107"/>
                <p:cNvSpPr/>
                <p:nvPr/>
              </p:nvSpPr>
              <p:spPr>
                <a:xfrm>
                  <a:off x="3635145" y="5225249"/>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 name="Ellipse 108"/>
                <p:cNvSpPr/>
                <p:nvPr/>
              </p:nvSpPr>
              <p:spPr>
                <a:xfrm>
                  <a:off x="3343303" y="5530308"/>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0" name="Ellipse 109"/>
                <p:cNvSpPr/>
                <p:nvPr/>
              </p:nvSpPr>
              <p:spPr>
                <a:xfrm>
                  <a:off x="2503002" y="4650703"/>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1" name="Ellipse 110"/>
                <p:cNvSpPr/>
                <p:nvPr/>
              </p:nvSpPr>
              <p:spPr>
                <a:xfrm>
                  <a:off x="2492375" y="51747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2" name="Ellipse 111"/>
                <p:cNvSpPr/>
                <p:nvPr/>
              </p:nvSpPr>
              <p:spPr>
                <a:xfrm>
                  <a:off x="3850726" y="5605414"/>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99" name="ZoneTexte 98"/>
              <p:cNvSpPr txBox="1"/>
              <p:nvPr/>
            </p:nvSpPr>
            <p:spPr>
              <a:xfrm>
                <a:off x="6177217" y="5587306"/>
                <a:ext cx="1147081" cy="369332"/>
              </a:xfrm>
              <a:prstGeom prst="rect">
                <a:avLst/>
              </a:prstGeom>
              <a:noFill/>
              <a:ln>
                <a:noFill/>
              </a:ln>
            </p:spPr>
            <p:txBody>
              <a:bodyPr wrap="square" rtlCol="0">
                <a:spAutoFit/>
              </a:bodyPr>
              <a:lstStyle/>
              <a:p>
                <a:r>
                  <a:rPr lang="fr-BE" b="1" dirty="0" err="1" smtClean="0"/>
                  <a:t>ADP+Pi</a:t>
                </a:r>
                <a:endParaRPr lang="fr-BE" b="1" dirty="0"/>
              </a:p>
            </p:txBody>
          </p:sp>
        </p:grpSp>
        <p:sp>
          <p:nvSpPr>
            <p:cNvPr id="85" name="Arc 6"/>
            <p:cNvSpPr/>
            <p:nvPr/>
          </p:nvSpPr>
          <p:spPr bwMode="auto">
            <a:xfrm rot="13415919">
              <a:off x="6675487" y="4832229"/>
              <a:ext cx="1068387" cy="1069973"/>
            </a:xfrm>
            <a:prstGeom prst="arc">
              <a:avLst/>
            </a:prstGeom>
            <a:ln w="38100"/>
          </p:spPr>
          <p:style>
            <a:lnRef idx="2">
              <a:schemeClr val="dk1"/>
            </a:lnRef>
            <a:fillRef idx="0">
              <a:schemeClr val="dk1"/>
            </a:fillRef>
            <a:effectRef idx="1">
              <a:schemeClr val="dk1"/>
            </a:effectRef>
            <a:fontRef idx="minor">
              <a:schemeClr val="tx1"/>
            </a:fontRef>
          </p:style>
          <p:txBody>
            <a:bodyPr anchor="ctr"/>
            <a:lstStyle/>
            <a:p>
              <a:pPr algn="ctr">
                <a:defRPr/>
              </a:pPr>
              <a:endParaRPr lang="fr-BE">
                <a:ln>
                  <a:solidFill>
                    <a:schemeClr val="tx1"/>
                  </a:solidFill>
                </a:ln>
              </a:endParaRPr>
            </a:p>
          </p:txBody>
        </p:sp>
        <p:cxnSp>
          <p:nvCxnSpPr>
            <p:cNvPr id="86" name="Connecteur droit avec flèche 8"/>
            <p:cNvCxnSpPr/>
            <p:nvPr/>
          </p:nvCxnSpPr>
          <p:spPr bwMode="auto">
            <a:xfrm flipV="1">
              <a:off x="6809945" y="4816119"/>
              <a:ext cx="170992" cy="182715"/>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87" name="Connecteur droit avec flèche 86"/>
            <p:cNvCxnSpPr/>
            <p:nvPr/>
          </p:nvCxnSpPr>
          <p:spPr>
            <a:xfrm flipV="1">
              <a:off x="10393504" y="4113065"/>
              <a:ext cx="1" cy="12400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à coins arrondis 87"/>
            <p:cNvSpPr/>
            <p:nvPr/>
          </p:nvSpPr>
          <p:spPr>
            <a:xfrm>
              <a:off x="9039465" y="4507887"/>
              <a:ext cx="1387241" cy="502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ZoneTexte 57"/>
            <p:cNvSpPr txBox="1">
              <a:spLocks noChangeArrowheads="1"/>
            </p:cNvSpPr>
            <p:nvPr/>
          </p:nvSpPr>
          <p:spPr bwMode="auto">
            <a:xfrm>
              <a:off x="10116573" y="5312441"/>
              <a:ext cx="545281" cy="307777"/>
            </a:xfrm>
            <a:prstGeom prst="rect">
              <a:avLst/>
            </a:prstGeom>
            <a:noFill/>
            <a:ln w="9525">
              <a:noFill/>
              <a:miter lim="800000"/>
              <a:headEnd/>
              <a:tailEnd/>
            </a:ln>
          </p:spPr>
          <p:txBody>
            <a:bodyPr wrap="square">
              <a:spAutoFit/>
            </a:bodyPr>
            <a:lstStyle/>
            <a:p>
              <a:r>
                <a:rPr lang="fr-BE" sz="1400" dirty="0" smtClean="0"/>
                <a:t>CO</a:t>
              </a:r>
              <a:r>
                <a:rPr lang="fr-BE" sz="1400" baseline="-25000" dirty="0" smtClean="0"/>
                <a:t>2</a:t>
              </a:r>
              <a:endParaRPr lang="fr-BE" sz="1400" baseline="-25000" dirty="0"/>
            </a:p>
          </p:txBody>
        </p:sp>
        <p:sp>
          <p:nvSpPr>
            <p:cNvPr id="90" name="ZoneTexte 57"/>
            <p:cNvSpPr txBox="1">
              <a:spLocks noChangeArrowheads="1"/>
            </p:cNvSpPr>
            <p:nvPr/>
          </p:nvSpPr>
          <p:spPr bwMode="auto">
            <a:xfrm>
              <a:off x="9970749" y="3821718"/>
              <a:ext cx="644707" cy="307777"/>
            </a:xfrm>
            <a:prstGeom prst="rect">
              <a:avLst/>
            </a:prstGeom>
            <a:noFill/>
            <a:ln w="9525">
              <a:noFill/>
              <a:miter lim="800000"/>
              <a:headEnd/>
              <a:tailEnd/>
            </a:ln>
          </p:spPr>
          <p:txBody>
            <a:bodyPr wrap="square">
              <a:spAutoFit/>
            </a:bodyPr>
            <a:lstStyle/>
            <a:p>
              <a:r>
                <a:rPr lang="fr-BE" sz="1400" dirty="0" err="1" smtClean="0"/>
                <a:t>Sugar</a:t>
              </a:r>
              <a:endParaRPr lang="fr-BE" sz="1400" baseline="-25000" dirty="0"/>
            </a:p>
          </p:txBody>
        </p:sp>
        <p:sp>
          <p:nvSpPr>
            <p:cNvPr id="91" name="ZoneTexte 90"/>
            <p:cNvSpPr txBox="1"/>
            <p:nvPr/>
          </p:nvSpPr>
          <p:spPr>
            <a:xfrm>
              <a:off x="9119176" y="4611865"/>
              <a:ext cx="1496280" cy="369332"/>
            </a:xfrm>
            <a:prstGeom prst="rect">
              <a:avLst/>
            </a:prstGeom>
            <a:noFill/>
          </p:spPr>
          <p:txBody>
            <a:bodyPr wrap="square" rtlCol="0">
              <a:spAutoFit/>
            </a:bodyPr>
            <a:lstStyle/>
            <a:p>
              <a:r>
                <a:rPr lang="fr-BE" b="1" dirty="0" smtClean="0"/>
                <a:t>Calvin cycle</a:t>
              </a:r>
              <a:endParaRPr lang="fr-BE" b="1" dirty="0"/>
            </a:p>
          </p:txBody>
        </p:sp>
        <p:cxnSp>
          <p:nvCxnSpPr>
            <p:cNvPr id="94" name="Connecteur droit avec flèche 93"/>
            <p:cNvCxnSpPr>
              <a:endCxn id="88" idx="1"/>
            </p:cNvCxnSpPr>
            <p:nvPr/>
          </p:nvCxnSpPr>
          <p:spPr>
            <a:xfrm>
              <a:off x="8584449" y="4169150"/>
              <a:ext cx="455016" cy="5900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a:stCxn id="133" idx="3"/>
              <a:endCxn id="88" idx="1"/>
            </p:cNvCxnSpPr>
            <p:nvPr/>
          </p:nvCxnSpPr>
          <p:spPr>
            <a:xfrm flipV="1">
              <a:off x="7681891" y="4759234"/>
              <a:ext cx="1357574" cy="733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79" name="Connecteur droit 78"/>
          <p:cNvCxnSpPr>
            <a:stCxn id="154" idx="0"/>
          </p:cNvCxnSpPr>
          <p:nvPr/>
        </p:nvCxnSpPr>
        <p:spPr>
          <a:xfrm flipH="1" flipV="1">
            <a:off x="6012831" y="2763658"/>
            <a:ext cx="967298" cy="123212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rot="3073552">
            <a:off x="6019311" y="3041534"/>
            <a:ext cx="1025492" cy="307777"/>
          </a:xfrm>
          <a:prstGeom prst="rect">
            <a:avLst/>
          </a:prstGeom>
          <a:noFill/>
        </p:spPr>
        <p:txBody>
          <a:bodyPr wrap="square" rtlCol="0">
            <a:spAutoFit/>
          </a:bodyPr>
          <a:lstStyle/>
          <a:p>
            <a:r>
              <a:rPr lang="fr-BE" sz="1400" b="1" dirty="0" smtClean="0">
                <a:effectLst>
                  <a:outerShdw blurRad="38100" dist="38100" dir="2700000" algn="tl">
                    <a:srgbClr val="000000">
                      <a:alpha val="43137"/>
                    </a:srgbClr>
                  </a:outerShdw>
                </a:effectLst>
              </a:rPr>
              <a:t>Pgrl1-CEF</a:t>
            </a:r>
            <a:endParaRPr lang="fr-BE" sz="1400" b="1" dirty="0">
              <a:effectLst>
                <a:outerShdw blurRad="38100" dist="38100" dir="2700000" algn="tl">
                  <a:srgbClr val="000000">
                    <a:alpha val="43137"/>
                  </a:srgbClr>
                </a:outerShdw>
              </a:effectLst>
            </a:endParaRPr>
          </a:p>
        </p:txBody>
      </p:sp>
      <p:cxnSp>
        <p:nvCxnSpPr>
          <p:cNvPr id="82" name="Connecteur droit avec flèche 81"/>
          <p:cNvCxnSpPr>
            <a:endCxn id="153" idx="0"/>
          </p:cNvCxnSpPr>
          <p:nvPr/>
        </p:nvCxnSpPr>
        <p:spPr>
          <a:xfrm flipH="1">
            <a:off x="3621782" y="2763658"/>
            <a:ext cx="2391049" cy="12321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2" name="ZoneTexte 57"/>
          <p:cNvSpPr txBox="1">
            <a:spLocks noChangeArrowheads="1"/>
          </p:cNvSpPr>
          <p:nvPr/>
        </p:nvSpPr>
        <p:spPr bwMode="auto">
          <a:xfrm>
            <a:off x="3385360" y="4601049"/>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93" name="ZoneTexte 57"/>
          <p:cNvSpPr txBox="1">
            <a:spLocks noChangeArrowheads="1"/>
          </p:cNvSpPr>
          <p:nvPr/>
        </p:nvSpPr>
        <p:spPr bwMode="auto">
          <a:xfrm>
            <a:off x="4151338" y="4698562"/>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98" name="ZoneTexte 57"/>
          <p:cNvSpPr txBox="1">
            <a:spLocks noChangeArrowheads="1"/>
          </p:cNvSpPr>
          <p:nvPr/>
        </p:nvSpPr>
        <p:spPr bwMode="auto">
          <a:xfrm>
            <a:off x="4611517" y="4755756"/>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01" name="ZoneTexte 57"/>
          <p:cNvSpPr txBox="1">
            <a:spLocks noChangeArrowheads="1"/>
          </p:cNvSpPr>
          <p:nvPr/>
        </p:nvSpPr>
        <p:spPr bwMode="auto">
          <a:xfrm>
            <a:off x="2571302" y="5120920"/>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37" name="ZoneTexte 57"/>
          <p:cNvSpPr txBox="1">
            <a:spLocks noChangeArrowheads="1"/>
          </p:cNvSpPr>
          <p:nvPr/>
        </p:nvSpPr>
        <p:spPr bwMode="auto">
          <a:xfrm>
            <a:off x="3372338" y="510572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39" name="ZoneTexte 57"/>
          <p:cNvSpPr txBox="1">
            <a:spLocks noChangeArrowheads="1"/>
          </p:cNvSpPr>
          <p:nvPr/>
        </p:nvSpPr>
        <p:spPr bwMode="auto">
          <a:xfrm>
            <a:off x="4230804" y="545810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0" name="ZoneTexte 57"/>
          <p:cNvSpPr txBox="1">
            <a:spLocks noChangeArrowheads="1"/>
          </p:cNvSpPr>
          <p:nvPr/>
        </p:nvSpPr>
        <p:spPr bwMode="auto">
          <a:xfrm>
            <a:off x="4512386" y="5161932"/>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1" name="ZoneTexte 57"/>
          <p:cNvSpPr txBox="1">
            <a:spLocks noChangeArrowheads="1"/>
          </p:cNvSpPr>
          <p:nvPr/>
        </p:nvSpPr>
        <p:spPr bwMode="auto">
          <a:xfrm>
            <a:off x="4740510" y="5527058"/>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2" name="ZoneTexte 57"/>
          <p:cNvSpPr txBox="1">
            <a:spLocks noChangeArrowheads="1"/>
          </p:cNvSpPr>
          <p:nvPr/>
        </p:nvSpPr>
        <p:spPr bwMode="auto">
          <a:xfrm>
            <a:off x="2138652" y="526268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sp>
        <p:nvSpPr>
          <p:cNvPr id="143" name="ZoneTexte 57"/>
          <p:cNvSpPr txBox="1">
            <a:spLocks noChangeArrowheads="1"/>
          </p:cNvSpPr>
          <p:nvPr/>
        </p:nvSpPr>
        <p:spPr bwMode="auto">
          <a:xfrm>
            <a:off x="1601510" y="5235771"/>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cxnSp>
        <p:nvCxnSpPr>
          <p:cNvPr id="144" name="Connecteur droit avec flèche 8"/>
          <p:cNvCxnSpPr/>
          <p:nvPr/>
        </p:nvCxnSpPr>
        <p:spPr bwMode="auto">
          <a:xfrm>
            <a:off x="6654615" y="5345712"/>
            <a:ext cx="202733" cy="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grpSp>
        <p:nvGrpSpPr>
          <p:cNvPr id="145" name="Groupe 144"/>
          <p:cNvGrpSpPr/>
          <p:nvPr/>
        </p:nvGrpSpPr>
        <p:grpSpPr>
          <a:xfrm>
            <a:off x="6903383" y="5156697"/>
            <a:ext cx="1512258" cy="276999"/>
            <a:chOff x="60063" y="5411877"/>
            <a:chExt cx="1512258" cy="276999"/>
          </a:xfrm>
        </p:grpSpPr>
        <p:sp>
          <p:nvSpPr>
            <p:cNvPr id="146" name="Ellipse 145"/>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grpSp>
        <p:nvGrpSpPr>
          <p:cNvPr id="149" name="Groupe 148"/>
          <p:cNvGrpSpPr/>
          <p:nvPr/>
        </p:nvGrpSpPr>
        <p:grpSpPr>
          <a:xfrm>
            <a:off x="4748515" y="3522253"/>
            <a:ext cx="1512258" cy="276999"/>
            <a:chOff x="60063" y="5411877"/>
            <a:chExt cx="1512258" cy="276999"/>
          </a:xfrm>
        </p:grpSpPr>
        <p:sp>
          <p:nvSpPr>
            <p:cNvPr id="160" name="Ellipse 159"/>
            <p:cNvSpPr/>
            <p:nvPr/>
          </p:nvSpPr>
          <p:spPr>
            <a:xfrm>
              <a:off x="109663" y="5444555"/>
              <a:ext cx="204716" cy="199078"/>
            </a:xfrm>
            <a:prstGeom prst="ellipse">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1" name="ZoneTexte 57"/>
            <p:cNvSpPr txBox="1">
              <a:spLocks noChangeArrowheads="1"/>
            </p:cNvSpPr>
            <p:nvPr/>
          </p:nvSpPr>
          <p:spPr bwMode="auto">
            <a:xfrm>
              <a:off x="60063" y="5411877"/>
              <a:ext cx="1512258" cy="276999"/>
            </a:xfrm>
            <a:prstGeom prst="rect">
              <a:avLst/>
            </a:prstGeom>
            <a:noFill/>
            <a:ln w="9525">
              <a:noFill/>
              <a:miter lim="800000"/>
              <a:headEnd/>
              <a:tailEnd/>
            </a:ln>
          </p:spPr>
          <p:txBody>
            <a:bodyPr>
              <a:spAutoFit/>
            </a:bodyPr>
            <a:lstStyle/>
            <a:p>
              <a:r>
                <a:rPr lang="nl-BE" sz="1200" dirty="0" smtClean="0"/>
                <a:t>H</a:t>
              </a:r>
              <a:r>
                <a:rPr lang="nl-BE" sz="1200" baseline="30000" dirty="0" smtClean="0"/>
                <a:t>+</a:t>
              </a:r>
              <a:endParaRPr lang="fr-BE" sz="1200" dirty="0"/>
            </a:p>
          </p:txBody>
        </p:sp>
      </p:grpSp>
      <p:sp>
        <p:nvSpPr>
          <p:cNvPr id="175" name="ZoneTexte 174"/>
          <p:cNvSpPr txBox="1"/>
          <p:nvPr/>
        </p:nvSpPr>
        <p:spPr>
          <a:xfrm>
            <a:off x="7860172" y="2688205"/>
            <a:ext cx="423366" cy="369332"/>
          </a:xfrm>
          <a:prstGeom prst="rect">
            <a:avLst/>
          </a:prstGeom>
          <a:noFill/>
          <a:ln>
            <a:noFill/>
          </a:ln>
        </p:spPr>
        <p:txBody>
          <a:bodyPr wrap="square" rtlCol="0">
            <a:spAutoFit/>
          </a:bodyPr>
          <a:lstStyle/>
          <a:p>
            <a:r>
              <a:rPr lang="fr-BE" b="1" dirty="0" smtClean="0"/>
              <a:t>H</a:t>
            </a:r>
            <a:r>
              <a:rPr lang="fr-BE" b="1" baseline="-25000" dirty="0" smtClean="0"/>
              <a:t>2</a:t>
            </a:r>
            <a:endParaRPr lang="fr-BE" b="1" baseline="-25000" dirty="0"/>
          </a:p>
        </p:txBody>
      </p:sp>
      <p:cxnSp>
        <p:nvCxnSpPr>
          <p:cNvPr id="176" name="Connecteur droit avec flèche 175"/>
          <p:cNvCxnSpPr/>
          <p:nvPr/>
        </p:nvCxnSpPr>
        <p:spPr>
          <a:xfrm flipV="1">
            <a:off x="6980889" y="3045282"/>
            <a:ext cx="1028159" cy="9458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7" name="ZoneTexte 176"/>
          <p:cNvSpPr txBox="1"/>
          <p:nvPr/>
        </p:nvSpPr>
        <p:spPr>
          <a:xfrm rot="19044282">
            <a:off x="7109176" y="2977177"/>
            <a:ext cx="1241781" cy="307777"/>
          </a:xfrm>
          <a:prstGeom prst="rect">
            <a:avLst/>
          </a:prstGeom>
          <a:noFill/>
        </p:spPr>
        <p:txBody>
          <a:bodyPr wrap="square" rtlCol="0">
            <a:spAutoFit/>
          </a:bodyPr>
          <a:lstStyle/>
          <a:p>
            <a:r>
              <a:rPr lang="fr-BE" sz="1400" b="1" dirty="0" err="1" smtClean="0">
                <a:effectLst>
                  <a:outerShdw blurRad="38100" dist="38100" dir="2700000" algn="tl">
                    <a:srgbClr val="000000">
                      <a:alpha val="43137"/>
                    </a:srgbClr>
                  </a:outerShdw>
                </a:effectLst>
              </a:rPr>
              <a:t>HydA</a:t>
            </a:r>
            <a:endParaRPr lang="fr-BE" sz="1400" b="1" dirty="0">
              <a:effectLst>
                <a:outerShdw blurRad="38100" dist="38100" dir="2700000" algn="tl">
                  <a:srgbClr val="000000">
                    <a:alpha val="43137"/>
                  </a:srgbClr>
                </a:outerShdw>
              </a:effectLst>
            </a:endParaRPr>
          </a:p>
        </p:txBody>
      </p:sp>
      <p:sp>
        <p:nvSpPr>
          <p:cNvPr id="163" name="CustomShape 2"/>
          <p:cNvSpPr/>
          <p:nvPr/>
        </p:nvSpPr>
        <p:spPr>
          <a:xfrm>
            <a:off x="346502" y="1881054"/>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Photosynthetic</a:t>
            </a:r>
            <a:r>
              <a:rPr lang="fr-BE" sz="2400" b="1" dirty="0" smtClean="0">
                <a:solidFill>
                  <a:srgbClr val="000000"/>
                </a:solidFill>
                <a:latin typeface="Calibri"/>
              </a:rPr>
              <a:t> alternative </a:t>
            </a:r>
            <a:r>
              <a:rPr lang="fr-BE" sz="2400" b="1" dirty="0" err="1" smtClean="0">
                <a:solidFill>
                  <a:srgbClr val="000000"/>
                </a:solidFill>
                <a:latin typeface="Calibri"/>
              </a:rPr>
              <a:t>electron</a:t>
            </a:r>
            <a:r>
              <a:rPr lang="fr-BE" sz="2400" b="1" dirty="0" smtClean="0">
                <a:solidFill>
                  <a:srgbClr val="000000"/>
                </a:solidFill>
                <a:latin typeface="Calibri"/>
              </a:rPr>
              <a:t> </a:t>
            </a:r>
            <a:r>
              <a:rPr lang="fr-BE" sz="2400" b="1" dirty="0" err="1" smtClean="0">
                <a:solidFill>
                  <a:srgbClr val="000000"/>
                </a:solidFill>
                <a:latin typeface="Calibri"/>
              </a:rPr>
              <a:t>flows</a:t>
            </a:r>
            <a:r>
              <a:rPr lang="fr-BE" sz="2400" b="1" dirty="0" smtClean="0">
                <a:solidFill>
                  <a:srgbClr val="000000"/>
                </a:solidFill>
                <a:latin typeface="Calibri"/>
              </a:rPr>
              <a:t> in </a:t>
            </a:r>
            <a:r>
              <a:rPr lang="fr-BE" sz="2400" b="1" dirty="0" err="1" smtClean="0">
                <a:solidFill>
                  <a:srgbClr val="000000"/>
                </a:solidFill>
                <a:latin typeface="Calibri"/>
              </a:rPr>
              <a:t>anoxic</a:t>
            </a:r>
            <a:r>
              <a:rPr lang="fr-BE" sz="2400" b="1" dirty="0" smtClean="0">
                <a:solidFill>
                  <a:srgbClr val="000000"/>
                </a:solidFill>
                <a:latin typeface="Calibri"/>
              </a:rPr>
              <a:t> condition:</a:t>
            </a:r>
          </a:p>
        </p:txBody>
      </p:sp>
      <p:sp>
        <p:nvSpPr>
          <p:cNvPr id="97"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smtClean="0">
                <a:solidFill>
                  <a:srgbClr val="000000"/>
                </a:solidFill>
              </a:rPr>
              <a:t>Calvin </a:t>
            </a:r>
            <a:r>
              <a:rPr lang="fr-BE" sz="2400" b="1" dirty="0">
                <a:solidFill>
                  <a:srgbClr val="000000"/>
                </a:solidFill>
              </a:rPr>
              <a:t>cycle </a:t>
            </a:r>
            <a:r>
              <a:rPr lang="fr-BE" sz="2400" b="1" dirty="0" err="1" smtClean="0">
                <a:solidFill>
                  <a:srgbClr val="000000"/>
                </a:solidFill>
              </a:rPr>
              <a:t>reactivation</a:t>
            </a:r>
            <a:r>
              <a:rPr lang="fr-BE" sz="2400" b="1" dirty="0" smtClean="0">
                <a:solidFill>
                  <a:srgbClr val="000000"/>
                </a:solidFill>
              </a:rPr>
              <a:t> </a:t>
            </a:r>
            <a:r>
              <a:rPr lang="fr-BE" sz="2400" b="1" dirty="0" err="1" smtClean="0">
                <a:solidFill>
                  <a:srgbClr val="000000"/>
                </a:solidFill>
              </a:rPr>
              <a:t>upon</a:t>
            </a:r>
            <a:r>
              <a:rPr lang="fr-BE" sz="2400" b="1" dirty="0" smtClean="0">
                <a:solidFill>
                  <a:srgbClr val="000000"/>
                </a:solidFill>
              </a:rPr>
              <a:t> </a:t>
            </a:r>
            <a:r>
              <a:rPr lang="fr-BE" sz="2400" b="1" dirty="0" err="1" smtClean="0">
                <a:solidFill>
                  <a:srgbClr val="000000"/>
                </a:solidFill>
              </a:rPr>
              <a:t>dark</a:t>
            </a:r>
            <a:r>
              <a:rPr lang="fr-BE" sz="2400" b="1" dirty="0" smtClean="0">
                <a:solidFill>
                  <a:srgbClr val="000000"/>
                </a:solidFill>
              </a:rPr>
              <a:t> </a:t>
            </a:r>
            <a:r>
              <a:rPr lang="fr-BE" sz="2400" b="1" dirty="0" err="1" smtClean="0">
                <a:solidFill>
                  <a:srgbClr val="000000"/>
                </a:solidFill>
              </a:rPr>
              <a:t>anoxic</a:t>
            </a:r>
            <a:r>
              <a:rPr lang="fr-BE" sz="2400" b="1" dirty="0" smtClean="0">
                <a:solidFill>
                  <a:srgbClr val="000000"/>
                </a:solidFill>
              </a:rPr>
              <a:t> conditions</a:t>
            </a:r>
            <a:endParaRPr dirty="0"/>
          </a:p>
        </p:txBody>
      </p:sp>
      <p:sp>
        <p:nvSpPr>
          <p:cNvPr id="102" name="ZoneTexte 101"/>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
        <p:nvSpPr>
          <p:cNvPr id="135" name="CustomShape 2"/>
          <p:cNvSpPr/>
          <p:nvPr/>
        </p:nvSpPr>
        <p:spPr>
          <a:xfrm>
            <a:off x="1092467" y="1018513"/>
            <a:ext cx="12083760" cy="821880"/>
          </a:xfrm>
          <a:prstGeom prst="rect">
            <a:avLst/>
          </a:prstGeom>
        </p:spPr>
        <p:txBody>
          <a:bodyPr wrap="none" lIns="90000" tIns="45000" rIns="90000" bIns="45000"/>
          <a:lstStyle/>
          <a:p>
            <a:pPr marL="342900" indent="-342900">
              <a:lnSpc>
                <a:spcPct val="100000"/>
              </a:lnSpc>
              <a:buFont typeface="Wingdings" panose="05000000000000000000" pitchFamily="2" charset="2"/>
              <a:buChar char="à"/>
            </a:pPr>
            <a:r>
              <a:rPr lang="fr-BE" sz="2000" b="1" dirty="0" err="1" smtClean="0">
                <a:solidFill>
                  <a:srgbClr val="000000"/>
                </a:solidFill>
              </a:rPr>
              <a:t>Competition</a:t>
            </a:r>
            <a:r>
              <a:rPr lang="fr-BE" sz="2000" b="1" dirty="0" smtClean="0">
                <a:solidFill>
                  <a:srgbClr val="000000"/>
                </a:solidFill>
              </a:rPr>
              <a:t> </a:t>
            </a:r>
            <a:r>
              <a:rPr lang="fr-BE" sz="2000" b="1" dirty="0" err="1">
                <a:solidFill>
                  <a:srgbClr val="000000"/>
                </a:solidFill>
              </a:rPr>
              <a:t>between</a:t>
            </a:r>
            <a:r>
              <a:rPr lang="fr-BE" sz="2000" b="1" dirty="0">
                <a:solidFill>
                  <a:srgbClr val="000000"/>
                </a:solidFill>
              </a:rPr>
              <a:t> </a:t>
            </a:r>
            <a:r>
              <a:rPr lang="fr-BE" sz="2000" b="1" dirty="0" err="1">
                <a:solidFill>
                  <a:srgbClr val="000000"/>
                </a:solidFill>
              </a:rPr>
              <a:t>hydrogenase</a:t>
            </a:r>
            <a:r>
              <a:rPr lang="fr-BE" sz="2000" b="1" dirty="0">
                <a:solidFill>
                  <a:srgbClr val="000000"/>
                </a:solidFill>
              </a:rPr>
              <a:t> </a:t>
            </a:r>
            <a:r>
              <a:rPr lang="fr-BE" sz="2000" b="1" dirty="0" err="1" smtClean="0">
                <a:solidFill>
                  <a:srgbClr val="000000"/>
                </a:solidFill>
              </a:rPr>
              <a:t>activity</a:t>
            </a:r>
            <a:r>
              <a:rPr lang="fr-BE" sz="2000" b="1" dirty="0" smtClean="0">
                <a:solidFill>
                  <a:srgbClr val="000000"/>
                </a:solidFill>
              </a:rPr>
              <a:t> and </a:t>
            </a:r>
            <a:r>
              <a:rPr lang="fr-BE" sz="2000" b="1" dirty="0">
                <a:solidFill>
                  <a:srgbClr val="000000"/>
                </a:solidFill>
              </a:rPr>
              <a:t>Calvin cycle </a:t>
            </a:r>
            <a:r>
              <a:rPr lang="fr-BE" sz="2000" b="1" dirty="0" err="1" smtClean="0">
                <a:solidFill>
                  <a:srgbClr val="000000"/>
                </a:solidFill>
              </a:rPr>
              <a:t>reactivation</a:t>
            </a:r>
            <a:endParaRPr lang="fr-BE" sz="2000" b="1" dirty="0" smtClean="0">
              <a:solidFill>
                <a:srgbClr val="000000"/>
              </a:solidFill>
            </a:endParaRPr>
          </a:p>
          <a:p>
            <a:pPr marL="342900" indent="-342900">
              <a:buFont typeface="Wingdings" panose="05000000000000000000" pitchFamily="2" charset="2"/>
              <a:buChar char="à"/>
            </a:pPr>
            <a:r>
              <a:rPr lang="fr-BE" sz="2000" b="1" dirty="0" smtClean="0">
                <a:solidFill>
                  <a:srgbClr val="000000"/>
                </a:solidFill>
              </a:rPr>
              <a:t>Calvin cycle </a:t>
            </a:r>
            <a:r>
              <a:rPr lang="fr-BE" sz="2000" b="1" dirty="0" err="1" smtClean="0">
                <a:solidFill>
                  <a:srgbClr val="000000"/>
                </a:solidFill>
              </a:rPr>
              <a:t>reactivation</a:t>
            </a:r>
            <a:r>
              <a:rPr lang="fr-BE" sz="2000" b="1" dirty="0" smtClean="0">
                <a:solidFill>
                  <a:srgbClr val="000000"/>
                </a:solidFill>
              </a:rPr>
              <a:t> </a:t>
            </a:r>
            <a:r>
              <a:rPr lang="fr-BE" sz="2000" b="1" dirty="0" err="1" smtClean="0">
                <a:solidFill>
                  <a:srgbClr val="000000"/>
                </a:solidFill>
              </a:rPr>
              <a:t>is</a:t>
            </a:r>
            <a:r>
              <a:rPr lang="fr-BE" sz="2000" b="1" dirty="0">
                <a:solidFill>
                  <a:srgbClr val="000000"/>
                </a:solidFill>
              </a:rPr>
              <a:t> proton gradient-</a:t>
            </a:r>
            <a:r>
              <a:rPr lang="fr-BE" sz="2000" b="1" dirty="0" err="1">
                <a:solidFill>
                  <a:srgbClr val="000000"/>
                </a:solidFill>
              </a:rPr>
              <a:t>dependent</a:t>
            </a:r>
            <a:r>
              <a:rPr lang="fr-BE" sz="2000" b="1" dirty="0">
                <a:solidFill>
                  <a:srgbClr val="000000"/>
                </a:solidFill>
              </a:rPr>
              <a:t> (ATP)</a:t>
            </a:r>
          </a:p>
          <a:p>
            <a:pPr marL="342900" indent="-342900">
              <a:lnSpc>
                <a:spcPct val="100000"/>
              </a:lnSpc>
              <a:buFont typeface="Wingdings" panose="05000000000000000000" pitchFamily="2" charset="2"/>
              <a:buChar char="à"/>
            </a:pPr>
            <a:endParaRPr lang="fr-BE" sz="2000" b="1" dirty="0">
              <a:solidFill>
                <a:srgbClr val="000000"/>
              </a:solidFill>
            </a:endParaRP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spTree>
    <p:extLst>
      <p:ext uri="{BB962C8B-B14F-4D97-AF65-F5344CB8AC3E}">
        <p14:creationId xmlns:p14="http://schemas.microsoft.com/office/powerpoint/2010/main" val="29663955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Graphique 45"/>
          <p:cNvGraphicFramePr/>
          <p:nvPr>
            <p:extLst/>
          </p:nvPr>
        </p:nvGraphicFramePr>
        <p:xfrm>
          <a:off x="6046598" y="285131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aphique 24"/>
          <p:cNvGraphicFramePr/>
          <p:nvPr>
            <p:extLst/>
          </p:nvPr>
        </p:nvGraphicFramePr>
        <p:xfrm>
          <a:off x="9000070" y="281090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phique 18"/>
          <p:cNvGraphicFramePr/>
          <p:nvPr>
            <p:extLst/>
          </p:nvPr>
        </p:nvGraphicFramePr>
        <p:xfrm>
          <a:off x="3324931" y="2810905"/>
          <a:ext cx="4572000" cy="2790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p:nvPr>
            <p:extLst/>
          </p:nvPr>
        </p:nvGraphicFramePr>
        <p:xfrm>
          <a:off x="527486" y="2810905"/>
          <a:ext cx="4555435" cy="2823265"/>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Groupe 2"/>
          <p:cNvGrpSpPr/>
          <p:nvPr/>
        </p:nvGrpSpPr>
        <p:grpSpPr>
          <a:xfrm>
            <a:off x="5064681" y="168679"/>
            <a:ext cx="5481525" cy="2642226"/>
            <a:chOff x="5186115" y="232847"/>
            <a:chExt cx="5481525" cy="2642226"/>
          </a:xfrm>
        </p:grpSpPr>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6909" y="724034"/>
              <a:ext cx="5130731" cy="2151039"/>
            </a:xfrm>
            <a:prstGeom prst="rect">
              <a:avLst/>
            </a:prstGeom>
          </p:spPr>
        </p:pic>
        <p:pic>
          <p:nvPicPr>
            <p:cNvPr id="9" name="Image 8"/>
            <p:cNvPicPr>
              <a:picLocks noChangeAspect="1"/>
            </p:cNvPicPr>
            <p:nvPr/>
          </p:nvPicPr>
          <p:blipFill rotWithShape="1">
            <a:blip r:embed="rId7" cstate="print">
              <a:extLst>
                <a:ext uri="{28A0092B-C50C-407E-A947-70E740481C1C}">
                  <a14:useLocalDpi xmlns:a14="http://schemas.microsoft.com/office/drawing/2010/main" val="0"/>
                </a:ext>
              </a:extLst>
            </a:blip>
            <a:srcRect t="62802" r="89123" b="7980"/>
            <a:stretch/>
          </p:blipFill>
          <p:spPr>
            <a:xfrm rot="2931327">
              <a:off x="8475690" y="308628"/>
              <a:ext cx="701587" cy="745057"/>
            </a:xfrm>
            <a:prstGeom prst="rect">
              <a:avLst/>
            </a:prstGeom>
          </p:spPr>
        </p:pic>
        <p:pic>
          <p:nvPicPr>
            <p:cNvPr id="8" name="Image 7"/>
            <p:cNvPicPr>
              <a:picLocks noChangeAspect="1"/>
            </p:cNvPicPr>
            <p:nvPr/>
          </p:nvPicPr>
          <p:blipFill rotWithShape="1">
            <a:blip r:embed="rId7" cstate="print">
              <a:extLst>
                <a:ext uri="{28A0092B-C50C-407E-A947-70E740481C1C}">
                  <a14:useLocalDpi xmlns:a14="http://schemas.microsoft.com/office/drawing/2010/main" val="0"/>
                </a:ext>
              </a:extLst>
            </a:blip>
            <a:srcRect l="45289" t="101" r="40037" b="92979"/>
            <a:stretch/>
          </p:blipFill>
          <p:spPr>
            <a:xfrm>
              <a:off x="8018365" y="232847"/>
              <a:ext cx="946485" cy="176463"/>
            </a:xfrm>
            <a:prstGeom prst="rect">
              <a:avLst/>
            </a:prstGeom>
          </p:spPr>
        </p:pic>
        <p:pic>
          <p:nvPicPr>
            <p:cNvPr id="15" name="Image 14"/>
            <p:cNvPicPr>
              <a:picLocks noChangeAspect="1"/>
            </p:cNvPicPr>
            <p:nvPr/>
          </p:nvPicPr>
          <p:blipFill rotWithShape="1">
            <a:blip r:embed="rId7" cstate="print">
              <a:extLst>
                <a:ext uri="{28A0092B-C50C-407E-A947-70E740481C1C}">
                  <a14:useLocalDpi xmlns:a14="http://schemas.microsoft.com/office/drawing/2010/main" val="0"/>
                </a:ext>
              </a:extLst>
            </a:blip>
            <a:srcRect t="62802" r="89123"/>
            <a:stretch/>
          </p:blipFill>
          <p:spPr>
            <a:xfrm>
              <a:off x="5186115" y="1926507"/>
              <a:ext cx="701587" cy="948566"/>
            </a:xfrm>
            <a:prstGeom prst="rect">
              <a:avLst/>
            </a:prstGeom>
          </p:spPr>
        </p:pic>
      </p:grpSp>
      <p:grpSp>
        <p:nvGrpSpPr>
          <p:cNvPr id="21" name="Groupe 20"/>
          <p:cNvGrpSpPr/>
          <p:nvPr/>
        </p:nvGrpSpPr>
        <p:grpSpPr>
          <a:xfrm rot="249572">
            <a:off x="7594895" y="567427"/>
            <a:ext cx="563256" cy="579577"/>
            <a:chOff x="1193096" y="3740692"/>
            <a:chExt cx="563256" cy="579577"/>
          </a:xfrm>
        </p:grpSpPr>
        <p:sp>
          <p:nvSpPr>
            <p:cNvPr id="22" name="Rectangle 21"/>
            <p:cNvSpPr/>
            <p:nvPr/>
          </p:nvSpPr>
          <p:spPr>
            <a:xfrm rot="18807373">
              <a:off x="1432385" y="3744788"/>
              <a:ext cx="84678" cy="563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p:cNvSpPr/>
            <p:nvPr/>
          </p:nvSpPr>
          <p:spPr>
            <a:xfrm rot="18807373">
              <a:off x="1184935" y="3993474"/>
              <a:ext cx="579577" cy="740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7" name="Groupe 16"/>
          <p:cNvGrpSpPr/>
          <p:nvPr/>
        </p:nvGrpSpPr>
        <p:grpSpPr>
          <a:xfrm>
            <a:off x="8628739" y="768496"/>
            <a:ext cx="563256" cy="579577"/>
            <a:chOff x="1193096" y="3740692"/>
            <a:chExt cx="563256" cy="579577"/>
          </a:xfrm>
        </p:grpSpPr>
        <p:sp>
          <p:nvSpPr>
            <p:cNvPr id="18" name="Rectangle 17"/>
            <p:cNvSpPr/>
            <p:nvPr/>
          </p:nvSpPr>
          <p:spPr>
            <a:xfrm rot="18807373">
              <a:off x="1432385" y="3744788"/>
              <a:ext cx="84678" cy="563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p:cNvSpPr/>
            <p:nvPr/>
          </p:nvSpPr>
          <p:spPr>
            <a:xfrm rot="18807373">
              <a:off x="1184935" y="3993474"/>
              <a:ext cx="579577" cy="740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7" name="Groupe 26"/>
          <p:cNvGrpSpPr/>
          <p:nvPr/>
        </p:nvGrpSpPr>
        <p:grpSpPr>
          <a:xfrm>
            <a:off x="456284" y="2783609"/>
            <a:ext cx="499060" cy="2897048"/>
            <a:chOff x="456284" y="2783609"/>
            <a:chExt cx="499060" cy="2897048"/>
          </a:xfrm>
        </p:grpSpPr>
        <p:sp>
          <p:nvSpPr>
            <p:cNvPr id="28" name="Rectangle 27"/>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Image 28"/>
            <p:cNvPicPr>
              <a:picLocks noChangeAspect="1"/>
            </p:cNvPicPr>
            <p:nvPr/>
          </p:nvPicPr>
          <p:blipFill rotWithShape="1">
            <a:blip r:embed="rId8">
              <a:extLst>
                <a:ext uri="{28A0092B-C50C-407E-A947-70E740481C1C}">
                  <a14:useLocalDpi xmlns:a14="http://schemas.microsoft.com/office/drawing/2010/main" val="0"/>
                </a:ext>
              </a:extLst>
            </a:blip>
            <a:srcRect r="89085"/>
            <a:stretch/>
          </p:blipFill>
          <p:spPr>
            <a:xfrm>
              <a:off x="456284" y="2783609"/>
              <a:ext cx="499060" cy="2792210"/>
            </a:xfrm>
            <a:prstGeom prst="rect">
              <a:avLst/>
            </a:prstGeom>
          </p:spPr>
        </p:pic>
      </p:grpSp>
      <p:grpSp>
        <p:nvGrpSpPr>
          <p:cNvPr id="30" name="Groupe 29"/>
          <p:cNvGrpSpPr/>
          <p:nvPr/>
        </p:nvGrpSpPr>
        <p:grpSpPr>
          <a:xfrm>
            <a:off x="3274991" y="2810905"/>
            <a:ext cx="499060" cy="2897048"/>
            <a:chOff x="456284" y="2739630"/>
            <a:chExt cx="499060" cy="2941027"/>
          </a:xfrm>
        </p:grpSpPr>
        <p:sp>
          <p:nvSpPr>
            <p:cNvPr id="31" name="Rectangle 30"/>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Image 31"/>
            <p:cNvPicPr>
              <a:picLocks noChangeAspect="1"/>
            </p:cNvPicPr>
            <p:nvPr/>
          </p:nvPicPr>
          <p:blipFill rotWithShape="1">
            <a:blip r:embed="rId8">
              <a:extLst>
                <a:ext uri="{28A0092B-C50C-407E-A947-70E740481C1C}">
                  <a14:useLocalDpi xmlns:a14="http://schemas.microsoft.com/office/drawing/2010/main" val="0"/>
                </a:ext>
              </a:extLst>
            </a:blip>
            <a:srcRect r="89085"/>
            <a:stretch/>
          </p:blipFill>
          <p:spPr>
            <a:xfrm>
              <a:off x="456284" y="2739630"/>
              <a:ext cx="499060" cy="2841242"/>
            </a:xfrm>
            <a:prstGeom prst="rect">
              <a:avLst/>
            </a:prstGeom>
          </p:spPr>
        </p:pic>
      </p:grpSp>
      <p:grpSp>
        <p:nvGrpSpPr>
          <p:cNvPr id="33" name="Groupe 32"/>
          <p:cNvGrpSpPr/>
          <p:nvPr/>
        </p:nvGrpSpPr>
        <p:grpSpPr>
          <a:xfrm>
            <a:off x="6079717" y="2867151"/>
            <a:ext cx="499060" cy="2856734"/>
            <a:chOff x="456284" y="2780556"/>
            <a:chExt cx="499060" cy="2900101"/>
          </a:xfrm>
        </p:grpSpPr>
        <p:sp>
          <p:nvSpPr>
            <p:cNvPr id="34" name="Rectangle 33"/>
            <p:cNvSpPr/>
            <p:nvPr/>
          </p:nvSpPr>
          <p:spPr>
            <a:xfrm>
              <a:off x="527486" y="2810905"/>
              <a:ext cx="400562" cy="28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5" name="Image 34"/>
            <p:cNvPicPr>
              <a:picLocks noChangeAspect="1"/>
            </p:cNvPicPr>
            <p:nvPr/>
          </p:nvPicPr>
          <p:blipFill rotWithShape="1">
            <a:blip r:embed="rId8">
              <a:extLst>
                <a:ext uri="{28A0092B-C50C-407E-A947-70E740481C1C}">
                  <a14:useLocalDpi xmlns:a14="http://schemas.microsoft.com/office/drawing/2010/main" val="0"/>
                </a:ext>
              </a:extLst>
            </a:blip>
            <a:srcRect r="89085"/>
            <a:stretch/>
          </p:blipFill>
          <p:spPr>
            <a:xfrm>
              <a:off x="456284" y="2780556"/>
              <a:ext cx="499060" cy="2772605"/>
            </a:xfrm>
            <a:prstGeom prst="rect">
              <a:avLst/>
            </a:prstGeom>
          </p:spPr>
        </p:pic>
      </p:grpSp>
      <p:sp>
        <p:nvSpPr>
          <p:cNvPr id="36" name="ZoneTexte 35"/>
          <p:cNvSpPr txBox="1"/>
          <p:nvPr/>
        </p:nvSpPr>
        <p:spPr>
          <a:xfrm>
            <a:off x="7025630" y="3045396"/>
            <a:ext cx="1228299" cy="369332"/>
          </a:xfrm>
          <a:prstGeom prst="rect">
            <a:avLst/>
          </a:prstGeom>
          <a:noFill/>
        </p:spPr>
        <p:txBody>
          <a:bodyPr wrap="square" rtlCol="0">
            <a:spAutoFit/>
          </a:bodyPr>
          <a:lstStyle/>
          <a:p>
            <a:r>
              <a:rPr lang="fr-BE" b="1" dirty="0" smtClean="0">
                <a:latin typeface="Arial" panose="020B0604020202020204" pitchFamily="34" charset="0"/>
                <a:cs typeface="Arial" panose="020B0604020202020204" pitchFamily="34" charset="0"/>
              </a:rPr>
              <a:t>pgrl1</a:t>
            </a:r>
            <a:endParaRPr lang="fr-BE" b="1" dirty="0">
              <a:latin typeface="Arial" panose="020B0604020202020204" pitchFamily="34" charset="0"/>
              <a:cs typeface="Arial" panose="020B0604020202020204" pitchFamily="34" charset="0"/>
            </a:endParaRPr>
          </a:p>
        </p:txBody>
      </p:sp>
      <p:sp>
        <p:nvSpPr>
          <p:cNvPr id="37" name="ZoneTexte 36"/>
          <p:cNvSpPr txBox="1"/>
          <p:nvPr/>
        </p:nvSpPr>
        <p:spPr>
          <a:xfrm>
            <a:off x="7178028" y="5299294"/>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38" name="ZoneTexte 37"/>
          <p:cNvSpPr txBox="1"/>
          <p:nvPr/>
        </p:nvSpPr>
        <p:spPr>
          <a:xfrm rot="16200000">
            <a:off x="19770" y="3671248"/>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ETR</a:t>
            </a:r>
            <a:endParaRPr lang="fr-BE" sz="1400" b="1" dirty="0">
              <a:latin typeface="Arial" panose="020B0604020202020204" pitchFamily="34" charset="0"/>
              <a:cs typeface="Arial" panose="020B0604020202020204" pitchFamily="34" charset="0"/>
            </a:endParaRPr>
          </a:p>
        </p:txBody>
      </p:sp>
      <p:sp>
        <p:nvSpPr>
          <p:cNvPr id="39" name="ZoneTexte 38"/>
          <p:cNvSpPr txBox="1"/>
          <p:nvPr/>
        </p:nvSpPr>
        <p:spPr>
          <a:xfrm>
            <a:off x="1564236" y="5294750"/>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40" name="ZoneTexte 39"/>
          <p:cNvSpPr txBox="1"/>
          <p:nvPr/>
        </p:nvSpPr>
        <p:spPr>
          <a:xfrm>
            <a:off x="1700717" y="3057098"/>
            <a:ext cx="1228299" cy="369332"/>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wt</a:t>
            </a:r>
            <a:endParaRPr lang="fr-BE" b="1" dirty="0">
              <a:latin typeface="Arial" panose="020B0604020202020204" pitchFamily="34" charset="0"/>
              <a:cs typeface="Arial" panose="020B0604020202020204" pitchFamily="34" charset="0"/>
            </a:endParaRPr>
          </a:p>
        </p:txBody>
      </p:sp>
      <p:sp>
        <p:nvSpPr>
          <p:cNvPr id="41" name="ZoneTexte 40"/>
          <p:cNvSpPr txBox="1"/>
          <p:nvPr/>
        </p:nvSpPr>
        <p:spPr>
          <a:xfrm>
            <a:off x="4391604" y="5310670"/>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42" name="ZoneTexte 41"/>
          <p:cNvSpPr txBox="1"/>
          <p:nvPr/>
        </p:nvSpPr>
        <p:spPr>
          <a:xfrm>
            <a:off x="4416630" y="3043124"/>
            <a:ext cx="1228299" cy="369332"/>
          </a:xfrm>
          <a:prstGeom prst="rect">
            <a:avLst/>
          </a:prstGeom>
          <a:noFill/>
        </p:spPr>
        <p:txBody>
          <a:bodyPr wrap="square" rtlCol="0">
            <a:spAutoFit/>
          </a:bodyPr>
          <a:lstStyle/>
          <a:p>
            <a:r>
              <a:rPr lang="fr-BE" b="1" dirty="0">
                <a:latin typeface="Arial" panose="020B0604020202020204" pitchFamily="34" charset="0"/>
                <a:cs typeface="Arial" panose="020B0604020202020204" pitchFamily="34" charset="0"/>
              </a:rPr>
              <a:t>h</a:t>
            </a:r>
            <a:r>
              <a:rPr lang="fr-BE" b="1" dirty="0" smtClean="0">
                <a:latin typeface="Arial" panose="020B0604020202020204" pitchFamily="34" charset="0"/>
                <a:cs typeface="Arial" panose="020B0604020202020204" pitchFamily="34" charset="0"/>
              </a:rPr>
              <a:t>ydg-2</a:t>
            </a:r>
            <a:endParaRPr lang="fr-BE" b="1" dirty="0">
              <a:latin typeface="Arial" panose="020B0604020202020204" pitchFamily="34" charset="0"/>
              <a:cs typeface="Arial" panose="020B0604020202020204" pitchFamily="34" charset="0"/>
            </a:endParaRPr>
          </a:p>
        </p:txBody>
      </p:sp>
      <p:sp>
        <p:nvSpPr>
          <p:cNvPr id="43" name="ZoneTexte 42"/>
          <p:cNvSpPr txBox="1"/>
          <p:nvPr/>
        </p:nvSpPr>
        <p:spPr>
          <a:xfrm>
            <a:off x="9552744" y="3034020"/>
            <a:ext cx="1715618" cy="369332"/>
          </a:xfrm>
          <a:prstGeom prst="rect">
            <a:avLst/>
          </a:prstGeom>
          <a:noFill/>
        </p:spPr>
        <p:txBody>
          <a:bodyPr wrap="square" rtlCol="0">
            <a:spAutoFit/>
          </a:bodyPr>
          <a:lstStyle/>
          <a:p>
            <a:r>
              <a:rPr lang="fr-BE" b="1" dirty="0">
                <a:latin typeface="Arial" panose="020B0604020202020204" pitchFamily="34" charset="0"/>
                <a:cs typeface="Arial" panose="020B0604020202020204" pitchFamily="34" charset="0"/>
              </a:rPr>
              <a:t>p</a:t>
            </a:r>
            <a:r>
              <a:rPr lang="fr-BE" b="1" dirty="0" smtClean="0">
                <a:latin typeface="Arial" panose="020B0604020202020204" pitchFamily="34" charset="0"/>
                <a:cs typeface="Arial" panose="020B0604020202020204" pitchFamily="34" charset="0"/>
              </a:rPr>
              <a:t>grl1 hydg-2</a:t>
            </a:r>
            <a:endParaRPr lang="fr-BE" b="1" dirty="0">
              <a:latin typeface="Arial" panose="020B0604020202020204" pitchFamily="34" charset="0"/>
              <a:cs typeface="Arial" panose="020B0604020202020204" pitchFamily="34" charset="0"/>
            </a:endParaRPr>
          </a:p>
        </p:txBody>
      </p:sp>
      <p:sp>
        <p:nvSpPr>
          <p:cNvPr id="44" name="ZoneTexte 43"/>
          <p:cNvSpPr txBox="1"/>
          <p:nvPr/>
        </p:nvSpPr>
        <p:spPr>
          <a:xfrm>
            <a:off x="9932056" y="5299294"/>
            <a:ext cx="1228299" cy="307777"/>
          </a:xfrm>
          <a:prstGeom prst="rect">
            <a:avLst/>
          </a:prstGeom>
          <a:noFill/>
        </p:spPr>
        <p:txBody>
          <a:bodyPr wrap="square" rtlCol="0">
            <a:spAutoFit/>
          </a:bodyPr>
          <a:lstStyle/>
          <a:p>
            <a:r>
              <a:rPr lang="fr-BE" sz="1400" b="1" dirty="0" smtClean="0">
                <a:latin typeface="Arial" panose="020B0604020202020204" pitchFamily="34" charset="0"/>
                <a:cs typeface="Arial" panose="020B0604020202020204" pitchFamily="34" charset="0"/>
              </a:rPr>
              <a:t>Time (s)</a:t>
            </a:r>
            <a:endParaRPr lang="fr-BE" sz="1400" b="1" dirty="0">
              <a:latin typeface="Arial" panose="020B0604020202020204" pitchFamily="34" charset="0"/>
              <a:cs typeface="Arial" panose="020B0604020202020204" pitchFamily="34" charset="0"/>
            </a:endParaRPr>
          </a:p>
        </p:txBody>
      </p:sp>
      <p:sp>
        <p:nvSpPr>
          <p:cNvPr id="45" name="Rectangle 44"/>
          <p:cNvSpPr/>
          <p:nvPr/>
        </p:nvSpPr>
        <p:spPr>
          <a:xfrm>
            <a:off x="9039497" y="1959429"/>
            <a:ext cx="261257" cy="217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9525210" y="1483101"/>
            <a:ext cx="192477" cy="207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CustomShape 2"/>
          <p:cNvSpPr/>
          <p:nvPr/>
        </p:nvSpPr>
        <p:spPr>
          <a:xfrm>
            <a:off x="527486" y="5680657"/>
            <a:ext cx="12083760" cy="821880"/>
          </a:xfrm>
          <a:prstGeom prst="rect">
            <a:avLst/>
          </a:prstGeom>
        </p:spPr>
        <p:txBody>
          <a:bodyPr wrap="none" lIns="90000" tIns="45000" rIns="90000" bIns="45000"/>
          <a:lstStyle/>
          <a:p>
            <a:r>
              <a:rPr lang="fr-BE" sz="2000" b="1" dirty="0" smtClean="0">
                <a:solidFill>
                  <a:srgbClr val="000000"/>
                </a:solidFill>
              </a:rPr>
              <a:t>● </a:t>
            </a:r>
            <a:r>
              <a:rPr lang="fr-BE" sz="2000" b="1" dirty="0" err="1">
                <a:solidFill>
                  <a:srgbClr val="000000"/>
                </a:solidFill>
              </a:rPr>
              <a:t>Hydrogenase</a:t>
            </a:r>
            <a:r>
              <a:rPr lang="fr-BE" sz="2000" b="1" dirty="0">
                <a:solidFill>
                  <a:srgbClr val="000000"/>
                </a:solidFill>
              </a:rPr>
              <a:t> </a:t>
            </a:r>
            <a:r>
              <a:rPr lang="fr-BE" sz="2000" b="1" dirty="0" err="1">
                <a:solidFill>
                  <a:srgbClr val="000000"/>
                </a:solidFill>
              </a:rPr>
              <a:t>is</a:t>
            </a:r>
            <a:r>
              <a:rPr lang="fr-BE" sz="2000" b="1" dirty="0">
                <a:solidFill>
                  <a:srgbClr val="000000"/>
                </a:solidFill>
              </a:rPr>
              <a:t> important for Calvin cycle </a:t>
            </a:r>
            <a:r>
              <a:rPr lang="fr-BE" sz="2000" b="1" dirty="0" smtClean="0">
                <a:solidFill>
                  <a:srgbClr val="000000"/>
                </a:solidFill>
              </a:rPr>
              <a:t>induction</a:t>
            </a:r>
            <a:endParaRPr lang="fr-BE" sz="2000" b="1" dirty="0">
              <a:solidFill>
                <a:srgbClr val="000000"/>
              </a:solidFill>
            </a:endParaRPr>
          </a:p>
          <a:p>
            <a:r>
              <a:rPr lang="fr-BE" sz="2000" b="1" dirty="0">
                <a:solidFill>
                  <a:srgbClr val="000000"/>
                </a:solidFill>
              </a:rPr>
              <a:t>● Pgrl1-CEF </a:t>
            </a:r>
            <a:r>
              <a:rPr lang="fr-BE" sz="2000" b="1" dirty="0" err="1">
                <a:solidFill>
                  <a:srgbClr val="000000"/>
                </a:solidFill>
              </a:rPr>
              <a:t>is</a:t>
            </a:r>
            <a:r>
              <a:rPr lang="fr-BE" sz="2000" b="1" dirty="0">
                <a:solidFill>
                  <a:srgbClr val="000000"/>
                </a:solidFill>
              </a:rPr>
              <a:t> important for Calvin cycle </a:t>
            </a:r>
            <a:r>
              <a:rPr lang="fr-BE" sz="2000" b="1" dirty="0" smtClean="0">
                <a:solidFill>
                  <a:srgbClr val="000000"/>
                </a:solidFill>
              </a:rPr>
              <a:t>induction</a:t>
            </a:r>
          </a:p>
          <a:p>
            <a:r>
              <a:rPr lang="fr-BE" sz="2000" b="1" dirty="0">
                <a:solidFill>
                  <a:srgbClr val="000000"/>
                </a:solidFill>
              </a:rPr>
              <a:t>● Calvin cycle </a:t>
            </a:r>
            <a:r>
              <a:rPr lang="fr-BE" sz="2000" b="1" dirty="0" err="1">
                <a:solidFill>
                  <a:srgbClr val="000000"/>
                </a:solidFill>
              </a:rPr>
              <a:t>reactivation</a:t>
            </a:r>
            <a:r>
              <a:rPr lang="fr-BE" sz="2000" b="1" dirty="0">
                <a:solidFill>
                  <a:srgbClr val="000000"/>
                </a:solidFill>
              </a:rPr>
              <a:t> </a:t>
            </a:r>
            <a:r>
              <a:rPr lang="fr-BE" sz="2000" b="1" dirty="0" err="1">
                <a:solidFill>
                  <a:srgbClr val="000000"/>
                </a:solidFill>
              </a:rPr>
              <a:t>is</a:t>
            </a:r>
            <a:r>
              <a:rPr lang="fr-BE" sz="2000" b="1" dirty="0">
                <a:solidFill>
                  <a:srgbClr val="000000"/>
                </a:solidFill>
              </a:rPr>
              <a:t> </a:t>
            </a:r>
            <a:r>
              <a:rPr lang="fr-BE" sz="2000" b="1" dirty="0" err="1">
                <a:solidFill>
                  <a:srgbClr val="000000"/>
                </a:solidFill>
              </a:rPr>
              <a:t>prevented</a:t>
            </a:r>
            <a:r>
              <a:rPr lang="fr-BE" sz="2000" b="1" dirty="0">
                <a:solidFill>
                  <a:srgbClr val="000000"/>
                </a:solidFill>
              </a:rPr>
              <a:t> in absence of </a:t>
            </a:r>
            <a:r>
              <a:rPr lang="fr-BE" sz="2000" b="1" dirty="0" err="1">
                <a:solidFill>
                  <a:srgbClr val="000000"/>
                </a:solidFill>
              </a:rPr>
              <a:t>both</a:t>
            </a:r>
            <a:r>
              <a:rPr lang="fr-BE" sz="2000" b="1" dirty="0">
                <a:solidFill>
                  <a:srgbClr val="000000"/>
                </a:solidFill>
              </a:rPr>
              <a:t> </a:t>
            </a:r>
            <a:r>
              <a:rPr lang="fr-BE" sz="2000" b="1" dirty="0" err="1">
                <a:solidFill>
                  <a:srgbClr val="000000"/>
                </a:solidFill>
              </a:rPr>
              <a:t>hydrogenase</a:t>
            </a:r>
            <a:r>
              <a:rPr lang="fr-BE" sz="2000" b="1" dirty="0">
                <a:solidFill>
                  <a:srgbClr val="000000"/>
                </a:solidFill>
              </a:rPr>
              <a:t> </a:t>
            </a:r>
            <a:r>
              <a:rPr lang="fr-BE" sz="2000" b="1" dirty="0" err="1">
                <a:solidFill>
                  <a:srgbClr val="000000"/>
                </a:solidFill>
              </a:rPr>
              <a:t>activity</a:t>
            </a:r>
            <a:r>
              <a:rPr lang="fr-BE" sz="2000" b="1" dirty="0">
                <a:solidFill>
                  <a:srgbClr val="000000"/>
                </a:solidFill>
              </a:rPr>
              <a:t> and Pgrl1-CEF</a:t>
            </a:r>
          </a:p>
          <a:p>
            <a:endParaRPr lang="fr-BE" sz="2000" b="1" dirty="0">
              <a:solidFill>
                <a:srgbClr val="000000"/>
              </a:solidFill>
            </a:endParaRPr>
          </a:p>
          <a:p>
            <a:endParaRPr lang="fr-BE" sz="2000" b="1" dirty="0">
              <a:solidFill>
                <a:srgbClr val="000000"/>
              </a:solidFill>
            </a:endParaRPr>
          </a:p>
          <a:p>
            <a:endParaRPr lang="fr-BE" sz="2000" b="1" dirty="0">
              <a:solidFill>
                <a:srgbClr val="000000"/>
              </a:solidFill>
            </a:endParaRPr>
          </a:p>
          <a:p>
            <a:pPr>
              <a:lnSpc>
                <a:spcPct val="100000"/>
              </a:lnSpc>
            </a:pPr>
            <a:endParaRPr lang="fr-BE" sz="2000" b="1" dirty="0" smtClean="0">
              <a:solidFill>
                <a:srgbClr val="000000"/>
              </a:solidFill>
              <a:latin typeface="Calibri"/>
            </a:endParaRPr>
          </a:p>
          <a:p>
            <a:pPr>
              <a:lnSpc>
                <a:spcPct val="100000"/>
              </a:lnSpc>
            </a:pPr>
            <a:endParaRPr lang="fr-BE" sz="2000" b="1" dirty="0" smtClean="0">
              <a:solidFill>
                <a:srgbClr val="000000"/>
              </a:solidFill>
              <a:latin typeface="Calibri"/>
            </a:endParaRPr>
          </a:p>
        </p:txBody>
      </p:sp>
      <p:sp>
        <p:nvSpPr>
          <p:cNvPr id="49"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smtClean="0">
                <a:solidFill>
                  <a:srgbClr val="000000"/>
                </a:solidFill>
              </a:rPr>
              <a:t>Calvin </a:t>
            </a:r>
            <a:r>
              <a:rPr lang="fr-BE" sz="2400" b="1" dirty="0">
                <a:solidFill>
                  <a:srgbClr val="000000"/>
                </a:solidFill>
              </a:rPr>
              <a:t>cycle </a:t>
            </a:r>
            <a:r>
              <a:rPr lang="fr-BE" sz="2400" b="1" dirty="0" err="1" smtClean="0">
                <a:solidFill>
                  <a:srgbClr val="000000"/>
                </a:solidFill>
              </a:rPr>
              <a:t>reactivation</a:t>
            </a:r>
            <a:r>
              <a:rPr lang="fr-BE" sz="2400" b="1" dirty="0" smtClean="0">
                <a:solidFill>
                  <a:srgbClr val="000000"/>
                </a:solidFill>
              </a:rPr>
              <a:t> </a:t>
            </a:r>
            <a:r>
              <a:rPr lang="fr-BE" sz="2400" b="1" dirty="0" err="1" smtClean="0">
                <a:solidFill>
                  <a:srgbClr val="000000"/>
                </a:solidFill>
              </a:rPr>
              <a:t>upon</a:t>
            </a:r>
            <a:r>
              <a:rPr lang="fr-BE" sz="2400" b="1" dirty="0" smtClean="0">
                <a:solidFill>
                  <a:srgbClr val="000000"/>
                </a:solidFill>
              </a:rPr>
              <a:t> </a:t>
            </a:r>
            <a:r>
              <a:rPr lang="fr-BE" sz="2400" b="1" dirty="0" err="1" smtClean="0">
                <a:solidFill>
                  <a:srgbClr val="000000"/>
                </a:solidFill>
              </a:rPr>
              <a:t>dark</a:t>
            </a:r>
            <a:r>
              <a:rPr lang="fr-BE" sz="2400" b="1" dirty="0" smtClean="0">
                <a:solidFill>
                  <a:srgbClr val="000000"/>
                </a:solidFill>
              </a:rPr>
              <a:t> </a:t>
            </a:r>
            <a:r>
              <a:rPr lang="fr-BE" sz="2400" b="1" dirty="0" err="1" smtClean="0">
                <a:solidFill>
                  <a:srgbClr val="000000"/>
                </a:solidFill>
              </a:rPr>
              <a:t>anoxic</a:t>
            </a:r>
            <a:r>
              <a:rPr lang="fr-BE" sz="2400" b="1" dirty="0" smtClean="0">
                <a:solidFill>
                  <a:srgbClr val="000000"/>
                </a:solidFill>
              </a:rPr>
              <a:t> conditions</a:t>
            </a:r>
            <a:endParaRPr dirty="0"/>
          </a:p>
        </p:txBody>
      </p:sp>
      <p:sp>
        <p:nvSpPr>
          <p:cNvPr id="50" name="ZoneTexte 49"/>
          <p:cNvSpPr txBox="1"/>
          <p:nvPr/>
        </p:nvSpPr>
        <p:spPr>
          <a:xfrm>
            <a:off x="9463077" y="152400"/>
            <a:ext cx="2728923" cy="369332"/>
          </a:xfrm>
          <a:prstGeom prst="rect">
            <a:avLst/>
          </a:prstGeom>
          <a:noFill/>
        </p:spPr>
        <p:txBody>
          <a:bodyPr wrap="square" rtlCol="0">
            <a:spAutoFit/>
          </a:bodyPr>
          <a:lstStyle/>
          <a:p>
            <a:pPr algn="ctr"/>
            <a:r>
              <a:rPr lang="fr-BE" dirty="0" err="1" smtClean="0"/>
              <a:t>Results</a:t>
            </a:r>
            <a:endParaRPr lang="en-US" dirty="0"/>
          </a:p>
        </p:txBody>
      </p:sp>
    </p:spTree>
    <p:extLst>
      <p:ext uri="{BB962C8B-B14F-4D97-AF65-F5344CB8AC3E}">
        <p14:creationId xmlns:p14="http://schemas.microsoft.com/office/powerpoint/2010/main" val="15436631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CustomShape 3"/>
          <p:cNvSpPr/>
          <p:nvPr/>
        </p:nvSpPr>
        <p:spPr>
          <a:xfrm>
            <a:off x="3309960" y="1214280"/>
            <a:ext cx="142560" cy="142560"/>
          </a:xfrm>
          <a:prstGeom prst="rect">
            <a:avLst/>
          </a:prstGeom>
          <a:solidFill>
            <a:srgbClr val="FFFFFF"/>
          </a:solidFill>
          <a:ln w="25560">
            <a:solidFill>
              <a:srgbClr val="FFFFFF"/>
            </a:solidFill>
            <a:round/>
          </a:ln>
        </p:spPr>
      </p:sp>
      <p:sp>
        <p:nvSpPr>
          <p:cNvPr id="524" name="CustomShape 4"/>
          <p:cNvSpPr/>
          <p:nvPr/>
        </p:nvSpPr>
        <p:spPr>
          <a:xfrm>
            <a:off x="3309960" y="3071880"/>
            <a:ext cx="142560" cy="142560"/>
          </a:xfrm>
          <a:prstGeom prst="rect">
            <a:avLst/>
          </a:prstGeom>
          <a:solidFill>
            <a:srgbClr val="FFFFFF"/>
          </a:solidFill>
          <a:ln w="25560">
            <a:solidFill>
              <a:srgbClr val="FFFFFF"/>
            </a:solidFill>
            <a:round/>
          </a:ln>
        </p:spPr>
      </p:sp>
      <p:sp>
        <p:nvSpPr>
          <p:cNvPr id="525" name="CustomShape 5"/>
          <p:cNvSpPr/>
          <p:nvPr/>
        </p:nvSpPr>
        <p:spPr>
          <a:xfrm>
            <a:off x="3309960" y="4929120"/>
            <a:ext cx="142560" cy="142560"/>
          </a:xfrm>
          <a:prstGeom prst="rect">
            <a:avLst/>
          </a:prstGeom>
          <a:solidFill>
            <a:srgbClr val="FFFFFF"/>
          </a:solidFill>
          <a:ln w="25560">
            <a:solidFill>
              <a:srgbClr val="FFFFFF"/>
            </a:solidFill>
            <a:round/>
          </a:ln>
        </p:spPr>
      </p:sp>
      <p:sp>
        <p:nvSpPr>
          <p:cNvPr id="526" name="CustomShape 6"/>
          <p:cNvSpPr/>
          <p:nvPr/>
        </p:nvSpPr>
        <p:spPr>
          <a:xfrm>
            <a:off x="6381840" y="1214280"/>
            <a:ext cx="142560" cy="142560"/>
          </a:xfrm>
          <a:prstGeom prst="rect">
            <a:avLst/>
          </a:prstGeom>
          <a:solidFill>
            <a:srgbClr val="FFFFFF"/>
          </a:solidFill>
          <a:ln w="25560">
            <a:solidFill>
              <a:srgbClr val="FFFFFF"/>
            </a:solidFill>
            <a:round/>
          </a:ln>
        </p:spPr>
      </p:sp>
      <p:sp>
        <p:nvSpPr>
          <p:cNvPr id="527" name="CustomShape 7"/>
          <p:cNvSpPr/>
          <p:nvPr/>
        </p:nvSpPr>
        <p:spPr>
          <a:xfrm>
            <a:off x="6381840" y="3071880"/>
            <a:ext cx="142560" cy="142560"/>
          </a:xfrm>
          <a:prstGeom prst="rect">
            <a:avLst/>
          </a:prstGeom>
          <a:solidFill>
            <a:srgbClr val="FFFFFF"/>
          </a:solidFill>
          <a:ln w="25560">
            <a:solidFill>
              <a:srgbClr val="FFFFFF"/>
            </a:solidFill>
            <a:round/>
          </a:ln>
        </p:spPr>
      </p:sp>
      <p:sp>
        <p:nvSpPr>
          <p:cNvPr id="528" name="CustomShape 8"/>
          <p:cNvSpPr/>
          <p:nvPr/>
        </p:nvSpPr>
        <p:spPr>
          <a:xfrm>
            <a:off x="6381840" y="4857840"/>
            <a:ext cx="142560" cy="142560"/>
          </a:xfrm>
          <a:prstGeom prst="rect">
            <a:avLst/>
          </a:prstGeom>
          <a:solidFill>
            <a:srgbClr val="FFFFFF"/>
          </a:solidFill>
          <a:ln w="25560">
            <a:solidFill>
              <a:srgbClr val="FFFFFF"/>
            </a:solidFill>
            <a:round/>
          </a:ln>
        </p:spPr>
      </p:sp>
      <p:sp>
        <p:nvSpPr>
          <p:cNvPr id="19" name="CustomShape 2"/>
          <p:cNvSpPr/>
          <p:nvPr/>
        </p:nvSpPr>
        <p:spPr>
          <a:xfrm>
            <a:off x="1729548" y="5873362"/>
            <a:ext cx="4840814" cy="821880"/>
          </a:xfrm>
          <a:prstGeom prst="rect">
            <a:avLst/>
          </a:prstGeom>
        </p:spPr>
        <p:txBody>
          <a:bodyPr wrap="none" lIns="90000" tIns="45000" rIns="90000" bIns="45000"/>
          <a:lstStyle/>
          <a:p>
            <a:pPr>
              <a:lnSpc>
                <a:spcPct val="100000"/>
              </a:lnSpc>
            </a:pPr>
            <a:r>
              <a:rPr lang="fr-BE" sz="2000" b="1" dirty="0" smtClean="0">
                <a:solidFill>
                  <a:srgbClr val="000000"/>
                </a:solidFill>
              </a:rPr>
              <a:t>● </a:t>
            </a:r>
            <a:r>
              <a:rPr lang="fr-BE" sz="2000" b="1" dirty="0" err="1" smtClean="0">
                <a:solidFill>
                  <a:srgbClr val="000000"/>
                </a:solidFill>
              </a:rPr>
              <a:t>Hydrogenase</a:t>
            </a:r>
            <a:r>
              <a:rPr lang="fr-BE" sz="2000" b="1" dirty="0" smtClean="0">
                <a:solidFill>
                  <a:srgbClr val="000000"/>
                </a:solidFill>
              </a:rPr>
              <a:t> </a:t>
            </a:r>
            <a:r>
              <a:rPr lang="fr-BE" sz="2000" b="1" dirty="0" err="1" smtClean="0">
                <a:solidFill>
                  <a:srgbClr val="000000"/>
                </a:solidFill>
              </a:rPr>
              <a:t>activity</a:t>
            </a:r>
            <a:r>
              <a:rPr lang="fr-BE" sz="2000" b="1" dirty="0" smtClean="0">
                <a:solidFill>
                  <a:srgbClr val="000000"/>
                </a:solidFill>
              </a:rPr>
              <a:t> or CEF are </a:t>
            </a:r>
            <a:r>
              <a:rPr lang="fr-BE" sz="2000" b="1" dirty="0" err="1" smtClean="0">
                <a:solidFill>
                  <a:srgbClr val="000000"/>
                </a:solidFill>
              </a:rPr>
              <a:t>detrimental</a:t>
            </a:r>
            <a:r>
              <a:rPr lang="fr-BE" sz="2000" b="1" dirty="0" smtClean="0">
                <a:solidFill>
                  <a:srgbClr val="000000"/>
                </a:solidFill>
              </a:rPr>
              <a:t> for the </a:t>
            </a:r>
            <a:r>
              <a:rPr lang="fr-BE" sz="2000" b="1" dirty="0" err="1" smtClean="0">
                <a:solidFill>
                  <a:srgbClr val="000000"/>
                </a:solidFill>
              </a:rPr>
              <a:t>survival</a:t>
            </a:r>
            <a:r>
              <a:rPr lang="fr-BE" sz="2000" b="1" dirty="0" smtClean="0">
                <a:solidFill>
                  <a:srgbClr val="000000"/>
                </a:solidFill>
              </a:rPr>
              <a:t> of the </a:t>
            </a:r>
            <a:r>
              <a:rPr lang="fr-BE" sz="2000" b="1" dirty="0" err="1" smtClean="0">
                <a:solidFill>
                  <a:srgbClr val="000000"/>
                </a:solidFill>
              </a:rPr>
              <a:t>cell</a:t>
            </a:r>
            <a:r>
              <a:rPr lang="fr-BE" sz="2000" b="1" dirty="0" smtClean="0">
                <a:solidFill>
                  <a:srgbClr val="000000"/>
                </a:solidFill>
              </a:rPr>
              <a:t>,</a:t>
            </a:r>
          </a:p>
          <a:p>
            <a:pPr>
              <a:lnSpc>
                <a:spcPct val="100000"/>
              </a:lnSpc>
            </a:pPr>
            <a:r>
              <a:rPr lang="fr-BE" sz="2000" b="1" dirty="0" smtClean="0">
                <a:solidFill>
                  <a:srgbClr val="000000"/>
                </a:solidFill>
              </a:rPr>
              <a:t>in conditions </a:t>
            </a:r>
            <a:r>
              <a:rPr lang="fr-BE" sz="2000" b="1" dirty="0" err="1" smtClean="0">
                <a:solidFill>
                  <a:srgbClr val="000000"/>
                </a:solidFill>
              </a:rPr>
              <a:t>where</a:t>
            </a:r>
            <a:r>
              <a:rPr lang="fr-BE" sz="2000" b="1" dirty="0" smtClean="0">
                <a:solidFill>
                  <a:srgbClr val="000000"/>
                </a:solidFill>
              </a:rPr>
              <a:t> </a:t>
            </a:r>
            <a:r>
              <a:rPr lang="fr-BE" sz="2000" b="1" dirty="0" err="1" smtClean="0">
                <a:solidFill>
                  <a:srgbClr val="000000"/>
                </a:solidFill>
              </a:rPr>
              <a:t>photosynthesis</a:t>
            </a:r>
            <a:r>
              <a:rPr lang="fr-BE" sz="2000" b="1" dirty="0" smtClean="0">
                <a:solidFill>
                  <a:srgbClr val="000000"/>
                </a:solidFill>
              </a:rPr>
              <a:t> </a:t>
            </a:r>
            <a:r>
              <a:rPr lang="fr-BE" sz="2000" b="1" dirty="0" err="1" smtClean="0">
                <a:solidFill>
                  <a:srgbClr val="000000"/>
                </a:solidFill>
              </a:rPr>
              <a:t>reactivation</a:t>
            </a:r>
            <a:r>
              <a:rPr lang="fr-BE" sz="2000" b="1" dirty="0" smtClean="0">
                <a:solidFill>
                  <a:srgbClr val="000000"/>
                </a:solidFill>
              </a:rPr>
              <a:t> </a:t>
            </a:r>
            <a:r>
              <a:rPr lang="fr-BE" sz="2000" b="1" dirty="0" err="1" smtClean="0">
                <a:solidFill>
                  <a:srgbClr val="000000"/>
                </a:solidFill>
              </a:rPr>
              <a:t>occured</a:t>
            </a:r>
            <a:endParaRPr lang="fr-BE" sz="2000" b="1" dirty="0" smtClean="0">
              <a:solidFill>
                <a:srgbClr val="000000"/>
              </a:solidFill>
            </a:endParaRPr>
          </a:p>
        </p:txBody>
      </p:sp>
      <p:sp>
        <p:nvSpPr>
          <p:cNvPr id="13" name="CustomShape 2"/>
          <p:cNvSpPr/>
          <p:nvPr/>
        </p:nvSpPr>
        <p:spPr>
          <a:xfrm>
            <a:off x="509290" y="385190"/>
            <a:ext cx="12083760" cy="821880"/>
          </a:xfrm>
          <a:prstGeom prst="rect">
            <a:avLst/>
          </a:prstGeom>
        </p:spPr>
        <p:txBody>
          <a:bodyPr wrap="none" lIns="90000" tIns="45000" rIns="90000" bIns="45000"/>
          <a:lstStyle/>
          <a:p>
            <a:pPr>
              <a:lnSpc>
                <a:spcPct val="100000"/>
              </a:lnSpc>
            </a:pPr>
            <a:r>
              <a:rPr lang="fr-BE" sz="2400" b="1" dirty="0" smtClean="0">
                <a:solidFill>
                  <a:srgbClr val="000000"/>
                </a:solidFill>
                <a:latin typeface="Calibri"/>
              </a:rPr>
              <a:t>Concomitant absence of </a:t>
            </a:r>
            <a:r>
              <a:rPr lang="fr-BE" sz="2400" b="1" dirty="0" err="1" smtClean="0">
                <a:solidFill>
                  <a:srgbClr val="000000"/>
                </a:solidFill>
                <a:latin typeface="Calibri"/>
              </a:rPr>
              <a:t>hydrogenase</a:t>
            </a:r>
            <a:r>
              <a:rPr lang="fr-BE" sz="2400" b="1" dirty="0" smtClean="0">
                <a:solidFill>
                  <a:srgbClr val="000000"/>
                </a:solidFill>
                <a:latin typeface="Calibri"/>
              </a:rPr>
              <a:t> and CEF </a:t>
            </a:r>
          </a:p>
          <a:p>
            <a:pPr>
              <a:lnSpc>
                <a:spcPct val="100000"/>
              </a:lnSpc>
            </a:pPr>
            <a:r>
              <a:rPr lang="fr-BE" sz="2400" b="1" dirty="0" err="1" smtClean="0">
                <a:solidFill>
                  <a:srgbClr val="000000"/>
                </a:solidFill>
                <a:latin typeface="Calibri"/>
              </a:rPr>
              <a:t>is</a:t>
            </a:r>
            <a:r>
              <a:rPr lang="fr-BE" sz="2400" b="1" dirty="0" smtClean="0">
                <a:solidFill>
                  <a:srgbClr val="000000"/>
                </a:solidFill>
                <a:latin typeface="Calibri"/>
              </a:rPr>
              <a:t> </a:t>
            </a:r>
            <a:r>
              <a:rPr lang="fr-BE" sz="2400" b="1" dirty="0" err="1" smtClean="0">
                <a:solidFill>
                  <a:srgbClr val="000000"/>
                </a:solidFill>
                <a:latin typeface="Calibri"/>
              </a:rPr>
              <a:t>detrimental</a:t>
            </a:r>
            <a:r>
              <a:rPr lang="fr-BE" sz="2400" b="1" dirty="0" smtClean="0">
                <a:solidFill>
                  <a:srgbClr val="000000"/>
                </a:solidFill>
                <a:latin typeface="Calibri"/>
              </a:rPr>
              <a:t> for </a:t>
            </a:r>
            <a:r>
              <a:rPr lang="fr-BE" sz="2400" b="1" dirty="0" err="1" smtClean="0">
                <a:solidFill>
                  <a:srgbClr val="000000"/>
                </a:solidFill>
                <a:latin typeface="Calibri"/>
              </a:rPr>
              <a:t>cell</a:t>
            </a:r>
            <a:r>
              <a:rPr lang="fr-BE" sz="2400" b="1" dirty="0" smtClean="0">
                <a:solidFill>
                  <a:srgbClr val="000000"/>
                </a:solidFill>
                <a:latin typeface="Calibri"/>
              </a:rPr>
              <a:t> </a:t>
            </a:r>
            <a:r>
              <a:rPr lang="fr-BE" sz="2400" b="1" dirty="0" err="1" smtClean="0">
                <a:solidFill>
                  <a:srgbClr val="000000"/>
                </a:solidFill>
                <a:latin typeface="Calibri"/>
              </a:rPr>
              <a:t>growth</a:t>
            </a:r>
            <a:endParaRPr dirty="0"/>
          </a:p>
        </p:txBody>
      </p:sp>
      <p:grpSp>
        <p:nvGrpSpPr>
          <p:cNvPr id="6" name="Groupe 5"/>
          <p:cNvGrpSpPr/>
          <p:nvPr/>
        </p:nvGrpSpPr>
        <p:grpSpPr>
          <a:xfrm>
            <a:off x="522446" y="1942479"/>
            <a:ext cx="5753250" cy="870253"/>
            <a:chOff x="5915586" y="1500528"/>
            <a:chExt cx="5753250" cy="870253"/>
          </a:xfrm>
        </p:grpSpPr>
        <p:sp>
          <p:nvSpPr>
            <p:cNvPr id="4" name="Rectangle 3"/>
            <p:cNvSpPr/>
            <p:nvPr/>
          </p:nvSpPr>
          <p:spPr>
            <a:xfrm>
              <a:off x="6032310" y="1501254"/>
              <a:ext cx="668741" cy="272955"/>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6701051" y="1501254"/>
              <a:ext cx="668741" cy="272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7369792" y="1501254"/>
              <a:ext cx="668741" cy="272955"/>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052178" y="1500528"/>
              <a:ext cx="668741" cy="272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p:cNvSpPr/>
            <p:nvPr/>
          </p:nvSpPr>
          <p:spPr>
            <a:xfrm>
              <a:off x="8707274" y="1500528"/>
              <a:ext cx="668741" cy="272955"/>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p:cNvSpPr/>
            <p:nvPr/>
          </p:nvSpPr>
          <p:spPr>
            <a:xfrm>
              <a:off x="9376015" y="1500528"/>
              <a:ext cx="668741" cy="272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10044756" y="1500528"/>
              <a:ext cx="668741" cy="272955"/>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0699852" y="1500528"/>
              <a:ext cx="668741" cy="2729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5915586" y="1754999"/>
              <a:ext cx="233448" cy="369332"/>
            </a:xfrm>
            <a:prstGeom prst="rect">
              <a:avLst/>
            </a:prstGeom>
            <a:noFill/>
          </p:spPr>
          <p:txBody>
            <a:bodyPr wrap="square" rtlCol="0">
              <a:spAutoFit/>
            </a:bodyPr>
            <a:lstStyle/>
            <a:p>
              <a:r>
                <a:rPr lang="fr-BE" dirty="0" smtClean="0"/>
                <a:t>0</a:t>
              </a:r>
              <a:endParaRPr lang="fr-BE" sz="1400" dirty="0"/>
            </a:p>
          </p:txBody>
        </p:sp>
        <p:sp>
          <p:nvSpPr>
            <p:cNvPr id="27" name="ZoneTexte 26"/>
            <p:cNvSpPr txBox="1"/>
            <p:nvPr/>
          </p:nvSpPr>
          <p:spPr>
            <a:xfrm>
              <a:off x="6524400" y="1754517"/>
              <a:ext cx="233448" cy="369332"/>
            </a:xfrm>
            <a:prstGeom prst="rect">
              <a:avLst/>
            </a:prstGeom>
            <a:noFill/>
          </p:spPr>
          <p:txBody>
            <a:bodyPr wrap="square" rtlCol="0">
              <a:spAutoFit/>
            </a:bodyPr>
            <a:lstStyle/>
            <a:p>
              <a:r>
                <a:rPr lang="fr-BE" dirty="0" smtClean="0"/>
                <a:t>3</a:t>
              </a:r>
              <a:endParaRPr lang="fr-BE" sz="1400" dirty="0"/>
            </a:p>
          </p:txBody>
        </p:sp>
        <p:sp>
          <p:nvSpPr>
            <p:cNvPr id="28" name="ZoneTexte 27"/>
            <p:cNvSpPr txBox="1"/>
            <p:nvPr/>
          </p:nvSpPr>
          <p:spPr>
            <a:xfrm>
              <a:off x="7236161" y="1770025"/>
              <a:ext cx="233448" cy="369332"/>
            </a:xfrm>
            <a:prstGeom prst="rect">
              <a:avLst/>
            </a:prstGeom>
            <a:noFill/>
          </p:spPr>
          <p:txBody>
            <a:bodyPr wrap="square" rtlCol="0">
              <a:spAutoFit/>
            </a:bodyPr>
            <a:lstStyle/>
            <a:p>
              <a:r>
                <a:rPr lang="fr-BE" dirty="0" smtClean="0"/>
                <a:t>6</a:t>
              </a:r>
              <a:endParaRPr lang="fr-BE" sz="1400" dirty="0"/>
            </a:p>
          </p:txBody>
        </p:sp>
        <p:sp>
          <p:nvSpPr>
            <p:cNvPr id="30" name="ZoneTexte 29"/>
            <p:cNvSpPr txBox="1"/>
            <p:nvPr/>
          </p:nvSpPr>
          <p:spPr>
            <a:xfrm>
              <a:off x="11150221" y="1800721"/>
              <a:ext cx="518615" cy="369332"/>
            </a:xfrm>
            <a:prstGeom prst="rect">
              <a:avLst/>
            </a:prstGeom>
            <a:noFill/>
          </p:spPr>
          <p:txBody>
            <a:bodyPr wrap="square" rtlCol="0">
              <a:spAutoFit/>
            </a:bodyPr>
            <a:lstStyle/>
            <a:p>
              <a:r>
                <a:rPr lang="fr-BE" dirty="0" smtClean="0"/>
                <a:t>24</a:t>
              </a:r>
              <a:endParaRPr lang="fr-BE" sz="1400" dirty="0"/>
            </a:p>
          </p:txBody>
        </p:sp>
        <p:sp>
          <p:nvSpPr>
            <p:cNvPr id="31" name="ZoneTexte 30"/>
            <p:cNvSpPr txBox="1"/>
            <p:nvPr/>
          </p:nvSpPr>
          <p:spPr>
            <a:xfrm>
              <a:off x="7914987" y="1789068"/>
              <a:ext cx="233448" cy="369332"/>
            </a:xfrm>
            <a:prstGeom prst="rect">
              <a:avLst/>
            </a:prstGeom>
            <a:noFill/>
          </p:spPr>
          <p:txBody>
            <a:bodyPr wrap="square" rtlCol="0">
              <a:spAutoFit/>
            </a:bodyPr>
            <a:lstStyle/>
            <a:p>
              <a:r>
                <a:rPr lang="fr-BE" dirty="0"/>
                <a:t>9</a:t>
              </a:r>
              <a:endParaRPr lang="fr-BE" sz="1400" dirty="0"/>
            </a:p>
          </p:txBody>
        </p:sp>
        <p:sp>
          <p:nvSpPr>
            <p:cNvPr id="32" name="ZoneTexte 31"/>
            <p:cNvSpPr txBox="1"/>
            <p:nvPr/>
          </p:nvSpPr>
          <p:spPr>
            <a:xfrm>
              <a:off x="10549718" y="1786006"/>
              <a:ext cx="518615" cy="584775"/>
            </a:xfrm>
            <a:prstGeom prst="rect">
              <a:avLst/>
            </a:prstGeom>
            <a:noFill/>
          </p:spPr>
          <p:txBody>
            <a:bodyPr wrap="square" rtlCol="0">
              <a:spAutoFit/>
            </a:bodyPr>
            <a:lstStyle/>
            <a:p>
              <a:r>
                <a:rPr lang="fr-BE" dirty="0" smtClean="0"/>
                <a:t>21</a:t>
              </a:r>
            </a:p>
            <a:p>
              <a:endParaRPr lang="fr-BE" sz="1400" dirty="0"/>
            </a:p>
          </p:txBody>
        </p:sp>
        <p:sp>
          <p:nvSpPr>
            <p:cNvPr id="33" name="ZoneTexte 32"/>
            <p:cNvSpPr txBox="1"/>
            <p:nvPr/>
          </p:nvSpPr>
          <p:spPr>
            <a:xfrm>
              <a:off x="9935574" y="1784939"/>
              <a:ext cx="518615" cy="369332"/>
            </a:xfrm>
            <a:prstGeom prst="rect">
              <a:avLst/>
            </a:prstGeom>
            <a:noFill/>
          </p:spPr>
          <p:txBody>
            <a:bodyPr wrap="square" rtlCol="0">
              <a:spAutoFit/>
            </a:bodyPr>
            <a:lstStyle/>
            <a:p>
              <a:r>
                <a:rPr lang="fr-BE" dirty="0" smtClean="0"/>
                <a:t>18</a:t>
              </a:r>
              <a:endParaRPr lang="fr-BE" sz="1400" dirty="0"/>
            </a:p>
          </p:txBody>
        </p:sp>
        <p:sp>
          <p:nvSpPr>
            <p:cNvPr id="34" name="ZoneTexte 33"/>
            <p:cNvSpPr txBox="1"/>
            <p:nvPr/>
          </p:nvSpPr>
          <p:spPr>
            <a:xfrm>
              <a:off x="9183509" y="1782295"/>
              <a:ext cx="518615" cy="369332"/>
            </a:xfrm>
            <a:prstGeom prst="rect">
              <a:avLst/>
            </a:prstGeom>
            <a:noFill/>
          </p:spPr>
          <p:txBody>
            <a:bodyPr wrap="square" rtlCol="0">
              <a:spAutoFit/>
            </a:bodyPr>
            <a:lstStyle/>
            <a:p>
              <a:r>
                <a:rPr lang="fr-BE" dirty="0" smtClean="0"/>
                <a:t>15</a:t>
              </a:r>
              <a:endParaRPr lang="fr-BE" sz="1400" dirty="0"/>
            </a:p>
          </p:txBody>
        </p:sp>
        <p:sp>
          <p:nvSpPr>
            <p:cNvPr id="35" name="ZoneTexte 34"/>
            <p:cNvSpPr txBox="1"/>
            <p:nvPr/>
          </p:nvSpPr>
          <p:spPr>
            <a:xfrm>
              <a:off x="8502553" y="1784741"/>
              <a:ext cx="518615" cy="369332"/>
            </a:xfrm>
            <a:prstGeom prst="rect">
              <a:avLst/>
            </a:prstGeom>
            <a:noFill/>
          </p:spPr>
          <p:txBody>
            <a:bodyPr wrap="square" rtlCol="0">
              <a:spAutoFit/>
            </a:bodyPr>
            <a:lstStyle/>
            <a:p>
              <a:r>
                <a:rPr lang="fr-BE" dirty="0" smtClean="0"/>
                <a:t>12</a:t>
              </a:r>
              <a:endParaRPr lang="fr-BE" sz="1400" dirty="0"/>
            </a:p>
          </p:txBody>
        </p:sp>
      </p:grpSp>
      <p:pic>
        <p:nvPicPr>
          <p:cNvPr id="37" name="Image 14" descr="Johnson_2009-camera_pres.pdf - Adobe Reader.bmp"/>
          <p:cNvPicPr>
            <a:picLocks noChangeAspect="1"/>
          </p:cNvPicPr>
          <p:nvPr/>
        </p:nvPicPr>
        <p:blipFill>
          <a:blip r:embed="rId3" cstate="print"/>
          <a:srcRect r="74001"/>
          <a:stretch>
            <a:fillRect/>
          </a:stretch>
        </p:blipFill>
        <p:spPr bwMode="auto">
          <a:xfrm>
            <a:off x="4305636" y="3136759"/>
            <a:ext cx="863600" cy="2487612"/>
          </a:xfrm>
          <a:prstGeom prst="rect">
            <a:avLst/>
          </a:prstGeom>
          <a:noFill/>
          <a:ln w="9525">
            <a:noFill/>
            <a:miter lim="800000"/>
            <a:headEnd/>
            <a:tailEnd/>
          </a:ln>
        </p:spPr>
      </p:pic>
      <p:sp>
        <p:nvSpPr>
          <p:cNvPr id="44" name="ZoneTexte 43"/>
          <p:cNvSpPr txBox="1"/>
          <p:nvPr/>
        </p:nvSpPr>
        <p:spPr>
          <a:xfrm>
            <a:off x="1890785" y="1547169"/>
            <a:ext cx="2838350" cy="369332"/>
          </a:xfrm>
          <a:prstGeom prst="rect">
            <a:avLst/>
          </a:prstGeom>
          <a:noFill/>
        </p:spPr>
        <p:txBody>
          <a:bodyPr wrap="square" rtlCol="0">
            <a:spAutoFit/>
          </a:bodyPr>
          <a:lstStyle/>
          <a:p>
            <a:r>
              <a:rPr lang="fr-BE" dirty="0" smtClean="0"/>
              <a:t>3/3-h </a:t>
            </a:r>
            <a:r>
              <a:rPr lang="fr-BE" dirty="0" err="1" smtClean="0"/>
              <a:t>dark</a:t>
            </a:r>
            <a:r>
              <a:rPr lang="fr-BE" dirty="0" smtClean="0"/>
              <a:t>/light cycles</a:t>
            </a:r>
            <a:endParaRPr lang="fr-BE" sz="1400" dirty="0"/>
          </a:p>
        </p:txBody>
      </p:sp>
      <p:grpSp>
        <p:nvGrpSpPr>
          <p:cNvPr id="12" name="Groupe 11"/>
          <p:cNvGrpSpPr/>
          <p:nvPr/>
        </p:nvGrpSpPr>
        <p:grpSpPr>
          <a:xfrm>
            <a:off x="6708065" y="1432957"/>
            <a:ext cx="5407809" cy="4763307"/>
            <a:chOff x="6257685" y="1432957"/>
            <a:chExt cx="5407809" cy="4763307"/>
          </a:xfrm>
        </p:grpSpPr>
        <p:pic>
          <p:nvPicPr>
            <p:cNvPr id="16" name="Image 5"/>
            <p:cNvPicPr/>
            <p:nvPr/>
          </p:nvPicPr>
          <p:blipFill rotWithShape="1">
            <a:blip r:embed="rId4"/>
            <a:srcRect r="29642"/>
            <a:stretch/>
          </p:blipFill>
          <p:spPr>
            <a:xfrm>
              <a:off x="6257685" y="1432957"/>
              <a:ext cx="4141909" cy="4278745"/>
            </a:xfrm>
            <a:prstGeom prst="rect">
              <a:avLst/>
            </a:prstGeom>
          </p:spPr>
        </p:pic>
        <p:pic>
          <p:nvPicPr>
            <p:cNvPr id="11" name="Image 10"/>
            <p:cNvPicPr>
              <a:picLocks noChangeAspect="1"/>
            </p:cNvPicPr>
            <p:nvPr/>
          </p:nvPicPr>
          <p:blipFill rotWithShape="1">
            <a:blip r:embed="rId5">
              <a:extLst>
                <a:ext uri="{28A0092B-C50C-407E-A947-70E740481C1C}">
                  <a14:useLocalDpi xmlns:a14="http://schemas.microsoft.com/office/drawing/2010/main" val="0"/>
                </a:ext>
              </a:extLst>
            </a:blip>
            <a:srcRect l="64563"/>
            <a:stretch/>
          </p:blipFill>
          <p:spPr>
            <a:xfrm>
              <a:off x="9429480" y="1916501"/>
              <a:ext cx="2236014" cy="4279763"/>
            </a:xfrm>
            <a:prstGeom prst="rect">
              <a:avLst/>
            </a:prstGeom>
          </p:spPr>
        </p:pic>
      </p:grpSp>
      <p:sp>
        <p:nvSpPr>
          <p:cNvPr id="2" name="Rectangle 1"/>
          <p:cNvSpPr/>
          <p:nvPr/>
        </p:nvSpPr>
        <p:spPr>
          <a:xfrm>
            <a:off x="6870032" y="2196468"/>
            <a:ext cx="372979" cy="2303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p:cNvSpPr txBox="1"/>
          <p:nvPr/>
        </p:nvSpPr>
        <p:spPr>
          <a:xfrm rot="16200000">
            <a:off x="5546239" y="2946087"/>
            <a:ext cx="3086001" cy="430887"/>
          </a:xfrm>
          <a:prstGeom prst="rect">
            <a:avLst/>
          </a:prstGeom>
          <a:noFill/>
        </p:spPr>
        <p:txBody>
          <a:bodyPr wrap="square" rtlCol="0">
            <a:spAutoFit/>
          </a:bodyPr>
          <a:lstStyle/>
          <a:p>
            <a:r>
              <a:rPr lang="fr-BE" sz="2200" b="1" dirty="0" smtClean="0">
                <a:latin typeface="Arial" panose="020B0604020202020204" pitchFamily="34" charset="0"/>
                <a:cs typeface="Arial" panose="020B0604020202020204" pitchFamily="34" charset="0"/>
              </a:rPr>
              <a:t>% </a:t>
            </a:r>
            <a:r>
              <a:rPr lang="fr-BE" sz="2200" b="1" i="1" dirty="0" smtClean="0">
                <a:latin typeface="Arial" panose="020B0604020202020204" pitchFamily="34" charset="0"/>
                <a:cs typeface="Arial" panose="020B0604020202020204" pitchFamily="34" charset="0"/>
              </a:rPr>
              <a:t>pgrl1 hydg-2</a:t>
            </a:r>
            <a:endParaRPr lang="fr-BE" sz="2200" b="1" dirty="0">
              <a:latin typeface="Arial" panose="020B0604020202020204" pitchFamily="34" charset="0"/>
              <a:cs typeface="Arial" panose="020B0604020202020204" pitchFamily="34" charset="0"/>
            </a:endParaRPr>
          </a:p>
        </p:txBody>
      </p:sp>
      <p:sp>
        <p:nvSpPr>
          <p:cNvPr id="40" name="ZoneTexte 39"/>
          <p:cNvSpPr txBox="1"/>
          <p:nvPr/>
        </p:nvSpPr>
        <p:spPr>
          <a:xfrm>
            <a:off x="6987283" y="2105526"/>
            <a:ext cx="439394" cy="276999"/>
          </a:xfrm>
          <a:prstGeom prst="rect">
            <a:avLst/>
          </a:prstGeom>
          <a:noFill/>
        </p:spPr>
        <p:txBody>
          <a:bodyPr wrap="square" rtlCol="0">
            <a:spAutoFit/>
          </a:bodyPr>
          <a:lstStyle/>
          <a:p>
            <a:r>
              <a:rPr lang="fr-BE" sz="1200" b="1" dirty="0" smtClean="0">
                <a:latin typeface="Arial" panose="020B0604020202020204" pitchFamily="34" charset="0"/>
                <a:cs typeface="Arial" panose="020B0604020202020204" pitchFamily="34" charset="0"/>
              </a:rPr>
              <a:t>50</a:t>
            </a:r>
            <a:endParaRPr lang="fr-BE" sz="1200" b="1" dirty="0">
              <a:latin typeface="Arial" panose="020B0604020202020204" pitchFamily="34" charset="0"/>
              <a:cs typeface="Arial" panose="020B0604020202020204" pitchFamily="34" charset="0"/>
            </a:endParaRPr>
          </a:p>
        </p:txBody>
      </p:sp>
      <p:sp>
        <p:nvSpPr>
          <p:cNvPr id="42" name="Text Box 10"/>
          <p:cNvSpPr txBox="1">
            <a:spLocks noChangeArrowheads="1"/>
          </p:cNvSpPr>
          <p:nvPr/>
        </p:nvSpPr>
        <p:spPr bwMode="auto">
          <a:xfrm>
            <a:off x="1364708" y="3781201"/>
            <a:ext cx="30344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eaLnBrk="1" hangingPunct="1"/>
            <a:r>
              <a:rPr lang="en-US" sz="1800" dirty="0" smtClean="0">
                <a:latin typeface="Arial" pitchFamily="34" charset="0"/>
                <a:cs typeface="Arial" pitchFamily="34" charset="0"/>
              </a:rPr>
              <a:t>Fluorescence screening to determine</a:t>
            </a:r>
            <a:r>
              <a:rPr lang="en-US" sz="1800" i="1" dirty="0" smtClean="0">
                <a:latin typeface="Arial" pitchFamily="34" charset="0"/>
                <a:cs typeface="Arial" pitchFamily="34" charset="0"/>
              </a:rPr>
              <a:t> pgrl1 hydg-2 </a:t>
            </a:r>
            <a:r>
              <a:rPr lang="en-US" sz="1800" dirty="0" smtClean="0">
                <a:latin typeface="Arial" pitchFamily="34" charset="0"/>
                <a:cs typeface="Arial" pitchFamily="34" charset="0"/>
              </a:rPr>
              <a:t>population </a:t>
            </a:r>
            <a:r>
              <a:rPr lang="en-US" sz="1800" i="1" dirty="0" smtClean="0">
                <a:latin typeface="Arial" pitchFamily="34" charset="0"/>
                <a:cs typeface="Arial" pitchFamily="34" charset="0"/>
              </a:rPr>
              <a:t>versus</a:t>
            </a:r>
            <a:r>
              <a:rPr lang="en-US" sz="1800" dirty="0" smtClean="0">
                <a:latin typeface="Arial" pitchFamily="34" charset="0"/>
                <a:cs typeface="Arial" pitchFamily="34" charset="0"/>
              </a:rPr>
              <a:t> wild type</a:t>
            </a:r>
            <a:endParaRPr lang="en-US" sz="1800" i="1" dirty="0">
              <a:latin typeface="Arial" pitchFamily="34" charset="0"/>
              <a:cs typeface="Arial" pitchFamily="34" charset="0"/>
            </a:endParaRPr>
          </a:p>
        </p:txBody>
      </p:sp>
      <p:sp>
        <p:nvSpPr>
          <p:cNvPr id="43" name="AutoShape 9"/>
          <p:cNvSpPr>
            <a:spLocks noChangeArrowheads="1"/>
          </p:cNvSpPr>
          <p:nvPr/>
        </p:nvSpPr>
        <p:spPr bwMode="auto">
          <a:xfrm rot="21314863">
            <a:off x="5487711" y="4052735"/>
            <a:ext cx="900000" cy="180000"/>
          </a:xfrm>
          <a:prstGeom prst="rightArrow">
            <a:avLst>
              <a:gd name="adj1" fmla="val 50000"/>
              <a:gd name="adj2" fmla="val 85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3">
            <a:schemeClr val="accent3"/>
          </a:fillRef>
          <a:effectRef idx="2">
            <a:schemeClr val="accent3"/>
          </a:effectRef>
          <a:fontRef idx="minor">
            <a:schemeClr val="lt1"/>
          </a:fontRef>
        </p:style>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endParaRPr lang="fr-FR"/>
          </a:p>
        </p:txBody>
      </p:sp>
      <p:sp>
        <p:nvSpPr>
          <p:cNvPr id="45" name="AutoShape 9"/>
          <p:cNvSpPr>
            <a:spLocks noChangeArrowheads="1"/>
          </p:cNvSpPr>
          <p:nvPr/>
        </p:nvSpPr>
        <p:spPr bwMode="auto">
          <a:xfrm rot="3270484">
            <a:off x="2171262" y="3083490"/>
            <a:ext cx="900000" cy="180000"/>
          </a:xfrm>
          <a:prstGeom prst="rightArrow">
            <a:avLst>
              <a:gd name="adj1" fmla="val 50000"/>
              <a:gd name="adj2" fmla="val 85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3">
            <a:schemeClr val="accent3"/>
          </a:fillRef>
          <a:effectRef idx="2">
            <a:schemeClr val="accent3"/>
          </a:effectRef>
          <a:fontRef idx="minor">
            <a:schemeClr val="lt1"/>
          </a:fontRef>
        </p:style>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endParaRPr lang="fr-FR"/>
          </a:p>
        </p:txBody>
      </p:sp>
      <p:sp>
        <p:nvSpPr>
          <p:cNvPr id="46" name="ZoneTexte 45"/>
          <p:cNvSpPr txBox="1"/>
          <p:nvPr/>
        </p:nvSpPr>
        <p:spPr>
          <a:xfrm>
            <a:off x="9463078" y="152400"/>
            <a:ext cx="1357322" cy="369332"/>
          </a:xfrm>
          <a:prstGeom prst="rect">
            <a:avLst/>
          </a:prstGeom>
          <a:noFill/>
        </p:spPr>
        <p:txBody>
          <a:bodyPr wrap="square" rtlCol="0">
            <a:spAutoFit/>
          </a:bodyPr>
          <a:lstStyle/>
          <a:p>
            <a:r>
              <a:rPr lang="fr-BE" dirty="0" err="1" smtClean="0"/>
              <a:t>Results</a:t>
            </a:r>
            <a:endParaRPr lang="en-US" dirty="0"/>
          </a:p>
        </p:txBody>
      </p:sp>
    </p:spTree>
    <p:extLst>
      <p:ext uri="{BB962C8B-B14F-4D97-AF65-F5344CB8AC3E}">
        <p14:creationId xmlns:p14="http://schemas.microsoft.com/office/powerpoint/2010/main" val="1715168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stomShape 3"/>
          <p:cNvSpPr/>
          <p:nvPr/>
        </p:nvSpPr>
        <p:spPr>
          <a:xfrm>
            <a:off x="1252188" y="812541"/>
            <a:ext cx="11389936" cy="6061680"/>
          </a:xfrm>
          <a:prstGeom prst="rect">
            <a:avLst/>
          </a:prstGeom>
        </p:spPr>
        <p:txBody>
          <a:bodyPr lIns="90000" tIns="45000" rIns="90000" bIns="45000"/>
          <a:lstStyle/>
          <a:p>
            <a:endParaRPr lang="en-US" sz="2400" dirty="0" smtClean="0"/>
          </a:p>
          <a:p>
            <a:r>
              <a:rPr lang="fr-BE" sz="2200" dirty="0" smtClean="0">
                <a:solidFill>
                  <a:srgbClr val="000000"/>
                </a:solidFill>
              </a:rPr>
              <a:t>● </a:t>
            </a:r>
            <a:r>
              <a:rPr lang="fr-BE" sz="2200" dirty="0" err="1">
                <a:solidFill>
                  <a:srgbClr val="000000"/>
                </a:solidFill>
              </a:rPr>
              <a:t>Hydrogen</a:t>
            </a:r>
            <a:r>
              <a:rPr lang="fr-BE" sz="2200" dirty="0">
                <a:solidFill>
                  <a:srgbClr val="000000"/>
                </a:solidFill>
              </a:rPr>
              <a:t> </a:t>
            </a:r>
            <a:r>
              <a:rPr lang="fr-BE" sz="2200" dirty="0" err="1" smtClean="0">
                <a:solidFill>
                  <a:srgbClr val="000000"/>
                </a:solidFill>
              </a:rPr>
              <a:t>photoproduction</a:t>
            </a:r>
            <a:r>
              <a:rPr lang="fr-BE" sz="2200" dirty="0" smtClean="0">
                <a:solidFill>
                  <a:srgbClr val="000000"/>
                </a:solidFill>
              </a:rPr>
              <a:t> </a:t>
            </a:r>
            <a:r>
              <a:rPr lang="fr-BE" sz="2200" dirty="0">
                <a:solidFill>
                  <a:srgbClr val="000000"/>
                </a:solidFill>
              </a:rPr>
              <a:t>stops </a:t>
            </a:r>
            <a:r>
              <a:rPr lang="fr-BE" sz="2200" dirty="0" err="1">
                <a:solidFill>
                  <a:srgbClr val="000000"/>
                </a:solidFill>
              </a:rPr>
              <a:t>because</a:t>
            </a:r>
            <a:r>
              <a:rPr lang="fr-BE" sz="2200" dirty="0">
                <a:solidFill>
                  <a:srgbClr val="000000"/>
                </a:solidFill>
              </a:rPr>
              <a:t> of Calvin cycle </a:t>
            </a:r>
            <a:r>
              <a:rPr lang="fr-BE" sz="2200" dirty="0" err="1">
                <a:solidFill>
                  <a:srgbClr val="000000"/>
                </a:solidFill>
              </a:rPr>
              <a:t>reactivation</a:t>
            </a:r>
            <a:r>
              <a:rPr lang="fr-BE" sz="2200" dirty="0">
                <a:solidFill>
                  <a:srgbClr val="000000"/>
                </a:solidFill>
              </a:rPr>
              <a:t> </a:t>
            </a:r>
            <a:r>
              <a:rPr lang="fr-BE" sz="2200" dirty="0" err="1">
                <a:solidFill>
                  <a:srgbClr val="000000"/>
                </a:solidFill>
              </a:rPr>
              <a:t>prior</a:t>
            </a:r>
            <a:r>
              <a:rPr lang="fr-BE" sz="2200" dirty="0">
                <a:solidFill>
                  <a:srgbClr val="000000"/>
                </a:solidFill>
              </a:rPr>
              <a:t> to </a:t>
            </a:r>
            <a:endParaRPr lang="fr-BE" sz="2200" dirty="0" smtClean="0">
              <a:solidFill>
                <a:srgbClr val="000000"/>
              </a:solidFill>
            </a:endParaRPr>
          </a:p>
          <a:p>
            <a:r>
              <a:rPr lang="fr-BE" sz="2200" dirty="0" smtClean="0">
                <a:solidFill>
                  <a:srgbClr val="000000"/>
                </a:solidFill>
              </a:rPr>
              <a:t>    </a:t>
            </a:r>
            <a:r>
              <a:rPr lang="fr-BE" sz="2200" dirty="0" err="1" smtClean="0">
                <a:solidFill>
                  <a:srgbClr val="000000"/>
                </a:solidFill>
              </a:rPr>
              <a:t>oxygen</a:t>
            </a:r>
            <a:r>
              <a:rPr lang="fr-BE" sz="2200" dirty="0" smtClean="0">
                <a:solidFill>
                  <a:srgbClr val="000000"/>
                </a:solidFill>
              </a:rPr>
              <a:t> </a:t>
            </a:r>
            <a:r>
              <a:rPr lang="fr-BE" sz="2200" dirty="0" err="1">
                <a:solidFill>
                  <a:srgbClr val="000000"/>
                </a:solidFill>
              </a:rPr>
              <a:t>sensitivity</a:t>
            </a:r>
            <a:endParaRPr lang="en-US" sz="2200" dirty="0">
              <a:solidFill>
                <a:srgbClr val="000000"/>
              </a:solidFill>
            </a:endParaRPr>
          </a:p>
          <a:p>
            <a:pPr>
              <a:lnSpc>
                <a:spcPct val="100000"/>
              </a:lnSpc>
            </a:pPr>
            <a:endParaRPr lang="fr-BE" sz="2200" dirty="0">
              <a:solidFill>
                <a:srgbClr val="000000"/>
              </a:solidFill>
              <a:latin typeface="Calibri"/>
            </a:endParaRPr>
          </a:p>
          <a:p>
            <a:pPr>
              <a:lnSpc>
                <a:spcPct val="100000"/>
              </a:lnSpc>
            </a:pPr>
            <a:r>
              <a:rPr lang="fr-BE" sz="2200" dirty="0" smtClean="0">
                <a:solidFill>
                  <a:srgbClr val="000000"/>
                </a:solidFill>
              </a:rPr>
              <a:t>● </a:t>
            </a:r>
            <a:r>
              <a:rPr lang="fr-BE" sz="2200" dirty="0" err="1" smtClean="0">
                <a:solidFill>
                  <a:srgbClr val="000000"/>
                </a:solidFill>
              </a:rPr>
              <a:t>Either</a:t>
            </a:r>
            <a:r>
              <a:rPr lang="fr-BE" sz="2200" dirty="0" smtClean="0">
                <a:solidFill>
                  <a:srgbClr val="000000"/>
                </a:solidFill>
              </a:rPr>
              <a:t> </a:t>
            </a:r>
            <a:r>
              <a:rPr lang="fr-BE" sz="2200" dirty="0" err="1">
                <a:solidFill>
                  <a:srgbClr val="000000"/>
                </a:solidFill>
              </a:rPr>
              <a:t>hydrogenase</a:t>
            </a:r>
            <a:r>
              <a:rPr lang="fr-BE" sz="2200" dirty="0">
                <a:solidFill>
                  <a:srgbClr val="000000"/>
                </a:solidFill>
              </a:rPr>
              <a:t> </a:t>
            </a:r>
            <a:r>
              <a:rPr lang="fr-BE" sz="2200" dirty="0" err="1">
                <a:solidFill>
                  <a:srgbClr val="000000"/>
                </a:solidFill>
              </a:rPr>
              <a:t>activity</a:t>
            </a:r>
            <a:r>
              <a:rPr lang="fr-BE" sz="2200" dirty="0">
                <a:solidFill>
                  <a:srgbClr val="000000"/>
                </a:solidFill>
              </a:rPr>
              <a:t> or Pgrl1-CEF </a:t>
            </a:r>
            <a:r>
              <a:rPr lang="fr-BE" sz="2200" dirty="0" err="1">
                <a:solidFill>
                  <a:srgbClr val="000000"/>
                </a:solidFill>
              </a:rPr>
              <a:t>is</a:t>
            </a:r>
            <a:r>
              <a:rPr lang="fr-BE" sz="2200" dirty="0">
                <a:solidFill>
                  <a:srgbClr val="000000"/>
                </a:solidFill>
              </a:rPr>
              <a:t> </a:t>
            </a:r>
            <a:r>
              <a:rPr lang="fr-BE" sz="2200" dirty="0" err="1">
                <a:solidFill>
                  <a:srgbClr val="000000"/>
                </a:solidFill>
              </a:rPr>
              <a:t>required</a:t>
            </a:r>
            <a:r>
              <a:rPr lang="fr-BE" sz="2200" dirty="0">
                <a:solidFill>
                  <a:srgbClr val="000000"/>
                </a:solidFill>
              </a:rPr>
              <a:t> for Calvin cycle </a:t>
            </a:r>
            <a:r>
              <a:rPr lang="fr-BE" sz="2200" dirty="0" err="1">
                <a:solidFill>
                  <a:srgbClr val="000000"/>
                </a:solidFill>
              </a:rPr>
              <a:t>reactivation</a:t>
            </a:r>
            <a:r>
              <a:rPr lang="fr-BE" sz="2200" dirty="0">
                <a:solidFill>
                  <a:srgbClr val="000000"/>
                </a:solidFill>
              </a:rPr>
              <a:t> </a:t>
            </a:r>
            <a:endParaRPr lang="fr-BE" sz="2200" dirty="0" smtClean="0">
              <a:solidFill>
                <a:srgbClr val="000000"/>
              </a:solidFill>
            </a:endParaRPr>
          </a:p>
          <a:p>
            <a:pPr>
              <a:lnSpc>
                <a:spcPct val="100000"/>
              </a:lnSpc>
            </a:pPr>
            <a:r>
              <a:rPr lang="fr-BE" sz="2200" dirty="0" smtClean="0">
                <a:solidFill>
                  <a:srgbClr val="000000"/>
                </a:solidFill>
              </a:rPr>
              <a:t>  </a:t>
            </a:r>
            <a:endParaRPr lang="fr-BE" sz="2200" dirty="0">
              <a:solidFill>
                <a:srgbClr val="000000"/>
              </a:solidFill>
              <a:latin typeface="Calibri"/>
            </a:endParaRPr>
          </a:p>
          <a:p>
            <a:endParaRPr lang="en-US" sz="2200" dirty="0">
              <a:solidFill>
                <a:srgbClr val="000000"/>
              </a:solidFill>
            </a:endParaRPr>
          </a:p>
          <a:p>
            <a:endParaRPr lang="fr-BE" sz="2200" dirty="0" smtClean="0">
              <a:solidFill>
                <a:srgbClr val="000000"/>
              </a:solidFill>
            </a:endParaRPr>
          </a:p>
          <a:p>
            <a:endParaRPr lang="fr-BE" sz="2200" dirty="0">
              <a:solidFill>
                <a:srgbClr val="000000"/>
              </a:solidFill>
            </a:endParaRPr>
          </a:p>
          <a:p>
            <a:pPr>
              <a:lnSpc>
                <a:spcPct val="100000"/>
              </a:lnSpc>
            </a:pPr>
            <a:endParaRPr lang="fr-BE" sz="2200" dirty="0">
              <a:solidFill>
                <a:srgbClr val="000000"/>
              </a:solidFill>
            </a:endParaRPr>
          </a:p>
          <a:p>
            <a:pPr>
              <a:lnSpc>
                <a:spcPct val="100000"/>
              </a:lnSpc>
            </a:pPr>
            <a:endParaRPr dirty="0"/>
          </a:p>
        </p:txBody>
      </p:sp>
      <p:sp>
        <p:nvSpPr>
          <p:cNvPr id="3" name="CustomShape 2"/>
          <p:cNvSpPr/>
          <p:nvPr/>
        </p:nvSpPr>
        <p:spPr>
          <a:xfrm>
            <a:off x="1585200" y="285840"/>
            <a:ext cx="2224800" cy="456120"/>
          </a:xfrm>
          <a:prstGeom prst="rect">
            <a:avLst/>
          </a:prstGeom>
        </p:spPr>
        <p:txBody>
          <a:bodyPr wrap="none" lIns="90000" tIns="45000" rIns="90000" bIns="45000"/>
          <a:lstStyle/>
          <a:p>
            <a:pPr>
              <a:lnSpc>
                <a:spcPct val="100000"/>
              </a:lnSpc>
            </a:pPr>
            <a:r>
              <a:rPr lang="fr-BE" sz="2400" b="1" dirty="0" err="1">
                <a:solidFill>
                  <a:srgbClr val="000000"/>
                </a:solidFill>
              </a:rPr>
              <a:t>Take</a:t>
            </a:r>
            <a:r>
              <a:rPr lang="fr-BE" sz="2400" b="1" dirty="0">
                <a:solidFill>
                  <a:srgbClr val="000000"/>
                </a:solidFill>
              </a:rPr>
              <a:t> home messages</a:t>
            </a:r>
            <a:endParaRPr lang="fr-BE" sz="2400" dirty="0"/>
          </a:p>
        </p:txBody>
      </p:sp>
      <p:sp>
        <p:nvSpPr>
          <p:cNvPr id="19" name="ZoneTexte 18"/>
          <p:cNvSpPr txBox="1"/>
          <p:nvPr/>
        </p:nvSpPr>
        <p:spPr>
          <a:xfrm>
            <a:off x="9463078" y="152400"/>
            <a:ext cx="1357322" cy="369332"/>
          </a:xfrm>
          <a:prstGeom prst="rect">
            <a:avLst/>
          </a:prstGeom>
          <a:noFill/>
        </p:spPr>
        <p:txBody>
          <a:bodyPr wrap="square" rtlCol="0">
            <a:spAutoFit/>
          </a:bodyPr>
          <a:lstStyle/>
          <a:p>
            <a:r>
              <a:rPr lang="fr-BE" dirty="0" smtClean="0"/>
              <a:t>conclusion</a:t>
            </a:r>
            <a:endParaRPr lang="en-US" dirty="0"/>
          </a:p>
        </p:txBody>
      </p:sp>
      <p:grpSp>
        <p:nvGrpSpPr>
          <p:cNvPr id="22" name="Groupe 21"/>
          <p:cNvGrpSpPr/>
          <p:nvPr/>
        </p:nvGrpSpPr>
        <p:grpSpPr>
          <a:xfrm>
            <a:off x="2825210" y="3438659"/>
            <a:ext cx="7645314" cy="3266456"/>
            <a:chOff x="304799" y="4080447"/>
            <a:chExt cx="7010401" cy="2861734"/>
          </a:xfrm>
        </p:grpSpPr>
        <p:pic>
          <p:nvPicPr>
            <p:cNvPr id="20" name="Image 19"/>
            <p:cNvPicPr>
              <a:picLocks noChangeAspect="1"/>
            </p:cNvPicPr>
            <p:nvPr/>
          </p:nvPicPr>
          <p:blipFill rotWithShape="1">
            <a:blip r:embed="rId2"/>
            <a:srcRect l="1195" t="42477" r="44924" b="24884"/>
            <a:stretch/>
          </p:blipFill>
          <p:spPr>
            <a:xfrm>
              <a:off x="304799" y="4554580"/>
              <a:ext cx="7010401" cy="2387601"/>
            </a:xfrm>
            <a:prstGeom prst="rect">
              <a:avLst/>
            </a:prstGeom>
          </p:spPr>
        </p:pic>
        <p:pic>
          <p:nvPicPr>
            <p:cNvPr id="21" name="Image 20"/>
            <p:cNvPicPr>
              <a:picLocks noChangeAspect="1"/>
            </p:cNvPicPr>
            <p:nvPr/>
          </p:nvPicPr>
          <p:blipFill rotWithShape="1">
            <a:blip r:embed="rId3"/>
            <a:srcRect l="3668" t="57292" r="46226" b="36227"/>
            <a:stretch/>
          </p:blipFill>
          <p:spPr>
            <a:xfrm>
              <a:off x="550332" y="4080447"/>
              <a:ext cx="6519334" cy="474133"/>
            </a:xfrm>
            <a:prstGeom prst="rect">
              <a:avLst/>
            </a:prstGeom>
          </p:spPr>
        </p:pic>
      </p:grpSp>
    </p:spTree>
    <p:extLst>
      <p:ext uri="{BB962C8B-B14F-4D97-AF65-F5344CB8AC3E}">
        <p14:creationId xmlns:p14="http://schemas.microsoft.com/office/powerpoint/2010/main" val="900157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1585200" y="285840"/>
            <a:ext cx="2224800" cy="456120"/>
          </a:xfrm>
          <a:prstGeom prst="rect">
            <a:avLst/>
          </a:prstGeom>
        </p:spPr>
        <p:txBody>
          <a:bodyPr wrap="none" lIns="90000" tIns="45000" rIns="90000" bIns="45000"/>
          <a:lstStyle/>
          <a:p>
            <a:pPr>
              <a:lnSpc>
                <a:spcPct val="100000"/>
              </a:lnSpc>
            </a:pPr>
            <a:r>
              <a:rPr lang="fr-BE" sz="2400" b="1" dirty="0" err="1">
                <a:solidFill>
                  <a:srgbClr val="000000"/>
                </a:solidFill>
              </a:rPr>
              <a:t>Take</a:t>
            </a:r>
            <a:r>
              <a:rPr lang="fr-BE" sz="2400" b="1" dirty="0">
                <a:solidFill>
                  <a:srgbClr val="000000"/>
                </a:solidFill>
              </a:rPr>
              <a:t> home messages</a:t>
            </a:r>
            <a:endParaRPr lang="fr-BE" sz="2400" dirty="0"/>
          </a:p>
        </p:txBody>
      </p:sp>
      <p:sp>
        <p:nvSpPr>
          <p:cNvPr id="19" name="ZoneTexte 18"/>
          <p:cNvSpPr txBox="1"/>
          <p:nvPr/>
        </p:nvSpPr>
        <p:spPr>
          <a:xfrm>
            <a:off x="9463078" y="152400"/>
            <a:ext cx="1357322" cy="369332"/>
          </a:xfrm>
          <a:prstGeom prst="rect">
            <a:avLst/>
          </a:prstGeom>
          <a:noFill/>
        </p:spPr>
        <p:txBody>
          <a:bodyPr wrap="square" rtlCol="0">
            <a:spAutoFit/>
          </a:bodyPr>
          <a:lstStyle/>
          <a:p>
            <a:r>
              <a:rPr lang="fr-BE" dirty="0" smtClean="0"/>
              <a:t>conclusion</a:t>
            </a:r>
            <a:endParaRPr lang="en-US" dirty="0"/>
          </a:p>
        </p:txBody>
      </p:sp>
      <p:grpSp>
        <p:nvGrpSpPr>
          <p:cNvPr id="8" name="Groupe 7"/>
          <p:cNvGrpSpPr/>
          <p:nvPr/>
        </p:nvGrpSpPr>
        <p:grpSpPr>
          <a:xfrm>
            <a:off x="6536901" y="3850782"/>
            <a:ext cx="5655099" cy="2039505"/>
            <a:chOff x="6499065" y="3275755"/>
            <a:chExt cx="7285348" cy="2225025"/>
          </a:xfrm>
        </p:grpSpPr>
        <p:pic>
          <p:nvPicPr>
            <p:cNvPr id="10" name="Image 9"/>
            <p:cNvPicPr>
              <a:picLocks noChangeAspect="1"/>
            </p:cNvPicPr>
            <p:nvPr/>
          </p:nvPicPr>
          <p:blipFill rotWithShape="1">
            <a:blip r:embed="rId2"/>
            <a:srcRect t="42523" r="44007" b="34033"/>
            <a:stretch/>
          </p:blipFill>
          <p:spPr>
            <a:xfrm>
              <a:off x="6499065" y="3785760"/>
              <a:ext cx="7285348" cy="1715020"/>
            </a:xfrm>
            <a:prstGeom prst="rect">
              <a:avLst/>
            </a:prstGeom>
          </p:spPr>
        </p:pic>
        <p:pic>
          <p:nvPicPr>
            <p:cNvPr id="11" name="Image 10"/>
            <p:cNvPicPr>
              <a:picLocks noChangeAspect="1"/>
            </p:cNvPicPr>
            <p:nvPr/>
          </p:nvPicPr>
          <p:blipFill rotWithShape="1">
            <a:blip r:embed="rId3"/>
            <a:srcRect l="4054" t="39479" r="47380" b="53804"/>
            <a:stretch/>
          </p:blipFill>
          <p:spPr>
            <a:xfrm>
              <a:off x="6982281" y="3275755"/>
              <a:ext cx="6318915" cy="491321"/>
            </a:xfrm>
            <a:prstGeom prst="rect">
              <a:avLst/>
            </a:prstGeom>
          </p:spPr>
        </p:pic>
      </p:grpSp>
      <p:pic>
        <p:nvPicPr>
          <p:cNvPr id="12" name="Image 11"/>
          <p:cNvPicPr>
            <a:picLocks noChangeAspect="1"/>
          </p:cNvPicPr>
          <p:nvPr/>
        </p:nvPicPr>
        <p:blipFill rotWithShape="1">
          <a:blip r:embed="rId4"/>
          <a:srcRect l="12366" t="13762" r="13694" b="41809"/>
          <a:stretch/>
        </p:blipFill>
        <p:spPr>
          <a:xfrm>
            <a:off x="226459" y="3850375"/>
            <a:ext cx="6088231" cy="2056782"/>
          </a:xfrm>
          <a:prstGeom prst="rect">
            <a:avLst/>
          </a:prstGeom>
        </p:spPr>
      </p:pic>
      <p:sp>
        <p:nvSpPr>
          <p:cNvPr id="13" name="CustomShape 3"/>
          <p:cNvSpPr/>
          <p:nvPr/>
        </p:nvSpPr>
        <p:spPr>
          <a:xfrm>
            <a:off x="1252188" y="812541"/>
            <a:ext cx="11389936" cy="6061680"/>
          </a:xfrm>
          <a:prstGeom prst="rect">
            <a:avLst/>
          </a:prstGeom>
        </p:spPr>
        <p:txBody>
          <a:bodyPr lIns="90000" tIns="45000" rIns="90000" bIns="45000"/>
          <a:lstStyle/>
          <a:p>
            <a:endParaRPr lang="en-US" sz="2400" dirty="0" smtClean="0"/>
          </a:p>
          <a:p>
            <a:r>
              <a:rPr lang="fr-BE" sz="2200" dirty="0" smtClean="0">
                <a:solidFill>
                  <a:srgbClr val="000000"/>
                </a:solidFill>
              </a:rPr>
              <a:t>● </a:t>
            </a:r>
            <a:r>
              <a:rPr lang="fr-BE" sz="2200" dirty="0" err="1">
                <a:solidFill>
                  <a:srgbClr val="000000"/>
                </a:solidFill>
              </a:rPr>
              <a:t>Hydrogen</a:t>
            </a:r>
            <a:r>
              <a:rPr lang="fr-BE" sz="2200" dirty="0">
                <a:solidFill>
                  <a:srgbClr val="000000"/>
                </a:solidFill>
              </a:rPr>
              <a:t> </a:t>
            </a:r>
            <a:r>
              <a:rPr lang="fr-BE" sz="2200" dirty="0" err="1" smtClean="0">
                <a:solidFill>
                  <a:srgbClr val="000000"/>
                </a:solidFill>
              </a:rPr>
              <a:t>photoproduction</a:t>
            </a:r>
            <a:r>
              <a:rPr lang="fr-BE" sz="2200" dirty="0" smtClean="0">
                <a:solidFill>
                  <a:srgbClr val="000000"/>
                </a:solidFill>
              </a:rPr>
              <a:t> </a:t>
            </a:r>
            <a:r>
              <a:rPr lang="fr-BE" sz="2200" dirty="0">
                <a:solidFill>
                  <a:srgbClr val="000000"/>
                </a:solidFill>
              </a:rPr>
              <a:t>stops </a:t>
            </a:r>
            <a:r>
              <a:rPr lang="fr-BE" sz="2200" dirty="0" err="1">
                <a:solidFill>
                  <a:srgbClr val="000000"/>
                </a:solidFill>
              </a:rPr>
              <a:t>because</a:t>
            </a:r>
            <a:r>
              <a:rPr lang="fr-BE" sz="2200" dirty="0">
                <a:solidFill>
                  <a:srgbClr val="000000"/>
                </a:solidFill>
              </a:rPr>
              <a:t> of Calvin cycle </a:t>
            </a:r>
            <a:r>
              <a:rPr lang="fr-BE" sz="2200" dirty="0" err="1">
                <a:solidFill>
                  <a:srgbClr val="000000"/>
                </a:solidFill>
              </a:rPr>
              <a:t>reactivation</a:t>
            </a:r>
            <a:r>
              <a:rPr lang="fr-BE" sz="2200" dirty="0">
                <a:solidFill>
                  <a:srgbClr val="000000"/>
                </a:solidFill>
              </a:rPr>
              <a:t> </a:t>
            </a:r>
            <a:r>
              <a:rPr lang="fr-BE" sz="2200" dirty="0" err="1">
                <a:solidFill>
                  <a:srgbClr val="000000"/>
                </a:solidFill>
              </a:rPr>
              <a:t>prior</a:t>
            </a:r>
            <a:r>
              <a:rPr lang="fr-BE" sz="2200" dirty="0">
                <a:solidFill>
                  <a:srgbClr val="000000"/>
                </a:solidFill>
              </a:rPr>
              <a:t> to </a:t>
            </a:r>
            <a:endParaRPr lang="fr-BE" sz="2200" dirty="0" smtClean="0">
              <a:solidFill>
                <a:srgbClr val="000000"/>
              </a:solidFill>
            </a:endParaRPr>
          </a:p>
          <a:p>
            <a:r>
              <a:rPr lang="fr-BE" sz="2200" dirty="0" smtClean="0">
                <a:solidFill>
                  <a:srgbClr val="000000"/>
                </a:solidFill>
              </a:rPr>
              <a:t>    </a:t>
            </a:r>
            <a:r>
              <a:rPr lang="fr-BE" sz="2200" dirty="0" err="1" smtClean="0">
                <a:solidFill>
                  <a:srgbClr val="000000"/>
                </a:solidFill>
              </a:rPr>
              <a:t>oxygen</a:t>
            </a:r>
            <a:r>
              <a:rPr lang="fr-BE" sz="2200" dirty="0" smtClean="0">
                <a:solidFill>
                  <a:srgbClr val="000000"/>
                </a:solidFill>
              </a:rPr>
              <a:t> </a:t>
            </a:r>
            <a:r>
              <a:rPr lang="fr-BE" sz="2200" dirty="0" err="1">
                <a:solidFill>
                  <a:srgbClr val="000000"/>
                </a:solidFill>
              </a:rPr>
              <a:t>sensitivity</a:t>
            </a:r>
            <a:endParaRPr lang="en-US" sz="2200" dirty="0">
              <a:solidFill>
                <a:srgbClr val="000000"/>
              </a:solidFill>
            </a:endParaRPr>
          </a:p>
          <a:p>
            <a:pPr>
              <a:lnSpc>
                <a:spcPct val="100000"/>
              </a:lnSpc>
            </a:pPr>
            <a:endParaRPr lang="fr-BE" sz="2200" dirty="0">
              <a:solidFill>
                <a:srgbClr val="000000"/>
              </a:solidFill>
              <a:latin typeface="Calibri"/>
            </a:endParaRPr>
          </a:p>
          <a:p>
            <a:pPr>
              <a:lnSpc>
                <a:spcPct val="100000"/>
              </a:lnSpc>
            </a:pPr>
            <a:r>
              <a:rPr lang="fr-BE" sz="2200" dirty="0" smtClean="0">
                <a:solidFill>
                  <a:srgbClr val="000000"/>
                </a:solidFill>
              </a:rPr>
              <a:t>● </a:t>
            </a:r>
            <a:r>
              <a:rPr lang="fr-BE" sz="2200" dirty="0" err="1" smtClean="0">
                <a:solidFill>
                  <a:srgbClr val="000000"/>
                </a:solidFill>
              </a:rPr>
              <a:t>Either</a:t>
            </a:r>
            <a:r>
              <a:rPr lang="fr-BE" sz="2200" dirty="0" smtClean="0">
                <a:solidFill>
                  <a:srgbClr val="000000"/>
                </a:solidFill>
              </a:rPr>
              <a:t> </a:t>
            </a:r>
            <a:r>
              <a:rPr lang="fr-BE" sz="2200" dirty="0" err="1">
                <a:solidFill>
                  <a:srgbClr val="000000"/>
                </a:solidFill>
              </a:rPr>
              <a:t>hydrogenase</a:t>
            </a:r>
            <a:r>
              <a:rPr lang="fr-BE" sz="2200" dirty="0">
                <a:solidFill>
                  <a:srgbClr val="000000"/>
                </a:solidFill>
              </a:rPr>
              <a:t> </a:t>
            </a:r>
            <a:r>
              <a:rPr lang="fr-BE" sz="2200" dirty="0" err="1">
                <a:solidFill>
                  <a:srgbClr val="000000"/>
                </a:solidFill>
              </a:rPr>
              <a:t>activity</a:t>
            </a:r>
            <a:r>
              <a:rPr lang="fr-BE" sz="2200" dirty="0">
                <a:solidFill>
                  <a:srgbClr val="000000"/>
                </a:solidFill>
              </a:rPr>
              <a:t> or Pgrl1-CEF </a:t>
            </a:r>
            <a:r>
              <a:rPr lang="fr-BE" sz="2200" dirty="0" err="1">
                <a:solidFill>
                  <a:srgbClr val="000000"/>
                </a:solidFill>
              </a:rPr>
              <a:t>is</a:t>
            </a:r>
            <a:r>
              <a:rPr lang="fr-BE" sz="2200" dirty="0">
                <a:solidFill>
                  <a:srgbClr val="000000"/>
                </a:solidFill>
              </a:rPr>
              <a:t> </a:t>
            </a:r>
            <a:r>
              <a:rPr lang="fr-BE" sz="2200" dirty="0" err="1">
                <a:solidFill>
                  <a:srgbClr val="000000"/>
                </a:solidFill>
              </a:rPr>
              <a:t>required</a:t>
            </a:r>
            <a:r>
              <a:rPr lang="fr-BE" sz="2200" dirty="0">
                <a:solidFill>
                  <a:srgbClr val="000000"/>
                </a:solidFill>
              </a:rPr>
              <a:t> for Calvin cycle </a:t>
            </a:r>
            <a:r>
              <a:rPr lang="fr-BE" sz="2200" dirty="0" err="1">
                <a:solidFill>
                  <a:srgbClr val="000000"/>
                </a:solidFill>
              </a:rPr>
              <a:t>reactivation</a:t>
            </a:r>
            <a:r>
              <a:rPr lang="fr-BE" sz="2200" dirty="0">
                <a:solidFill>
                  <a:srgbClr val="000000"/>
                </a:solidFill>
              </a:rPr>
              <a:t> </a:t>
            </a:r>
            <a:endParaRPr lang="fr-BE" sz="2200" dirty="0" smtClean="0">
              <a:solidFill>
                <a:srgbClr val="000000"/>
              </a:solidFill>
            </a:endParaRPr>
          </a:p>
          <a:p>
            <a:pPr>
              <a:lnSpc>
                <a:spcPct val="100000"/>
              </a:lnSpc>
            </a:pPr>
            <a:r>
              <a:rPr lang="fr-BE" sz="2200" dirty="0" smtClean="0">
                <a:solidFill>
                  <a:srgbClr val="000000"/>
                </a:solidFill>
              </a:rPr>
              <a:t>    and </a:t>
            </a:r>
            <a:r>
              <a:rPr lang="fr-BE" sz="2200" dirty="0" err="1" smtClean="0">
                <a:solidFill>
                  <a:srgbClr val="000000"/>
                </a:solidFill>
              </a:rPr>
              <a:t>then</a:t>
            </a:r>
            <a:r>
              <a:rPr lang="fr-BE" sz="2200" dirty="0" smtClean="0">
                <a:solidFill>
                  <a:srgbClr val="000000"/>
                </a:solidFill>
              </a:rPr>
              <a:t> </a:t>
            </a:r>
            <a:r>
              <a:rPr lang="fr-BE" sz="2200" dirty="0" err="1" smtClean="0">
                <a:solidFill>
                  <a:srgbClr val="000000"/>
                </a:solidFill>
              </a:rPr>
              <a:t>cell</a:t>
            </a:r>
            <a:r>
              <a:rPr lang="fr-BE" sz="2200" dirty="0" smtClean="0">
                <a:solidFill>
                  <a:srgbClr val="000000"/>
                </a:solidFill>
              </a:rPr>
              <a:t> </a:t>
            </a:r>
            <a:r>
              <a:rPr lang="fr-BE" sz="2200" dirty="0" err="1">
                <a:solidFill>
                  <a:srgbClr val="000000"/>
                </a:solidFill>
              </a:rPr>
              <a:t>survival</a:t>
            </a:r>
            <a:endParaRPr lang="fr-BE" sz="2200" dirty="0">
              <a:solidFill>
                <a:srgbClr val="000000"/>
              </a:solidFill>
            </a:endParaRPr>
          </a:p>
          <a:p>
            <a:endParaRPr lang="fr-BE" sz="2200" dirty="0">
              <a:solidFill>
                <a:srgbClr val="000000"/>
              </a:solidFill>
              <a:latin typeface="Calibri"/>
            </a:endParaRPr>
          </a:p>
          <a:p>
            <a:endParaRPr lang="en-US" sz="2200" dirty="0">
              <a:solidFill>
                <a:srgbClr val="000000"/>
              </a:solidFill>
            </a:endParaRPr>
          </a:p>
          <a:p>
            <a:endParaRPr lang="fr-BE" sz="2200" dirty="0" smtClean="0">
              <a:solidFill>
                <a:srgbClr val="000000"/>
              </a:solidFill>
            </a:endParaRPr>
          </a:p>
          <a:p>
            <a:endParaRPr lang="fr-BE" sz="2200" dirty="0">
              <a:solidFill>
                <a:srgbClr val="000000"/>
              </a:solidFill>
            </a:endParaRPr>
          </a:p>
          <a:p>
            <a:pPr>
              <a:lnSpc>
                <a:spcPct val="100000"/>
              </a:lnSpc>
            </a:pPr>
            <a:endParaRPr lang="fr-BE" sz="2200" dirty="0">
              <a:solidFill>
                <a:srgbClr val="000000"/>
              </a:solidFill>
            </a:endParaRPr>
          </a:p>
          <a:p>
            <a:pPr>
              <a:lnSpc>
                <a:spcPct val="100000"/>
              </a:lnSpc>
            </a:pPr>
            <a:endParaRPr dirty="0"/>
          </a:p>
        </p:txBody>
      </p:sp>
    </p:spTree>
    <p:extLst>
      <p:ext uri="{BB962C8B-B14F-4D97-AF65-F5344CB8AC3E}">
        <p14:creationId xmlns:p14="http://schemas.microsoft.com/office/powerpoint/2010/main" val="3692011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t>
            </a:r>
            <a:r>
              <a:rPr lang="fr-BE" sz="2400" b="1" dirty="0" smtClean="0">
                <a:solidFill>
                  <a:srgbClr val="000000"/>
                </a:solidFill>
                <a:latin typeface="Calibri"/>
              </a:rPr>
              <a:t> (H</a:t>
            </a:r>
            <a:r>
              <a:rPr lang="fr-BE" sz="2400" b="1" baseline="-25000" dirty="0" smtClean="0">
                <a:solidFill>
                  <a:srgbClr val="000000"/>
                </a:solidFill>
                <a:latin typeface="Calibri"/>
              </a:rPr>
              <a:t>2</a:t>
            </a:r>
            <a:r>
              <a:rPr lang="fr-BE" sz="2400" b="1" dirty="0" smtClean="0">
                <a:solidFill>
                  <a:srgbClr val="000000"/>
                </a:solidFill>
                <a:latin typeface="Calibri"/>
              </a:rPr>
              <a:t>) as a fuel:</a:t>
            </a:r>
          </a:p>
          <a:p>
            <a:pPr>
              <a:lnSpc>
                <a:spcPct val="100000"/>
              </a:lnSpc>
            </a:pPr>
            <a:endParaRPr lang="fr-BE" sz="2400" b="1" dirty="0">
              <a:solidFill>
                <a:srgbClr val="000000"/>
              </a:solidFill>
              <a:latin typeface="Calibri"/>
            </a:endParaRPr>
          </a:p>
          <a:p>
            <a:pPr marL="342900" indent="-342900">
              <a:lnSpc>
                <a:spcPct val="100000"/>
              </a:lnSpc>
              <a:buFont typeface="Wingdings" panose="05000000000000000000" pitchFamily="2" charset="2"/>
              <a:buChar char="à"/>
            </a:pPr>
            <a:r>
              <a:rPr lang="fr-BE" sz="2400" dirty="0" err="1" smtClean="0">
                <a:solidFill>
                  <a:srgbClr val="000000"/>
                </a:solidFill>
                <a:latin typeface="Calibri"/>
                <a:sym typeface="Wingdings" panose="05000000000000000000" pitchFamily="2" charset="2"/>
              </a:rPr>
              <a:t>Highest</a:t>
            </a:r>
            <a:r>
              <a:rPr lang="fr-BE" sz="2400" dirty="0" smtClean="0">
                <a:solidFill>
                  <a:srgbClr val="000000"/>
                </a:solidFill>
                <a:latin typeface="Calibri"/>
                <a:sym typeface="Wingdings" panose="05000000000000000000" pitchFamily="2" charset="2"/>
              </a:rPr>
              <a:t> </a:t>
            </a:r>
            <a:r>
              <a:rPr lang="fr-BE" sz="2400" dirty="0" err="1" smtClean="0">
                <a:solidFill>
                  <a:srgbClr val="000000"/>
                </a:solidFill>
                <a:latin typeface="Calibri"/>
                <a:sym typeface="Wingdings" panose="05000000000000000000" pitchFamily="2" charset="2"/>
              </a:rPr>
              <a:t>energy</a:t>
            </a:r>
            <a:r>
              <a:rPr lang="fr-BE" sz="2400" dirty="0" smtClean="0">
                <a:solidFill>
                  <a:srgbClr val="000000"/>
                </a:solidFill>
                <a:latin typeface="Calibri"/>
                <a:sym typeface="Wingdings" panose="05000000000000000000" pitchFamily="2" charset="2"/>
              </a:rPr>
              <a:t> content per mass</a:t>
            </a:r>
          </a:p>
          <a:p>
            <a:pPr marL="342900" indent="-342900">
              <a:lnSpc>
                <a:spcPct val="100000"/>
              </a:lnSpc>
              <a:buFont typeface="Wingdings" panose="05000000000000000000" pitchFamily="2" charset="2"/>
              <a:buChar char="à"/>
            </a:pPr>
            <a:endParaRPr lang="fr-BE" sz="2400" dirty="0">
              <a:solidFill>
                <a:srgbClr val="000000"/>
              </a:solidFill>
              <a:latin typeface="Calibri"/>
              <a:sym typeface="Wingdings" panose="05000000000000000000" pitchFamily="2" charset="2"/>
            </a:endParaRPr>
          </a:p>
          <a:p>
            <a:pPr marL="342900" indent="-342900">
              <a:lnSpc>
                <a:spcPct val="100000"/>
              </a:lnSpc>
              <a:buFont typeface="Wingdings" panose="05000000000000000000" pitchFamily="2" charset="2"/>
              <a:buChar char="à"/>
            </a:pPr>
            <a:r>
              <a:rPr lang="fr-BE" sz="2400" dirty="0" smtClean="0">
                <a:solidFill>
                  <a:srgbClr val="000000"/>
                </a:solidFill>
                <a:latin typeface="Calibri"/>
                <a:sym typeface="Wingdings" panose="05000000000000000000" pitchFamily="2" charset="2"/>
              </a:rPr>
              <a:t>Clean combustion </a:t>
            </a:r>
            <a:r>
              <a:rPr lang="fr-BE" sz="2400" dirty="0" err="1" smtClean="0">
                <a:solidFill>
                  <a:srgbClr val="000000"/>
                </a:solidFill>
                <a:latin typeface="Calibri"/>
                <a:sym typeface="Wingdings" panose="05000000000000000000" pitchFamily="2" charset="2"/>
              </a:rPr>
              <a:t>into</a:t>
            </a:r>
            <a:r>
              <a:rPr lang="fr-BE" sz="2400" dirty="0" smtClean="0">
                <a:solidFill>
                  <a:srgbClr val="000000"/>
                </a:solidFill>
                <a:latin typeface="Calibri"/>
                <a:sym typeface="Wingdings" panose="05000000000000000000" pitchFamily="2" charset="2"/>
              </a:rPr>
              <a:t> water</a:t>
            </a:r>
          </a:p>
          <a:p>
            <a:pPr>
              <a:lnSpc>
                <a:spcPct val="100000"/>
              </a:lnSpc>
            </a:pPr>
            <a:endParaRPr lang="fr-BE" sz="2400" dirty="0" smtClean="0">
              <a:solidFill>
                <a:srgbClr val="000000"/>
              </a:solidFill>
              <a:latin typeface="Calibri"/>
              <a:sym typeface="Wingdings" panose="05000000000000000000" pitchFamily="2" charset="2"/>
            </a:endParaRPr>
          </a:p>
        </p:txBody>
      </p:sp>
      <p:grpSp>
        <p:nvGrpSpPr>
          <p:cNvPr id="11" name="Groupe 10"/>
          <p:cNvGrpSpPr/>
          <p:nvPr/>
        </p:nvGrpSpPr>
        <p:grpSpPr>
          <a:xfrm>
            <a:off x="3286777" y="4711049"/>
            <a:ext cx="195443" cy="327115"/>
            <a:chOff x="695459" y="5016951"/>
            <a:chExt cx="391357" cy="400900"/>
          </a:xfrm>
        </p:grpSpPr>
        <p:sp>
          <p:nvSpPr>
            <p:cNvPr id="12" name="Rectangle à coins arrondis 11"/>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17" name="Groupe 16"/>
          <p:cNvGrpSpPr/>
          <p:nvPr/>
        </p:nvGrpSpPr>
        <p:grpSpPr>
          <a:xfrm>
            <a:off x="3683986" y="3380765"/>
            <a:ext cx="498874" cy="560171"/>
            <a:chOff x="371072" y="5048519"/>
            <a:chExt cx="498874" cy="560171"/>
          </a:xfrm>
        </p:grpSpPr>
        <p:sp>
          <p:nvSpPr>
            <p:cNvPr id="18" name="Rectangle à coins arrondis 17"/>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ZoneTexte 18"/>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sp>
        <p:nvSpPr>
          <p:cNvPr id="20" name="Arc 19"/>
          <p:cNvSpPr/>
          <p:nvPr/>
        </p:nvSpPr>
        <p:spPr>
          <a:xfrm rot="10800000">
            <a:off x="3863048" y="3078770"/>
            <a:ext cx="2730934" cy="2161587"/>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1" name="Arc 20"/>
          <p:cNvSpPr/>
          <p:nvPr/>
        </p:nvSpPr>
        <p:spPr>
          <a:xfrm rot="7363429">
            <a:off x="3119732" y="2913957"/>
            <a:ext cx="1673864" cy="3032193"/>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2" name="ZoneTexte 21"/>
          <p:cNvSpPr txBox="1"/>
          <p:nvPr/>
        </p:nvSpPr>
        <p:spPr>
          <a:xfrm>
            <a:off x="5451840" y="4903069"/>
            <a:ext cx="4178219" cy="646331"/>
          </a:xfrm>
          <a:prstGeom prst="rect">
            <a:avLst/>
          </a:prstGeom>
          <a:noFill/>
        </p:spPr>
        <p:txBody>
          <a:bodyPr wrap="square" rtlCol="0">
            <a:spAutoFit/>
          </a:bodyPr>
          <a:lstStyle/>
          <a:p>
            <a:r>
              <a:rPr lang="fr-BE" sz="3600" b="1" dirty="0" smtClean="0"/>
              <a:t>  </a:t>
            </a:r>
            <a:r>
              <a:rPr lang="fr-BE" sz="3600" b="1" u="sng" dirty="0" smtClean="0"/>
              <a:t>ENERGY</a:t>
            </a:r>
            <a:r>
              <a:rPr lang="fr-BE" sz="3600" b="1" dirty="0" smtClean="0"/>
              <a:t> + H</a:t>
            </a:r>
            <a:r>
              <a:rPr lang="fr-BE" sz="3600" b="1" baseline="-25000" dirty="0" smtClean="0"/>
              <a:t>2</a:t>
            </a:r>
            <a:r>
              <a:rPr lang="fr-BE" sz="3600" b="1" dirty="0" smtClean="0"/>
              <a:t>O</a:t>
            </a:r>
            <a:endParaRPr lang="fr-BE" sz="3600" b="1" dirty="0"/>
          </a:p>
        </p:txBody>
      </p:sp>
      <p:grpSp>
        <p:nvGrpSpPr>
          <p:cNvPr id="23" name="Groupe 22"/>
          <p:cNvGrpSpPr/>
          <p:nvPr/>
        </p:nvGrpSpPr>
        <p:grpSpPr>
          <a:xfrm>
            <a:off x="3131449" y="4963415"/>
            <a:ext cx="195443" cy="327115"/>
            <a:chOff x="695459" y="5016951"/>
            <a:chExt cx="391357" cy="400900"/>
          </a:xfrm>
        </p:grpSpPr>
        <p:sp>
          <p:nvSpPr>
            <p:cNvPr id="24" name="Rectangle à coins arrondis 23"/>
            <p:cNvSpPr/>
            <p:nvPr/>
          </p:nvSpPr>
          <p:spPr>
            <a:xfrm>
              <a:off x="695459" y="5048519"/>
              <a:ext cx="386367" cy="36933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ZoneTexte 24"/>
            <p:cNvSpPr txBox="1"/>
            <p:nvPr/>
          </p:nvSpPr>
          <p:spPr>
            <a:xfrm>
              <a:off x="700449" y="5016951"/>
              <a:ext cx="386367" cy="369332"/>
            </a:xfrm>
            <a:prstGeom prst="rect">
              <a:avLst/>
            </a:prstGeom>
            <a:noFill/>
          </p:spPr>
          <p:txBody>
            <a:bodyPr wrap="square" rtlCol="0">
              <a:spAutoFit/>
            </a:bodyPr>
            <a:lstStyle/>
            <a:p>
              <a:pPr algn="ctr"/>
              <a:r>
                <a:rPr lang="fr-BE" b="1" dirty="0" smtClean="0"/>
                <a:t>H</a:t>
              </a:r>
              <a:endParaRPr lang="fr-BE" b="1" dirty="0"/>
            </a:p>
          </p:txBody>
        </p:sp>
      </p:grpSp>
      <p:grpSp>
        <p:nvGrpSpPr>
          <p:cNvPr id="26" name="Groupe 25"/>
          <p:cNvGrpSpPr/>
          <p:nvPr/>
        </p:nvGrpSpPr>
        <p:grpSpPr>
          <a:xfrm>
            <a:off x="4057788" y="3803650"/>
            <a:ext cx="498874" cy="560171"/>
            <a:chOff x="371072" y="5048519"/>
            <a:chExt cx="498874" cy="560171"/>
          </a:xfrm>
        </p:grpSpPr>
        <p:sp>
          <p:nvSpPr>
            <p:cNvPr id="27" name="Rectangle à coins arrondis 26"/>
            <p:cNvSpPr/>
            <p:nvPr/>
          </p:nvSpPr>
          <p:spPr>
            <a:xfrm>
              <a:off x="371072" y="5048519"/>
              <a:ext cx="498874" cy="5601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ZoneTexte 27"/>
            <p:cNvSpPr txBox="1"/>
            <p:nvPr/>
          </p:nvSpPr>
          <p:spPr>
            <a:xfrm>
              <a:off x="434920" y="5097771"/>
              <a:ext cx="386367" cy="461665"/>
            </a:xfrm>
            <a:prstGeom prst="rect">
              <a:avLst/>
            </a:prstGeom>
            <a:noFill/>
          </p:spPr>
          <p:txBody>
            <a:bodyPr wrap="square" rtlCol="0">
              <a:spAutoFit/>
            </a:bodyPr>
            <a:lstStyle/>
            <a:p>
              <a:pPr algn="ctr"/>
              <a:r>
                <a:rPr lang="fr-BE" sz="2400" b="1" dirty="0"/>
                <a:t>O</a:t>
              </a:r>
            </a:p>
          </p:txBody>
        </p:sp>
      </p:grpSp>
      <p:cxnSp>
        <p:nvCxnSpPr>
          <p:cNvPr id="29" name="Connecteur droit avec flèche 28"/>
          <p:cNvCxnSpPr/>
          <p:nvPr/>
        </p:nvCxnSpPr>
        <p:spPr>
          <a:xfrm flipV="1">
            <a:off x="5232135" y="5226235"/>
            <a:ext cx="219705" cy="2340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53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1585200" y="285840"/>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rPr>
              <a:t>Studies</a:t>
            </a:r>
            <a:r>
              <a:rPr lang="fr-BE" sz="2400" b="1" dirty="0" smtClean="0">
                <a:solidFill>
                  <a:srgbClr val="000000"/>
                </a:solidFill>
              </a:rPr>
              <a:t> </a:t>
            </a:r>
            <a:r>
              <a:rPr lang="fr-BE" sz="2400" b="1" dirty="0" err="1" smtClean="0">
                <a:solidFill>
                  <a:srgbClr val="000000"/>
                </a:solidFill>
              </a:rPr>
              <a:t>related</a:t>
            </a:r>
            <a:r>
              <a:rPr lang="fr-BE" sz="2400" b="1" dirty="0" smtClean="0">
                <a:solidFill>
                  <a:srgbClr val="000000"/>
                </a:solidFill>
              </a:rPr>
              <a:t> to </a:t>
            </a:r>
            <a:r>
              <a:rPr lang="fr-BE" sz="2400" b="1" dirty="0" err="1" smtClean="0">
                <a:solidFill>
                  <a:srgbClr val="000000"/>
                </a:solidFill>
              </a:rPr>
              <a:t>our</a:t>
            </a:r>
            <a:r>
              <a:rPr lang="fr-BE" sz="2400" b="1" dirty="0" smtClean="0">
                <a:solidFill>
                  <a:srgbClr val="000000"/>
                </a:solidFill>
              </a:rPr>
              <a:t> </a:t>
            </a:r>
            <a:r>
              <a:rPr lang="fr-BE" sz="2400" b="1" dirty="0" err="1" smtClean="0">
                <a:solidFill>
                  <a:srgbClr val="000000"/>
                </a:solidFill>
              </a:rPr>
              <a:t>work</a:t>
            </a:r>
            <a:endParaRPr lang="fr-BE" sz="2400" dirty="0"/>
          </a:p>
        </p:txBody>
      </p:sp>
      <p:sp>
        <p:nvSpPr>
          <p:cNvPr id="19" name="ZoneTexte 18"/>
          <p:cNvSpPr txBox="1"/>
          <p:nvPr/>
        </p:nvSpPr>
        <p:spPr>
          <a:xfrm>
            <a:off x="9463078" y="152400"/>
            <a:ext cx="1357322" cy="369332"/>
          </a:xfrm>
          <a:prstGeom prst="rect">
            <a:avLst/>
          </a:prstGeom>
          <a:noFill/>
        </p:spPr>
        <p:txBody>
          <a:bodyPr wrap="square" rtlCol="0">
            <a:spAutoFit/>
          </a:bodyPr>
          <a:lstStyle/>
          <a:p>
            <a:r>
              <a:rPr lang="fr-BE" dirty="0" smtClean="0"/>
              <a:t>conclusion</a:t>
            </a:r>
            <a:endParaRPr lang="en-US" dirty="0"/>
          </a:p>
        </p:txBody>
      </p:sp>
      <p:grpSp>
        <p:nvGrpSpPr>
          <p:cNvPr id="5" name="Groupe 4"/>
          <p:cNvGrpSpPr/>
          <p:nvPr/>
        </p:nvGrpSpPr>
        <p:grpSpPr>
          <a:xfrm>
            <a:off x="2446986" y="1146219"/>
            <a:ext cx="6246254" cy="2434108"/>
            <a:chOff x="425003" y="4211391"/>
            <a:chExt cx="6246254" cy="2434108"/>
          </a:xfrm>
        </p:grpSpPr>
        <p:pic>
          <p:nvPicPr>
            <p:cNvPr id="2" name="Image 1"/>
            <p:cNvPicPr>
              <a:picLocks noChangeAspect="1"/>
            </p:cNvPicPr>
            <p:nvPr/>
          </p:nvPicPr>
          <p:blipFill rotWithShape="1">
            <a:blip r:embed="rId2"/>
            <a:srcRect l="21866" t="19140" r="26901" b="48920"/>
            <a:stretch/>
          </p:blipFill>
          <p:spPr>
            <a:xfrm>
              <a:off x="425003" y="4211391"/>
              <a:ext cx="6246254" cy="2189409"/>
            </a:xfrm>
            <a:prstGeom prst="rect">
              <a:avLst/>
            </a:prstGeom>
          </p:spPr>
        </p:pic>
        <p:pic>
          <p:nvPicPr>
            <p:cNvPr id="4" name="Image 3"/>
            <p:cNvPicPr>
              <a:picLocks noChangeAspect="1"/>
            </p:cNvPicPr>
            <p:nvPr/>
          </p:nvPicPr>
          <p:blipFill rotWithShape="1">
            <a:blip r:embed="rId3"/>
            <a:srcRect l="26302" t="38304" r="25318" b="58126"/>
            <a:stretch/>
          </p:blipFill>
          <p:spPr>
            <a:xfrm>
              <a:off x="695458" y="6400800"/>
              <a:ext cx="5898525" cy="244699"/>
            </a:xfrm>
            <a:prstGeom prst="rect">
              <a:avLst/>
            </a:prstGeom>
          </p:spPr>
        </p:pic>
      </p:grpSp>
      <p:pic>
        <p:nvPicPr>
          <p:cNvPr id="6" name="Image 5"/>
          <p:cNvPicPr>
            <a:picLocks noChangeAspect="1"/>
          </p:cNvPicPr>
          <p:nvPr/>
        </p:nvPicPr>
        <p:blipFill rotWithShape="1">
          <a:blip r:embed="rId4"/>
          <a:srcRect l="24296" t="26091" r="27218" b="45914"/>
          <a:stretch/>
        </p:blipFill>
        <p:spPr>
          <a:xfrm>
            <a:off x="1239419" y="3739887"/>
            <a:ext cx="8919119" cy="2895312"/>
          </a:xfrm>
          <a:prstGeom prst="rect">
            <a:avLst/>
          </a:prstGeom>
        </p:spPr>
      </p:pic>
    </p:spTree>
    <p:extLst>
      <p:ext uri="{BB962C8B-B14F-4D97-AF65-F5344CB8AC3E}">
        <p14:creationId xmlns:p14="http://schemas.microsoft.com/office/powerpoint/2010/main" val="2577906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1585200" y="285840"/>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rPr>
              <a:t>Studies</a:t>
            </a:r>
            <a:r>
              <a:rPr lang="fr-BE" sz="2400" b="1" dirty="0" smtClean="0">
                <a:solidFill>
                  <a:srgbClr val="000000"/>
                </a:solidFill>
              </a:rPr>
              <a:t> </a:t>
            </a:r>
            <a:r>
              <a:rPr lang="fr-BE" sz="2400" b="1" dirty="0" err="1" smtClean="0">
                <a:solidFill>
                  <a:srgbClr val="000000"/>
                </a:solidFill>
              </a:rPr>
              <a:t>related</a:t>
            </a:r>
            <a:r>
              <a:rPr lang="fr-BE" sz="2400" b="1" dirty="0" smtClean="0">
                <a:solidFill>
                  <a:srgbClr val="000000"/>
                </a:solidFill>
              </a:rPr>
              <a:t> to </a:t>
            </a:r>
            <a:r>
              <a:rPr lang="fr-BE" sz="2400" b="1" dirty="0" err="1" smtClean="0">
                <a:solidFill>
                  <a:srgbClr val="000000"/>
                </a:solidFill>
              </a:rPr>
              <a:t>our</a:t>
            </a:r>
            <a:r>
              <a:rPr lang="fr-BE" sz="2400" b="1" dirty="0" smtClean="0">
                <a:solidFill>
                  <a:srgbClr val="000000"/>
                </a:solidFill>
              </a:rPr>
              <a:t> </a:t>
            </a:r>
            <a:r>
              <a:rPr lang="fr-BE" sz="2400" b="1" dirty="0" err="1" smtClean="0">
                <a:solidFill>
                  <a:srgbClr val="000000"/>
                </a:solidFill>
              </a:rPr>
              <a:t>work</a:t>
            </a:r>
            <a:endParaRPr lang="fr-BE" sz="2400" dirty="0"/>
          </a:p>
        </p:txBody>
      </p:sp>
      <p:sp>
        <p:nvSpPr>
          <p:cNvPr id="19" name="ZoneTexte 18"/>
          <p:cNvSpPr txBox="1"/>
          <p:nvPr/>
        </p:nvSpPr>
        <p:spPr>
          <a:xfrm>
            <a:off x="9463078" y="152400"/>
            <a:ext cx="1357322" cy="369332"/>
          </a:xfrm>
          <a:prstGeom prst="rect">
            <a:avLst/>
          </a:prstGeom>
          <a:noFill/>
        </p:spPr>
        <p:txBody>
          <a:bodyPr wrap="square" rtlCol="0">
            <a:spAutoFit/>
          </a:bodyPr>
          <a:lstStyle/>
          <a:p>
            <a:r>
              <a:rPr lang="fr-BE" dirty="0" smtClean="0"/>
              <a:t>conclusion</a:t>
            </a:r>
            <a:endParaRPr lang="en-US" dirty="0"/>
          </a:p>
        </p:txBody>
      </p:sp>
      <p:pic>
        <p:nvPicPr>
          <p:cNvPr id="7" name="Image 6"/>
          <p:cNvPicPr>
            <a:picLocks noChangeAspect="1"/>
          </p:cNvPicPr>
          <p:nvPr/>
        </p:nvPicPr>
        <p:blipFill rotWithShape="1">
          <a:blip r:embed="rId2"/>
          <a:srcRect l="23873" t="20643" r="26267" b="47793"/>
          <a:stretch/>
        </p:blipFill>
        <p:spPr>
          <a:xfrm>
            <a:off x="2698123" y="1140492"/>
            <a:ext cx="6078830" cy="2163651"/>
          </a:xfrm>
          <a:prstGeom prst="rect">
            <a:avLst/>
          </a:prstGeom>
        </p:spPr>
      </p:pic>
      <p:grpSp>
        <p:nvGrpSpPr>
          <p:cNvPr id="11" name="Groupe 10"/>
          <p:cNvGrpSpPr/>
          <p:nvPr/>
        </p:nvGrpSpPr>
        <p:grpSpPr>
          <a:xfrm>
            <a:off x="3374267" y="3193961"/>
            <a:ext cx="4984124" cy="3664039"/>
            <a:chOff x="3374267" y="3193961"/>
            <a:chExt cx="4984124" cy="3664039"/>
          </a:xfrm>
        </p:grpSpPr>
        <p:pic>
          <p:nvPicPr>
            <p:cNvPr id="9" name="Image 8"/>
            <p:cNvPicPr>
              <a:picLocks noChangeAspect="1"/>
            </p:cNvPicPr>
            <p:nvPr/>
          </p:nvPicPr>
          <p:blipFill rotWithShape="1">
            <a:blip r:embed="rId3"/>
            <a:srcRect l="52289" t="43001" r="8732" b="10967"/>
            <a:stretch/>
          </p:blipFill>
          <p:spPr>
            <a:xfrm>
              <a:off x="3374267" y="3548758"/>
              <a:ext cx="4984124" cy="3309242"/>
            </a:xfrm>
            <a:prstGeom prst="rect">
              <a:avLst/>
            </a:prstGeom>
          </p:spPr>
        </p:pic>
        <p:sp>
          <p:nvSpPr>
            <p:cNvPr id="10" name="Rectangle 9"/>
            <p:cNvSpPr/>
            <p:nvPr/>
          </p:nvSpPr>
          <p:spPr>
            <a:xfrm>
              <a:off x="3374267" y="3193961"/>
              <a:ext cx="270454" cy="746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4994857" y="3627670"/>
              <a:ext cx="1895339" cy="1144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5147257" y="3780070"/>
              <a:ext cx="1096789" cy="1144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463015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1585200" y="285840"/>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rPr>
              <a:t>Studies</a:t>
            </a:r>
            <a:r>
              <a:rPr lang="fr-BE" sz="2400" b="1" dirty="0" smtClean="0">
                <a:solidFill>
                  <a:srgbClr val="000000"/>
                </a:solidFill>
              </a:rPr>
              <a:t> </a:t>
            </a:r>
            <a:r>
              <a:rPr lang="fr-BE" sz="2400" b="1" dirty="0" err="1" smtClean="0">
                <a:solidFill>
                  <a:srgbClr val="000000"/>
                </a:solidFill>
              </a:rPr>
              <a:t>related</a:t>
            </a:r>
            <a:r>
              <a:rPr lang="fr-BE" sz="2400" b="1" dirty="0" smtClean="0">
                <a:solidFill>
                  <a:srgbClr val="000000"/>
                </a:solidFill>
              </a:rPr>
              <a:t> to </a:t>
            </a:r>
            <a:r>
              <a:rPr lang="fr-BE" sz="2400" b="1" dirty="0" err="1" smtClean="0">
                <a:solidFill>
                  <a:srgbClr val="000000"/>
                </a:solidFill>
              </a:rPr>
              <a:t>our</a:t>
            </a:r>
            <a:r>
              <a:rPr lang="fr-BE" sz="2400" b="1" dirty="0" smtClean="0">
                <a:solidFill>
                  <a:srgbClr val="000000"/>
                </a:solidFill>
              </a:rPr>
              <a:t> </a:t>
            </a:r>
            <a:r>
              <a:rPr lang="fr-BE" sz="2400" b="1" dirty="0" err="1" smtClean="0">
                <a:solidFill>
                  <a:srgbClr val="000000"/>
                </a:solidFill>
              </a:rPr>
              <a:t>work</a:t>
            </a:r>
            <a:endParaRPr lang="fr-BE" sz="2400" dirty="0"/>
          </a:p>
        </p:txBody>
      </p:sp>
      <p:sp>
        <p:nvSpPr>
          <p:cNvPr id="19" name="ZoneTexte 18"/>
          <p:cNvSpPr txBox="1"/>
          <p:nvPr/>
        </p:nvSpPr>
        <p:spPr>
          <a:xfrm>
            <a:off x="9463078" y="152400"/>
            <a:ext cx="1357322" cy="369332"/>
          </a:xfrm>
          <a:prstGeom prst="rect">
            <a:avLst/>
          </a:prstGeom>
          <a:noFill/>
        </p:spPr>
        <p:txBody>
          <a:bodyPr wrap="square" rtlCol="0">
            <a:spAutoFit/>
          </a:bodyPr>
          <a:lstStyle/>
          <a:p>
            <a:r>
              <a:rPr lang="fr-BE" dirty="0" smtClean="0"/>
              <a:t>conclusion</a:t>
            </a:r>
            <a:endParaRPr lang="en-US" dirty="0"/>
          </a:p>
        </p:txBody>
      </p:sp>
      <p:pic>
        <p:nvPicPr>
          <p:cNvPr id="2" name="Image 1"/>
          <p:cNvPicPr>
            <a:picLocks noChangeAspect="1"/>
          </p:cNvPicPr>
          <p:nvPr/>
        </p:nvPicPr>
        <p:blipFill rotWithShape="1">
          <a:blip r:embed="rId2"/>
          <a:srcRect l="23092" t="24373" r="25592" b="50351"/>
          <a:stretch/>
        </p:blipFill>
        <p:spPr>
          <a:xfrm>
            <a:off x="896591" y="1299408"/>
            <a:ext cx="6256423" cy="1732549"/>
          </a:xfrm>
          <a:prstGeom prst="rect">
            <a:avLst/>
          </a:prstGeom>
        </p:spPr>
      </p:pic>
      <p:pic>
        <p:nvPicPr>
          <p:cNvPr id="4" name="Image 3"/>
          <p:cNvPicPr>
            <a:picLocks noChangeAspect="1"/>
          </p:cNvPicPr>
          <p:nvPr/>
        </p:nvPicPr>
        <p:blipFill rotWithShape="1">
          <a:blip r:embed="rId3"/>
          <a:srcRect l="23289" t="41224" r="54507" b="56494"/>
          <a:stretch/>
        </p:blipFill>
        <p:spPr>
          <a:xfrm>
            <a:off x="946722" y="3031957"/>
            <a:ext cx="3748265" cy="216567"/>
          </a:xfrm>
          <a:prstGeom prst="rect">
            <a:avLst/>
          </a:prstGeom>
        </p:spPr>
      </p:pic>
      <p:pic>
        <p:nvPicPr>
          <p:cNvPr id="5" name="Image 4"/>
          <p:cNvPicPr>
            <a:picLocks noChangeAspect="1"/>
          </p:cNvPicPr>
          <p:nvPr/>
        </p:nvPicPr>
        <p:blipFill rotWithShape="1">
          <a:blip r:embed="rId4"/>
          <a:srcRect l="52007" t="27357" r="15329" b="48069"/>
          <a:stretch/>
        </p:blipFill>
        <p:spPr>
          <a:xfrm>
            <a:off x="413872" y="4010511"/>
            <a:ext cx="4940179" cy="2089500"/>
          </a:xfrm>
          <a:prstGeom prst="rect">
            <a:avLst/>
          </a:prstGeom>
        </p:spPr>
      </p:pic>
      <p:pic>
        <p:nvPicPr>
          <p:cNvPr id="6" name="Image 5"/>
          <p:cNvPicPr>
            <a:picLocks noChangeAspect="1"/>
          </p:cNvPicPr>
          <p:nvPr/>
        </p:nvPicPr>
        <p:blipFill rotWithShape="1">
          <a:blip r:embed="rId5"/>
          <a:srcRect l="49441" t="21915" r="12665" b="7875"/>
          <a:stretch/>
        </p:blipFill>
        <p:spPr>
          <a:xfrm>
            <a:off x="7153014" y="1792706"/>
            <a:ext cx="4620127" cy="4812632"/>
          </a:xfrm>
          <a:prstGeom prst="rect">
            <a:avLst/>
          </a:prstGeom>
        </p:spPr>
      </p:pic>
    </p:spTree>
    <p:extLst>
      <p:ext uri="{BB962C8B-B14F-4D97-AF65-F5344CB8AC3E}">
        <p14:creationId xmlns:p14="http://schemas.microsoft.com/office/powerpoint/2010/main" val="3611720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830178" y="1673002"/>
            <a:ext cx="10611853" cy="2666520"/>
          </a:xfrm>
          <a:prstGeom prst="rect">
            <a:avLst/>
          </a:prstGeom>
        </p:spPr>
        <p:txBody>
          <a:bodyPr anchor="ctr"/>
          <a:lstStyle/>
          <a:p>
            <a:pPr algn="ctr">
              <a:lnSpc>
                <a:spcPct val="100000"/>
              </a:lnSpc>
            </a:pPr>
            <a:r>
              <a:rPr lang="en-US" sz="3400" dirty="0" smtClean="0">
                <a:solidFill>
                  <a:srgbClr val="000000"/>
                </a:solidFill>
                <a:latin typeface="Calibri"/>
              </a:rPr>
              <a:t>Part II:</a:t>
            </a:r>
          </a:p>
          <a:p>
            <a:pPr algn="ctr">
              <a:lnSpc>
                <a:spcPct val="100000"/>
              </a:lnSpc>
            </a:pPr>
            <a:endParaRPr lang="en-US" sz="3400" dirty="0" smtClean="0">
              <a:solidFill>
                <a:srgbClr val="000000"/>
              </a:solidFill>
              <a:latin typeface="Calibri"/>
            </a:endParaRPr>
          </a:p>
          <a:p>
            <a:pPr algn="ctr">
              <a:lnSpc>
                <a:spcPct val="100000"/>
              </a:lnSpc>
            </a:pPr>
            <a:r>
              <a:rPr lang="fr-BE" sz="3200" dirty="0" smtClean="0">
                <a:solidFill>
                  <a:srgbClr val="000000"/>
                </a:solidFill>
              </a:rPr>
              <a:t>(Photo)Electro-</a:t>
            </a:r>
            <a:r>
              <a:rPr lang="fr-BE" sz="3200" dirty="0" err="1" smtClean="0">
                <a:solidFill>
                  <a:srgbClr val="000000"/>
                </a:solidFill>
              </a:rPr>
              <a:t>enzymatic</a:t>
            </a:r>
            <a:r>
              <a:rPr lang="fr-BE" sz="3200" dirty="0" smtClean="0">
                <a:solidFill>
                  <a:srgbClr val="000000"/>
                </a:solidFill>
              </a:rPr>
              <a:t> </a:t>
            </a:r>
            <a:r>
              <a:rPr lang="fr-BE" sz="3200" dirty="0" err="1">
                <a:solidFill>
                  <a:srgbClr val="000000"/>
                </a:solidFill>
              </a:rPr>
              <a:t>device</a:t>
            </a:r>
            <a:r>
              <a:rPr lang="fr-BE" sz="3200" dirty="0">
                <a:solidFill>
                  <a:srgbClr val="000000"/>
                </a:solidFill>
              </a:rPr>
              <a:t> to </a:t>
            </a:r>
            <a:r>
              <a:rPr lang="fr-BE" sz="3200" dirty="0" err="1">
                <a:solidFill>
                  <a:srgbClr val="000000"/>
                </a:solidFill>
              </a:rPr>
              <a:t>convert</a:t>
            </a:r>
            <a:r>
              <a:rPr lang="fr-BE" sz="3200" dirty="0">
                <a:solidFill>
                  <a:srgbClr val="000000"/>
                </a:solidFill>
              </a:rPr>
              <a:t> </a:t>
            </a:r>
            <a:r>
              <a:rPr lang="fr-BE" sz="3200" dirty="0" err="1" smtClean="0">
                <a:solidFill>
                  <a:srgbClr val="000000"/>
                </a:solidFill>
              </a:rPr>
              <a:t>electricity</a:t>
            </a:r>
            <a:endParaRPr lang="fr-BE" sz="3200" dirty="0">
              <a:solidFill>
                <a:srgbClr val="000000"/>
              </a:solidFill>
            </a:endParaRPr>
          </a:p>
          <a:p>
            <a:pPr algn="ctr">
              <a:lnSpc>
                <a:spcPct val="100000"/>
              </a:lnSpc>
            </a:pPr>
            <a:r>
              <a:rPr lang="fr-BE" sz="3200" dirty="0" err="1">
                <a:solidFill>
                  <a:srgbClr val="000000"/>
                </a:solidFill>
              </a:rPr>
              <a:t>into</a:t>
            </a:r>
            <a:r>
              <a:rPr lang="fr-BE" sz="3200" dirty="0">
                <a:solidFill>
                  <a:srgbClr val="000000"/>
                </a:solidFill>
              </a:rPr>
              <a:t> </a:t>
            </a:r>
            <a:r>
              <a:rPr lang="fr-BE" sz="3200" dirty="0" err="1">
                <a:solidFill>
                  <a:srgbClr val="000000"/>
                </a:solidFill>
              </a:rPr>
              <a:t>molecular</a:t>
            </a:r>
            <a:r>
              <a:rPr lang="fr-BE" sz="3200" dirty="0">
                <a:solidFill>
                  <a:srgbClr val="000000"/>
                </a:solidFill>
              </a:rPr>
              <a:t> </a:t>
            </a:r>
            <a:r>
              <a:rPr lang="fr-BE" sz="3200" dirty="0" err="1">
                <a:solidFill>
                  <a:srgbClr val="000000"/>
                </a:solidFill>
              </a:rPr>
              <a:t>hydrogen</a:t>
            </a:r>
            <a:endParaRPr lang="fr-BE" sz="3200" dirty="0">
              <a:solidFill>
                <a:srgbClr val="000000"/>
              </a:solidFill>
            </a:endParaRPr>
          </a:p>
        </p:txBody>
      </p:sp>
      <p:sp>
        <p:nvSpPr>
          <p:cNvPr id="43" name="TextShape 2"/>
          <p:cNvSpPr txBox="1"/>
          <p:nvPr/>
        </p:nvSpPr>
        <p:spPr>
          <a:xfrm>
            <a:off x="2375238" y="2393634"/>
            <a:ext cx="7492680" cy="1752120"/>
          </a:xfrm>
          <a:prstGeom prst="rect">
            <a:avLst/>
          </a:prstGeom>
        </p:spPr>
        <p:txBody>
          <a:bodyPr/>
          <a:lstStyle/>
          <a:p>
            <a:pPr algn="ctr">
              <a:lnSpc>
                <a:spcPct val="100000"/>
              </a:lnSpc>
            </a:pPr>
            <a:endParaRPr sz="2400" dirty="0"/>
          </a:p>
        </p:txBody>
      </p:sp>
      <p:sp>
        <p:nvSpPr>
          <p:cNvPr id="45" name="CustomShape 4"/>
          <p:cNvSpPr/>
          <p:nvPr/>
        </p:nvSpPr>
        <p:spPr>
          <a:xfrm>
            <a:off x="9016680" y="5567400"/>
            <a:ext cx="1320840" cy="274320"/>
          </a:xfrm>
          <a:prstGeom prst="rect">
            <a:avLst/>
          </a:prstGeom>
          <a:solidFill>
            <a:srgbClr val="FFFFFF"/>
          </a:solidFill>
        </p:spPr>
      </p:sp>
    </p:spTree>
    <p:extLst>
      <p:ext uri="{BB962C8B-B14F-4D97-AF65-F5344CB8AC3E}">
        <p14:creationId xmlns:p14="http://schemas.microsoft.com/office/powerpoint/2010/main" val="10362926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t>
            </a:r>
            <a:r>
              <a:rPr lang="fr-BE" sz="2400" b="1" dirty="0" smtClean="0">
                <a:solidFill>
                  <a:srgbClr val="000000"/>
                </a:solidFill>
                <a:latin typeface="Calibri"/>
              </a:rPr>
              <a:t> production:</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pic>
        <p:nvPicPr>
          <p:cNvPr id="10" name="Image 9"/>
          <p:cNvPicPr>
            <a:picLocks noChangeAspect="1"/>
          </p:cNvPicPr>
          <p:nvPr/>
        </p:nvPicPr>
        <p:blipFill rotWithShape="1">
          <a:blip r:embed="rId2"/>
          <a:srcRect l="34859" t="34217" r="9577" b="11342"/>
          <a:stretch/>
        </p:blipFill>
        <p:spPr>
          <a:xfrm>
            <a:off x="1" y="839687"/>
            <a:ext cx="10534918" cy="5803225"/>
          </a:xfrm>
          <a:prstGeom prst="rect">
            <a:avLst/>
          </a:prstGeom>
        </p:spPr>
      </p:pic>
      <p:sp>
        <p:nvSpPr>
          <p:cNvPr id="11" name="Rectangle 10"/>
          <p:cNvSpPr/>
          <p:nvPr/>
        </p:nvSpPr>
        <p:spPr>
          <a:xfrm>
            <a:off x="2902038" y="1010589"/>
            <a:ext cx="3826308" cy="1213996"/>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547915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9463078" y="152400"/>
            <a:ext cx="1357322" cy="369332"/>
          </a:xfrm>
          <a:prstGeom prst="rect">
            <a:avLst/>
          </a:prstGeom>
          <a:noFill/>
        </p:spPr>
        <p:txBody>
          <a:bodyPr wrap="square" rtlCol="0">
            <a:spAutoFit/>
          </a:bodyPr>
          <a:lstStyle/>
          <a:p>
            <a:r>
              <a:rPr lang="fr-BE" dirty="0"/>
              <a:t>Introduction</a:t>
            </a:r>
            <a:endParaRPr lang="en-US" dirty="0"/>
          </a:p>
        </p:txBody>
      </p:sp>
      <p:sp>
        <p:nvSpPr>
          <p:cNvPr id="14"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pic>
        <p:nvPicPr>
          <p:cNvPr id="2" name="Image 1"/>
          <p:cNvPicPr>
            <a:picLocks noChangeAspect="1"/>
          </p:cNvPicPr>
          <p:nvPr/>
        </p:nvPicPr>
        <p:blipFill rotWithShape="1">
          <a:blip r:embed="rId3"/>
          <a:srcRect l="19737" t="27485" r="20954" b="13714"/>
          <a:stretch/>
        </p:blipFill>
        <p:spPr>
          <a:xfrm>
            <a:off x="1305668" y="1673205"/>
            <a:ext cx="8710863" cy="4855473"/>
          </a:xfrm>
          <a:prstGeom prst="rect">
            <a:avLst/>
          </a:prstGeom>
        </p:spPr>
      </p:pic>
      <p:sp>
        <p:nvSpPr>
          <p:cNvPr id="6" name="Rectangle 5"/>
          <p:cNvSpPr/>
          <p:nvPr/>
        </p:nvSpPr>
        <p:spPr>
          <a:xfrm>
            <a:off x="9002974" y="6344012"/>
            <a:ext cx="3189026" cy="369332"/>
          </a:xfrm>
          <a:prstGeom prst="rect">
            <a:avLst/>
          </a:prstGeom>
        </p:spPr>
        <p:txBody>
          <a:bodyPr wrap="square">
            <a:spAutoFit/>
          </a:bodyPr>
          <a:lstStyle/>
          <a:p>
            <a:r>
              <a:rPr lang="fr-BE" dirty="0" smtClean="0">
                <a:solidFill>
                  <a:schemeClr val="bg1">
                    <a:lumMod val="65000"/>
                  </a:schemeClr>
                </a:solidFill>
              </a:rPr>
              <a:t>Source: www.h2life.org</a:t>
            </a:r>
            <a:endParaRPr lang="fr-BE" dirty="0">
              <a:solidFill>
                <a:schemeClr val="bg1">
                  <a:lumMod val="65000"/>
                </a:schemeClr>
              </a:solidFill>
            </a:endParaRPr>
          </a:p>
        </p:txBody>
      </p:sp>
      <p:sp>
        <p:nvSpPr>
          <p:cNvPr id="3" name="Rectangle 2"/>
          <p:cNvSpPr/>
          <p:nvPr/>
        </p:nvSpPr>
        <p:spPr>
          <a:xfrm>
            <a:off x="3367078" y="1488539"/>
            <a:ext cx="6096000" cy="461665"/>
          </a:xfrm>
          <a:prstGeom prst="rect">
            <a:avLst/>
          </a:prstGeom>
        </p:spPr>
        <p:txBody>
          <a:bodyPr>
            <a:spAutoFit/>
          </a:bodyPr>
          <a:lstStyle/>
          <a:p>
            <a:r>
              <a:rPr lang="fr-BE" sz="2400" dirty="0" err="1">
                <a:solidFill>
                  <a:srgbClr val="000000"/>
                </a:solidFill>
              </a:rPr>
              <a:t>Hydrogen</a:t>
            </a:r>
            <a:r>
              <a:rPr lang="fr-BE" sz="2400" dirty="0">
                <a:solidFill>
                  <a:srgbClr val="000000"/>
                </a:solidFill>
              </a:rPr>
              <a:t> </a:t>
            </a:r>
            <a:r>
              <a:rPr lang="fr-BE" sz="2400" dirty="0" smtClean="0">
                <a:solidFill>
                  <a:srgbClr val="000000"/>
                </a:solidFill>
              </a:rPr>
              <a:t>production by water </a:t>
            </a:r>
            <a:r>
              <a:rPr lang="fr-BE" sz="2400" dirty="0" err="1" smtClean="0">
                <a:solidFill>
                  <a:srgbClr val="000000"/>
                </a:solidFill>
              </a:rPr>
              <a:t>electrolysis</a:t>
            </a:r>
            <a:endParaRPr lang="en-US" sz="2400" dirty="0">
              <a:solidFill>
                <a:srgbClr val="000000"/>
              </a:solidFill>
            </a:endParaRPr>
          </a:p>
        </p:txBody>
      </p:sp>
    </p:spTree>
    <p:extLst>
      <p:ext uri="{BB962C8B-B14F-4D97-AF65-F5344CB8AC3E}">
        <p14:creationId xmlns:p14="http://schemas.microsoft.com/office/powerpoint/2010/main" val="3187417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9463078" y="152400"/>
            <a:ext cx="1357322" cy="369332"/>
          </a:xfrm>
          <a:prstGeom prst="rect">
            <a:avLst/>
          </a:prstGeom>
          <a:noFill/>
        </p:spPr>
        <p:txBody>
          <a:bodyPr wrap="square" rtlCol="0">
            <a:spAutoFit/>
          </a:bodyPr>
          <a:lstStyle/>
          <a:p>
            <a:r>
              <a:rPr lang="fr-BE" dirty="0"/>
              <a:t>Introduction</a:t>
            </a:r>
            <a:endParaRPr lang="en-US" dirty="0"/>
          </a:p>
        </p:txBody>
      </p:sp>
      <p:sp>
        <p:nvSpPr>
          <p:cNvPr id="6" name="Rectangle 5"/>
          <p:cNvSpPr/>
          <p:nvPr/>
        </p:nvSpPr>
        <p:spPr>
          <a:xfrm>
            <a:off x="3367078" y="1488539"/>
            <a:ext cx="6096000" cy="461665"/>
          </a:xfrm>
          <a:prstGeom prst="rect">
            <a:avLst/>
          </a:prstGeom>
        </p:spPr>
        <p:txBody>
          <a:bodyPr>
            <a:spAutoFit/>
          </a:bodyPr>
          <a:lstStyle/>
          <a:p>
            <a:r>
              <a:rPr lang="fr-BE" sz="2400" dirty="0" err="1">
                <a:solidFill>
                  <a:srgbClr val="000000"/>
                </a:solidFill>
              </a:rPr>
              <a:t>Hydrogen</a:t>
            </a:r>
            <a:r>
              <a:rPr lang="fr-BE" sz="2400" dirty="0">
                <a:solidFill>
                  <a:srgbClr val="000000"/>
                </a:solidFill>
              </a:rPr>
              <a:t> </a:t>
            </a:r>
            <a:r>
              <a:rPr lang="fr-BE" sz="2400" dirty="0" err="1" smtClean="0">
                <a:solidFill>
                  <a:srgbClr val="000000"/>
                </a:solidFill>
              </a:rPr>
              <a:t>consumption</a:t>
            </a:r>
            <a:r>
              <a:rPr lang="fr-BE" sz="2400" dirty="0" smtClean="0">
                <a:solidFill>
                  <a:srgbClr val="000000"/>
                </a:solidFill>
              </a:rPr>
              <a:t> by fuel </a:t>
            </a:r>
            <a:r>
              <a:rPr lang="fr-BE" sz="2400" dirty="0" err="1" smtClean="0">
                <a:solidFill>
                  <a:srgbClr val="000000"/>
                </a:solidFill>
              </a:rPr>
              <a:t>cell</a:t>
            </a:r>
            <a:endParaRPr lang="en-US" sz="2400" dirty="0">
              <a:solidFill>
                <a:srgbClr val="000000"/>
              </a:solidFill>
            </a:endParaRPr>
          </a:p>
        </p:txBody>
      </p:sp>
      <p:pic>
        <p:nvPicPr>
          <p:cNvPr id="3" name="Image 2"/>
          <p:cNvPicPr>
            <a:picLocks noChangeAspect="1"/>
          </p:cNvPicPr>
          <p:nvPr/>
        </p:nvPicPr>
        <p:blipFill rotWithShape="1">
          <a:blip r:embed="rId3"/>
          <a:srcRect l="45197" t="21214" r="21743" b="28059"/>
          <a:stretch/>
        </p:blipFill>
        <p:spPr>
          <a:xfrm>
            <a:off x="3717758" y="2164896"/>
            <a:ext cx="5132833" cy="4428024"/>
          </a:xfrm>
          <a:prstGeom prst="rect">
            <a:avLst/>
          </a:prstGeom>
        </p:spPr>
      </p:pic>
      <p:sp>
        <p:nvSpPr>
          <p:cNvPr id="9" name="Rectangle 8"/>
          <p:cNvSpPr/>
          <p:nvPr/>
        </p:nvSpPr>
        <p:spPr>
          <a:xfrm>
            <a:off x="8021053" y="6344012"/>
            <a:ext cx="4170947" cy="369332"/>
          </a:xfrm>
          <a:prstGeom prst="rect">
            <a:avLst/>
          </a:prstGeom>
        </p:spPr>
        <p:txBody>
          <a:bodyPr wrap="square">
            <a:spAutoFit/>
          </a:bodyPr>
          <a:lstStyle/>
          <a:p>
            <a:r>
              <a:rPr lang="fr-BE" dirty="0" smtClean="0">
                <a:solidFill>
                  <a:schemeClr val="bg1">
                    <a:lumMod val="65000"/>
                  </a:schemeClr>
                </a:solidFill>
              </a:rPr>
              <a:t>Source: www.powerelectronics.com</a:t>
            </a:r>
            <a:endParaRPr lang="fr-BE" dirty="0">
              <a:solidFill>
                <a:schemeClr val="bg1">
                  <a:lumMod val="65000"/>
                </a:schemeClr>
              </a:solidFill>
            </a:endParaRPr>
          </a:p>
        </p:txBody>
      </p:sp>
      <p:sp>
        <p:nvSpPr>
          <p:cNvPr id="7"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364023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9463078" y="152400"/>
            <a:ext cx="1357322" cy="369332"/>
          </a:xfrm>
          <a:prstGeom prst="rect">
            <a:avLst/>
          </a:prstGeom>
          <a:noFill/>
        </p:spPr>
        <p:txBody>
          <a:bodyPr wrap="square" rtlCol="0">
            <a:spAutoFit/>
          </a:bodyPr>
          <a:lstStyle/>
          <a:p>
            <a:r>
              <a:rPr lang="fr-BE" dirty="0"/>
              <a:t>Introduction</a:t>
            </a:r>
            <a:endParaRPr lang="en-US" dirty="0"/>
          </a:p>
        </p:txBody>
      </p:sp>
      <p:sp>
        <p:nvSpPr>
          <p:cNvPr id="6" name="Rectangle 5"/>
          <p:cNvSpPr/>
          <p:nvPr/>
        </p:nvSpPr>
        <p:spPr>
          <a:xfrm>
            <a:off x="9002974" y="6344012"/>
            <a:ext cx="3189026" cy="369332"/>
          </a:xfrm>
          <a:prstGeom prst="rect">
            <a:avLst/>
          </a:prstGeom>
        </p:spPr>
        <p:txBody>
          <a:bodyPr wrap="square">
            <a:spAutoFit/>
          </a:bodyPr>
          <a:lstStyle/>
          <a:p>
            <a:r>
              <a:rPr lang="fr-BE" dirty="0" smtClean="0">
                <a:solidFill>
                  <a:schemeClr val="bg1">
                    <a:lumMod val="65000"/>
                  </a:schemeClr>
                </a:solidFill>
              </a:rPr>
              <a:t>Source: www.h2life.org</a:t>
            </a:r>
            <a:endParaRPr lang="fr-BE" dirty="0">
              <a:solidFill>
                <a:schemeClr val="bg1">
                  <a:lumMod val="65000"/>
                </a:schemeClr>
              </a:solidFill>
            </a:endParaRPr>
          </a:p>
        </p:txBody>
      </p:sp>
      <p:sp>
        <p:nvSpPr>
          <p:cNvPr id="3" name="Rectangle 2"/>
          <p:cNvSpPr/>
          <p:nvPr/>
        </p:nvSpPr>
        <p:spPr>
          <a:xfrm>
            <a:off x="3367077" y="1488539"/>
            <a:ext cx="9001385" cy="830997"/>
          </a:xfrm>
          <a:prstGeom prst="rect">
            <a:avLst/>
          </a:prstGeom>
        </p:spPr>
        <p:txBody>
          <a:bodyPr wrap="square">
            <a:spAutoFit/>
          </a:bodyPr>
          <a:lstStyle/>
          <a:p>
            <a:r>
              <a:rPr lang="fr-BE" sz="2400" dirty="0" err="1">
                <a:solidFill>
                  <a:srgbClr val="000000"/>
                </a:solidFill>
              </a:rPr>
              <a:t>Hydrogen</a:t>
            </a:r>
            <a:r>
              <a:rPr lang="fr-BE" sz="2400" dirty="0">
                <a:solidFill>
                  <a:srgbClr val="000000"/>
                </a:solidFill>
              </a:rPr>
              <a:t> </a:t>
            </a:r>
            <a:r>
              <a:rPr lang="fr-BE" sz="2400" dirty="0" smtClean="0">
                <a:solidFill>
                  <a:srgbClr val="000000"/>
                </a:solidFill>
              </a:rPr>
              <a:t>production by water </a:t>
            </a:r>
            <a:r>
              <a:rPr lang="fr-BE" sz="2400" dirty="0" err="1" smtClean="0">
                <a:solidFill>
                  <a:srgbClr val="000000"/>
                </a:solidFill>
              </a:rPr>
              <a:t>electrolysis</a:t>
            </a:r>
            <a:r>
              <a:rPr lang="fr-BE" sz="2400" dirty="0" smtClean="0">
                <a:solidFill>
                  <a:srgbClr val="000000"/>
                </a:solidFill>
              </a:rPr>
              <a:t>: </a:t>
            </a:r>
          </a:p>
          <a:p>
            <a:r>
              <a:rPr lang="fr-BE" sz="2400" b="1" dirty="0" err="1" smtClean="0">
                <a:solidFill>
                  <a:srgbClr val="000000"/>
                </a:solidFill>
              </a:rPr>
              <a:t>Could</a:t>
            </a:r>
            <a:r>
              <a:rPr lang="fr-BE" sz="2400" b="1" dirty="0" smtClean="0">
                <a:solidFill>
                  <a:srgbClr val="000000"/>
                </a:solidFill>
              </a:rPr>
              <a:t> </a:t>
            </a:r>
            <a:r>
              <a:rPr lang="fr-BE" sz="2400" b="1" dirty="0" err="1" smtClean="0">
                <a:solidFill>
                  <a:srgbClr val="000000"/>
                </a:solidFill>
              </a:rPr>
              <a:t>Hydrogenases</a:t>
            </a:r>
            <a:r>
              <a:rPr lang="fr-BE" sz="2400" b="1" dirty="0" smtClean="0">
                <a:solidFill>
                  <a:srgbClr val="000000"/>
                </a:solidFill>
              </a:rPr>
              <a:t> replace </a:t>
            </a:r>
            <a:r>
              <a:rPr lang="fr-BE" sz="2400" b="1" dirty="0" err="1" smtClean="0">
                <a:solidFill>
                  <a:srgbClr val="000000"/>
                </a:solidFill>
              </a:rPr>
              <a:t>metal</a:t>
            </a:r>
            <a:r>
              <a:rPr lang="fr-BE" sz="2400" b="1" dirty="0" smtClean="0">
                <a:solidFill>
                  <a:srgbClr val="000000"/>
                </a:solidFill>
              </a:rPr>
              <a:t> </a:t>
            </a:r>
            <a:r>
              <a:rPr lang="fr-BE" sz="2400" b="1" dirty="0" err="1" smtClean="0">
                <a:solidFill>
                  <a:srgbClr val="000000"/>
                </a:solidFill>
              </a:rPr>
              <a:t>catalyst</a:t>
            </a:r>
            <a:r>
              <a:rPr lang="fr-BE" sz="2400" b="1" dirty="0" smtClean="0">
                <a:solidFill>
                  <a:srgbClr val="000000"/>
                </a:solidFill>
              </a:rPr>
              <a:t> in </a:t>
            </a:r>
            <a:r>
              <a:rPr lang="fr-BE" sz="2400" b="1" dirty="0" err="1" smtClean="0">
                <a:solidFill>
                  <a:srgbClr val="000000"/>
                </a:solidFill>
              </a:rPr>
              <a:t>electrolyser</a:t>
            </a:r>
            <a:r>
              <a:rPr lang="fr-BE" sz="2400" b="1" dirty="0" smtClean="0">
                <a:solidFill>
                  <a:srgbClr val="000000"/>
                </a:solidFill>
              </a:rPr>
              <a:t>?</a:t>
            </a:r>
            <a:endParaRPr lang="en-US" sz="2400" b="1" dirty="0">
              <a:solidFill>
                <a:srgbClr val="000000"/>
              </a:solidFill>
            </a:endParaRPr>
          </a:p>
        </p:txBody>
      </p:sp>
      <p:grpSp>
        <p:nvGrpSpPr>
          <p:cNvPr id="7" name="Groupe 6"/>
          <p:cNvGrpSpPr/>
          <p:nvPr/>
        </p:nvGrpSpPr>
        <p:grpSpPr>
          <a:xfrm>
            <a:off x="1060923" y="2967797"/>
            <a:ext cx="3858753" cy="1746682"/>
            <a:chOff x="643829" y="1304692"/>
            <a:chExt cx="3858753" cy="1746682"/>
          </a:xfrm>
        </p:grpSpPr>
        <p:grpSp>
          <p:nvGrpSpPr>
            <p:cNvPr id="8" name="Groupe 7"/>
            <p:cNvGrpSpPr/>
            <p:nvPr/>
          </p:nvGrpSpPr>
          <p:grpSpPr>
            <a:xfrm>
              <a:off x="643829" y="1304692"/>
              <a:ext cx="3858753" cy="1746682"/>
              <a:chOff x="643829" y="1304692"/>
              <a:chExt cx="3858753" cy="1746682"/>
            </a:xfrm>
          </p:grpSpPr>
          <p:grpSp>
            <p:nvGrpSpPr>
              <p:cNvPr id="10" name="Groupe 9"/>
              <p:cNvGrpSpPr/>
              <p:nvPr/>
            </p:nvGrpSpPr>
            <p:grpSpPr>
              <a:xfrm>
                <a:off x="3150973" y="2270116"/>
                <a:ext cx="657529" cy="781258"/>
                <a:chOff x="4356786" y="2742994"/>
                <a:chExt cx="657529" cy="781258"/>
              </a:xfrm>
            </p:grpSpPr>
            <p:pic>
              <p:nvPicPr>
                <p:cNvPr id="19" name="Picture 2" descr="C:\Documents and Settings\thomas\Bureau\mr0120001001.jpg"/>
                <p:cNvPicPr>
                  <a:picLocks noChangeAspect="1" noChangeArrowheads="1"/>
                </p:cNvPicPr>
                <p:nvPr/>
              </p:nvPicPr>
              <p:blipFill rotWithShape="1">
                <a:blip r:embed="rId3"/>
                <a:srcRect l="69352" t="14630" r="13390" b="71857"/>
                <a:stretch/>
              </p:blipFill>
              <p:spPr bwMode="auto">
                <a:xfrm>
                  <a:off x="4356786" y="2742994"/>
                  <a:ext cx="657529" cy="686005"/>
                </a:xfrm>
                <a:prstGeom prst="rect">
                  <a:avLst/>
                </a:prstGeom>
                <a:noFill/>
              </p:spPr>
            </p:pic>
            <p:pic>
              <p:nvPicPr>
                <p:cNvPr id="20" name="Picture 2" descr="C:\Documents and Settings\thomas\Bureau\mr0120001001.jpg"/>
                <p:cNvPicPr>
                  <a:picLocks noChangeAspect="1" noChangeArrowheads="1"/>
                </p:cNvPicPr>
                <p:nvPr/>
              </p:nvPicPr>
              <p:blipFill>
                <a:blip r:embed="rId3"/>
                <a:srcRect t="35178" r="83125" b="56379"/>
                <a:stretch>
                  <a:fillRect/>
                </a:stretch>
              </p:blipFill>
              <p:spPr bwMode="auto">
                <a:xfrm>
                  <a:off x="4643438" y="3286124"/>
                  <a:ext cx="285752" cy="238128"/>
                </a:xfrm>
                <a:prstGeom prst="rect">
                  <a:avLst/>
                </a:prstGeom>
                <a:noFill/>
              </p:spPr>
            </p:pic>
          </p:grpSp>
          <p:pic>
            <p:nvPicPr>
              <p:cNvPr id="11" name="Picture 2" descr="C:\Documents and Settings\thomas\Bureau\mr0120001001.jpg"/>
              <p:cNvPicPr>
                <a:picLocks noChangeAspect="1" noChangeArrowheads="1"/>
              </p:cNvPicPr>
              <p:nvPr/>
            </p:nvPicPr>
            <p:blipFill rotWithShape="1">
              <a:blip r:embed="rId3"/>
              <a:srcRect l="69352" t="3696" b="87433"/>
              <a:stretch/>
            </p:blipFill>
            <p:spPr bwMode="auto">
              <a:xfrm>
                <a:off x="3334889" y="1675880"/>
                <a:ext cx="1167693" cy="450377"/>
              </a:xfrm>
              <a:prstGeom prst="rect">
                <a:avLst/>
              </a:prstGeom>
              <a:noFill/>
            </p:spPr>
          </p:pic>
          <p:grpSp>
            <p:nvGrpSpPr>
              <p:cNvPr id="12" name="Groupe 11"/>
              <p:cNvGrpSpPr/>
              <p:nvPr/>
            </p:nvGrpSpPr>
            <p:grpSpPr>
              <a:xfrm>
                <a:off x="643829" y="1304692"/>
                <a:ext cx="2638646" cy="1524012"/>
                <a:chOff x="2290544" y="2000240"/>
                <a:chExt cx="2638646" cy="1524012"/>
              </a:xfrm>
            </p:grpSpPr>
            <p:pic>
              <p:nvPicPr>
                <p:cNvPr id="17" name="Picture 2" descr="C:\Documents and Settings\thomas\Bureau\mr0120001001.jpg"/>
                <p:cNvPicPr>
                  <a:picLocks noChangeAspect="1" noChangeArrowheads="1"/>
                </p:cNvPicPr>
                <p:nvPr/>
              </p:nvPicPr>
              <p:blipFill rotWithShape="1">
                <a:blip r:embed="rId3"/>
                <a:srcRect l="15120" r="73787" b="71857"/>
                <a:stretch/>
              </p:blipFill>
              <p:spPr bwMode="auto">
                <a:xfrm>
                  <a:off x="2290544" y="2000240"/>
                  <a:ext cx="422614" cy="1428760"/>
                </a:xfrm>
                <a:prstGeom prst="rect">
                  <a:avLst/>
                </a:prstGeom>
                <a:noFill/>
              </p:spPr>
            </p:pic>
            <p:pic>
              <p:nvPicPr>
                <p:cNvPr id="18" name="Picture 2" descr="C:\Documents and Settings\thomas\Bureau\mr0120001001.jpg"/>
                <p:cNvPicPr>
                  <a:picLocks noChangeAspect="1" noChangeArrowheads="1"/>
                </p:cNvPicPr>
                <p:nvPr/>
              </p:nvPicPr>
              <p:blipFill>
                <a:blip r:embed="rId3"/>
                <a:srcRect t="35178" r="83125" b="56379"/>
                <a:stretch>
                  <a:fillRect/>
                </a:stretch>
              </p:blipFill>
              <p:spPr bwMode="auto">
                <a:xfrm>
                  <a:off x="4643438" y="3286124"/>
                  <a:ext cx="285752" cy="238128"/>
                </a:xfrm>
                <a:prstGeom prst="rect">
                  <a:avLst/>
                </a:prstGeom>
                <a:noFill/>
              </p:spPr>
            </p:pic>
          </p:grpSp>
          <p:sp>
            <p:nvSpPr>
              <p:cNvPr id="15" name="Rectangle à coins arrondis 14"/>
              <p:cNvSpPr/>
              <p:nvPr/>
            </p:nvSpPr>
            <p:spPr>
              <a:xfrm>
                <a:off x="1084499" y="1743146"/>
                <a:ext cx="2232248" cy="648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ZoneTexte 119"/>
              <p:cNvSpPr txBox="1">
                <a:spLocks noChangeArrowheads="1"/>
              </p:cNvSpPr>
              <p:nvPr/>
            </p:nvSpPr>
            <p:spPr bwMode="auto">
              <a:xfrm>
                <a:off x="1448556" y="1910111"/>
                <a:ext cx="1428760" cy="307777"/>
              </a:xfrm>
              <a:prstGeom prst="rect">
                <a:avLst/>
              </a:prstGeom>
              <a:noFill/>
              <a:ln w="9525">
                <a:noFill/>
                <a:miter lim="800000"/>
                <a:headEnd/>
                <a:tailEnd/>
              </a:ln>
            </p:spPr>
            <p:txBody>
              <a:bodyPr wrap="square">
                <a:spAutoFit/>
              </a:bodyPr>
              <a:lstStyle/>
              <a:p>
                <a:pPr algn="ctr"/>
                <a:r>
                  <a:rPr lang="nl-BE" sz="1400" dirty="0" err="1" smtClean="0"/>
                  <a:t>Hydrogenase</a:t>
                </a:r>
                <a:endParaRPr lang="fr-BE" sz="1400" dirty="0"/>
              </a:p>
            </p:txBody>
          </p:sp>
        </p:grpSp>
        <p:pic>
          <p:nvPicPr>
            <p:cNvPr id="9" name="Picture 2" descr="C:\Documents and Settings\thomas\Bureau\mr0120001001.jpg"/>
            <p:cNvPicPr>
              <a:picLocks noChangeAspect="1" noChangeArrowheads="1"/>
            </p:cNvPicPr>
            <p:nvPr/>
          </p:nvPicPr>
          <p:blipFill rotWithShape="1">
            <a:blip r:embed="rId3"/>
            <a:srcRect l="84016" b="95048"/>
            <a:stretch/>
          </p:blipFill>
          <p:spPr bwMode="auto">
            <a:xfrm>
              <a:off x="3880143" y="1488228"/>
              <a:ext cx="608990" cy="251385"/>
            </a:xfrm>
            <a:prstGeom prst="rect">
              <a:avLst/>
            </a:prstGeom>
            <a:noFill/>
          </p:spPr>
        </p:pic>
      </p:grpSp>
      <p:grpSp>
        <p:nvGrpSpPr>
          <p:cNvPr id="21" name="Groupe 20"/>
          <p:cNvGrpSpPr/>
          <p:nvPr/>
        </p:nvGrpSpPr>
        <p:grpSpPr>
          <a:xfrm>
            <a:off x="1483537" y="4835792"/>
            <a:ext cx="5273418" cy="398293"/>
            <a:chOff x="5320018" y="3012240"/>
            <a:chExt cx="5273418" cy="398293"/>
          </a:xfrm>
        </p:grpSpPr>
        <p:sp>
          <p:nvSpPr>
            <p:cNvPr id="22" name="ZoneTexte 21"/>
            <p:cNvSpPr txBox="1"/>
            <p:nvPr/>
          </p:nvSpPr>
          <p:spPr>
            <a:xfrm>
              <a:off x="5320018" y="3012240"/>
              <a:ext cx="5273418" cy="369332"/>
            </a:xfrm>
            <a:prstGeom prst="rect">
              <a:avLst/>
            </a:prstGeom>
            <a:noFill/>
          </p:spPr>
          <p:txBody>
            <a:bodyPr wrap="square" rtlCol="0">
              <a:spAutoFit/>
            </a:bodyPr>
            <a:lstStyle/>
            <a:p>
              <a:pPr algn="just"/>
              <a:r>
                <a:rPr lang="fr-BE" dirty="0"/>
                <a:t>● 2H</a:t>
              </a:r>
              <a:r>
                <a:rPr lang="fr-BE" baseline="30000" dirty="0"/>
                <a:t>+</a:t>
              </a:r>
              <a:r>
                <a:rPr lang="fr-BE" dirty="0"/>
                <a:t>+2e</a:t>
              </a:r>
              <a:r>
                <a:rPr lang="fr-BE" baseline="30000" dirty="0"/>
                <a:t>-</a:t>
              </a:r>
              <a:r>
                <a:rPr lang="fr-BE" dirty="0"/>
                <a:t>        H</a:t>
              </a:r>
              <a:r>
                <a:rPr lang="fr-BE" baseline="-25000" dirty="0"/>
                <a:t>2 </a:t>
              </a:r>
              <a:endParaRPr lang="fr-BE" dirty="0"/>
            </a:p>
          </p:txBody>
        </p:sp>
        <p:pic>
          <p:nvPicPr>
            <p:cNvPr id="23" name="Image 22"/>
            <p:cNvPicPr>
              <a:picLocks noChangeAspect="1"/>
            </p:cNvPicPr>
            <p:nvPr/>
          </p:nvPicPr>
          <p:blipFill rotWithShape="1">
            <a:blip r:embed="rId4">
              <a:extLst>
                <a:ext uri="{28A0092B-C50C-407E-A947-70E740481C1C}">
                  <a14:useLocalDpi xmlns:a14="http://schemas.microsoft.com/office/drawing/2010/main" val="0"/>
                </a:ext>
              </a:extLst>
            </a:blip>
            <a:srcRect l="23919" t="22952" r="8945"/>
            <a:stretch/>
          </p:blipFill>
          <p:spPr>
            <a:xfrm>
              <a:off x="6382610" y="3076735"/>
              <a:ext cx="313897" cy="333798"/>
            </a:xfrm>
            <a:prstGeom prst="rect">
              <a:avLst/>
            </a:prstGeom>
          </p:spPr>
        </p:pic>
      </p:grpSp>
      <p:pic>
        <p:nvPicPr>
          <p:cNvPr id="24" name="Image 23"/>
          <p:cNvPicPr>
            <a:picLocks noChangeAspect="1"/>
          </p:cNvPicPr>
          <p:nvPr/>
        </p:nvPicPr>
        <p:blipFill rotWithShape="1">
          <a:blip r:embed="rId5"/>
          <a:srcRect l="51233" t="44668" r="20954" b="13714"/>
          <a:stretch/>
        </p:blipFill>
        <p:spPr>
          <a:xfrm>
            <a:off x="6275785" y="2696174"/>
            <a:ext cx="4084963" cy="3436562"/>
          </a:xfrm>
          <a:prstGeom prst="rect">
            <a:avLst/>
          </a:prstGeom>
        </p:spPr>
      </p:pic>
      <p:sp>
        <p:nvSpPr>
          <p:cNvPr id="26"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30280448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9463078" y="152400"/>
            <a:ext cx="1357322" cy="369332"/>
          </a:xfrm>
          <a:prstGeom prst="rect">
            <a:avLst/>
          </a:prstGeom>
          <a:noFill/>
        </p:spPr>
        <p:txBody>
          <a:bodyPr wrap="square" rtlCol="0">
            <a:spAutoFit/>
          </a:bodyPr>
          <a:lstStyle/>
          <a:p>
            <a:r>
              <a:rPr lang="fr-BE" dirty="0"/>
              <a:t>Introduction</a:t>
            </a:r>
            <a:endParaRPr lang="en-US" dirty="0"/>
          </a:p>
        </p:txBody>
      </p:sp>
      <p:sp>
        <p:nvSpPr>
          <p:cNvPr id="6" name="Rectangle 5"/>
          <p:cNvSpPr/>
          <p:nvPr/>
        </p:nvSpPr>
        <p:spPr>
          <a:xfrm>
            <a:off x="3367077" y="1488539"/>
            <a:ext cx="9274101" cy="461665"/>
          </a:xfrm>
          <a:prstGeom prst="rect">
            <a:avLst/>
          </a:prstGeom>
        </p:spPr>
        <p:txBody>
          <a:bodyPr wrap="square">
            <a:spAutoFit/>
          </a:bodyPr>
          <a:lstStyle/>
          <a:p>
            <a:r>
              <a:rPr lang="fr-BE" sz="2400" dirty="0" err="1" smtClean="0">
                <a:solidFill>
                  <a:srgbClr val="000000"/>
                </a:solidFill>
              </a:rPr>
              <a:t>Principle</a:t>
            </a:r>
            <a:r>
              <a:rPr lang="fr-BE" sz="2400" dirty="0" smtClean="0">
                <a:solidFill>
                  <a:srgbClr val="000000"/>
                </a:solidFill>
              </a:rPr>
              <a:t> of </a:t>
            </a:r>
            <a:r>
              <a:rPr lang="fr-BE" sz="2400" dirty="0" err="1" smtClean="0">
                <a:solidFill>
                  <a:srgbClr val="000000"/>
                </a:solidFill>
              </a:rPr>
              <a:t>Cyclic</a:t>
            </a:r>
            <a:r>
              <a:rPr lang="fr-BE" sz="2400" dirty="0" smtClean="0">
                <a:solidFill>
                  <a:srgbClr val="000000"/>
                </a:solidFill>
              </a:rPr>
              <a:t> </a:t>
            </a:r>
            <a:r>
              <a:rPr lang="fr-BE" sz="2400" dirty="0" err="1" smtClean="0">
                <a:solidFill>
                  <a:srgbClr val="000000"/>
                </a:solidFill>
              </a:rPr>
              <a:t>Voltammetry</a:t>
            </a:r>
            <a:endParaRPr lang="en-US" sz="2400" dirty="0">
              <a:solidFill>
                <a:srgbClr val="000000"/>
              </a:solidFill>
            </a:endParaRPr>
          </a:p>
        </p:txBody>
      </p:sp>
      <p:sp>
        <p:nvSpPr>
          <p:cNvPr id="25" name="Rectangle 24"/>
          <p:cNvSpPr/>
          <p:nvPr/>
        </p:nvSpPr>
        <p:spPr>
          <a:xfrm>
            <a:off x="8021053" y="6344012"/>
            <a:ext cx="4170947" cy="369332"/>
          </a:xfrm>
          <a:prstGeom prst="rect">
            <a:avLst/>
          </a:prstGeom>
        </p:spPr>
        <p:txBody>
          <a:bodyPr wrap="square">
            <a:spAutoFit/>
          </a:bodyPr>
          <a:lstStyle/>
          <a:p>
            <a:r>
              <a:rPr lang="fr-BE" dirty="0" err="1" smtClean="0">
                <a:solidFill>
                  <a:schemeClr val="bg1">
                    <a:lumMod val="65000"/>
                  </a:schemeClr>
                </a:solidFill>
              </a:rPr>
              <a:t>Modified</a:t>
            </a:r>
            <a:r>
              <a:rPr lang="fr-BE" dirty="0" smtClean="0">
                <a:solidFill>
                  <a:schemeClr val="bg1">
                    <a:lumMod val="65000"/>
                  </a:schemeClr>
                </a:solidFill>
              </a:rPr>
              <a:t> </a:t>
            </a:r>
            <a:r>
              <a:rPr lang="fr-BE" dirty="0" err="1" smtClean="0">
                <a:solidFill>
                  <a:schemeClr val="bg1">
                    <a:lumMod val="65000"/>
                  </a:schemeClr>
                </a:solidFill>
              </a:rPr>
              <a:t>from</a:t>
            </a:r>
            <a:r>
              <a:rPr lang="fr-BE" dirty="0" smtClean="0">
                <a:solidFill>
                  <a:schemeClr val="bg1">
                    <a:lumMod val="65000"/>
                  </a:schemeClr>
                </a:solidFill>
              </a:rPr>
              <a:t>: www.wikipedia.com</a:t>
            </a:r>
            <a:endParaRPr lang="fr-BE" dirty="0">
              <a:solidFill>
                <a:schemeClr val="bg1">
                  <a:lumMod val="65000"/>
                </a:schemeClr>
              </a:solidFill>
            </a:endParaRPr>
          </a:p>
        </p:txBody>
      </p:sp>
      <p:pic>
        <p:nvPicPr>
          <p:cNvPr id="1026" name="Picture 2" descr="https://upload.wikimedia.org/wikipedia/commons/4/4c/Cyclovoltamm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712" y="2215574"/>
            <a:ext cx="6132930" cy="404773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669120" y="4501195"/>
            <a:ext cx="9274101" cy="461665"/>
          </a:xfrm>
          <a:prstGeom prst="rect">
            <a:avLst/>
          </a:prstGeom>
        </p:spPr>
        <p:txBody>
          <a:bodyPr wrap="square">
            <a:spAutoFit/>
          </a:bodyPr>
          <a:lstStyle/>
          <a:p>
            <a:r>
              <a:rPr lang="fr-BE" sz="2400" dirty="0" err="1" smtClean="0">
                <a:solidFill>
                  <a:srgbClr val="000000"/>
                </a:solidFill>
              </a:rPr>
              <a:t>Negative</a:t>
            </a:r>
            <a:r>
              <a:rPr lang="fr-BE" sz="2400" dirty="0" smtClean="0">
                <a:solidFill>
                  <a:srgbClr val="000000"/>
                </a:solidFill>
              </a:rPr>
              <a:t> </a:t>
            </a:r>
            <a:r>
              <a:rPr lang="fr-BE" sz="2400" dirty="0" err="1" smtClean="0">
                <a:solidFill>
                  <a:srgbClr val="000000"/>
                </a:solidFill>
              </a:rPr>
              <a:t>current</a:t>
            </a:r>
            <a:r>
              <a:rPr lang="fr-BE" sz="2400" dirty="0" smtClean="0">
                <a:solidFill>
                  <a:srgbClr val="000000"/>
                </a:solidFill>
              </a:rPr>
              <a:t> = </a:t>
            </a:r>
            <a:r>
              <a:rPr lang="fr-BE" sz="2400" dirty="0" err="1" smtClean="0">
                <a:solidFill>
                  <a:srgbClr val="000000"/>
                </a:solidFill>
              </a:rPr>
              <a:t>cathodic</a:t>
            </a:r>
            <a:r>
              <a:rPr lang="fr-BE" sz="2400" dirty="0" smtClean="0">
                <a:solidFill>
                  <a:srgbClr val="000000"/>
                </a:solidFill>
              </a:rPr>
              <a:t> </a:t>
            </a:r>
            <a:r>
              <a:rPr lang="fr-BE" sz="2400" dirty="0" err="1" smtClean="0">
                <a:solidFill>
                  <a:srgbClr val="000000"/>
                </a:solidFill>
              </a:rPr>
              <a:t>reduction</a:t>
            </a:r>
            <a:endParaRPr lang="en-US" sz="2400" dirty="0">
              <a:solidFill>
                <a:srgbClr val="000000"/>
              </a:solidFill>
            </a:endParaRPr>
          </a:p>
        </p:txBody>
      </p:sp>
      <p:sp>
        <p:nvSpPr>
          <p:cNvPr id="27" name="Rectangle 26"/>
          <p:cNvSpPr/>
          <p:nvPr/>
        </p:nvSpPr>
        <p:spPr>
          <a:xfrm>
            <a:off x="6366952" y="2786304"/>
            <a:ext cx="9274101" cy="461665"/>
          </a:xfrm>
          <a:prstGeom prst="rect">
            <a:avLst/>
          </a:prstGeom>
        </p:spPr>
        <p:txBody>
          <a:bodyPr wrap="square">
            <a:spAutoFit/>
          </a:bodyPr>
          <a:lstStyle/>
          <a:p>
            <a:r>
              <a:rPr lang="fr-BE" sz="2400" dirty="0" smtClean="0">
                <a:solidFill>
                  <a:srgbClr val="000000"/>
                </a:solidFill>
              </a:rPr>
              <a:t>Positive </a:t>
            </a:r>
            <a:r>
              <a:rPr lang="fr-BE" sz="2400" dirty="0" err="1" smtClean="0">
                <a:solidFill>
                  <a:srgbClr val="000000"/>
                </a:solidFill>
              </a:rPr>
              <a:t>current</a:t>
            </a:r>
            <a:r>
              <a:rPr lang="fr-BE" sz="2400" dirty="0" smtClean="0">
                <a:solidFill>
                  <a:srgbClr val="000000"/>
                </a:solidFill>
              </a:rPr>
              <a:t> = </a:t>
            </a:r>
            <a:r>
              <a:rPr lang="fr-BE" sz="2400" dirty="0" err="1" smtClean="0">
                <a:solidFill>
                  <a:srgbClr val="000000"/>
                </a:solidFill>
              </a:rPr>
              <a:t>anodic</a:t>
            </a:r>
            <a:r>
              <a:rPr lang="fr-BE" sz="2400" dirty="0" smtClean="0">
                <a:solidFill>
                  <a:srgbClr val="000000"/>
                </a:solidFill>
              </a:rPr>
              <a:t> </a:t>
            </a:r>
            <a:r>
              <a:rPr lang="fr-BE" sz="2400" dirty="0" err="1" smtClean="0">
                <a:solidFill>
                  <a:srgbClr val="000000"/>
                </a:solidFill>
              </a:rPr>
              <a:t>oxidation</a:t>
            </a:r>
            <a:endParaRPr lang="en-US" sz="2400" dirty="0">
              <a:solidFill>
                <a:srgbClr val="000000"/>
              </a:solidFill>
            </a:endParaRPr>
          </a:p>
        </p:txBody>
      </p:sp>
      <p:sp>
        <p:nvSpPr>
          <p:cNvPr id="9"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364649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l="20263" t="21272" r="21053" b="50176"/>
          <a:stretch/>
        </p:blipFill>
        <p:spPr>
          <a:xfrm>
            <a:off x="829161" y="934966"/>
            <a:ext cx="7154779" cy="1957136"/>
          </a:xfrm>
          <a:prstGeom prst="rect">
            <a:avLst/>
          </a:prstGeom>
        </p:spPr>
      </p:pic>
      <p:grpSp>
        <p:nvGrpSpPr>
          <p:cNvPr id="10" name="Groupe 9"/>
          <p:cNvGrpSpPr/>
          <p:nvPr/>
        </p:nvGrpSpPr>
        <p:grpSpPr>
          <a:xfrm>
            <a:off x="2125147" y="3077276"/>
            <a:ext cx="7674973" cy="3587690"/>
            <a:chOff x="308968" y="1377459"/>
            <a:chExt cx="7250286" cy="3142769"/>
          </a:xfrm>
        </p:grpSpPr>
        <p:pic>
          <p:nvPicPr>
            <p:cNvPr id="11" name="Image 10"/>
            <p:cNvPicPr>
              <a:picLocks noChangeAspect="1"/>
            </p:cNvPicPr>
            <p:nvPr/>
          </p:nvPicPr>
          <p:blipFill rotWithShape="1">
            <a:blip r:embed="rId4"/>
            <a:srcRect b="49562"/>
            <a:stretch/>
          </p:blipFill>
          <p:spPr>
            <a:xfrm>
              <a:off x="308968" y="1377459"/>
              <a:ext cx="3608502" cy="3142769"/>
            </a:xfrm>
            <a:prstGeom prst="rect">
              <a:avLst/>
            </a:prstGeom>
          </p:spPr>
        </p:pic>
        <p:pic>
          <p:nvPicPr>
            <p:cNvPr id="12" name="Image 11"/>
            <p:cNvPicPr>
              <a:picLocks noChangeAspect="1"/>
            </p:cNvPicPr>
            <p:nvPr/>
          </p:nvPicPr>
          <p:blipFill rotWithShape="1">
            <a:blip r:embed="rId4"/>
            <a:srcRect t="51405"/>
            <a:stretch/>
          </p:blipFill>
          <p:spPr>
            <a:xfrm>
              <a:off x="3950752" y="1434870"/>
              <a:ext cx="3608502" cy="3027945"/>
            </a:xfrm>
            <a:prstGeom prst="rect">
              <a:avLst/>
            </a:prstGeom>
          </p:spPr>
        </p:pic>
        <p:sp>
          <p:nvSpPr>
            <p:cNvPr id="13" name="Rectangle 12"/>
            <p:cNvSpPr/>
            <p:nvPr/>
          </p:nvSpPr>
          <p:spPr>
            <a:xfrm>
              <a:off x="3443419" y="3698544"/>
              <a:ext cx="186885" cy="204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7087371" y="1525321"/>
              <a:ext cx="186885" cy="204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6"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pic>
        <p:nvPicPr>
          <p:cNvPr id="9" name="Image 8"/>
          <p:cNvPicPr>
            <a:picLocks noChangeAspect="1"/>
          </p:cNvPicPr>
          <p:nvPr/>
        </p:nvPicPr>
        <p:blipFill rotWithShape="1">
          <a:blip r:embed="rId5"/>
          <a:srcRect l="51233" t="44668" r="20954" b="13714"/>
          <a:stretch/>
        </p:blipFill>
        <p:spPr>
          <a:xfrm>
            <a:off x="9110116" y="618186"/>
            <a:ext cx="2590035" cy="2178922"/>
          </a:xfrm>
          <a:prstGeom prst="rect">
            <a:avLst/>
          </a:prstGeom>
        </p:spPr>
      </p:pic>
    </p:spTree>
    <p:extLst>
      <p:ext uri="{BB962C8B-B14F-4D97-AF65-F5344CB8AC3E}">
        <p14:creationId xmlns:p14="http://schemas.microsoft.com/office/powerpoint/2010/main" val="575391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t>
            </a:r>
            <a:r>
              <a:rPr lang="fr-BE" sz="2400" b="1" dirty="0" smtClean="0">
                <a:solidFill>
                  <a:srgbClr val="000000"/>
                </a:solidFill>
                <a:latin typeface="Calibri"/>
              </a:rPr>
              <a:t> (H</a:t>
            </a:r>
            <a:r>
              <a:rPr lang="fr-BE" sz="2400" b="1" baseline="-25000" dirty="0" smtClean="0">
                <a:solidFill>
                  <a:srgbClr val="000000"/>
                </a:solidFill>
                <a:latin typeface="Calibri"/>
              </a:rPr>
              <a:t>2</a:t>
            </a:r>
            <a:r>
              <a:rPr lang="fr-BE" sz="2400" b="1" dirty="0" smtClean="0">
                <a:solidFill>
                  <a:srgbClr val="000000"/>
                </a:solidFill>
                <a:latin typeface="Calibri"/>
              </a:rPr>
              <a:t>) as a fuel:</a:t>
            </a:r>
          </a:p>
          <a:p>
            <a:pPr>
              <a:lnSpc>
                <a:spcPct val="100000"/>
              </a:lnSpc>
            </a:pPr>
            <a:endParaRPr lang="fr-BE" sz="2400" b="1" dirty="0">
              <a:solidFill>
                <a:srgbClr val="000000"/>
              </a:solidFill>
              <a:latin typeface="Calibri"/>
            </a:endParaRPr>
          </a:p>
          <a:p>
            <a:pPr marL="342900" indent="-342900">
              <a:lnSpc>
                <a:spcPct val="100000"/>
              </a:lnSpc>
              <a:buFont typeface="Wingdings" panose="05000000000000000000" pitchFamily="2" charset="2"/>
              <a:buChar char="à"/>
            </a:pPr>
            <a:r>
              <a:rPr lang="fr-BE" sz="2400" dirty="0" err="1" smtClean="0">
                <a:solidFill>
                  <a:srgbClr val="000000"/>
                </a:solidFill>
                <a:latin typeface="Calibri"/>
                <a:sym typeface="Wingdings" panose="05000000000000000000" pitchFamily="2" charset="2"/>
              </a:rPr>
              <a:t>Highest</a:t>
            </a:r>
            <a:r>
              <a:rPr lang="fr-BE" sz="2400" dirty="0" smtClean="0">
                <a:solidFill>
                  <a:srgbClr val="000000"/>
                </a:solidFill>
                <a:latin typeface="Calibri"/>
                <a:sym typeface="Wingdings" panose="05000000000000000000" pitchFamily="2" charset="2"/>
              </a:rPr>
              <a:t> </a:t>
            </a:r>
            <a:r>
              <a:rPr lang="fr-BE" sz="2400" dirty="0" err="1" smtClean="0">
                <a:solidFill>
                  <a:srgbClr val="000000"/>
                </a:solidFill>
                <a:latin typeface="Calibri"/>
                <a:sym typeface="Wingdings" panose="05000000000000000000" pitchFamily="2" charset="2"/>
              </a:rPr>
              <a:t>energy</a:t>
            </a:r>
            <a:r>
              <a:rPr lang="fr-BE" sz="2400" dirty="0" smtClean="0">
                <a:solidFill>
                  <a:srgbClr val="000000"/>
                </a:solidFill>
                <a:latin typeface="Calibri"/>
                <a:sym typeface="Wingdings" panose="05000000000000000000" pitchFamily="2" charset="2"/>
              </a:rPr>
              <a:t> content per mass</a:t>
            </a:r>
          </a:p>
          <a:p>
            <a:pPr marL="342900" indent="-342900">
              <a:lnSpc>
                <a:spcPct val="100000"/>
              </a:lnSpc>
              <a:buFont typeface="Wingdings" panose="05000000000000000000" pitchFamily="2" charset="2"/>
              <a:buChar char="à"/>
            </a:pPr>
            <a:endParaRPr lang="fr-BE" sz="2400" dirty="0">
              <a:solidFill>
                <a:srgbClr val="000000"/>
              </a:solidFill>
              <a:latin typeface="Calibri"/>
              <a:sym typeface="Wingdings" panose="05000000000000000000" pitchFamily="2" charset="2"/>
            </a:endParaRPr>
          </a:p>
          <a:p>
            <a:pPr marL="342900" indent="-342900">
              <a:lnSpc>
                <a:spcPct val="100000"/>
              </a:lnSpc>
              <a:buFont typeface="Wingdings" panose="05000000000000000000" pitchFamily="2" charset="2"/>
              <a:buChar char="à"/>
            </a:pPr>
            <a:r>
              <a:rPr lang="fr-BE" sz="2400" dirty="0" smtClean="0">
                <a:solidFill>
                  <a:srgbClr val="000000"/>
                </a:solidFill>
                <a:latin typeface="Calibri"/>
                <a:sym typeface="Wingdings" panose="05000000000000000000" pitchFamily="2" charset="2"/>
              </a:rPr>
              <a:t>Clean combustion </a:t>
            </a:r>
            <a:r>
              <a:rPr lang="fr-BE" sz="2400" dirty="0" err="1" smtClean="0">
                <a:solidFill>
                  <a:srgbClr val="000000"/>
                </a:solidFill>
                <a:latin typeface="Calibri"/>
                <a:sym typeface="Wingdings" panose="05000000000000000000" pitchFamily="2" charset="2"/>
              </a:rPr>
              <a:t>into</a:t>
            </a:r>
            <a:r>
              <a:rPr lang="fr-BE" sz="2400" dirty="0" smtClean="0">
                <a:solidFill>
                  <a:srgbClr val="000000"/>
                </a:solidFill>
                <a:latin typeface="Calibri"/>
                <a:sym typeface="Wingdings" panose="05000000000000000000" pitchFamily="2" charset="2"/>
              </a:rPr>
              <a:t> water</a:t>
            </a:r>
          </a:p>
          <a:p>
            <a:pPr marL="342900" indent="-342900">
              <a:lnSpc>
                <a:spcPct val="100000"/>
              </a:lnSpc>
              <a:buFont typeface="Wingdings" panose="05000000000000000000" pitchFamily="2" charset="2"/>
              <a:buChar char="à"/>
            </a:pPr>
            <a:endParaRPr lang="fr-BE" sz="2400" dirty="0">
              <a:solidFill>
                <a:srgbClr val="000000"/>
              </a:solidFill>
              <a:latin typeface="Calibri"/>
              <a:sym typeface="Wingdings" panose="05000000000000000000" pitchFamily="2" charset="2"/>
            </a:endParaRPr>
          </a:p>
          <a:p>
            <a:pPr marL="342900" indent="-342900">
              <a:lnSpc>
                <a:spcPct val="100000"/>
              </a:lnSpc>
              <a:buFont typeface="Wingdings" panose="05000000000000000000" pitchFamily="2" charset="2"/>
              <a:buChar char="à"/>
            </a:pPr>
            <a:r>
              <a:rPr lang="fr-BE" sz="2400" dirty="0" smtClean="0">
                <a:solidFill>
                  <a:srgbClr val="000000"/>
                </a:solidFill>
                <a:latin typeface="Calibri"/>
                <a:sym typeface="Wingdings" panose="05000000000000000000" pitchFamily="2" charset="2"/>
              </a:rPr>
              <a:t>W</a:t>
            </a:r>
            <a:r>
              <a:rPr lang="en-US" sz="2400" dirty="0" smtClean="0"/>
              <a:t>ide </a:t>
            </a:r>
            <a:r>
              <a:rPr lang="en-US" sz="2400" dirty="0"/>
              <a:t>range of possible applications </a:t>
            </a:r>
            <a:endParaRPr lang="fr-BE" sz="2400" dirty="0" smtClean="0">
              <a:solidFill>
                <a:srgbClr val="000000"/>
              </a:solidFill>
              <a:latin typeface="Calibri"/>
              <a:sym typeface="Wingdings" panose="05000000000000000000" pitchFamily="2" charset="2"/>
            </a:endParaRPr>
          </a:p>
          <a:p>
            <a:pPr>
              <a:lnSpc>
                <a:spcPct val="100000"/>
              </a:lnSpc>
            </a:pPr>
            <a:endParaRPr lang="fr-BE" sz="2400" dirty="0" smtClean="0">
              <a:solidFill>
                <a:srgbClr val="000000"/>
              </a:solidFill>
              <a:latin typeface="Calibri"/>
              <a:sym typeface="Wingdings" panose="05000000000000000000" pitchFamily="2" charset="2"/>
            </a:endParaRPr>
          </a:p>
        </p:txBody>
      </p:sp>
      <p:sp>
        <p:nvSpPr>
          <p:cNvPr id="2" name="Rectangle 1"/>
          <p:cNvSpPr/>
          <p:nvPr/>
        </p:nvSpPr>
        <p:spPr>
          <a:xfrm>
            <a:off x="3529909" y="3415438"/>
            <a:ext cx="8164108" cy="2322174"/>
          </a:xfrm>
          <a:prstGeom prst="rect">
            <a:avLst/>
          </a:prstGeom>
        </p:spPr>
        <p:txBody>
          <a:bodyPr wrap="square">
            <a:spAutoFit/>
          </a:bodyPr>
          <a:lstStyle/>
          <a:p>
            <a:pPr algn="just">
              <a:lnSpc>
                <a:spcPct val="115000"/>
              </a:lnSpc>
              <a:spcAft>
                <a:spcPts val="0"/>
              </a:spcAft>
            </a:pPr>
            <a:r>
              <a:rPr lang="en-US" dirty="0" smtClean="0">
                <a:latin typeface="Calibri" panose="020F0502020204030204" pitchFamily="34" charset="0"/>
                <a:ea typeface="Calibri" panose="020F0502020204030204" pitchFamily="34" charset="0"/>
                <a:cs typeface="Arial" panose="020B0604020202020204" pitchFamily="34" charset="0"/>
              </a:rPr>
              <a:t>● Decarbonize transport (cars, buses, trains and boats)</a:t>
            </a:r>
          </a:p>
          <a:p>
            <a:pPr algn="just">
              <a:lnSpc>
                <a:spcPct val="115000"/>
              </a:lnSpc>
              <a:spcAft>
                <a:spcPts val="0"/>
              </a:spcAft>
            </a:pPr>
            <a:endParaRPr lang="en-US" dirty="0" smtClean="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dirty="0">
                <a:latin typeface="Calibri" panose="020F0502020204030204" pitchFamily="34" charset="0"/>
                <a:ea typeface="Calibri" panose="020F0502020204030204" pitchFamily="34" charset="0"/>
                <a:cs typeface="Arial" panose="020B0604020202020204" pitchFamily="34" charset="0"/>
              </a:rPr>
              <a:t>● </a:t>
            </a:r>
            <a:r>
              <a:rPr lang="en-US" dirty="0" smtClean="0">
                <a:latin typeface="Calibri" panose="020F0502020204030204" pitchFamily="34" charset="0"/>
                <a:ea typeface="Calibri" panose="020F0502020204030204" pitchFamily="34" charset="0"/>
                <a:cs typeface="Arial" panose="020B0604020202020204" pitchFamily="34" charset="0"/>
              </a:rPr>
              <a:t>Distribution of energy across sectors and regions (efficient energy integration)</a:t>
            </a:r>
          </a:p>
          <a:p>
            <a:pPr algn="just">
              <a:lnSpc>
                <a:spcPct val="115000"/>
              </a:lnSpc>
              <a:spcAft>
                <a:spcPts val="0"/>
              </a:spcAft>
            </a:pPr>
            <a:endParaRPr lang="en-US" dirty="0" smtClean="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dirty="0" smtClean="0">
                <a:latin typeface="Calibri" panose="020F0502020204030204" pitchFamily="34" charset="0"/>
                <a:ea typeface="Calibri" panose="020F0502020204030204" pitchFamily="34" charset="0"/>
                <a:cs typeface="Arial" panose="020B0604020202020204" pitchFamily="34" charset="0"/>
              </a:rPr>
              <a:t>● Decarbonize feedstock </a:t>
            </a:r>
            <a:r>
              <a:rPr lang="en-US" dirty="0">
                <a:latin typeface="Calibri" panose="020F0502020204030204" pitchFamily="34" charset="0"/>
                <a:ea typeface="Calibri" panose="020F0502020204030204" pitchFamily="34" charset="0"/>
                <a:cs typeface="Arial" panose="020B0604020202020204" pitchFamily="34" charset="0"/>
              </a:rPr>
              <a:t>for chemical processes </a:t>
            </a:r>
            <a:r>
              <a:rPr lang="en-US" dirty="0" smtClean="0">
                <a:latin typeface="Calibri" panose="020F0502020204030204" pitchFamily="34" charset="0"/>
                <a:ea typeface="Calibri" panose="020F0502020204030204" pitchFamily="34" charset="0"/>
                <a:cs typeface="Arial" panose="020B0604020202020204" pitchFamily="34" charset="0"/>
              </a:rPr>
              <a:t>(metallurgy, fertilizers industry, </a:t>
            </a:r>
            <a:r>
              <a:rPr lang="en-US" dirty="0" err="1" smtClean="0">
                <a:latin typeface="Calibri" panose="020F0502020204030204" pitchFamily="34" charset="0"/>
                <a:ea typeface="Calibri" panose="020F0502020204030204" pitchFamily="34" charset="0"/>
                <a:cs typeface="Arial" panose="020B0604020202020204" pitchFamily="34" charset="0"/>
              </a:rPr>
              <a:t>etc</a:t>
            </a:r>
            <a:r>
              <a:rPr lang="en-US" dirty="0" smtClean="0">
                <a:latin typeface="Calibri" panose="020F0502020204030204" pitchFamily="34" charset="0"/>
                <a:ea typeface="Calibri" panose="020F0502020204030204" pitchFamily="34" charset="0"/>
                <a:cs typeface="Arial" panose="020B0604020202020204" pitchFamily="34" charset="0"/>
              </a:rPr>
              <a:t>)</a:t>
            </a:r>
          </a:p>
          <a:p>
            <a:pPr algn="just">
              <a:lnSpc>
                <a:spcPct val="115000"/>
              </a:lnSpc>
              <a:spcAft>
                <a:spcPts val="0"/>
              </a:spcAft>
            </a:pPr>
            <a:endParaRPr lang="en-US" dirty="0" smtClean="0">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dirty="0">
                <a:latin typeface="Calibri" panose="020F0502020204030204" pitchFamily="34" charset="0"/>
                <a:ea typeface="Calibri" panose="020F0502020204030204" pitchFamily="34" charset="0"/>
                <a:cs typeface="Arial" panose="020B0604020202020204" pitchFamily="34" charset="0"/>
              </a:rPr>
              <a:t>● </a:t>
            </a:r>
            <a:r>
              <a:rPr lang="en-US" dirty="0" smtClean="0">
                <a:latin typeface="Calibri" panose="020F0502020204030204" pitchFamily="34" charset="0"/>
                <a:ea typeface="Calibri" panose="020F0502020204030204" pitchFamily="34" charset="0"/>
                <a:cs typeface="Arial" panose="020B0604020202020204" pitchFamily="34" charset="0"/>
              </a:rPr>
              <a:t>System resilience acting as a buffer with intermittent energy (solar, wind, </a:t>
            </a:r>
            <a:r>
              <a:rPr lang="en-US" dirty="0" err="1" smtClean="0">
                <a:latin typeface="Calibri" panose="020F0502020204030204" pitchFamily="34" charset="0"/>
                <a:ea typeface="Calibri" panose="020F0502020204030204" pitchFamily="34" charset="0"/>
                <a:cs typeface="Arial" panose="020B0604020202020204" pitchFamily="34" charset="0"/>
              </a:rPr>
              <a:t>etc</a:t>
            </a:r>
            <a:r>
              <a:rPr lang="en-US" dirty="0" smtClean="0">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3128615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67077" y="1488539"/>
            <a:ext cx="9274101" cy="1200329"/>
          </a:xfrm>
          <a:prstGeom prst="rect">
            <a:avLst/>
          </a:prstGeom>
        </p:spPr>
        <p:txBody>
          <a:bodyPr wrap="square">
            <a:spAutoFit/>
          </a:bodyPr>
          <a:lstStyle/>
          <a:p>
            <a:r>
              <a:rPr lang="fr-BE" sz="2400" dirty="0" err="1">
                <a:solidFill>
                  <a:srgbClr val="000000"/>
                </a:solidFill>
              </a:rPr>
              <a:t>Hydrogen</a:t>
            </a:r>
            <a:r>
              <a:rPr lang="fr-BE" sz="2400" dirty="0">
                <a:solidFill>
                  <a:srgbClr val="000000"/>
                </a:solidFill>
              </a:rPr>
              <a:t> </a:t>
            </a:r>
            <a:r>
              <a:rPr lang="fr-BE" sz="2400" dirty="0" err="1" smtClean="0">
                <a:solidFill>
                  <a:srgbClr val="000000"/>
                </a:solidFill>
              </a:rPr>
              <a:t>consumption</a:t>
            </a:r>
            <a:r>
              <a:rPr lang="fr-BE" sz="2400" dirty="0" smtClean="0">
                <a:solidFill>
                  <a:srgbClr val="000000"/>
                </a:solidFill>
              </a:rPr>
              <a:t> by fuel </a:t>
            </a:r>
            <a:r>
              <a:rPr lang="fr-BE" sz="2400" dirty="0" err="1" smtClean="0">
                <a:solidFill>
                  <a:srgbClr val="000000"/>
                </a:solidFill>
              </a:rPr>
              <a:t>cell</a:t>
            </a:r>
            <a:r>
              <a:rPr lang="fr-BE" sz="2400" dirty="0" smtClean="0">
                <a:solidFill>
                  <a:srgbClr val="000000"/>
                </a:solidFill>
              </a:rPr>
              <a:t>: </a:t>
            </a:r>
          </a:p>
          <a:p>
            <a:r>
              <a:rPr lang="fr-BE" sz="2400" b="1" dirty="0" err="1" smtClean="0">
                <a:solidFill>
                  <a:srgbClr val="000000"/>
                </a:solidFill>
              </a:rPr>
              <a:t>Could</a:t>
            </a:r>
            <a:r>
              <a:rPr lang="fr-BE" sz="2400" b="1" dirty="0" smtClean="0">
                <a:solidFill>
                  <a:srgbClr val="000000"/>
                </a:solidFill>
              </a:rPr>
              <a:t> </a:t>
            </a:r>
            <a:r>
              <a:rPr lang="fr-BE" sz="2400" b="1" dirty="0" err="1" smtClean="0">
                <a:solidFill>
                  <a:srgbClr val="000000"/>
                </a:solidFill>
              </a:rPr>
              <a:t>Hydrogenases</a:t>
            </a:r>
            <a:r>
              <a:rPr lang="fr-BE" sz="2400" b="1" dirty="0" smtClean="0">
                <a:solidFill>
                  <a:srgbClr val="000000"/>
                </a:solidFill>
              </a:rPr>
              <a:t> </a:t>
            </a:r>
            <a:r>
              <a:rPr lang="fr-BE" sz="2400" b="1" dirty="0">
                <a:solidFill>
                  <a:srgbClr val="000000"/>
                </a:solidFill>
              </a:rPr>
              <a:t>replace </a:t>
            </a:r>
            <a:r>
              <a:rPr lang="fr-BE" sz="2400" b="1" dirty="0" err="1">
                <a:solidFill>
                  <a:srgbClr val="000000"/>
                </a:solidFill>
              </a:rPr>
              <a:t>metal</a:t>
            </a:r>
            <a:r>
              <a:rPr lang="fr-BE" sz="2400" b="1" dirty="0">
                <a:solidFill>
                  <a:srgbClr val="000000"/>
                </a:solidFill>
              </a:rPr>
              <a:t> </a:t>
            </a:r>
            <a:r>
              <a:rPr lang="fr-BE" sz="2400" b="1" dirty="0" err="1" smtClean="0">
                <a:solidFill>
                  <a:srgbClr val="000000"/>
                </a:solidFill>
              </a:rPr>
              <a:t>catalyst</a:t>
            </a:r>
            <a:r>
              <a:rPr lang="fr-BE" sz="2400" b="1" dirty="0" smtClean="0">
                <a:solidFill>
                  <a:srgbClr val="000000"/>
                </a:solidFill>
              </a:rPr>
              <a:t> in fuel </a:t>
            </a:r>
            <a:r>
              <a:rPr lang="fr-BE" sz="2400" b="1" dirty="0" err="1" smtClean="0">
                <a:solidFill>
                  <a:srgbClr val="000000"/>
                </a:solidFill>
              </a:rPr>
              <a:t>cell</a:t>
            </a:r>
            <a:r>
              <a:rPr lang="fr-BE" sz="2400" b="1" dirty="0" smtClean="0">
                <a:solidFill>
                  <a:srgbClr val="000000"/>
                </a:solidFill>
              </a:rPr>
              <a:t> </a:t>
            </a:r>
            <a:r>
              <a:rPr lang="fr-BE" sz="2400" b="1" dirty="0">
                <a:solidFill>
                  <a:srgbClr val="000000"/>
                </a:solidFill>
              </a:rPr>
              <a:t>?</a:t>
            </a:r>
            <a:endParaRPr lang="en-US" sz="2400" b="1" dirty="0">
              <a:solidFill>
                <a:srgbClr val="000000"/>
              </a:solidFill>
            </a:endParaRPr>
          </a:p>
          <a:p>
            <a:endParaRPr lang="en-US" sz="2400" dirty="0">
              <a:solidFill>
                <a:srgbClr val="000000"/>
              </a:solidFill>
            </a:endParaRPr>
          </a:p>
        </p:txBody>
      </p:sp>
      <p:pic>
        <p:nvPicPr>
          <p:cNvPr id="3" name="Image 2"/>
          <p:cNvPicPr>
            <a:picLocks noChangeAspect="1"/>
          </p:cNvPicPr>
          <p:nvPr/>
        </p:nvPicPr>
        <p:blipFill rotWithShape="1">
          <a:blip r:embed="rId3"/>
          <a:srcRect l="45197" t="21214" r="21743" b="28059"/>
          <a:stretch/>
        </p:blipFill>
        <p:spPr>
          <a:xfrm>
            <a:off x="5673726" y="2381403"/>
            <a:ext cx="5132833" cy="4428024"/>
          </a:xfrm>
          <a:prstGeom prst="rect">
            <a:avLst/>
          </a:prstGeom>
        </p:spPr>
      </p:pic>
      <p:grpSp>
        <p:nvGrpSpPr>
          <p:cNvPr id="8" name="Groupe 7"/>
          <p:cNvGrpSpPr/>
          <p:nvPr/>
        </p:nvGrpSpPr>
        <p:grpSpPr>
          <a:xfrm>
            <a:off x="1060923" y="2967797"/>
            <a:ext cx="3858753" cy="1746682"/>
            <a:chOff x="643829" y="1304692"/>
            <a:chExt cx="3858753" cy="1746682"/>
          </a:xfrm>
        </p:grpSpPr>
        <p:grpSp>
          <p:nvGrpSpPr>
            <p:cNvPr id="9" name="Groupe 8"/>
            <p:cNvGrpSpPr/>
            <p:nvPr/>
          </p:nvGrpSpPr>
          <p:grpSpPr>
            <a:xfrm>
              <a:off x="643829" y="1304692"/>
              <a:ext cx="3858753" cy="1746682"/>
              <a:chOff x="643829" y="1304692"/>
              <a:chExt cx="3858753" cy="1746682"/>
            </a:xfrm>
          </p:grpSpPr>
          <p:grpSp>
            <p:nvGrpSpPr>
              <p:cNvPr id="11" name="Groupe 10"/>
              <p:cNvGrpSpPr/>
              <p:nvPr/>
            </p:nvGrpSpPr>
            <p:grpSpPr>
              <a:xfrm>
                <a:off x="3150973" y="2270116"/>
                <a:ext cx="657529" cy="781258"/>
                <a:chOff x="4356786" y="2742994"/>
                <a:chExt cx="657529" cy="781258"/>
              </a:xfrm>
            </p:grpSpPr>
            <p:pic>
              <p:nvPicPr>
                <p:cNvPr id="20" name="Picture 2" descr="C:\Documents and Settings\thomas\Bureau\mr0120001001.jpg"/>
                <p:cNvPicPr>
                  <a:picLocks noChangeAspect="1" noChangeArrowheads="1"/>
                </p:cNvPicPr>
                <p:nvPr/>
              </p:nvPicPr>
              <p:blipFill rotWithShape="1">
                <a:blip r:embed="rId4"/>
                <a:srcRect l="69352" t="14630" r="13390" b="71857"/>
                <a:stretch/>
              </p:blipFill>
              <p:spPr bwMode="auto">
                <a:xfrm>
                  <a:off x="4356786" y="2742994"/>
                  <a:ext cx="657529" cy="686005"/>
                </a:xfrm>
                <a:prstGeom prst="rect">
                  <a:avLst/>
                </a:prstGeom>
                <a:noFill/>
              </p:spPr>
            </p:pic>
            <p:pic>
              <p:nvPicPr>
                <p:cNvPr id="21" name="Picture 2" descr="C:\Documents and Settings\thomas\Bureau\mr0120001001.jpg"/>
                <p:cNvPicPr>
                  <a:picLocks noChangeAspect="1" noChangeArrowheads="1"/>
                </p:cNvPicPr>
                <p:nvPr/>
              </p:nvPicPr>
              <p:blipFill>
                <a:blip r:embed="rId4"/>
                <a:srcRect t="35178" r="83125" b="56379"/>
                <a:stretch>
                  <a:fillRect/>
                </a:stretch>
              </p:blipFill>
              <p:spPr bwMode="auto">
                <a:xfrm>
                  <a:off x="4643438" y="3286124"/>
                  <a:ext cx="285752" cy="238128"/>
                </a:xfrm>
                <a:prstGeom prst="rect">
                  <a:avLst/>
                </a:prstGeom>
                <a:noFill/>
              </p:spPr>
            </p:pic>
          </p:grpSp>
          <p:pic>
            <p:nvPicPr>
              <p:cNvPr id="12" name="Picture 2" descr="C:\Documents and Settings\thomas\Bureau\mr0120001001.jpg"/>
              <p:cNvPicPr>
                <a:picLocks noChangeAspect="1" noChangeArrowheads="1"/>
              </p:cNvPicPr>
              <p:nvPr/>
            </p:nvPicPr>
            <p:blipFill rotWithShape="1">
              <a:blip r:embed="rId4"/>
              <a:srcRect l="69352" t="3696" b="87433"/>
              <a:stretch/>
            </p:blipFill>
            <p:spPr bwMode="auto">
              <a:xfrm>
                <a:off x="3334889" y="1675880"/>
                <a:ext cx="1167693" cy="450377"/>
              </a:xfrm>
              <a:prstGeom prst="rect">
                <a:avLst/>
              </a:prstGeom>
              <a:noFill/>
            </p:spPr>
          </p:pic>
          <p:grpSp>
            <p:nvGrpSpPr>
              <p:cNvPr id="15" name="Groupe 14"/>
              <p:cNvGrpSpPr/>
              <p:nvPr/>
            </p:nvGrpSpPr>
            <p:grpSpPr>
              <a:xfrm>
                <a:off x="643829" y="1304692"/>
                <a:ext cx="2638646" cy="1524012"/>
                <a:chOff x="2290544" y="2000240"/>
                <a:chExt cx="2638646" cy="1524012"/>
              </a:xfrm>
            </p:grpSpPr>
            <p:pic>
              <p:nvPicPr>
                <p:cNvPr id="18" name="Picture 2" descr="C:\Documents and Settings\thomas\Bureau\mr0120001001.jpg"/>
                <p:cNvPicPr>
                  <a:picLocks noChangeAspect="1" noChangeArrowheads="1"/>
                </p:cNvPicPr>
                <p:nvPr/>
              </p:nvPicPr>
              <p:blipFill rotWithShape="1">
                <a:blip r:embed="rId4"/>
                <a:srcRect l="15120" r="73787" b="71857"/>
                <a:stretch/>
              </p:blipFill>
              <p:spPr bwMode="auto">
                <a:xfrm>
                  <a:off x="2290544" y="2000240"/>
                  <a:ext cx="422614" cy="1428760"/>
                </a:xfrm>
                <a:prstGeom prst="rect">
                  <a:avLst/>
                </a:prstGeom>
                <a:noFill/>
              </p:spPr>
            </p:pic>
            <p:pic>
              <p:nvPicPr>
                <p:cNvPr id="19" name="Picture 2" descr="C:\Documents and Settings\thomas\Bureau\mr0120001001.jpg"/>
                <p:cNvPicPr>
                  <a:picLocks noChangeAspect="1" noChangeArrowheads="1"/>
                </p:cNvPicPr>
                <p:nvPr/>
              </p:nvPicPr>
              <p:blipFill>
                <a:blip r:embed="rId4"/>
                <a:srcRect t="35178" r="83125" b="56379"/>
                <a:stretch>
                  <a:fillRect/>
                </a:stretch>
              </p:blipFill>
              <p:spPr bwMode="auto">
                <a:xfrm>
                  <a:off x="4643438" y="3286124"/>
                  <a:ext cx="285752" cy="238128"/>
                </a:xfrm>
                <a:prstGeom prst="rect">
                  <a:avLst/>
                </a:prstGeom>
                <a:noFill/>
              </p:spPr>
            </p:pic>
          </p:grpSp>
          <p:sp>
            <p:nvSpPr>
              <p:cNvPr id="16" name="Rectangle à coins arrondis 15"/>
              <p:cNvSpPr/>
              <p:nvPr/>
            </p:nvSpPr>
            <p:spPr>
              <a:xfrm>
                <a:off x="1084499" y="1743146"/>
                <a:ext cx="2232248" cy="648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19"/>
              <p:cNvSpPr txBox="1">
                <a:spLocks noChangeArrowheads="1"/>
              </p:cNvSpPr>
              <p:nvPr/>
            </p:nvSpPr>
            <p:spPr bwMode="auto">
              <a:xfrm>
                <a:off x="1448556" y="1910111"/>
                <a:ext cx="1428760" cy="307777"/>
              </a:xfrm>
              <a:prstGeom prst="rect">
                <a:avLst/>
              </a:prstGeom>
              <a:noFill/>
              <a:ln w="9525">
                <a:noFill/>
                <a:miter lim="800000"/>
                <a:headEnd/>
                <a:tailEnd/>
              </a:ln>
            </p:spPr>
            <p:txBody>
              <a:bodyPr wrap="square">
                <a:spAutoFit/>
              </a:bodyPr>
              <a:lstStyle/>
              <a:p>
                <a:pPr algn="ctr"/>
                <a:r>
                  <a:rPr lang="nl-BE" sz="1400" dirty="0" err="1" smtClean="0"/>
                  <a:t>Hydrogenase</a:t>
                </a:r>
                <a:endParaRPr lang="fr-BE" sz="1400" dirty="0"/>
              </a:p>
            </p:txBody>
          </p:sp>
        </p:grpSp>
        <p:pic>
          <p:nvPicPr>
            <p:cNvPr id="10" name="Picture 2" descr="C:\Documents and Settings\thomas\Bureau\mr0120001001.jpg"/>
            <p:cNvPicPr>
              <a:picLocks noChangeAspect="1" noChangeArrowheads="1"/>
            </p:cNvPicPr>
            <p:nvPr/>
          </p:nvPicPr>
          <p:blipFill rotWithShape="1">
            <a:blip r:embed="rId4"/>
            <a:srcRect l="84016" b="95048"/>
            <a:stretch/>
          </p:blipFill>
          <p:spPr bwMode="auto">
            <a:xfrm>
              <a:off x="3880143" y="1488228"/>
              <a:ext cx="608990" cy="251385"/>
            </a:xfrm>
            <a:prstGeom prst="rect">
              <a:avLst/>
            </a:prstGeom>
            <a:noFill/>
          </p:spPr>
        </p:pic>
      </p:grpSp>
      <p:grpSp>
        <p:nvGrpSpPr>
          <p:cNvPr id="22" name="Groupe 21"/>
          <p:cNvGrpSpPr/>
          <p:nvPr/>
        </p:nvGrpSpPr>
        <p:grpSpPr>
          <a:xfrm>
            <a:off x="1483537" y="4835792"/>
            <a:ext cx="5273418" cy="398293"/>
            <a:chOff x="5320018" y="3012240"/>
            <a:chExt cx="5273418" cy="398293"/>
          </a:xfrm>
        </p:grpSpPr>
        <p:sp>
          <p:nvSpPr>
            <p:cNvPr id="23" name="ZoneTexte 22"/>
            <p:cNvSpPr txBox="1"/>
            <p:nvPr/>
          </p:nvSpPr>
          <p:spPr>
            <a:xfrm>
              <a:off x="5320018" y="3012240"/>
              <a:ext cx="5273418" cy="369332"/>
            </a:xfrm>
            <a:prstGeom prst="rect">
              <a:avLst/>
            </a:prstGeom>
            <a:noFill/>
          </p:spPr>
          <p:txBody>
            <a:bodyPr wrap="square" rtlCol="0">
              <a:spAutoFit/>
            </a:bodyPr>
            <a:lstStyle/>
            <a:p>
              <a:pPr algn="just"/>
              <a:r>
                <a:rPr lang="fr-BE" dirty="0"/>
                <a:t>● 2H</a:t>
              </a:r>
              <a:r>
                <a:rPr lang="fr-BE" baseline="30000" dirty="0"/>
                <a:t>+</a:t>
              </a:r>
              <a:r>
                <a:rPr lang="fr-BE" dirty="0"/>
                <a:t>+2e</a:t>
              </a:r>
              <a:r>
                <a:rPr lang="fr-BE" baseline="30000" dirty="0"/>
                <a:t>-</a:t>
              </a:r>
              <a:r>
                <a:rPr lang="fr-BE" dirty="0"/>
                <a:t>        H</a:t>
              </a:r>
              <a:r>
                <a:rPr lang="fr-BE" baseline="-25000" dirty="0"/>
                <a:t>2 </a:t>
              </a:r>
              <a:endParaRPr lang="fr-BE" dirty="0"/>
            </a:p>
          </p:txBody>
        </p:sp>
        <p:pic>
          <p:nvPicPr>
            <p:cNvPr id="24" name="Image 23"/>
            <p:cNvPicPr>
              <a:picLocks noChangeAspect="1"/>
            </p:cNvPicPr>
            <p:nvPr/>
          </p:nvPicPr>
          <p:blipFill rotWithShape="1">
            <a:blip r:embed="rId5">
              <a:extLst>
                <a:ext uri="{28A0092B-C50C-407E-A947-70E740481C1C}">
                  <a14:useLocalDpi xmlns:a14="http://schemas.microsoft.com/office/drawing/2010/main" val="0"/>
                </a:ext>
              </a:extLst>
            </a:blip>
            <a:srcRect l="23919" t="22952" r="8945"/>
            <a:stretch/>
          </p:blipFill>
          <p:spPr>
            <a:xfrm>
              <a:off x="6382610" y="3076735"/>
              <a:ext cx="313897" cy="333798"/>
            </a:xfrm>
            <a:prstGeom prst="rect">
              <a:avLst/>
            </a:prstGeom>
          </p:spPr>
        </p:pic>
      </p:grpSp>
      <p:sp>
        <p:nvSpPr>
          <p:cNvPr id="25" name="Rectangle 24"/>
          <p:cNvSpPr/>
          <p:nvPr/>
        </p:nvSpPr>
        <p:spPr>
          <a:xfrm>
            <a:off x="3413817" y="6427421"/>
            <a:ext cx="4170947" cy="369332"/>
          </a:xfrm>
          <a:prstGeom prst="rect">
            <a:avLst/>
          </a:prstGeom>
        </p:spPr>
        <p:txBody>
          <a:bodyPr wrap="square">
            <a:spAutoFit/>
          </a:bodyPr>
          <a:lstStyle/>
          <a:p>
            <a:r>
              <a:rPr lang="fr-BE" dirty="0" smtClean="0">
                <a:solidFill>
                  <a:schemeClr val="bg1">
                    <a:lumMod val="65000"/>
                  </a:schemeClr>
                </a:solidFill>
              </a:rPr>
              <a:t>Source: www.powerelectronics.com</a:t>
            </a:r>
            <a:endParaRPr lang="fr-BE" dirty="0">
              <a:solidFill>
                <a:schemeClr val="bg1">
                  <a:lumMod val="65000"/>
                </a:schemeClr>
              </a:solidFill>
            </a:endParaRPr>
          </a:p>
        </p:txBody>
      </p:sp>
      <p:sp>
        <p:nvSpPr>
          <p:cNvPr id="27"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2135414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8289" t="20571" r="13289" b="38240"/>
          <a:stretch/>
        </p:blipFill>
        <p:spPr>
          <a:xfrm>
            <a:off x="2438400" y="469247"/>
            <a:ext cx="9561095" cy="2823410"/>
          </a:xfrm>
          <a:prstGeom prst="rect">
            <a:avLst/>
          </a:prstGeom>
        </p:spPr>
      </p:pic>
      <p:pic>
        <p:nvPicPr>
          <p:cNvPr id="3" name="Image 2"/>
          <p:cNvPicPr>
            <a:picLocks noChangeAspect="1"/>
          </p:cNvPicPr>
          <p:nvPr/>
        </p:nvPicPr>
        <p:blipFill rotWithShape="1">
          <a:blip r:embed="rId4"/>
          <a:srcRect l="51447" t="34612" r="16316" b="26772"/>
          <a:stretch/>
        </p:blipFill>
        <p:spPr>
          <a:xfrm>
            <a:off x="272715" y="4106153"/>
            <a:ext cx="3787823" cy="2550982"/>
          </a:xfrm>
          <a:prstGeom prst="rect">
            <a:avLst/>
          </a:prstGeom>
        </p:spPr>
      </p:pic>
      <p:sp>
        <p:nvSpPr>
          <p:cNvPr id="6" name="Rectangle 5"/>
          <p:cNvSpPr/>
          <p:nvPr/>
        </p:nvSpPr>
        <p:spPr>
          <a:xfrm>
            <a:off x="160929" y="3803098"/>
            <a:ext cx="4170947" cy="369332"/>
          </a:xfrm>
          <a:prstGeom prst="rect">
            <a:avLst/>
          </a:prstGeom>
        </p:spPr>
        <p:txBody>
          <a:bodyPr wrap="square">
            <a:spAutoFit/>
          </a:bodyPr>
          <a:lstStyle/>
          <a:p>
            <a:r>
              <a:rPr lang="fr-BE" dirty="0" err="1" smtClean="0">
                <a:solidFill>
                  <a:schemeClr val="bg1">
                    <a:lumMod val="65000"/>
                  </a:schemeClr>
                </a:solidFill>
              </a:rPr>
              <a:t>Rudiger</a:t>
            </a:r>
            <a:r>
              <a:rPr lang="fr-BE" dirty="0" smtClean="0">
                <a:solidFill>
                  <a:schemeClr val="bg1">
                    <a:lumMod val="65000"/>
                  </a:schemeClr>
                </a:solidFill>
              </a:rPr>
              <a:t> et al., 2005</a:t>
            </a:r>
            <a:endParaRPr lang="fr-BE" dirty="0">
              <a:solidFill>
                <a:schemeClr val="bg1">
                  <a:lumMod val="65000"/>
                </a:schemeClr>
              </a:solidFill>
            </a:endParaRPr>
          </a:p>
        </p:txBody>
      </p:sp>
      <p:pic>
        <p:nvPicPr>
          <p:cNvPr id="4" name="Image 3"/>
          <p:cNvPicPr>
            <a:picLocks noChangeAspect="1"/>
          </p:cNvPicPr>
          <p:nvPr/>
        </p:nvPicPr>
        <p:blipFill rotWithShape="1">
          <a:blip r:embed="rId5"/>
          <a:srcRect l="48816" t="25485" r="24473" b="40814"/>
          <a:stretch/>
        </p:blipFill>
        <p:spPr>
          <a:xfrm>
            <a:off x="3787582" y="3609474"/>
            <a:ext cx="4353786" cy="3088401"/>
          </a:xfrm>
          <a:prstGeom prst="rect">
            <a:avLst/>
          </a:prstGeom>
        </p:spPr>
      </p:pic>
      <p:pic>
        <p:nvPicPr>
          <p:cNvPr id="5" name="Image 4"/>
          <p:cNvPicPr>
            <a:picLocks noChangeAspect="1"/>
          </p:cNvPicPr>
          <p:nvPr/>
        </p:nvPicPr>
        <p:blipFill rotWithShape="1">
          <a:blip r:embed="rId6"/>
          <a:srcRect l="50000" t="43974" r="25000" b="23964"/>
          <a:stretch/>
        </p:blipFill>
        <p:spPr>
          <a:xfrm>
            <a:off x="7990854" y="3803098"/>
            <a:ext cx="4014655" cy="2894777"/>
          </a:xfrm>
          <a:prstGeom prst="rect">
            <a:avLst/>
          </a:prstGeom>
        </p:spPr>
      </p:pic>
      <p:sp>
        <p:nvSpPr>
          <p:cNvPr id="8"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pic>
        <p:nvPicPr>
          <p:cNvPr id="9" name="Image 8"/>
          <p:cNvPicPr>
            <a:picLocks noChangeAspect="1"/>
          </p:cNvPicPr>
          <p:nvPr/>
        </p:nvPicPr>
        <p:blipFill rotWithShape="1">
          <a:blip r:embed="rId3"/>
          <a:srcRect l="69329" t="20571" r="13289" b="38240"/>
          <a:stretch/>
        </p:blipFill>
        <p:spPr>
          <a:xfrm>
            <a:off x="128604" y="979688"/>
            <a:ext cx="2119253" cy="2823410"/>
          </a:xfrm>
          <a:prstGeom prst="rect">
            <a:avLst/>
          </a:prstGeom>
        </p:spPr>
      </p:pic>
      <p:pic>
        <p:nvPicPr>
          <p:cNvPr id="10" name="Image 9"/>
          <p:cNvPicPr>
            <a:picLocks noChangeAspect="1"/>
          </p:cNvPicPr>
          <p:nvPr/>
        </p:nvPicPr>
        <p:blipFill rotWithShape="1">
          <a:blip r:embed="rId7"/>
          <a:srcRect l="46873" t="21214" r="24419" b="28059"/>
          <a:stretch/>
        </p:blipFill>
        <p:spPr>
          <a:xfrm>
            <a:off x="9221273" y="469246"/>
            <a:ext cx="2717442" cy="2699713"/>
          </a:xfrm>
          <a:prstGeom prst="rect">
            <a:avLst/>
          </a:prstGeom>
        </p:spPr>
      </p:pic>
    </p:spTree>
    <p:extLst>
      <p:ext uri="{BB962C8B-B14F-4D97-AF65-F5344CB8AC3E}">
        <p14:creationId xmlns:p14="http://schemas.microsoft.com/office/powerpoint/2010/main" val="943153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67077" y="1488539"/>
            <a:ext cx="9274101" cy="1200329"/>
          </a:xfrm>
          <a:prstGeom prst="rect">
            <a:avLst/>
          </a:prstGeom>
        </p:spPr>
        <p:txBody>
          <a:bodyPr wrap="square">
            <a:spAutoFit/>
          </a:bodyPr>
          <a:lstStyle/>
          <a:p>
            <a:r>
              <a:rPr lang="fr-BE" sz="2400" dirty="0" err="1">
                <a:solidFill>
                  <a:srgbClr val="000000"/>
                </a:solidFill>
              </a:rPr>
              <a:t>Hydrogen</a:t>
            </a:r>
            <a:r>
              <a:rPr lang="fr-BE" sz="2400" dirty="0">
                <a:solidFill>
                  <a:srgbClr val="000000"/>
                </a:solidFill>
              </a:rPr>
              <a:t> </a:t>
            </a:r>
            <a:r>
              <a:rPr lang="fr-BE" sz="2400" dirty="0" smtClean="0">
                <a:solidFill>
                  <a:srgbClr val="000000"/>
                </a:solidFill>
              </a:rPr>
              <a:t>and </a:t>
            </a:r>
            <a:r>
              <a:rPr lang="fr-BE" sz="2400" dirty="0" err="1" smtClean="0">
                <a:solidFill>
                  <a:srgbClr val="000000"/>
                </a:solidFill>
              </a:rPr>
              <a:t>oxygen</a:t>
            </a:r>
            <a:r>
              <a:rPr lang="fr-BE" sz="2400" dirty="0" smtClean="0">
                <a:solidFill>
                  <a:srgbClr val="000000"/>
                </a:solidFill>
              </a:rPr>
              <a:t> </a:t>
            </a:r>
            <a:r>
              <a:rPr lang="fr-BE" sz="2400" dirty="0" err="1" smtClean="0">
                <a:solidFill>
                  <a:srgbClr val="000000"/>
                </a:solidFill>
              </a:rPr>
              <a:t>consumption</a:t>
            </a:r>
            <a:r>
              <a:rPr lang="fr-BE" sz="2400" dirty="0" smtClean="0">
                <a:solidFill>
                  <a:srgbClr val="000000"/>
                </a:solidFill>
              </a:rPr>
              <a:t> by fuel </a:t>
            </a:r>
            <a:r>
              <a:rPr lang="fr-BE" sz="2400" dirty="0" err="1" smtClean="0">
                <a:solidFill>
                  <a:srgbClr val="000000"/>
                </a:solidFill>
              </a:rPr>
              <a:t>cell</a:t>
            </a:r>
            <a:r>
              <a:rPr lang="fr-BE" sz="2400" dirty="0" smtClean="0">
                <a:solidFill>
                  <a:srgbClr val="000000"/>
                </a:solidFill>
              </a:rPr>
              <a:t>: </a:t>
            </a:r>
          </a:p>
          <a:p>
            <a:r>
              <a:rPr lang="fr-BE" sz="2400" b="1" dirty="0" err="1" smtClean="0">
                <a:solidFill>
                  <a:srgbClr val="000000"/>
                </a:solidFill>
              </a:rPr>
              <a:t>Could</a:t>
            </a:r>
            <a:r>
              <a:rPr lang="fr-BE" sz="2400" b="1" dirty="0" smtClean="0">
                <a:solidFill>
                  <a:srgbClr val="000000"/>
                </a:solidFill>
              </a:rPr>
              <a:t> enzymes </a:t>
            </a:r>
            <a:r>
              <a:rPr lang="fr-BE" sz="2400" b="1" dirty="0">
                <a:solidFill>
                  <a:srgbClr val="000000"/>
                </a:solidFill>
              </a:rPr>
              <a:t>replace </a:t>
            </a:r>
            <a:r>
              <a:rPr lang="fr-BE" sz="2400" b="1" dirty="0" err="1">
                <a:solidFill>
                  <a:srgbClr val="000000"/>
                </a:solidFill>
              </a:rPr>
              <a:t>metal</a:t>
            </a:r>
            <a:r>
              <a:rPr lang="fr-BE" sz="2400" b="1" dirty="0">
                <a:solidFill>
                  <a:srgbClr val="000000"/>
                </a:solidFill>
              </a:rPr>
              <a:t> </a:t>
            </a:r>
            <a:r>
              <a:rPr lang="fr-BE" sz="2400" b="1" dirty="0" err="1" smtClean="0">
                <a:solidFill>
                  <a:srgbClr val="000000"/>
                </a:solidFill>
              </a:rPr>
              <a:t>catalysts</a:t>
            </a:r>
            <a:r>
              <a:rPr lang="fr-BE" sz="2400" b="1" dirty="0" smtClean="0">
                <a:solidFill>
                  <a:srgbClr val="000000"/>
                </a:solidFill>
              </a:rPr>
              <a:t> in fuel </a:t>
            </a:r>
            <a:r>
              <a:rPr lang="fr-BE" sz="2400" b="1" dirty="0" err="1" smtClean="0">
                <a:solidFill>
                  <a:srgbClr val="000000"/>
                </a:solidFill>
              </a:rPr>
              <a:t>cell</a:t>
            </a:r>
            <a:r>
              <a:rPr lang="fr-BE" sz="2400" b="1" dirty="0" smtClean="0">
                <a:solidFill>
                  <a:srgbClr val="000000"/>
                </a:solidFill>
              </a:rPr>
              <a:t>?</a:t>
            </a:r>
            <a:endParaRPr lang="en-US" sz="2400" b="1" dirty="0">
              <a:solidFill>
                <a:srgbClr val="000000"/>
              </a:solidFill>
            </a:endParaRPr>
          </a:p>
          <a:p>
            <a:endParaRPr lang="en-US" sz="2400" dirty="0">
              <a:solidFill>
                <a:srgbClr val="000000"/>
              </a:solidFill>
            </a:endParaRPr>
          </a:p>
        </p:txBody>
      </p:sp>
      <p:pic>
        <p:nvPicPr>
          <p:cNvPr id="3" name="Image 2"/>
          <p:cNvPicPr>
            <a:picLocks noChangeAspect="1"/>
          </p:cNvPicPr>
          <p:nvPr/>
        </p:nvPicPr>
        <p:blipFill rotWithShape="1">
          <a:blip r:embed="rId3"/>
          <a:srcRect l="45197" t="21214" r="21743" b="28059"/>
          <a:stretch/>
        </p:blipFill>
        <p:spPr>
          <a:xfrm>
            <a:off x="5673726" y="2381403"/>
            <a:ext cx="5132833" cy="4428024"/>
          </a:xfrm>
          <a:prstGeom prst="rect">
            <a:avLst/>
          </a:prstGeom>
        </p:spPr>
      </p:pic>
      <p:grpSp>
        <p:nvGrpSpPr>
          <p:cNvPr id="22" name="Groupe 21"/>
          <p:cNvGrpSpPr/>
          <p:nvPr/>
        </p:nvGrpSpPr>
        <p:grpSpPr>
          <a:xfrm>
            <a:off x="876133" y="3802823"/>
            <a:ext cx="5273418" cy="398293"/>
            <a:chOff x="5320018" y="3012240"/>
            <a:chExt cx="5273418" cy="398293"/>
          </a:xfrm>
        </p:grpSpPr>
        <p:sp>
          <p:nvSpPr>
            <p:cNvPr id="23" name="ZoneTexte 22"/>
            <p:cNvSpPr txBox="1"/>
            <p:nvPr/>
          </p:nvSpPr>
          <p:spPr>
            <a:xfrm>
              <a:off x="5320018" y="3012240"/>
              <a:ext cx="5273418" cy="369332"/>
            </a:xfrm>
            <a:prstGeom prst="rect">
              <a:avLst/>
            </a:prstGeom>
            <a:noFill/>
          </p:spPr>
          <p:txBody>
            <a:bodyPr wrap="square" rtlCol="0">
              <a:spAutoFit/>
            </a:bodyPr>
            <a:lstStyle/>
            <a:p>
              <a:pPr algn="just"/>
              <a:r>
                <a:rPr lang="fr-BE" dirty="0"/>
                <a:t>● </a:t>
              </a:r>
              <a:r>
                <a:rPr lang="fr-BE" dirty="0" err="1" smtClean="0"/>
                <a:t>Hydrogénase</a:t>
              </a:r>
              <a:r>
                <a:rPr lang="fr-BE" dirty="0" smtClean="0"/>
                <a:t>: 2H</a:t>
              </a:r>
              <a:r>
                <a:rPr lang="fr-BE" baseline="30000" dirty="0"/>
                <a:t>+</a:t>
              </a:r>
              <a:r>
                <a:rPr lang="fr-BE" dirty="0"/>
                <a:t>+2e</a:t>
              </a:r>
              <a:r>
                <a:rPr lang="fr-BE" baseline="30000" dirty="0"/>
                <a:t>-</a:t>
              </a:r>
              <a:r>
                <a:rPr lang="fr-BE" dirty="0"/>
                <a:t>        H</a:t>
              </a:r>
              <a:r>
                <a:rPr lang="fr-BE" baseline="-25000" dirty="0"/>
                <a:t>2 </a:t>
              </a:r>
              <a:endParaRPr lang="fr-BE" dirty="0"/>
            </a:p>
          </p:txBody>
        </p:sp>
        <p:pic>
          <p:nvPicPr>
            <p:cNvPr id="24" name="Image 23"/>
            <p:cNvPicPr>
              <a:picLocks noChangeAspect="1"/>
            </p:cNvPicPr>
            <p:nvPr/>
          </p:nvPicPr>
          <p:blipFill rotWithShape="1">
            <a:blip r:embed="rId4">
              <a:extLst>
                <a:ext uri="{28A0092B-C50C-407E-A947-70E740481C1C}">
                  <a14:useLocalDpi xmlns:a14="http://schemas.microsoft.com/office/drawing/2010/main" val="0"/>
                </a:ext>
              </a:extLst>
            </a:blip>
            <a:srcRect l="23919" t="22952" r="8945"/>
            <a:stretch/>
          </p:blipFill>
          <p:spPr>
            <a:xfrm>
              <a:off x="7714106" y="3076735"/>
              <a:ext cx="313897" cy="333798"/>
            </a:xfrm>
            <a:prstGeom prst="rect">
              <a:avLst/>
            </a:prstGeom>
          </p:spPr>
        </p:pic>
      </p:grpSp>
      <p:sp>
        <p:nvSpPr>
          <p:cNvPr id="25" name="Rectangle 24"/>
          <p:cNvSpPr/>
          <p:nvPr/>
        </p:nvSpPr>
        <p:spPr>
          <a:xfrm>
            <a:off x="3413817" y="6427421"/>
            <a:ext cx="4170947" cy="369332"/>
          </a:xfrm>
          <a:prstGeom prst="rect">
            <a:avLst/>
          </a:prstGeom>
        </p:spPr>
        <p:txBody>
          <a:bodyPr wrap="square">
            <a:spAutoFit/>
          </a:bodyPr>
          <a:lstStyle/>
          <a:p>
            <a:r>
              <a:rPr lang="fr-BE" dirty="0" smtClean="0">
                <a:solidFill>
                  <a:schemeClr val="bg1">
                    <a:lumMod val="65000"/>
                  </a:schemeClr>
                </a:solidFill>
              </a:rPr>
              <a:t>Source: www.powerelectronics.com</a:t>
            </a:r>
            <a:endParaRPr lang="fr-BE" dirty="0">
              <a:solidFill>
                <a:schemeClr val="bg1">
                  <a:lumMod val="65000"/>
                </a:schemeClr>
              </a:solidFill>
            </a:endParaRPr>
          </a:p>
        </p:txBody>
      </p:sp>
      <p:grpSp>
        <p:nvGrpSpPr>
          <p:cNvPr id="27" name="Groupe 26"/>
          <p:cNvGrpSpPr/>
          <p:nvPr/>
        </p:nvGrpSpPr>
        <p:grpSpPr>
          <a:xfrm>
            <a:off x="876132" y="4487316"/>
            <a:ext cx="6150309" cy="646331"/>
            <a:chOff x="5320018" y="3012240"/>
            <a:chExt cx="5273418" cy="646331"/>
          </a:xfrm>
        </p:grpSpPr>
        <p:sp>
          <p:nvSpPr>
            <p:cNvPr id="28" name="ZoneTexte 27"/>
            <p:cNvSpPr txBox="1"/>
            <p:nvPr/>
          </p:nvSpPr>
          <p:spPr>
            <a:xfrm>
              <a:off x="5320018" y="3012240"/>
              <a:ext cx="5273418" cy="646331"/>
            </a:xfrm>
            <a:prstGeom prst="rect">
              <a:avLst/>
            </a:prstGeom>
            <a:noFill/>
          </p:spPr>
          <p:txBody>
            <a:bodyPr wrap="square" rtlCol="0">
              <a:spAutoFit/>
            </a:bodyPr>
            <a:lstStyle/>
            <a:p>
              <a:pPr algn="just"/>
              <a:r>
                <a:rPr lang="fr-BE" dirty="0"/>
                <a:t>● </a:t>
              </a:r>
              <a:r>
                <a:rPr lang="fr-BE" dirty="0" err="1" smtClean="0"/>
                <a:t>Bilirubin</a:t>
              </a:r>
              <a:r>
                <a:rPr lang="fr-BE" dirty="0" smtClean="0"/>
                <a:t> </a:t>
              </a:r>
              <a:r>
                <a:rPr lang="fr-BE" dirty="0" err="1" smtClean="0"/>
                <a:t>oxidase</a:t>
              </a:r>
              <a:r>
                <a:rPr lang="fr-BE" dirty="0" smtClean="0"/>
                <a:t>: 2bilirubin+O</a:t>
              </a:r>
              <a:r>
                <a:rPr lang="fr-BE" baseline="-25000" dirty="0" smtClean="0"/>
                <a:t>2</a:t>
              </a:r>
              <a:r>
                <a:rPr lang="fr-BE" dirty="0" smtClean="0"/>
                <a:t>         2biliverdin +2H</a:t>
              </a:r>
              <a:r>
                <a:rPr lang="fr-BE" baseline="-25000" dirty="0" smtClean="0"/>
                <a:t>2</a:t>
              </a:r>
              <a:r>
                <a:rPr lang="fr-BE" dirty="0" smtClean="0"/>
                <a:t>O</a:t>
              </a:r>
              <a:r>
                <a:rPr lang="fr-BE" baseline="-25000" dirty="0" smtClean="0"/>
                <a:t> </a:t>
              </a:r>
              <a:endParaRPr lang="fr-BE" dirty="0"/>
            </a:p>
          </p:txBody>
        </p:sp>
        <p:pic>
          <p:nvPicPr>
            <p:cNvPr id="29" name="Image 28"/>
            <p:cNvPicPr>
              <a:picLocks noChangeAspect="1"/>
            </p:cNvPicPr>
            <p:nvPr/>
          </p:nvPicPr>
          <p:blipFill rotWithShape="1">
            <a:blip r:embed="rId4">
              <a:extLst>
                <a:ext uri="{28A0092B-C50C-407E-A947-70E740481C1C}">
                  <a14:useLocalDpi xmlns:a14="http://schemas.microsoft.com/office/drawing/2010/main" val="0"/>
                </a:ext>
              </a:extLst>
            </a:blip>
            <a:srcRect l="23919" t="22952" r="8945"/>
            <a:stretch/>
          </p:blipFill>
          <p:spPr>
            <a:xfrm>
              <a:off x="8080283" y="3075799"/>
              <a:ext cx="313897" cy="333798"/>
            </a:xfrm>
            <a:prstGeom prst="rect">
              <a:avLst/>
            </a:prstGeom>
          </p:spPr>
        </p:pic>
      </p:grpSp>
      <p:sp>
        <p:nvSpPr>
          <p:cNvPr id="4" name="AutoShape 2" descr="\rightleftharpoons "/>
          <p:cNvSpPr>
            <a:spLocks noChangeAspect="1" noChangeArrowheads="1"/>
          </p:cNvSpPr>
          <p:nvPr/>
        </p:nvSpPr>
        <p:spPr bwMode="auto">
          <a:xfrm>
            <a:off x="2114248" y="54411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3"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27006648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6549" t="17637" r="8099" b="8712"/>
          <a:stretch/>
        </p:blipFill>
        <p:spPr>
          <a:xfrm>
            <a:off x="1736858" y="1946082"/>
            <a:ext cx="8404881" cy="4077615"/>
          </a:xfrm>
          <a:prstGeom prst="rect">
            <a:avLst/>
          </a:prstGeom>
        </p:spPr>
      </p:pic>
      <p:sp>
        <p:nvSpPr>
          <p:cNvPr id="5"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
        <p:nvSpPr>
          <p:cNvPr id="2" name="Rectangle 1"/>
          <p:cNvSpPr/>
          <p:nvPr/>
        </p:nvSpPr>
        <p:spPr>
          <a:xfrm>
            <a:off x="5512158" y="5203065"/>
            <a:ext cx="330987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7492628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6549" t="17637" r="8099" b="8712"/>
          <a:stretch/>
        </p:blipFill>
        <p:spPr>
          <a:xfrm>
            <a:off x="6769769" y="1320441"/>
            <a:ext cx="4767634" cy="2313010"/>
          </a:xfrm>
          <a:prstGeom prst="rect">
            <a:avLst/>
          </a:prstGeom>
        </p:spPr>
      </p:pic>
      <p:sp>
        <p:nvSpPr>
          <p:cNvPr id="2" name="Rectangle 1"/>
          <p:cNvSpPr/>
          <p:nvPr/>
        </p:nvSpPr>
        <p:spPr>
          <a:xfrm>
            <a:off x="734845" y="2434361"/>
            <a:ext cx="404144" cy="494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Image 17"/>
          <p:cNvPicPr>
            <a:picLocks noChangeAspect="1"/>
          </p:cNvPicPr>
          <p:nvPr/>
        </p:nvPicPr>
        <p:blipFill>
          <a:blip r:embed="rId4"/>
          <a:stretch>
            <a:fillRect/>
          </a:stretch>
        </p:blipFill>
        <p:spPr>
          <a:xfrm>
            <a:off x="607225" y="2181727"/>
            <a:ext cx="5678688" cy="4292547"/>
          </a:xfrm>
          <a:prstGeom prst="rect">
            <a:avLst/>
          </a:prstGeom>
        </p:spPr>
      </p:pic>
      <p:sp>
        <p:nvSpPr>
          <p:cNvPr id="7"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24737061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6549" t="17637" r="8099" b="8712"/>
          <a:stretch/>
        </p:blipFill>
        <p:spPr>
          <a:xfrm>
            <a:off x="6769769" y="1320441"/>
            <a:ext cx="4767634" cy="2313010"/>
          </a:xfrm>
          <a:prstGeom prst="rect">
            <a:avLst/>
          </a:prstGeom>
        </p:spPr>
      </p:pic>
      <p:grpSp>
        <p:nvGrpSpPr>
          <p:cNvPr id="6" name="Groupe 5"/>
          <p:cNvGrpSpPr/>
          <p:nvPr/>
        </p:nvGrpSpPr>
        <p:grpSpPr>
          <a:xfrm>
            <a:off x="866438" y="2493610"/>
            <a:ext cx="4945691" cy="3857257"/>
            <a:chOff x="6943859" y="919359"/>
            <a:chExt cx="4945691" cy="3857257"/>
          </a:xfrm>
        </p:grpSpPr>
        <p:pic>
          <p:nvPicPr>
            <p:cNvPr id="7" name="Image 6"/>
            <p:cNvPicPr>
              <a:picLocks noChangeAspect="1"/>
            </p:cNvPicPr>
            <p:nvPr/>
          </p:nvPicPr>
          <p:blipFill>
            <a:blip r:embed="rId4"/>
            <a:stretch>
              <a:fillRect/>
            </a:stretch>
          </p:blipFill>
          <p:spPr>
            <a:xfrm>
              <a:off x="6943859" y="919359"/>
              <a:ext cx="4945691" cy="3857257"/>
            </a:xfrm>
            <a:prstGeom prst="rect">
              <a:avLst/>
            </a:prstGeom>
          </p:spPr>
        </p:pic>
        <p:sp>
          <p:nvSpPr>
            <p:cNvPr id="8" name="ZoneTexte 7"/>
            <p:cNvSpPr txBox="1"/>
            <p:nvPr/>
          </p:nvSpPr>
          <p:spPr>
            <a:xfrm>
              <a:off x="7678424" y="919359"/>
              <a:ext cx="1171976" cy="369332"/>
            </a:xfrm>
            <a:prstGeom prst="rect">
              <a:avLst/>
            </a:prstGeom>
            <a:noFill/>
          </p:spPr>
          <p:txBody>
            <a:bodyPr wrap="square" rtlCol="0">
              <a:spAutoFit/>
            </a:bodyPr>
            <a:lstStyle/>
            <a:p>
              <a:r>
                <a:rPr lang="fr-BE" b="1" dirty="0" err="1" smtClean="0"/>
                <a:t>Bioanode</a:t>
              </a:r>
              <a:endParaRPr lang="fr-BE" b="1" dirty="0"/>
            </a:p>
          </p:txBody>
        </p:sp>
        <p:sp>
          <p:nvSpPr>
            <p:cNvPr id="9" name="ZoneTexte 8"/>
            <p:cNvSpPr txBox="1"/>
            <p:nvPr/>
          </p:nvSpPr>
          <p:spPr>
            <a:xfrm>
              <a:off x="10318590" y="3776322"/>
              <a:ext cx="1337258" cy="369332"/>
            </a:xfrm>
            <a:prstGeom prst="rect">
              <a:avLst/>
            </a:prstGeom>
            <a:noFill/>
          </p:spPr>
          <p:txBody>
            <a:bodyPr wrap="square" rtlCol="0">
              <a:spAutoFit/>
            </a:bodyPr>
            <a:lstStyle/>
            <a:p>
              <a:r>
                <a:rPr lang="fr-BE" b="1" dirty="0" err="1" smtClean="0"/>
                <a:t>Biocathode</a:t>
              </a:r>
              <a:endParaRPr lang="fr-BE" b="1" dirty="0"/>
            </a:p>
          </p:txBody>
        </p:sp>
      </p:grpSp>
      <p:grpSp>
        <p:nvGrpSpPr>
          <p:cNvPr id="10" name="Groupe 9"/>
          <p:cNvGrpSpPr/>
          <p:nvPr/>
        </p:nvGrpSpPr>
        <p:grpSpPr>
          <a:xfrm>
            <a:off x="1683485" y="1941977"/>
            <a:ext cx="5273418" cy="398293"/>
            <a:chOff x="5320018" y="3012240"/>
            <a:chExt cx="5273418" cy="398293"/>
          </a:xfrm>
        </p:grpSpPr>
        <p:sp>
          <p:nvSpPr>
            <p:cNvPr id="11" name="ZoneTexte 10"/>
            <p:cNvSpPr txBox="1"/>
            <p:nvPr/>
          </p:nvSpPr>
          <p:spPr>
            <a:xfrm>
              <a:off x="5320018" y="3012240"/>
              <a:ext cx="5273418" cy="369332"/>
            </a:xfrm>
            <a:prstGeom prst="rect">
              <a:avLst/>
            </a:prstGeom>
            <a:noFill/>
          </p:spPr>
          <p:txBody>
            <a:bodyPr wrap="square" rtlCol="0">
              <a:spAutoFit/>
            </a:bodyPr>
            <a:lstStyle/>
            <a:p>
              <a:pPr algn="just"/>
              <a:r>
                <a:rPr lang="fr-BE" dirty="0"/>
                <a:t>● </a:t>
              </a:r>
              <a:r>
                <a:rPr lang="fr-BE" dirty="0" err="1" smtClean="0"/>
                <a:t>Hydrogénase</a:t>
              </a:r>
              <a:r>
                <a:rPr lang="fr-BE" dirty="0" smtClean="0"/>
                <a:t>: 2H</a:t>
              </a:r>
              <a:r>
                <a:rPr lang="fr-BE" baseline="30000" dirty="0"/>
                <a:t>+</a:t>
              </a:r>
              <a:r>
                <a:rPr lang="fr-BE" dirty="0"/>
                <a:t>+2e</a:t>
              </a:r>
              <a:r>
                <a:rPr lang="fr-BE" baseline="30000" dirty="0"/>
                <a:t>-</a:t>
              </a:r>
              <a:r>
                <a:rPr lang="fr-BE" dirty="0"/>
                <a:t>        H</a:t>
              </a:r>
              <a:r>
                <a:rPr lang="fr-BE" baseline="-25000" dirty="0"/>
                <a:t>2 </a:t>
              </a:r>
              <a:endParaRPr lang="fr-BE" dirty="0"/>
            </a:p>
          </p:txBody>
        </p:sp>
        <p:pic>
          <p:nvPicPr>
            <p:cNvPr id="12" name="Image 11"/>
            <p:cNvPicPr>
              <a:picLocks noChangeAspect="1"/>
            </p:cNvPicPr>
            <p:nvPr/>
          </p:nvPicPr>
          <p:blipFill rotWithShape="1">
            <a:blip r:embed="rId5">
              <a:extLst>
                <a:ext uri="{28A0092B-C50C-407E-A947-70E740481C1C}">
                  <a14:useLocalDpi xmlns:a14="http://schemas.microsoft.com/office/drawing/2010/main" val="0"/>
                </a:ext>
              </a:extLst>
            </a:blip>
            <a:srcRect l="23919" t="22952" r="8945"/>
            <a:stretch/>
          </p:blipFill>
          <p:spPr>
            <a:xfrm>
              <a:off x="7714106" y="3076735"/>
              <a:ext cx="313897" cy="333798"/>
            </a:xfrm>
            <a:prstGeom prst="rect">
              <a:avLst/>
            </a:prstGeom>
          </p:spPr>
        </p:pic>
      </p:grpSp>
      <p:grpSp>
        <p:nvGrpSpPr>
          <p:cNvPr id="15" name="Groupe 14"/>
          <p:cNvGrpSpPr/>
          <p:nvPr/>
        </p:nvGrpSpPr>
        <p:grpSpPr>
          <a:xfrm>
            <a:off x="734845" y="6314473"/>
            <a:ext cx="6150309" cy="646331"/>
            <a:chOff x="5320018" y="3012240"/>
            <a:chExt cx="5273418" cy="646331"/>
          </a:xfrm>
        </p:grpSpPr>
        <p:sp>
          <p:nvSpPr>
            <p:cNvPr id="16" name="ZoneTexte 15"/>
            <p:cNvSpPr txBox="1"/>
            <p:nvPr/>
          </p:nvSpPr>
          <p:spPr>
            <a:xfrm>
              <a:off x="5320018" y="3012240"/>
              <a:ext cx="5273418" cy="646331"/>
            </a:xfrm>
            <a:prstGeom prst="rect">
              <a:avLst/>
            </a:prstGeom>
            <a:noFill/>
          </p:spPr>
          <p:txBody>
            <a:bodyPr wrap="square" rtlCol="0">
              <a:spAutoFit/>
            </a:bodyPr>
            <a:lstStyle/>
            <a:p>
              <a:pPr algn="just"/>
              <a:r>
                <a:rPr lang="fr-BE" dirty="0"/>
                <a:t>● </a:t>
              </a:r>
              <a:r>
                <a:rPr lang="fr-BE" dirty="0" err="1" smtClean="0"/>
                <a:t>Bilirubin</a:t>
              </a:r>
              <a:r>
                <a:rPr lang="fr-BE" dirty="0" smtClean="0"/>
                <a:t> </a:t>
              </a:r>
              <a:r>
                <a:rPr lang="fr-BE" dirty="0" err="1" smtClean="0"/>
                <a:t>oxidase</a:t>
              </a:r>
              <a:r>
                <a:rPr lang="fr-BE" dirty="0" smtClean="0"/>
                <a:t>: 2bilirubin+O</a:t>
              </a:r>
              <a:r>
                <a:rPr lang="fr-BE" baseline="-25000" dirty="0" smtClean="0"/>
                <a:t>2</a:t>
              </a:r>
              <a:r>
                <a:rPr lang="fr-BE" dirty="0" smtClean="0"/>
                <a:t>         2biliverdin +2H</a:t>
              </a:r>
              <a:r>
                <a:rPr lang="fr-BE" baseline="-25000" dirty="0" smtClean="0"/>
                <a:t>2</a:t>
              </a:r>
              <a:r>
                <a:rPr lang="fr-BE" dirty="0" smtClean="0"/>
                <a:t>O</a:t>
              </a:r>
              <a:r>
                <a:rPr lang="fr-BE" baseline="-25000" dirty="0" smtClean="0"/>
                <a:t> </a:t>
              </a:r>
              <a:endParaRPr lang="fr-BE" dirty="0"/>
            </a:p>
          </p:txBody>
        </p:sp>
        <p:pic>
          <p:nvPicPr>
            <p:cNvPr id="17" name="Image 16"/>
            <p:cNvPicPr>
              <a:picLocks noChangeAspect="1"/>
            </p:cNvPicPr>
            <p:nvPr/>
          </p:nvPicPr>
          <p:blipFill rotWithShape="1">
            <a:blip r:embed="rId5">
              <a:extLst>
                <a:ext uri="{28A0092B-C50C-407E-A947-70E740481C1C}">
                  <a14:useLocalDpi xmlns:a14="http://schemas.microsoft.com/office/drawing/2010/main" val="0"/>
                </a:ext>
              </a:extLst>
            </a:blip>
            <a:srcRect l="23919" t="22952" r="8945"/>
            <a:stretch/>
          </p:blipFill>
          <p:spPr>
            <a:xfrm>
              <a:off x="8080283" y="3075799"/>
              <a:ext cx="313897" cy="333798"/>
            </a:xfrm>
            <a:prstGeom prst="rect">
              <a:avLst/>
            </a:prstGeom>
          </p:spPr>
        </p:pic>
      </p:grpSp>
      <p:sp>
        <p:nvSpPr>
          <p:cNvPr id="2" name="Rectangle 1"/>
          <p:cNvSpPr/>
          <p:nvPr/>
        </p:nvSpPr>
        <p:spPr>
          <a:xfrm>
            <a:off x="734845" y="2434361"/>
            <a:ext cx="404144" cy="494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pic>
        <p:nvPicPr>
          <p:cNvPr id="18" name="Picture 2" descr="https://upload.wikimedia.org/wikipedia/commons/4/4c/Cyclovoltammogr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757" y="4009764"/>
            <a:ext cx="3460206" cy="228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787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6549" t="17637" r="8099" b="8712"/>
          <a:stretch/>
        </p:blipFill>
        <p:spPr>
          <a:xfrm>
            <a:off x="6769769" y="1320441"/>
            <a:ext cx="4767634" cy="2313010"/>
          </a:xfrm>
          <a:prstGeom prst="rect">
            <a:avLst/>
          </a:prstGeom>
        </p:spPr>
      </p:pic>
      <p:sp>
        <p:nvSpPr>
          <p:cNvPr id="2" name="Rectangle 1"/>
          <p:cNvSpPr/>
          <p:nvPr/>
        </p:nvSpPr>
        <p:spPr>
          <a:xfrm>
            <a:off x="734845" y="2434361"/>
            <a:ext cx="404144" cy="494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p:cNvPicPr>
            <a:picLocks noChangeAspect="1"/>
          </p:cNvPicPr>
          <p:nvPr/>
        </p:nvPicPr>
        <p:blipFill>
          <a:blip r:embed="rId4"/>
          <a:stretch>
            <a:fillRect/>
          </a:stretch>
        </p:blipFill>
        <p:spPr>
          <a:xfrm>
            <a:off x="502596" y="1925044"/>
            <a:ext cx="6267173" cy="4708358"/>
          </a:xfrm>
          <a:prstGeom prst="rect">
            <a:avLst/>
          </a:prstGeom>
        </p:spPr>
      </p:pic>
      <p:sp>
        <p:nvSpPr>
          <p:cNvPr id="3" name="Rectangle 2"/>
          <p:cNvSpPr/>
          <p:nvPr/>
        </p:nvSpPr>
        <p:spPr>
          <a:xfrm>
            <a:off x="224589" y="1764632"/>
            <a:ext cx="712328" cy="712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4395135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6549" t="17637" r="8099" b="8712"/>
          <a:stretch/>
        </p:blipFill>
        <p:spPr>
          <a:xfrm>
            <a:off x="6769769" y="1320441"/>
            <a:ext cx="4767634" cy="2313010"/>
          </a:xfrm>
          <a:prstGeom prst="rect">
            <a:avLst/>
          </a:prstGeom>
        </p:spPr>
      </p:pic>
      <p:sp>
        <p:nvSpPr>
          <p:cNvPr id="2" name="Rectangle 1"/>
          <p:cNvSpPr/>
          <p:nvPr/>
        </p:nvSpPr>
        <p:spPr>
          <a:xfrm>
            <a:off x="734845" y="2434361"/>
            <a:ext cx="404144" cy="494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224589" y="1764632"/>
            <a:ext cx="712328" cy="712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p:cNvPicPr>
            <a:picLocks noChangeAspect="1"/>
          </p:cNvPicPr>
          <p:nvPr/>
        </p:nvPicPr>
        <p:blipFill rotWithShape="1">
          <a:blip r:embed="rId4"/>
          <a:srcRect l="7183" t="23460" r="8310" b="64815"/>
          <a:stretch/>
        </p:blipFill>
        <p:spPr>
          <a:xfrm>
            <a:off x="1138989" y="4030317"/>
            <a:ext cx="10303100" cy="803686"/>
          </a:xfrm>
          <a:prstGeom prst="rect">
            <a:avLst/>
          </a:prstGeom>
        </p:spPr>
      </p:pic>
      <p:pic>
        <p:nvPicPr>
          <p:cNvPr id="15" name="Image 14"/>
          <p:cNvPicPr>
            <a:picLocks noChangeAspect="1"/>
          </p:cNvPicPr>
          <p:nvPr/>
        </p:nvPicPr>
        <p:blipFill rotWithShape="1">
          <a:blip r:embed="rId4"/>
          <a:srcRect l="54920" t="34460" r="8310" b="40277"/>
          <a:stretch/>
        </p:blipFill>
        <p:spPr>
          <a:xfrm>
            <a:off x="3810000" y="4834003"/>
            <a:ext cx="4483053" cy="1731645"/>
          </a:xfrm>
          <a:prstGeom prst="rect">
            <a:avLst/>
          </a:prstGeom>
        </p:spPr>
      </p:pic>
      <p:sp>
        <p:nvSpPr>
          <p:cNvPr id="10"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998033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002974" y="6344012"/>
            <a:ext cx="3189026" cy="369332"/>
          </a:xfrm>
          <a:prstGeom prst="rect">
            <a:avLst/>
          </a:prstGeom>
        </p:spPr>
        <p:txBody>
          <a:bodyPr wrap="square">
            <a:spAutoFit/>
          </a:bodyPr>
          <a:lstStyle/>
          <a:p>
            <a:r>
              <a:rPr lang="fr-BE" dirty="0" smtClean="0">
                <a:solidFill>
                  <a:schemeClr val="bg1">
                    <a:lumMod val="65000"/>
                  </a:schemeClr>
                </a:solidFill>
              </a:rPr>
              <a:t>Source: www.h2life.org</a:t>
            </a:r>
            <a:endParaRPr lang="fr-BE" dirty="0">
              <a:solidFill>
                <a:schemeClr val="bg1">
                  <a:lumMod val="65000"/>
                </a:schemeClr>
              </a:solidFill>
            </a:endParaRPr>
          </a:p>
        </p:txBody>
      </p:sp>
      <p:sp>
        <p:nvSpPr>
          <p:cNvPr id="3" name="Rectangle 2"/>
          <p:cNvSpPr/>
          <p:nvPr/>
        </p:nvSpPr>
        <p:spPr>
          <a:xfrm>
            <a:off x="3367077" y="1488539"/>
            <a:ext cx="9001385" cy="1200329"/>
          </a:xfrm>
          <a:prstGeom prst="rect">
            <a:avLst/>
          </a:prstGeom>
        </p:spPr>
        <p:txBody>
          <a:bodyPr wrap="square">
            <a:spAutoFit/>
          </a:bodyPr>
          <a:lstStyle/>
          <a:p>
            <a:r>
              <a:rPr lang="fr-BE" sz="2400" dirty="0" err="1">
                <a:solidFill>
                  <a:srgbClr val="000000"/>
                </a:solidFill>
              </a:rPr>
              <a:t>Hydrogen</a:t>
            </a:r>
            <a:r>
              <a:rPr lang="fr-BE" sz="2400" dirty="0">
                <a:solidFill>
                  <a:srgbClr val="000000"/>
                </a:solidFill>
              </a:rPr>
              <a:t> </a:t>
            </a:r>
            <a:r>
              <a:rPr lang="fr-BE" sz="2400" dirty="0" smtClean="0">
                <a:solidFill>
                  <a:srgbClr val="000000"/>
                </a:solidFill>
              </a:rPr>
              <a:t>production by water </a:t>
            </a:r>
            <a:r>
              <a:rPr lang="fr-BE" sz="2400" strike="sngStrike" dirty="0" err="1" smtClean="0">
                <a:solidFill>
                  <a:srgbClr val="000000"/>
                </a:solidFill>
              </a:rPr>
              <a:t>electro</a:t>
            </a:r>
            <a:r>
              <a:rPr lang="fr-BE" sz="2400" dirty="0" err="1" smtClean="0">
                <a:solidFill>
                  <a:srgbClr val="000000"/>
                </a:solidFill>
              </a:rPr>
              <a:t>photolysis</a:t>
            </a:r>
            <a:r>
              <a:rPr lang="fr-BE" sz="2400" dirty="0" smtClean="0">
                <a:solidFill>
                  <a:srgbClr val="000000"/>
                </a:solidFill>
              </a:rPr>
              <a:t>: </a:t>
            </a:r>
          </a:p>
          <a:p>
            <a:r>
              <a:rPr lang="fr-BE" sz="2400" b="1" dirty="0" err="1">
                <a:solidFill>
                  <a:srgbClr val="000000"/>
                </a:solidFill>
              </a:rPr>
              <a:t>Could</a:t>
            </a:r>
            <a:r>
              <a:rPr lang="fr-BE" sz="2400" b="1" dirty="0">
                <a:solidFill>
                  <a:srgbClr val="000000"/>
                </a:solidFill>
              </a:rPr>
              <a:t> enzymes replace </a:t>
            </a:r>
            <a:r>
              <a:rPr lang="fr-BE" sz="2400" b="1" dirty="0" err="1">
                <a:solidFill>
                  <a:srgbClr val="000000"/>
                </a:solidFill>
              </a:rPr>
              <a:t>metal</a:t>
            </a:r>
            <a:r>
              <a:rPr lang="fr-BE" sz="2400" b="1" dirty="0">
                <a:solidFill>
                  <a:srgbClr val="000000"/>
                </a:solidFill>
              </a:rPr>
              <a:t> </a:t>
            </a:r>
            <a:r>
              <a:rPr lang="fr-BE" sz="2400" b="1" dirty="0" err="1" smtClean="0">
                <a:solidFill>
                  <a:srgbClr val="000000"/>
                </a:solidFill>
              </a:rPr>
              <a:t>catalysts</a:t>
            </a:r>
            <a:r>
              <a:rPr lang="fr-BE" sz="2400" b="1" dirty="0" smtClean="0">
                <a:solidFill>
                  <a:srgbClr val="000000"/>
                </a:solidFill>
              </a:rPr>
              <a:t> in </a:t>
            </a:r>
            <a:r>
              <a:rPr lang="fr-BE" sz="2400" b="1" dirty="0" err="1" smtClean="0">
                <a:solidFill>
                  <a:srgbClr val="000000"/>
                </a:solidFill>
              </a:rPr>
              <a:t>electrolyser</a:t>
            </a:r>
            <a:r>
              <a:rPr lang="fr-BE" sz="2400" b="1" dirty="0" smtClean="0">
                <a:solidFill>
                  <a:srgbClr val="000000"/>
                </a:solidFill>
              </a:rPr>
              <a:t> </a:t>
            </a:r>
            <a:r>
              <a:rPr lang="fr-BE" sz="2400" b="1" dirty="0">
                <a:solidFill>
                  <a:srgbClr val="000000"/>
                </a:solidFill>
              </a:rPr>
              <a:t>?</a:t>
            </a:r>
            <a:endParaRPr lang="en-US" sz="2400" b="1" dirty="0">
              <a:solidFill>
                <a:srgbClr val="000000"/>
              </a:solidFill>
            </a:endParaRPr>
          </a:p>
          <a:p>
            <a:endParaRPr lang="en-US" sz="2400" b="1" dirty="0">
              <a:solidFill>
                <a:srgbClr val="000000"/>
              </a:solidFill>
            </a:endParaRPr>
          </a:p>
        </p:txBody>
      </p:sp>
      <p:pic>
        <p:nvPicPr>
          <p:cNvPr id="24" name="Image 23"/>
          <p:cNvPicPr>
            <a:picLocks noChangeAspect="1"/>
          </p:cNvPicPr>
          <p:nvPr/>
        </p:nvPicPr>
        <p:blipFill rotWithShape="1">
          <a:blip r:embed="rId3"/>
          <a:srcRect l="51233" t="44668" r="20954" b="13714"/>
          <a:stretch/>
        </p:blipFill>
        <p:spPr>
          <a:xfrm>
            <a:off x="6275785" y="2696174"/>
            <a:ext cx="4084963" cy="3436562"/>
          </a:xfrm>
          <a:prstGeom prst="rect">
            <a:avLst/>
          </a:prstGeom>
        </p:spPr>
      </p:pic>
      <p:grpSp>
        <p:nvGrpSpPr>
          <p:cNvPr id="26" name="Groupe 25"/>
          <p:cNvGrpSpPr/>
          <p:nvPr/>
        </p:nvGrpSpPr>
        <p:grpSpPr>
          <a:xfrm>
            <a:off x="876133" y="3802823"/>
            <a:ext cx="5273418" cy="398293"/>
            <a:chOff x="5320018" y="3012240"/>
            <a:chExt cx="5273418" cy="398293"/>
          </a:xfrm>
        </p:grpSpPr>
        <p:sp>
          <p:nvSpPr>
            <p:cNvPr id="27" name="ZoneTexte 26"/>
            <p:cNvSpPr txBox="1"/>
            <p:nvPr/>
          </p:nvSpPr>
          <p:spPr>
            <a:xfrm>
              <a:off x="5320018" y="3012240"/>
              <a:ext cx="5273418" cy="369332"/>
            </a:xfrm>
            <a:prstGeom prst="rect">
              <a:avLst/>
            </a:prstGeom>
            <a:noFill/>
          </p:spPr>
          <p:txBody>
            <a:bodyPr wrap="square" rtlCol="0">
              <a:spAutoFit/>
            </a:bodyPr>
            <a:lstStyle/>
            <a:p>
              <a:pPr algn="just"/>
              <a:r>
                <a:rPr lang="fr-BE" dirty="0"/>
                <a:t>● </a:t>
              </a:r>
              <a:r>
                <a:rPr lang="fr-BE" dirty="0" err="1" smtClean="0"/>
                <a:t>Hydrogénase</a:t>
              </a:r>
              <a:r>
                <a:rPr lang="fr-BE" dirty="0" smtClean="0"/>
                <a:t>: 2H</a:t>
              </a:r>
              <a:r>
                <a:rPr lang="fr-BE" baseline="30000" dirty="0"/>
                <a:t>+</a:t>
              </a:r>
              <a:r>
                <a:rPr lang="fr-BE" dirty="0"/>
                <a:t>+2e</a:t>
              </a:r>
              <a:r>
                <a:rPr lang="fr-BE" baseline="30000" dirty="0"/>
                <a:t>-</a:t>
              </a:r>
              <a:r>
                <a:rPr lang="fr-BE" dirty="0"/>
                <a:t>        H</a:t>
              </a:r>
              <a:r>
                <a:rPr lang="fr-BE" baseline="-25000" dirty="0"/>
                <a:t>2 </a:t>
              </a:r>
              <a:endParaRPr lang="fr-BE" dirty="0"/>
            </a:p>
          </p:txBody>
        </p:sp>
        <p:pic>
          <p:nvPicPr>
            <p:cNvPr id="28" name="Image 27"/>
            <p:cNvPicPr>
              <a:picLocks noChangeAspect="1"/>
            </p:cNvPicPr>
            <p:nvPr/>
          </p:nvPicPr>
          <p:blipFill rotWithShape="1">
            <a:blip r:embed="rId4">
              <a:extLst>
                <a:ext uri="{28A0092B-C50C-407E-A947-70E740481C1C}">
                  <a14:useLocalDpi xmlns:a14="http://schemas.microsoft.com/office/drawing/2010/main" val="0"/>
                </a:ext>
              </a:extLst>
            </a:blip>
            <a:srcRect l="23919" t="22952" r="8945"/>
            <a:stretch/>
          </p:blipFill>
          <p:spPr>
            <a:xfrm>
              <a:off x="7714106" y="3076735"/>
              <a:ext cx="313897" cy="333798"/>
            </a:xfrm>
            <a:prstGeom prst="rect">
              <a:avLst/>
            </a:prstGeom>
          </p:spPr>
        </p:pic>
      </p:grpSp>
      <p:grpSp>
        <p:nvGrpSpPr>
          <p:cNvPr id="29" name="Groupe 28"/>
          <p:cNvGrpSpPr/>
          <p:nvPr/>
        </p:nvGrpSpPr>
        <p:grpSpPr>
          <a:xfrm>
            <a:off x="876132" y="4487316"/>
            <a:ext cx="6150309" cy="399196"/>
            <a:chOff x="5320018" y="3012240"/>
            <a:chExt cx="5273418" cy="399196"/>
          </a:xfrm>
        </p:grpSpPr>
        <p:sp>
          <p:nvSpPr>
            <p:cNvPr id="30" name="ZoneTexte 29"/>
            <p:cNvSpPr txBox="1"/>
            <p:nvPr/>
          </p:nvSpPr>
          <p:spPr>
            <a:xfrm>
              <a:off x="5320018" y="3012240"/>
              <a:ext cx="5273418" cy="369332"/>
            </a:xfrm>
            <a:prstGeom prst="rect">
              <a:avLst/>
            </a:prstGeom>
            <a:noFill/>
          </p:spPr>
          <p:txBody>
            <a:bodyPr wrap="square" rtlCol="0">
              <a:spAutoFit/>
            </a:bodyPr>
            <a:lstStyle/>
            <a:p>
              <a:pPr algn="just"/>
              <a:r>
                <a:rPr lang="fr-BE" dirty="0"/>
                <a:t>● </a:t>
              </a:r>
              <a:r>
                <a:rPr lang="fr-BE" dirty="0" err="1" smtClean="0"/>
                <a:t>Photosystem</a:t>
              </a:r>
              <a:r>
                <a:rPr lang="fr-BE" dirty="0" smtClean="0"/>
                <a:t> II: 2H</a:t>
              </a:r>
              <a:r>
                <a:rPr lang="fr-BE" baseline="-25000" dirty="0" smtClean="0"/>
                <a:t>2</a:t>
              </a:r>
              <a:r>
                <a:rPr lang="fr-BE" dirty="0" smtClean="0"/>
                <a:t>O+light          4H</a:t>
              </a:r>
              <a:r>
                <a:rPr lang="fr-BE" baseline="30000" dirty="0" smtClean="0"/>
                <a:t>+</a:t>
              </a:r>
              <a:r>
                <a:rPr lang="fr-BE" dirty="0" smtClean="0"/>
                <a:t>+4e</a:t>
              </a:r>
              <a:r>
                <a:rPr lang="fr-BE" baseline="30000" dirty="0" smtClean="0"/>
                <a:t>-</a:t>
              </a:r>
              <a:r>
                <a:rPr lang="fr-BE" dirty="0" smtClean="0"/>
                <a:t>+O</a:t>
              </a:r>
              <a:r>
                <a:rPr lang="fr-BE" baseline="-25000" dirty="0" smtClean="0"/>
                <a:t>2</a:t>
              </a:r>
              <a:endParaRPr lang="fr-BE" dirty="0"/>
            </a:p>
          </p:txBody>
        </p:sp>
        <p:pic>
          <p:nvPicPr>
            <p:cNvPr id="31" name="Image 30"/>
            <p:cNvPicPr>
              <a:picLocks noChangeAspect="1"/>
            </p:cNvPicPr>
            <p:nvPr/>
          </p:nvPicPr>
          <p:blipFill rotWithShape="1">
            <a:blip r:embed="rId4">
              <a:extLst>
                <a:ext uri="{28A0092B-C50C-407E-A947-70E740481C1C}">
                  <a14:useLocalDpi xmlns:a14="http://schemas.microsoft.com/office/drawing/2010/main" val="0"/>
                </a:ext>
              </a:extLst>
            </a:blip>
            <a:srcRect l="23919" t="22952" r="8945"/>
            <a:stretch/>
          </p:blipFill>
          <p:spPr>
            <a:xfrm>
              <a:off x="7766650" y="3077638"/>
              <a:ext cx="313897" cy="333798"/>
            </a:xfrm>
            <a:prstGeom prst="rect">
              <a:avLst/>
            </a:prstGeom>
          </p:spPr>
        </p:pic>
      </p:grpSp>
      <p:sp>
        <p:nvSpPr>
          <p:cNvPr id="12"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37884894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10263" t="17762" r="14474" b="35198"/>
          <a:stretch/>
        </p:blipFill>
        <p:spPr>
          <a:xfrm>
            <a:off x="1525969" y="1864500"/>
            <a:ext cx="9176084" cy="3224463"/>
          </a:xfrm>
          <a:prstGeom prst="rect">
            <a:avLst/>
          </a:prstGeom>
        </p:spPr>
      </p:pic>
      <p:sp>
        <p:nvSpPr>
          <p:cNvPr id="5"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469647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t>
            </a:r>
            <a:r>
              <a:rPr lang="fr-BE" sz="2400" b="1" dirty="0" smtClean="0">
                <a:solidFill>
                  <a:srgbClr val="000000"/>
                </a:solidFill>
                <a:latin typeface="Calibri"/>
              </a:rPr>
              <a:t> production:</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pic>
        <p:nvPicPr>
          <p:cNvPr id="10" name="Image 9"/>
          <p:cNvPicPr>
            <a:picLocks noChangeAspect="1"/>
          </p:cNvPicPr>
          <p:nvPr/>
        </p:nvPicPr>
        <p:blipFill rotWithShape="1">
          <a:blip r:embed="rId2"/>
          <a:srcRect l="34859" t="34217" r="9577" b="11342"/>
          <a:stretch/>
        </p:blipFill>
        <p:spPr>
          <a:xfrm>
            <a:off x="1" y="839687"/>
            <a:ext cx="10534918" cy="5803225"/>
          </a:xfrm>
          <a:prstGeom prst="rect">
            <a:avLst/>
          </a:prstGeom>
        </p:spPr>
      </p:pic>
      <p:sp>
        <p:nvSpPr>
          <p:cNvPr id="4" name="Rectangle 3"/>
          <p:cNvSpPr/>
          <p:nvPr/>
        </p:nvSpPr>
        <p:spPr>
          <a:xfrm>
            <a:off x="677238" y="3219719"/>
            <a:ext cx="1867437" cy="325835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2592830" y="5925931"/>
            <a:ext cx="2485853" cy="392159"/>
          </a:xfrm>
          <a:prstGeom prst="rect">
            <a:avLst/>
          </a:prstGeom>
          <a:ln>
            <a:solidFill>
              <a:srgbClr val="FF0000"/>
            </a:solidFill>
          </a:ln>
        </p:spPr>
        <p:txBody>
          <a:bodyPr wrap="square">
            <a:spAutoFit/>
          </a:bodyPr>
          <a:lstStyle/>
          <a:p>
            <a:pPr algn="just">
              <a:lnSpc>
                <a:spcPct val="115000"/>
              </a:lnSpc>
              <a:spcAft>
                <a:spcPts val="0"/>
              </a:spcAft>
            </a:pPr>
            <a:r>
              <a:rPr lang="en-US"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CO</a:t>
            </a:r>
            <a:r>
              <a:rPr lang="en-US" b="1" baseline="-25000" dirty="0" smtClean="0">
                <a:solidFill>
                  <a:srgbClr val="FF0000"/>
                </a:solidFill>
                <a:latin typeface="Calibri" panose="020F0502020204030204" pitchFamily="34" charset="0"/>
                <a:ea typeface="Calibri" panose="020F0502020204030204" pitchFamily="34" charset="0"/>
                <a:cs typeface="Arial" panose="020B0604020202020204" pitchFamily="34" charset="0"/>
              </a:rPr>
              <a:t>2</a:t>
            </a:r>
            <a:r>
              <a:rPr lang="en-US"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 producing methods</a:t>
            </a:r>
          </a:p>
        </p:txBody>
      </p:sp>
      <p:sp>
        <p:nvSpPr>
          <p:cNvPr id="11" name="Rectangle 10"/>
          <p:cNvSpPr/>
          <p:nvPr/>
        </p:nvSpPr>
        <p:spPr>
          <a:xfrm>
            <a:off x="680599" y="989529"/>
            <a:ext cx="1867437" cy="206535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2723357" y="2266184"/>
            <a:ext cx="1874401" cy="410882"/>
          </a:xfrm>
          <a:prstGeom prst="rect">
            <a:avLst/>
          </a:prstGeom>
          <a:ln>
            <a:solidFill>
              <a:srgbClr val="00B050"/>
            </a:solidFill>
          </a:ln>
        </p:spPr>
        <p:txBody>
          <a:bodyPr wrap="square">
            <a:spAutoFit/>
          </a:bodyPr>
          <a:lstStyle/>
          <a:p>
            <a:pPr algn="just">
              <a:lnSpc>
                <a:spcPct val="115000"/>
              </a:lnSpc>
              <a:spcAft>
                <a:spcPts val="0"/>
              </a:spcAft>
            </a:pPr>
            <a:r>
              <a:rPr lang="en-US" b="1" dirty="0" smtClean="0">
                <a:solidFill>
                  <a:srgbClr val="00B050"/>
                </a:solidFill>
                <a:latin typeface="Calibri" panose="020F0502020204030204" pitchFamily="34" charset="0"/>
                <a:ea typeface="Calibri" panose="020F0502020204030204" pitchFamily="34" charset="0"/>
                <a:cs typeface="Arial" panose="020B0604020202020204" pitchFamily="34" charset="0"/>
              </a:rPr>
              <a:t>No CO</a:t>
            </a:r>
            <a:r>
              <a:rPr lang="en-US" b="1" baseline="-25000" dirty="0" smtClean="0">
                <a:solidFill>
                  <a:srgbClr val="00B050"/>
                </a:solidFill>
                <a:latin typeface="Calibri" panose="020F0502020204030204" pitchFamily="34" charset="0"/>
                <a:ea typeface="Calibri" panose="020F0502020204030204" pitchFamily="34" charset="0"/>
                <a:cs typeface="Arial" panose="020B0604020202020204" pitchFamily="34" charset="0"/>
              </a:rPr>
              <a:t>2</a:t>
            </a:r>
            <a:r>
              <a:rPr lang="en-US" b="1" dirty="0" smtClean="0">
                <a:solidFill>
                  <a:srgbClr val="00B050"/>
                </a:solidFill>
                <a:latin typeface="Calibri" panose="020F0502020204030204" pitchFamily="34" charset="0"/>
                <a:ea typeface="Calibri" panose="020F0502020204030204" pitchFamily="34" charset="0"/>
                <a:cs typeface="Arial" panose="020B0604020202020204" pitchFamily="34" charset="0"/>
              </a:rPr>
              <a:t> footprint </a:t>
            </a:r>
          </a:p>
        </p:txBody>
      </p:sp>
    </p:spTree>
    <p:extLst>
      <p:ext uri="{BB962C8B-B14F-4D97-AF65-F5344CB8AC3E}">
        <p14:creationId xmlns:p14="http://schemas.microsoft.com/office/powerpoint/2010/main" val="24237303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457606" y="1451162"/>
            <a:ext cx="7606655" cy="5073737"/>
            <a:chOff x="5713204" y="1654405"/>
            <a:chExt cx="7606655" cy="5073737"/>
          </a:xfrm>
        </p:grpSpPr>
        <p:grpSp>
          <p:nvGrpSpPr>
            <p:cNvPr id="8" name="Groupe 7"/>
            <p:cNvGrpSpPr/>
            <p:nvPr/>
          </p:nvGrpSpPr>
          <p:grpSpPr>
            <a:xfrm>
              <a:off x="5713204" y="1654405"/>
              <a:ext cx="6438243" cy="5073737"/>
              <a:chOff x="4007233" y="1627110"/>
              <a:chExt cx="6438243" cy="5073737"/>
            </a:xfrm>
          </p:grpSpPr>
          <p:grpSp>
            <p:nvGrpSpPr>
              <p:cNvPr id="11" name="Groupe 10"/>
              <p:cNvGrpSpPr/>
              <p:nvPr/>
            </p:nvGrpSpPr>
            <p:grpSpPr>
              <a:xfrm>
                <a:off x="4007233" y="1627110"/>
                <a:ext cx="6056341" cy="4723361"/>
                <a:chOff x="4007233" y="1627110"/>
                <a:chExt cx="6056341" cy="4723361"/>
              </a:xfrm>
            </p:grpSpPr>
            <p:pic>
              <p:nvPicPr>
                <p:cNvPr id="13" name="Image 12"/>
                <p:cNvPicPr>
                  <a:picLocks noChangeAspect="1"/>
                </p:cNvPicPr>
                <p:nvPr/>
              </p:nvPicPr>
              <p:blipFill rotWithShape="1">
                <a:blip r:embed="rId3"/>
                <a:srcRect r="32928" b="4345"/>
                <a:stretch/>
              </p:blipFill>
              <p:spPr>
                <a:xfrm>
                  <a:off x="4007233" y="1627110"/>
                  <a:ext cx="6056341" cy="4723361"/>
                </a:xfrm>
                <a:prstGeom prst="rect">
                  <a:avLst/>
                </a:prstGeom>
              </p:spPr>
            </p:pic>
            <p:sp>
              <p:nvSpPr>
                <p:cNvPr id="14" name="Rectangle 13"/>
                <p:cNvSpPr/>
                <p:nvPr/>
              </p:nvSpPr>
              <p:spPr>
                <a:xfrm>
                  <a:off x="4007233" y="2156346"/>
                  <a:ext cx="2857592" cy="99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2" name="Rectangle 11"/>
              <p:cNvSpPr/>
              <p:nvPr/>
            </p:nvSpPr>
            <p:spPr>
              <a:xfrm>
                <a:off x="7587884" y="5704560"/>
                <a:ext cx="2857592" cy="99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9" name="ZoneTexte 8"/>
            <p:cNvSpPr txBox="1"/>
            <p:nvPr/>
          </p:nvSpPr>
          <p:spPr>
            <a:xfrm>
              <a:off x="9225615" y="5883399"/>
              <a:ext cx="2756848" cy="369332"/>
            </a:xfrm>
            <a:prstGeom prst="rect">
              <a:avLst/>
            </a:prstGeom>
            <a:noFill/>
          </p:spPr>
          <p:txBody>
            <a:bodyPr wrap="square" rtlCol="0">
              <a:spAutoFit/>
            </a:bodyPr>
            <a:lstStyle/>
            <a:p>
              <a:r>
                <a:rPr lang="fr-BE" dirty="0" smtClean="0"/>
                <a:t>PSII anode</a:t>
              </a:r>
              <a:endParaRPr lang="fr-BE" dirty="0"/>
            </a:p>
          </p:txBody>
        </p:sp>
        <p:sp>
          <p:nvSpPr>
            <p:cNvPr id="10" name="ZoneTexte 9"/>
            <p:cNvSpPr txBox="1"/>
            <p:nvPr/>
          </p:nvSpPr>
          <p:spPr>
            <a:xfrm>
              <a:off x="10563011" y="5685479"/>
              <a:ext cx="2756848" cy="369332"/>
            </a:xfrm>
            <a:prstGeom prst="rect">
              <a:avLst/>
            </a:prstGeom>
            <a:noFill/>
          </p:spPr>
          <p:txBody>
            <a:bodyPr wrap="square" rtlCol="0">
              <a:spAutoFit/>
            </a:bodyPr>
            <a:lstStyle/>
            <a:p>
              <a:r>
                <a:rPr lang="fr-BE" dirty="0" err="1" smtClean="0"/>
                <a:t>Hydrogenase</a:t>
              </a:r>
              <a:r>
                <a:rPr lang="fr-BE" dirty="0" smtClean="0"/>
                <a:t> cathode</a:t>
              </a:r>
              <a:endParaRPr lang="fr-BE" dirty="0"/>
            </a:p>
          </p:txBody>
        </p:sp>
      </p:grpSp>
      <p:sp>
        <p:nvSpPr>
          <p:cNvPr id="15"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16927606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3"/>
          <a:stretch>
            <a:fillRect/>
          </a:stretch>
        </p:blipFill>
        <p:spPr>
          <a:xfrm>
            <a:off x="232917" y="2446988"/>
            <a:ext cx="8227407" cy="3639438"/>
          </a:xfrm>
          <a:prstGeom prst="rect">
            <a:avLst/>
          </a:prstGeom>
        </p:spPr>
      </p:pic>
      <p:grpSp>
        <p:nvGrpSpPr>
          <p:cNvPr id="34" name="Groupe 33"/>
          <p:cNvGrpSpPr/>
          <p:nvPr/>
        </p:nvGrpSpPr>
        <p:grpSpPr>
          <a:xfrm>
            <a:off x="7933386" y="247203"/>
            <a:ext cx="3915175" cy="3272286"/>
            <a:chOff x="3780474" y="1627110"/>
            <a:chExt cx="6893388" cy="5199328"/>
          </a:xfrm>
        </p:grpSpPr>
        <p:pic>
          <p:nvPicPr>
            <p:cNvPr id="36" name="Image 35"/>
            <p:cNvPicPr>
              <a:picLocks noChangeAspect="1"/>
            </p:cNvPicPr>
            <p:nvPr/>
          </p:nvPicPr>
          <p:blipFill rotWithShape="1">
            <a:blip r:embed="rId4"/>
            <a:srcRect r="32928" b="4345"/>
            <a:stretch/>
          </p:blipFill>
          <p:spPr>
            <a:xfrm>
              <a:off x="4007231" y="1627110"/>
              <a:ext cx="6666631" cy="5199328"/>
            </a:xfrm>
            <a:prstGeom prst="rect">
              <a:avLst/>
            </a:prstGeom>
          </p:spPr>
        </p:pic>
        <p:sp>
          <p:nvSpPr>
            <p:cNvPr id="37" name="Rectangle 36"/>
            <p:cNvSpPr/>
            <p:nvPr/>
          </p:nvSpPr>
          <p:spPr>
            <a:xfrm>
              <a:off x="3780474" y="2156346"/>
              <a:ext cx="3355993" cy="1206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3" name="Rectangle 2"/>
          <p:cNvSpPr/>
          <p:nvPr/>
        </p:nvSpPr>
        <p:spPr>
          <a:xfrm>
            <a:off x="141668" y="1849478"/>
            <a:ext cx="489397" cy="901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CustomShape 2"/>
          <p:cNvSpPr/>
          <p:nvPr/>
        </p:nvSpPr>
        <p:spPr>
          <a:xfrm>
            <a:off x="4190278" y="293672"/>
            <a:ext cx="2224800" cy="456120"/>
          </a:xfrm>
          <a:prstGeom prst="rect">
            <a:avLst/>
          </a:prstGeom>
        </p:spPr>
        <p:txBody>
          <a:bodyPr wrap="none" lIns="90000" tIns="45000" rIns="90000" bIns="45000"/>
          <a:lstStyle/>
          <a:p>
            <a:pPr algn="ctr">
              <a:lnSpc>
                <a:spcPct val="100000"/>
              </a:lnSpc>
            </a:pPr>
            <a:r>
              <a:rPr lang="fr-BE" sz="2400" b="1" dirty="0">
                <a:solidFill>
                  <a:srgbClr val="000000"/>
                </a:solidFill>
              </a:rPr>
              <a:t>(Photo)Electro-</a:t>
            </a:r>
            <a:r>
              <a:rPr lang="fr-BE" sz="2400" b="1" dirty="0" err="1">
                <a:solidFill>
                  <a:srgbClr val="000000"/>
                </a:solidFill>
              </a:rPr>
              <a:t>enzymatic</a:t>
            </a:r>
            <a:r>
              <a:rPr lang="fr-BE" sz="2400" b="1" dirty="0">
                <a:solidFill>
                  <a:srgbClr val="000000"/>
                </a:solidFill>
              </a:rPr>
              <a:t> </a:t>
            </a:r>
            <a:r>
              <a:rPr lang="fr-BE" sz="2400" b="1" dirty="0" err="1">
                <a:solidFill>
                  <a:srgbClr val="000000"/>
                </a:solidFill>
              </a:rPr>
              <a:t>device</a:t>
            </a:r>
            <a:r>
              <a:rPr lang="fr-BE" sz="2400" b="1" dirty="0">
                <a:solidFill>
                  <a:srgbClr val="000000"/>
                </a:solidFill>
              </a:rPr>
              <a:t> to </a:t>
            </a:r>
            <a:r>
              <a:rPr lang="fr-BE" sz="2400" b="1" dirty="0" err="1">
                <a:solidFill>
                  <a:srgbClr val="000000"/>
                </a:solidFill>
              </a:rPr>
              <a:t>convert</a:t>
            </a:r>
            <a:r>
              <a:rPr lang="fr-BE" sz="2400" b="1" dirty="0">
                <a:solidFill>
                  <a:srgbClr val="000000"/>
                </a:solidFill>
              </a:rPr>
              <a:t> </a:t>
            </a:r>
            <a:r>
              <a:rPr lang="fr-BE" sz="2400" b="1" dirty="0" err="1">
                <a:solidFill>
                  <a:srgbClr val="000000"/>
                </a:solidFill>
              </a:rPr>
              <a:t>electricity</a:t>
            </a:r>
            <a:endParaRPr lang="fr-BE" sz="2400" b="1" dirty="0">
              <a:solidFill>
                <a:srgbClr val="000000"/>
              </a:solidFill>
            </a:endParaRPr>
          </a:p>
          <a:p>
            <a:pPr algn="ctr">
              <a:lnSpc>
                <a:spcPct val="100000"/>
              </a:lnSpc>
            </a:pPr>
            <a:r>
              <a:rPr lang="fr-BE" sz="2400" b="1" dirty="0" err="1">
                <a:solidFill>
                  <a:srgbClr val="000000"/>
                </a:solidFill>
              </a:rPr>
              <a:t>into</a:t>
            </a:r>
            <a:r>
              <a:rPr lang="fr-BE" sz="2400" b="1" dirty="0">
                <a:solidFill>
                  <a:srgbClr val="000000"/>
                </a:solidFill>
              </a:rPr>
              <a:t> </a:t>
            </a:r>
            <a:r>
              <a:rPr lang="fr-BE" sz="2400" b="1" dirty="0" err="1">
                <a:solidFill>
                  <a:srgbClr val="000000"/>
                </a:solidFill>
              </a:rPr>
              <a:t>molecular</a:t>
            </a:r>
            <a:r>
              <a:rPr lang="fr-BE" sz="2400" b="1" dirty="0">
                <a:solidFill>
                  <a:srgbClr val="000000"/>
                </a:solidFill>
              </a:rPr>
              <a:t> </a:t>
            </a:r>
            <a:r>
              <a:rPr lang="fr-BE" sz="2400" b="1" dirty="0" err="1">
                <a:solidFill>
                  <a:srgbClr val="000000"/>
                </a:solidFill>
              </a:rPr>
              <a:t>hydrogen</a:t>
            </a:r>
            <a:endParaRPr lang="fr-BE" sz="2400" b="1" dirty="0">
              <a:solidFill>
                <a:srgbClr val="000000"/>
              </a:solidFill>
            </a:endParaRPr>
          </a:p>
          <a:p>
            <a:pPr algn="ctr">
              <a:lnSpc>
                <a:spcPct val="100000"/>
              </a:lnSpc>
            </a:pPr>
            <a:endParaRPr lang="fr-BE" sz="2400" b="1" dirty="0" smtClean="0">
              <a:solidFill>
                <a:srgbClr val="000000"/>
              </a:solidFill>
              <a:latin typeface="Calibri"/>
            </a:endParaRPr>
          </a:p>
        </p:txBody>
      </p:sp>
    </p:spTree>
    <p:extLst>
      <p:ext uri="{BB962C8B-B14F-4D97-AF65-F5344CB8AC3E}">
        <p14:creationId xmlns:p14="http://schemas.microsoft.com/office/powerpoint/2010/main" val="22080460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63078" y="152400"/>
            <a:ext cx="1357322" cy="369332"/>
          </a:xfrm>
          <a:prstGeom prst="rect">
            <a:avLst/>
          </a:prstGeom>
          <a:noFill/>
        </p:spPr>
        <p:txBody>
          <a:bodyPr wrap="square" rtlCol="0">
            <a:spAutoFit/>
          </a:bodyPr>
          <a:lstStyle/>
          <a:p>
            <a:r>
              <a:rPr lang="fr-BE" dirty="0" smtClean="0"/>
              <a:t>Anecdotes</a:t>
            </a:r>
            <a:endParaRPr lang="en-US" dirty="0"/>
          </a:p>
        </p:txBody>
      </p:sp>
      <p:sp>
        <p:nvSpPr>
          <p:cNvPr id="3" name="Rectangle 2"/>
          <p:cNvSpPr/>
          <p:nvPr/>
        </p:nvSpPr>
        <p:spPr>
          <a:xfrm>
            <a:off x="2086377" y="1803043"/>
            <a:ext cx="7057623" cy="2428357"/>
          </a:xfrm>
          <a:prstGeom prst="rect">
            <a:avLst/>
          </a:prstGeom>
        </p:spPr>
        <p:txBody>
          <a:bodyPr wrap="square">
            <a:spAutoFit/>
          </a:bodyPr>
          <a:lstStyle/>
          <a:p>
            <a:pPr algn="just">
              <a:lnSpc>
                <a:spcPct val="115000"/>
              </a:lnSpc>
            </a:pPr>
            <a:r>
              <a:rPr lang="en-US" sz="2200" b="1" i="1" dirty="0" smtClean="0">
                <a:latin typeface="Calibri" panose="020F0502020204030204" pitchFamily="34" charset="0"/>
                <a:ea typeface="Times New Roman" panose="02020603050405020304" pitchFamily="18" charset="0"/>
                <a:cs typeface="Arial" panose="020B0604020202020204" pitchFamily="34" charset="0"/>
              </a:rPr>
              <a:t>“</a:t>
            </a:r>
            <a:r>
              <a:rPr lang="en-US" sz="2200" b="1" i="1" dirty="0">
                <a:latin typeface="Calibri" panose="020F0502020204030204" pitchFamily="34" charset="0"/>
                <a:ea typeface="Times New Roman" panose="02020603050405020304" pitchFamily="18" charset="0"/>
                <a:cs typeface="Arial" panose="020B0604020202020204" pitchFamily="34" charset="0"/>
              </a:rPr>
              <a:t>I believe that water will one day be employed as fuel, that hydrogen and oxygen which constitute it, used singly or together, will furnish an inexhaustible source of heat and light, of an intensity of which coal is not capable</a:t>
            </a:r>
            <a:r>
              <a:rPr lang="en-US" sz="2200" b="1" i="1" dirty="0" smtClean="0">
                <a:latin typeface="Calibri" panose="020F0502020204030204" pitchFamily="34" charset="0"/>
                <a:ea typeface="Times New Roman" panose="02020603050405020304" pitchFamily="18" charset="0"/>
                <a:cs typeface="Arial" panose="020B0604020202020204" pitchFamily="34" charset="0"/>
              </a:rPr>
              <a:t>”</a:t>
            </a:r>
            <a:r>
              <a:rPr lang="en-US" sz="2200" dirty="0" smtClean="0">
                <a:latin typeface="Calibri" panose="020F0502020204030204" pitchFamily="34" charset="0"/>
                <a:ea typeface="Times New Roman" panose="02020603050405020304" pitchFamily="18" charset="0"/>
                <a:cs typeface="Arial" panose="020B0604020202020204" pitchFamily="34" charset="0"/>
              </a:rPr>
              <a:t>.</a:t>
            </a:r>
          </a:p>
          <a:p>
            <a:pPr algn="just">
              <a:lnSpc>
                <a:spcPct val="115000"/>
              </a:lnSpc>
            </a:pPr>
            <a:endParaRPr lang="en-US" sz="2200" dirty="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15000"/>
              </a:lnSpc>
            </a:pPr>
            <a:r>
              <a:rPr lang="en-US" sz="2200" dirty="0">
                <a:latin typeface="Calibri" panose="020F0502020204030204" pitchFamily="34" charset="0"/>
                <a:ea typeface="Times New Roman" panose="02020603050405020304" pitchFamily="18" charset="0"/>
                <a:cs typeface="Arial" panose="020B0604020202020204" pitchFamily="34" charset="0"/>
              </a:rPr>
              <a:t>Jules </a:t>
            </a:r>
            <a:r>
              <a:rPr lang="en-US" sz="2200" dirty="0" smtClean="0">
                <a:latin typeface="Calibri" panose="020F0502020204030204" pitchFamily="34" charset="0"/>
                <a:ea typeface="Times New Roman" panose="02020603050405020304" pitchFamily="18" charset="0"/>
                <a:cs typeface="Arial" panose="020B0604020202020204" pitchFamily="34" charset="0"/>
              </a:rPr>
              <a:t>Verne, 1874</a:t>
            </a:r>
            <a:endParaRPr lang="fr-BE"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3467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463078" y="152400"/>
            <a:ext cx="1357322" cy="369332"/>
          </a:xfrm>
          <a:prstGeom prst="rect">
            <a:avLst/>
          </a:prstGeom>
          <a:noFill/>
        </p:spPr>
        <p:txBody>
          <a:bodyPr wrap="square" rtlCol="0">
            <a:spAutoFit/>
          </a:bodyPr>
          <a:lstStyle/>
          <a:p>
            <a:r>
              <a:rPr lang="fr-BE" dirty="0" smtClean="0"/>
              <a:t>Anecdotes</a:t>
            </a:r>
            <a:endParaRPr lang="en-US" dirty="0"/>
          </a:p>
        </p:txBody>
      </p:sp>
      <p:sp>
        <p:nvSpPr>
          <p:cNvPr id="3" name="Rectangle 2"/>
          <p:cNvSpPr/>
          <p:nvPr/>
        </p:nvSpPr>
        <p:spPr>
          <a:xfrm>
            <a:off x="2086377" y="1803043"/>
            <a:ext cx="7057623" cy="1446550"/>
          </a:xfrm>
          <a:prstGeom prst="rect">
            <a:avLst/>
          </a:prstGeom>
        </p:spPr>
        <p:txBody>
          <a:bodyPr wrap="square">
            <a:spAutoFit/>
          </a:bodyPr>
          <a:lstStyle/>
          <a:p>
            <a:r>
              <a:rPr lang="en-US" sz="2200" dirty="0" smtClean="0"/>
              <a:t>Hydrogen </a:t>
            </a:r>
            <a:r>
              <a:rPr lang="en-US" sz="2200" dirty="0"/>
              <a:t>standard atomic weight is 1,008. </a:t>
            </a:r>
            <a:endParaRPr lang="en-US" sz="2200" dirty="0" smtClean="0"/>
          </a:p>
          <a:p>
            <a:endParaRPr lang="en-US" sz="2200" dirty="0" smtClean="0"/>
          </a:p>
          <a:p>
            <a:r>
              <a:rPr lang="en-US" sz="2200" dirty="0" smtClean="0"/>
              <a:t>The </a:t>
            </a:r>
            <a:r>
              <a:rPr lang="en-US" sz="2200" dirty="0"/>
              <a:t>World Hydrogen Day has been derived from this fact and is on the 8th of October of each year.</a:t>
            </a:r>
            <a:endParaRPr lang="fr-BE" sz="2200" dirty="0"/>
          </a:p>
        </p:txBody>
      </p:sp>
    </p:spTree>
    <p:extLst>
      <p:ext uri="{BB962C8B-B14F-4D97-AF65-F5344CB8AC3E}">
        <p14:creationId xmlns:p14="http://schemas.microsoft.com/office/powerpoint/2010/main" val="7903339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stomShape 4"/>
          <p:cNvSpPr/>
          <p:nvPr/>
        </p:nvSpPr>
        <p:spPr>
          <a:xfrm>
            <a:off x="9016680" y="5567400"/>
            <a:ext cx="1320840" cy="274320"/>
          </a:xfrm>
          <a:prstGeom prst="rect">
            <a:avLst/>
          </a:prstGeom>
          <a:solidFill>
            <a:srgbClr val="FFFFFF"/>
          </a:solidFill>
        </p:spPr>
      </p:sp>
      <p:pic>
        <p:nvPicPr>
          <p:cNvPr id="47" name="Picture 2"/>
          <p:cNvPicPr/>
          <p:nvPr/>
        </p:nvPicPr>
        <p:blipFill>
          <a:blip r:embed="rId3"/>
          <a:stretch>
            <a:fillRect/>
          </a:stretch>
        </p:blipFill>
        <p:spPr>
          <a:xfrm>
            <a:off x="348699" y="5567400"/>
            <a:ext cx="1401531" cy="1128240"/>
          </a:xfrm>
          <a:prstGeom prst="rect">
            <a:avLst/>
          </a:prstGeom>
        </p:spPr>
      </p:pic>
      <p:pic>
        <p:nvPicPr>
          <p:cNvPr id="9" name="Picture 5" descr="C:\Documents and Settings\thomas\Bureau\vf_logo1_phytos_plan_de_travail_1.png"/>
          <p:cNvPicPr>
            <a:picLocks noChangeAspect="1" noChangeArrowheads="1"/>
          </p:cNvPicPr>
          <p:nvPr/>
        </p:nvPicPr>
        <p:blipFill>
          <a:blip r:embed="rId4" cstate="print"/>
          <a:srcRect/>
          <a:stretch>
            <a:fillRect/>
          </a:stretch>
        </p:blipFill>
        <p:spPr bwMode="auto">
          <a:xfrm>
            <a:off x="9334823" y="206462"/>
            <a:ext cx="2643206" cy="1189368"/>
          </a:xfrm>
          <a:prstGeom prst="rect">
            <a:avLst/>
          </a:prstGeom>
          <a:noFill/>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7576" y="4305232"/>
            <a:ext cx="1766438" cy="153189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863" y="5316053"/>
            <a:ext cx="2087844" cy="1472198"/>
          </a:xfrm>
          <a:prstGeom prst="rect">
            <a:avLst/>
          </a:prstGeom>
        </p:spPr>
      </p:pic>
      <p:pic>
        <p:nvPicPr>
          <p:cNvPr id="12" name="Picture 168"/>
          <p:cNvPicPr/>
          <p:nvPr/>
        </p:nvPicPr>
        <p:blipFill>
          <a:blip r:embed="rId7"/>
          <a:stretch>
            <a:fillRect/>
          </a:stretch>
        </p:blipFill>
        <p:spPr>
          <a:xfrm>
            <a:off x="206882" y="188030"/>
            <a:ext cx="1319400" cy="1207800"/>
          </a:xfrm>
          <a:prstGeom prst="rect">
            <a:avLst/>
          </a:prstGeom>
        </p:spPr>
      </p:pic>
      <p:sp>
        <p:nvSpPr>
          <p:cNvPr id="16" name="ZoneTexte 15"/>
          <p:cNvSpPr txBox="1"/>
          <p:nvPr/>
        </p:nvSpPr>
        <p:spPr>
          <a:xfrm>
            <a:off x="1526282" y="3161475"/>
            <a:ext cx="9593179" cy="1015663"/>
          </a:xfrm>
          <a:prstGeom prst="rect">
            <a:avLst/>
          </a:prstGeom>
          <a:noFill/>
        </p:spPr>
        <p:txBody>
          <a:bodyPr wrap="square" rtlCol="0">
            <a:spAutoFit/>
          </a:bodyPr>
          <a:lstStyle/>
          <a:p>
            <a:r>
              <a:rPr lang="fr-BE" sz="6000" b="1" dirty="0" err="1" smtClean="0"/>
              <a:t>Thank</a:t>
            </a:r>
            <a:r>
              <a:rPr lang="fr-BE" sz="6000" b="1" dirty="0" smtClean="0"/>
              <a:t> </a:t>
            </a:r>
            <a:r>
              <a:rPr lang="fr-BE" sz="6000" b="1" dirty="0" err="1" smtClean="0"/>
              <a:t>you</a:t>
            </a:r>
            <a:r>
              <a:rPr lang="fr-BE" sz="6000" b="1" dirty="0" smtClean="0"/>
              <a:t> for </a:t>
            </a:r>
            <a:r>
              <a:rPr lang="fr-BE" sz="6000" b="1" dirty="0" err="1" smtClean="0"/>
              <a:t>your</a:t>
            </a:r>
            <a:r>
              <a:rPr lang="fr-BE" sz="6000" b="1" dirty="0" smtClean="0"/>
              <a:t> attention</a:t>
            </a:r>
            <a:endParaRPr lang="fr-BE" sz="6000" b="1" dirty="0"/>
          </a:p>
        </p:txBody>
      </p:sp>
      <p:sp>
        <p:nvSpPr>
          <p:cNvPr id="10" name="TextShape 1"/>
          <p:cNvSpPr txBox="1"/>
          <p:nvPr/>
        </p:nvSpPr>
        <p:spPr>
          <a:xfrm>
            <a:off x="1624084" y="405563"/>
            <a:ext cx="7985131" cy="2666520"/>
          </a:xfrm>
          <a:prstGeom prst="rect">
            <a:avLst/>
          </a:prstGeom>
        </p:spPr>
        <p:txBody>
          <a:bodyPr anchor="ctr"/>
          <a:lstStyle/>
          <a:p>
            <a:pPr algn="ctr">
              <a:lnSpc>
                <a:spcPct val="100000"/>
              </a:lnSpc>
            </a:pPr>
            <a:r>
              <a:rPr lang="en-US" sz="3200" dirty="0" smtClean="0">
                <a:solidFill>
                  <a:srgbClr val="000000"/>
                </a:solidFill>
                <a:latin typeface="Calibri"/>
              </a:rPr>
              <a:t>From photosynthetic regulation to </a:t>
            </a:r>
            <a:r>
              <a:rPr lang="en-US" sz="3200" dirty="0" err="1" smtClean="0">
                <a:solidFill>
                  <a:srgbClr val="000000"/>
                </a:solidFill>
                <a:latin typeface="Calibri"/>
              </a:rPr>
              <a:t>enzymo</a:t>
            </a:r>
            <a:r>
              <a:rPr lang="en-US" sz="3200" dirty="0" smtClean="0">
                <a:solidFill>
                  <a:srgbClr val="000000"/>
                </a:solidFill>
                <a:latin typeface="Calibri"/>
              </a:rPr>
              <a:t>-electrochemistry: </a:t>
            </a:r>
            <a:r>
              <a:rPr lang="en-US" sz="3200" dirty="0">
                <a:solidFill>
                  <a:srgbClr val="000000"/>
                </a:solidFill>
                <a:latin typeface="Calibri"/>
              </a:rPr>
              <a:t>
</a:t>
            </a:r>
            <a:r>
              <a:rPr lang="en-US" sz="3200" dirty="0" smtClean="0">
                <a:solidFill>
                  <a:srgbClr val="000000"/>
                </a:solidFill>
                <a:latin typeface="Calibri"/>
              </a:rPr>
              <a:t>Two case studies to explore hydrogen </a:t>
            </a:r>
            <a:r>
              <a:rPr lang="en-US" sz="3200" dirty="0" err="1" smtClean="0">
                <a:solidFill>
                  <a:srgbClr val="000000"/>
                </a:solidFill>
                <a:latin typeface="Calibri"/>
              </a:rPr>
              <a:t>bioproduction</a:t>
            </a:r>
            <a:endParaRPr lang="en-US" sz="3200" dirty="0" smtClean="0">
              <a:solidFill>
                <a:srgbClr val="000000"/>
              </a:solidFill>
              <a:latin typeface="Calibri"/>
            </a:endParaRPr>
          </a:p>
          <a:p>
            <a:pPr algn="ctr">
              <a:lnSpc>
                <a:spcPct val="100000"/>
              </a:lnSpc>
            </a:pPr>
            <a:endParaRPr lang="en-US" sz="3200" dirty="0">
              <a:solidFill>
                <a:srgbClr val="000000"/>
              </a:solidFill>
              <a:latin typeface="Calibri"/>
            </a:endParaRPr>
          </a:p>
        </p:txBody>
      </p:sp>
    </p:spTree>
    <p:extLst>
      <p:ext uri="{BB962C8B-B14F-4D97-AF65-F5344CB8AC3E}">
        <p14:creationId xmlns:p14="http://schemas.microsoft.com/office/powerpoint/2010/main" val="2158952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414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Hydrogenases</a:t>
            </a:r>
            <a:r>
              <a:rPr lang="fr-BE" sz="2400" b="1" dirty="0" smtClean="0">
                <a:solidFill>
                  <a:srgbClr val="000000"/>
                </a:solidFill>
                <a:latin typeface="Calibri"/>
              </a:rPr>
              <a:t>:</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grpSp>
        <p:nvGrpSpPr>
          <p:cNvPr id="27" name="Groupe 26"/>
          <p:cNvGrpSpPr/>
          <p:nvPr/>
        </p:nvGrpSpPr>
        <p:grpSpPr>
          <a:xfrm>
            <a:off x="643829" y="1304692"/>
            <a:ext cx="3858753" cy="1746682"/>
            <a:chOff x="643829" y="1304692"/>
            <a:chExt cx="3858753" cy="1746682"/>
          </a:xfrm>
        </p:grpSpPr>
        <p:grpSp>
          <p:nvGrpSpPr>
            <p:cNvPr id="28" name="Groupe 27"/>
            <p:cNvGrpSpPr/>
            <p:nvPr/>
          </p:nvGrpSpPr>
          <p:grpSpPr>
            <a:xfrm>
              <a:off x="643829" y="1304692"/>
              <a:ext cx="3858753" cy="1746682"/>
              <a:chOff x="643829" y="1304692"/>
              <a:chExt cx="3858753" cy="1746682"/>
            </a:xfrm>
          </p:grpSpPr>
          <p:grpSp>
            <p:nvGrpSpPr>
              <p:cNvPr id="30" name="Groupe 29"/>
              <p:cNvGrpSpPr/>
              <p:nvPr/>
            </p:nvGrpSpPr>
            <p:grpSpPr>
              <a:xfrm>
                <a:off x="3150973" y="2270116"/>
                <a:ext cx="657529" cy="781258"/>
                <a:chOff x="4356786" y="2742994"/>
                <a:chExt cx="657529" cy="781258"/>
              </a:xfrm>
            </p:grpSpPr>
            <p:pic>
              <p:nvPicPr>
                <p:cNvPr id="37" name="Picture 2" descr="C:\Documents and Settings\thomas\Bureau\mr0120001001.jpg"/>
                <p:cNvPicPr>
                  <a:picLocks noChangeAspect="1" noChangeArrowheads="1"/>
                </p:cNvPicPr>
                <p:nvPr/>
              </p:nvPicPr>
              <p:blipFill rotWithShape="1">
                <a:blip r:embed="rId2"/>
                <a:srcRect l="69352" t="14630" r="13390" b="71857"/>
                <a:stretch/>
              </p:blipFill>
              <p:spPr bwMode="auto">
                <a:xfrm>
                  <a:off x="4356786" y="2742994"/>
                  <a:ext cx="657529" cy="686005"/>
                </a:xfrm>
                <a:prstGeom prst="rect">
                  <a:avLst/>
                </a:prstGeom>
                <a:noFill/>
              </p:spPr>
            </p:pic>
            <p:pic>
              <p:nvPicPr>
                <p:cNvPr id="38" name="Picture 2" descr="C:\Documents and Settings\thomas\Bureau\mr0120001001.jpg"/>
                <p:cNvPicPr>
                  <a:picLocks noChangeAspect="1" noChangeArrowheads="1"/>
                </p:cNvPicPr>
                <p:nvPr/>
              </p:nvPicPr>
              <p:blipFill>
                <a:blip r:embed="rId2"/>
                <a:srcRect t="35178" r="83125" b="56379"/>
                <a:stretch>
                  <a:fillRect/>
                </a:stretch>
              </p:blipFill>
              <p:spPr bwMode="auto">
                <a:xfrm>
                  <a:off x="4643438" y="3286124"/>
                  <a:ext cx="285752" cy="238128"/>
                </a:xfrm>
                <a:prstGeom prst="rect">
                  <a:avLst/>
                </a:prstGeom>
                <a:noFill/>
              </p:spPr>
            </p:pic>
          </p:grpSp>
          <p:pic>
            <p:nvPicPr>
              <p:cNvPr id="31" name="Picture 2" descr="C:\Documents and Settings\thomas\Bureau\mr0120001001.jpg"/>
              <p:cNvPicPr>
                <a:picLocks noChangeAspect="1" noChangeArrowheads="1"/>
              </p:cNvPicPr>
              <p:nvPr/>
            </p:nvPicPr>
            <p:blipFill rotWithShape="1">
              <a:blip r:embed="rId2"/>
              <a:srcRect l="69352" t="3696" b="87433"/>
              <a:stretch/>
            </p:blipFill>
            <p:spPr bwMode="auto">
              <a:xfrm>
                <a:off x="3334889" y="1675880"/>
                <a:ext cx="1167693" cy="450377"/>
              </a:xfrm>
              <a:prstGeom prst="rect">
                <a:avLst/>
              </a:prstGeom>
              <a:noFill/>
            </p:spPr>
          </p:pic>
          <p:grpSp>
            <p:nvGrpSpPr>
              <p:cNvPr id="32" name="Groupe 31"/>
              <p:cNvGrpSpPr/>
              <p:nvPr/>
            </p:nvGrpSpPr>
            <p:grpSpPr>
              <a:xfrm>
                <a:off x="643829" y="1304692"/>
                <a:ext cx="2638646" cy="1524012"/>
                <a:chOff x="2290544" y="2000240"/>
                <a:chExt cx="2638646" cy="1524012"/>
              </a:xfrm>
            </p:grpSpPr>
            <p:pic>
              <p:nvPicPr>
                <p:cNvPr id="35" name="Picture 2" descr="C:\Documents and Settings\thomas\Bureau\mr0120001001.jpg"/>
                <p:cNvPicPr>
                  <a:picLocks noChangeAspect="1" noChangeArrowheads="1"/>
                </p:cNvPicPr>
                <p:nvPr/>
              </p:nvPicPr>
              <p:blipFill rotWithShape="1">
                <a:blip r:embed="rId2"/>
                <a:srcRect l="15120" r="73787" b="71857"/>
                <a:stretch/>
              </p:blipFill>
              <p:spPr bwMode="auto">
                <a:xfrm>
                  <a:off x="2290544" y="2000240"/>
                  <a:ext cx="422614" cy="1428760"/>
                </a:xfrm>
                <a:prstGeom prst="rect">
                  <a:avLst/>
                </a:prstGeom>
                <a:noFill/>
              </p:spPr>
            </p:pic>
            <p:pic>
              <p:nvPicPr>
                <p:cNvPr id="36" name="Picture 2" descr="C:\Documents and Settings\thomas\Bureau\mr0120001001.jpg"/>
                <p:cNvPicPr>
                  <a:picLocks noChangeAspect="1" noChangeArrowheads="1"/>
                </p:cNvPicPr>
                <p:nvPr/>
              </p:nvPicPr>
              <p:blipFill>
                <a:blip r:embed="rId2"/>
                <a:srcRect t="35178" r="83125" b="56379"/>
                <a:stretch>
                  <a:fillRect/>
                </a:stretch>
              </p:blipFill>
              <p:spPr bwMode="auto">
                <a:xfrm>
                  <a:off x="4643438" y="3286124"/>
                  <a:ext cx="285752" cy="238128"/>
                </a:xfrm>
                <a:prstGeom prst="rect">
                  <a:avLst/>
                </a:prstGeom>
                <a:noFill/>
              </p:spPr>
            </p:pic>
          </p:grpSp>
          <p:sp>
            <p:nvSpPr>
              <p:cNvPr id="33" name="Rectangle à coins arrondis 32"/>
              <p:cNvSpPr/>
              <p:nvPr/>
            </p:nvSpPr>
            <p:spPr>
              <a:xfrm>
                <a:off x="1084499" y="1743146"/>
                <a:ext cx="2232248" cy="648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ZoneTexte 119"/>
              <p:cNvSpPr txBox="1">
                <a:spLocks noChangeArrowheads="1"/>
              </p:cNvSpPr>
              <p:nvPr/>
            </p:nvSpPr>
            <p:spPr bwMode="auto">
              <a:xfrm>
                <a:off x="1448556" y="1910111"/>
                <a:ext cx="1428760" cy="307777"/>
              </a:xfrm>
              <a:prstGeom prst="rect">
                <a:avLst/>
              </a:prstGeom>
              <a:noFill/>
              <a:ln w="9525">
                <a:noFill/>
                <a:miter lim="800000"/>
                <a:headEnd/>
                <a:tailEnd/>
              </a:ln>
            </p:spPr>
            <p:txBody>
              <a:bodyPr wrap="square">
                <a:spAutoFit/>
              </a:bodyPr>
              <a:lstStyle/>
              <a:p>
                <a:pPr algn="ctr"/>
                <a:r>
                  <a:rPr lang="nl-BE" sz="1400" dirty="0" err="1" smtClean="0"/>
                  <a:t>Hydrogenase</a:t>
                </a:r>
                <a:endParaRPr lang="fr-BE" sz="1400" dirty="0"/>
              </a:p>
            </p:txBody>
          </p:sp>
        </p:grpSp>
        <p:pic>
          <p:nvPicPr>
            <p:cNvPr id="29" name="Picture 2" descr="C:\Documents and Settings\thomas\Bureau\mr0120001001.jpg"/>
            <p:cNvPicPr>
              <a:picLocks noChangeAspect="1" noChangeArrowheads="1"/>
            </p:cNvPicPr>
            <p:nvPr/>
          </p:nvPicPr>
          <p:blipFill rotWithShape="1">
            <a:blip r:embed="rId2"/>
            <a:srcRect l="84016" b="95048"/>
            <a:stretch/>
          </p:blipFill>
          <p:spPr bwMode="auto">
            <a:xfrm>
              <a:off x="3880143" y="1488228"/>
              <a:ext cx="608990" cy="251385"/>
            </a:xfrm>
            <a:prstGeom prst="rect">
              <a:avLst/>
            </a:prstGeom>
            <a:noFill/>
          </p:spPr>
        </p:pic>
      </p:grpSp>
      <p:grpSp>
        <p:nvGrpSpPr>
          <p:cNvPr id="39" name="Groupe 38"/>
          <p:cNvGrpSpPr/>
          <p:nvPr/>
        </p:nvGrpSpPr>
        <p:grpSpPr>
          <a:xfrm>
            <a:off x="6067872" y="1495340"/>
            <a:ext cx="5273418" cy="1200329"/>
            <a:chOff x="5320018" y="3012240"/>
            <a:chExt cx="5273418" cy="1200329"/>
          </a:xfrm>
        </p:grpSpPr>
        <p:sp>
          <p:nvSpPr>
            <p:cNvPr id="40" name="ZoneTexte 39"/>
            <p:cNvSpPr txBox="1"/>
            <p:nvPr/>
          </p:nvSpPr>
          <p:spPr>
            <a:xfrm>
              <a:off x="5320018" y="3012240"/>
              <a:ext cx="5273418" cy="1200329"/>
            </a:xfrm>
            <a:prstGeom prst="rect">
              <a:avLst/>
            </a:prstGeom>
            <a:noFill/>
          </p:spPr>
          <p:txBody>
            <a:bodyPr wrap="square" rtlCol="0">
              <a:spAutoFit/>
            </a:bodyPr>
            <a:lstStyle/>
            <a:p>
              <a:pPr algn="just"/>
              <a:r>
                <a:rPr lang="fr-BE" dirty="0"/>
                <a:t>● 2H</a:t>
              </a:r>
              <a:r>
                <a:rPr lang="fr-BE" baseline="30000" dirty="0"/>
                <a:t>+</a:t>
              </a:r>
              <a:r>
                <a:rPr lang="fr-BE" dirty="0"/>
                <a:t>+2e</a:t>
              </a:r>
              <a:r>
                <a:rPr lang="fr-BE" baseline="30000" dirty="0"/>
                <a:t>-</a:t>
              </a:r>
              <a:r>
                <a:rPr lang="fr-BE" dirty="0"/>
                <a:t>        H</a:t>
              </a:r>
              <a:r>
                <a:rPr lang="fr-BE" baseline="-25000" dirty="0"/>
                <a:t>2 </a:t>
              </a:r>
              <a:r>
                <a:rPr lang="fr-BE" dirty="0"/>
                <a:t>(a)</a:t>
              </a:r>
            </a:p>
            <a:p>
              <a:pPr algn="just"/>
              <a:r>
                <a:rPr lang="fr-BE" dirty="0"/>
                <a:t>● </a:t>
              </a:r>
              <a:r>
                <a:rPr lang="en-US" dirty="0"/>
                <a:t>Present in Bacteria, Archaea and </a:t>
              </a:r>
              <a:r>
                <a:rPr lang="en-US" dirty="0" err="1" smtClean="0"/>
                <a:t>Eukaryota</a:t>
              </a:r>
              <a:endParaRPr lang="fr-BE" dirty="0" smtClean="0"/>
            </a:p>
            <a:p>
              <a:pPr algn="just"/>
              <a:r>
                <a:rPr lang="fr-BE" dirty="0" smtClean="0"/>
                <a:t>● </a:t>
              </a:r>
              <a:r>
                <a:rPr lang="fr-BE" dirty="0" err="1"/>
                <a:t>Involved</a:t>
              </a:r>
              <a:r>
                <a:rPr lang="fr-BE" dirty="0"/>
                <a:t> in </a:t>
              </a:r>
              <a:r>
                <a:rPr lang="fr-BE" dirty="0" err="1"/>
                <a:t>various</a:t>
              </a:r>
              <a:r>
                <a:rPr lang="fr-BE" dirty="0"/>
                <a:t> </a:t>
              </a:r>
              <a:r>
                <a:rPr lang="fr-BE" dirty="0" err="1"/>
                <a:t>anaerobic</a:t>
              </a:r>
              <a:r>
                <a:rPr lang="fr-BE" dirty="0"/>
                <a:t> </a:t>
              </a:r>
              <a:r>
                <a:rPr lang="fr-BE" dirty="0" err="1"/>
                <a:t>bioenergetic</a:t>
              </a:r>
              <a:r>
                <a:rPr lang="fr-BE" dirty="0"/>
                <a:t> </a:t>
              </a:r>
              <a:r>
                <a:rPr lang="fr-BE" dirty="0" err="1" smtClean="0"/>
                <a:t>processes</a:t>
              </a:r>
              <a:endParaRPr lang="fr-BE" dirty="0" smtClean="0"/>
            </a:p>
            <a:p>
              <a:pPr algn="just"/>
              <a:r>
                <a:rPr lang="fr-BE" dirty="0"/>
                <a:t>● </a:t>
              </a:r>
              <a:r>
                <a:rPr lang="fr-BE" dirty="0" err="1" smtClean="0"/>
                <a:t>Oxygen</a:t>
              </a:r>
              <a:r>
                <a:rPr lang="fr-BE" dirty="0" smtClean="0"/>
                <a:t>-sensitive</a:t>
              </a:r>
              <a:endParaRPr lang="fr-BE" dirty="0"/>
            </a:p>
          </p:txBody>
        </p:sp>
        <p:pic>
          <p:nvPicPr>
            <p:cNvPr id="41" name="Image 40"/>
            <p:cNvPicPr>
              <a:picLocks noChangeAspect="1"/>
            </p:cNvPicPr>
            <p:nvPr/>
          </p:nvPicPr>
          <p:blipFill rotWithShape="1">
            <a:blip r:embed="rId3">
              <a:extLst>
                <a:ext uri="{28A0092B-C50C-407E-A947-70E740481C1C}">
                  <a14:useLocalDpi xmlns:a14="http://schemas.microsoft.com/office/drawing/2010/main" val="0"/>
                </a:ext>
              </a:extLst>
            </a:blip>
            <a:srcRect l="23919" t="22952" r="8945"/>
            <a:stretch/>
          </p:blipFill>
          <p:spPr>
            <a:xfrm>
              <a:off x="6382610" y="3076735"/>
              <a:ext cx="313897" cy="333798"/>
            </a:xfrm>
            <a:prstGeom prst="rect">
              <a:avLst/>
            </a:prstGeom>
          </p:spPr>
        </p:pic>
      </p:grpSp>
      <p:sp>
        <p:nvSpPr>
          <p:cNvPr id="42" name="ZoneTexte 41"/>
          <p:cNvSpPr txBox="1"/>
          <p:nvPr/>
        </p:nvSpPr>
        <p:spPr>
          <a:xfrm>
            <a:off x="1524008" y="6005717"/>
            <a:ext cx="8617731" cy="369332"/>
          </a:xfrm>
          <a:prstGeom prst="rect">
            <a:avLst/>
          </a:prstGeom>
          <a:noFill/>
        </p:spPr>
        <p:txBody>
          <a:bodyPr wrap="square" rtlCol="0">
            <a:spAutoFit/>
          </a:bodyPr>
          <a:lstStyle/>
          <a:p>
            <a:r>
              <a:rPr lang="fr-BE" dirty="0" err="1" smtClean="0"/>
              <a:t>Schematic</a:t>
            </a:r>
            <a:r>
              <a:rPr lang="fr-BE" dirty="0" smtClean="0"/>
              <a:t> structure of active center in </a:t>
            </a:r>
            <a:r>
              <a:rPr lang="fr-BE" dirty="0" err="1"/>
              <a:t>NiFe</a:t>
            </a:r>
            <a:r>
              <a:rPr lang="fr-BE" dirty="0"/>
              <a:t> </a:t>
            </a:r>
            <a:r>
              <a:rPr lang="fr-BE" dirty="0" err="1" smtClean="0"/>
              <a:t>hydrogenases</a:t>
            </a:r>
            <a:r>
              <a:rPr lang="fr-BE" dirty="0" smtClean="0"/>
              <a:t> (b) and </a:t>
            </a:r>
            <a:r>
              <a:rPr lang="fr-BE" dirty="0" err="1"/>
              <a:t>FeFe</a:t>
            </a:r>
            <a:r>
              <a:rPr lang="fr-BE" dirty="0"/>
              <a:t> </a:t>
            </a:r>
            <a:r>
              <a:rPr lang="fr-BE" dirty="0" err="1" smtClean="0"/>
              <a:t>hydrogenases</a:t>
            </a:r>
            <a:r>
              <a:rPr lang="fr-BE" dirty="0" smtClean="0"/>
              <a:t> (c)</a:t>
            </a:r>
            <a:endParaRPr lang="fr-BE" dirty="0"/>
          </a:p>
        </p:txBody>
      </p:sp>
      <p:grpSp>
        <p:nvGrpSpPr>
          <p:cNvPr id="43" name="Groupe 42"/>
          <p:cNvGrpSpPr/>
          <p:nvPr/>
        </p:nvGrpSpPr>
        <p:grpSpPr>
          <a:xfrm>
            <a:off x="2475710" y="3654413"/>
            <a:ext cx="6257925" cy="2191898"/>
            <a:chOff x="4632057" y="4408036"/>
            <a:chExt cx="6257925" cy="2191898"/>
          </a:xfrm>
        </p:grpSpPr>
        <p:pic>
          <p:nvPicPr>
            <p:cNvPr id="44" name="Picture 2"/>
            <p:cNvPicPr>
              <a:picLocks noChangeAspect="1" noChangeArrowheads="1"/>
            </p:cNvPicPr>
            <p:nvPr/>
          </p:nvPicPr>
          <p:blipFill rotWithShape="1">
            <a:blip r:embed="rId4"/>
            <a:srcRect b="53620"/>
            <a:stretch/>
          </p:blipFill>
          <p:spPr bwMode="auto">
            <a:xfrm>
              <a:off x="4632057" y="4439694"/>
              <a:ext cx="6257925" cy="2160240"/>
            </a:xfrm>
            <a:prstGeom prst="rect">
              <a:avLst/>
            </a:prstGeom>
            <a:noFill/>
            <a:ln w="9525">
              <a:noFill/>
              <a:miter lim="800000"/>
              <a:headEnd/>
              <a:tailEnd/>
            </a:ln>
            <a:effectLst/>
          </p:spPr>
        </p:pic>
        <p:sp>
          <p:nvSpPr>
            <p:cNvPr id="45" name="ZoneTexte 44"/>
            <p:cNvSpPr txBox="1"/>
            <p:nvPr/>
          </p:nvSpPr>
          <p:spPr>
            <a:xfrm>
              <a:off x="8006179" y="4408036"/>
              <a:ext cx="576064" cy="369332"/>
            </a:xfrm>
            <a:prstGeom prst="rect">
              <a:avLst/>
            </a:prstGeom>
            <a:noFill/>
          </p:spPr>
          <p:txBody>
            <a:bodyPr wrap="square" rtlCol="0">
              <a:spAutoFit/>
            </a:bodyPr>
            <a:lstStyle/>
            <a:p>
              <a:r>
                <a:rPr lang="fr-BE" dirty="0"/>
                <a:t>c</a:t>
              </a:r>
            </a:p>
          </p:txBody>
        </p:sp>
        <p:sp>
          <p:nvSpPr>
            <p:cNvPr id="46" name="ZoneTexte 45"/>
            <p:cNvSpPr txBox="1"/>
            <p:nvPr/>
          </p:nvSpPr>
          <p:spPr>
            <a:xfrm>
              <a:off x="6674031" y="6279795"/>
              <a:ext cx="2664296" cy="276999"/>
            </a:xfrm>
            <a:prstGeom prst="rect">
              <a:avLst/>
            </a:prstGeom>
            <a:noFill/>
            <a:ln>
              <a:noFill/>
            </a:ln>
          </p:spPr>
          <p:txBody>
            <a:bodyPr wrap="square" rtlCol="0">
              <a:spAutoFit/>
            </a:bodyPr>
            <a:lstStyle/>
            <a:p>
              <a:r>
                <a:rPr lang="fr-BE" sz="1200" dirty="0" err="1"/>
                <a:t>Vignais</a:t>
              </a:r>
              <a:r>
                <a:rPr lang="fr-BE" sz="1200" dirty="0"/>
                <a:t> and </a:t>
              </a:r>
              <a:r>
                <a:rPr lang="fr-BE" sz="1200" dirty="0" err="1"/>
                <a:t>Billoud</a:t>
              </a:r>
              <a:r>
                <a:rPr lang="fr-BE" sz="1200" dirty="0"/>
                <a:t>, 2007</a:t>
              </a:r>
            </a:p>
          </p:txBody>
        </p:sp>
        <p:sp>
          <p:nvSpPr>
            <p:cNvPr id="47" name="ZoneTexte 46"/>
            <p:cNvSpPr txBox="1"/>
            <p:nvPr/>
          </p:nvSpPr>
          <p:spPr>
            <a:xfrm>
              <a:off x="5332178" y="4409484"/>
              <a:ext cx="576064" cy="369332"/>
            </a:xfrm>
            <a:prstGeom prst="rect">
              <a:avLst/>
            </a:prstGeom>
            <a:noFill/>
          </p:spPr>
          <p:txBody>
            <a:bodyPr wrap="square" rtlCol="0">
              <a:spAutoFit/>
            </a:bodyPr>
            <a:lstStyle/>
            <a:p>
              <a:r>
                <a:rPr lang="fr-BE" dirty="0" smtClean="0"/>
                <a:t>b</a:t>
              </a:r>
              <a:endParaRPr lang="fr-BE" dirty="0"/>
            </a:p>
          </p:txBody>
        </p:sp>
      </p:grpSp>
      <p:sp>
        <p:nvSpPr>
          <p:cNvPr id="48" name="ZoneTexte 47"/>
          <p:cNvSpPr txBox="1"/>
          <p:nvPr/>
        </p:nvSpPr>
        <p:spPr>
          <a:xfrm>
            <a:off x="757398" y="1353470"/>
            <a:ext cx="576064" cy="369332"/>
          </a:xfrm>
          <a:prstGeom prst="rect">
            <a:avLst/>
          </a:prstGeom>
          <a:noFill/>
        </p:spPr>
        <p:txBody>
          <a:bodyPr wrap="square" rtlCol="0">
            <a:spAutoFit/>
          </a:bodyPr>
          <a:lstStyle/>
          <a:p>
            <a:r>
              <a:rPr lang="fr-BE" dirty="0" smtClean="0"/>
              <a:t>a</a:t>
            </a:r>
            <a:endParaRPr lang="fr-BE" dirty="0"/>
          </a:p>
        </p:txBody>
      </p:sp>
      <p:sp>
        <p:nvSpPr>
          <p:cNvPr id="49" name="ZoneTexte 48"/>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Tree>
    <p:extLst>
      <p:ext uri="{BB962C8B-B14F-4D97-AF65-F5344CB8AC3E}">
        <p14:creationId xmlns:p14="http://schemas.microsoft.com/office/powerpoint/2010/main" val="737445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1223313" y="1673002"/>
            <a:ext cx="9796530" cy="2666520"/>
          </a:xfrm>
          <a:prstGeom prst="rect">
            <a:avLst/>
          </a:prstGeom>
        </p:spPr>
        <p:txBody>
          <a:bodyPr anchor="ctr"/>
          <a:lstStyle/>
          <a:p>
            <a:pPr algn="ctr">
              <a:lnSpc>
                <a:spcPct val="100000"/>
              </a:lnSpc>
            </a:pPr>
            <a:r>
              <a:rPr lang="en-US" sz="3400" dirty="0" smtClean="0">
                <a:solidFill>
                  <a:srgbClr val="000000"/>
                </a:solidFill>
                <a:latin typeface="Calibri"/>
              </a:rPr>
              <a:t>Part I:</a:t>
            </a:r>
          </a:p>
          <a:p>
            <a:pPr algn="ctr">
              <a:lnSpc>
                <a:spcPct val="100000"/>
              </a:lnSpc>
            </a:pPr>
            <a:endParaRPr lang="en-US" sz="3400" dirty="0" smtClean="0">
              <a:solidFill>
                <a:srgbClr val="000000"/>
              </a:solidFill>
              <a:latin typeface="Calibri"/>
            </a:endParaRPr>
          </a:p>
          <a:p>
            <a:pPr algn="ctr">
              <a:lnSpc>
                <a:spcPct val="100000"/>
              </a:lnSpc>
            </a:pPr>
            <a:r>
              <a:rPr lang="en-US" sz="3400" dirty="0" smtClean="0">
                <a:solidFill>
                  <a:srgbClr val="000000"/>
                </a:solidFill>
                <a:latin typeface="Calibri"/>
              </a:rPr>
              <a:t>Interplay between photosynthesis and hydrogenase </a:t>
            </a:r>
          </a:p>
          <a:p>
            <a:pPr algn="ctr">
              <a:lnSpc>
                <a:spcPct val="100000"/>
              </a:lnSpc>
            </a:pPr>
            <a:r>
              <a:rPr lang="en-US" sz="3400" dirty="0" smtClean="0">
                <a:solidFill>
                  <a:srgbClr val="000000"/>
                </a:solidFill>
                <a:latin typeface="Calibri"/>
              </a:rPr>
              <a:t>In the green </a:t>
            </a:r>
            <a:r>
              <a:rPr lang="en-US" sz="3400" dirty="0">
                <a:solidFill>
                  <a:srgbClr val="000000"/>
                </a:solidFill>
                <a:latin typeface="Calibri"/>
              </a:rPr>
              <a:t>microalga </a:t>
            </a:r>
            <a:r>
              <a:rPr lang="en-US" sz="3400" i="1" dirty="0" err="1">
                <a:solidFill>
                  <a:srgbClr val="000000"/>
                </a:solidFill>
                <a:latin typeface="Calibri"/>
              </a:rPr>
              <a:t>Chlamydomonas</a:t>
            </a:r>
            <a:r>
              <a:rPr lang="en-US" sz="3400" i="1" dirty="0">
                <a:solidFill>
                  <a:srgbClr val="000000"/>
                </a:solidFill>
                <a:latin typeface="Calibri"/>
              </a:rPr>
              <a:t> </a:t>
            </a:r>
            <a:r>
              <a:rPr lang="en-US" sz="3400" i="1" dirty="0" err="1" smtClean="0">
                <a:solidFill>
                  <a:srgbClr val="000000"/>
                </a:solidFill>
                <a:latin typeface="Calibri"/>
              </a:rPr>
              <a:t>reinhardtii</a:t>
            </a:r>
            <a:r>
              <a:rPr lang="en-US" sz="3400" dirty="0">
                <a:solidFill>
                  <a:srgbClr val="000000"/>
                </a:solidFill>
                <a:latin typeface="Calibri"/>
              </a:rPr>
              <a:t>
</a:t>
            </a:r>
            <a:endParaRPr sz="3400" dirty="0"/>
          </a:p>
        </p:txBody>
      </p:sp>
      <p:sp>
        <p:nvSpPr>
          <p:cNvPr id="43" name="TextShape 2"/>
          <p:cNvSpPr txBox="1"/>
          <p:nvPr/>
        </p:nvSpPr>
        <p:spPr>
          <a:xfrm>
            <a:off x="2375238" y="2393634"/>
            <a:ext cx="7492680" cy="1752120"/>
          </a:xfrm>
          <a:prstGeom prst="rect">
            <a:avLst/>
          </a:prstGeom>
        </p:spPr>
        <p:txBody>
          <a:bodyPr/>
          <a:lstStyle/>
          <a:p>
            <a:pPr algn="ctr">
              <a:lnSpc>
                <a:spcPct val="100000"/>
              </a:lnSpc>
            </a:pPr>
            <a:endParaRPr sz="2400" dirty="0"/>
          </a:p>
        </p:txBody>
      </p:sp>
      <p:sp>
        <p:nvSpPr>
          <p:cNvPr id="45" name="CustomShape 4"/>
          <p:cNvSpPr/>
          <p:nvPr/>
        </p:nvSpPr>
        <p:spPr>
          <a:xfrm>
            <a:off x="9016680" y="5567400"/>
            <a:ext cx="1320840" cy="274320"/>
          </a:xfrm>
          <a:prstGeom prst="rect">
            <a:avLst/>
          </a:prstGeom>
          <a:solidFill>
            <a:srgbClr val="FFFFFF"/>
          </a:solidFill>
        </p:spPr>
      </p:sp>
    </p:spTree>
    <p:extLst>
      <p:ext uri="{BB962C8B-B14F-4D97-AF65-F5344CB8AC3E}">
        <p14:creationId xmlns:p14="http://schemas.microsoft.com/office/powerpoint/2010/main" val="3750922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9463077" y="152400"/>
            <a:ext cx="2728923" cy="369332"/>
          </a:xfrm>
          <a:prstGeom prst="rect">
            <a:avLst/>
          </a:prstGeom>
          <a:noFill/>
        </p:spPr>
        <p:txBody>
          <a:bodyPr wrap="square" rtlCol="0">
            <a:spAutoFit/>
          </a:bodyPr>
          <a:lstStyle/>
          <a:p>
            <a:pPr algn="ctr"/>
            <a:r>
              <a:rPr lang="fr-BE" dirty="0" smtClean="0"/>
              <a:t>General </a:t>
            </a:r>
            <a:r>
              <a:rPr lang="fr-BE" dirty="0" err="1" smtClean="0"/>
              <a:t>context</a:t>
            </a:r>
            <a:endParaRPr lang="en-US" dirty="0"/>
          </a:p>
        </p:txBody>
      </p:sp>
      <p:sp>
        <p:nvSpPr>
          <p:cNvPr id="8" name="CustomShape 2"/>
          <p:cNvSpPr/>
          <p:nvPr/>
        </p:nvSpPr>
        <p:spPr>
          <a:xfrm>
            <a:off x="1610957" y="383567"/>
            <a:ext cx="2224800" cy="456120"/>
          </a:xfrm>
          <a:prstGeom prst="rect">
            <a:avLst/>
          </a:prstGeom>
        </p:spPr>
        <p:txBody>
          <a:bodyPr wrap="none" lIns="90000" tIns="45000" rIns="90000" bIns="45000"/>
          <a:lstStyle/>
          <a:p>
            <a:pPr>
              <a:lnSpc>
                <a:spcPct val="100000"/>
              </a:lnSpc>
            </a:pPr>
            <a:r>
              <a:rPr lang="fr-BE" sz="2400" b="1" dirty="0" err="1" smtClean="0">
                <a:solidFill>
                  <a:srgbClr val="000000"/>
                </a:solidFill>
                <a:latin typeface="Calibri"/>
              </a:rPr>
              <a:t>Hydrogen</a:t>
            </a:r>
            <a:r>
              <a:rPr lang="fr-BE" sz="2400" b="1" dirty="0" smtClean="0">
                <a:solidFill>
                  <a:srgbClr val="000000"/>
                </a:solidFill>
                <a:latin typeface="Calibri"/>
              </a:rPr>
              <a:t> production:</a:t>
            </a:r>
          </a:p>
          <a:p>
            <a:pPr>
              <a:lnSpc>
                <a:spcPct val="100000"/>
              </a:lnSpc>
            </a:pPr>
            <a:endParaRPr lang="fr-BE" sz="2400" b="1" dirty="0">
              <a:solidFill>
                <a:srgbClr val="000000"/>
              </a:solidFill>
              <a:latin typeface="Calibri"/>
            </a:endParaRPr>
          </a:p>
          <a:p>
            <a:pPr>
              <a:lnSpc>
                <a:spcPct val="100000"/>
              </a:lnSpc>
            </a:pPr>
            <a:endParaRPr lang="fr-BE" sz="2400" dirty="0" smtClean="0">
              <a:solidFill>
                <a:srgbClr val="000000"/>
              </a:solidFill>
              <a:latin typeface="Calibri"/>
              <a:sym typeface="Wingdings" panose="05000000000000000000" pitchFamily="2" charset="2"/>
            </a:endParaRPr>
          </a:p>
        </p:txBody>
      </p:sp>
      <p:pic>
        <p:nvPicPr>
          <p:cNvPr id="10" name="Image 9"/>
          <p:cNvPicPr>
            <a:picLocks noChangeAspect="1"/>
          </p:cNvPicPr>
          <p:nvPr/>
        </p:nvPicPr>
        <p:blipFill rotWithShape="1">
          <a:blip r:embed="rId2"/>
          <a:srcRect l="34859" t="34217" r="9577" b="11342"/>
          <a:stretch/>
        </p:blipFill>
        <p:spPr>
          <a:xfrm>
            <a:off x="1" y="839687"/>
            <a:ext cx="10534918" cy="5803225"/>
          </a:xfrm>
          <a:prstGeom prst="rect">
            <a:avLst/>
          </a:prstGeom>
        </p:spPr>
      </p:pic>
      <p:sp>
        <p:nvSpPr>
          <p:cNvPr id="11" name="Rectangle 10"/>
          <p:cNvSpPr/>
          <p:nvPr/>
        </p:nvSpPr>
        <p:spPr>
          <a:xfrm>
            <a:off x="680599" y="2266183"/>
            <a:ext cx="1867437" cy="788697"/>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953770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4715</TotalTime>
  <Words>2221</Words>
  <Application>Microsoft Office PowerPoint</Application>
  <PresentationFormat>Grand écran</PresentationFormat>
  <Paragraphs>776</Paragraphs>
  <Slides>65</Slides>
  <Notes>27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65</vt:i4>
      </vt:variant>
    </vt:vector>
  </HeadingPairs>
  <TitlesOfParts>
    <vt:vector size="72" baseType="lpstr">
      <vt:lpstr>ＭＳ Ｐゴシック</vt: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de Liège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Damien Godaux</dc:creator>
  <cp:lastModifiedBy>Damien Godaux</cp:lastModifiedBy>
  <cp:revision>254</cp:revision>
  <dcterms:created xsi:type="dcterms:W3CDTF">2016-11-02T14:20:34Z</dcterms:created>
  <dcterms:modified xsi:type="dcterms:W3CDTF">2020-11-30T15:25:46Z</dcterms:modified>
</cp:coreProperties>
</file>