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57" r:id="rId3"/>
    <p:sldId id="258" r:id="rId4"/>
    <p:sldId id="264" r:id="rId5"/>
    <p:sldId id="265" r:id="rId6"/>
    <p:sldId id="266" r:id="rId7"/>
    <p:sldId id="267" r:id="rId8"/>
    <p:sldId id="268" r:id="rId9"/>
    <p:sldId id="269" r:id="rId10"/>
    <p:sldId id="270" r:id="rId11"/>
    <p:sldId id="271" r:id="rId12"/>
    <p:sldId id="263" r:id="rId13"/>
    <p:sldId id="274" r:id="rId14"/>
    <p:sldId id="275" r:id="rId15"/>
    <p:sldId id="276" r:id="rId16"/>
    <p:sldId id="278" r:id="rId17"/>
    <p:sldId id="277" r:id="rId18"/>
    <p:sldId id="273"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1"/>
  </p:normalViewPr>
  <p:slideViewPr>
    <p:cSldViewPr snapToGrid="0" snapToObjects="1">
      <p:cViewPr varScale="1">
        <p:scale>
          <a:sx n="39" d="100"/>
          <a:sy n="39" d="100"/>
        </p:scale>
        <p:origin x="1584"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651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136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38300"/>
            <a:ext cx="10464800" cy="3302000"/>
          </a:xfrm>
          <a:prstGeom prst="rect">
            <a:avLst/>
          </a:prstGeom>
        </p:spPr>
        <p:txBody>
          <a:bodyPr anchor="b"/>
          <a:lstStyle/>
          <a:p>
            <a:r>
              <a:t>Texte du titre</a:t>
            </a:r>
          </a:p>
        </p:txBody>
      </p:sp>
      <p:sp>
        <p:nvSpPr>
          <p:cNvPr id="12" name="Texte niveau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-Gilles Allain</a:t>
            </a:r>
          </a:p>
        </p:txBody>
      </p:sp>
      <p:sp>
        <p:nvSpPr>
          <p:cNvPr id="94" name="« Saisissez une citation ici. »"/>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1270000" y="6718300"/>
            <a:ext cx="10464800" cy="1422400"/>
          </a:xfrm>
          <a:prstGeom prst="rect">
            <a:avLst/>
          </a:prstGeom>
        </p:spPr>
        <p:txBody>
          <a:bodyPr anchor="b"/>
          <a:lstStyle/>
          <a:p>
            <a:r>
              <a:t>Texte du titre</a:t>
            </a:r>
          </a:p>
        </p:txBody>
      </p:sp>
      <p:sp>
        <p:nvSpPr>
          <p:cNvPr id="22" name="Texte niveau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25800"/>
            <a:ext cx="10464800" cy="3302000"/>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Texte niveau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75" name="Texte niveau 1…"/>
          <p:cNvSpPr txBox="1">
            <a:spLocks noGrp="1"/>
          </p:cNvSpPr>
          <p:nvPr>
            <p:ph type="body" idx="1"/>
          </p:nvPr>
        </p:nvSpPr>
        <p:spPr>
          <a:xfrm>
            <a:off x="952500" y="1270000"/>
            <a:ext cx="11099800" cy="7213600"/>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7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youtube.com/watch?v=c7JJWwOq2J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katabata-project.uliege.be/cms/c_5785924/en/katabata-abou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s.ulg.ac.be/damien-ernst/wp-content/uploads/sites/9/2018/12/Katabatic-Green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6692901"/>
          </a:xfrm>
          <a:prstGeom prst="rect">
            <a:avLst/>
          </a:prstGeom>
          <a:noFill/>
          <a:extLst>
            <a:ext uri="{909E8E84-426E-40DD-AFC4-6F175D3DCCD1}">
              <a14:hiddenFill xmlns:a14="http://schemas.microsoft.com/office/drawing/2010/main">
                <a:solidFill>
                  <a:srgbClr val="FFFFFF"/>
                </a:solidFill>
              </a14:hiddenFill>
            </a:ext>
          </a:extLst>
        </p:spPr>
      </p:pic>
      <p:sp>
        <p:nvSpPr>
          <p:cNvPr id="119" name="The Global Grid"/>
          <p:cNvSpPr txBox="1">
            <a:spLocks noGrp="1"/>
          </p:cNvSpPr>
          <p:nvPr>
            <p:ph type="ctrTitle"/>
          </p:nvPr>
        </p:nvSpPr>
        <p:spPr>
          <a:xfrm>
            <a:off x="1270000" y="1194954"/>
            <a:ext cx="10464800" cy="3302000"/>
          </a:xfrm>
          <a:prstGeom prst="rect">
            <a:avLst/>
          </a:prstGeom>
        </p:spPr>
        <p:txBody>
          <a:bodyPr>
            <a:noAutofit/>
          </a:bodyPr>
          <a:lstStyle/>
          <a:p>
            <a:pPr lvl="1"/>
            <a:r>
              <a:rPr lang="en-US" sz="4800" dirty="0">
                <a:solidFill>
                  <a:schemeClr val="bg1"/>
                </a:solidFill>
              </a:rPr>
              <a:t>Harvesting </a:t>
            </a:r>
            <a:r>
              <a:rPr lang="en-US" sz="4800" dirty="0" smtClean="0">
                <a:solidFill>
                  <a:schemeClr val="bg1"/>
                </a:solidFill>
              </a:rPr>
              <a:t>wind </a:t>
            </a:r>
            <a:r>
              <a:rPr lang="en-US" sz="4800" dirty="0">
                <a:solidFill>
                  <a:schemeClr val="bg1"/>
                </a:solidFill>
              </a:rPr>
              <a:t>e</a:t>
            </a:r>
            <a:r>
              <a:rPr lang="en-US" sz="4800" dirty="0" smtClean="0">
                <a:solidFill>
                  <a:schemeClr val="bg1"/>
                </a:solidFill>
              </a:rPr>
              <a:t>nergy in </a:t>
            </a:r>
            <a:r>
              <a:rPr lang="en-US" sz="4800" dirty="0">
                <a:solidFill>
                  <a:schemeClr val="bg1"/>
                </a:solidFill>
              </a:rPr>
              <a:t>Greenland: </a:t>
            </a:r>
            <a:r>
              <a:rPr lang="en-US" sz="4800" dirty="0" smtClean="0">
                <a:solidFill>
                  <a:schemeClr val="bg1"/>
                </a:solidFill>
              </a:rPr>
              <a:t>a </a:t>
            </a:r>
            <a:r>
              <a:rPr lang="en-US" sz="4800" dirty="0">
                <a:solidFill>
                  <a:schemeClr val="bg1"/>
                </a:solidFill>
              </a:rPr>
              <a:t>huge step </a:t>
            </a:r>
            <a:r>
              <a:rPr lang="en-US" sz="4800" dirty="0" smtClean="0">
                <a:solidFill>
                  <a:schemeClr val="bg1"/>
                </a:solidFill>
              </a:rPr>
              <a:t>towards the building </a:t>
            </a:r>
            <a:r>
              <a:rPr lang="en-US" sz="4800" dirty="0">
                <a:solidFill>
                  <a:schemeClr val="bg1"/>
                </a:solidFill>
              </a:rPr>
              <a:t>a global electrical grid</a:t>
            </a:r>
            <a:endParaRPr sz="4800" dirty="0">
              <a:solidFill>
                <a:schemeClr val="bg1"/>
              </a:solidFill>
            </a:endParaRPr>
          </a:p>
        </p:txBody>
      </p:sp>
      <p:pic>
        <p:nvPicPr>
          <p:cNvPr id="6" name="Picture 2" descr="Résultat de recherche d'images pour &quot;logo universite de Liè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368" y="7654295"/>
            <a:ext cx="1756833" cy="8533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00288" y="7144543"/>
            <a:ext cx="4570482" cy="646331"/>
          </a:xfrm>
          <a:prstGeom prst="rect">
            <a:avLst/>
          </a:prstGeom>
        </p:spPr>
        <p:txBody>
          <a:bodyPr wrap="none">
            <a:spAutoFit/>
          </a:bodyPr>
          <a:lstStyle/>
          <a:p>
            <a:r>
              <a:rPr lang="en-US" sz="3600" b="0" dirty="0" smtClean="0">
                <a:solidFill>
                  <a:schemeClr val="tx1"/>
                </a:solidFill>
              </a:rPr>
              <a:t>Prof. Damien ERNST</a:t>
            </a:r>
            <a:endParaRPr lang="en-US" sz="3600" b="0" dirty="0">
              <a:solidFill>
                <a:schemeClr val="tx1"/>
              </a:solidFill>
            </a:endParaRPr>
          </a:p>
        </p:txBody>
      </p:sp>
      <p:sp>
        <p:nvSpPr>
          <p:cNvPr id="2" name="Rectangle 1"/>
          <p:cNvSpPr/>
          <p:nvPr/>
        </p:nvSpPr>
        <p:spPr>
          <a:xfrm>
            <a:off x="323273" y="8386250"/>
            <a:ext cx="12681527" cy="461665"/>
          </a:xfrm>
          <a:prstGeom prst="rect">
            <a:avLst/>
          </a:prstGeom>
        </p:spPr>
        <p:txBody>
          <a:bodyPr wrap="square">
            <a:spAutoFit/>
          </a:bodyPr>
          <a:lstStyle/>
          <a:p>
            <a:r>
              <a:rPr lang="en-US" b="0" i="1" dirty="0">
                <a:latin typeface="Arial" panose="020B0604020202020204" pitchFamily="34" charset="0"/>
                <a:ea typeface="Times New Roman" panose="02020603050405020304" pitchFamily="18" charset="0"/>
              </a:rPr>
              <a:t>Stanford Decarbonizing the Grid Workshop: The role of grid interconnection. </a:t>
            </a:r>
            <a:endParaRPr lang="en-US" b="0" i="1" dirty="0"/>
          </a:p>
        </p:txBody>
      </p:sp>
      <p:sp>
        <p:nvSpPr>
          <p:cNvPr id="7" name="Rectangle 6"/>
          <p:cNvSpPr/>
          <p:nvPr/>
        </p:nvSpPr>
        <p:spPr>
          <a:xfrm>
            <a:off x="-946727" y="9262422"/>
            <a:ext cx="12681527" cy="461665"/>
          </a:xfrm>
          <a:prstGeom prst="rect">
            <a:avLst/>
          </a:prstGeom>
        </p:spPr>
        <p:txBody>
          <a:bodyPr wrap="square">
            <a:spAutoFit/>
          </a:bodyPr>
          <a:lstStyle/>
          <a:p>
            <a:r>
              <a:rPr lang="en-US" b="0" dirty="0" smtClean="0"/>
              <a:t>Video of the conference </a:t>
            </a:r>
            <a:r>
              <a:rPr lang="en-US" b="0" dirty="0"/>
              <a:t>: </a:t>
            </a:r>
            <a:r>
              <a:rPr lang="en-US" b="0" dirty="0">
                <a:hlinkClick r:id="rId4"/>
              </a:rPr>
              <a:t>https://www.youtube.com/watch?v=c7JJWwOq2JU</a:t>
            </a:r>
            <a:endParaRPr lang="en-US" b="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32694" y="1004887"/>
            <a:ext cx="8686717" cy="2561589"/>
          </a:xfrm>
          <a:prstGeom prst="rect">
            <a:avLst/>
          </a:prstGeom>
        </p:spPr>
      </p:pic>
      <p:sp>
        <p:nvSpPr>
          <p:cNvPr id="5" name="Rectangle 4"/>
          <p:cNvSpPr/>
          <p:nvPr/>
        </p:nvSpPr>
        <p:spPr>
          <a:xfrm>
            <a:off x="344989" y="2475466"/>
            <a:ext cx="2189664" cy="77970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fr-BE" sz="2200" b="0" i="0" u="none" strike="noStrike" cap="none" spc="0" normalizeH="0" baseline="0" dirty="0" smtClean="0">
                <a:ln>
                  <a:noFill/>
                </a:ln>
                <a:solidFill>
                  <a:schemeClr val="tx1"/>
                </a:solidFill>
                <a:effectLst/>
                <a:uFillTx/>
                <a:latin typeface="+mn-lt"/>
                <a:ea typeface="+mn-ea"/>
                <a:cs typeface="+mn-cs"/>
                <a:sym typeface="Helvetica Neue Medium"/>
              </a:rPr>
              <a:t>Highest</a:t>
            </a:r>
            <a:r>
              <a:rPr kumimoji="0" lang="fr-BE" sz="2200" b="0" i="0" u="none" strike="noStrike" cap="none" spc="0" normalizeH="0" dirty="0" smtClean="0">
                <a:ln>
                  <a:noFill/>
                </a:ln>
                <a:solidFill>
                  <a:schemeClr val="tx1"/>
                </a:solidFill>
                <a:effectLst/>
                <a:uFillTx/>
                <a:latin typeface="+mn-lt"/>
                <a:ea typeface="+mn-ea"/>
                <a:cs typeface="+mn-cs"/>
                <a:sym typeface="Helvetica Neue Medium"/>
              </a:rPr>
              <a:t> wind speed observed</a:t>
            </a:r>
            <a:endParaRPr kumimoji="0" lang="en-US" sz="2200" b="0" i="0" u="none" strike="noStrike" cap="none" spc="0" normalizeH="0" baseline="0" dirty="0">
              <a:ln>
                <a:noFill/>
              </a:ln>
              <a:solidFill>
                <a:schemeClr val="tx1"/>
              </a:solidFill>
              <a:effectLst/>
              <a:uFillTx/>
              <a:latin typeface="+mn-lt"/>
              <a:ea typeface="+mn-ea"/>
              <a:cs typeface="+mn-cs"/>
              <a:sym typeface="Helvetica Neue Medium"/>
            </a:endParaRPr>
          </a:p>
        </p:txBody>
      </p:sp>
      <p:sp>
        <p:nvSpPr>
          <p:cNvPr id="6" name="Rectangle 5"/>
          <p:cNvSpPr/>
          <p:nvPr/>
        </p:nvSpPr>
        <p:spPr>
          <a:xfrm>
            <a:off x="9047747" y="1480321"/>
            <a:ext cx="3957053" cy="1384995"/>
          </a:xfrm>
          <a:prstGeom prst="rect">
            <a:avLst/>
          </a:prstGeom>
        </p:spPr>
        <p:txBody>
          <a:bodyPr wrap="square">
            <a:spAutoFit/>
          </a:bodyPr>
          <a:lstStyle/>
          <a:p>
            <a:pPr algn="l"/>
            <a:r>
              <a:rPr lang="fr-BE" sz="2800" b="0" dirty="0" err="1" smtClean="0"/>
              <a:t>Capacity</a:t>
            </a:r>
            <a:r>
              <a:rPr lang="fr-BE" sz="2800" b="0" dirty="0" smtClean="0"/>
              <a:t> </a:t>
            </a:r>
            <a:r>
              <a:rPr lang="fr-BE" sz="2800" b="0" dirty="0" err="1" smtClean="0"/>
              <a:t>factors</a:t>
            </a:r>
            <a:r>
              <a:rPr lang="fr-BE" sz="2800" b="0" dirty="0" smtClean="0"/>
              <a:t> versus </a:t>
            </a:r>
          </a:p>
          <a:p>
            <a:pPr algn="l"/>
            <a:r>
              <a:rPr lang="fr-BE" sz="2800" b="0" dirty="0" err="1"/>
              <a:t>c</a:t>
            </a:r>
            <a:r>
              <a:rPr lang="fr-BE" sz="2800" b="0" dirty="0" err="1" smtClean="0"/>
              <a:t>ut</a:t>
            </a:r>
            <a:r>
              <a:rPr lang="fr-BE" sz="2800" b="0" dirty="0" smtClean="0"/>
              <a:t>-out wind speed for the wind turbines.   </a:t>
            </a:r>
            <a:endParaRPr lang="en-US" sz="2800" b="0" dirty="0"/>
          </a:p>
        </p:txBody>
      </p:sp>
      <p:sp>
        <p:nvSpPr>
          <p:cNvPr id="7" name="Rectangle 6"/>
          <p:cNvSpPr/>
          <p:nvPr/>
        </p:nvSpPr>
        <p:spPr>
          <a:xfrm>
            <a:off x="352926" y="4805451"/>
            <a:ext cx="11887200" cy="4401205"/>
          </a:xfrm>
          <a:prstGeom prst="rect">
            <a:avLst/>
          </a:prstGeom>
        </p:spPr>
        <p:txBody>
          <a:bodyPr wrap="square">
            <a:spAutoFit/>
          </a:bodyPr>
          <a:lstStyle/>
          <a:p>
            <a:pPr algn="l"/>
            <a:r>
              <a:rPr lang="fr-BE" sz="2800" b="0" dirty="0" smtClean="0"/>
              <a:t>Important </a:t>
            </a:r>
            <a:r>
              <a:rPr lang="fr-BE" sz="2800" b="0" dirty="0" err="1" smtClean="0"/>
              <a:t>remarks</a:t>
            </a:r>
            <a:r>
              <a:rPr lang="fr-BE" sz="2800" b="0" dirty="0"/>
              <a:t> </a:t>
            </a:r>
            <a:r>
              <a:rPr lang="fr-BE" sz="2800" b="0" dirty="0" smtClean="0"/>
              <a:t>for </a:t>
            </a:r>
            <a:r>
              <a:rPr lang="fr-BE" sz="2800" b="0" dirty="0" err="1" smtClean="0"/>
              <a:t>manufacturers</a:t>
            </a:r>
            <a:r>
              <a:rPr lang="fr-BE" sz="2800" b="0" dirty="0" smtClean="0"/>
              <a:t> of wind turbines </a:t>
            </a:r>
            <a:r>
              <a:rPr lang="fr-BE" sz="2800" b="0" dirty="0" err="1" smtClean="0"/>
              <a:t>willing</a:t>
            </a:r>
            <a:r>
              <a:rPr lang="fr-BE" sz="2800" b="0" dirty="0" smtClean="0"/>
              <a:t> to </a:t>
            </a:r>
            <a:r>
              <a:rPr lang="fr-BE" sz="2800" b="0" dirty="0" err="1" smtClean="0"/>
              <a:t>tap</a:t>
            </a:r>
            <a:r>
              <a:rPr lang="fr-BE" sz="2800" b="0" dirty="0" smtClean="0"/>
              <a:t> </a:t>
            </a:r>
            <a:r>
              <a:rPr lang="fr-BE" sz="2800" b="0" dirty="0" err="1" smtClean="0"/>
              <a:t>into</a:t>
            </a:r>
            <a:r>
              <a:rPr lang="fr-BE" sz="2800" b="0" dirty="0" smtClean="0"/>
              <a:t> the </a:t>
            </a:r>
            <a:r>
              <a:rPr lang="fr-BE" sz="2800" b="0" dirty="0" err="1" smtClean="0"/>
              <a:t>Greenland</a:t>
            </a:r>
            <a:r>
              <a:rPr lang="fr-BE" sz="2800" b="0" dirty="0" smtClean="0"/>
              <a:t> wind </a:t>
            </a:r>
            <a:r>
              <a:rPr lang="fr-BE" sz="2800" b="0" dirty="0" err="1" smtClean="0"/>
              <a:t>energy</a:t>
            </a:r>
            <a:r>
              <a:rPr lang="fr-BE" sz="2800" b="0" dirty="0" smtClean="0"/>
              <a:t> </a:t>
            </a:r>
            <a:r>
              <a:rPr lang="fr-BE" sz="2800" b="0" dirty="0" err="1" smtClean="0"/>
              <a:t>market</a:t>
            </a:r>
            <a:r>
              <a:rPr lang="fr-BE" sz="2800" b="0" dirty="0"/>
              <a:t>:</a:t>
            </a:r>
            <a:endParaRPr lang="fr-BE" sz="2800" b="0" dirty="0" smtClean="0"/>
          </a:p>
          <a:p>
            <a:pPr algn="l"/>
            <a:endParaRPr lang="fr-BE" sz="2800" b="0" dirty="0" smtClean="0"/>
          </a:p>
          <a:p>
            <a:pPr marL="514350" indent="-514350" algn="l">
              <a:buAutoNum type="arabicPeriod"/>
            </a:pPr>
            <a:r>
              <a:rPr lang="fr-BE" sz="2800" b="0" dirty="0"/>
              <a:t>W</a:t>
            </a:r>
            <a:r>
              <a:rPr lang="fr-BE" sz="2800" b="0" dirty="0" smtClean="0"/>
              <a:t>ind turbines capable of operating </a:t>
            </a:r>
            <a:r>
              <a:rPr lang="fr-BE" sz="2800" b="0" dirty="0" err="1" smtClean="0"/>
              <a:t>with</a:t>
            </a:r>
            <a:r>
              <a:rPr lang="fr-BE" sz="2800" b="0" dirty="0" smtClean="0"/>
              <a:t> </a:t>
            </a:r>
            <a:r>
              <a:rPr lang="fr-BE" sz="2800" b="0" dirty="0" err="1" smtClean="0">
                <a:solidFill>
                  <a:srgbClr val="FF0000"/>
                </a:solidFill>
              </a:rPr>
              <a:t>higher</a:t>
            </a:r>
            <a:r>
              <a:rPr lang="fr-BE" sz="2800" b="0" dirty="0" smtClean="0">
                <a:solidFill>
                  <a:srgbClr val="FF0000"/>
                </a:solidFill>
              </a:rPr>
              <a:t> </a:t>
            </a:r>
            <a:r>
              <a:rPr lang="fr-BE" sz="2800" b="0" dirty="0" err="1" smtClean="0">
                <a:solidFill>
                  <a:srgbClr val="FF0000"/>
                </a:solidFill>
              </a:rPr>
              <a:t>cut</a:t>
            </a:r>
            <a:r>
              <a:rPr lang="fr-BE" sz="2800" b="0" dirty="0" smtClean="0">
                <a:solidFill>
                  <a:srgbClr val="FF0000"/>
                </a:solidFill>
              </a:rPr>
              <a:t>-out speed </a:t>
            </a:r>
            <a:r>
              <a:rPr lang="fr-BE" sz="2800" b="0" dirty="0" smtClean="0"/>
              <a:t>lead to  </a:t>
            </a:r>
            <a:r>
              <a:rPr lang="fr-BE" sz="2800" b="0" dirty="0" err="1" smtClean="0"/>
              <a:t>significantly</a:t>
            </a:r>
            <a:r>
              <a:rPr lang="fr-BE" sz="2800" b="0" dirty="0" smtClean="0"/>
              <a:t> </a:t>
            </a:r>
            <a:r>
              <a:rPr lang="fr-BE" sz="2800" b="0" dirty="0" err="1" smtClean="0"/>
              <a:t>higher</a:t>
            </a:r>
            <a:r>
              <a:rPr lang="fr-BE" sz="2800" b="0" dirty="0" smtClean="0"/>
              <a:t> </a:t>
            </a:r>
            <a:r>
              <a:rPr lang="fr-BE" sz="2800" b="0" dirty="0" err="1" smtClean="0"/>
              <a:t>load</a:t>
            </a:r>
            <a:r>
              <a:rPr lang="fr-BE" sz="2800" b="0" dirty="0" smtClean="0"/>
              <a:t> </a:t>
            </a:r>
            <a:r>
              <a:rPr lang="fr-BE" sz="2800" b="0" dirty="0" err="1" smtClean="0"/>
              <a:t>factors</a:t>
            </a:r>
            <a:r>
              <a:rPr lang="fr-BE" sz="2800" b="0" dirty="0"/>
              <a:t> </a:t>
            </a:r>
            <a:r>
              <a:rPr lang="fr-BE" sz="2800" b="0" dirty="0" smtClean="0"/>
              <a:t>in </a:t>
            </a:r>
            <a:r>
              <a:rPr lang="fr-BE" sz="2800" b="0" dirty="0" err="1" smtClean="0"/>
              <a:t>Greenland</a:t>
            </a:r>
            <a:r>
              <a:rPr lang="fr-BE" sz="2800" b="0" dirty="0" smtClean="0"/>
              <a:t>.</a:t>
            </a:r>
          </a:p>
          <a:p>
            <a:pPr marL="514350" indent="-514350" algn="l">
              <a:buAutoNum type="arabicPeriod"/>
            </a:pPr>
            <a:endParaRPr lang="fr-BE" sz="2800" b="0" dirty="0"/>
          </a:p>
          <a:p>
            <a:pPr marL="514350" indent="-514350" algn="l">
              <a:buAutoNum type="arabicPeriod"/>
            </a:pPr>
            <a:r>
              <a:rPr lang="fr-BE" sz="2800" b="0" dirty="0" smtClean="0"/>
              <a:t>May </a:t>
            </a:r>
            <a:r>
              <a:rPr lang="fr-BE" sz="2800" b="0" dirty="0" err="1" smtClean="0"/>
              <a:t>also</a:t>
            </a:r>
            <a:r>
              <a:rPr lang="fr-BE" sz="2800" b="0" dirty="0" smtClean="0"/>
              <a:t> </a:t>
            </a:r>
            <a:r>
              <a:rPr lang="fr-BE" sz="2800" b="0" dirty="0" err="1" smtClean="0"/>
              <a:t>be</a:t>
            </a:r>
            <a:r>
              <a:rPr lang="fr-BE" sz="2800" b="0" dirty="0" smtClean="0"/>
              <a:t> </a:t>
            </a:r>
            <a:r>
              <a:rPr lang="fr-BE" sz="2800" b="0" dirty="0" err="1" smtClean="0"/>
              <a:t>interesting</a:t>
            </a:r>
            <a:r>
              <a:rPr lang="fr-BE" sz="2800" b="0" dirty="0" smtClean="0"/>
              <a:t> to design wind turbines </a:t>
            </a:r>
            <a:r>
              <a:rPr lang="fr-BE" sz="2800" b="0" dirty="0" err="1" smtClean="0"/>
              <a:t>which</a:t>
            </a:r>
            <a:r>
              <a:rPr lang="fr-BE" sz="2800" b="0" dirty="0" smtClean="0"/>
              <a:t> </a:t>
            </a:r>
            <a:r>
              <a:rPr lang="fr-BE" sz="2800" b="0" dirty="0" err="1" smtClean="0"/>
              <a:t>saturate</a:t>
            </a:r>
            <a:r>
              <a:rPr lang="fr-BE" sz="2800" b="0" dirty="0" smtClean="0"/>
              <a:t> in </a:t>
            </a:r>
            <a:r>
              <a:rPr lang="fr-BE" sz="2800" b="0" dirty="0" err="1" smtClean="0"/>
              <a:t>terms</a:t>
            </a:r>
            <a:r>
              <a:rPr lang="fr-BE" sz="2800" b="0" dirty="0" smtClean="0"/>
              <a:t> of power output for </a:t>
            </a:r>
            <a:r>
              <a:rPr lang="fr-BE" sz="2800" b="0" dirty="0" err="1" smtClean="0"/>
              <a:t>higher</a:t>
            </a:r>
            <a:r>
              <a:rPr lang="fr-BE" sz="2800" b="0" dirty="0" smtClean="0"/>
              <a:t> wind speeds (i.e., turbines </a:t>
            </a:r>
            <a:r>
              <a:rPr lang="fr-BE" sz="2800" b="0" dirty="0" err="1" smtClean="0"/>
              <a:t>having</a:t>
            </a:r>
            <a:r>
              <a:rPr lang="fr-BE" sz="2800" b="0" dirty="0" smtClean="0"/>
              <a:t> a </a:t>
            </a:r>
            <a:r>
              <a:rPr lang="fr-BE" sz="2800" b="0" dirty="0" err="1" smtClean="0">
                <a:solidFill>
                  <a:srgbClr val="FF0000"/>
                </a:solidFill>
              </a:rPr>
              <a:t>higher</a:t>
            </a:r>
            <a:r>
              <a:rPr lang="fr-BE" sz="2800" b="0" dirty="0" smtClean="0">
                <a:solidFill>
                  <a:srgbClr val="FF0000"/>
                </a:solidFill>
              </a:rPr>
              <a:t> </a:t>
            </a:r>
            <a:r>
              <a:rPr lang="fr-BE" sz="2800" b="0" dirty="0" err="1" smtClean="0">
                <a:solidFill>
                  <a:srgbClr val="FF0000"/>
                </a:solidFill>
              </a:rPr>
              <a:t>rated</a:t>
            </a:r>
            <a:r>
              <a:rPr lang="fr-BE" sz="2800" b="0" dirty="0" smtClean="0">
                <a:solidFill>
                  <a:srgbClr val="FF0000"/>
                </a:solidFill>
              </a:rPr>
              <a:t> output speed</a:t>
            </a:r>
            <a:r>
              <a:rPr lang="fr-BE" sz="2800" b="0" dirty="0" smtClean="0"/>
              <a:t>).</a:t>
            </a:r>
          </a:p>
          <a:p>
            <a:pPr algn="l"/>
            <a:endParaRPr lang="fr-BE" sz="2800" b="0" dirty="0"/>
          </a:p>
        </p:txBody>
      </p:sp>
    </p:spTree>
    <p:extLst>
      <p:ext uri="{BB962C8B-B14F-4D97-AF65-F5344CB8AC3E}">
        <p14:creationId xmlns:p14="http://schemas.microsoft.com/office/powerpoint/2010/main" val="143024401"/>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e Greenland case"/>
          <p:cNvSpPr txBox="1">
            <a:spLocks noGrp="1"/>
          </p:cNvSpPr>
          <p:nvPr>
            <p:ph type="title"/>
          </p:nvPr>
        </p:nvSpPr>
        <p:spPr>
          <a:xfrm>
            <a:off x="952500" y="254000"/>
            <a:ext cx="11099800" cy="2159000"/>
          </a:xfrm>
          <a:prstGeom prst="rect">
            <a:avLst/>
          </a:prstGeom>
        </p:spPr>
        <p:txBody>
          <a:bodyPr>
            <a:normAutofit/>
          </a:bodyPr>
          <a:lstStyle/>
          <a:p>
            <a:pPr lvl="1">
              <a:defRPr sz="5000"/>
            </a:pPr>
            <a:r>
              <a:rPr lang="fr-BE" dirty="0"/>
              <a:t>C</a:t>
            </a:r>
            <a:r>
              <a:rPr lang="fr-BE" dirty="0" smtClean="0"/>
              <a:t>ritical time </a:t>
            </a:r>
            <a:r>
              <a:rPr lang="fr-BE" dirty="0" err="1" smtClean="0"/>
              <a:t>windows</a:t>
            </a:r>
            <a:r>
              <a:rPr lang="fr-BE" dirty="0" smtClean="0"/>
              <a:t> for </a:t>
            </a:r>
            <a:r>
              <a:rPr lang="fr-BE" dirty="0" err="1" smtClean="0"/>
              <a:t>studying</a:t>
            </a:r>
            <a:r>
              <a:rPr lang="fr-BE" dirty="0" smtClean="0"/>
              <a:t> the </a:t>
            </a:r>
            <a:r>
              <a:rPr lang="fr-BE" dirty="0" err="1" smtClean="0"/>
              <a:t>complementarity</a:t>
            </a:r>
            <a:r>
              <a:rPr lang="fr-BE" dirty="0" smtClean="0"/>
              <a:t> of wind production</a:t>
            </a:r>
            <a:endParaRPr dirty="0"/>
          </a:p>
        </p:txBody>
      </p:sp>
      <p:sp>
        <p:nvSpPr>
          <p:cNvPr id="9" name="Rectangle 8"/>
          <p:cNvSpPr/>
          <p:nvPr/>
        </p:nvSpPr>
        <p:spPr>
          <a:xfrm>
            <a:off x="816977" y="3992817"/>
            <a:ext cx="11640554" cy="2318583"/>
          </a:xfrm>
          <a:prstGeom prst="rect">
            <a:avLst/>
          </a:prstGeom>
          <a:noFill/>
          <a:ln w="285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600" b="0" dirty="0" smtClean="0">
                <a:solidFill>
                  <a:schemeClr val="tx1"/>
                </a:solidFill>
                <a:latin typeface="+mn-lt"/>
                <a:ea typeface="+mn-ea"/>
                <a:cs typeface="+mn-cs"/>
                <a:sym typeface="Helvetica Neue Medium"/>
              </a:rPr>
              <a:t>A window </a:t>
            </a:r>
            <a:r>
              <a:rPr lang="en-US" sz="3600" b="0" dirty="0">
                <a:solidFill>
                  <a:schemeClr val="tx1"/>
                </a:solidFill>
                <a:latin typeface="+mn-lt"/>
                <a:ea typeface="+mn-ea"/>
                <a:cs typeface="+mn-cs"/>
                <a:sym typeface="Helvetica Neue Medium"/>
              </a:rPr>
              <a:t>of duration ẟ  is said to be </a:t>
            </a:r>
            <a:r>
              <a:rPr lang="en-US" sz="3600" b="0" dirty="0">
                <a:solidFill>
                  <a:srgbClr val="FF0000"/>
                </a:solidFill>
                <a:latin typeface="+mn-lt"/>
                <a:ea typeface="+mn-ea"/>
                <a:cs typeface="+mn-cs"/>
                <a:sym typeface="Helvetica Neue Medium"/>
              </a:rPr>
              <a:t>critical</a:t>
            </a:r>
            <a:r>
              <a:rPr lang="en-US" sz="3600" b="0" dirty="0">
                <a:solidFill>
                  <a:schemeClr val="tx1"/>
                </a:solidFill>
                <a:latin typeface="+mn-lt"/>
                <a:ea typeface="+mn-ea"/>
                <a:cs typeface="+mn-cs"/>
                <a:sym typeface="Helvetica Neue Medium"/>
              </a:rPr>
              <a:t> for a set of </a:t>
            </a:r>
            <a:r>
              <a:rPr lang="en-US" sz="3600" b="0" dirty="0" smtClean="0">
                <a:solidFill>
                  <a:schemeClr val="tx1"/>
                </a:solidFill>
                <a:latin typeface="+mn-lt"/>
                <a:ea typeface="+mn-ea"/>
                <a:cs typeface="+mn-cs"/>
                <a:sym typeface="Helvetica Neue Medium"/>
              </a:rPr>
              <a:t>locations </a:t>
            </a:r>
            <a:r>
              <a:rPr lang="en-US" sz="3600" b="0" dirty="0">
                <a:solidFill>
                  <a:schemeClr val="tx1"/>
                </a:solidFill>
                <a:latin typeface="+mn-lt"/>
                <a:ea typeface="+mn-ea"/>
                <a:cs typeface="+mn-cs"/>
                <a:sym typeface="Helvetica Neue Medium"/>
              </a:rPr>
              <a:t>if the average power generated in those locations over the time window is below a </a:t>
            </a:r>
            <a:r>
              <a:rPr lang="en-US" sz="3600" b="0" dirty="0" smtClean="0">
                <a:solidFill>
                  <a:schemeClr val="tx1"/>
                </a:solidFill>
                <a:latin typeface="+mn-lt"/>
                <a:ea typeface="+mn-ea"/>
                <a:cs typeface="+mn-cs"/>
                <a:sym typeface="Helvetica Neue Medium"/>
              </a:rPr>
              <a:t>fraction </a:t>
            </a:r>
            <a:r>
              <a:rPr lang="en-US" sz="3600" b="0" dirty="0">
                <a:solidFill>
                  <a:schemeClr val="tx1"/>
                </a:solidFill>
                <a:latin typeface="+mn-lt"/>
                <a:ea typeface="+mn-ea"/>
                <a:cs typeface="+mn-cs"/>
                <a:sym typeface="Helvetica Neue Medium"/>
              </a:rPr>
              <a:t>α of the installed </a:t>
            </a:r>
            <a:r>
              <a:rPr lang="en-US" sz="3600" b="0" dirty="0" smtClean="0">
                <a:solidFill>
                  <a:schemeClr val="tx1"/>
                </a:solidFill>
                <a:latin typeface="+mn-lt"/>
                <a:ea typeface="+mn-ea"/>
                <a:cs typeface="+mn-cs"/>
                <a:sym typeface="Helvetica Neue Medium"/>
              </a:rPr>
              <a:t>capacity.</a:t>
            </a:r>
            <a:endParaRPr lang="en-US" sz="3600" b="0" dirty="0">
              <a:solidFill>
                <a:schemeClr val="tx1"/>
              </a:solidFill>
              <a:latin typeface="+mn-lt"/>
              <a:ea typeface="+mn-ea"/>
              <a:cs typeface="+mn-cs"/>
              <a:sym typeface="Helvetica Neue Medium"/>
            </a:endParaRPr>
          </a:p>
        </p:txBody>
      </p:sp>
      <p:sp>
        <p:nvSpPr>
          <p:cNvPr id="10" name="Rectangle 9"/>
          <p:cNvSpPr/>
          <p:nvPr/>
        </p:nvSpPr>
        <p:spPr>
          <a:xfrm>
            <a:off x="0" y="8438147"/>
            <a:ext cx="11640554" cy="1323439"/>
          </a:xfrm>
          <a:prstGeom prst="rect">
            <a:avLst/>
          </a:prstGeom>
        </p:spPr>
        <p:txBody>
          <a:bodyPr wrap="square">
            <a:spAutoFit/>
          </a:bodyPr>
          <a:lstStyle/>
          <a:p>
            <a:pPr algn="l"/>
            <a:r>
              <a:rPr lang="en-US" sz="2000" b="0" u="sng" dirty="0" smtClean="0">
                <a:solidFill>
                  <a:srgbClr val="222222"/>
                </a:solidFill>
                <a:latin typeface="Arial" panose="020B0604020202020204" pitchFamily="34" charset="0"/>
              </a:rPr>
              <a:t>Conjecture:</a:t>
            </a:r>
            <a:r>
              <a:rPr lang="en-US" sz="2000" b="0" dirty="0" smtClean="0">
                <a:solidFill>
                  <a:srgbClr val="222222"/>
                </a:solidFill>
                <a:latin typeface="Arial" panose="020B0604020202020204" pitchFamily="34" charset="0"/>
              </a:rPr>
              <a:t> The export of wind energy from </a:t>
            </a:r>
            <a:r>
              <a:rPr lang="en-US" sz="2000" b="0" dirty="0">
                <a:solidFill>
                  <a:srgbClr val="222222"/>
                </a:solidFill>
                <a:latin typeface="Arial" panose="020B0604020202020204" pitchFamily="34" charset="0"/>
              </a:rPr>
              <a:t>Greenland to Europe would </a:t>
            </a:r>
            <a:r>
              <a:rPr lang="en-US" sz="2000" b="0" dirty="0" smtClean="0">
                <a:solidFill>
                  <a:srgbClr val="222222"/>
                </a:solidFill>
                <a:latin typeface="Arial" panose="020B0604020202020204" pitchFamily="34" charset="0"/>
              </a:rPr>
              <a:t>reduce to zero the number of these long critical periods </a:t>
            </a:r>
            <a:r>
              <a:rPr lang="en-US" sz="2000" b="0" dirty="0">
                <a:solidFill>
                  <a:srgbClr val="222222"/>
                </a:solidFill>
                <a:latin typeface="Arial" panose="020B0604020202020204" pitchFamily="34" charset="0"/>
              </a:rPr>
              <a:t>of times during which Europe could not </a:t>
            </a:r>
            <a:r>
              <a:rPr lang="en-US" sz="2000" b="0" dirty="0" smtClean="0">
                <a:solidFill>
                  <a:srgbClr val="222222"/>
                </a:solidFill>
                <a:latin typeface="Arial" panose="020B0604020202020204" pitchFamily="34" charset="0"/>
              </a:rPr>
              <a:t>rely on wind energy to cover a significant amount of its energy needs  </a:t>
            </a:r>
            <a:r>
              <a:rPr lang="en-US" sz="2000" b="0" dirty="0">
                <a:solidFill>
                  <a:srgbClr val="222222"/>
                </a:solidFill>
                <a:latin typeface="Arial" panose="020B0604020202020204" pitchFamily="34" charset="0"/>
              </a:rPr>
              <a:t>(or more generally renewable energy - a phenomenon known as </a:t>
            </a:r>
            <a:r>
              <a:rPr lang="en-US" sz="2000" b="0" dirty="0" err="1" smtClean="0">
                <a:solidFill>
                  <a:srgbClr val="FF0000"/>
                </a:solidFill>
                <a:latin typeface="Arial" panose="020B0604020202020204" pitchFamily="34" charset="0"/>
              </a:rPr>
              <a:t>Dunkelflaute</a:t>
            </a:r>
            <a:r>
              <a:rPr lang="en-US" sz="2000" b="0" dirty="0" smtClean="0">
                <a:solidFill>
                  <a:srgbClr val="222222"/>
                </a:solidFill>
                <a:latin typeface="Arial" panose="020B0604020202020204" pitchFamily="34" charset="0"/>
              </a:rPr>
              <a:t> in German).</a:t>
            </a:r>
            <a:endParaRPr lang="en-US" sz="2000" dirty="0"/>
          </a:p>
        </p:txBody>
      </p:sp>
    </p:spTree>
    <p:extLst>
      <p:ext uri="{BB962C8B-B14F-4D97-AF65-F5344CB8AC3E}">
        <p14:creationId xmlns:p14="http://schemas.microsoft.com/office/powerpoint/2010/main" val="25215626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ritical time window analysis"/>
          <p:cNvSpPr txBox="1">
            <a:spLocks noGrp="1"/>
          </p:cNvSpPr>
          <p:nvPr>
            <p:ph type="body" idx="1"/>
          </p:nvPr>
        </p:nvSpPr>
        <p:spPr>
          <a:xfrm>
            <a:off x="7507705" y="4324684"/>
            <a:ext cx="5374106" cy="5789861"/>
          </a:xfrm>
          <a:prstGeom prst="rect">
            <a:avLst/>
          </a:prstGeom>
        </p:spPr>
        <p:txBody>
          <a:bodyPr>
            <a:normAutofit/>
          </a:bodyPr>
          <a:lstStyle/>
          <a:p>
            <a:pPr marL="0" indent="0">
              <a:buSzTx/>
              <a:buNone/>
            </a:pPr>
            <a:r>
              <a:rPr lang="fr-BE" dirty="0" smtClean="0"/>
              <a:t>« </a:t>
            </a:r>
            <a:r>
              <a:rPr lang="fr-BE" dirty="0" err="1" smtClean="0"/>
              <a:t>Probability</a:t>
            </a:r>
            <a:r>
              <a:rPr lang="fr-BE" dirty="0" smtClean="0"/>
              <a:t> » of occurrence of </a:t>
            </a:r>
            <a:r>
              <a:rPr lang="fr-BE" dirty="0" err="1" smtClean="0"/>
              <a:t>critical</a:t>
            </a:r>
            <a:r>
              <a:rPr lang="fr-BE" dirty="0" smtClean="0"/>
              <a:t> time </a:t>
            </a:r>
            <a:r>
              <a:rPr lang="fr-BE" dirty="0" err="1" smtClean="0"/>
              <a:t>windows</a:t>
            </a:r>
            <a:r>
              <a:rPr lang="fr-BE" dirty="0" smtClean="0"/>
              <a:t> </a:t>
            </a:r>
            <a:r>
              <a:rPr lang="fr-BE" dirty="0" err="1" smtClean="0"/>
              <a:t>when</a:t>
            </a:r>
            <a:r>
              <a:rPr lang="fr-BE" dirty="0" smtClean="0"/>
              <a:t> </a:t>
            </a:r>
            <a:r>
              <a:rPr lang="fr-BE" dirty="0" err="1" smtClean="0"/>
              <a:t>using</a:t>
            </a:r>
            <a:r>
              <a:rPr lang="fr-BE" dirty="0" smtClean="0"/>
              <a:t> as set of locations: the </a:t>
            </a:r>
            <a:r>
              <a:rPr lang="fr-BE" dirty="0" err="1" smtClean="0"/>
              <a:t>two</a:t>
            </a:r>
            <a:r>
              <a:rPr lang="fr-BE" dirty="0" smtClean="0"/>
              <a:t> </a:t>
            </a:r>
            <a:r>
              <a:rPr lang="fr-BE" dirty="0" err="1" smtClean="0"/>
              <a:t>European</a:t>
            </a:r>
            <a:r>
              <a:rPr lang="fr-BE" dirty="0" smtClean="0"/>
              <a:t> locations (black);  the </a:t>
            </a:r>
            <a:r>
              <a:rPr lang="fr-BE" dirty="0" err="1" smtClean="0"/>
              <a:t>Greenland</a:t>
            </a:r>
            <a:r>
              <a:rPr lang="fr-BE" dirty="0" smtClean="0"/>
              <a:t> sites (</a:t>
            </a:r>
            <a:r>
              <a:rPr lang="fr-BE" dirty="0" smtClean="0">
                <a:solidFill>
                  <a:srgbClr val="009900"/>
                </a:solidFill>
              </a:rPr>
              <a:t>green</a:t>
            </a:r>
            <a:r>
              <a:rPr lang="fr-BE" dirty="0" smtClean="0"/>
              <a:t>) and all the four locations (</a:t>
            </a:r>
            <a:r>
              <a:rPr lang="fr-BE" dirty="0" err="1" smtClean="0">
                <a:solidFill>
                  <a:srgbClr val="6699FF"/>
                </a:solidFill>
              </a:rPr>
              <a:t>blue</a:t>
            </a:r>
            <a:r>
              <a:rPr lang="fr-BE" dirty="0" smtClean="0"/>
              <a:t>).</a:t>
            </a:r>
          </a:p>
          <a:p>
            <a:pPr marL="0" indent="0">
              <a:buSzTx/>
              <a:buNone/>
            </a:pPr>
            <a:endParaRPr dirty="0"/>
          </a:p>
          <a:p>
            <a:pPr marL="0" indent="0">
              <a:buSzTx/>
              <a:buNone/>
            </a:pPr>
            <a:endParaRPr dirty="0"/>
          </a:p>
          <a:p>
            <a:pPr marL="0" indent="0">
              <a:buSzTx/>
              <a:buNone/>
            </a:pPr>
            <a:endParaRPr dirty="0"/>
          </a:p>
        </p:txBody>
      </p:sp>
      <p:sp>
        <p:nvSpPr>
          <p:cNvPr id="156" name="The Greenland case"/>
          <p:cNvSpPr txBox="1">
            <a:spLocks noGrp="1"/>
          </p:cNvSpPr>
          <p:nvPr>
            <p:ph type="title"/>
          </p:nvPr>
        </p:nvSpPr>
        <p:spPr>
          <a:xfrm>
            <a:off x="-240633" y="0"/>
            <a:ext cx="13699958" cy="2159000"/>
          </a:xfrm>
          <a:prstGeom prst="rect">
            <a:avLst/>
          </a:prstGeom>
        </p:spPr>
        <p:txBody>
          <a:bodyPr>
            <a:normAutofit/>
          </a:bodyPr>
          <a:lstStyle>
            <a:lvl1pPr>
              <a:defRPr sz="5000"/>
            </a:lvl1pPr>
          </a:lstStyle>
          <a:p>
            <a:r>
              <a:rPr lang="fr-BE" sz="4400" dirty="0"/>
              <a:t>O</a:t>
            </a:r>
            <a:r>
              <a:rPr lang="fr-BE" sz="4400" dirty="0" smtClean="0"/>
              <a:t>ccurrence of  </a:t>
            </a:r>
            <a:r>
              <a:rPr lang="fr-BE" sz="4400" dirty="0" err="1" smtClean="0"/>
              <a:t>critical</a:t>
            </a:r>
            <a:r>
              <a:rPr lang="fr-BE" sz="4400" dirty="0" smtClean="0"/>
              <a:t> time </a:t>
            </a:r>
            <a:r>
              <a:rPr lang="fr-BE" sz="4400" dirty="0" err="1" smtClean="0"/>
              <a:t>windows</a:t>
            </a:r>
            <a:endParaRPr sz="4400" dirty="0"/>
          </a:p>
        </p:txBody>
      </p:sp>
      <p:pic>
        <p:nvPicPr>
          <p:cNvPr id="2" name="Image 1">
            <a:extLst>
              <a:ext uri="{FF2B5EF4-FFF2-40B4-BE49-F238E27FC236}">
                <a16:creationId xmlns:a16="http://schemas.microsoft.com/office/drawing/2014/main" id="{84F628AC-5C8C-634C-BA86-7AD468BD7167}"/>
              </a:ext>
            </a:extLst>
          </p:cNvPr>
          <p:cNvPicPr>
            <a:picLocks noChangeAspect="1"/>
          </p:cNvPicPr>
          <p:nvPr/>
        </p:nvPicPr>
        <p:blipFill>
          <a:blip r:embed="rId3"/>
          <a:stretch>
            <a:fillRect/>
          </a:stretch>
        </p:blipFill>
        <p:spPr>
          <a:xfrm>
            <a:off x="502816" y="2754366"/>
            <a:ext cx="6716131" cy="5862385"/>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79291" y="295583"/>
            <a:ext cx="11766176" cy="132556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5100" dirty="0" err="1" smtClean="0"/>
              <a:t>Katabata</a:t>
            </a:r>
            <a:r>
              <a:rPr lang="en-US" sz="5100" dirty="0" smtClean="0"/>
              <a:t> project</a:t>
            </a:r>
            <a:endParaRPr lang="en-US" sz="5100" dirty="0"/>
          </a:p>
        </p:txBody>
      </p:sp>
      <p:pic>
        <p:nvPicPr>
          <p:cNvPr id="5" name="Image 4"/>
          <p:cNvPicPr>
            <a:picLocks noChangeAspect="1"/>
          </p:cNvPicPr>
          <p:nvPr/>
        </p:nvPicPr>
        <p:blipFill>
          <a:blip r:embed="rId2"/>
          <a:stretch>
            <a:fillRect/>
          </a:stretch>
        </p:blipFill>
        <p:spPr>
          <a:xfrm>
            <a:off x="302574" y="1621146"/>
            <a:ext cx="6855560" cy="4343191"/>
          </a:xfrm>
          <a:prstGeom prst="rect">
            <a:avLst/>
          </a:prstGeom>
        </p:spPr>
      </p:pic>
      <p:sp>
        <p:nvSpPr>
          <p:cNvPr id="6" name="Rectangle 5"/>
          <p:cNvSpPr/>
          <p:nvPr/>
        </p:nvSpPr>
        <p:spPr>
          <a:xfrm>
            <a:off x="8629807" y="1963554"/>
            <a:ext cx="4141313" cy="2308324"/>
          </a:xfrm>
          <a:prstGeom prst="rect">
            <a:avLst/>
          </a:prstGeom>
        </p:spPr>
        <p:txBody>
          <a:bodyPr wrap="square">
            <a:spAutoFit/>
          </a:bodyPr>
          <a:lstStyle/>
          <a:p>
            <a:pPr algn="l" hangingPunct="1"/>
            <a:r>
              <a:rPr lang="en-US" b="0" dirty="0" smtClean="0"/>
              <a:t>Goal of the project: installing </a:t>
            </a:r>
            <a:r>
              <a:rPr lang="en-US" b="0" dirty="0"/>
              <a:t>three </a:t>
            </a:r>
            <a:r>
              <a:rPr lang="en-US" b="0" dirty="0" smtClean="0"/>
              <a:t>weather </a:t>
            </a:r>
            <a:r>
              <a:rPr lang="en-US" b="0" dirty="0"/>
              <a:t>stations in </a:t>
            </a:r>
            <a:r>
              <a:rPr lang="en-US" b="0" dirty="0" smtClean="0"/>
              <a:t>the South-East of Greenland. The wind in this area has never been properly measured before!</a:t>
            </a:r>
            <a:endParaRPr lang="en-US" b="0" dirty="0"/>
          </a:p>
        </p:txBody>
      </p:sp>
      <p:pic>
        <p:nvPicPr>
          <p:cNvPr id="7" name="Picture 2" descr="KATABATA Team"/>
          <p:cNvPicPr>
            <a:picLocks noChangeAspect="1" noChangeArrowheads="1"/>
          </p:cNvPicPr>
          <p:nvPr/>
        </p:nvPicPr>
        <p:blipFill rotWithShape="1">
          <a:blip r:embed="rId3">
            <a:extLst>
              <a:ext uri="{28A0092B-C50C-407E-A947-70E740481C1C}">
                <a14:useLocalDpi xmlns:a14="http://schemas.microsoft.com/office/drawing/2010/main" val="0"/>
              </a:ext>
            </a:extLst>
          </a:blip>
          <a:srcRect l="10008" t="2000" r="9833" b="-2000"/>
          <a:stretch/>
        </p:blipFill>
        <p:spPr bwMode="auto">
          <a:xfrm>
            <a:off x="479291" y="5894446"/>
            <a:ext cx="7635240" cy="3810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629807" y="6937773"/>
            <a:ext cx="4568033" cy="1200329"/>
          </a:xfrm>
          <a:prstGeom prst="rect">
            <a:avLst/>
          </a:prstGeom>
        </p:spPr>
        <p:txBody>
          <a:bodyPr wrap="square">
            <a:spAutoFit/>
          </a:bodyPr>
          <a:lstStyle/>
          <a:p>
            <a:pPr algn="l"/>
            <a:r>
              <a:rPr lang="de-DE" b="0" dirty="0">
                <a:solidFill>
                  <a:srgbClr val="4A4A4A"/>
                </a:solidFill>
                <a:latin typeface="Source Sans Pro"/>
              </a:rPr>
              <a:t>The </a:t>
            </a:r>
            <a:r>
              <a:rPr lang="de-DE" b="0" dirty="0" err="1">
                <a:solidFill>
                  <a:srgbClr val="4A4A4A"/>
                </a:solidFill>
                <a:latin typeface="Source Sans Pro"/>
              </a:rPr>
              <a:t>team</a:t>
            </a:r>
            <a:r>
              <a:rPr lang="de-DE" b="0" dirty="0">
                <a:solidFill>
                  <a:srgbClr val="4A4A4A"/>
                </a:solidFill>
                <a:latin typeface="Source Sans Pro"/>
              </a:rPr>
              <a:t>: </a:t>
            </a:r>
            <a:r>
              <a:rPr lang="de-DE" b="0" dirty="0" smtClean="0">
                <a:solidFill>
                  <a:srgbClr val="4A4A4A"/>
                </a:solidFill>
                <a:latin typeface="Source Sans Pro"/>
              </a:rPr>
              <a:t>Dr. Xavier </a:t>
            </a:r>
            <a:r>
              <a:rPr lang="de-DE" b="0" dirty="0" err="1">
                <a:solidFill>
                  <a:srgbClr val="4A4A4A"/>
                </a:solidFill>
                <a:latin typeface="Source Sans Pro"/>
              </a:rPr>
              <a:t>Fettweis</a:t>
            </a:r>
            <a:r>
              <a:rPr lang="de-DE" b="0" dirty="0">
                <a:solidFill>
                  <a:srgbClr val="4A4A4A"/>
                </a:solidFill>
                <a:latin typeface="Source Sans Pro"/>
              </a:rPr>
              <a:t>, Michaël </a:t>
            </a:r>
            <a:r>
              <a:rPr lang="de-DE" b="0" dirty="0" err="1">
                <a:solidFill>
                  <a:srgbClr val="4A4A4A"/>
                </a:solidFill>
                <a:latin typeface="Source Sans Pro"/>
              </a:rPr>
              <a:t>Fonder</a:t>
            </a:r>
            <a:r>
              <a:rPr lang="de-DE" b="0" dirty="0">
                <a:solidFill>
                  <a:srgbClr val="4A4A4A"/>
                </a:solidFill>
                <a:latin typeface="Source Sans Pro"/>
              </a:rPr>
              <a:t> </a:t>
            </a:r>
            <a:r>
              <a:rPr lang="de-DE" b="0" dirty="0" err="1">
                <a:solidFill>
                  <a:srgbClr val="4A4A4A"/>
                </a:solidFill>
                <a:latin typeface="Source Sans Pro"/>
              </a:rPr>
              <a:t>and</a:t>
            </a:r>
            <a:r>
              <a:rPr lang="de-DE" b="0" dirty="0">
                <a:solidFill>
                  <a:srgbClr val="4A4A4A"/>
                </a:solidFill>
                <a:latin typeface="Source Sans Pro"/>
              </a:rPr>
              <a:t> </a:t>
            </a:r>
            <a:r>
              <a:rPr lang="de-DE" b="0" dirty="0" smtClean="0">
                <a:solidFill>
                  <a:srgbClr val="4A4A4A"/>
                </a:solidFill>
                <a:latin typeface="Source Sans Pro"/>
              </a:rPr>
              <a:t>Prof. Damien </a:t>
            </a:r>
            <a:r>
              <a:rPr lang="de-DE" b="0" dirty="0">
                <a:solidFill>
                  <a:srgbClr val="4A4A4A"/>
                </a:solidFill>
                <a:latin typeface="Source Sans Pro"/>
              </a:rPr>
              <a:t>Ernst</a:t>
            </a:r>
            <a:endParaRPr lang="en-US" dirty="0"/>
          </a:p>
        </p:txBody>
      </p:sp>
    </p:spTree>
    <p:extLst>
      <p:ext uri="{BB962C8B-B14F-4D97-AF65-F5344CB8AC3E}">
        <p14:creationId xmlns:p14="http://schemas.microsoft.com/office/powerpoint/2010/main" val="4656870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C6692B8-7499-44DC-B719-16751188EC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46" r="3730"/>
          <a:stretch/>
        </p:blipFill>
        <p:spPr>
          <a:xfrm>
            <a:off x="254040" y="2170663"/>
            <a:ext cx="4007716" cy="7255426"/>
          </a:xfrm>
          <a:prstGeom prst="rect">
            <a:avLst/>
          </a:prstGeom>
        </p:spPr>
      </p:pic>
      <p:pic>
        <p:nvPicPr>
          <p:cNvPr id="3" name="Image 2">
            <a:extLst>
              <a:ext uri="{FF2B5EF4-FFF2-40B4-BE49-F238E27FC236}">
                <a16:creationId xmlns:a16="http://schemas.microsoft.com/office/drawing/2014/main" id="{C0BA2910-8D71-465C-9ED0-B20B5CF1E086}"/>
              </a:ext>
            </a:extLst>
          </p:cNvPr>
          <p:cNvPicPr>
            <a:picLocks noChangeAspect="1"/>
          </p:cNvPicPr>
          <p:nvPr/>
        </p:nvPicPr>
        <p:blipFill rotWithShape="1">
          <a:blip r:embed="rId3">
            <a:extLst>
              <a:ext uri="{28A0092B-C50C-407E-A947-70E740481C1C}">
                <a14:useLocalDpi xmlns:a14="http://schemas.microsoft.com/office/drawing/2010/main" val="0"/>
              </a:ext>
            </a:extLst>
          </a:blip>
          <a:srcRect l="13787" r="3357"/>
          <a:stretch/>
        </p:blipFill>
        <p:spPr>
          <a:xfrm>
            <a:off x="4530473" y="2186992"/>
            <a:ext cx="3998695" cy="7239097"/>
          </a:xfrm>
          <a:prstGeom prst="rect">
            <a:avLst/>
          </a:prstGeom>
        </p:spPr>
      </p:pic>
      <p:pic>
        <p:nvPicPr>
          <p:cNvPr id="4" name="Image 3">
            <a:extLst>
              <a:ext uri="{FF2B5EF4-FFF2-40B4-BE49-F238E27FC236}">
                <a16:creationId xmlns:a16="http://schemas.microsoft.com/office/drawing/2014/main" id="{98FE5F69-AE94-44F2-9DF9-EB5477BF43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46" r="3730"/>
          <a:stretch/>
        </p:blipFill>
        <p:spPr>
          <a:xfrm>
            <a:off x="8790584" y="2170663"/>
            <a:ext cx="3998697" cy="7239097"/>
          </a:xfrm>
          <a:prstGeom prst="rect">
            <a:avLst/>
          </a:prstGeom>
        </p:spPr>
      </p:pic>
      <p:sp>
        <p:nvSpPr>
          <p:cNvPr id="5" name="Titre 1">
            <a:extLst>
              <a:ext uri="{FF2B5EF4-FFF2-40B4-BE49-F238E27FC236}">
                <a16:creationId xmlns:a16="http://schemas.microsoft.com/office/drawing/2014/main" id="{B01D9508-52F8-4EBD-94DF-6D474CC9A998}"/>
              </a:ext>
            </a:extLst>
          </p:cNvPr>
          <p:cNvSpPr txBox="1">
            <a:spLocks/>
          </p:cNvSpPr>
          <p:nvPr/>
        </p:nvSpPr>
        <p:spPr>
          <a:xfrm>
            <a:off x="690955" y="343311"/>
            <a:ext cx="11216640" cy="1885245"/>
          </a:xfrm>
          <a:prstGeom prst="rect">
            <a:avLst/>
          </a:prstGeom>
        </p:spPr>
        <p:txBody>
          <a:bodyP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fr-FR" sz="4000" dirty="0" err="1" smtClean="0">
                <a:latin typeface="Helvetica Light"/>
              </a:rPr>
              <a:t>Arrival</a:t>
            </a:r>
            <a:r>
              <a:rPr lang="fr-FR" sz="4000" dirty="0" smtClean="0">
                <a:latin typeface="Helvetica Light"/>
              </a:rPr>
              <a:t> in </a:t>
            </a:r>
            <a:r>
              <a:rPr lang="fr-FR" sz="4000" dirty="0" err="1" smtClean="0">
                <a:latin typeface="Helvetica Light"/>
              </a:rPr>
              <a:t>Greenland</a:t>
            </a:r>
            <a:endParaRPr lang="fr-BE" sz="4000" dirty="0">
              <a:latin typeface="Helvetica Light"/>
            </a:endParaRPr>
          </a:p>
        </p:txBody>
      </p:sp>
    </p:spTree>
    <p:extLst>
      <p:ext uri="{BB962C8B-B14F-4D97-AF65-F5344CB8AC3E}">
        <p14:creationId xmlns:p14="http://schemas.microsoft.com/office/powerpoint/2010/main" val="630229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5DD3061-3368-49ED-B8F4-476608A33B0B}"/>
              </a:ext>
            </a:extLst>
          </p:cNvPr>
          <p:cNvPicPr>
            <a:picLocks noChangeAspect="1"/>
          </p:cNvPicPr>
          <p:nvPr/>
        </p:nvPicPr>
        <p:blipFill rotWithShape="1">
          <a:blip r:embed="rId2">
            <a:extLst>
              <a:ext uri="{28A0092B-C50C-407E-A947-70E740481C1C}">
                <a14:useLocalDpi xmlns:a14="http://schemas.microsoft.com/office/drawing/2010/main" val="0"/>
              </a:ext>
            </a:extLst>
          </a:blip>
          <a:srcRect b="5614"/>
          <a:stretch/>
        </p:blipFill>
        <p:spPr>
          <a:xfrm>
            <a:off x="551180" y="716663"/>
            <a:ext cx="11891191" cy="8417768"/>
          </a:xfrm>
          <a:prstGeom prst="rect">
            <a:avLst/>
          </a:prstGeom>
        </p:spPr>
      </p:pic>
    </p:spTree>
    <p:extLst>
      <p:ext uri="{BB962C8B-B14F-4D97-AF65-F5344CB8AC3E}">
        <p14:creationId xmlns:p14="http://schemas.microsoft.com/office/powerpoint/2010/main" val="284810824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CFE0E47-64D4-4D58-9CF6-DA89451011D5}"/>
              </a:ext>
            </a:extLst>
          </p:cNvPr>
          <p:cNvPicPr>
            <a:picLocks noChangeAspect="1"/>
          </p:cNvPicPr>
          <p:nvPr/>
        </p:nvPicPr>
        <p:blipFill rotWithShape="1">
          <a:blip r:embed="rId2">
            <a:extLst>
              <a:ext uri="{28A0092B-C50C-407E-A947-70E740481C1C}">
                <a14:useLocalDpi xmlns:a14="http://schemas.microsoft.com/office/drawing/2010/main" val="0"/>
              </a:ext>
            </a:extLst>
          </a:blip>
          <a:srcRect t="4370" b="6045"/>
          <a:stretch/>
        </p:blipFill>
        <p:spPr>
          <a:xfrm>
            <a:off x="152403" y="2252570"/>
            <a:ext cx="12718473" cy="5697029"/>
          </a:xfrm>
          <a:prstGeom prst="rect">
            <a:avLst/>
          </a:prstGeom>
        </p:spPr>
      </p:pic>
    </p:spTree>
    <p:extLst>
      <p:ext uri="{BB962C8B-B14F-4D97-AF65-F5344CB8AC3E}">
        <p14:creationId xmlns:p14="http://schemas.microsoft.com/office/powerpoint/2010/main" val="294775958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stomShape 1"/>
          <p:cNvSpPr/>
          <p:nvPr/>
        </p:nvSpPr>
        <p:spPr>
          <a:xfrm>
            <a:off x="952560" y="1684440"/>
            <a:ext cx="11099160" cy="7352640"/>
          </a:xfrm>
          <a:prstGeom prst="rect">
            <a:avLst/>
          </a:prstGeom>
          <a:noFill/>
          <a:ln w="12600">
            <a:noFill/>
          </a:ln>
        </p:spPr>
        <p:style>
          <a:lnRef idx="0">
            <a:scrgbClr r="0" g="0" b="0"/>
          </a:lnRef>
          <a:fillRef idx="0">
            <a:scrgbClr r="0" g="0" b="0"/>
          </a:fillRef>
          <a:effectRef idx="0">
            <a:scrgbClr r="0" g="0" b="0"/>
          </a:effectRef>
          <a:fontRef idx="minor"/>
        </p:style>
      </p:sp>
      <p:sp>
        <p:nvSpPr>
          <p:cNvPr id="3" name="CustomShape 2"/>
          <p:cNvSpPr/>
          <p:nvPr/>
        </p:nvSpPr>
        <p:spPr>
          <a:xfrm>
            <a:off x="1034641" y="-412560"/>
            <a:ext cx="11099160" cy="2158200"/>
          </a:xfrm>
          <a:prstGeom prst="rect">
            <a:avLst/>
          </a:prstGeom>
          <a:noFill/>
          <a:ln w="12600">
            <a:noFill/>
          </a:ln>
        </p:spPr>
        <p:style>
          <a:lnRef idx="0">
            <a:scrgbClr r="0" g="0" b="0"/>
          </a:lnRef>
          <a:fillRef idx="0">
            <a:scrgbClr r="0" g="0" b="0"/>
          </a:fillRef>
          <a:effectRef idx="0">
            <a:scrgbClr r="0" g="0" b="0"/>
          </a:effectRef>
          <a:fontRef idx="minor"/>
        </p:style>
        <p:txBody>
          <a:bodyPr lIns="50760" tIns="50760" rIns="50760" bIns="50760" anchor="ctr">
            <a:normAutofit/>
          </a:bodyPr>
          <a:lstStyle/>
          <a:p>
            <a:pPr algn="ctr">
              <a:lnSpc>
                <a:spcPct val="100000"/>
              </a:lnSpc>
              <a:tabLst>
                <a:tab pos="0" algn="l"/>
              </a:tabLst>
            </a:pPr>
            <a:r>
              <a:rPr lang="en-US" sz="4500" b="0" strike="noStrike" spc="-1" dirty="0">
                <a:solidFill>
                  <a:srgbClr val="000000"/>
                </a:solidFill>
                <a:latin typeface="Helvetica Neue Medium"/>
                <a:ea typeface="Helvetica Neue Medium"/>
              </a:rPr>
              <a:t>First</a:t>
            </a:r>
            <a:r>
              <a:rPr lang="fr-BE" sz="4500" b="0" strike="noStrike" spc="-1" dirty="0">
                <a:solidFill>
                  <a:srgbClr val="000000"/>
                </a:solidFill>
                <a:latin typeface="Helvetica Neue Medium"/>
                <a:ea typeface="Helvetica Neue Medium"/>
              </a:rPr>
              <a:t> </a:t>
            </a:r>
            <a:r>
              <a:rPr lang="en-US" sz="4500" b="0" strike="noStrike" spc="-1" dirty="0">
                <a:solidFill>
                  <a:srgbClr val="000000"/>
                </a:solidFill>
                <a:latin typeface="Helvetica Neue Medium"/>
                <a:ea typeface="Helvetica Neue Medium"/>
              </a:rPr>
              <a:t>comparison: </a:t>
            </a:r>
            <a:r>
              <a:rPr lang="en-US" sz="4500" b="0" strike="noStrike" spc="-1" dirty="0">
                <a:solidFill>
                  <a:srgbClr val="FF0000"/>
                </a:solidFill>
                <a:latin typeface="Helvetica Neue Medium"/>
                <a:ea typeface="Helvetica Neue Medium"/>
              </a:rPr>
              <a:t>MAR</a:t>
            </a:r>
            <a:r>
              <a:rPr lang="en-US" sz="4500" b="0" strike="noStrike" spc="-1" dirty="0">
                <a:solidFill>
                  <a:srgbClr val="000000"/>
                </a:solidFill>
                <a:latin typeface="Helvetica Neue Medium"/>
                <a:ea typeface="Helvetica Neue Medium"/>
              </a:rPr>
              <a:t> vs </a:t>
            </a:r>
            <a:r>
              <a:rPr lang="en-US" sz="4500" b="0" strike="noStrike" spc="-1" dirty="0" smtClean="0">
                <a:solidFill>
                  <a:srgbClr val="0000FF"/>
                </a:solidFill>
                <a:latin typeface="Helvetica Neue Medium"/>
                <a:ea typeface="Helvetica Neue Medium"/>
              </a:rPr>
              <a:t>observations</a:t>
            </a:r>
            <a:endParaRPr lang="en-US" sz="4500" b="0" strike="noStrike" spc="-1" dirty="0">
              <a:latin typeface="Arial"/>
            </a:endParaRPr>
          </a:p>
        </p:txBody>
      </p:sp>
      <p:pic>
        <p:nvPicPr>
          <p:cNvPr id="4" name="Image 3"/>
          <p:cNvPicPr/>
          <p:nvPr/>
        </p:nvPicPr>
        <p:blipFill>
          <a:blip r:embed="rId2"/>
          <a:srcRect b="3739"/>
          <a:stretch/>
        </p:blipFill>
        <p:spPr>
          <a:xfrm>
            <a:off x="2938559" y="1309680"/>
            <a:ext cx="8478360" cy="8069400"/>
          </a:xfrm>
          <a:prstGeom prst="rect">
            <a:avLst/>
          </a:prstGeom>
          <a:ln>
            <a:noFill/>
          </a:ln>
        </p:spPr>
      </p:pic>
      <p:sp>
        <p:nvSpPr>
          <p:cNvPr id="5" name="TextShape 3"/>
          <p:cNvSpPr txBox="1"/>
          <p:nvPr/>
        </p:nvSpPr>
        <p:spPr>
          <a:xfrm>
            <a:off x="-579120" y="9304920"/>
            <a:ext cx="12009840" cy="420840"/>
          </a:xfrm>
          <a:prstGeom prst="rect">
            <a:avLst/>
          </a:prstGeom>
          <a:noFill/>
          <a:ln>
            <a:noFill/>
          </a:ln>
        </p:spPr>
        <p:txBody>
          <a:bodyPr lIns="90000" tIns="45000" rIns="90000" bIns="45000">
            <a:noAutofit/>
          </a:bodyPr>
          <a:lstStyle/>
          <a:p>
            <a:r>
              <a:rPr lang="en-US" sz="1800" b="0" strike="noStrike" spc="-1" dirty="0">
                <a:latin typeface="Arial"/>
              </a:rPr>
              <a:t>MAR is able to simulate both spatial and temporal variability observed until now at the 3 stations</a:t>
            </a:r>
          </a:p>
        </p:txBody>
      </p:sp>
      <p:sp>
        <p:nvSpPr>
          <p:cNvPr id="6" name="TextShape 4"/>
          <p:cNvSpPr txBox="1"/>
          <p:nvPr/>
        </p:nvSpPr>
        <p:spPr>
          <a:xfrm>
            <a:off x="1953134" y="1090080"/>
            <a:ext cx="1097280" cy="346320"/>
          </a:xfrm>
          <a:prstGeom prst="rect">
            <a:avLst/>
          </a:prstGeom>
          <a:noFill/>
          <a:ln>
            <a:noFill/>
          </a:ln>
        </p:spPr>
        <p:txBody>
          <a:bodyPr lIns="90000" tIns="45000" rIns="90000" bIns="45000">
            <a:noAutofit/>
          </a:bodyPr>
          <a:lstStyle/>
          <a:p>
            <a:r>
              <a:rPr lang="en-US" sz="1800" b="1" strike="noStrike" spc="-1" dirty="0">
                <a:solidFill>
                  <a:srgbClr val="0000FF"/>
                </a:solidFill>
                <a:latin typeface="Arial"/>
              </a:rPr>
              <a:t>AWS1</a:t>
            </a:r>
          </a:p>
        </p:txBody>
      </p:sp>
      <p:sp>
        <p:nvSpPr>
          <p:cNvPr id="7" name="TextShape 5"/>
          <p:cNvSpPr txBox="1"/>
          <p:nvPr/>
        </p:nvSpPr>
        <p:spPr>
          <a:xfrm>
            <a:off x="1953134" y="3925560"/>
            <a:ext cx="1097280" cy="346320"/>
          </a:xfrm>
          <a:prstGeom prst="rect">
            <a:avLst/>
          </a:prstGeom>
          <a:noFill/>
          <a:ln>
            <a:noFill/>
          </a:ln>
        </p:spPr>
        <p:txBody>
          <a:bodyPr lIns="90000" tIns="45000" rIns="90000" bIns="45000">
            <a:noAutofit/>
          </a:bodyPr>
          <a:lstStyle/>
          <a:p>
            <a:r>
              <a:rPr lang="en-US" sz="1800" b="1" strike="noStrike" spc="-1" dirty="0">
                <a:solidFill>
                  <a:srgbClr val="0000FF"/>
                </a:solidFill>
                <a:latin typeface="Arial"/>
              </a:rPr>
              <a:t>AWS2</a:t>
            </a:r>
          </a:p>
        </p:txBody>
      </p:sp>
      <p:sp>
        <p:nvSpPr>
          <p:cNvPr id="8" name="TextShape 6"/>
          <p:cNvSpPr txBox="1"/>
          <p:nvPr/>
        </p:nvSpPr>
        <p:spPr>
          <a:xfrm>
            <a:off x="1920240" y="6708960"/>
            <a:ext cx="1097280" cy="346320"/>
          </a:xfrm>
          <a:prstGeom prst="rect">
            <a:avLst/>
          </a:prstGeom>
          <a:noFill/>
          <a:ln>
            <a:noFill/>
          </a:ln>
        </p:spPr>
        <p:txBody>
          <a:bodyPr lIns="90000" tIns="45000" rIns="90000" bIns="45000">
            <a:noAutofit/>
          </a:bodyPr>
          <a:lstStyle/>
          <a:p>
            <a:r>
              <a:rPr lang="en-US" sz="1800" b="1" strike="noStrike" spc="-1" dirty="0">
                <a:solidFill>
                  <a:srgbClr val="0000FF"/>
                </a:solidFill>
                <a:latin typeface="Arial"/>
              </a:rPr>
              <a:t>AWS3</a:t>
            </a:r>
          </a:p>
        </p:txBody>
      </p:sp>
      <p:sp>
        <p:nvSpPr>
          <p:cNvPr id="9" name="CustomShape 10"/>
          <p:cNvSpPr/>
          <p:nvPr/>
        </p:nvSpPr>
        <p:spPr>
          <a:xfrm>
            <a:off x="5943600" y="6492240"/>
            <a:ext cx="1737360" cy="4572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6035040" y="3713040"/>
            <a:ext cx="1737360" cy="4572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11" name="TextShape 12"/>
          <p:cNvSpPr txBox="1"/>
          <p:nvPr/>
        </p:nvSpPr>
        <p:spPr>
          <a:xfrm>
            <a:off x="11430720" y="1684440"/>
            <a:ext cx="2283120" cy="1370160"/>
          </a:xfrm>
          <a:prstGeom prst="rect">
            <a:avLst/>
          </a:prstGeom>
          <a:noFill/>
          <a:ln>
            <a:noFill/>
          </a:ln>
        </p:spPr>
        <p:txBody>
          <a:bodyPr lIns="90000" tIns="45000" rIns="90000" bIns="45000">
            <a:noAutofit/>
          </a:bodyPr>
          <a:lstStyle/>
          <a:p>
            <a:pPr algn="l"/>
            <a:r>
              <a:rPr lang="en-US" sz="1200" b="0" strike="noStrike" spc="-1" dirty="0">
                <a:latin typeface="+mn-lt"/>
              </a:rPr>
              <a:t>Correlation: 0.87</a:t>
            </a:r>
          </a:p>
          <a:p>
            <a:pPr algn="l"/>
            <a:r>
              <a:rPr lang="en-US" sz="1200" b="0" strike="noStrike" spc="-1" dirty="0">
                <a:latin typeface="+mn-lt"/>
              </a:rPr>
              <a:t>Bias=+2.4km/h</a:t>
            </a:r>
            <a:r>
              <a:rPr sz="1200" dirty="0">
                <a:latin typeface="+mn-lt"/>
              </a:rPr>
              <a:t/>
            </a:r>
            <a:br>
              <a:rPr sz="1200" dirty="0">
                <a:latin typeface="+mn-lt"/>
              </a:rPr>
            </a:br>
            <a:r>
              <a:rPr lang="en-US" sz="1200" b="0" strike="noStrike" spc="-1" dirty="0">
                <a:latin typeface="+mn-lt"/>
              </a:rPr>
              <a:t>RMSE=11km/h</a:t>
            </a:r>
          </a:p>
          <a:p>
            <a:pPr algn="l"/>
            <a:endParaRPr lang="en-US" sz="1200" b="0" strike="noStrike" spc="-1" dirty="0">
              <a:latin typeface="+mn-lt"/>
            </a:endParaRPr>
          </a:p>
          <a:p>
            <a:pPr algn="l"/>
            <a:r>
              <a:rPr lang="en-US" sz="1200" b="0" strike="noStrike" spc="-1" dirty="0">
                <a:latin typeface="+mn-lt"/>
              </a:rPr>
              <a:t>Mean: 34</a:t>
            </a:r>
            <a:r>
              <a:rPr lang="en-US" sz="1200" b="0" strike="noStrike" spc="-1" dirty="0">
                <a:latin typeface="+mn-lt"/>
                <a:ea typeface="Arial"/>
              </a:rPr>
              <a:t>±20</a:t>
            </a:r>
            <a:r>
              <a:rPr lang="en-US" sz="1200" b="0" strike="noStrike" spc="-1" dirty="0">
                <a:latin typeface="+mn-lt"/>
              </a:rPr>
              <a:t>km/h</a:t>
            </a:r>
          </a:p>
        </p:txBody>
      </p:sp>
      <p:sp>
        <p:nvSpPr>
          <p:cNvPr id="12" name="TextShape 13"/>
          <p:cNvSpPr txBox="1"/>
          <p:nvPr/>
        </p:nvSpPr>
        <p:spPr>
          <a:xfrm>
            <a:off x="11499000" y="4578300"/>
            <a:ext cx="2085120" cy="1626120"/>
          </a:xfrm>
          <a:prstGeom prst="rect">
            <a:avLst/>
          </a:prstGeom>
          <a:noFill/>
          <a:ln>
            <a:noFill/>
          </a:ln>
        </p:spPr>
        <p:txBody>
          <a:bodyPr lIns="90000" tIns="45000" rIns="90000" bIns="45000">
            <a:noAutofit/>
          </a:bodyPr>
          <a:lstStyle/>
          <a:p>
            <a:pPr algn="l"/>
            <a:r>
              <a:rPr lang="en-US" sz="1200" b="0" strike="noStrike" spc="-1" dirty="0">
                <a:latin typeface="+mn-lt"/>
              </a:rPr>
              <a:t>Correlation: 0.9</a:t>
            </a:r>
          </a:p>
          <a:p>
            <a:pPr algn="l"/>
            <a:r>
              <a:rPr lang="en-US" sz="1200" b="0" strike="noStrike" spc="-1" dirty="0">
                <a:latin typeface="+mn-lt"/>
              </a:rPr>
              <a:t>bias=-2km/h</a:t>
            </a:r>
          </a:p>
          <a:p>
            <a:pPr algn="l">
              <a:lnSpc>
                <a:spcPct val="100000"/>
              </a:lnSpc>
            </a:pPr>
            <a:r>
              <a:rPr lang="en-US" sz="1200" b="0" strike="noStrike" spc="-1" dirty="0">
                <a:latin typeface="+mn-lt"/>
              </a:rPr>
              <a:t>RMSE=10km/h</a:t>
            </a:r>
          </a:p>
          <a:p>
            <a:pPr algn="l">
              <a:lnSpc>
                <a:spcPct val="100000"/>
              </a:lnSpc>
            </a:pPr>
            <a:endParaRPr lang="en-US" sz="1200" b="0" strike="noStrike" spc="-1" dirty="0">
              <a:latin typeface="+mn-lt"/>
            </a:endParaRPr>
          </a:p>
          <a:p>
            <a:pPr algn="l">
              <a:lnSpc>
                <a:spcPct val="100000"/>
              </a:lnSpc>
            </a:pPr>
            <a:r>
              <a:rPr lang="en-US" sz="1200" b="0" strike="noStrike" spc="-1" dirty="0">
                <a:latin typeface="+mn-lt"/>
              </a:rPr>
              <a:t>Mean: 29</a:t>
            </a:r>
            <a:r>
              <a:rPr lang="en-US" sz="1200" b="0" strike="noStrike" spc="-1" dirty="0">
                <a:latin typeface="+mn-lt"/>
                <a:ea typeface="Arial"/>
              </a:rPr>
              <a:t>±23</a:t>
            </a:r>
            <a:r>
              <a:rPr lang="en-US" sz="1200" b="0" strike="noStrike" spc="-1" dirty="0">
                <a:latin typeface="+mn-lt"/>
              </a:rPr>
              <a:t>km/h</a:t>
            </a:r>
          </a:p>
        </p:txBody>
      </p:sp>
      <p:sp>
        <p:nvSpPr>
          <p:cNvPr id="13" name="TextShape 14"/>
          <p:cNvSpPr txBox="1"/>
          <p:nvPr/>
        </p:nvSpPr>
        <p:spPr>
          <a:xfrm>
            <a:off x="-20699" y="2298480"/>
            <a:ext cx="3038219" cy="2033280"/>
          </a:xfrm>
          <a:prstGeom prst="rect">
            <a:avLst/>
          </a:prstGeom>
          <a:noFill/>
          <a:ln>
            <a:noFill/>
          </a:ln>
        </p:spPr>
        <p:txBody>
          <a:bodyPr lIns="90000" tIns="45000" rIns="90000" bIns="45000">
            <a:noAutofit/>
          </a:bodyPr>
          <a:lstStyle/>
          <a:p>
            <a:pPr algn="l"/>
            <a:r>
              <a:rPr lang="en-US" sz="2400" b="0" strike="noStrike" spc="-1" dirty="0">
                <a:latin typeface="Arial"/>
              </a:rPr>
              <a:t>1 observation every 20m from 6 SEP 2020 to 15 OCT </a:t>
            </a:r>
            <a:r>
              <a:rPr lang="en-US" sz="2400" b="0" strike="noStrike" spc="-1" dirty="0" smtClean="0">
                <a:latin typeface="Arial"/>
              </a:rPr>
              <a:t>2020.</a:t>
            </a:r>
          </a:p>
          <a:p>
            <a:pPr algn="l"/>
            <a:endParaRPr lang="en-US" b="0" spc="-1" dirty="0" smtClean="0">
              <a:latin typeface="Arial"/>
            </a:endParaRPr>
          </a:p>
          <a:p>
            <a:pPr algn="l"/>
            <a:endParaRPr lang="en-US" b="0" spc="-1" dirty="0">
              <a:latin typeface="Arial"/>
            </a:endParaRPr>
          </a:p>
          <a:p>
            <a:pPr algn="l"/>
            <a:endParaRPr lang="en-US" sz="2400" b="0" strike="noStrike" spc="-1" dirty="0" smtClean="0">
              <a:latin typeface="Arial"/>
            </a:endParaRPr>
          </a:p>
          <a:p>
            <a:pPr algn="l"/>
            <a:endParaRPr lang="en-US" sz="2400" b="0" strike="noStrike" spc="-1" dirty="0" smtClean="0">
              <a:latin typeface="Arial"/>
            </a:endParaRPr>
          </a:p>
          <a:p>
            <a:pPr algn="l"/>
            <a:r>
              <a:rPr lang="en-US" b="0" spc="-1" dirty="0" smtClean="0">
                <a:latin typeface="Arial"/>
              </a:rPr>
              <a:t>Wind measured at 10m</a:t>
            </a:r>
            <a:endParaRPr lang="en-US" sz="2400" b="0" strike="noStrike" spc="-1" dirty="0" smtClean="0">
              <a:latin typeface="Arial"/>
            </a:endParaRPr>
          </a:p>
          <a:p>
            <a:pPr algn="l"/>
            <a:endParaRPr lang="en-US" sz="2400" b="0" strike="noStrike" spc="-1" dirty="0">
              <a:latin typeface="Arial"/>
            </a:endParaRPr>
          </a:p>
        </p:txBody>
      </p:sp>
      <p:sp>
        <p:nvSpPr>
          <p:cNvPr id="14" name="TextShape 15"/>
          <p:cNvSpPr txBox="1"/>
          <p:nvPr/>
        </p:nvSpPr>
        <p:spPr>
          <a:xfrm>
            <a:off x="11499000" y="7498080"/>
            <a:ext cx="2085120" cy="1626120"/>
          </a:xfrm>
          <a:prstGeom prst="rect">
            <a:avLst/>
          </a:prstGeom>
          <a:noFill/>
          <a:ln>
            <a:noFill/>
          </a:ln>
        </p:spPr>
        <p:txBody>
          <a:bodyPr lIns="90000" tIns="45000" rIns="90000" bIns="45000">
            <a:noAutofit/>
          </a:bodyPr>
          <a:lstStyle/>
          <a:p>
            <a:pPr algn="l"/>
            <a:r>
              <a:rPr lang="en-US" sz="1200" b="0" strike="noStrike" spc="-1" dirty="0">
                <a:latin typeface="+mn-lt"/>
              </a:rPr>
              <a:t>Correlation: 0.86</a:t>
            </a:r>
          </a:p>
          <a:p>
            <a:pPr algn="l"/>
            <a:r>
              <a:rPr lang="en-US" sz="1200" b="0" strike="noStrike" spc="-1" dirty="0">
                <a:latin typeface="+mn-lt"/>
              </a:rPr>
              <a:t>bias=+4km/h</a:t>
            </a:r>
          </a:p>
          <a:p>
            <a:pPr algn="l">
              <a:lnSpc>
                <a:spcPct val="100000"/>
              </a:lnSpc>
            </a:pPr>
            <a:r>
              <a:rPr lang="en-US" sz="1200" b="0" strike="noStrike" spc="-1" dirty="0">
                <a:latin typeface="+mn-lt"/>
              </a:rPr>
              <a:t>RMSE=11km/h</a:t>
            </a:r>
          </a:p>
          <a:p>
            <a:pPr algn="l">
              <a:lnSpc>
                <a:spcPct val="100000"/>
              </a:lnSpc>
            </a:pPr>
            <a:endParaRPr lang="en-US" sz="1200" b="0" strike="noStrike" spc="-1" dirty="0">
              <a:latin typeface="+mn-lt"/>
            </a:endParaRPr>
          </a:p>
          <a:p>
            <a:pPr algn="l">
              <a:lnSpc>
                <a:spcPct val="100000"/>
              </a:lnSpc>
            </a:pPr>
            <a:r>
              <a:rPr lang="en-US" sz="1200" b="0" strike="noStrike" spc="-1" dirty="0">
                <a:latin typeface="+mn-lt"/>
              </a:rPr>
              <a:t>Mean: 17</a:t>
            </a:r>
            <a:r>
              <a:rPr lang="en-US" sz="1200" b="0" strike="noStrike" spc="-1" dirty="0">
                <a:latin typeface="+mn-lt"/>
                <a:ea typeface="Arial"/>
              </a:rPr>
              <a:t>±17</a:t>
            </a:r>
            <a:r>
              <a:rPr lang="en-US" sz="1200" b="0" strike="noStrike" spc="-1" dirty="0">
                <a:latin typeface="+mn-lt"/>
              </a:rPr>
              <a:t>km/h</a:t>
            </a:r>
          </a:p>
        </p:txBody>
      </p:sp>
      <p:sp>
        <p:nvSpPr>
          <p:cNvPr id="15" name="TextShape 16"/>
          <p:cNvSpPr txBox="1"/>
          <p:nvPr/>
        </p:nvSpPr>
        <p:spPr>
          <a:xfrm>
            <a:off x="8407499" y="6731280"/>
            <a:ext cx="2560320" cy="858240"/>
          </a:xfrm>
          <a:prstGeom prst="rect">
            <a:avLst/>
          </a:prstGeom>
          <a:noFill/>
          <a:ln>
            <a:noFill/>
          </a:ln>
        </p:spPr>
        <p:txBody>
          <a:bodyPr lIns="90000" tIns="45000" rIns="90000" bIns="45000">
            <a:noAutofit/>
          </a:bodyPr>
          <a:lstStyle/>
          <a:p>
            <a:r>
              <a:rPr lang="en-US" sz="1800" b="0" i="1" strike="noStrike" spc="-1" dirty="0">
                <a:latin typeface="Arial"/>
              </a:rPr>
              <a:t>Problem with the censor when high wind speeds</a:t>
            </a:r>
          </a:p>
        </p:txBody>
      </p:sp>
      <p:sp>
        <p:nvSpPr>
          <p:cNvPr id="16" name="Line 17"/>
          <p:cNvSpPr/>
          <p:nvPr/>
        </p:nvSpPr>
        <p:spPr>
          <a:xfrm flipH="1">
            <a:off x="7457040" y="7261890"/>
            <a:ext cx="966960" cy="82296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00869928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e Greenland case"/>
          <p:cNvSpPr txBox="1">
            <a:spLocks noGrp="1"/>
          </p:cNvSpPr>
          <p:nvPr>
            <p:ph type="title"/>
          </p:nvPr>
        </p:nvSpPr>
        <p:spPr>
          <a:xfrm>
            <a:off x="952500" y="244642"/>
            <a:ext cx="11099800" cy="2159000"/>
          </a:xfrm>
          <a:prstGeom prst="rect">
            <a:avLst/>
          </a:prstGeom>
        </p:spPr>
        <p:txBody>
          <a:bodyPr>
            <a:normAutofit/>
          </a:bodyPr>
          <a:lstStyle/>
          <a:p>
            <a:pPr lvl="1">
              <a:defRPr sz="5000"/>
            </a:pPr>
            <a:r>
              <a:rPr lang="fr-BE" dirty="0" err="1" smtClean="0"/>
              <a:t>References</a:t>
            </a:r>
            <a:endParaRPr dirty="0"/>
          </a:p>
        </p:txBody>
      </p:sp>
      <p:sp>
        <p:nvSpPr>
          <p:cNvPr id="8" name="Rectangle 7"/>
          <p:cNvSpPr/>
          <p:nvPr/>
        </p:nvSpPr>
        <p:spPr>
          <a:xfrm>
            <a:off x="558800" y="2608267"/>
            <a:ext cx="12446000" cy="7417415"/>
          </a:xfrm>
          <a:prstGeom prst="rect">
            <a:avLst/>
          </a:prstGeom>
        </p:spPr>
        <p:txBody>
          <a:bodyPr wrap="square">
            <a:spAutoFit/>
          </a:bodyPr>
          <a:lstStyle/>
          <a:p>
            <a:pPr algn="l"/>
            <a:r>
              <a:rPr lang="fr-BE" sz="2800" b="0" dirty="0" err="1"/>
              <a:t>Chatzivasileiadis</a:t>
            </a:r>
            <a:r>
              <a:rPr lang="fr-BE" sz="2800" b="0" dirty="0"/>
              <a:t>, S., Ernst, D., &amp; Andersson, G. (2013). </a:t>
            </a:r>
            <a:r>
              <a:rPr lang="fr-BE" sz="2800" b="0" i="1" dirty="0"/>
              <a:t>The </a:t>
            </a:r>
            <a:r>
              <a:rPr lang="fr-BE" sz="2800" b="0" i="1" dirty="0" smtClean="0"/>
              <a:t>Global </a:t>
            </a:r>
            <a:r>
              <a:rPr lang="fr-BE" sz="2800" b="0" i="1" dirty="0" err="1" smtClean="0"/>
              <a:t>Grid</a:t>
            </a:r>
            <a:r>
              <a:rPr lang="fr-BE" sz="2800" b="0" i="1" dirty="0"/>
              <a:t>. </a:t>
            </a:r>
            <a:r>
              <a:rPr lang="fr-BE" sz="2800" b="0" dirty="0" err="1"/>
              <a:t>Renewable</a:t>
            </a:r>
            <a:r>
              <a:rPr lang="fr-BE" sz="2800" b="0" dirty="0"/>
              <a:t> </a:t>
            </a:r>
            <a:r>
              <a:rPr lang="fr-BE" sz="2800" b="0" dirty="0" err="1"/>
              <a:t>Energy</a:t>
            </a:r>
            <a:r>
              <a:rPr lang="fr-BE" sz="2800" b="0" dirty="0"/>
              <a:t>, </a:t>
            </a:r>
            <a:r>
              <a:rPr lang="fr-BE" sz="2800" b="0" dirty="0" smtClean="0"/>
              <a:t>Volume 57</a:t>
            </a:r>
            <a:r>
              <a:rPr lang="fr-BE" sz="2800" b="0" dirty="0"/>
              <a:t>, </a:t>
            </a:r>
            <a:r>
              <a:rPr lang="fr-BE" sz="2800" b="0" dirty="0" smtClean="0"/>
              <a:t>pages 372-383.</a:t>
            </a:r>
          </a:p>
          <a:p>
            <a:pPr algn="l"/>
            <a:endParaRPr lang="fr-BE" sz="2800" b="0" dirty="0"/>
          </a:p>
          <a:p>
            <a:pPr algn="l"/>
            <a:r>
              <a:rPr lang="en-US" sz="2800" b="0" dirty="0"/>
              <a:t>Berger, M., </a:t>
            </a:r>
            <a:r>
              <a:rPr lang="en-US" sz="2800" b="0" dirty="0" err="1"/>
              <a:t>Radu</a:t>
            </a:r>
            <a:r>
              <a:rPr lang="en-US" sz="2800" b="0" dirty="0"/>
              <a:t>, D., </a:t>
            </a:r>
            <a:r>
              <a:rPr lang="en-US" sz="2800" b="0" dirty="0" err="1"/>
              <a:t>Fonteneau</a:t>
            </a:r>
            <a:r>
              <a:rPr lang="en-US" sz="2800" b="0" dirty="0"/>
              <a:t>, R., Henry, R., </a:t>
            </a:r>
            <a:r>
              <a:rPr lang="en-US" sz="2800" b="0" dirty="0" err="1"/>
              <a:t>Glavic</a:t>
            </a:r>
            <a:r>
              <a:rPr lang="en-US" sz="2800" b="0" dirty="0"/>
              <a:t>, M., </a:t>
            </a:r>
            <a:r>
              <a:rPr lang="en-US" sz="2800" b="0" dirty="0" err="1"/>
              <a:t>Fettweis</a:t>
            </a:r>
            <a:r>
              <a:rPr lang="en-US" sz="2800" b="0" dirty="0"/>
              <a:t>, X., Le Du, M., </a:t>
            </a:r>
            <a:r>
              <a:rPr lang="en-US" sz="2800" b="0" dirty="0" err="1"/>
              <a:t>Panciatici</a:t>
            </a:r>
            <a:r>
              <a:rPr lang="en-US" sz="2800" b="0" dirty="0"/>
              <a:t>, P., </a:t>
            </a:r>
            <a:r>
              <a:rPr lang="en-US" sz="2800" b="0" dirty="0" err="1"/>
              <a:t>Balea</a:t>
            </a:r>
            <a:r>
              <a:rPr lang="en-US" sz="2800" b="0" dirty="0"/>
              <a:t>, L., Ernst, D. (2018). </a:t>
            </a:r>
            <a:r>
              <a:rPr lang="en-US" sz="2800" b="0" i="1" dirty="0"/>
              <a:t>Critical Time Windows for Renewable Resource Complementarity Assessment. </a:t>
            </a:r>
            <a:r>
              <a:rPr lang="en-US" sz="2800" b="0" dirty="0"/>
              <a:t>Energy, Volume 198</a:t>
            </a:r>
            <a:r>
              <a:rPr lang="en-US" sz="2800" b="0" dirty="0" smtClean="0"/>
              <a:t>.</a:t>
            </a:r>
          </a:p>
          <a:p>
            <a:pPr algn="l"/>
            <a:endParaRPr lang="en-US" sz="2800" b="0" dirty="0"/>
          </a:p>
          <a:p>
            <a:pPr algn="l"/>
            <a:r>
              <a:rPr lang="en-US" sz="2800" b="0" dirty="0" err="1"/>
              <a:t>Radu</a:t>
            </a:r>
            <a:r>
              <a:rPr lang="en-US" sz="2800" b="0" dirty="0"/>
              <a:t>, D., Berger, M., </a:t>
            </a:r>
            <a:r>
              <a:rPr lang="en-US" sz="2800" b="0" dirty="0" err="1"/>
              <a:t>Fonteneau</a:t>
            </a:r>
            <a:r>
              <a:rPr lang="en-US" sz="2800" b="0" dirty="0"/>
              <a:t>, R., Hardy, S., </a:t>
            </a:r>
            <a:r>
              <a:rPr lang="en-US" sz="2800" b="0" dirty="0" err="1"/>
              <a:t>Fettweis</a:t>
            </a:r>
            <a:r>
              <a:rPr lang="en-US" sz="2800" b="0" dirty="0"/>
              <a:t>, X., Le Du, M., </a:t>
            </a:r>
            <a:r>
              <a:rPr lang="en-US" sz="2800" b="0" dirty="0" err="1"/>
              <a:t>Panciatici</a:t>
            </a:r>
            <a:r>
              <a:rPr lang="en-US" sz="2800" b="0" dirty="0"/>
              <a:t>, P. </a:t>
            </a:r>
            <a:r>
              <a:rPr lang="en-US" sz="2800" b="0" dirty="0" err="1"/>
              <a:t>Balea</a:t>
            </a:r>
            <a:r>
              <a:rPr lang="en-US" sz="2800" b="0" dirty="0"/>
              <a:t>, L. &amp; Ernst, D. (2019). </a:t>
            </a:r>
            <a:r>
              <a:rPr lang="en-US" sz="2800" b="0" i="1" dirty="0"/>
              <a:t>Complementarity Assessment of South Greenland Katabatic Flows and West Europe Wind Regimes. </a:t>
            </a:r>
            <a:r>
              <a:rPr lang="en-US" sz="2800" b="0" dirty="0"/>
              <a:t>Energy, </a:t>
            </a:r>
            <a:r>
              <a:rPr lang="en-US" sz="2800" b="0" dirty="0" smtClean="0"/>
              <a:t>Volume 175</a:t>
            </a:r>
            <a:r>
              <a:rPr lang="en-US" sz="2800" b="0" dirty="0"/>
              <a:t>, pages 393-401</a:t>
            </a:r>
            <a:r>
              <a:rPr lang="en-US" sz="2800" b="0" dirty="0" smtClean="0"/>
              <a:t>.</a:t>
            </a:r>
          </a:p>
          <a:p>
            <a:pPr algn="l"/>
            <a:endParaRPr lang="en-US" sz="2800" b="0" dirty="0" smtClean="0"/>
          </a:p>
          <a:p>
            <a:pPr algn="l"/>
            <a:r>
              <a:rPr lang="en-US" sz="2800" b="0" dirty="0"/>
              <a:t>T</a:t>
            </a:r>
            <a:r>
              <a:rPr lang="en-US" sz="2800" b="0" dirty="0" smtClean="0"/>
              <a:t>he </a:t>
            </a:r>
            <a:r>
              <a:rPr lang="en-US" sz="2800" b="0" dirty="0" err="1" smtClean="0"/>
              <a:t>Katabata</a:t>
            </a:r>
            <a:r>
              <a:rPr lang="en-US" sz="2800" b="0" dirty="0" smtClean="0"/>
              <a:t> project. Website: </a:t>
            </a:r>
          </a:p>
          <a:p>
            <a:pPr algn="l"/>
            <a:r>
              <a:rPr lang="en-US" sz="2800" b="0" dirty="0" smtClean="0">
                <a:hlinkClick r:id="rId3"/>
              </a:rPr>
              <a:t>https</a:t>
            </a:r>
            <a:r>
              <a:rPr lang="en-US" sz="2800" b="0" dirty="0">
                <a:hlinkClick r:id="rId3"/>
              </a:rPr>
              <a:t>://www.katabata-project.uliege.be/cms/c_5785924/en/katabata-about</a:t>
            </a:r>
            <a:endParaRPr lang="fr-BE" sz="2800" b="0" dirty="0"/>
          </a:p>
          <a:p>
            <a:pPr algn="l"/>
            <a:endParaRPr lang="fr-BE" sz="2800" b="0" dirty="0" smtClean="0"/>
          </a:p>
          <a:p>
            <a:pPr algn="l"/>
            <a:endParaRPr lang="fr-BE" sz="2800" b="0" dirty="0"/>
          </a:p>
          <a:p>
            <a:pPr algn="l"/>
            <a:endParaRPr lang="fr-BE" sz="2800" b="0" dirty="0"/>
          </a:p>
        </p:txBody>
      </p:sp>
    </p:spTree>
    <p:extLst>
      <p:ext uri="{BB962C8B-B14F-4D97-AF65-F5344CB8AC3E}">
        <p14:creationId xmlns:p14="http://schemas.microsoft.com/office/powerpoint/2010/main" val="240926760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8462" y="1647953"/>
            <a:ext cx="10658721" cy="5320639"/>
          </a:xfrm>
          <a:prstGeom prst="rect">
            <a:avLst/>
          </a:prstGeom>
        </p:spPr>
      </p:pic>
      <p:sp>
        <p:nvSpPr>
          <p:cNvPr id="5" name="Rectangle 4"/>
          <p:cNvSpPr/>
          <p:nvPr/>
        </p:nvSpPr>
        <p:spPr>
          <a:xfrm>
            <a:off x="3293454" y="309496"/>
            <a:ext cx="6628738" cy="861774"/>
          </a:xfrm>
          <a:prstGeom prst="rect">
            <a:avLst/>
          </a:prstGeom>
        </p:spPr>
        <p:txBody>
          <a:bodyPr wrap="none">
            <a:spAutoFit/>
          </a:bodyPr>
          <a:lstStyle/>
          <a:p>
            <a:r>
              <a:rPr lang="en-US" sz="5000" b="0" dirty="0" smtClean="0"/>
              <a:t>What is a Global Grid?</a:t>
            </a:r>
            <a:endParaRPr lang="en-US" sz="5000" b="0" dirty="0"/>
          </a:p>
        </p:txBody>
      </p:sp>
      <p:sp>
        <p:nvSpPr>
          <p:cNvPr id="7" name="Rectangle 6"/>
          <p:cNvSpPr/>
          <p:nvPr/>
        </p:nvSpPr>
        <p:spPr>
          <a:xfrm>
            <a:off x="1311564" y="7057103"/>
            <a:ext cx="11226800" cy="1815882"/>
          </a:xfrm>
          <a:prstGeom prst="rect">
            <a:avLst/>
          </a:prstGeom>
        </p:spPr>
        <p:txBody>
          <a:bodyPr wrap="square">
            <a:spAutoFit/>
          </a:bodyPr>
          <a:lstStyle/>
          <a:p>
            <a:pPr algn="l"/>
            <a:r>
              <a:rPr lang="fr-BE" sz="2800" b="0" dirty="0"/>
              <a:t>A </a:t>
            </a:r>
            <a:r>
              <a:rPr lang="fr-BE" sz="2800" b="0" dirty="0" smtClean="0">
                <a:solidFill>
                  <a:srgbClr val="FF0000"/>
                </a:solidFill>
              </a:rPr>
              <a:t>global </a:t>
            </a:r>
            <a:r>
              <a:rPr lang="fr-BE" sz="2800" b="0" dirty="0" err="1">
                <a:solidFill>
                  <a:srgbClr val="FF0000"/>
                </a:solidFill>
              </a:rPr>
              <a:t>grid</a:t>
            </a:r>
            <a:r>
              <a:rPr lang="fr-BE" sz="2800" b="0" dirty="0">
                <a:solidFill>
                  <a:srgbClr val="FF0000"/>
                </a:solidFill>
              </a:rPr>
              <a:t> </a:t>
            </a:r>
            <a:r>
              <a:rPr lang="fr-BE" sz="2800" b="0" dirty="0" err="1"/>
              <a:t>is</a:t>
            </a:r>
            <a:r>
              <a:rPr lang="fr-BE" sz="2800" b="0" dirty="0"/>
              <a:t> an </a:t>
            </a:r>
            <a:r>
              <a:rPr lang="fr-BE" sz="2800" b="0" dirty="0" err="1"/>
              <a:t>electrical</a:t>
            </a:r>
            <a:r>
              <a:rPr lang="fr-BE" sz="2800" b="0" dirty="0"/>
              <a:t> network </a:t>
            </a:r>
            <a:r>
              <a:rPr lang="fr-BE" sz="2800" b="0" dirty="0" err="1"/>
              <a:t>spanning</a:t>
            </a:r>
            <a:r>
              <a:rPr lang="fr-BE" sz="2800" b="0" dirty="0"/>
              <a:t> the </a:t>
            </a:r>
            <a:r>
              <a:rPr lang="fr-BE" sz="2800" b="0" dirty="0" err="1"/>
              <a:t>whole</a:t>
            </a:r>
            <a:r>
              <a:rPr lang="fr-BE" sz="2800" b="0" dirty="0"/>
              <a:t> </a:t>
            </a:r>
            <a:r>
              <a:rPr lang="fr-BE" sz="2800" b="0" dirty="0" err="1"/>
              <a:t>planet</a:t>
            </a:r>
            <a:r>
              <a:rPr lang="fr-BE" sz="2800" b="0" dirty="0"/>
              <a:t> and </a:t>
            </a:r>
            <a:r>
              <a:rPr lang="fr-BE" sz="2800" b="0" dirty="0" err="1"/>
              <a:t>connecting</a:t>
            </a:r>
            <a:r>
              <a:rPr lang="fr-BE" sz="2800" b="0" dirty="0"/>
              <a:t> </a:t>
            </a:r>
            <a:r>
              <a:rPr lang="fr-BE" sz="2800" b="0" dirty="0" err="1"/>
              <a:t>together</a:t>
            </a:r>
            <a:r>
              <a:rPr lang="fr-BE" sz="2800" b="0" dirty="0"/>
              <a:t> the </a:t>
            </a:r>
            <a:r>
              <a:rPr lang="fr-BE" sz="2800" b="0" dirty="0" err="1"/>
              <a:t>world’s</a:t>
            </a:r>
            <a:r>
              <a:rPr lang="fr-BE" sz="2800" b="0" dirty="0"/>
              <a:t> </a:t>
            </a:r>
            <a:r>
              <a:rPr lang="fr-BE" sz="2800" b="0" dirty="0" err="1"/>
              <a:t>consumers</a:t>
            </a:r>
            <a:r>
              <a:rPr lang="fr-BE" sz="2800" b="0" dirty="0"/>
              <a:t> and </a:t>
            </a:r>
            <a:r>
              <a:rPr lang="fr-BE" sz="2800" b="0" dirty="0" err="1"/>
              <a:t>producers</a:t>
            </a:r>
            <a:r>
              <a:rPr lang="fr-BE" sz="2800" b="0" dirty="0"/>
              <a:t> of </a:t>
            </a:r>
            <a:r>
              <a:rPr lang="fr-BE" sz="2800" b="0" dirty="0" err="1"/>
              <a:t>electricity</a:t>
            </a:r>
            <a:r>
              <a:rPr lang="fr-BE" sz="2800" b="0" dirty="0"/>
              <a:t>. </a:t>
            </a:r>
            <a:r>
              <a:rPr lang="fr-BE" sz="2800" b="0" dirty="0" err="1"/>
              <a:t>Its</a:t>
            </a:r>
            <a:r>
              <a:rPr lang="fr-BE" sz="2800" b="0" dirty="0"/>
              <a:t> </a:t>
            </a:r>
            <a:r>
              <a:rPr lang="fr-BE" sz="2800" b="0" dirty="0" err="1"/>
              <a:t>backbone</a:t>
            </a:r>
            <a:r>
              <a:rPr lang="fr-BE" sz="2800" b="0" dirty="0"/>
              <a:t> </a:t>
            </a:r>
            <a:r>
              <a:rPr lang="fr-BE" sz="2800" b="0" dirty="0" err="1"/>
              <a:t>would</a:t>
            </a:r>
            <a:r>
              <a:rPr lang="fr-BE" sz="2800" b="0" dirty="0"/>
              <a:t> </a:t>
            </a:r>
            <a:r>
              <a:rPr lang="fr-BE" sz="2800" b="0" dirty="0" err="1"/>
              <a:t>be</a:t>
            </a:r>
            <a:r>
              <a:rPr lang="fr-BE" sz="2800" b="0" dirty="0"/>
              <a:t> made of (</a:t>
            </a:r>
            <a:r>
              <a:rPr lang="fr-BE" sz="2800" b="0" dirty="0" err="1"/>
              <a:t>very</a:t>
            </a:r>
            <a:r>
              <a:rPr lang="fr-BE" sz="2800" b="0" dirty="0"/>
              <a:t> long) High Voltage Direct </a:t>
            </a:r>
            <a:r>
              <a:rPr lang="fr-BE" sz="2800" b="0" dirty="0" err="1"/>
              <a:t>Current</a:t>
            </a:r>
            <a:r>
              <a:rPr lang="fr-BE" sz="2800" b="0" dirty="0"/>
              <a:t> (HVDC) links. </a:t>
            </a:r>
          </a:p>
        </p:txBody>
      </p:sp>
      <p:sp>
        <p:nvSpPr>
          <p:cNvPr id="8" name="Rectangle 7"/>
          <p:cNvSpPr/>
          <p:nvPr/>
        </p:nvSpPr>
        <p:spPr>
          <a:xfrm>
            <a:off x="0" y="9385663"/>
            <a:ext cx="11945898" cy="1046440"/>
          </a:xfrm>
          <a:prstGeom prst="rect">
            <a:avLst/>
          </a:prstGeom>
        </p:spPr>
        <p:txBody>
          <a:bodyPr wrap="none">
            <a:spAutoFit/>
          </a:bodyPr>
          <a:lstStyle/>
          <a:p>
            <a:r>
              <a:rPr lang="en-US" sz="1200" b="0" dirty="0" smtClean="0"/>
              <a:t>This concept of Global Grid was first introduced in: </a:t>
            </a:r>
            <a:r>
              <a:rPr lang="fr-BE" sz="1200" b="0" dirty="0" err="1"/>
              <a:t>Chatzivasileiadis</a:t>
            </a:r>
            <a:r>
              <a:rPr lang="fr-BE" sz="1200" b="0" dirty="0"/>
              <a:t>, S., Ernst, D., &amp; Andersson, G. (2013). </a:t>
            </a:r>
            <a:r>
              <a:rPr lang="fr-BE" sz="1200" b="0" i="1" dirty="0"/>
              <a:t>The Global </a:t>
            </a:r>
            <a:r>
              <a:rPr lang="fr-BE" sz="1200" b="0" i="1" dirty="0" err="1"/>
              <a:t>Grid</a:t>
            </a:r>
            <a:r>
              <a:rPr lang="fr-BE" sz="1200" b="0" i="1" dirty="0"/>
              <a:t>. </a:t>
            </a:r>
            <a:r>
              <a:rPr lang="fr-BE" sz="1200" b="0" dirty="0" err="1"/>
              <a:t>Renewable</a:t>
            </a:r>
            <a:r>
              <a:rPr lang="fr-BE" sz="1200" b="0" dirty="0"/>
              <a:t> </a:t>
            </a:r>
            <a:r>
              <a:rPr lang="fr-BE" sz="1200" b="0" dirty="0" err="1"/>
              <a:t>Energy</a:t>
            </a:r>
            <a:r>
              <a:rPr lang="fr-BE" sz="1200" b="0" dirty="0"/>
              <a:t>, Volume 57, pages 372-383</a:t>
            </a:r>
            <a:r>
              <a:rPr lang="fr-BE" sz="1400" b="0" dirty="0"/>
              <a:t>.</a:t>
            </a:r>
          </a:p>
          <a:p>
            <a:r>
              <a:rPr lang="fr-BE" b="0" dirty="0" smtClean="0"/>
              <a:t>.</a:t>
            </a:r>
            <a:endParaRPr lang="fr-BE" b="0" dirty="0"/>
          </a:p>
          <a:p>
            <a:r>
              <a:rPr lang="en-US" b="0" dirty="0" smtClean="0"/>
              <a:t>  </a:t>
            </a:r>
            <a:endParaRPr lang="en-US" b="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Global picture of the Global Grid"/>
          <p:cNvSpPr txBox="1">
            <a:spLocks noGrp="1"/>
          </p:cNvSpPr>
          <p:nvPr>
            <p:ph type="title"/>
          </p:nvPr>
        </p:nvSpPr>
        <p:spPr>
          <a:prstGeom prst="rect">
            <a:avLst/>
          </a:prstGeom>
        </p:spPr>
        <p:txBody>
          <a:bodyPr>
            <a:normAutofit/>
          </a:bodyPr>
          <a:lstStyle>
            <a:lvl1pPr>
              <a:defRPr sz="5000"/>
            </a:lvl1pPr>
          </a:lstStyle>
          <a:p>
            <a:r>
              <a:rPr lang="fr-BE" dirty="0" smtClean="0"/>
              <a:t>A </a:t>
            </a:r>
            <a:r>
              <a:rPr dirty="0" smtClean="0"/>
              <a:t>Global </a:t>
            </a:r>
            <a:r>
              <a:rPr lang="fr-BE" dirty="0" err="1"/>
              <a:t>G</a:t>
            </a:r>
            <a:r>
              <a:rPr lang="fr-BE" dirty="0" err="1" smtClean="0"/>
              <a:t>rid</a:t>
            </a:r>
            <a:r>
              <a:rPr lang="fr-BE" dirty="0" smtClean="0"/>
              <a:t> as a </a:t>
            </a:r>
            <a:r>
              <a:rPr lang="fr-BE" dirty="0" err="1" smtClean="0"/>
              <a:t>wonderful</a:t>
            </a:r>
            <a:r>
              <a:rPr lang="fr-BE" dirty="0" smtClean="0"/>
              <a:t> </a:t>
            </a:r>
            <a:r>
              <a:rPr lang="fr-BE" dirty="0" err="1" smtClean="0"/>
              <a:t>tool</a:t>
            </a:r>
            <a:r>
              <a:rPr lang="fr-BE" dirty="0" smtClean="0"/>
              <a:t> for </a:t>
            </a:r>
            <a:r>
              <a:rPr lang="fr-BE" dirty="0" err="1" smtClean="0"/>
              <a:t>decarbonizing</a:t>
            </a:r>
            <a:r>
              <a:rPr lang="fr-BE" dirty="0" smtClean="0"/>
              <a:t> the world</a:t>
            </a:r>
            <a:endParaRPr dirty="0"/>
          </a:p>
        </p:txBody>
      </p:sp>
      <p:sp>
        <p:nvSpPr>
          <p:cNvPr id="126" name="Fact 1 : there is always sun shining and wind blowing somewhere on Earth.…"/>
          <p:cNvSpPr txBox="1">
            <a:spLocks noGrp="1"/>
          </p:cNvSpPr>
          <p:nvPr>
            <p:ph type="body" idx="1"/>
          </p:nvPr>
        </p:nvSpPr>
        <p:spPr>
          <a:xfrm>
            <a:off x="952500" y="2426855"/>
            <a:ext cx="11099800" cy="7045614"/>
          </a:xfrm>
          <a:prstGeom prst="rect">
            <a:avLst/>
          </a:prstGeom>
        </p:spPr>
        <p:txBody>
          <a:bodyPr>
            <a:normAutofit/>
          </a:bodyPr>
          <a:lstStyle/>
          <a:p>
            <a:pPr marL="0" indent="0">
              <a:buNone/>
            </a:pPr>
            <a:r>
              <a:rPr sz="2800" b="1" dirty="0"/>
              <a:t>Fact </a:t>
            </a:r>
            <a:r>
              <a:rPr sz="2800" b="1" dirty="0" smtClean="0"/>
              <a:t>1</a:t>
            </a:r>
            <a:r>
              <a:rPr sz="2800" dirty="0" smtClean="0"/>
              <a:t>:</a:t>
            </a:r>
            <a:r>
              <a:rPr lang="fr-BE" sz="2800" dirty="0" smtClean="0"/>
              <a:t> </a:t>
            </a:r>
            <a:r>
              <a:rPr lang="en-US" sz="2800" dirty="0" smtClean="0"/>
              <a:t>Natural </a:t>
            </a:r>
            <a:r>
              <a:rPr lang="en-US" sz="2800" dirty="0"/>
              <a:t>smoothing of renewable energy sources and </a:t>
            </a:r>
            <a:r>
              <a:rPr lang="en-US" sz="2800" dirty="0" smtClean="0"/>
              <a:t>loads </a:t>
            </a:r>
            <a:r>
              <a:rPr lang="en-US" sz="2800" dirty="0"/>
              <a:t>in a global grid setting. </a:t>
            </a:r>
            <a:r>
              <a:rPr lang="en-US" sz="2800" dirty="0" smtClean="0"/>
              <a:t>Very little investment in </a:t>
            </a:r>
            <a:r>
              <a:rPr lang="en-US" sz="2800" dirty="0"/>
              <a:t>storage needed.</a:t>
            </a:r>
          </a:p>
          <a:p>
            <a:pPr marL="0" indent="0">
              <a:buSzTx/>
              <a:buNone/>
              <a:defRPr sz="2400"/>
            </a:pPr>
            <a:r>
              <a:rPr sz="2800" b="1" dirty="0" smtClean="0"/>
              <a:t>Fact 2</a:t>
            </a:r>
            <a:r>
              <a:rPr sz="2800" dirty="0" smtClean="0"/>
              <a:t>: </a:t>
            </a:r>
            <a:r>
              <a:rPr lang="fr-BE" sz="2800" dirty="0" err="1" smtClean="0"/>
              <a:t>Renewable</a:t>
            </a:r>
            <a:r>
              <a:rPr lang="fr-BE" sz="2800" dirty="0" smtClean="0"/>
              <a:t> </a:t>
            </a:r>
            <a:r>
              <a:rPr lang="fr-BE" sz="2800" dirty="0" err="1" smtClean="0"/>
              <a:t>electricity</a:t>
            </a:r>
            <a:r>
              <a:rPr lang="fr-BE" sz="2800" dirty="0" smtClean="0"/>
              <a:t> – </a:t>
            </a:r>
            <a:r>
              <a:rPr lang="fr-BE" sz="2800" dirty="0"/>
              <a:t>in </a:t>
            </a:r>
            <a:r>
              <a:rPr lang="fr-BE" sz="2800" dirty="0" smtClean="0"/>
              <a:t>€/</a:t>
            </a:r>
            <a:r>
              <a:rPr lang="fr-BE" sz="2800" dirty="0" err="1" smtClean="0"/>
              <a:t>MWh</a:t>
            </a:r>
            <a:r>
              <a:rPr lang="fr-BE" sz="2800" dirty="0" smtClean="0"/>
              <a:t> – </a:t>
            </a:r>
            <a:r>
              <a:rPr lang="fr-BE" sz="2800" dirty="0" err="1" smtClean="0"/>
              <a:t>is</a:t>
            </a:r>
            <a:r>
              <a:rPr lang="fr-BE" sz="2800" dirty="0" smtClean="0"/>
              <a:t> </a:t>
            </a:r>
            <a:r>
              <a:rPr lang="fr-BE" sz="2800" dirty="0" err="1" smtClean="0"/>
              <a:t>very</a:t>
            </a:r>
            <a:r>
              <a:rPr lang="fr-BE" sz="2800" dirty="0" smtClean="0"/>
              <a:t> cheap in </a:t>
            </a:r>
            <a:r>
              <a:rPr sz="2800" dirty="0" smtClean="0"/>
              <a:t>high-density </a:t>
            </a:r>
            <a:r>
              <a:rPr sz="2800" dirty="0"/>
              <a:t>renewable energy fields </a:t>
            </a:r>
            <a:r>
              <a:rPr sz="2800" dirty="0" smtClean="0"/>
              <a:t>(</a:t>
            </a:r>
            <a:r>
              <a:rPr lang="fr-BE" sz="2800" dirty="0" err="1" smtClean="0"/>
              <a:t>e.g</a:t>
            </a:r>
            <a:r>
              <a:rPr lang="fr-BE" sz="2800" dirty="0" smtClean="0"/>
              <a:t>., Atacama</a:t>
            </a:r>
            <a:r>
              <a:rPr sz="2800" dirty="0" smtClean="0"/>
              <a:t> desert</a:t>
            </a:r>
            <a:r>
              <a:rPr lang="fr-BE" sz="2800" dirty="0" smtClean="0"/>
              <a:t> for </a:t>
            </a:r>
            <a:r>
              <a:rPr lang="fr-BE" sz="2800" dirty="0" err="1" smtClean="0"/>
              <a:t>solar</a:t>
            </a:r>
            <a:r>
              <a:rPr lang="fr-BE" sz="2800" dirty="0" smtClean="0"/>
              <a:t> </a:t>
            </a:r>
            <a:r>
              <a:rPr lang="fr-BE" sz="2800" dirty="0" err="1" smtClean="0"/>
              <a:t>energy</a:t>
            </a:r>
            <a:r>
              <a:rPr sz="2800" dirty="0" smtClean="0"/>
              <a:t>, </a:t>
            </a:r>
            <a:r>
              <a:rPr sz="2800" dirty="0"/>
              <a:t>Greenland </a:t>
            </a:r>
            <a:r>
              <a:rPr sz="2800" dirty="0" smtClean="0"/>
              <a:t>coast</a:t>
            </a:r>
            <a:r>
              <a:rPr lang="fr-BE" sz="2800" dirty="0" smtClean="0"/>
              <a:t> for wind </a:t>
            </a:r>
            <a:r>
              <a:rPr lang="fr-BE" sz="2800" dirty="0" err="1" smtClean="0"/>
              <a:t>energy</a:t>
            </a:r>
            <a:r>
              <a:rPr sz="2800" dirty="0" smtClean="0"/>
              <a:t>).</a:t>
            </a:r>
            <a:endParaRPr sz="2800" dirty="0"/>
          </a:p>
          <a:p>
            <a:pPr marL="0" indent="0">
              <a:buSzTx/>
              <a:buNone/>
              <a:defRPr sz="2400"/>
            </a:pPr>
            <a:r>
              <a:rPr sz="2800" b="1" dirty="0"/>
              <a:t>Fact </a:t>
            </a:r>
            <a:r>
              <a:rPr sz="2800" b="1" dirty="0" smtClean="0"/>
              <a:t>3</a:t>
            </a:r>
            <a:r>
              <a:rPr sz="2800" dirty="0" smtClean="0"/>
              <a:t>: </a:t>
            </a:r>
            <a:r>
              <a:rPr lang="fr-BE" sz="2800" dirty="0" smtClean="0"/>
              <a:t>T</a:t>
            </a:r>
            <a:r>
              <a:rPr sz="2800" dirty="0" err="1" smtClean="0"/>
              <a:t>ransporting</a:t>
            </a:r>
            <a:r>
              <a:rPr sz="2800" dirty="0" smtClean="0"/>
              <a:t> </a:t>
            </a:r>
            <a:r>
              <a:rPr sz="2800" dirty="0"/>
              <a:t>electricity over long-distances </a:t>
            </a:r>
            <a:r>
              <a:rPr lang="fr-BE" sz="2800" dirty="0" err="1" smtClean="0"/>
              <a:t>is</a:t>
            </a:r>
            <a:r>
              <a:rPr lang="fr-BE" sz="2800" dirty="0" smtClean="0"/>
              <a:t> b</a:t>
            </a:r>
            <a:r>
              <a:rPr sz="2800" dirty="0" err="1" smtClean="0"/>
              <a:t>ecom</a:t>
            </a:r>
            <a:r>
              <a:rPr lang="fr-BE" sz="2800" dirty="0" err="1" smtClean="0"/>
              <a:t>ing</a:t>
            </a:r>
            <a:r>
              <a:rPr sz="2800" dirty="0" smtClean="0"/>
              <a:t> cheap.</a:t>
            </a:r>
            <a:endParaRPr lang="fr-BE" sz="2800" dirty="0"/>
          </a:p>
          <a:p>
            <a:pPr marL="0" indent="0">
              <a:buSzTx/>
              <a:buNone/>
              <a:defRPr sz="2400"/>
            </a:pPr>
            <a:endParaRPr lang="fr-BE" sz="2800" dirty="0" smtClean="0"/>
          </a:p>
          <a:p>
            <a:pPr marL="0" indent="0">
              <a:buSzTx/>
              <a:buNone/>
              <a:defRPr sz="2400"/>
            </a:pPr>
            <a:r>
              <a:rPr lang="fr-BE" sz="2800" dirty="0" err="1" smtClean="0"/>
              <a:t>Given</a:t>
            </a:r>
            <a:r>
              <a:rPr lang="fr-BE" sz="2800" dirty="0" smtClean="0"/>
              <a:t> </a:t>
            </a:r>
            <a:r>
              <a:rPr lang="fr-BE" sz="2800" b="1" dirty="0" smtClean="0"/>
              <a:t>Fact 1 + Fact 2 + Fact 3, </a:t>
            </a:r>
            <a:r>
              <a:rPr lang="fr-BE" sz="2800" dirty="0" smtClean="0"/>
              <a:t>a Global </a:t>
            </a:r>
            <a:r>
              <a:rPr lang="fr-BE" sz="2800" dirty="0" err="1" smtClean="0"/>
              <a:t>Grid</a:t>
            </a:r>
            <a:r>
              <a:rPr lang="fr-BE" sz="2800" dirty="0" smtClean="0"/>
              <a:t> </a:t>
            </a:r>
            <a:r>
              <a:rPr lang="fr-BE" sz="2800" dirty="0" err="1" smtClean="0"/>
              <a:t>offers</a:t>
            </a:r>
            <a:r>
              <a:rPr lang="fr-BE" sz="2800" dirty="0" smtClean="0"/>
              <a:t> a </a:t>
            </a:r>
            <a:r>
              <a:rPr lang="fr-BE" sz="2800" dirty="0" err="1" smtClean="0"/>
              <a:t>true</a:t>
            </a:r>
            <a:r>
              <a:rPr lang="fr-BE" sz="2800" dirty="0" smtClean="0"/>
              <a:t> </a:t>
            </a:r>
            <a:r>
              <a:rPr lang="fr-BE" sz="2800" dirty="0" err="1" smtClean="0"/>
              <a:t>possibility</a:t>
            </a:r>
            <a:r>
              <a:rPr lang="fr-BE" sz="2800" dirty="0" smtClean="0"/>
              <a:t> for putting </a:t>
            </a:r>
            <a:r>
              <a:rPr lang="fr-BE" sz="2800" dirty="0" err="1" smtClean="0"/>
              <a:t>fossil</a:t>
            </a:r>
            <a:r>
              <a:rPr lang="fr-BE" sz="2800" dirty="0" smtClean="0"/>
              <a:t> fuels </a:t>
            </a:r>
            <a:r>
              <a:rPr lang="fr-BE" sz="2800" dirty="0" smtClean="0">
                <a:solidFill>
                  <a:srgbClr val="FF0000"/>
                </a:solidFill>
              </a:rPr>
              <a:t>out of business</a:t>
            </a:r>
            <a:r>
              <a:rPr lang="fr-BE" sz="2800" dirty="0" smtClean="0"/>
              <a:t> </a:t>
            </a:r>
            <a:r>
              <a:rPr lang="fr-BE" sz="2800" dirty="0" err="1" smtClean="0"/>
              <a:t>everywhere</a:t>
            </a:r>
            <a:r>
              <a:rPr lang="fr-BE" sz="2800" dirty="0" smtClean="0"/>
              <a:t> for </a:t>
            </a:r>
            <a:r>
              <a:rPr lang="fr-BE" sz="2800" dirty="0" err="1" smtClean="0"/>
              <a:t>electricity</a:t>
            </a:r>
            <a:r>
              <a:rPr lang="fr-BE" sz="2800" dirty="0" smtClean="0"/>
              <a:t> </a:t>
            </a:r>
            <a:r>
              <a:rPr lang="fr-BE" sz="2800" dirty="0" err="1" smtClean="0"/>
              <a:t>generation</a:t>
            </a:r>
            <a:r>
              <a:rPr lang="fr-BE" sz="2800" dirty="0" smtClean="0"/>
              <a:t> </a:t>
            </a:r>
            <a:r>
              <a:rPr lang="fr-BE" sz="2800" dirty="0"/>
              <a:t>(</a:t>
            </a:r>
            <a:r>
              <a:rPr lang="fr-BE" sz="2800" dirty="0" err="1"/>
              <a:t>even</a:t>
            </a:r>
            <a:r>
              <a:rPr lang="fr-BE" sz="2800" dirty="0"/>
              <a:t> </a:t>
            </a:r>
            <a:r>
              <a:rPr lang="fr-BE" sz="2800" dirty="0" err="1"/>
              <a:t>without</a:t>
            </a:r>
            <a:r>
              <a:rPr lang="fr-BE" sz="2800" dirty="0"/>
              <a:t> a CO2 </a:t>
            </a:r>
            <a:r>
              <a:rPr lang="fr-BE" sz="2800" dirty="0" err="1"/>
              <a:t>tax</a:t>
            </a:r>
            <a:r>
              <a:rPr lang="fr-BE" sz="2800" dirty="0" smtClean="0"/>
              <a:t>).</a:t>
            </a:r>
            <a:endParaRPr lang="fr-BE" sz="2800" b="1" dirty="0"/>
          </a:p>
        </p:txBody>
      </p:sp>
      <p:cxnSp>
        <p:nvCxnSpPr>
          <p:cNvPr id="3" name="Connecteur droit 2"/>
          <p:cNvCxnSpPr/>
          <p:nvPr/>
        </p:nvCxnSpPr>
        <p:spPr>
          <a:xfrm>
            <a:off x="447964" y="6871854"/>
            <a:ext cx="12108872" cy="0"/>
          </a:xfrm>
          <a:prstGeom prst="line">
            <a:avLst/>
          </a:prstGeom>
          <a:noFill/>
          <a:ln w="381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e Greenland case"/>
          <p:cNvSpPr txBox="1">
            <a:spLocks noGrp="1"/>
          </p:cNvSpPr>
          <p:nvPr>
            <p:ph type="title"/>
          </p:nvPr>
        </p:nvSpPr>
        <p:spPr>
          <a:xfrm>
            <a:off x="152401" y="254000"/>
            <a:ext cx="12645190" cy="2159000"/>
          </a:xfrm>
          <a:prstGeom prst="rect">
            <a:avLst/>
          </a:prstGeom>
        </p:spPr>
        <p:txBody>
          <a:bodyPr/>
          <a:lstStyle/>
          <a:p>
            <a:pPr lvl="1">
              <a:defRPr sz="5000"/>
            </a:pPr>
            <a:r>
              <a:rPr lang="fr-BE" dirty="0" err="1" smtClean="0"/>
              <a:t>Why</a:t>
            </a:r>
            <a:r>
              <a:rPr lang="fr-BE" dirty="0" smtClean="0"/>
              <a:t> </a:t>
            </a:r>
            <a:r>
              <a:rPr lang="fr-BE" dirty="0" err="1" smtClean="0"/>
              <a:t>harvesting</a:t>
            </a:r>
            <a:r>
              <a:rPr lang="fr-BE" dirty="0" smtClean="0"/>
              <a:t> wind </a:t>
            </a:r>
            <a:r>
              <a:rPr lang="fr-BE" dirty="0" err="1" smtClean="0"/>
              <a:t>energy</a:t>
            </a:r>
            <a:r>
              <a:rPr lang="fr-BE" dirty="0" smtClean="0"/>
              <a:t> in the </a:t>
            </a:r>
            <a:r>
              <a:rPr lang="fr-BE" dirty="0" err="1" smtClean="0"/>
              <a:t>southeast</a:t>
            </a:r>
            <a:r>
              <a:rPr lang="fr-BE" dirty="0" smtClean="0"/>
              <a:t> </a:t>
            </a:r>
            <a:r>
              <a:rPr lang="fr-BE" dirty="0" err="1" smtClean="0"/>
              <a:t>Greenland</a:t>
            </a:r>
            <a:r>
              <a:rPr lang="fr-BE" dirty="0" smtClean="0"/>
              <a:t>?</a:t>
            </a:r>
            <a:endParaRPr dirty="0"/>
          </a:p>
        </p:txBody>
      </p:sp>
      <p:pic>
        <p:nvPicPr>
          <p:cNvPr id="130" name="page5image24183200.png" descr="page5image24183200.png"/>
          <p:cNvPicPr>
            <a:picLocks noChangeAspect="1"/>
          </p:cNvPicPr>
          <p:nvPr/>
        </p:nvPicPr>
        <p:blipFill>
          <a:blip r:embed="rId2">
            <a:extLst/>
          </a:blip>
          <a:stretch>
            <a:fillRect/>
          </a:stretch>
        </p:blipFill>
        <p:spPr>
          <a:xfrm>
            <a:off x="152401" y="2992902"/>
            <a:ext cx="6849816" cy="5558970"/>
          </a:xfrm>
          <a:prstGeom prst="rect">
            <a:avLst/>
          </a:prstGeom>
          <a:ln w="12700">
            <a:miter lim="400000"/>
          </a:ln>
        </p:spPr>
      </p:pic>
      <p:sp>
        <p:nvSpPr>
          <p:cNvPr id="131" name="Texte"/>
          <p:cNvSpPr txBox="1"/>
          <p:nvPr/>
        </p:nvSpPr>
        <p:spPr>
          <a:xfrm>
            <a:off x="4305300" y="-144526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
        <p:nvSpPr>
          <p:cNvPr id="133" name="Texte"/>
          <p:cNvSpPr txBox="1"/>
          <p:nvPr/>
        </p:nvSpPr>
        <p:spPr>
          <a:xfrm>
            <a:off x="368300" y="-75311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
        <p:nvSpPr>
          <p:cNvPr id="2" name="Rectangle 1"/>
          <p:cNvSpPr/>
          <p:nvPr/>
        </p:nvSpPr>
        <p:spPr>
          <a:xfrm>
            <a:off x="7441924" y="2672822"/>
            <a:ext cx="5471886" cy="7355860"/>
          </a:xfrm>
          <a:prstGeom prst="rect">
            <a:avLst/>
          </a:prstGeom>
        </p:spPr>
        <p:txBody>
          <a:bodyPr wrap="square">
            <a:spAutoFit/>
          </a:bodyPr>
          <a:lstStyle/>
          <a:p>
            <a:pPr algn="l">
              <a:defRPr sz="2400"/>
            </a:pPr>
            <a:r>
              <a:rPr lang="en-US" sz="3200" b="0" dirty="0" smtClean="0"/>
              <a:t>1. </a:t>
            </a:r>
            <a:r>
              <a:rPr lang="en-US" sz="3200" b="0" dirty="0"/>
              <a:t> High winds.</a:t>
            </a:r>
          </a:p>
          <a:p>
            <a:pPr algn="l"/>
            <a:endParaRPr lang="en-US" sz="3200" b="0" dirty="0"/>
          </a:p>
          <a:p>
            <a:pPr algn="l"/>
            <a:r>
              <a:rPr lang="en-US" sz="3200" b="0" dirty="0" smtClean="0"/>
              <a:t>2. Decorrelation with European wind  patterns</a:t>
            </a:r>
            <a:r>
              <a:rPr lang="en-US" sz="3200" b="0" dirty="0"/>
              <a:t>.</a:t>
            </a:r>
          </a:p>
          <a:p>
            <a:pPr algn="l"/>
            <a:endParaRPr lang="en-US" sz="3200" b="0" dirty="0"/>
          </a:p>
          <a:p>
            <a:pPr algn="l"/>
            <a:r>
              <a:rPr lang="en-US" sz="3200" b="0" dirty="0" smtClean="0"/>
              <a:t>3. Huge areas. </a:t>
            </a:r>
            <a:r>
              <a:rPr lang="en-US" sz="3200" b="0" dirty="0"/>
              <a:t>No </a:t>
            </a:r>
            <a:r>
              <a:rPr lang="en-US" sz="3200" b="0" dirty="0" smtClean="0"/>
              <a:t>NIMBY issues.</a:t>
            </a:r>
          </a:p>
          <a:p>
            <a:pPr algn="l"/>
            <a:endParaRPr lang="fr-BE" sz="3200" b="0" dirty="0"/>
          </a:p>
          <a:p>
            <a:pPr algn="l"/>
            <a:r>
              <a:rPr lang="fr-BE" sz="3200" b="0" dirty="0" smtClean="0"/>
              <a:t>4. Half-</a:t>
            </a:r>
            <a:r>
              <a:rPr lang="fr-BE" sz="3200" b="0" dirty="0" err="1" smtClean="0"/>
              <a:t>way</a:t>
            </a:r>
            <a:r>
              <a:rPr lang="fr-BE" sz="3200" b="0" dirty="0" smtClean="0"/>
              <a:t> </a:t>
            </a:r>
            <a:r>
              <a:rPr lang="fr-BE" sz="3200" b="0" dirty="0" err="1" smtClean="0"/>
              <a:t>between</a:t>
            </a:r>
            <a:r>
              <a:rPr lang="fr-BE" sz="3200" b="0" dirty="0" smtClean="0"/>
              <a:t> Europe and the US.</a:t>
            </a:r>
          </a:p>
          <a:p>
            <a:pPr algn="l"/>
            <a:endParaRPr lang="fr-BE" sz="3200" b="0" dirty="0"/>
          </a:p>
          <a:p>
            <a:pPr algn="l"/>
            <a:r>
              <a:rPr lang="fr-BE" sz="3200" b="0" dirty="0" smtClean="0"/>
              <a:t>5. Nice </a:t>
            </a:r>
            <a:r>
              <a:rPr lang="en-US" sz="3200" b="0" dirty="0" smtClean="0"/>
              <a:t>flagship project </a:t>
            </a:r>
            <a:r>
              <a:rPr lang="en-US" sz="3200" b="0" dirty="0"/>
              <a:t>for </a:t>
            </a:r>
            <a:r>
              <a:rPr lang="en-US" sz="3200" b="0" dirty="0" smtClean="0"/>
              <a:t>accelerating the </a:t>
            </a:r>
            <a:r>
              <a:rPr lang="en-US" sz="3200" b="0" dirty="0"/>
              <a:t>building of the global grid.</a:t>
            </a:r>
          </a:p>
          <a:p>
            <a:pPr>
              <a:defRPr sz="2400"/>
            </a:pPr>
            <a:endParaRPr lang="en-US" b="0" dirty="0"/>
          </a:p>
        </p:txBody>
      </p:sp>
    </p:spTree>
    <p:extLst>
      <p:ext uri="{BB962C8B-B14F-4D97-AF65-F5344CB8AC3E}">
        <p14:creationId xmlns:p14="http://schemas.microsoft.com/office/powerpoint/2010/main" val="7937067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e Greenland case"/>
          <p:cNvSpPr txBox="1">
            <a:spLocks noGrp="1"/>
          </p:cNvSpPr>
          <p:nvPr>
            <p:ph type="title"/>
          </p:nvPr>
        </p:nvSpPr>
        <p:spPr>
          <a:xfrm>
            <a:off x="952500" y="-354837"/>
            <a:ext cx="11099800" cy="2159000"/>
          </a:xfrm>
          <a:prstGeom prst="rect">
            <a:avLst/>
          </a:prstGeom>
        </p:spPr>
        <p:txBody>
          <a:bodyPr/>
          <a:lstStyle/>
          <a:p>
            <a:pPr lvl="1">
              <a:defRPr sz="5000"/>
            </a:pPr>
            <a:r>
              <a:rPr lang="fr-BE" dirty="0" err="1" smtClean="0"/>
              <a:t>Winds</a:t>
            </a:r>
            <a:r>
              <a:rPr lang="fr-BE" dirty="0" smtClean="0"/>
              <a:t> in the </a:t>
            </a:r>
            <a:r>
              <a:rPr lang="fr-BE" dirty="0" err="1" smtClean="0"/>
              <a:t>southeast</a:t>
            </a:r>
            <a:r>
              <a:rPr lang="fr-BE" dirty="0" smtClean="0"/>
              <a:t> </a:t>
            </a:r>
            <a:r>
              <a:rPr lang="fr-BE" dirty="0" err="1" smtClean="0"/>
              <a:t>Greenland</a:t>
            </a:r>
            <a:endParaRPr dirty="0"/>
          </a:p>
        </p:txBody>
      </p:sp>
      <p:sp>
        <p:nvSpPr>
          <p:cNvPr id="129" name="A first glance at wind speeds"/>
          <p:cNvSpPr txBox="1">
            <a:spLocks noGrp="1"/>
          </p:cNvSpPr>
          <p:nvPr>
            <p:ph type="body" idx="1"/>
          </p:nvPr>
        </p:nvSpPr>
        <p:spPr>
          <a:xfrm>
            <a:off x="463550" y="2413000"/>
            <a:ext cx="11099800" cy="6286500"/>
          </a:xfrm>
          <a:prstGeom prst="rect">
            <a:avLst/>
          </a:prstGeom>
        </p:spPr>
        <p:txBody>
          <a:bodyPr/>
          <a:lstStyle/>
          <a:p>
            <a:pPr marL="0" indent="0" defTabSz="543305">
              <a:spcBef>
                <a:spcPts val="3900"/>
              </a:spcBef>
              <a:buSzTx/>
              <a:buNone/>
              <a:defRPr sz="2976"/>
            </a:pPr>
            <a:endParaRPr lang="fr-FR" dirty="0"/>
          </a:p>
          <a:p>
            <a:pPr marL="0" indent="0" defTabSz="543305">
              <a:spcBef>
                <a:spcPts val="3900"/>
              </a:spcBef>
              <a:buSzTx/>
              <a:buNone/>
              <a:defRPr sz="2976"/>
            </a:pPr>
            <a:endParaRPr dirty="0"/>
          </a:p>
          <a:p>
            <a:pPr marL="0" indent="0" defTabSz="543305">
              <a:spcBef>
                <a:spcPts val="3900"/>
              </a:spcBef>
              <a:buSzTx/>
              <a:buNone/>
              <a:defRPr sz="2976"/>
            </a:pPr>
            <a:endParaRPr dirty="0"/>
          </a:p>
          <a:p>
            <a:pPr marL="0" indent="0" defTabSz="543305">
              <a:spcBef>
                <a:spcPts val="3900"/>
              </a:spcBef>
              <a:buSzTx/>
              <a:buNone/>
              <a:defRPr sz="2976"/>
            </a:pPr>
            <a:endParaRPr dirty="0"/>
          </a:p>
          <a:p>
            <a:pPr marL="0" indent="0" defTabSz="543305">
              <a:spcBef>
                <a:spcPts val="3900"/>
              </a:spcBef>
              <a:buSzTx/>
              <a:buNone/>
              <a:defRPr sz="2976"/>
            </a:pPr>
            <a:endParaRPr dirty="0"/>
          </a:p>
          <a:p>
            <a:pPr marL="0" indent="0" defTabSz="543305">
              <a:spcBef>
                <a:spcPts val="3900"/>
              </a:spcBef>
              <a:buSzTx/>
              <a:buNone/>
              <a:defRPr sz="2976"/>
            </a:pPr>
            <a:endParaRPr dirty="0"/>
          </a:p>
        </p:txBody>
      </p:sp>
      <p:sp>
        <p:nvSpPr>
          <p:cNvPr id="131" name="Texte"/>
          <p:cNvSpPr txBox="1"/>
          <p:nvPr/>
        </p:nvSpPr>
        <p:spPr>
          <a:xfrm>
            <a:off x="4305300" y="-144526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
        <p:nvSpPr>
          <p:cNvPr id="133" name="Texte"/>
          <p:cNvSpPr txBox="1"/>
          <p:nvPr/>
        </p:nvSpPr>
        <p:spPr>
          <a:xfrm>
            <a:off x="368300" y="-75311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
        <p:nvSpPr>
          <p:cNvPr id="8" name="Rectangle 7"/>
          <p:cNvSpPr/>
          <p:nvPr/>
        </p:nvSpPr>
        <p:spPr>
          <a:xfrm>
            <a:off x="287484" y="1831870"/>
            <a:ext cx="11653046" cy="954107"/>
          </a:xfrm>
          <a:prstGeom prst="rect">
            <a:avLst/>
          </a:prstGeom>
        </p:spPr>
        <p:txBody>
          <a:bodyPr wrap="square">
            <a:spAutoFit/>
          </a:bodyPr>
          <a:lstStyle/>
          <a:p>
            <a:pPr algn="l">
              <a:defRPr sz="2400"/>
            </a:pPr>
            <a:r>
              <a:rPr lang="fr-BE" sz="2800" b="0" dirty="0" smtClean="0"/>
              <a:t>In the </a:t>
            </a:r>
            <a:r>
              <a:rPr lang="fr-BE" sz="2800" b="0" dirty="0" err="1" smtClean="0"/>
              <a:t>southeastern</a:t>
            </a:r>
            <a:r>
              <a:rPr lang="fr-BE" sz="2800" b="0" dirty="0" smtClean="0"/>
              <a:t> part of </a:t>
            </a:r>
            <a:r>
              <a:rPr lang="fr-BE" sz="2800" b="0" dirty="0" err="1" smtClean="0"/>
              <a:t>Greenland</a:t>
            </a:r>
            <a:r>
              <a:rPr lang="fr-BE" sz="2800" b="0" dirty="0" smtClean="0"/>
              <a:t>, </a:t>
            </a:r>
            <a:r>
              <a:rPr lang="fr-BE" sz="2800" b="0" dirty="0" err="1" smtClean="0"/>
              <a:t>general</a:t>
            </a:r>
            <a:r>
              <a:rPr lang="fr-BE" sz="2800" b="0" dirty="0" smtClean="0"/>
              <a:t> circulation </a:t>
            </a:r>
            <a:r>
              <a:rPr lang="fr-BE" sz="2800" b="0" dirty="0" err="1" smtClean="0"/>
              <a:t>winds</a:t>
            </a:r>
            <a:r>
              <a:rPr lang="fr-BE" sz="2800" b="0" dirty="0" smtClean="0"/>
              <a:t> (</a:t>
            </a:r>
            <a:r>
              <a:rPr lang="fr-BE" sz="2800" b="0" dirty="0" err="1" smtClean="0"/>
              <a:t>driven</a:t>
            </a:r>
            <a:r>
              <a:rPr lang="fr-BE" sz="2800" b="0" dirty="0" smtClean="0"/>
              <a:t> by the </a:t>
            </a:r>
            <a:r>
              <a:rPr lang="fr-BE" sz="2800" b="0" dirty="0" err="1" smtClean="0"/>
              <a:t>Sun’s</a:t>
            </a:r>
            <a:r>
              <a:rPr lang="fr-BE" sz="2800" b="0" dirty="0" smtClean="0"/>
              <a:t> </a:t>
            </a:r>
            <a:r>
              <a:rPr lang="fr-BE" sz="2800" b="0" dirty="0" err="1" smtClean="0"/>
              <a:t>energy</a:t>
            </a:r>
            <a:r>
              <a:rPr lang="fr-BE" sz="2800" b="0" dirty="0" smtClean="0"/>
              <a:t>) </a:t>
            </a:r>
            <a:r>
              <a:rPr lang="fr-BE" sz="2800" b="0" dirty="0" err="1" smtClean="0"/>
              <a:t>add</a:t>
            </a:r>
            <a:r>
              <a:rPr lang="fr-BE" sz="2800" b="0" dirty="0" smtClean="0"/>
              <a:t> up to</a:t>
            </a:r>
            <a:r>
              <a:rPr lang="fr-BE" sz="2800" b="0" dirty="0" smtClean="0">
                <a:solidFill>
                  <a:srgbClr val="FF0000"/>
                </a:solidFill>
              </a:rPr>
              <a:t> </a:t>
            </a:r>
            <a:r>
              <a:rPr lang="fr-BE" sz="2800" b="0" dirty="0" err="1" smtClean="0">
                <a:solidFill>
                  <a:srgbClr val="FF0000"/>
                </a:solidFill>
              </a:rPr>
              <a:t>Katabatic</a:t>
            </a:r>
            <a:r>
              <a:rPr lang="fr-BE" sz="2800" b="0" dirty="0" smtClean="0">
                <a:solidFill>
                  <a:srgbClr val="FF0000"/>
                </a:solidFill>
              </a:rPr>
              <a:t> </a:t>
            </a:r>
            <a:r>
              <a:rPr lang="fr-BE" sz="2800" b="0" dirty="0" err="1" smtClean="0">
                <a:solidFill>
                  <a:srgbClr val="FF0000"/>
                </a:solidFill>
              </a:rPr>
              <a:t>winds</a:t>
            </a:r>
            <a:r>
              <a:rPr lang="fr-BE" sz="2800" b="0" dirty="0" smtClean="0"/>
              <a:t>.</a:t>
            </a:r>
            <a:endParaRPr lang="en-US" sz="2800" b="0" dirty="0"/>
          </a:p>
        </p:txBody>
      </p:sp>
      <p:pic>
        <p:nvPicPr>
          <p:cNvPr id="2" name="Image 1"/>
          <p:cNvPicPr>
            <a:picLocks noChangeAspect="1"/>
          </p:cNvPicPr>
          <p:nvPr/>
        </p:nvPicPr>
        <p:blipFill>
          <a:blip r:embed="rId2"/>
          <a:stretch>
            <a:fillRect/>
          </a:stretch>
        </p:blipFill>
        <p:spPr>
          <a:xfrm>
            <a:off x="186454" y="4031483"/>
            <a:ext cx="7810500" cy="4972050"/>
          </a:xfrm>
          <a:prstGeom prst="rect">
            <a:avLst/>
          </a:prstGeom>
        </p:spPr>
      </p:pic>
      <p:sp>
        <p:nvSpPr>
          <p:cNvPr id="10" name="Rectangle 9"/>
          <p:cNvSpPr/>
          <p:nvPr/>
        </p:nvSpPr>
        <p:spPr>
          <a:xfrm>
            <a:off x="7910950" y="3367107"/>
            <a:ext cx="4973780" cy="6124754"/>
          </a:xfrm>
          <a:prstGeom prst="rect">
            <a:avLst/>
          </a:prstGeom>
        </p:spPr>
        <p:txBody>
          <a:bodyPr wrap="square">
            <a:spAutoFit/>
          </a:bodyPr>
          <a:lstStyle/>
          <a:p>
            <a:pPr algn="l"/>
            <a:r>
              <a:rPr lang="en-US" b="0" dirty="0" smtClean="0"/>
              <a:t>Katabatic winds are the  result of heat transfer processes</a:t>
            </a:r>
          </a:p>
          <a:p>
            <a:pPr algn="l"/>
            <a:r>
              <a:rPr lang="en-US" b="0" dirty="0" smtClean="0"/>
              <a:t>between the cold ice cap and the warmer air mass above it. </a:t>
            </a:r>
          </a:p>
          <a:p>
            <a:pPr algn="l"/>
            <a:endParaRPr lang="en-US" b="0" dirty="0" smtClean="0"/>
          </a:p>
          <a:p>
            <a:pPr algn="l"/>
            <a:r>
              <a:rPr lang="en-US" b="0" dirty="0" smtClean="0"/>
              <a:t>When the air mass temperature is higher than that of the ice sheet, the former is cooled down by radiation, thus the air density increases forcing it down the sloping terrain.</a:t>
            </a:r>
          </a:p>
          <a:p>
            <a:pPr algn="l"/>
            <a:endParaRPr lang="en-US" sz="3200" b="0" dirty="0">
              <a:latin typeface="Times New Roman" panose="02020603050405020304" pitchFamily="18" charset="0"/>
              <a:cs typeface="Times New Roman" panose="02020603050405020304" pitchFamily="18" charset="0"/>
            </a:endParaRPr>
          </a:p>
          <a:p>
            <a:pPr algn="l"/>
            <a:r>
              <a:rPr lang="en-US" b="0" dirty="0" smtClean="0"/>
              <a:t>The flow of katabatic winds is driven by gravity, temperature gradient and inclination of the slope of the ice sheet.</a:t>
            </a:r>
            <a:endParaRPr lang="en-US" sz="2800" b="0" dirty="0"/>
          </a:p>
        </p:txBody>
      </p:sp>
    </p:spTree>
    <p:extLst>
      <p:ext uri="{BB962C8B-B14F-4D97-AF65-F5344CB8AC3E}">
        <p14:creationId xmlns:p14="http://schemas.microsoft.com/office/powerpoint/2010/main" val="171205737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952500" y="1684420"/>
            <a:ext cx="11099800" cy="7353300"/>
          </a:xfrm>
        </p:spPr>
        <p:txBody>
          <a:bodyPr>
            <a:normAutofit/>
          </a:bodyPr>
          <a:lstStyle/>
          <a:p>
            <a:pPr marL="0" indent="0">
              <a:buNone/>
            </a:pPr>
            <a:r>
              <a:rPr lang="fr-BE" dirty="0" err="1" smtClean="0"/>
              <a:t>We</a:t>
            </a:r>
            <a:r>
              <a:rPr lang="fr-BE" dirty="0" smtClean="0"/>
              <a:t> </a:t>
            </a:r>
            <a:r>
              <a:rPr lang="fr-BE" dirty="0" err="1" smtClean="0"/>
              <a:t>relied</a:t>
            </a:r>
            <a:r>
              <a:rPr lang="fr-BE" dirty="0" smtClean="0"/>
              <a:t> on data </a:t>
            </a:r>
            <a:r>
              <a:rPr lang="fr-BE" dirty="0" err="1" smtClean="0"/>
              <a:t>reanalysis</a:t>
            </a:r>
            <a:r>
              <a:rPr lang="fr-BE" dirty="0"/>
              <a:t> </a:t>
            </a:r>
            <a:r>
              <a:rPr lang="fr-BE" dirty="0" smtClean="0"/>
              <a:t>to </a:t>
            </a:r>
            <a:r>
              <a:rPr lang="fr-BE" dirty="0" err="1" smtClean="0"/>
              <a:t>reconstruct</a:t>
            </a:r>
            <a:r>
              <a:rPr lang="fr-BE" dirty="0" smtClean="0"/>
              <a:t> wind </a:t>
            </a:r>
            <a:r>
              <a:rPr lang="fr-BE" dirty="0" err="1" smtClean="0"/>
              <a:t>signals</a:t>
            </a:r>
            <a:r>
              <a:rPr lang="fr-BE" dirty="0" smtClean="0"/>
              <a:t> </a:t>
            </a:r>
            <a:r>
              <a:rPr lang="fr-BE" dirty="0" err="1" smtClean="0"/>
              <a:t>from</a:t>
            </a:r>
            <a:r>
              <a:rPr lang="fr-BE" dirty="0" smtClean="0"/>
              <a:t> </a:t>
            </a:r>
            <a:r>
              <a:rPr lang="fr-BE" dirty="0" err="1" smtClean="0"/>
              <a:t>past</a:t>
            </a:r>
            <a:r>
              <a:rPr lang="fr-BE" dirty="0" smtClean="0"/>
              <a:t> in situ and satellite observations.</a:t>
            </a:r>
          </a:p>
          <a:p>
            <a:pPr marL="0" indent="0">
              <a:buNone/>
            </a:pPr>
            <a:r>
              <a:rPr lang="fr-BE" dirty="0"/>
              <a:t>T</a:t>
            </a:r>
            <a:r>
              <a:rPr lang="fr-BE" dirty="0" smtClean="0"/>
              <a:t>he </a:t>
            </a:r>
            <a:r>
              <a:rPr lang="en-US" dirty="0" smtClean="0"/>
              <a:t>regional </a:t>
            </a:r>
            <a:r>
              <a:rPr lang="en-US" dirty="0">
                <a:solidFill>
                  <a:srgbClr val="FF0000"/>
                </a:solidFill>
              </a:rPr>
              <a:t>MAR</a:t>
            </a:r>
            <a:r>
              <a:rPr lang="en-US" dirty="0"/>
              <a:t> (</a:t>
            </a:r>
            <a:r>
              <a:rPr lang="en-US" dirty="0" err="1" smtClean="0"/>
              <a:t>Modèle</a:t>
            </a:r>
            <a:r>
              <a:rPr lang="en-US" dirty="0" smtClean="0"/>
              <a:t> </a:t>
            </a:r>
            <a:r>
              <a:rPr lang="en-US" dirty="0" err="1" smtClean="0"/>
              <a:t>Atmosphérique</a:t>
            </a:r>
            <a:r>
              <a:rPr lang="en-US" dirty="0" smtClean="0"/>
              <a:t> </a:t>
            </a:r>
            <a:r>
              <a:rPr lang="en-US" dirty="0"/>
              <a:t>Regional) </a:t>
            </a:r>
            <a:r>
              <a:rPr lang="en-US" dirty="0" smtClean="0"/>
              <a:t>model was used for data reanalysis over Greenland. This model can represent well  </a:t>
            </a:r>
            <a:r>
              <a:rPr lang="en-US" dirty="0"/>
              <a:t>physical processes in Greenlandic regions, </a:t>
            </a:r>
            <a:r>
              <a:rPr lang="en-US" dirty="0" smtClean="0"/>
              <a:t>including </a:t>
            </a:r>
            <a:r>
              <a:rPr lang="en-US" dirty="0"/>
              <a:t>K</a:t>
            </a:r>
            <a:r>
              <a:rPr lang="en-US" dirty="0" smtClean="0"/>
              <a:t>atabatic </a:t>
            </a:r>
            <a:r>
              <a:rPr lang="en-US" dirty="0"/>
              <a:t>winds</a:t>
            </a:r>
            <a:r>
              <a:rPr lang="en-US" dirty="0" smtClean="0"/>
              <a:t>. Boundary conditions determined by the ERA5 reanalysis model.</a:t>
            </a:r>
          </a:p>
          <a:p>
            <a:pPr marL="0" indent="0">
              <a:buNone/>
            </a:pPr>
            <a:r>
              <a:rPr lang="fr-BE" dirty="0" smtClean="0"/>
              <a:t>H</a:t>
            </a:r>
            <a:r>
              <a:rPr lang="en-US" dirty="0" err="1" smtClean="0"/>
              <a:t>ourly</a:t>
            </a:r>
            <a:r>
              <a:rPr lang="en-US" dirty="0" smtClean="0"/>
              <a:t> </a:t>
            </a:r>
            <a:r>
              <a:rPr lang="en-US" dirty="0"/>
              <a:t>values of wind speed at 100 meters above ground level are generated using </a:t>
            </a:r>
            <a:r>
              <a:rPr lang="en-US" dirty="0" smtClean="0"/>
              <a:t>the reanalysis models for the period 2008-2017. </a:t>
            </a:r>
          </a:p>
        </p:txBody>
      </p:sp>
      <p:sp>
        <p:nvSpPr>
          <p:cNvPr id="4" name="The Greenland case"/>
          <p:cNvSpPr txBox="1">
            <a:spLocks/>
          </p:cNvSpPr>
          <p:nvPr/>
        </p:nvSpPr>
        <p:spPr>
          <a:xfrm>
            <a:off x="800100" y="-147019"/>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lvl="1" hangingPunct="1">
              <a:defRPr sz="5000"/>
            </a:pPr>
            <a:r>
              <a:rPr lang="fr-BE" sz="5000" dirty="0" smtClean="0"/>
              <a:t>Data acquisition for </a:t>
            </a:r>
            <a:r>
              <a:rPr lang="fr-BE" sz="5000" dirty="0" err="1" smtClean="0"/>
              <a:t>our</a:t>
            </a:r>
            <a:r>
              <a:rPr lang="fr-BE" sz="5000" dirty="0" smtClean="0"/>
              <a:t> </a:t>
            </a:r>
            <a:r>
              <a:rPr lang="fr-BE" sz="5000" dirty="0" err="1" smtClean="0"/>
              <a:t>analysis</a:t>
            </a:r>
            <a:endParaRPr lang="en-US" sz="5000" dirty="0"/>
          </a:p>
        </p:txBody>
      </p:sp>
    </p:spTree>
    <p:extLst>
      <p:ext uri="{BB962C8B-B14F-4D97-AF65-F5344CB8AC3E}">
        <p14:creationId xmlns:p14="http://schemas.microsoft.com/office/powerpoint/2010/main" val="20752781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1046" y="-674254"/>
            <a:ext cx="11099800" cy="2159000"/>
          </a:xfrm>
        </p:spPr>
        <p:txBody>
          <a:bodyPr>
            <a:normAutofit/>
          </a:bodyPr>
          <a:lstStyle/>
          <a:p>
            <a:r>
              <a:rPr lang="fr-BE" sz="5000" dirty="0" err="1" smtClean="0"/>
              <a:t>Regions</a:t>
            </a:r>
            <a:r>
              <a:rPr lang="fr-BE" sz="5000" dirty="0" smtClean="0"/>
              <a:t> </a:t>
            </a:r>
            <a:r>
              <a:rPr lang="fr-BE" sz="5000" dirty="0" err="1" smtClean="0"/>
              <a:t>selection</a:t>
            </a:r>
            <a:r>
              <a:rPr lang="fr-BE" sz="5000" dirty="0" smtClean="0"/>
              <a:t> for </a:t>
            </a:r>
            <a:r>
              <a:rPr lang="fr-BE" sz="5000" dirty="0" err="1" smtClean="0"/>
              <a:t>our</a:t>
            </a:r>
            <a:r>
              <a:rPr lang="fr-BE" sz="5000" dirty="0" smtClean="0"/>
              <a:t> </a:t>
            </a:r>
            <a:r>
              <a:rPr lang="fr-BE" sz="5000" dirty="0" err="1" smtClean="0"/>
              <a:t>analysis</a:t>
            </a:r>
            <a:endParaRPr lang="en-US" sz="5000" dirty="0"/>
          </a:p>
        </p:txBody>
      </p:sp>
      <p:pic>
        <p:nvPicPr>
          <p:cNvPr id="5" name="Image 4"/>
          <p:cNvPicPr>
            <a:picLocks noChangeAspect="1"/>
          </p:cNvPicPr>
          <p:nvPr/>
        </p:nvPicPr>
        <p:blipFill>
          <a:blip r:embed="rId2"/>
          <a:stretch>
            <a:fillRect/>
          </a:stretch>
        </p:blipFill>
        <p:spPr>
          <a:xfrm>
            <a:off x="1148480" y="5233949"/>
            <a:ext cx="4767407" cy="4366266"/>
          </a:xfrm>
          <a:prstGeom prst="rect">
            <a:avLst/>
          </a:prstGeom>
        </p:spPr>
      </p:pic>
      <p:pic>
        <p:nvPicPr>
          <p:cNvPr id="6" name="Image 5"/>
          <p:cNvPicPr>
            <a:picLocks noChangeAspect="1"/>
          </p:cNvPicPr>
          <p:nvPr/>
        </p:nvPicPr>
        <p:blipFill>
          <a:blip r:embed="rId3"/>
          <a:stretch>
            <a:fillRect/>
          </a:stretch>
        </p:blipFill>
        <p:spPr>
          <a:xfrm>
            <a:off x="458802" y="977610"/>
            <a:ext cx="5503267" cy="4390159"/>
          </a:xfrm>
          <a:prstGeom prst="rect">
            <a:avLst/>
          </a:prstGeom>
        </p:spPr>
      </p:pic>
      <p:sp>
        <p:nvSpPr>
          <p:cNvPr id="8" name="Titre 1"/>
          <p:cNvSpPr txBox="1">
            <a:spLocks/>
          </p:cNvSpPr>
          <p:nvPr/>
        </p:nvSpPr>
        <p:spPr>
          <a:xfrm>
            <a:off x="6391560" y="1554018"/>
            <a:ext cx="5925131" cy="2671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fontScale="925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l" hangingPunct="1"/>
            <a:r>
              <a:rPr lang="fr-BE" sz="3200" dirty="0" err="1" smtClean="0"/>
              <a:t>Two</a:t>
            </a:r>
            <a:r>
              <a:rPr lang="fr-BE" sz="3200" dirty="0" smtClean="0"/>
              <a:t> areas in </a:t>
            </a:r>
            <a:r>
              <a:rPr lang="fr-BE" sz="3200" dirty="0" err="1" smtClean="0"/>
              <a:t>Greenland</a:t>
            </a:r>
            <a:r>
              <a:rPr lang="fr-BE" sz="3200" dirty="0" smtClean="0"/>
              <a:t>: one offshore (GR</a:t>
            </a:r>
            <a:r>
              <a:rPr lang="fr-BE" sz="3200" baseline="-25000" dirty="0" smtClean="0"/>
              <a:t>OFF</a:t>
            </a:r>
            <a:r>
              <a:rPr lang="fr-BE" sz="3200" dirty="0" smtClean="0"/>
              <a:t>) and one </a:t>
            </a:r>
            <a:r>
              <a:rPr lang="fr-BE" sz="3200" dirty="0" err="1" smtClean="0"/>
              <a:t>onshore</a:t>
            </a:r>
            <a:r>
              <a:rPr lang="fr-BE" sz="3200" dirty="0" smtClean="0"/>
              <a:t> (GR</a:t>
            </a:r>
            <a:r>
              <a:rPr lang="fr-BE" sz="3200" baseline="-25000" dirty="0" smtClean="0"/>
              <a:t>ON</a:t>
            </a:r>
            <a:r>
              <a:rPr lang="fr-BE" sz="3200" dirty="0" smtClean="0"/>
              <a:t>).</a:t>
            </a:r>
          </a:p>
          <a:p>
            <a:pPr algn="l" hangingPunct="1"/>
            <a:endParaRPr lang="fr-BE" sz="3200" dirty="0"/>
          </a:p>
          <a:p>
            <a:pPr algn="l" hangingPunct="1"/>
            <a:r>
              <a:rPr lang="fr-BE" sz="3200" dirty="0" err="1" smtClean="0"/>
              <a:t>Temperatures</a:t>
            </a:r>
            <a:r>
              <a:rPr lang="fr-BE" sz="3200" dirty="0" smtClean="0"/>
              <a:t> </a:t>
            </a:r>
            <a:r>
              <a:rPr lang="fr-BE" sz="3200" dirty="0" err="1" smtClean="0"/>
              <a:t>too</a:t>
            </a:r>
            <a:r>
              <a:rPr lang="fr-BE" sz="3200" dirty="0" smtClean="0"/>
              <a:t> </a:t>
            </a:r>
            <a:r>
              <a:rPr lang="fr-BE" sz="3200" dirty="0" err="1" smtClean="0"/>
              <a:t>mild</a:t>
            </a:r>
            <a:r>
              <a:rPr lang="fr-BE" sz="3200" dirty="0" smtClean="0"/>
              <a:t> to have a </a:t>
            </a:r>
            <a:r>
              <a:rPr lang="fr-BE" sz="3200" dirty="0" err="1" smtClean="0"/>
              <a:t>frozen</a:t>
            </a:r>
            <a:r>
              <a:rPr lang="fr-BE" sz="3200" dirty="0" smtClean="0"/>
              <a:t> </a:t>
            </a:r>
            <a:r>
              <a:rPr lang="fr-BE" sz="3200" dirty="0" err="1" smtClean="0"/>
              <a:t>sea</a:t>
            </a:r>
            <a:r>
              <a:rPr lang="fr-BE" sz="3200" dirty="0" smtClean="0"/>
              <a:t> or permanent </a:t>
            </a:r>
            <a:r>
              <a:rPr lang="fr-BE" sz="3200" dirty="0" err="1" smtClean="0"/>
              <a:t>ice</a:t>
            </a:r>
            <a:r>
              <a:rPr lang="fr-BE" sz="3200" dirty="0" smtClean="0"/>
              <a:t> on-shore.</a:t>
            </a:r>
            <a:endParaRPr lang="en-US" sz="3200" dirty="0"/>
          </a:p>
        </p:txBody>
      </p:sp>
      <p:sp>
        <p:nvSpPr>
          <p:cNvPr id="9" name="Titre 1"/>
          <p:cNvSpPr txBox="1">
            <a:spLocks/>
          </p:cNvSpPr>
          <p:nvPr/>
        </p:nvSpPr>
        <p:spPr>
          <a:xfrm>
            <a:off x="6390406" y="6112158"/>
            <a:ext cx="5925131" cy="26716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l" hangingPunct="1"/>
            <a:r>
              <a:rPr lang="fr-BE" sz="3000" dirty="0" err="1" smtClean="0"/>
              <a:t>Two</a:t>
            </a:r>
            <a:r>
              <a:rPr lang="fr-BE" sz="3000" dirty="0" smtClean="0"/>
              <a:t> areas in Europe: one offshore wind </a:t>
            </a:r>
            <a:r>
              <a:rPr lang="fr-BE" sz="3000" dirty="0" err="1" smtClean="0"/>
              <a:t>farm</a:t>
            </a:r>
            <a:r>
              <a:rPr lang="fr-BE" sz="3000" dirty="0" smtClean="0"/>
              <a:t> in </a:t>
            </a:r>
            <a:r>
              <a:rPr lang="fr-BE" sz="3000" dirty="0" err="1" smtClean="0"/>
              <a:t>Denmark</a:t>
            </a:r>
            <a:r>
              <a:rPr lang="fr-BE" sz="3000" dirty="0" smtClean="0"/>
              <a:t> (DK) and one on-shore wind</a:t>
            </a:r>
            <a:r>
              <a:rPr lang="fr-BE" sz="3000" dirty="0"/>
              <a:t> </a:t>
            </a:r>
            <a:r>
              <a:rPr lang="fr-BE" sz="3000" dirty="0" err="1" smtClean="0"/>
              <a:t>farm</a:t>
            </a:r>
            <a:r>
              <a:rPr lang="fr-BE" sz="3000" dirty="0" smtClean="0"/>
              <a:t> in France (FR).</a:t>
            </a:r>
            <a:endParaRPr lang="en-US" sz="3000" dirty="0"/>
          </a:p>
        </p:txBody>
      </p:sp>
    </p:spTree>
    <p:extLst>
      <p:ext uri="{BB962C8B-B14F-4D97-AF65-F5344CB8AC3E}">
        <p14:creationId xmlns:p14="http://schemas.microsoft.com/office/powerpoint/2010/main" val="3711969703"/>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e Greenland case"/>
          <p:cNvSpPr txBox="1">
            <a:spLocks/>
          </p:cNvSpPr>
          <p:nvPr/>
        </p:nvSpPr>
        <p:spPr>
          <a:xfrm>
            <a:off x="800100" y="-147019"/>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lvl="1" hangingPunct="1">
              <a:defRPr sz="5000"/>
            </a:pPr>
            <a:r>
              <a:rPr lang="fr-BE" sz="5000" dirty="0" smtClean="0"/>
              <a:t>Wind ressource </a:t>
            </a:r>
            <a:r>
              <a:rPr lang="fr-BE" sz="5000" dirty="0" err="1" smtClean="0"/>
              <a:t>assessment</a:t>
            </a:r>
            <a:r>
              <a:rPr lang="fr-BE" sz="5000" dirty="0" smtClean="0"/>
              <a:t> </a:t>
            </a:r>
            <a:endParaRPr lang="en-US" sz="5000" dirty="0"/>
          </a:p>
        </p:txBody>
      </p:sp>
      <p:pic>
        <p:nvPicPr>
          <p:cNvPr id="6" name="Image 5"/>
          <p:cNvPicPr>
            <a:picLocks noChangeAspect="1"/>
          </p:cNvPicPr>
          <p:nvPr/>
        </p:nvPicPr>
        <p:blipFill>
          <a:blip r:embed="rId2"/>
          <a:stretch>
            <a:fillRect/>
          </a:stretch>
        </p:blipFill>
        <p:spPr>
          <a:xfrm>
            <a:off x="-13855" y="2408527"/>
            <a:ext cx="7781925" cy="5629275"/>
          </a:xfrm>
          <a:prstGeom prst="rect">
            <a:avLst/>
          </a:prstGeom>
        </p:spPr>
      </p:pic>
      <p:sp>
        <p:nvSpPr>
          <p:cNvPr id="9" name="Titre 1"/>
          <p:cNvSpPr txBox="1">
            <a:spLocks/>
          </p:cNvSpPr>
          <p:nvPr/>
        </p:nvSpPr>
        <p:spPr>
          <a:xfrm>
            <a:off x="7781925" y="2210955"/>
            <a:ext cx="5088948" cy="60244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algn="l" hangingPunct="1"/>
            <a:r>
              <a:rPr lang="fr-BE" sz="2800" dirty="0" err="1" smtClean="0">
                <a:solidFill>
                  <a:srgbClr val="FF0000"/>
                </a:solidFill>
              </a:rPr>
              <a:t>Higher</a:t>
            </a:r>
            <a:r>
              <a:rPr lang="fr-BE" sz="2800" dirty="0" smtClean="0">
                <a:solidFill>
                  <a:srgbClr val="FF0000"/>
                </a:solidFill>
              </a:rPr>
              <a:t> </a:t>
            </a:r>
            <a:r>
              <a:rPr lang="fr-BE" sz="2800" dirty="0" err="1" smtClean="0">
                <a:solidFill>
                  <a:srgbClr val="FF0000"/>
                </a:solidFill>
              </a:rPr>
              <a:t>mean</a:t>
            </a:r>
            <a:r>
              <a:rPr lang="fr-BE" sz="2800" dirty="0" smtClean="0">
                <a:solidFill>
                  <a:srgbClr val="FF0000"/>
                </a:solidFill>
              </a:rPr>
              <a:t> wind speeds </a:t>
            </a:r>
            <a:r>
              <a:rPr lang="fr-BE" sz="2800" dirty="0" smtClean="0"/>
              <a:t>in </a:t>
            </a:r>
            <a:r>
              <a:rPr lang="fr-BE" sz="2800" dirty="0" err="1" smtClean="0"/>
              <a:t>Greenland</a:t>
            </a:r>
            <a:r>
              <a:rPr lang="fr-BE" sz="2800" dirty="0" smtClean="0"/>
              <a:t> </a:t>
            </a:r>
            <a:r>
              <a:rPr lang="fr-BE" sz="2800" dirty="0" err="1" smtClean="0"/>
              <a:t>than</a:t>
            </a:r>
            <a:r>
              <a:rPr lang="fr-BE" sz="2800" dirty="0" smtClean="0"/>
              <a:t> in the </a:t>
            </a:r>
            <a:r>
              <a:rPr lang="fr-BE" sz="2800" dirty="0" err="1" smtClean="0"/>
              <a:t>two</a:t>
            </a:r>
            <a:r>
              <a:rPr lang="fr-BE" sz="2800" dirty="0" smtClean="0"/>
              <a:t> </a:t>
            </a:r>
            <a:r>
              <a:rPr lang="fr-BE" sz="2800" dirty="0" err="1" smtClean="0"/>
              <a:t>European</a:t>
            </a:r>
            <a:r>
              <a:rPr lang="fr-BE" sz="2800" dirty="0" smtClean="0"/>
              <a:t> locations.</a:t>
            </a:r>
          </a:p>
          <a:p>
            <a:pPr algn="l" hangingPunct="1"/>
            <a:endParaRPr lang="fr-BE" sz="2800" dirty="0"/>
          </a:p>
          <a:p>
            <a:pPr algn="l" hangingPunct="1"/>
            <a:endParaRPr lang="fr-BE" sz="2800" dirty="0" smtClean="0"/>
          </a:p>
          <a:p>
            <a:pPr algn="l" hangingPunct="1"/>
            <a:r>
              <a:rPr lang="fr-BE" sz="2800" dirty="0" smtClean="0"/>
              <a:t>Distribution of wind speeds more </a:t>
            </a:r>
            <a:r>
              <a:rPr lang="fr-BE" sz="2800" dirty="0" err="1" smtClean="0"/>
              <a:t>assymetric</a:t>
            </a:r>
            <a:r>
              <a:rPr lang="fr-BE" sz="2800" dirty="0" smtClean="0"/>
              <a:t> for </a:t>
            </a:r>
            <a:r>
              <a:rPr lang="fr-BE" sz="2800" dirty="0" err="1" smtClean="0"/>
              <a:t>GR</a:t>
            </a:r>
            <a:r>
              <a:rPr lang="fr-BE" sz="2800" baseline="-25000" dirty="0" err="1" smtClean="0"/>
              <a:t>off</a:t>
            </a:r>
            <a:r>
              <a:rPr lang="fr-BE" sz="2800" dirty="0" smtClean="0"/>
              <a:t> and </a:t>
            </a:r>
            <a:r>
              <a:rPr lang="fr-BE" sz="2800" dirty="0" err="1" smtClean="0"/>
              <a:t>GR</a:t>
            </a:r>
            <a:r>
              <a:rPr lang="fr-BE" sz="2800" baseline="-25000" dirty="0" err="1" smtClean="0"/>
              <a:t>on</a:t>
            </a:r>
            <a:r>
              <a:rPr lang="fr-BE" sz="2800" baseline="-25000" dirty="0" smtClean="0"/>
              <a:t> </a:t>
            </a:r>
            <a:r>
              <a:rPr lang="fr-BE" sz="2800" dirty="0" err="1" smtClean="0"/>
              <a:t>than</a:t>
            </a:r>
            <a:r>
              <a:rPr lang="fr-BE" sz="2800" dirty="0" smtClean="0"/>
              <a:t> for DK and FR. </a:t>
            </a:r>
          </a:p>
          <a:p>
            <a:pPr algn="l" hangingPunct="1"/>
            <a:endParaRPr lang="fr-BE" sz="2800" dirty="0"/>
          </a:p>
          <a:p>
            <a:pPr algn="l"/>
            <a:r>
              <a:rPr lang="en-US" sz="2800" dirty="0" smtClean="0"/>
              <a:t>The high </a:t>
            </a:r>
            <a:r>
              <a:rPr lang="en-US" sz="2800" dirty="0"/>
              <a:t>standard </a:t>
            </a:r>
            <a:r>
              <a:rPr lang="en-US" sz="2800" dirty="0" smtClean="0"/>
              <a:t>deviations </a:t>
            </a:r>
            <a:r>
              <a:rPr lang="en-US" sz="2800" dirty="0"/>
              <a:t>of the wind </a:t>
            </a:r>
            <a:r>
              <a:rPr lang="en-US" sz="2800" dirty="0" smtClean="0"/>
              <a:t>speeds in Greenland do not correspond to a high turbulence intensity, but to the strong influence of seasonality of the local natural resource. </a:t>
            </a:r>
            <a:endParaRPr lang="en-US" sz="2800" dirty="0"/>
          </a:p>
        </p:txBody>
      </p:sp>
    </p:spTree>
    <p:extLst>
      <p:ext uri="{BB962C8B-B14F-4D97-AF65-F5344CB8AC3E}">
        <p14:creationId xmlns:p14="http://schemas.microsoft.com/office/powerpoint/2010/main" val="951539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he Greenland case"/>
          <p:cNvSpPr txBox="1">
            <a:spLocks noGrp="1"/>
          </p:cNvSpPr>
          <p:nvPr>
            <p:ph type="title"/>
          </p:nvPr>
        </p:nvSpPr>
        <p:spPr>
          <a:prstGeom prst="rect">
            <a:avLst/>
          </a:prstGeom>
        </p:spPr>
        <p:txBody>
          <a:bodyPr/>
          <a:lstStyle/>
          <a:p>
            <a:pPr lvl="1">
              <a:defRPr sz="5000"/>
            </a:pPr>
            <a:r>
              <a:rPr lang="fr-BE" dirty="0" err="1" smtClean="0"/>
              <a:t>Load</a:t>
            </a:r>
            <a:r>
              <a:rPr lang="fr-BE" dirty="0" smtClean="0"/>
              <a:t> </a:t>
            </a:r>
            <a:r>
              <a:rPr lang="fr-BE" dirty="0" err="1" smtClean="0"/>
              <a:t>factors</a:t>
            </a:r>
            <a:r>
              <a:rPr lang="fr-BE" dirty="0" smtClean="0"/>
              <a:t> of the wind </a:t>
            </a:r>
            <a:r>
              <a:rPr lang="fr-BE" dirty="0" err="1" smtClean="0"/>
              <a:t>farms</a:t>
            </a:r>
            <a:endParaRPr dirty="0"/>
          </a:p>
        </p:txBody>
      </p:sp>
      <p:sp>
        <p:nvSpPr>
          <p:cNvPr id="131" name="Texte"/>
          <p:cNvSpPr txBox="1"/>
          <p:nvPr/>
        </p:nvSpPr>
        <p:spPr>
          <a:xfrm>
            <a:off x="4305300" y="-144526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sp>
        <p:nvSpPr>
          <p:cNvPr id="133" name="Texte"/>
          <p:cNvSpPr txBox="1"/>
          <p:nvPr/>
        </p:nvSpPr>
        <p:spPr>
          <a:xfrm>
            <a:off x="368300" y="-7531101"/>
            <a:ext cx="190500" cy="457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defTabSz="457200">
              <a:lnSpc>
                <a:spcPts val="2800"/>
              </a:lnSpc>
              <a:defRPr sz="1200" b="0">
                <a:latin typeface="Times"/>
                <a:ea typeface="Times"/>
                <a:cs typeface="Times"/>
                <a:sym typeface="Times"/>
              </a:defRPr>
            </a:lvl1pPr>
          </a:lstStyle>
          <a:p>
            <a:r>
              <a:t> </a:t>
            </a:r>
          </a:p>
        </p:txBody>
      </p:sp>
      <p:pic>
        <p:nvPicPr>
          <p:cNvPr id="3" name="Image 2"/>
          <p:cNvPicPr>
            <a:picLocks noChangeAspect="1"/>
          </p:cNvPicPr>
          <p:nvPr/>
        </p:nvPicPr>
        <p:blipFill>
          <a:blip r:embed="rId2"/>
          <a:stretch>
            <a:fillRect/>
          </a:stretch>
        </p:blipFill>
        <p:spPr>
          <a:xfrm>
            <a:off x="776036" y="2261429"/>
            <a:ext cx="5640805" cy="3697861"/>
          </a:xfrm>
          <a:prstGeom prst="rect">
            <a:avLst/>
          </a:prstGeom>
        </p:spPr>
      </p:pic>
      <p:sp>
        <p:nvSpPr>
          <p:cNvPr id="5" name="Rectangle 4"/>
          <p:cNvSpPr/>
          <p:nvPr/>
        </p:nvSpPr>
        <p:spPr>
          <a:xfrm>
            <a:off x="6678862" y="3055619"/>
            <a:ext cx="6122737" cy="1815882"/>
          </a:xfrm>
          <a:prstGeom prst="rect">
            <a:avLst/>
          </a:prstGeom>
        </p:spPr>
        <p:txBody>
          <a:bodyPr wrap="square">
            <a:spAutoFit/>
          </a:bodyPr>
          <a:lstStyle/>
          <a:p>
            <a:pPr algn="l"/>
            <a:r>
              <a:rPr lang="en-US" sz="2800" b="0" dirty="0"/>
              <a:t>Single turbine and wind farm transfer functions. Example of wind farm power curve aggregation based on </a:t>
            </a:r>
            <a:r>
              <a:rPr lang="en-US" sz="2800" b="0" dirty="0" smtClean="0"/>
              <a:t>multiple </a:t>
            </a:r>
            <a:r>
              <a:rPr lang="en-US" sz="2800" b="0" dirty="0" err="1" smtClean="0"/>
              <a:t>aerodyn</a:t>
            </a:r>
            <a:r>
              <a:rPr lang="en-US" sz="2800" b="0" dirty="0" smtClean="0"/>
              <a:t> </a:t>
            </a:r>
            <a:r>
              <a:rPr lang="en-US" sz="2800" b="0" dirty="0"/>
              <a:t>SCD 8.0/168 units.</a:t>
            </a:r>
          </a:p>
        </p:txBody>
      </p:sp>
      <p:pic>
        <p:nvPicPr>
          <p:cNvPr id="7" name="Image 6"/>
          <p:cNvPicPr>
            <a:picLocks noChangeAspect="1"/>
          </p:cNvPicPr>
          <p:nvPr/>
        </p:nvPicPr>
        <p:blipFill>
          <a:blip r:embed="rId3"/>
          <a:stretch>
            <a:fillRect/>
          </a:stretch>
        </p:blipFill>
        <p:spPr>
          <a:xfrm>
            <a:off x="574842" y="7043488"/>
            <a:ext cx="5440949" cy="1462897"/>
          </a:xfrm>
          <a:prstGeom prst="rect">
            <a:avLst/>
          </a:prstGeom>
        </p:spPr>
      </p:pic>
      <p:sp>
        <p:nvSpPr>
          <p:cNvPr id="14" name="Rectangle 13"/>
          <p:cNvSpPr/>
          <p:nvPr/>
        </p:nvSpPr>
        <p:spPr>
          <a:xfrm>
            <a:off x="6694905" y="7443498"/>
            <a:ext cx="6325937" cy="954107"/>
          </a:xfrm>
          <a:prstGeom prst="rect">
            <a:avLst/>
          </a:prstGeom>
        </p:spPr>
        <p:txBody>
          <a:bodyPr wrap="square">
            <a:spAutoFit/>
          </a:bodyPr>
          <a:lstStyle/>
          <a:p>
            <a:pPr algn="l"/>
            <a:r>
              <a:rPr lang="fr-BE" sz="2800" b="0" dirty="0" err="1" smtClean="0"/>
              <a:t>Capacity</a:t>
            </a:r>
            <a:r>
              <a:rPr lang="fr-BE" sz="2800" b="0" dirty="0" smtClean="0"/>
              <a:t> </a:t>
            </a:r>
            <a:r>
              <a:rPr lang="fr-BE" sz="2800" b="0" dirty="0" err="1" smtClean="0"/>
              <a:t>factors</a:t>
            </a:r>
            <a:r>
              <a:rPr lang="fr-BE" sz="2800" b="0" dirty="0" smtClean="0"/>
              <a:t> for the </a:t>
            </a:r>
            <a:r>
              <a:rPr lang="fr-BE" sz="2800" b="0" dirty="0" err="1" smtClean="0"/>
              <a:t>different</a:t>
            </a:r>
            <a:r>
              <a:rPr lang="fr-BE" sz="2800" b="0" dirty="0" smtClean="0"/>
              <a:t> locations </a:t>
            </a:r>
            <a:endParaRPr lang="en-US" sz="2800" b="0" dirty="0"/>
          </a:p>
        </p:txBody>
      </p:sp>
    </p:spTree>
    <p:extLst>
      <p:ext uri="{BB962C8B-B14F-4D97-AF65-F5344CB8AC3E}">
        <p14:creationId xmlns:p14="http://schemas.microsoft.com/office/powerpoint/2010/main" val="3650817336"/>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5152</TotalTime>
  <Words>1085</Words>
  <Application>Microsoft Office PowerPoint</Application>
  <PresentationFormat>Personnalisé</PresentationFormat>
  <Paragraphs>116</Paragraphs>
  <Slides>18</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Arial</vt:lpstr>
      <vt:lpstr>Helvetica Light</vt:lpstr>
      <vt:lpstr>Helvetica Neue</vt:lpstr>
      <vt:lpstr>Helvetica Neue Light</vt:lpstr>
      <vt:lpstr>Helvetica Neue Medium</vt:lpstr>
      <vt:lpstr>Helvetica Neue Thin</vt:lpstr>
      <vt:lpstr>Source Sans Pro</vt:lpstr>
      <vt:lpstr>Times</vt:lpstr>
      <vt:lpstr>Times New Roman</vt:lpstr>
      <vt:lpstr>White</vt:lpstr>
      <vt:lpstr>Harvesting wind energy in Greenland: a huge step towards the building a global electrical grid</vt:lpstr>
      <vt:lpstr>Présentation PowerPoint</vt:lpstr>
      <vt:lpstr>A Global Grid as a wonderful tool for decarbonizing the world</vt:lpstr>
      <vt:lpstr>Why harvesting wind energy in the southeast Greenland?</vt:lpstr>
      <vt:lpstr>Winds in the southeast Greenland</vt:lpstr>
      <vt:lpstr>Présentation PowerPoint</vt:lpstr>
      <vt:lpstr>Regions selection for our analysis</vt:lpstr>
      <vt:lpstr>Présentation PowerPoint</vt:lpstr>
      <vt:lpstr>Load factors of the wind farms</vt:lpstr>
      <vt:lpstr>Présentation PowerPoint</vt:lpstr>
      <vt:lpstr>Critical time windows for studying the complementarity of wind production</vt:lpstr>
      <vt:lpstr>Occurrence of  critical time windows</vt:lpstr>
      <vt:lpstr>Présentation PowerPoint</vt:lpstr>
      <vt:lpstr>Présentation PowerPoint</vt:lpstr>
      <vt:lpstr>Présentation PowerPoint</vt:lpstr>
      <vt:lpstr>Présentation PowerPoint</vt:lpstr>
      <vt:lpstr>Présentation PowerPoint</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Grid</dc:title>
  <dc:creator>Damien</dc:creator>
  <cp:lastModifiedBy>Damien Ernst</cp:lastModifiedBy>
  <cp:revision>46</cp:revision>
  <dcterms:modified xsi:type="dcterms:W3CDTF">2021-03-09T09:55:48Z</dcterms:modified>
</cp:coreProperties>
</file>