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29" r:id="rId2"/>
    <p:sldId id="427" r:id="rId3"/>
    <p:sldId id="426" r:id="rId4"/>
    <p:sldId id="314" r:id="rId5"/>
    <p:sldId id="419" r:id="rId6"/>
    <p:sldId id="417" r:id="rId7"/>
    <p:sldId id="420" r:id="rId8"/>
    <p:sldId id="418" r:id="rId9"/>
    <p:sldId id="422" r:id="rId10"/>
    <p:sldId id="423" r:id="rId11"/>
    <p:sldId id="424" r:id="rId12"/>
    <p:sldId id="425" r:id="rId13"/>
    <p:sldId id="428" r:id="rId14"/>
    <p:sldId id="421" r:id="rId15"/>
    <p:sldId id="430" r:id="rId16"/>
  </p:sldIdLst>
  <p:sldSz cx="12192000" cy="6858000"/>
  <p:notesSz cx="6810375" cy="99425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orient="horz" pos="527" userDrawn="1">
          <p15:clr>
            <a:srgbClr val="A4A3A4"/>
          </p15:clr>
        </p15:guide>
        <p15:guide id="3" orient="horz" pos="2137" userDrawn="1">
          <p15:clr>
            <a:srgbClr val="A4A3A4"/>
          </p15:clr>
        </p15:guide>
        <p15:guide id="4" pos="73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çois Renaville" initials="FR" lastIdx="2" clrIdx="0">
    <p:extLst>
      <p:ext uri="{19B8F6BF-5375-455C-9EA6-DF929625EA0E}">
        <p15:presenceInfo xmlns:p15="http://schemas.microsoft.com/office/powerpoint/2012/main" userId="François Renavil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7F"/>
    <a:srgbClr val="5FA4B0"/>
    <a:srgbClr val="E8E2DE"/>
    <a:srgbClr val="4B8B8E"/>
    <a:srgbClr val="E6E6E6"/>
    <a:srgbClr val="5FA3B0"/>
    <a:srgbClr val="0071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84790" autoAdjust="0"/>
  </p:normalViewPr>
  <p:slideViewPr>
    <p:cSldViewPr snapToGrid="0" snapToObjects="1">
      <p:cViewPr varScale="1">
        <p:scale>
          <a:sx n="91" d="100"/>
          <a:sy n="91" d="100"/>
        </p:scale>
        <p:origin x="612" y="78"/>
      </p:cViewPr>
      <p:guideLst>
        <p:guide orient="horz" pos="278"/>
        <p:guide orient="horz" pos="527"/>
        <p:guide orient="horz" pos="2137"/>
        <p:guide pos="73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104"/>
    </p:cViewPr>
  </p:sorterViewPr>
  <p:notesViewPr>
    <p:cSldViewPr snapToGrid="0" snapToObjects="1" showGuides="1">
      <p:cViewPr varScale="1">
        <p:scale>
          <a:sx n="90" d="100"/>
          <a:sy n="90" d="100"/>
        </p:scale>
        <p:origin x="283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p\Documents\Prive\Alma\TF-ILL\RapidILL\Webinaire_20210217\Synth&#232;se%20Borrow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p\Documents\Prive\Alma\TF-ILL\RapidILL\Webinaire_20210217\Synth&#232;se%20Borrowi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p\Documents\Prive\Alma\TF-ILL\RapidILL\Webinaire_20210217\RapidILL%20-%20Lending%20requests%20par%20type%20de%20ressourc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p\Documents\Prive\Alma\TF-ILL\RapidILL\Webinaire_20210217\RapidILL%20-%20Lending%20requests%20par%20type%20de%20ressourc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p\Documents\Prive\Alma\TF-ILL\RapidILL\Webinaire_20210217\RapidILL%20-%20Lending%20requests%20par%20type%20de%20ressourc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solidFill>
                  <a:schemeClr val="tx2"/>
                </a:solidFill>
                <a:effectLst/>
              </a:rPr>
              <a:t>Borrowing requests in digital format </a:t>
            </a:r>
          </a:p>
          <a:p>
            <a:pPr>
              <a:defRPr/>
            </a:pPr>
            <a:r>
              <a:rPr lang="en-US" sz="1600" b="1" i="0" baseline="0" dirty="0">
                <a:solidFill>
                  <a:schemeClr val="tx2"/>
                </a:solidFill>
                <a:effectLst/>
              </a:rPr>
              <a:t>by partner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RapidILL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Feuil1!$A$2:$A$6</c:f>
              <c:strCache>
                <c:ptCount val="5"/>
                <c:pt idx="0">
                  <c:v>Sept. 20</c:v>
                </c:pt>
                <c:pt idx="1">
                  <c:v>Oct. 20</c:v>
                </c:pt>
                <c:pt idx="2">
                  <c:v>Nov. 20</c:v>
                </c:pt>
                <c:pt idx="3">
                  <c:v>Dec. 20</c:v>
                </c:pt>
                <c:pt idx="4">
                  <c:v>Jan. 21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42</c:v>
                </c:pt>
                <c:pt idx="1">
                  <c:v>65</c:v>
                </c:pt>
                <c:pt idx="2">
                  <c:v>129</c:v>
                </c:pt>
                <c:pt idx="3">
                  <c:v>113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0C-4E07-99B0-8D15CDF986ED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Impala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Feuil1!$A$2:$A$6</c:f>
              <c:strCache>
                <c:ptCount val="5"/>
                <c:pt idx="0">
                  <c:v>Sept. 20</c:v>
                </c:pt>
                <c:pt idx="1">
                  <c:v>Oct. 20</c:v>
                </c:pt>
                <c:pt idx="2">
                  <c:v>Nov. 20</c:v>
                </c:pt>
                <c:pt idx="3">
                  <c:v>Dec. 20</c:v>
                </c:pt>
                <c:pt idx="4">
                  <c:v>Jan. 21</c:v>
                </c:pt>
              </c:strCache>
            </c:strRef>
          </c:cat>
          <c:val>
            <c:numRef>
              <c:f>Feuil1!$C$2:$C$6</c:f>
              <c:numCache>
                <c:formatCode>General</c:formatCode>
                <c:ptCount val="5"/>
                <c:pt idx="0">
                  <c:v>29</c:v>
                </c:pt>
                <c:pt idx="1">
                  <c:v>28</c:v>
                </c:pt>
                <c:pt idx="2">
                  <c:v>21</c:v>
                </c:pt>
                <c:pt idx="3">
                  <c:v>19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0C-4E07-99B0-8D15CDF986ED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Subito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Feuil1!$A$2:$A$6</c:f>
              <c:strCache>
                <c:ptCount val="5"/>
                <c:pt idx="0">
                  <c:v>Sept. 20</c:v>
                </c:pt>
                <c:pt idx="1">
                  <c:v>Oct. 20</c:v>
                </c:pt>
                <c:pt idx="2">
                  <c:v>Nov. 20</c:v>
                </c:pt>
                <c:pt idx="3">
                  <c:v>Dec. 20</c:v>
                </c:pt>
                <c:pt idx="4">
                  <c:v>Jan. 21</c:v>
                </c:pt>
              </c:strCache>
            </c:strRef>
          </c:cat>
          <c:val>
            <c:numRef>
              <c:f>Feuil1!$D$2:$D$6</c:f>
              <c:numCache>
                <c:formatCode>General</c:formatCode>
                <c:ptCount val="5"/>
                <c:pt idx="0">
                  <c:v>10</c:v>
                </c:pt>
                <c:pt idx="1">
                  <c:v>6</c:v>
                </c:pt>
                <c:pt idx="2">
                  <c:v>5</c:v>
                </c:pt>
                <c:pt idx="3">
                  <c:v>11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0C-4E07-99B0-8D15CDF986ED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Feuil1!$A$2:$A$6</c:f>
              <c:strCache>
                <c:ptCount val="5"/>
                <c:pt idx="0">
                  <c:v>Sept. 20</c:v>
                </c:pt>
                <c:pt idx="1">
                  <c:v>Oct. 20</c:v>
                </c:pt>
                <c:pt idx="2">
                  <c:v>Nov. 20</c:v>
                </c:pt>
                <c:pt idx="3">
                  <c:v>Dec. 20</c:v>
                </c:pt>
                <c:pt idx="4">
                  <c:v>Jan. 21</c:v>
                </c:pt>
              </c:strCache>
            </c:strRef>
          </c:cat>
          <c:val>
            <c:numRef>
              <c:f>Feuil1!$E$2:$E$6</c:f>
              <c:numCache>
                <c:formatCode>General</c:formatCode>
                <c:ptCount val="5"/>
                <c:pt idx="0">
                  <c:v>11</c:v>
                </c:pt>
                <c:pt idx="1">
                  <c:v>6</c:v>
                </c:pt>
                <c:pt idx="2">
                  <c:v>7</c:v>
                </c:pt>
                <c:pt idx="3">
                  <c:v>4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0C-4E07-99B0-8D15CDF98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4472400"/>
        <c:axId val="324469656"/>
      </c:barChart>
      <c:catAx>
        <c:axId val="32447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469656"/>
        <c:crosses val="autoZero"/>
        <c:auto val="1"/>
        <c:lblAlgn val="ctr"/>
        <c:lblOffset val="100"/>
        <c:noMultiLvlLbl val="1"/>
      </c:catAx>
      <c:valAx>
        <c:axId val="324469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47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Borrowing requests in digital format </a:t>
            </a:r>
          </a:p>
          <a:p>
            <a:pPr>
              <a:defRPr/>
            </a:pPr>
            <a:r>
              <a:rPr lang="en-US" dirty="0"/>
              <a:t>(Nov.</a:t>
            </a:r>
            <a:r>
              <a:rPr lang="en-US" baseline="0" dirty="0"/>
              <a:t> </a:t>
            </a:r>
            <a:r>
              <a:rPr lang="en-US" dirty="0"/>
              <a:t>2020 - Jan.</a:t>
            </a:r>
            <a:r>
              <a:rPr lang="en-US" baseline="0" dirty="0"/>
              <a:t> </a:t>
            </a:r>
            <a:r>
              <a:rPr lang="en-US" dirty="0"/>
              <a:t>2021)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35-4E7F-8733-5F859B0AC46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D35-4E7F-8733-5F859B0AC46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D35-4E7F-8733-5F859B0AC46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D35-4E7F-8733-5F859B0AC4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Feuil1!$A$55:$A$58</c:f>
              <c:strCache>
                <c:ptCount val="4"/>
                <c:pt idx="0">
                  <c:v>RapidILL</c:v>
                </c:pt>
                <c:pt idx="1">
                  <c:v>Impala</c:v>
                </c:pt>
                <c:pt idx="2">
                  <c:v>Subito</c:v>
                </c:pt>
                <c:pt idx="3">
                  <c:v>Others</c:v>
                </c:pt>
              </c:strCache>
            </c:strRef>
          </c:cat>
          <c:val>
            <c:numRef>
              <c:f>Feuil1!$B$55:$B$58</c:f>
              <c:numCache>
                <c:formatCode>General</c:formatCode>
                <c:ptCount val="4"/>
                <c:pt idx="0">
                  <c:v>332</c:v>
                </c:pt>
                <c:pt idx="1">
                  <c:v>52</c:v>
                </c:pt>
                <c:pt idx="2">
                  <c:v>40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D35-4E7F-8733-5F859B0AC46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820363079615051"/>
          <c:y val="0.30536587617164457"/>
          <c:w val="0.15399212598425197"/>
          <c:h val="0.474552867689795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0" dirty="0">
                <a:solidFill>
                  <a:schemeClr val="tx1"/>
                </a:solidFill>
              </a:rPr>
              <a:t>Number of requests by</a:t>
            </a:r>
          </a:p>
          <a:p>
            <a:pPr>
              <a:defRPr b="0">
                <a:solidFill>
                  <a:schemeClr val="tx1"/>
                </a:solidFill>
              </a:defRPr>
            </a:pPr>
            <a:r>
              <a:rPr lang="en-US" b="0" dirty="0">
                <a:solidFill>
                  <a:schemeClr val="tx1"/>
                </a:solidFill>
              </a:rPr>
              <a:t>Material Type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Number of requests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645-42F3-91FD-7FC62542DB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645-42F3-91FD-7FC62542DB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Feuil1!$A$2:$A$3</c:f>
              <c:strCache>
                <c:ptCount val="2"/>
                <c:pt idx="0">
                  <c:v>Book</c:v>
                </c:pt>
                <c:pt idx="1">
                  <c:v>Journal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238</c:v>
                </c:pt>
                <c:pt idx="1">
                  <c:v>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45-42F3-91FD-7FC62542DB4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128749376515196"/>
          <c:y val="0.41419300126665354"/>
          <c:w val="0.16128393815121328"/>
          <c:h val="0.30168196193557628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dirty="0">
                <a:solidFill>
                  <a:schemeClr val="tx1"/>
                </a:solidFill>
              </a:rPr>
              <a:t>Number of Requests by</a:t>
            </a:r>
          </a:p>
          <a:p>
            <a:pPr>
              <a:defRPr b="0">
                <a:solidFill>
                  <a:schemeClr val="tx1"/>
                </a:solidFill>
              </a:defRPr>
            </a:pPr>
            <a:r>
              <a:rPr lang="en-US" sz="1800" b="0" dirty="0">
                <a:solidFill>
                  <a:schemeClr val="tx1"/>
                </a:solidFill>
              </a:rPr>
              <a:t>Resource Type</a:t>
            </a:r>
          </a:p>
        </c:rich>
      </c:tx>
      <c:layout>
        <c:manualLayout>
          <c:xMode val="edge"/>
          <c:yMode val="edge"/>
          <c:x val="0.23911152285075254"/>
          <c:y val="5.09259544463678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Feuil1!$B$25</c:f>
              <c:strCache>
                <c:ptCount val="1"/>
                <c:pt idx="0">
                  <c:v>Num of Requests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923-4C50-8D2D-5438A11F77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923-4C50-8D2D-5438A11F77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Feuil1!$A$26:$A$27</c:f>
              <c:strCache>
                <c:ptCount val="2"/>
                <c:pt idx="0">
                  <c:v>Electronic</c:v>
                </c:pt>
                <c:pt idx="1">
                  <c:v>Physical</c:v>
                </c:pt>
              </c:strCache>
            </c:strRef>
          </c:cat>
          <c:val>
            <c:numRef>
              <c:f>Feuil1!$B$26:$B$27</c:f>
              <c:numCache>
                <c:formatCode>#,##0</c:formatCode>
                <c:ptCount val="2"/>
                <c:pt idx="0">
                  <c:v>157</c:v>
                </c:pt>
                <c:pt idx="1">
                  <c:v>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23-4C50-8D2D-5438A11F779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018257347569501"/>
          <c:y val="0.45677814822425949"/>
          <c:w val="0.21448901583780589"/>
          <c:h val="0.30719436376072362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800" b="0" dirty="0">
                <a:solidFill>
                  <a:schemeClr val="tx1"/>
                </a:solidFill>
              </a:rPr>
              <a:t>Number of Requests by</a:t>
            </a:r>
          </a:p>
          <a:p>
            <a:pPr>
              <a:defRPr sz="1800" b="0"/>
            </a:pPr>
            <a:r>
              <a:rPr lang="en-US" sz="1800" b="0" dirty="0">
                <a:solidFill>
                  <a:schemeClr val="tx1"/>
                </a:solidFill>
              </a:rPr>
              <a:t>Material type and Resource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931299212598422"/>
          <c:y val="0.30813065033537468"/>
          <c:w val="0.34707655293088363"/>
          <c:h val="0.57846092155147277"/>
        </c:manualLayout>
      </c:layout>
      <c:pieChart>
        <c:varyColors val="1"/>
        <c:ser>
          <c:idx val="0"/>
          <c:order val="0"/>
          <c:tx>
            <c:strRef>
              <c:f>Feuil1!$B$52</c:f>
              <c:strCache>
                <c:ptCount val="1"/>
                <c:pt idx="0">
                  <c:v>Num of Requests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chemeClr val="tx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F61-475A-A7B6-F38AE4BF48F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chemeClr val="tx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F61-475A-A7B6-F38AE4BF48F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chemeClr val="tx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F61-475A-A7B6-F38AE4BF48F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chemeClr val="tx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F61-475A-A7B6-F38AE4BF48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Feuil1!$A$53:$A$56</c:f>
              <c:strCache>
                <c:ptCount val="4"/>
                <c:pt idx="0">
                  <c:v>Book - Electronic</c:v>
                </c:pt>
                <c:pt idx="1">
                  <c:v>Book - Physical</c:v>
                </c:pt>
                <c:pt idx="2">
                  <c:v>Journal - Electronic</c:v>
                </c:pt>
                <c:pt idx="3">
                  <c:v>Journal - Physical</c:v>
                </c:pt>
              </c:strCache>
            </c:strRef>
          </c:cat>
          <c:val>
            <c:numRef>
              <c:f>Feuil1!$B$53:$B$56</c:f>
              <c:numCache>
                <c:formatCode>#,##0</c:formatCode>
                <c:ptCount val="4"/>
                <c:pt idx="0">
                  <c:v>81</c:v>
                </c:pt>
                <c:pt idx="1">
                  <c:v>158</c:v>
                </c:pt>
                <c:pt idx="2">
                  <c:v>76</c:v>
                </c:pt>
                <c:pt idx="3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F61-475A-A7B6-F38AE4BF48F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980495745468004"/>
          <c:y val="0.33045436850008336"/>
          <c:w val="0.31797282032309782"/>
          <c:h val="0.461282835585710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Requested materials by language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B5-4F9A-AB21-B7B6D4830A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B5-4F9A-AB21-B7B6D4830A4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B5-4F9A-AB21-B7B6D4830A4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AB5-4F9A-AB21-B7B6D4830A4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AB5-4F9A-AB21-B7B6D4830A4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AB5-4F9A-AB21-B7B6D4830A4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AB5-4F9A-AB21-B7B6D4830A4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AB5-4F9A-AB21-B7B6D4830A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Feuil1!$A$2:$A$9</c:f>
              <c:strCache>
                <c:ptCount val="8"/>
                <c:pt idx="0">
                  <c:v>eng</c:v>
                </c:pt>
                <c:pt idx="1">
                  <c:v>fre</c:v>
                </c:pt>
                <c:pt idx="2">
                  <c:v>ger</c:v>
                </c:pt>
                <c:pt idx="3">
                  <c:v>ita</c:v>
                </c:pt>
                <c:pt idx="4">
                  <c:v>mul</c:v>
                </c:pt>
                <c:pt idx="5">
                  <c:v>spa</c:v>
                </c:pt>
                <c:pt idx="6">
                  <c:v>und</c:v>
                </c:pt>
                <c:pt idx="7">
                  <c:v>other</c:v>
                </c:pt>
              </c:strCache>
            </c:strRef>
          </c:cat>
          <c:val>
            <c:numRef>
              <c:f>Feuil1!$B$2:$B$9</c:f>
              <c:numCache>
                <c:formatCode>#,##0</c:formatCode>
                <c:ptCount val="8"/>
                <c:pt idx="0">
                  <c:v>232</c:v>
                </c:pt>
                <c:pt idx="1">
                  <c:v>114</c:v>
                </c:pt>
                <c:pt idx="2">
                  <c:v>18</c:v>
                </c:pt>
                <c:pt idx="3">
                  <c:v>21</c:v>
                </c:pt>
                <c:pt idx="4">
                  <c:v>12</c:v>
                </c:pt>
                <c:pt idx="5">
                  <c:v>6</c:v>
                </c:pt>
                <c:pt idx="6">
                  <c:v>60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65-4B71-986F-13D17F5C9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469679132620543"/>
          <c:y val="0.24119993398369574"/>
          <c:w val="0.11666215932450322"/>
          <c:h val="0.587494017585481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4F6CB-D217-449A-818B-A829E0A54925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505B4-5848-4BB5-9CD3-6A71311DDE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61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CA9BF-06F4-1B4F-871E-08BFB1D3CC5F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EEF71-3952-194F-85CC-3FDA4381B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87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388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600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re avec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232" y="-6466"/>
            <a:ext cx="12192000" cy="684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riangle rectangle 18"/>
          <p:cNvSpPr/>
          <p:nvPr userDrawn="1"/>
        </p:nvSpPr>
        <p:spPr>
          <a:xfrm rot="10800000" flipV="1">
            <a:off x="3025813" y="2258064"/>
            <a:ext cx="9144000" cy="4599941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96860" y="4572586"/>
            <a:ext cx="10363200" cy="796567"/>
          </a:xfrm>
        </p:spPr>
        <p:txBody>
          <a:bodyPr>
            <a:normAutofit/>
          </a:bodyPr>
          <a:lstStyle>
            <a:lvl1pPr algn="r">
              <a:defRPr sz="3200" b="1" i="0">
                <a:solidFill>
                  <a:srgbClr val="00707F"/>
                </a:solidFill>
                <a:latin typeface="Calibri"/>
                <a:cs typeface="Calibri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25660" y="5496037"/>
            <a:ext cx="8534400" cy="55047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66EE-FF7F-4D6E-8AF4-B18294BED4EC}" type="datetime1">
              <a:rPr lang="fr-FR" smtClean="0"/>
              <a:t>03/03/2021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riangle rectangle 6"/>
          <p:cNvSpPr>
            <a:spLocks noChangeAspect="1"/>
          </p:cNvSpPr>
          <p:nvPr userDrawn="1"/>
        </p:nvSpPr>
        <p:spPr>
          <a:xfrm rot="10800000">
            <a:off x="4461176" y="7"/>
            <a:ext cx="7730824" cy="290952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6" name="Triangle rectangle 15"/>
          <p:cNvSpPr/>
          <p:nvPr userDrawn="1"/>
        </p:nvSpPr>
        <p:spPr>
          <a:xfrm>
            <a:off x="-166251" y="4669911"/>
            <a:ext cx="4572000" cy="2204719"/>
          </a:xfrm>
          <a:prstGeom prst="rtTriangle">
            <a:avLst/>
          </a:prstGeom>
          <a:solidFill>
            <a:srgbClr val="00707F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025" y="6090332"/>
            <a:ext cx="1869440" cy="76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2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1219388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5FA4B0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sz="1800" dirty="0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8E63-B089-453B-8AD6-EC6B71C72D29}" type="datetime1">
              <a:rPr lang="fr-FR" smtClean="0"/>
              <a:t>03/03/2021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100136" y="2653454"/>
            <a:ext cx="9991728" cy="56734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707F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908" y="3429004"/>
            <a:ext cx="6826184" cy="552855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400"/>
            </a:lvl4pPr>
            <a:lvl5pPr marL="1828709" indent="0" algn="ctr">
              <a:buNone/>
              <a:defRPr sz="2400"/>
            </a:lvl5pPr>
          </a:lstStyle>
          <a:p>
            <a:pPr lvl="0"/>
            <a:r>
              <a:rPr lang="fr-FR" dirty="0"/>
              <a:t>Cliquez et modifier le texte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69" y="310023"/>
            <a:ext cx="2142067" cy="8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9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79A6-B5B3-4AB8-B2FD-A2BA35BC425A}" type="datetime1">
              <a:rPr lang="fr-FR" smtClean="0"/>
              <a:t>03/03/2021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256720" y="4716155"/>
            <a:ext cx="7496437" cy="567349"/>
          </a:xfrm>
        </p:spPr>
        <p:txBody>
          <a:bodyPr>
            <a:noAutofit/>
          </a:bodyPr>
          <a:lstStyle>
            <a:lvl1pPr algn="r">
              <a:defRPr sz="3200" b="1">
                <a:solidFill>
                  <a:srgbClr val="00707F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4256720" y="5362098"/>
            <a:ext cx="7496437" cy="486486"/>
          </a:xfrm>
        </p:spPr>
        <p:txBody>
          <a:bodyPr>
            <a:noAutofit/>
          </a:bodyPr>
          <a:lstStyle>
            <a:lvl1pPr marL="0" indent="0" algn="r">
              <a:buNone/>
              <a:defRPr sz="2400"/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400"/>
            </a:lvl4pPr>
            <a:lvl5pPr marL="1828709" indent="0" algn="ctr">
              <a:buNone/>
              <a:defRPr sz="2400"/>
            </a:lvl5pPr>
          </a:lstStyle>
          <a:p>
            <a:pPr lvl="0"/>
            <a:r>
              <a:rPr lang="fr-FR" dirty="0"/>
              <a:t>Cliquez et modifier le texte</a:t>
            </a:r>
          </a:p>
        </p:txBody>
      </p:sp>
      <p:grpSp>
        <p:nvGrpSpPr>
          <p:cNvPr id="2" name="Grouper 1"/>
          <p:cNvGrpSpPr/>
          <p:nvPr userDrawn="1"/>
        </p:nvGrpSpPr>
        <p:grpSpPr>
          <a:xfrm>
            <a:off x="-6801" y="-5100"/>
            <a:ext cx="12198801" cy="5719283"/>
            <a:chOff x="-5102" y="-5100"/>
            <a:chExt cx="9149101" cy="5719283"/>
          </a:xfrm>
        </p:grpSpPr>
        <p:sp>
          <p:nvSpPr>
            <p:cNvPr id="15" name="Triangle isocèle 17"/>
            <p:cNvSpPr/>
            <p:nvPr userDrawn="1"/>
          </p:nvSpPr>
          <p:spPr>
            <a:xfrm rot="5400000">
              <a:off x="916003" y="-926205"/>
              <a:ext cx="5719283" cy="7561493"/>
            </a:xfrm>
            <a:custGeom>
              <a:avLst/>
              <a:gdLst>
                <a:gd name="connsiteX0" fmla="*/ 0 w 7610342"/>
                <a:gd name="connsiteY0" fmla="*/ 7556390 h 7556390"/>
                <a:gd name="connsiteX1" fmla="*/ 3805171 w 7610342"/>
                <a:gd name="connsiteY1" fmla="*/ 0 h 7556390"/>
                <a:gd name="connsiteX2" fmla="*/ 7610342 w 7610342"/>
                <a:gd name="connsiteY2" fmla="*/ 7556390 h 7556390"/>
                <a:gd name="connsiteX3" fmla="*/ 0 w 7610342"/>
                <a:gd name="connsiteY3" fmla="*/ 7556390 h 7556390"/>
                <a:gd name="connsiteX0" fmla="*/ 0 w 7610342"/>
                <a:gd name="connsiteY0" fmla="*/ 7556390 h 7556390"/>
                <a:gd name="connsiteX1" fmla="*/ 1886071 w 7610342"/>
                <a:gd name="connsiteY1" fmla="*/ 3807111 h 7556390"/>
                <a:gd name="connsiteX2" fmla="*/ 3805171 w 7610342"/>
                <a:gd name="connsiteY2" fmla="*/ 0 h 7556390"/>
                <a:gd name="connsiteX3" fmla="*/ 7610342 w 7610342"/>
                <a:gd name="connsiteY3" fmla="*/ 7556390 h 7556390"/>
                <a:gd name="connsiteX4" fmla="*/ 0 w 7610342"/>
                <a:gd name="connsiteY4" fmla="*/ 7556390 h 7556390"/>
                <a:gd name="connsiteX0" fmla="*/ 0 w 7610342"/>
                <a:gd name="connsiteY0" fmla="*/ 7556390 h 7561493"/>
                <a:gd name="connsiteX1" fmla="*/ 1886071 w 7610342"/>
                <a:gd name="connsiteY1" fmla="*/ 3807111 h 7561493"/>
                <a:gd name="connsiteX2" fmla="*/ 3805171 w 7610342"/>
                <a:gd name="connsiteY2" fmla="*/ 0 h 7561493"/>
                <a:gd name="connsiteX3" fmla="*/ 7610342 w 7610342"/>
                <a:gd name="connsiteY3" fmla="*/ 7556390 h 7561493"/>
                <a:gd name="connsiteX4" fmla="*/ 1884539 w 7610342"/>
                <a:gd name="connsiteY4" fmla="*/ 7561493 h 7561493"/>
                <a:gd name="connsiteX5" fmla="*/ 0 w 7610342"/>
                <a:gd name="connsiteY5" fmla="*/ 7556390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0 w 5725803"/>
                <a:gd name="connsiteY4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5150642 w 5725803"/>
                <a:gd name="connsiteY4" fmla="*/ 7560475 h 7561493"/>
                <a:gd name="connsiteX5" fmla="*/ 0 w 5725803"/>
                <a:gd name="connsiteY5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150642 w 5725803"/>
                <a:gd name="connsiteY3" fmla="*/ 6425259 h 7561493"/>
                <a:gd name="connsiteX4" fmla="*/ 5725803 w 5725803"/>
                <a:gd name="connsiteY4" fmla="*/ 7556390 h 7561493"/>
                <a:gd name="connsiteX5" fmla="*/ 5150642 w 5725803"/>
                <a:gd name="connsiteY5" fmla="*/ 7560475 h 7561493"/>
                <a:gd name="connsiteX6" fmla="*/ 0 w 5725803"/>
                <a:gd name="connsiteY6" fmla="*/ 7561493 h 7561493"/>
                <a:gd name="connsiteX0" fmla="*/ 0 w 5150642"/>
                <a:gd name="connsiteY0" fmla="*/ 7561493 h 7561493"/>
                <a:gd name="connsiteX1" fmla="*/ 1532 w 5150642"/>
                <a:gd name="connsiteY1" fmla="*/ 3807111 h 7561493"/>
                <a:gd name="connsiteX2" fmla="*/ 1920632 w 5150642"/>
                <a:gd name="connsiteY2" fmla="*/ 0 h 7561493"/>
                <a:gd name="connsiteX3" fmla="*/ 5150642 w 5150642"/>
                <a:gd name="connsiteY3" fmla="*/ 6425259 h 7561493"/>
                <a:gd name="connsiteX4" fmla="*/ 5150642 w 5150642"/>
                <a:gd name="connsiteY4" fmla="*/ 7560475 h 7561493"/>
                <a:gd name="connsiteX5" fmla="*/ 0 w 5150642"/>
                <a:gd name="connsiteY5" fmla="*/ 7561493 h 7561493"/>
                <a:gd name="connsiteX0" fmla="*/ 0 w 5719283"/>
                <a:gd name="connsiteY0" fmla="*/ 7561493 h 7561493"/>
                <a:gd name="connsiteX1" fmla="*/ 1532 w 5719283"/>
                <a:gd name="connsiteY1" fmla="*/ 3807111 h 7561493"/>
                <a:gd name="connsiteX2" fmla="*/ 1920632 w 5719283"/>
                <a:gd name="connsiteY2" fmla="*/ 0 h 7561493"/>
                <a:gd name="connsiteX3" fmla="*/ 5719283 w 5719283"/>
                <a:gd name="connsiteY3" fmla="*/ 7553153 h 7561493"/>
                <a:gd name="connsiteX4" fmla="*/ 5150642 w 5719283"/>
                <a:gd name="connsiteY4" fmla="*/ 7560475 h 7561493"/>
                <a:gd name="connsiteX5" fmla="*/ 0 w 5719283"/>
                <a:gd name="connsiteY5" fmla="*/ 7561493 h 7561493"/>
                <a:gd name="connsiteX0" fmla="*/ 0 w 5719283"/>
                <a:gd name="connsiteY0" fmla="*/ 7561493 h 7561493"/>
                <a:gd name="connsiteX1" fmla="*/ 1532 w 5719283"/>
                <a:gd name="connsiteY1" fmla="*/ 3807111 h 7561493"/>
                <a:gd name="connsiteX2" fmla="*/ 1920632 w 5719283"/>
                <a:gd name="connsiteY2" fmla="*/ 0 h 7561493"/>
                <a:gd name="connsiteX3" fmla="*/ 5719283 w 5719283"/>
                <a:gd name="connsiteY3" fmla="*/ 7553153 h 7561493"/>
                <a:gd name="connsiteX4" fmla="*/ 0 w 5719283"/>
                <a:gd name="connsiteY4" fmla="*/ 7561493 h 756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9283" h="7561493">
                  <a:moveTo>
                    <a:pt x="0" y="7561493"/>
                  </a:moveTo>
                  <a:cubicBezTo>
                    <a:pt x="511" y="6310032"/>
                    <a:pt x="1021" y="5058572"/>
                    <a:pt x="1532" y="3807111"/>
                  </a:cubicBezTo>
                  <a:lnTo>
                    <a:pt x="1920632" y="0"/>
                  </a:lnTo>
                  <a:lnTo>
                    <a:pt x="5719283" y="7553153"/>
                  </a:lnTo>
                  <a:lnTo>
                    <a:pt x="0" y="7561493"/>
                  </a:lnTo>
                  <a:close/>
                </a:path>
              </a:pathLst>
            </a:custGeom>
            <a:solidFill>
              <a:srgbClr val="5FA4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sz="1800" dirty="0"/>
            </a:p>
          </p:txBody>
        </p:sp>
        <p:sp>
          <p:nvSpPr>
            <p:cNvPr id="16" name="Triangle isocèle 15"/>
            <p:cNvSpPr/>
            <p:nvPr userDrawn="1"/>
          </p:nvSpPr>
          <p:spPr>
            <a:xfrm rot="16200000" flipH="1">
              <a:off x="6187138" y="633785"/>
              <a:ext cx="2967379" cy="2946343"/>
            </a:xfrm>
            <a:prstGeom prst="triangle">
              <a:avLst/>
            </a:pr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sz="1800" dirty="0"/>
            </a:p>
          </p:txBody>
        </p:sp>
      </p:grp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696" y="146951"/>
            <a:ext cx="1159933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8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96092"/>
            <a:ext cx="10972800" cy="621546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rgbClr val="00707F"/>
                </a:solidFill>
                <a:latin typeface="Calibri"/>
                <a:cs typeface="Calibri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000B-50A7-4B89-B4C0-5C3DB67A45AA}" type="datetime1">
              <a:rPr lang="fr-FR" smtClean="0"/>
              <a:t>03/03/2021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0" name="Image 9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276" y="73305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1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8F12-6DA3-486B-AED0-DDC025DD6D2F}" type="datetime1">
              <a:rPr lang="fr-FR" smtClean="0"/>
              <a:t>03/03/2021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09600" y="796092"/>
            <a:ext cx="10972800" cy="621546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rgbClr val="00707F"/>
                </a:solidFill>
                <a:latin typeface="Calibri"/>
                <a:cs typeface="Calibri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pic>
        <p:nvPicPr>
          <p:cNvPr id="10" name="Image 9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272" y="73305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2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32BF-94F1-494D-AB64-C1AD8511863A}" type="datetime1">
              <a:rPr lang="fr-FR" smtClean="0"/>
              <a:t>03/03/2021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280" y="73305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8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1219388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sz="1800" dirty="0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6EA1-BA69-4A27-9262-EFFC8308E7DB}" type="datetime1">
              <a:rPr lang="fr-FR" smtClean="0"/>
              <a:t>03/03/2021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1100136" y="2861465"/>
            <a:ext cx="9991728" cy="567349"/>
          </a:xfrm>
        </p:spPr>
        <p:txBody>
          <a:bodyPr>
            <a:noAutofit/>
          </a:bodyPr>
          <a:lstStyle>
            <a:lvl1pPr>
              <a:defRPr sz="2400" b="0" i="0">
                <a:solidFill>
                  <a:srgbClr val="00707F"/>
                </a:solidFill>
                <a:latin typeface="Calibri"/>
                <a:cs typeface="Calibri"/>
              </a:defRPr>
            </a:lvl1pPr>
          </a:lstStyle>
          <a:p>
            <a:r>
              <a:rPr lang="fr-FR" dirty="0"/>
              <a:t>Merci de votre attention/</a:t>
            </a:r>
            <a:br>
              <a:rPr lang="fr-FR" dirty="0"/>
            </a:br>
            <a:r>
              <a:rPr lang="fr-FR" dirty="0"/>
              <a:t>Questions-suggestions/...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69" y="288015"/>
            <a:ext cx="2142067" cy="8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ture et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1219388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sz="1800" dirty="0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34B3-569C-4F94-8628-56BFCE20E1D8}" type="datetime1">
              <a:rPr lang="fr-FR" smtClean="0"/>
              <a:t>03/03/2021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1100136" y="2861465"/>
            <a:ext cx="9991728" cy="567349"/>
          </a:xfrm>
        </p:spPr>
        <p:txBody>
          <a:bodyPr>
            <a:noAutofit/>
          </a:bodyPr>
          <a:lstStyle>
            <a:lvl1pPr>
              <a:defRPr sz="2400" b="0" i="0">
                <a:solidFill>
                  <a:srgbClr val="5FA3B0"/>
                </a:solidFill>
                <a:latin typeface="Calibri"/>
                <a:cs typeface="Calibri"/>
              </a:defRPr>
            </a:lvl1pPr>
          </a:lstStyle>
          <a:p>
            <a:r>
              <a:rPr lang="fr-FR" dirty="0"/>
              <a:t>Merci de votre attention/</a:t>
            </a:r>
            <a:br>
              <a:rPr lang="fr-FR" dirty="0"/>
            </a:br>
            <a:r>
              <a:rPr lang="fr-FR" dirty="0"/>
              <a:t>Questions-suggestions/...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8737600" y="5278847"/>
            <a:ext cx="2844800" cy="1004478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 sz="1800" dirty="0">
                <a:solidFill>
                  <a:srgbClr val="5FA3B0"/>
                </a:solidFill>
              </a:rPr>
              <a:t>Contact</a:t>
            </a:r>
            <a:endParaRPr lang="fr-FR" sz="1800" dirty="0"/>
          </a:p>
          <a:p>
            <a:pPr lvl="0"/>
            <a:r>
              <a:rPr lang="fr-FR" dirty="0"/>
              <a:t>À compléter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69" y="288015"/>
            <a:ext cx="2142067" cy="8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4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896" y="2625746"/>
            <a:ext cx="3912217" cy="160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0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E9058-BBE3-4559-A4F0-66F496DF2C9F}" type="datetime1">
              <a:rPr lang="fr-FR" smtClean="0"/>
              <a:t>03/03/2021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9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9" r:id="rId2"/>
    <p:sldLayoutId id="2147483663" r:id="rId3"/>
    <p:sldLayoutId id="2147483650" r:id="rId4"/>
    <p:sldLayoutId id="2147483652" r:id="rId5"/>
    <p:sldLayoutId id="2147483655" r:id="rId6"/>
    <p:sldLayoutId id="2147483661" r:id="rId7"/>
    <p:sldLayoutId id="2147483665" r:id="rId8"/>
    <p:sldLayoutId id="2147483662" r:id="rId9"/>
  </p:sldLayoutIdLst>
  <p:hf hdr="0" ftr="0" dt="0"/>
  <p:txStyles>
    <p:titleStyle>
      <a:lvl1pPr algn="ctr" defTabSz="4571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342882" indent="-342882" algn="l" defTabSz="457178" rtl="0" eaLnBrk="1" latinLnBrk="0" hangingPunct="1">
        <a:spcBef>
          <a:spcPct val="20000"/>
        </a:spcBef>
        <a:buClr>
          <a:srgbClr val="00707F"/>
        </a:buClr>
        <a:buSzPct val="55000"/>
        <a:buFont typeface="Lucida Grande"/>
        <a:buChar char="▶"/>
        <a:defRPr sz="32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13" indent="-285737" algn="l" defTabSz="457178" rtl="0" eaLnBrk="1" latinLnBrk="0" hangingPunct="1">
        <a:spcBef>
          <a:spcPct val="20000"/>
        </a:spcBef>
        <a:buClr>
          <a:srgbClr val="00707F"/>
        </a:buClr>
        <a:buFont typeface="Arial"/>
        <a:buChar char="–"/>
        <a:defRPr sz="28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2942" indent="-228589" algn="l" defTabSz="457178" rtl="0" eaLnBrk="1" latinLnBrk="0" hangingPunct="1">
        <a:spcBef>
          <a:spcPct val="20000"/>
        </a:spcBef>
        <a:buClr>
          <a:srgbClr val="00707F"/>
        </a:buClr>
        <a:buFont typeface="Arial"/>
        <a:buChar char="•"/>
        <a:defRPr sz="24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120" indent="-228589" algn="l" defTabSz="457178" rtl="0" eaLnBrk="1" latinLnBrk="0" hangingPunct="1">
        <a:spcBef>
          <a:spcPct val="20000"/>
        </a:spcBef>
        <a:buClr>
          <a:srgbClr val="00707F"/>
        </a:buClr>
        <a:buFont typeface="Arial"/>
        <a:buChar char="–"/>
        <a:defRPr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298" indent="-228589" algn="l" defTabSz="457178" rtl="0" eaLnBrk="1" latinLnBrk="0" hangingPunct="1">
        <a:spcBef>
          <a:spcPct val="20000"/>
        </a:spcBef>
        <a:buClr>
          <a:srgbClr val="00707F"/>
        </a:buClr>
        <a:buFont typeface="Arial"/>
        <a:buChar char="»"/>
        <a:defRPr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474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fran&#231;ois.renaville@uliege.be" TargetMode="External"/><Relationship Id="rId2" Type="http://schemas.openxmlformats.org/officeDocument/2006/relationships/hyperlink" Target="mailto:fprosmans@uliege.be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98868" y="3895106"/>
            <a:ext cx="7461191" cy="1474047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RapidILL at the University of Liège,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an experience feedback after some months</a:t>
            </a:r>
            <a:endParaRPr lang="fr-BE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25660" y="5355039"/>
            <a:ext cx="8534400" cy="928514"/>
          </a:xfrm>
        </p:spPr>
        <p:txBody>
          <a:bodyPr/>
          <a:lstStyle/>
          <a:p>
            <a:r>
              <a:rPr lang="fr-BE" sz="1800" dirty="0" smtClean="0"/>
              <a:t>Fabienne Prosmans, ILL </a:t>
            </a:r>
            <a:r>
              <a:rPr lang="fr-BE" sz="1800" dirty="0" err="1"/>
              <a:t>C</a:t>
            </a:r>
            <a:r>
              <a:rPr lang="fr-BE" sz="1800" dirty="0" err="1" smtClean="0"/>
              <a:t>oordinator</a:t>
            </a:r>
            <a:endParaRPr lang="fr-BE" sz="1800" dirty="0" smtClean="0"/>
          </a:p>
          <a:p>
            <a:r>
              <a:rPr lang="fr-BE" sz="1800" dirty="0" smtClean="0"/>
              <a:t>François Renaville, Head of Library </a:t>
            </a:r>
            <a:r>
              <a:rPr lang="fr-BE" sz="1800" dirty="0" err="1" smtClean="0"/>
              <a:t>Systems</a:t>
            </a:r>
            <a:endParaRPr lang="fr-BE" sz="1800" dirty="0"/>
          </a:p>
        </p:txBody>
      </p:sp>
      <p:sp>
        <p:nvSpPr>
          <p:cNvPr id="4" name="ZoneTexte 3"/>
          <p:cNvSpPr txBox="1"/>
          <p:nvPr/>
        </p:nvSpPr>
        <p:spPr>
          <a:xfrm>
            <a:off x="9607138" y="154379"/>
            <a:ext cx="2152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600" dirty="0" err="1" smtClean="0"/>
              <a:t>February</a:t>
            </a:r>
            <a:r>
              <a:rPr lang="fr-BE" sz="1600" dirty="0" smtClean="0"/>
              <a:t> 17, 2021</a:t>
            </a: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1872286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Borrowing requests - Statistics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176" lvl="1" indent="0">
              <a:buNone/>
            </a:pPr>
            <a:endParaRPr lang="fr-BE" sz="2400" dirty="0"/>
          </a:p>
          <a:p>
            <a:pPr lvl="1"/>
            <a:endParaRPr lang="en-US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10</a:t>
            </a:fld>
            <a:endParaRPr lang="fr-FR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1143992"/>
              </p:ext>
            </p:extLst>
          </p:nvPr>
        </p:nvGraphicFramePr>
        <p:xfrm>
          <a:off x="153719" y="1900051"/>
          <a:ext cx="5688281" cy="3467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2307186"/>
              </p:ext>
            </p:extLst>
          </p:nvPr>
        </p:nvGraphicFramePr>
        <p:xfrm>
          <a:off x="6297881" y="1900831"/>
          <a:ext cx="5740400" cy="3466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à coins arrondis 7"/>
          <p:cNvSpPr/>
          <p:nvPr/>
        </p:nvSpPr>
        <p:spPr>
          <a:xfrm>
            <a:off x="1730272" y="5727699"/>
            <a:ext cx="3314694" cy="53476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bg1"/>
                </a:solidFill>
              </a:rPr>
              <a:t>From Nov 2020, RapidILL became the automatically assigned ILL partner in Alma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3090042" y="4572000"/>
            <a:ext cx="2" cy="1145369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57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Lending requests - Statistics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176" lvl="1" indent="0">
              <a:buNone/>
            </a:pPr>
            <a:endParaRPr lang="fr-BE" sz="2400" dirty="0"/>
          </a:p>
          <a:p>
            <a:pPr lvl="1"/>
            <a:endParaRPr lang="en-US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11</a:t>
            </a:fld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936373"/>
              </p:ext>
            </p:extLst>
          </p:nvPr>
        </p:nvGraphicFramePr>
        <p:xfrm>
          <a:off x="1120238" y="1733798"/>
          <a:ext cx="9951523" cy="31113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5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2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76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07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24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88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770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593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8667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653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Year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Lending</a:t>
                      </a:r>
                    </a:p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Requests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Lending</a:t>
                      </a:r>
                    </a:p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Filled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Lending Unfilled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% Filled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System </a:t>
                      </a:r>
                      <a:r>
                        <a:rPr lang="en-US" sz="1100" b="1" u="none" strike="noStrike" dirty="0" err="1">
                          <a:effectLst/>
                        </a:rPr>
                        <a:t>Avg</a:t>
                      </a:r>
                      <a:r>
                        <a:rPr lang="en-US" sz="1100" b="1" u="none" strike="noStrike" dirty="0">
                          <a:effectLst/>
                        </a:rPr>
                        <a:t> % Filled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% Unfilled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System </a:t>
                      </a:r>
                      <a:r>
                        <a:rPr lang="en-US" sz="1100" b="1" u="none" strike="noStrike" dirty="0" err="1">
                          <a:effectLst/>
                        </a:rPr>
                        <a:t>Avg</a:t>
                      </a:r>
                      <a:r>
                        <a:rPr lang="en-US" sz="1100" b="1" u="none" strike="noStrike" dirty="0">
                          <a:effectLst/>
                        </a:rPr>
                        <a:t> %</a:t>
                      </a:r>
                    </a:p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Unfilled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err="1">
                          <a:effectLst/>
                        </a:rPr>
                        <a:t>Avg</a:t>
                      </a:r>
                      <a:r>
                        <a:rPr lang="en-US" sz="1100" b="1" u="none" strike="noStrike" dirty="0">
                          <a:effectLst/>
                        </a:rPr>
                        <a:t> Filled TAT</a:t>
                      </a:r>
                    </a:p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(Hours)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System </a:t>
                      </a:r>
                      <a:r>
                        <a:rPr lang="en-US" sz="1100" b="1" u="none" strike="noStrike" dirty="0" err="1">
                          <a:effectLst/>
                        </a:rPr>
                        <a:t>Avg</a:t>
                      </a:r>
                      <a:endParaRPr lang="en-US" sz="1100" b="1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Filled TAT</a:t>
                      </a:r>
                    </a:p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(Hours)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439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effectLst/>
                        </a:rPr>
                        <a:t>Calendar </a:t>
                      </a:r>
                    </a:p>
                    <a:p>
                      <a:pPr algn="l" fontAlgn="ctr"/>
                      <a:r>
                        <a:rPr lang="en-US" sz="1100" b="1" u="none" strike="noStrike" dirty="0">
                          <a:effectLst/>
                        </a:rPr>
                        <a:t>2021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effectLst/>
                        </a:rPr>
                        <a:t>320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effectLst/>
                        </a:rPr>
                        <a:t>233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effectLst/>
                        </a:rPr>
                        <a:t>65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effectLst/>
                        </a:rPr>
                        <a:t>73%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effectLst/>
                        </a:rPr>
                        <a:t>64%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effectLst/>
                        </a:rPr>
                        <a:t>20%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effectLst/>
                        </a:rPr>
                        <a:t>30%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>
                          <a:effectLst/>
                        </a:rPr>
                        <a:t>15</a:t>
                      </a:r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effectLst/>
                        </a:rPr>
                        <a:t>11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January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320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233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65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73%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64%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20%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30%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15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12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439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effectLst/>
                        </a:rPr>
                        <a:t>Calendar</a:t>
                      </a:r>
                    </a:p>
                    <a:p>
                      <a:pPr algn="l" fontAlgn="ctr"/>
                      <a:r>
                        <a:rPr lang="en-US" sz="1100" b="1" u="none" strike="noStrike" dirty="0">
                          <a:effectLst/>
                        </a:rPr>
                        <a:t>2020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effectLst/>
                        </a:rPr>
                        <a:t>154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effectLst/>
                        </a:rPr>
                        <a:t>119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effectLst/>
                        </a:rPr>
                        <a:t>31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effectLst/>
                        </a:rPr>
                        <a:t>77%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effectLst/>
                        </a:rPr>
                        <a:t>67%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effectLst/>
                        </a:rPr>
                        <a:t>20%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effectLst/>
                        </a:rPr>
                        <a:t>31%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effectLst/>
                        </a:rPr>
                        <a:t>13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effectLst/>
                        </a:rPr>
                        <a:t>10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December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124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95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27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77%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70%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22%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31%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15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November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80%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70%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13%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27%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52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Lending requests - Statistics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176" lvl="1" indent="0">
              <a:buNone/>
            </a:pPr>
            <a:endParaRPr lang="fr-BE" sz="2400" dirty="0"/>
          </a:p>
          <a:p>
            <a:pPr lvl="1"/>
            <a:endParaRPr lang="en-US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12</a:t>
            </a:fld>
            <a:endParaRPr lang="fr-FR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39377"/>
              </p:ext>
            </p:extLst>
          </p:nvPr>
        </p:nvGraphicFramePr>
        <p:xfrm>
          <a:off x="427511" y="2196935"/>
          <a:ext cx="5355772" cy="306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782450"/>
              </p:ext>
            </p:extLst>
          </p:nvPr>
        </p:nvGraphicFramePr>
        <p:xfrm>
          <a:off x="6234545" y="2196935"/>
          <a:ext cx="5529944" cy="2980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150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Lending requests - Statistics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176" lvl="1" indent="0">
              <a:buNone/>
            </a:pPr>
            <a:endParaRPr lang="fr-BE" sz="2400" dirty="0"/>
          </a:p>
          <a:p>
            <a:pPr lvl="1"/>
            <a:endParaRPr lang="en-US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13</a:t>
            </a:fld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2552529"/>
              </p:ext>
            </p:extLst>
          </p:nvPr>
        </p:nvGraphicFramePr>
        <p:xfrm>
          <a:off x="83127" y="1772399"/>
          <a:ext cx="5367647" cy="3179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3916170930"/>
              </p:ext>
            </p:extLst>
          </p:nvPr>
        </p:nvGraphicFramePr>
        <p:xfrm>
          <a:off x="6713517" y="1647826"/>
          <a:ext cx="4995553" cy="3992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328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</a:t>
            </a:r>
            <a:r>
              <a:rPr lang="en-US"/>
              <a:t>the near future…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400" dirty="0" err="1"/>
              <a:t>Curious</a:t>
            </a:r>
            <a:r>
              <a:rPr lang="fr-BE" sz="2400" dirty="0"/>
              <a:t> to </a:t>
            </a:r>
            <a:r>
              <a:rPr lang="fr-BE" sz="2400" dirty="0" err="1"/>
              <a:t>see</a:t>
            </a:r>
            <a:r>
              <a:rPr lang="fr-BE" sz="2400" dirty="0"/>
              <a:t> </a:t>
            </a:r>
            <a:r>
              <a:rPr lang="en-US" sz="2400" dirty="0" smtClean="0"/>
              <a:t>if </a:t>
            </a:r>
            <a:r>
              <a:rPr lang="en-US" sz="2400" dirty="0"/>
              <a:t>our (</a:t>
            </a:r>
            <a:r>
              <a:rPr lang="en-US" sz="2400" dirty="0" smtClean="0"/>
              <a:t>French-language) collections </a:t>
            </a:r>
            <a:r>
              <a:rPr lang="en-US" sz="2400" dirty="0"/>
              <a:t>will be of interest outside of Belgium </a:t>
            </a:r>
            <a:r>
              <a:rPr lang="en-US" sz="2400" dirty="0" smtClean="0"/>
              <a:t>(print journals, </a:t>
            </a:r>
            <a:r>
              <a:rPr lang="en-US" sz="2400" dirty="0"/>
              <a:t>Cairn.info, </a:t>
            </a:r>
            <a:r>
              <a:rPr lang="en-US" sz="2400" dirty="0" err="1"/>
              <a:t>OpenEdition</a:t>
            </a:r>
            <a:r>
              <a:rPr lang="en-US" sz="2400" dirty="0"/>
              <a:t>...)</a:t>
            </a:r>
          </a:p>
          <a:p>
            <a:pPr marL="457176" lvl="1" indent="0">
              <a:buNone/>
            </a:pPr>
            <a:endParaRPr lang="fr-BE" sz="2000" dirty="0"/>
          </a:p>
          <a:p>
            <a:r>
              <a:rPr lang="en-US" sz="2400" dirty="0"/>
              <a:t>Monitoring of the evolution of Rapido </a:t>
            </a:r>
          </a:p>
          <a:p>
            <a:endParaRPr lang="fr-BE" sz="2400" dirty="0"/>
          </a:p>
          <a:p>
            <a:r>
              <a:rPr lang="en-US" sz="2400" dirty="0"/>
              <a:t>Continued use of Impala (physical supply) </a:t>
            </a:r>
          </a:p>
          <a:p>
            <a:pPr lvl="1"/>
            <a:r>
              <a:rPr lang="fr-BE" sz="1800" dirty="0" err="1"/>
              <a:t>RapidILL</a:t>
            </a:r>
            <a:r>
              <a:rPr lang="fr-BE" sz="1800" dirty="0"/>
              <a:t> = </a:t>
            </a:r>
            <a:r>
              <a:rPr lang="en-US" sz="1800" dirty="0"/>
              <a:t>additional partner (priority), but not exclusive</a:t>
            </a:r>
            <a:endParaRPr lang="fr-BE" sz="1800" dirty="0"/>
          </a:p>
          <a:p>
            <a:endParaRPr lang="fr-BE" sz="2400" dirty="0"/>
          </a:p>
          <a:p>
            <a:r>
              <a:rPr lang="en-US" sz="2400" dirty="0"/>
              <a:t>P2P ILL project with a Belgian institution for physical supply </a:t>
            </a:r>
            <a:endParaRPr lang="fr-BE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14</a:t>
            </a:fld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2677113"/>
            <a:ext cx="3194953" cy="251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66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15</a:t>
            </a:fld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073565"/>
              </p:ext>
            </p:extLst>
          </p:nvPr>
        </p:nvGraphicFramePr>
        <p:xfrm>
          <a:off x="2125683" y="3194462"/>
          <a:ext cx="8148980" cy="1425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2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5039"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Fabienne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 Prosmans</a:t>
                      </a:r>
                      <a:br>
                        <a:rPr lang="en-US" sz="16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Fulfillment and ILL Coordinator                                          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hlinkClick r:id="rId2"/>
                        </a:rPr>
                        <a:t>fprosmans@uliege.be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r-B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François Renaville </a:t>
                      </a: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Head of Library Systems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hlinkClick r:id="rId3"/>
                        </a:rPr>
                        <a:t>francois.renaville@uliege.be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104636" y="2005379"/>
            <a:ext cx="6053218" cy="567349"/>
          </a:xfrm>
        </p:spPr>
        <p:txBody>
          <a:bodyPr/>
          <a:lstStyle/>
          <a:p>
            <a:r>
              <a:rPr lang="fr-BE" sz="3600" b="1" dirty="0" err="1">
                <a:solidFill>
                  <a:srgbClr val="00707F"/>
                </a:solidFill>
              </a:rPr>
              <a:t>Thank</a:t>
            </a:r>
            <a:r>
              <a:rPr lang="fr-BE" sz="3600" b="1" dirty="0">
                <a:solidFill>
                  <a:srgbClr val="00707F"/>
                </a:solidFill>
              </a:rPr>
              <a:t> </a:t>
            </a:r>
            <a:r>
              <a:rPr lang="fr-BE" sz="3600" b="1" dirty="0" err="1" smtClean="0">
                <a:solidFill>
                  <a:srgbClr val="00707F"/>
                </a:solidFill>
              </a:rPr>
              <a:t>you</a:t>
            </a:r>
            <a:r>
              <a:rPr lang="fr-BE" sz="3600" b="1" dirty="0" smtClean="0">
                <a:solidFill>
                  <a:srgbClr val="00707F"/>
                </a:solidFill>
              </a:rPr>
              <a:t>!</a:t>
            </a:r>
            <a:endParaRPr lang="fr-BE" sz="3600" b="1" dirty="0">
              <a:solidFill>
                <a:srgbClr val="0070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850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8333088" cy="594360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7352" y="3276019"/>
            <a:ext cx="3064648" cy="15572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6050" y="914400"/>
            <a:ext cx="4435950" cy="173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4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University</a:t>
            </a:r>
            <a:r>
              <a:rPr lang="fr-BE" dirty="0" smtClean="0"/>
              <a:t> of Liège Library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3 </a:t>
            </a:r>
            <a:r>
              <a:rPr lang="fr-BE" dirty="0"/>
              <a:t>main </a:t>
            </a:r>
            <a:r>
              <a:rPr lang="en-US" dirty="0"/>
              <a:t>libraries</a:t>
            </a:r>
            <a:r>
              <a:rPr lang="fr-BE" dirty="0"/>
              <a:t> </a:t>
            </a:r>
            <a:endParaRPr lang="fr-BE" dirty="0" smtClean="0"/>
          </a:p>
          <a:p>
            <a:pPr lvl="1"/>
            <a:r>
              <a:rPr lang="en-US" dirty="0" smtClean="0"/>
              <a:t>composed</a:t>
            </a:r>
            <a:r>
              <a:rPr lang="fr-BE" dirty="0" smtClean="0"/>
              <a:t> </a:t>
            </a:r>
            <a:r>
              <a:rPr lang="fr-BE" dirty="0"/>
              <a:t>of 16 </a:t>
            </a:r>
            <a:r>
              <a:rPr lang="fr-BE" dirty="0" smtClean="0"/>
              <a:t>branches</a:t>
            </a:r>
          </a:p>
          <a:p>
            <a:pPr lvl="1"/>
            <a:r>
              <a:rPr lang="fr-BE" dirty="0" smtClean="0"/>
              <a:t>spread </a:t>
            </a:r>
            <a:r>
              <a:rPr lang="fr-BE" dirty="0"/>
              <a:t>on 4 </a:t>
            </a:r>
            <a:r>
              <a:rPr lang="en-US" dirty="0"/>
              <a:t>campuses in 3 cities</a:t>
            </a:r>
          </a:p>
          <a:p>
            <a:pPr marL="914353" lvl="2" indent="0">
              <a:buNone/>
            </a:pPr>
            <a:endParaRPr lang="en-US" sz="3200" dirty="0"/>
          </a:p>
          <a:p>
            <a:r>
              <a:rPr lang="en-US" dirty="0"/>
              <a:t>Staff: ca 110 people</a:t>
            </a:r>
          </a:p>
          <a:p>
            <a:r>
              <a:rPr lang="en-US" dirty="0"/>
              <a:t>ILL: </a:t>
            </a:r>
          </a:p>
          <a:p>
            <a:pPr lvl="1"/>
            <a:r>
              <a:rPr lang="en-US" dirty="0"/>
              <a:t>Staff 1 FTE (6 operators)</a:t>
            </a:r>
          </a:p>
          <a:p>
            <a:pPr lvl="1"/>
            <a:r>
              <a:rPr lang="en-US" dirty="0"/>
              <a:t>Coordinator: 0,1 FTE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768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From a trial at the beginning of the Covid19 crisis…</a:t>
            </a:r>
            <a:endParaRPr lang="en-US" sz="3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Proposal from Ex Libris to integrate the Covid19 Pod to test RapidILL</a:t>
            </a:r>
          </a:p>
          <a:p>
            <a:pPr lvl="1"/>
            <a:r>
              <a:rPr lang="en-US" sz="2400" dirty="0" smtClean="0"/>
              <a:t>For borrowing requests for electronic journal articles or book chapters</a:t>
            </a:r>
          </a:p>
          <a:p>
            <a:endParaRPr lang="en-US" sz="2200" dirty="0" smtClean="0"/>
          </a:p>
          <a:p>
            <a:r>
              <a:rPr lang="en-US" sz="2800" dirty="0" smtClean="0"/>
              <a:t>Advantages: </a:t>
            </a:r>
          </a:p>
          <a:p>
            <a:pPr lvl="1"/>
            <a:r>
              <a:rPr lang="en-US" sz="2400" dirty="0" smtClean="0"/>
              <a:t>Discovery of a service “at the right time”</a:t>
            </a:r>
          </a:p>
          <a:p>
            <a:pPr lvl="1"/>
            <a:r>
              <a:rPr lang="en-US" sz="2400" dirty="0" smtClean="0"/>
              <a:t>Covid-19: Positive responses to users’ requests when </a:t>
            </a:r>
          </a:p>
          <a:p>
            <a:pPr lvl="2"/>
            <a:r>
              <a:rPr lang="en-US" sz="2000" dirty="0" smtClean="0"/>
              <a:t>Our library branches were closed</a:t>
            </a:r>
          </a:p>
          <a:p>
            <a:pPr lvl="2"/>
            <a:r>
              <a:rPr lang="en-US" sz="2000" dirty="0" smtClean="0"/>
              <a:t>Our usual partners no longer offered ILL services</a:t>
            </a:r>
          </a:p>
          <a:p>
            <a:endParaRPr lang="en-US" sz="2200" dirty="0" smtClean="0"/>
          </a:p>
          <a:p>
            <a:r>
              <a:rPr lang="en-US" sz="2800" dirty="0" smtClean="0"/>
              <a:t>Results: </a:t>
            </a:r>
          </a:p>
          <a:p>
            <a:pPr lvl="1"/>
            <a:r>
              <a:rPr lang="en-US" sz="2400" dirty="0" smtClean="0"/>
              <a:t>Approximately 200 requests satisfied from April 23 to August 31</a:t>
            </a:r>
          </a:p>
          <a:p>
            <a:pPr lvl="1"/>
            <a:r>
              <a:rPr lang="en-US" sz="2400" dirty="0" smtClean="0"/>
              <a:t>95% of the requests submitted to RapidILL (positive matching) were satisfied</a:t>
            </a:r>
          </a:p>
          <a:p>
            <a:pPr lvl="1"/>
            <a:r>
              <a:rPr lang="en-US" sz="2400" dirty="0" smtClean="0"/>
              <a:t>Delivery time: from a few hours to a few days (WE)</a:t>
            </a:r>
            <a:endParaRPr lang="en-US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698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to a subscription </a:t>
            </a:r>
            <a:r>
              <a:rPr lang="en-US" dirty="0"/>
              <a:t>to RapidILL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 smtClean="0"/>
              <a:t>Subscription from Sept 2020</a:t>
            </a:r>
          </a:p>
          <a:p>
            <a:endParaRPr lang="en-US" sz="2800" dirty="0" smtClean="0"/>
          </a:p>
          <a:p>
            <a:r>
              <a:rPr lang="en-US" sz="2800" dirty="0" smtClean="0"/>
              <a:t>ULiège has integrated the following pods:</a:t>
            </a:r>
          </a:p>
          <a:p>
            <a:pPr lvl="1"/>
            <a:r>
              <a:rPr lang="en-US" sz="2400" dirty="0" smtClean="0"/>
              <a:t>Academic Pod E (Very High or High research activity universities*)</a:t>
            </a:r>
          </a:p>
          <a:p>
            <a:pPr lvl="1"/>
            <a:r>
              <a:rPr lang="en-US" sz="2400" dirty="0" smtClean="0"/>
              <a:t>Academic Pod I (Doctoral/Research universities*)</a:t>
            </a:r>
          </a:p>
          <a:p>
            <a:pPr lvl="1"/>
            <a:r>
              <a:rPr lang="en-US" sz="2400" dirty="0" smtClean="0"/>
              <a:t>Academic Pod M (Large Master’s degree granting institutions*)</a:t>
            </a:r>
          </a:p>
          <a:p>
            <a:pPr lvl="1"/>
            <a:r>
              <a:rPr lang="en-US" sz="2400" dirty="0" smtClean="0"/>
              <a:t>Cosmo Pod (open to all institutions </a:t>
            </a:r>
            <a:r>
              <a:rPr lang="en-US" sz="2400" dirty="0" smtClean="0"/>
              <a:t>subscribing </a:t>
            </a:r>
            <a:r>
              <a:rPr lang="en-US" sz="2400" dirty="0" smtClean="0"/>
              <a:t>to RapidILL)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No French-speaking pod at this time</a:t>
            </a:r>
          </a:p>
          <a:p>
            <a:pPr lvl="1"/>
            <a:r>
              <a:rPr lang="en-US" sz="2400" dirty="0" smtClean="0"/>
              <a:t>Really necessary?</a:t>
            </a:r>
          </a:p>
          <a:p>
            <a:endParaRPr lang="en-US" sz="2800" dirty="0" smtClean="0"/>
          </a:p>
          <a:p>
            <a:r>
              <a:rPr lang="en-US" sz="2800" dirty="0" smtClean="0"/>
              <a:t>Other interesting RapidILL members for us:</a:t>
            </a:r>
          </a:p>
          <a:p>
            <a:pPr lvl="1"/>
            <a:r>
              <a:rPr lang="en-US" sz="2400" dirty="0" smtClean="0"/>
              <a:t>Belgian universities: </a:t>
            </a:r>
            <a:r>
              <a:rPr lang="en-US" sz="2400" dirty="0" err="1" smtClean="0"/>
              <a:t>UGhent</a:t>
            </a:r>
            <a:r>
              <a:rPr lang="en-US" sz="2400" dirty="0" smtClean="0"/>
              <a:t>, KU Leuven, Free </a:t>
            </a:r>
            <a:r>
              <a:rPr lang="en-US" sz="2400" dirty="0" err="1" smtClean="0"/>
              <a:t>Univ</a:t>
            </a:r>
            <a:r>
              <a:rPr lang="en-US" sz="2400" dirty="0" smtClean="0"/>
              <a:t> of Brussels</a:t>
            </a:r>
          </a:p>
          <a:p>
            <a:pPr lvl="1"/>
            <a:r>
              <a:rPr lang="en-US" sz="2400" dirty="0" err="1" smtClean="0"/>
              <a:t>Université</a:t>
            </a:r>
            <a:r>
              <a:rPr lang="en-US" sz="2400" dirty="0" smtClean="0"/>
              <a:t> Clermont Auvergne</a:t>
            </a:r>
          </a:p>
          <a:p>
            <a:pPr lvl="1"/>
            <a:r>
              <a:rPr lang="en-US" sz="2400" dirty="0" smtClean="0"/>
              <a:t>Swiss partners: BCU Lausanne, SLSP (&lt; </a:t>
            </a:r>
            <a:r>
              <a:rPr lang="en-US" sz="2400" dirty="0" err="1" smtClean="0"/>
              <a:t>Rapido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5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09600" y="6356357"/>
            <a:ext cx="7248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According to the </a:t>
            </a:r>
            <a:r>
              <a:rPr lang="en-US" i="1" dirty="0"/>
              <a:t>Carnegie Classification of Institutions of Higher Education</a:t>
            </a:r>
          </a:p>
        </p:txBody>
      </p:sp>
    </p:spTree>
    <p:extLst>
      <p:ext uri="{BB962C8B-B14F-4D97-AF65-F5344CB8AC3E}">
        <p14:creationId xmlns:p14="http://schemas.microsoft.com/office/powerpoint/2010/main" val="164672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has </a:t>
            </a:r>
            <a:r>
              <a:rPr lang="en-US" dirty="0" err="1"/>
              <a:t>ULiège</a:t>
            </a:r>
            <a:r>
              <a:rPr lang="en-US" dirty="0"/>
              <a:t> decided to subscribe to </a:t>
            </a:r>
            <a:r>
              <a:rPr lang="en-US" dirty="0" err="1"/>
              <a:t>RapidILL</a:t>
            </a:r>
            <a:r>
              <a:rPr lang="en-US" dirty="0"/>
              <a:t>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100000"/>
              <a:buFont typeface="+mj-lt"/>
              <a:buAutoNum type="arabicParenR"/>
            </a:pPr>
            <a:r>
              <a:rPr lang="en-US" sz="2800" dirty="0"/>
              <a:t>Integration of </a:t>
            </a:r>
            <a:r>
              <a:rPr lang="en-US" sz="2800" dirty="0" err="1"/>
              <a:t>RapidILL</a:t>
            </a:r>
            <a:r>
              <a:rPr lang="en-US" sz="2800" dirty="0"/>
              <a:t> with Alma</a:t>
            </a:r>
            <a:endParaRPr lang="fr-FR" sz="2800" dirty="0"/>
          </a:p>
          <a:p>
            <a:pPr lvl="1"/>
            <a:r>
              <a:rPr lang="en-US" sz="2400" dirty="0"/>
              <a:t>Avoids encoding and tracking our requests in the Belgian ILL platform (Impala) or the German platform (</a:t>
            </a:r>
            <a:r>
              <a:rPr lang="en-US" sz="2400" dirty="0" err="1"/>
              <a:t>Subito</a:t>
            </a:r>
            <a:r>
              <a:rPr lang="en-US" sz="2400" dirty="0" smtClean="0"/>
              <a:t>)</a:t>
            </a:r>
          </a:p>
          <a:p>
            <a:pPr marL="457176" lvl="1" indent="0">
              <a:buNone/>
            </a:pPr>
            <a:endParaRPr lang="fr-FR" sz="2400" dirty="0"/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fr-FR" sz="2800" dirty="0" err="1"/>
              <a:t>Several</a:t>
            </a:r>
            <a:r>
              <a:rPr lang="fr-FR" sz="2800" dirty="0"/>
              <a:t> </a:t>
            </a:r>
            <a:r>
              <a:rPr lang="fr-FR" sz="2800" dirty="0" err="1"/>
              <a:t>steps</a:t>
            </a:r>
            <a:r>
              <a:rPr lang="fr-FR" sz="2800" dirty="0"/>
              <a:t> of the workflow </a:t>
            </a:r>
            <a:r>
              <a:rPr lang="fr-FR" sz="2800" dirty="0" err="1"/>
              <a:t>can</a:t>
            </a:r>
            <a:r>
              <a:rPr lang="fr-FR" sz="2800" dirty="0"/>
              <a:t> </a:t>
            </a:r>
            <a:r>
              <a:rPr lang="fr-FR" sz="2800" dirty="0" err="1"/>
              <a:t>be</a:t>
            </a:r>
            <a:r>
              <a:rPr lang="fr-FR" sz="2800" dirty="0"/>
              <a:t> made </a:t>
            </a:r>
            <a:r>
              <a:rPr lang="fr-FR" sz="2800" dirty="0" err="1"/>
              <a:t>automatic</a:t>
            </a:r>
            <a:endParaRPr lang="fr-FR" sz="2800" dirty="0"/>
          </a:p>
          <a:p>
            <a:pPr lvl="1"/>
            <a:r>
              <a:rPr lang="en-US" sz="2400" dirty="0"/>
              <a:t>In Alma, the </a:t>
            </a:r>
            <a:r>
              <a:rPr lang="en-US" sz="2400" dirty="0" err="1"/>
              <a:t>RapidILL</a:t>
            </a:r>
            <a:r>
              <a:rPr lang="en-US" sz="2400" dirty="0"/>
              <a:t> partner can be automatically assigned to an article or chapter request in digital format</a:t>
            </a:r>
          </a:p>
          <a:p>
            <a:pPr lvl="1"/>
            <a:r>
              <a:rPr lang="en-US" sz="2400" dirty="0" smtClean="0"/>
              <a:t>Sending a borrowing request </a:t>
            </a:r>
            <a:r>
              <a:rPr lang="en-US" sz="2400" dirty="0"/>
              <a:t>from Alma to RapidILL can </a:t>
            </a:r>
            <a:r>
              <a:rPr lang="en-US" sz="2400" dirty="0" smtClean="0"/>
              <a:t>be automatic</a:t>
            </a:r>
            <a:endParaRPr lang="fr-FR" sz="2400" dirty="0"/>
          </a:p>
          <a:p>
            <a:pPr lvl="1"/>
            <a:r>
              <a:rPr lang="en-US" sz="2400" dirty="0"/>
              <a:t>If the request is accepted and processed in RapidILL, the file can </a:t>
            </a:r>
            <a:r>
              <a:rPr lang="en-US" sz="2400" dirty="0" smtClean="0"/>
              <a:t>directly be </a:t>
            </a:r>
            <a:r>
              <a:rPr lang="en-US" sz="2400" dirty="0"/>
              <a:t>emailed to the </a:t>
            </a:r>
            <a:r>
              <a:rPr lang="en-US" sz="2400" dirty="0" smtClean="0"/>
              <a:t>requester </a:t>
            </a:r>
            <a:r>
              <a:rPr lang="en-US" sz="2400" dirty="0"/>
              <a:t>(without the intervention of an operator)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137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has </a:t>
            </a:r>
            <a:r>
              <a:rPr lang="en-US" dirty="0" err="1"/>
              <a:t>ULiège</a:t>
            </a:r>
            <a:r>
              <a:rPr lang="en-US" dirty="0"/>
              <a:t> decided to subscribe to </a:t>
            </a:r>
            <a:r>
              <a:rPr lang="en-US" dirty="0" err="1"/>
              <a:t>RapidILL</a:t>
            </a:r>
            <a:r>
              <a:rPr lang="en-US" dirty="0"/>
              <a:t>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100000"/>
              <a:buFont typeface="+mj-lt"/>
              <a:buAutoNum type="arabicParenR" startAt="3"/>
            </a:pPr>
            <a:r>
              <a:rPr lang="en-US" sz="2800" dirty="0" smtClean="0"/>
              <a:t>Lower costs?</a:t>
            </a:r>
          </a:p>
          <a:p>
            <a:pPr lvl="1"/>
            <a:r>
              <a:rPr lang="en-US" sz="2400" dirty="0" smtClean="0"/>
              <a:t>Annual subscription to RapidILL &lt;--&gt; On-demand fees for Impala and </a:t>
            </a:r>
            <a:r>
              <a:rPr lang="en-US" sz="2400" dirty="0" err="1" smtClean="0"/>
              <a:t>Subito</a:t>
            </a:r>
            <a:endParaRPr lang="en-US" sz="2400" dirty="0" smtClean="0"/>
          </a:p>
          <a:p>
            <a:pPr lvl="1"/>
            <a:r>
              <a:rPr lang="en-US" sz="2400" dirty="0" smtClean="0"/>
              <a:t>Consequence: reduction (or even suppression) of ILL charges to our users?</a:t>
            </a:r>
          </a:p>
          <a:p>
            <a:pPr marL="457176" lvl="1" indent="0">
              <a:buNone/>
            </a:pPr>
            <a:endParaRPr lang="en-US" sz="2800" dirty="0" smtClean="0"/>
          </a:p>
          <a:p>
            <a:pPr marL="514350" indent="-514350">
              <a:buSzPct val="100000"/>
              <a:buFont typeface="+mj-lt"/>
              <a:buAutoNum type="arabicParenR" startAt="4"/>
            </a:pPr>
            <a:r>
              <a:rPr lang="en-US" sz="2800" dirty="0" smtClean="0"/>
              <a:t>To compensate the cancellation of a subscription?</a:t>
            </a:r>
          </a:p>
          <a:p>
            <a:pPr marL="514350" indent="-514350">
              <a:buSzPct val="100000"/>
              <a:buFont typeface="+mj-lt"/>
              <a:buAutoNum type="arabicParenR" startAt="4"/>
            </a:pPr>
            <a:endParaRPr lang="en-US" sz="2800" dirty="0" smtClean="0"/>
          </a:p>
          <a:p>
            <a:pPr marL="514350" indent="-514350">
              <a:buSzPct val="100000"/>
              <a:buFont typeface="+mj-lt"/>
              <a:buAutoNum type="arabicParenR" startAt="4"/>
            </a:pPr>
            <a:r>
              <a:rPr lang="en-US" sz="2800" dirty="0" smtClean="0"/>
              <a:t>Positive feedback from ILL staff following the test</a:t>
            </a:r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667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Configuring the RapidILL partner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Borrowing requests:</a:t>
            </a:r>
          </a:p>
          <a:p>
            <a:pPr lvl="1"/>
            <a:r>
              <a:rPr lang="en-US" sz="2400" dirty="0" smtClean="0"/>
              <a:t>Define a rule so that the RapidILL partner is automatically assigned to each borrowing request in digital format</a:t>
            </a:r>
          </a:p>
          <a:p>
            <a:pPr lvl="1"/>
            <a:r>
              <a:rPr lang="en-US" sz="2400" dirty="0" smtClean="0"/>
              <a:t>When it cannot be fulfilled by a RapidILL partner, RS operators proceed manually and check if an Impala or </a:t>
            </a:r>
            <a:r>
              <a:rPr lang="en-US" sz="2400" dirty="0" err="1" smtClean="0"/>
              <a:t>Subito</a:t>
            </a:r>
            <a:r>
              <a:rPr lang="en-US" sz="2400" dirty="0" smtClean="0"/>
              <a:t> partner can fulfill.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Lending requests:</a:t>
            </a:r>
          </a:p>
          <a:p>
            <a:pPr lvl="1"/>
            <a:r>
              <a:rPr lang="en-US" sz="2400" dirty="0" smtClean="0"/>
              <a:t>Export of electronic and print holdings to RapidILL: creation of sets and publication profiles (OAI)</a:t>
            </a:r>
          </a:p>
          <a:p>
            <a:pPr lvl="2"/>
            <a:r>
              <a:rPr lang="en-US" sz="2000" dirty="0" smtClean="0"/>
              <a:t>Selection of Electronic Collections (mostly journal articles and book chapters)</a:t>
            </a:r>
          </a:p>
          <a:p>
            <a:pPr lvl="2"/>
            <a:r>
              <a:rPr lang="en-US" sz="2000" dirty="0" smtClean="0"/>
              <a:t>Physical items that can be requested for a lending request (-&gt; digitization of chapters)</a:t>
            </a:r>
          </a:p>
          <a:p>
            <a:pPr lvl="1"/>
            <a:r>
              <a:rPr lang="en-US" sz="2400" dirty="0" smtClean="0"/>
              <a:t>Rota algorithm working fine (unfortunately no priority for electronic materials)</a:t>
            </a:r>
          </a:p>
          <a:p>
            <a:pPr lvl="1"/>
            <a:r>
              <a:rPr lang="en-US" sz="2400" dirty="0" smtClean="0"/>
              <a:t>Respect of licenses for electronic materials (national delivery </a:t>
            </a:r>
            <a:r>
              <a:rPr lang="en-US" sz="2400" i="1" dirty="0" smtClean="0"/>
              <a:t>vs</a:t>
            </a:r>
            <a:r>
              <a:rPr lang="en-US" sz="2400" dirty="0" smtClean="0"/>
              <a:t> international delivery)</a:t>
            </a:r>
            <a:endParaRPr lang="en-US" sz="2400" dirty="0" smtClean="0"/>
          </a:p>
          <a:p>
            <a:pPr lvl="2"/>
            <a:endParaRPr lang="en-US" sz="2000" dirty="0" smtClean="0"/>
          </a:p>
          <a:p>
            <a:pPr lvl="1"/>
            <a:endParaRPr lang="fr-BE" sz="2400" dirty="0"/>
          </a:p>
          <a:p>
            <a:pPr lvl="1"/>
            <a:endParaRPr lang="en-US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424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Borrowing requests - Statistics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176" lvl="1" indent="0">
              <a:buNone/>
            </a:pPr>
            <a:endParaRPr lang="fr-BE" sz="2400" dirty="0"/>
          </a:p>
          <a:p>
            <a:pPr lvl="1"/>
            <a:endParaRPr lang="en-US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9</a:t>
            </a:fld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407883"/>
              </p:ext>
            </p:extLst>
          </p:nvPr>
        </p:nvGraphicFramePr>
        <p:xfrm>
          <a:off x="1318166" y="1600210"/>
          <a:ext cx="9357750" cy="45259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5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5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5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5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5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5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357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146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Year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Borrowing Requests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Borrowing Filled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Borrowing Unfilled</a:t>
                      </a:r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% Filled</a:t>
                      </a:r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System </a:t>
                      </a:r>
                      <a:r>
                        <a:rPr lang="en-US" sz="1100" b="1" u="none" strike="noStrike" dirty="0" err="1">
                          <a:effectLst/>
                        </a:rPr>
                        <a:t>Avg</a:t>
                      </a:r>
                      <a:r>
                        <a:rPr lang="en-US" sz="1100" b="1" u="none" strike="noStrike" dirty="0">
                          <a:effectLst/>
                        </a:rPr>
                        <a:t> % Filled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% Unfilled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System </a:t>
                      </a:r>
                      <a:r>
                        <a:rPr lang="en-US" sz="1100" b="1" u="none" strike="noStrike" dirty="0" err="1">
                          <a:effectLst/>
                        </a:rPr>
                        <a:t>Avg</a:t>
                      </a:r>
                      <a:r>
                        <a:rPr lang="en-US" sz="1100" b="1" u="none" strike="noStrike" dirty="0">
                          <a:effectLst/>
                        </a:rPr>
                        <a:t> % Unfilled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err="1">
                          <a:effectLst/>
                        </a:rPr>
                        <a:t>Avg</a:t>
                      </a:r>
                      <a:r>
                        <a:rPr lang="en-US" sz="1100" b="1" u="none" strike="noStrike" dirty="0">
                          <a:effectLst/>
                        </a:rPr>
                        <a:t> Filled TAT (Hours)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System </a:t>
                      </a:r>
                      <a:r>
                        <a:rPr lang="en-US" sz="1100" b="1" u="none" strike="noStrike" dirty="0" err="1">
                          <a:effectLst/>
                        </a:rPr>
                        <a:t>Avg</a:t>
                      </a:r>
                      <a:r>
                        <a:rPr lang="en-US" sz="1100" b="1" u="none" strike="noStrike" dirty="0">
                          <a:effectLst/>
                        </a:rPr>
                        <a:t> Filled TAT (Hours)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208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4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effectLst/>
                        </a:rPr>
                        <a:t>Calendar 2021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effectLst/>
                        </a:rPr>
                        <a:t>153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effectLst/>
                        </a:rPr>
                        <a:t>89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effectLst/>
                        </a:rPr>
                        <a:t>61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effectLst/>
                        </a:rPr>
                        <a:t>58%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effectLst/>
                        </a:rPr>
                        <a:t>93%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effectLst/>
                        </a:rPr>
                        <a:t>40%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effectLst/>
                        </a:rPr>
                        <a:t>4%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effectLst/>
                        </a:rPr>
                        <a:t>13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effectLst/>
                        </a:rPr>
                        <a:t>15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January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153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89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61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58%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93%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40%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4%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208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4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effectLst/>
                        </a:rPr>
                        <a:t>Calendar 2020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effectLst/>
                        </a:rPr>
                        <a:t>557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effectLst/>
                        </a:rPr>
                        <a:t>539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effectLst/>
                        </a:rPr>
                        <a:t>36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effectLst/>
                        </a:rPr>
                        <a:t>97%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effectLst/>
                        </a:rPr>
                        <a:t>94%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effectLst/>
                        </a:rPr>
                        <a:t>6%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effectLst/>
                        </a:rPr>
                        <a:t>5%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effectLst/>
                        </a:rPr>
                        <a:t>11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effectLst/>
                        </a:rPr>
                        <a:t>13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December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118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113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97%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94%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5%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5%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November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131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129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98%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95%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5%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October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66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65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98%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95%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5%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September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44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42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95%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94%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5%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4%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August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33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29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91%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93%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9%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6%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July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62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60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97%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93%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16%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6%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June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93%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93%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13%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5%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May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74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74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100%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93%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5%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6%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April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100%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92%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7%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12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Rectangle à coins arrondis 5"/>
          <p:cNvSpPr/>
          <p:nvPr/>
        </p:nvSpPr>
        <p:spPr>
          <a:xfrm>
            <a:off x="7914291" y="882869"/>
            <a:ext cx="3668110" cy="53476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bg1"/>
                </a:solidFill>
              </a:rPr>
              <a:t>Many canceled requested in Jan related to a single journal that no RapidILL partner could provide.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5150070" y="1324303"/>
            <a:ext cx="2764220" cy="1366345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4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5782</TotalTime>
  <Words>1046</Words>
  <Application>Microsoft Office PowerPoint</Application>
  <PresentationFormat>Grand écran</PresentationFormat>
  <Paragraphs>320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Lucida Grande</vt:lpstr>
      <vt:lpstr>Thème Office</vt:lpstr>
      <vt:lpstr>RapidILL at the University of Liège,  an experience feedback after some months</vt:lpstr>
      <vt:lpstr>Présentation PowerPoint</vt:lpstr>
      <vt:lpstr>University of Liège Library</vt:lpstr>
      <vt:lpstr>From a trial at the beginning of the Covid19 crisis…</vt:lpstr>
      <vt:lpstr>… to a subscription to RapidILL</vt:lpstr>
      <vt:lpstr>Why has ULiège decided to subscribe to RapidILL?</vt:lpstr>
      <vt:lpstr>Why has ULiège decided to subscribe to RapidILL?</vt:lpstr>
      <vt:lpstr>Configuration</vt:lpstr>
      <vt:lpstr>Borrowing requests - Statistics</vt:lpstr>
      <vt:lpstr>Borrowing requests - Statistics</vt:lpstr>
      <vt:lpstr>Lending requests - Statistics</vt:lpstr>
      <vt:lpstr>Lending requests - Statistics</vt:lpstr>
      <vt:lpstr>Lending requests - Statistics</vt:lpstr>
      <vt:lpstr>For the near future…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fprosmans@ulg.ac.be;François Renaville</dc:creator>
  <cp:lastModifiedBy>François Renaville</cp:lastModifiedBy>
  <cp:revision>475</cp:revision>
  <cp:lastPrinted>2018-08-13T07:46:14Z</cp:lastPrinted>
  <dcterms:created xsi:type="dcterms:W3CDTF">2018-04-18T15:28:21Z</dcterms:created>
  <dcterms:modified xsi:type="dcterms:W3CDTF">2021-03-03T15:08:41Z</dcterms:modified>
</cp:coreProperties>
</file>