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58" r:id="rId3"/>
    <p:sldId id="285" r:id="rId4"/>
    <p:sldId id="286" r:id="rId5"/>
    <p:sldId id="287" r:id="rId6"/>
    <p:sldId id="259" r:id="rId7"/>
    <p:sldId id="262" r:id="rId8"/>
    <p:sldId id="260" r:id="rId9"/>
    <p:sldId id="261" r:id="rId10"/>
    <p:sldId id="288" r:id="rId11"/>
    <p:sldId id="263" r:id="rId12"/>
    <p:sldId id="264" r:id="rId13"/>
    <p:sldId id="266" r:id="rId14"/>
    <p:sldId id="265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7" r:id="rId25"/>
    <p:sldId id="278" r:id="rId26"/>
    <p:sldId id="279" r:id="rId27"/>
    <p:sldId id="280" r:id="rId28"/>
    <p:sldId id="284" r:id="rId29"/>
    <p:sldId id="282" r:id="rId30"/>
    <p:sldId id="276" r:id="rId31"/>
    <p:sldId id="283" r:id="rId3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cois-Xavier Surinx" initials="FS" lastIdx="0" clrIdx="0">
    <p:extLst>
      <p:ext uri="{19B8F6BF-5375-455C-9EA6-DF929625EA0E}">
        <p15:presenceInfo xmlns:p15="http://schemas.microsoft.com/office/powerpoint/2012/main" userId="17386538cbef1c9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41" autoAdjust="0"/>
    <p:restoredTop sz="94660"/>
  </p:normalViewPr>
  <p:slideViewPr>
    <p:cSldViewPr snapToGrid="0">
      <p:cViewPr varScale="1">
        <p:scale>
          <a:sx n="87" d="100"/>
          <a:sy n="87" d="100"/>
        </p:scale>
        <p:origin x="64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0EFE02-8498-489E-BE18-0BE2A87A57AA}" type="datetimeFigureOut">
              <a:rPr lang="fr-BE" smtClean="0"/>
              <a:t>05-02-21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2CEF1-5BF0-4862-A281-E7A25F8DD5A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95915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D1578-9ABC-407B-8899-6A6E09F38018}" type="datetimeFigureOut">
              <a:rPr lang="fr-BE" smtClean="0"/>
              <a:t>05-02-21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22F55-5D78-46E9-8D83-389AA2A372B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86812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D1578-9ABC-407B-8899-6A6E09F38018}" type="datetimeFigureOut">
              <a:rPr lang="fr-BE" smtClean="0"/>
              <a:t>05-02-21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22F55-5D78-46E9-8D83-389AA2A372B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64639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D1578-9ABC-407B-8899-6A6E09F38018}" type="datetimeFigureOut">
              <a:rPr lang="fr-BE" smtClean="0"/>
              <a:t>05-02-21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22F55-5D78-46E9-8D83-389AA2A372B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97059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D1578-9ABC-407B-8899-6A6E09F38018}" type="datetimeFigureOut">
              <a:rPr lang="fr-BE" smtClean="0"/>
              <a:t>05-02-21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22F55-5D78-46E9-8D83-389AA2A372B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05638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D1578-9ABC-407B-8899-6A6E09F38018}" type="datetimeFigureOut">
              <a:rPr lang="fr-BE" smtClean="0"/>
              <a:t>05-02-21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22F55-5D78-46E9-8D83-389AA2A372B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40501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D1578-9ABC-407B-8899-6A6E09F38018}" type="datetimeFigureOut">
              <a:rPr lang="fr-BE" smtClean="0"/>
              <a:t>05-02-21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22F55-5D78-46E9-8D83-389AA2A372B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88297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D1578-9ABC-407B-8899-6A6E09F38018}" type="datetimeFigureOut">
              <a:rPr lang="fr-BE" smtClean="0"/>
              <a:t>05-02-21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22F55-5D78-46E9-8D83-389AA2A372B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34614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D1578-9ABC-407B-8899-6A6E09F38018}" type="datetimeFigureOut">
              <a:rPr lang="fr-BE" smtClean="0"/>
              <a:t>05-02-21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22F55-5D78-46E9-8D83-389AA2A372B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01647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D1578-9ABC-407B-8899-6A6E09F38018}" type="datetimeFigureOut">
              <a:rPr lang="fr-BE" smtClean="0"/>
              <a:t>05-02-21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22F55-5D78-46E9-8D83-389AA2A372B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81756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D1578-9ABC-407B-8899-6A6E09F38018}" type="datetimeFigureOut">
              <a:rPr lang="fr-BE" smtClean="0"/>
              <a:t>05-02-21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22F55-5D78-46E9-8D83-389AA2A372B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0513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D1578-9ABC-407B-8899-6A6E09F38018}" type="datetimeFigureOut">
              <a:rPr lang="fr-BE" smtClean="0"/>
              <a:t>05-02-21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22F55-5D78-46E9-8D83-389AA2A372B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63139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D1578-9ABC-407B-8899-6A6E09F38018}" type="datetimeFigureOut">
              <a:rPr lang="fr-BE" smtClean="0"/>
              <a:t>05-02-21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22F55-5D78-46E9-8D83-389AA2A372B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49236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970143" y="620015"/>
            <a:ext cx="48998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Pour une analyse </a:t>
            </a:r>
            <a:r>
              <a:rPr lang="fr-BE" sz="4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sémiotextuelle</a:t>
            </a:r>
            <a:r>
              <a:rPr lang="fr-BE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jeu vidéo : </a:t>
            </a:r>
            <a:r>
              <a:rPr lang="fr-BE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fr-BE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cas de la peur dans </a:t>
            </a:r>
            <a:r>
              <a:rPr lang="fr-BE" sz="4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Bloodborne</a:t>
            </a:r>
            <a:endParaRPr lang="fr-BE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46418" y="5424852"/>
            <a:ext cx="35628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Présenté par </a:t>
            </a:r>
            <a:br>
              <a:rPr lang="fr-BE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BE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François-Xavier Surinx</a:t>
            </a:r>
          </a:p>
        </p:txBody>
      </p:sp>
      <p:pic>
        <p:nvPicPr>
          <p:cNvPr id="1026" name="Picture 2" descr="Bloodborne tips: 7 ways to kick a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18" y="620015"/>
            <a:ext cx="6523200" cy="434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iège Game Lab - itch.i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363" y="4998499"/>
            <a:ext cx="2374255" cy="138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78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10638" y="308758"/>
            <a:ext cx="11132721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Adaptation du ludème pour incorporer le texte</a:t>
            </a:r>
          </a:p>
          <a:p>
            <a:pPr algn="just"/>
            <a:r>
              <a:rPr lang="fr-BE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fr-BE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BE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linguistique, existence d’un morphème à signifiant zéro (voir notamment Nida, 1949 ; Touratier, 2002)</a:t>
            </a:r>
          </a:p>
          <a:p>
            <a:endParaRPr lang="fr-BE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BE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BE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Dans le jeu vidéo, postulat d’un ludème à mécanème zéro, dépourvu d’interactivité</a:t>
            </a:r>
          </a:p>
          <a:p>
            <a:endParaRPr lang="fr-BE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BE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BE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Texte = ludème, au même titre que les graphismes, les sons, le </a:t>
            </a:r>
            <a:r>
              <a:rPr lang="fr-BE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gameplay</a:t>
            </a:r>
            <a:r>
              <a:rPr lang="fr-BE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etc.</a:t>
            </a:r>
            <a:endParaRPr lang="fr-BE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34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10639" y="308758"/>
            <a:ext cx="108841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sz="32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Bloodborne</a:t>
            </a:r>
            <a:r>
              <a:rPr lang="fr-BE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(2015, </a:t>
            </a:r>
            <a:r>
              <a:rPr lang="fr-BE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FromSoftware</a:t>
            </a:r>
            <a:r>
              <a:rPr lang="fr-BE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fr-BE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BE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DLC </a:t>
            </a:r>
            <a:r>
              <a:rPr lang="fr-BE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Old Hunters</a:t>
            </a:r>
          </a:p>
          <a:p>
            <a:pPr algn="just"/>
            <a:endParaRPr lang="fr-BE" sz="32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fr-BE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Achat BLOODBORNE BUNDLE COPY PS4 EURO FR OCCASION - Jeu Playstation 4 73531  - Trader Games - Shop &amp; Play Retrogames , avants-p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7" t="1274" r="11094"/>
          <a:stretch/>
        </p:blipFill>
        <p:spPr bwMode="auto">
          <a:xfrm>
            <a:off x="510638" y="1584959"/>
            <a:ext cx="3817521" cy="4787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loodborne™ The Old Hunt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776" y="1584959"/>
            <a:ext cx="4787784" cy="4787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13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10639" y="146198"/>
            <a:ext cx="10884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Système narratif complexe</a:t>
            </a:r>
            <a:r>
              <a:rPr lang="fr-BE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BE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compréhension de la diégèse</a:t>
            </a:r>
            <a:endParaRPr lang="fr-BE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2207"/>
              </p:ext>
            </p:extLst>
          </p:nvPr>
        </p:nvGraphicFramePr>
        <p:xfrm>
          <a:off x="510639" y="893533"/>
          <a:ext cx="6239256" cy="5306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8720">
                  <a:extLst>
                    <a:ext uri="{9D8B030D-6E8A-4147-A177-3AD203B41FA5}">
                      <a16:colId xmlns:a16="http://schemas.microsoft.com/office/drawing/2014/main" val="128510097"/>
                    </a:ext>
                  </a:extLst>
                </a:gridCol>
                <a:gridCol w="4250536">
                  <a:extLst>
                    <a:ext uri="{9D8B030D-6E8A-4147-A177-3AD203B41FA5}">
                      <a16:colId xmlns:a16="http://schemas.microsoft.com/office/drawing/2014/main" val="1346770835"/>
                    </a:ext>
                  </a:extLst>
                </a:gridCol>
              </a:tblGrid>
              <a:tr h="1710310">
                <a:tc>
                  <a:txBody>
                    <a:bodyPr/>
                    <a:lstStyle/>
                    <a:p>
                      <a:endParaRPr lang="fr-BE" sz="28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2800" b="0" i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Survival horror </a:t>
                      </a:r>
                      <a:r>
                        <a:rPr lang="fr-BE" sz="2800" b="0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(acception</a:t>
                      </a:r>
                      <a:r>
                        <a:rPr lang="fr-BE" sz="2800" b="0" i="0" baseline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large)</a:t>
                      </a:r>
                      <a:r>
                        <a:rPr lang="fr-BE" sz="2800" b="0" i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BE" sz="2800" b="0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fr-BE" sz="2800" b="0" i="0" baseline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BE" sz="2800" b="0" i="1" baseline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Resident Evil</a:t>
                      </a:r>
                      <a:r>
                        <a:rPr lang="fr-BE" sz="2800" b="0" i="0" baseline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fr-BE" sz="2800" b="0" i="1" baseline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Amnesia</a:t>
                      </a:r>
                      <a:r>
                        <a:rPr lang="fr-BE" sz="2800" b="0" i="0" baseline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fr-BE" sz="2800" b="0" i="1" baseline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Evil Within</a:t>
                      </a:r>
                      <a:r>
                        <a:rPr lang="fr-BE" sz="2800" b="0" i="0" baseline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fr-BE" sz="2800" b="0" i="1" baseline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Bioshock</a:t>
                      </a:r>
                      <a:r>
                        <a:rPr lang="fr-BE" sz="2800" b="0" i="0" baseline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etc.</a:t>
                      </a:r>
                      <a:endParaRPr lang="fr-BE" sz="2800" b="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0225684"/>
                  </a:ext>
                </a:extLst>
              </a:tr>
              <a:tr h="1710310">
                <a:tc>
                  <a:txBody>
                    <a:bodyPr/>
                    <a:lstStyle/>
                    <a:p>
                      <a:pPr algn="l"/>
                      <a:r>
                        <a:rPr lang="fr-BE" sz="28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Évènements</a:t>
                      </a:r>
                      <a:r>
                        <a:rPr lang="fr-BE" sz="2800" b="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passés</a:t>
                      </a:r>
                      <a:endParaRPr lang="fr-BE" sz="28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28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Reconstruits</a:t>
                      </a:r>
                      <a:r>
                        <a:rPr lang="fr-BE" sz="2800" b="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grâce à des documents (souvent textuels)</a:t>
                      </a:r>
                      <a:endParaRPr lang="fr-BE" sz="28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664548"/>
                  </a:ext>
                </a:extLst>
              </a:tr>
              <a:tr h="1710310">
                <a:tc>
                  <a:txBody>
                    <a:bodyPr/>
                    <a:lstStyle/>
                    <a:p>
                      <a:pPr algn="l"/>
                      <a:r>
                        <a:rPr lang="fr-BE" sz="28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Évènements présents/</a:t>
                      </a:r>
                      <a:br>
                        <a:rPr lang="fr-BE" sz="28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fr-BE" sz="2800" b="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actualisés par le joueur</a:t>
                      </a:r>
                      <a:endParaRPr lang="fr-BE" sz="28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28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Compris</a:t>
                      </a:r>
                      <a:r>
                        <a:rPr lang="fr-BE" sz="2800" b="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grâce</a:t>
                      </a:r>
                      <a:r>
                        <a:rPr lang="fr-BE" sz="28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aux</a:t>
                      </a:r>
                      <a:r>
                        <a:rPr lang="fr-BE" sz="2800" b="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phases de jeu et les cinématiques (souvent explicites)</a:t>
                      </a:r>
                      <a:endParaRPr lang="fr-BE" sz="28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8987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774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10639" y="146198"/>
            <a:ext cx="10884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Système narratif complexe</a:t>
            </a:r>
            <a:r>
              <a:rPr lang="fr-BE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BE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compréhension de la diégèse</a:t>
            </a:r>
            <a:endParaRPr lang="fr-BE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915323"/>
              </p:ext>
            </p:extLst>
          </p:nvPr>
        </p:nvGraphicFramePr>
        <p:xfrm>
          <a:off x="510639" y="893533"/>
          <a:ext cx="10515583" cy="582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8720">
                  <a:extLst>
                    <a:ext uri="{9D8B030D-6E8A-4147-A177-3AD203B41FA5}">
                      <a16:colId xmlns:a16="http://schemas.microsoft.com/office/drawing/2014/main" val="128510097"/>
                    </a:ext>
                  </a:extLst>
                </a:gridCol>
                <a:gridCol w="4250536">
                  <a:extLst>
                    <a:ext uri="{9D8B030D-6E8A-4147-A177-3AD203B41FA5}">
                      <a16:colId xmlns:a16="http://schemas.microsoft.com/office/drawing/2014/main" val="1346770835"/>
                    </a:ext>
                  </a:extLst>
                </a:gridCol>
                <a:gridCol w="4276327">
                  <a:extLst>
                    <a:ext uri="{9D8B030D-6E8A-4147-A177-3AD203B41FA5}">
                      <a16:colId xmlns:a16="http://schemas.microsoft.com/office/drawing/2014/main" val="3877831725"/>
                    </a:ext>
                  </a:extLst>
                </a:gridCol>
              </a:tblGrid>
              <a:tr h="1710310">
                <a:tc>
                  <a:txBody>
                    <a:bodyPr/>
                    <a:lstStyle/>
                    <a:p>
                      <a:endParaRPr lang="fr-BE" sz="28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2800" b="0" i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Survival horror </a:t>
                      </a:r>
                      <a:r>
                        <a:rPr lang="fr-BE" sz="2800" b="0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(acception</a:t>
                      </a:r>
                      <a:r>
                        <a:rPr lang="fr-BE" sz="2800" b="0" i="0" baseline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large)</a:t>
                      </a:r>
                      <a:r>
                        <a:rPr lang="fr-BE" sz="2800" b="0" i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BE" sz="2800" b="0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fr-BE" sz="2800" b="0" i="0" baseline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BE" sz="2800" b="0" i="1" baseline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Resident Evil</a:t>
                      </a:r>
                      <a:r>
                        <a:rPr lang="fr-BE" sz="2800" b="0" i="0" baseline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fr-BE" sz="2800" b="0" i="1" baseline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Amnesia</a:t>
                      </a:r>
                      <a:r>
                        <a:rPr lang="fr-BE" sz="2800" b="0" i="0" baseline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fr-BE" sz="2800" b="0" i="1" baseline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Evil Within</a:t>
                      </a:r>
                      <a:r>
                        <a:rPr lang="fr-BE" sz="2800" b="0" i="0" baseline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fr-BE" sz="2800" b="0" i="1" baseline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Bioshock</a:t>
                      </a:r>
                      <a:r>
                        <a:rPr lang="fr-BE" sz="2800" b="0" i="0" baseline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etc.</a:t>
                      </a:r>
                      <a:endParaRPr lang="fr-BE" sz="2800" b="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2800" b="0" i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Bloodborne</a:t>
                      </a:r>
                      <a:r>
                        <a:rPr lang="fr-BE" sz="2800" b="0" i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fr-BE" sz="2800" b="0" i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like</a:t>
                      </a:r>
                      <a:r>
                        <a:rPr lang="fr-BE" sz="2800" b="0" i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: </a:t>
                      </a:r>
                      <a:r>
                        <a:rPr lang="fr-BE" sz="2800" b="0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Dark</a:t>
                      </a:r>
                      <a:r>
                        <a:rPr lang="fr-BE" sz="2800" b="0" i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Souls (I, II et III)</a:t>
                      </a:r>
                      <a:r>
                        <a:rPr lang="fr-BE" sz="2800" b="0" i="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fr-BE" sz="2800" b="0" i="1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Hollow</a:t>
                      </a:r>
                      <a:r>
                        <a:rPr lang="fr-BE" sz="2800" b="0" i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Knight</a:t>
                      </a:r>
                      <a:r>
                        <a:rPr lang="fr-BE" sz="2800" b="0" i="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fr-BE" sz="2800" b="0" i="1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Blasphemous</a:t>
                      </a:r>
                      <a:r>
                        <a:rPr lang="fr-BE" sz="2800" b="0" i="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fr-BE" sz="2800" b="0" i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Salt and </a:t>
                      </a:r>
                      <a:r>
                        <a:rPr lang="fr-BE" sz="2800" b="0" i="1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Sanctuary</a:t>
                      </a:r>
                      <a:r>
                        <a:rPr lang="fr-BE" sz="2800" b="0" i="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etc.</a:t>
                      </a:r>
                      <a:endParaRPr lang="fr-BE" sz="2800" b="0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0225684"/>
                  </a:ext>
                </a:extLst>
              </a:tr>
              <a:tr h="1710310">
                <a:tc>
                  <a:txBody>
                    <a:bodyPr/>
                    <a:lstStyle/>
                    <a:p>
                      <a:pPr algn="l"/>
                      <a:r>
                        <a:rPr lang="fr-BE" sz="28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Évènements</a:t>
                      </a:r>
                      <a:r>
                        <a:rPr lang="fr-BE" sz="2800" b="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passés</a:t>
                      </a:r>
                      <a:endParaRPr lang="fr-BE" sz="28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28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Reconstruits</a:t>
                      </a:r>
                      <a:r>
                        <a:rPr lang="fr-BE" sz="2800" b="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grâce à des documents (souvent textuels)</a:t>
                      </a:r>
                      <a:endParaRPr lang="fr-BE" sz="28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8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Reconstruits à grâce à une multitude de types de documents </a:t>
                      </a:r>
                      <a:r>
                        <a:rPr lang="fr-BE" sz="2800" b="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éparpillés dans </a:t>
                      </a:r>
                      <a:r>
                        <a:rPr lang="fr-BE" sz="2800" b="0" baseline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 cosmos</a:t>
                      </a:r>
                      <a:endParaRPr lang="fr-BE" sz="2800" b="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664548"/>
                  </a:ext>
                </a:extLst>
              </a:tr>
              <a:tr h="1710310">
                <a:tc>
                  <a:txBody>
                    <a:bodyPr/>
                    <a:lstStyle/>
                    <a:p>
                      <a:pPr algn="l"/>
                      <a:r>
                        <a:rPr lang="fr-BE" sz="28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Évènements présents/</a:t>
                      </a:r>
                      <a:br>
                        <a:rPr lang="fr-BE" sz="28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fr-BE" sz="2800" b="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actualisés par le joueur</a:t>
                      </a:r>
                      <a:endParaRPr lang="fr-BE" sz="28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28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Compris</a:t>
                      </a:r>
                      <a:r>
                        <a:rPr lang="fr-BE" sz="2800" b="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grâce</a:t>
                      </a:r>
                      <a:r>
                        <a:rPr lang="fr-BE" sz="28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aux</a:t>
                      </a:r>
                      <a:r>
                        <a:rPr lang="fr-BE" sz="2800" b="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phases de jeu et les cinématiques (souvent explicites)</a:t>
                      </a:r>
                      <a:endParaRPr lang="fr-BE" sz="28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28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Construits</a:t>
                      </a:r>
                      <a:r>
                        <a:rPr lang="fr-BE" sz="2800" b="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sur la base des évènements passés reconstruits tout en interprétant les évènements présents.</a:t>
                      </a:r>
                      <a:endParaRPr lang="fr-BE" sz="28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8987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009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10639" y="308758"/>
            <a:ext cx="10884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fr-BE" sz="32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ollow Knight on Ste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178" y="688653"/>
            <a:ext cx="3289594" cy="188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cheter Demon's Souls - Playstation 3 prix promo neuf et occasion pas ch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95" y="308758"/>
            <a:ext cx="2651364" cy="300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lasphemous nous maltraitera en septembre - jeuxvideo2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178" y="2642747"/>
            <a:ext cx="3234711" cy="1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alt and Sanctuary | Jeux à télécharger sur Nintendo Switch | Jeux |  Nintend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772" y="2642747"/>
            <a:ext cx="3778738" cy="1889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ark Souls Trilogy, soluce complète : retrouvez tous nos guides de la  trilogie Dark Souls - Actualités - jeuxvideo.co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772" y="688653"/>
            <a:ext cx="3678294" cy="195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èche droite 3"/>
          <p:cNvSpPr/>
          <p:nvPr/>
        </p:nvSpPr>
        <p:spPr>
          <a:xfrm>
            <a:off x="2863619" y="893533"/>
            <a:ext cx="1492272" cy="128016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036" name="Picture 12" descr="The Surge on Stea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178" y="4527855"/>
            <a:ext cx="3289594" cy="1885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L’image contient peut-être : une personne ou plus, texte qui dit ’Bloodborne’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656" y="4527855"/>
            <a:ext cx="3667794" cy="1900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31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8016" y="0"/>
            <a:ext cx="118323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Narration </a:t>
            </a:r>
            <a:r>
              <a:rPr lang="fr-BE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souls-</a:t>
            </a:r>
            <a:r>
              <a:rPr lang="fr-BE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</a:t>
            </a:r>
            <a:r>
              <a:rPr lang="fr-BE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« </a:t>
            </a:r>
            <a:r>
              <a:rPr lang="fr-BE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soulienne</a:t>
            </a:r>
            <a:r>
              <a:rPr lang="fr-BE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» ou </a:t>
            </a:r>
            <a:r>
              <a:rPr lang="fr-BE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FromSoftware-like</a:t>
            </a:r>
            <a:r>
              <a:rPr lang="fr-BE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BE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fr-BE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è"/>
            </a:pPr>
            <a:r>
              <a:rPr lang="fr-BE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Narration </a:t>
            </a:r>
            <a:r>
              <a:rPr lang="fr-BE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plurisémiotique</a:t>
            </a:r>
            <a:r>
              <a:rPr lang="fr-BE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hypothético-déductive</a:t>
            </a:r>
          </a:p>
          <a:p>
            <a:pPr marL="457200" indent="-457200" algn="just">
              <a:buFont typeface="Wingdings" panose="05000000000000000000" pitchFamily="2" charset="2"/>
              <a:buChar char="è"/>
            </a:pPr>
            <a:endParaRPr lang="fr-BE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/>
            <a:endParaRPr lang="fr-BE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66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8016" y="0"/>
            <a:ext cx="1183233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Narration </a:t>
            </a:r>
            <a:r>
              <a:rPr lang="fr-BE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souls-</a:t>
            </a:r>
            <a:r>
              <a:rPr lang="fr-BE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</a:t>
            </a:r>
            <a:r>
              <a:rPr lang="fr-BE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« </a:t>
            </a:r>
            <a:r>
              <a:rPr lang="fr-BE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soulienne</a:t>
            </a:r>
            <a:r>
              <a:rPr lang="fr-BE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» ou </a:t>
            </a:r>
            <a:r>
              <a:rPr lang="fr-BE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FromSoftware-like</a:t>
            </a:r>
            <a:r>
              <a:rPr lang="fr-BE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BE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fr-BE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è"/>
            </a:pPr>
            <a:r>
              <a:rPr lang="fr-BE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Narration </a:t>
            </a:r>
            <a:r>
              <a:rPr lang="fr-BE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plurisémiotique</a:t>
            </a:r>
            <a:r>
              <a:rPr lang="fr-BE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hypothético-déductive</a:t>
            </a:r>
          </a:p>
          <a:p>
            <a:pPr marL="457200" indent="-457200" algn="just">
              <a:buFont typeface="Wingdings" panose="05000000000000000000" pitchFamily="2" charset="2"/>
              <a:buChar char="è"/>
            </a:pPr>
            <a:endParaRPr lang="fr-BE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/>
            <a:r>
              <a:rPr lang="fr-BE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1) Plusieurs catégories de ludèmes, dispersés dans l’univers, racontent l’histoire : </a:t>
            </a:r>
          </a:p>
          <a:p>
            <a:pPr marL="457200" indent="-457200" algn="just">
              <a:buFontTx/>
              <a:buChar char="-"/>
            </a:pPr>
            <a:r>
              <a:rPr lang="fr-BE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Interactifs (armes, objets divers, ennemis, </a:t>
            </a:r>
            <a:r>
              <a:rPr lang="fr-BE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boss</a:t>
            </a:r>
            <a:r>
              <a:rPr lang="fr-BE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etc.)</a:t>
            </a:r>
          </a:p>
          <a:p>
            <a:pPr marL="457200" indent="-457200" algn="just">
              <a:buFontTx/>
              <a:buChar char="-"/>
            </a:pPr>
            <a:r>
              <a:rPr lang="fr-BE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Non interactifs </a:t>
            </a:r>
            <a:r>
              <a:rPr lang="fr-BE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(dialogues, chanson, décors, </a:t>
            </a:r>
            <a:r>
              <a:rPr lang="fr-BE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etc.)</a:t>
            </a:r>
            <a:endParaRPr lang="fr-BE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fr-BE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82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8016" y="0"/>
            <a:ext cx="118323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Narration </a:t>
            </a:r>
            <a:r>
              <a:rPr lang="fr-BE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souls-</a:t>
            </a:r>
            <a:r>
              <a:rPr lang="fr-BE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</a:t>
            </a:r>
            <a:r>
              <a:rPr lang="fr-BE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« </a:t>
            </a:r>
            <a:r>
              <a:rPr lang="fr-BE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soulienne</a:t>
            </a:r>
            <a:r>
              <a:rPr lang="fr-BE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» ou </a:t>
            </a:r>
            <a:r>
              <a:rPr lang="fr-BE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FromSoftware-like</a:t>
            </a:r>
            <a:r>
              <a:rPr lang="fr-BE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BE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fr-BE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è"/>
            </a:pPr>
            <a:r>
              <a:rPr lang="fr-BE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Narration </a:t>
            </a:r>
            <a:r>
              <a:rPr lang="fr-BE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plurisémiotique</a:t>
            </a:r>
            <a:r>
              <a:rPr lang="fr-BE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hypothético-déductive</a:t>
            </a:r>
          </a:p>
          <a:p>
            <a:pPr marL="457200" indent="-457200" algn="just">
              <a:buFont typeface="Wingdings" panose="05000000000000000000" pitchFamily="2" charset="2"/>
              <a:buChar char="è"/>
            </a:pPr>
            <a:endParaRPr lang="fr-BE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/>
            <a:r>
              <a:rPr lang="fr-BE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1) Plusieurs catégories de ludèmes, dispersés dans l’univers, racontent l’histoire : </a:t>
            </a:r>
          </a:p>
          <a:p>
            <a:pPr marL="457200" indent="-457200" algn="just">
              <a:buFontTx/>
              <a:buChar char="-"/>
            </a:pPr>
            <a:r>
              <a:rPr lang="fr-BE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Interactifs (armes, objets divers, ennemis, </a:t>
            </a:r>
            <a:r>
              <a:rPr lang="fr-BE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boss</a:t>
            </a:r>
            <a:r>
              <a:rPr lang="fr-BE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etc.)</a:t>
            </a:r>
          </a:p>
          <a:p>
            <a:pPr marL="457200" indent="-457200" algn="just">
              <a:buFontTx/>
              <a:buChar char="-"/>
            </a:pPr>
            <a:r>
              <a:rPr lang="fr-BE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Non interactifs </a:t>
            </a:r>
            <a:r>
              <a:rPr lang="fr-BE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(dialogues, chanson, décors, </a:t>
            </a:r>
            <a:r>
              <a:rPr lang="fr-BE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etc.)</a:t>
            </a:r>
            <a:endParaRPr lang="fr-BE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fr-BE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BE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Le </a:t>
            </a:r>
            <a:r>
              <a:rPr lang="fr-BE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 disponible à travers un ludème isolé présente une </a:t>
            </a:r>
            <a:r>
              <a:rPr lang="fr-BE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ambigüité plus ou moins importante. </a:t>
            </a:r>
            <a:endParaRPr lang="fr-BE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fr-BE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25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8016" y="0"/>
            <a:ext cx="1183233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Narration </a:t>
            </a:r>
            <a:r>
              <a:rPr lang="fr-BE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souls-</a:t>
            </a:r>
            <a:r>
              <a:rPr lang="fr-BE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</a:t>
            </a:r>
            <a:r>
              <a:rPr lang="fr-BE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« </a:t>
            </a:r>
            <a:r>
              <a:rPr lang="fr-BE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soulienne</a:t>
            </a:r>
            <a:r>
              <a:rPr lang="fr-BE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» ou </a:t>
            </a:r>
            <a:r>
              <a:rPr lang="fr-BE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FromSoftware-like</a:t>
            </a:r>
            <a:r>
              <a:rPr lang="fr-BE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BE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fr-BE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è"/>
            </a:pPr>
            <a:r>
              <a:rPr lang="fr-BE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Narration </a:t>
            </a:r>
            <a:r>
              <a:rPr lang="fr-BE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plurisémiotique</a:t>
            </a:r>
            <a:r>
              <a:rPr lang="fr-BE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hypothético-déductive</a:t>
            </a:r>
          </a:p>
          <a:p>
            <a:pPr marL="457200" indent="-457200" algn="just">
              <a:buFont typeface="Wingdings" panose="05000000000000000000" pitchFamily="2" charset="2"/>
              <a:buChar char="è"/>
            </a:pPr>
            <a:endParaRPr lang="fr-BE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/>
            <a:r>
              <a:rPr lang="fr-BE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1) Plusieurs catégories de ludèmes, dispersés dans l’univers, racontent l’histoire : </a:t>
            </a:r>
          </a:p>
          <a:p>
            <a:pPr marL="457200" indent="-457200" algn="just">
              <a:buFontTx/>
              <a:buChar char="-"/>
            </a:pPr>
            <a:r>
              <a:rPr lang="fr-BE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Interactifs (armes, objets divers, ennemis, </a:t>
            </a:r>
            <a:r>
              <a:rPr lang="fr-BE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boss</a:t>
            </a:r>
            <a:r>
              <a:rPr lang="fr-BE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etc.)</a:t>
            </a:r>
          </a:p>
          <a:p>
            <a:pPr marL="457200" indent="-457200" algn="just">
              <a:buFontTx/>
              <a:buChar char="-"/>
            </a:pPr>
            <a:r>
              <a:rPr lang="fr-BE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Non interactifs (dialogues, chanson, décors, etc.)</a:t>
            </a:r>
            <a:endParaRPr lang="fr-BE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fr-BE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BE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Le </a:t>
            </a:r>
            <a:r>
              <a:rPr lang="fr-BE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 disponible à travers un ludème isolé présente une </a:t>
            </a:r>
            <a:r>
              <a:rPr lang="fr-BE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ambigüité plus ou moins importante. </a:t>
            </a:r>
            <a:endParaRPr lang="fr-BE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fr-BE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BE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BE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Le sens fourni par un ludème est complémentaire à celui fourni par les autres (et donc peu ou pas redondant).</a:t>
            </a:r>
          </a:p>
          <a:p>
            <a:pPr algn="just"/>
            <a:endParaRPr lang="fr-BE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02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8016" y="0"/>
            <a:ext cx="1183233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Narration </a:t>
            </a:r>
            <a:r>
              <a:rPr lang="fr-BE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souls-</a:t>
            </a:r>
            <a:r>
              <a:rPr lang="fr-BE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</a:t>
            </a:r>
            <a:r>
              <a:rPr lang="fr-BE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« </a:t>
            </a:r>
            <a:r>
              <a:rPr lang="fr-BE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soulienne</a:t>
            </a:r>
            <a:r>
              <a:rPr lang="fr-BE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» ou </a:t>
            </a:r>
            <a:r>
              <a:rPr lang="fr-BE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FromSoftware-like</a:t>
            </a:r>
            <a:r>
              <a:rPr lang="fr-BE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BE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fr-BE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è"/>
            </a:pPr>
            <a:r>
              <a:rPr lang="fr-BE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Narration </a:t>
            </a:r>
            <a:r>
              <a:rPr lang="fr-BE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plurisémiotique</a:t>
            </a:r>
            <a:r>
              <a:rPr lang="fr-BE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hypothético-déductive</a:t>
            </a:r>
          </a:p>
          <a:p>
            <a:pPr marL="457200" indent="-457200" algn="just">
              <a:buFont typeface="Wingdings" panose="05000000000000000000" pitchFamily="2" charset="2"/>
              <a:buChar char="è"/>
            </a:pPr>
            <a:endParaRPr lang="fr-BE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/>
            <a:r>
              <a:rPr lang="fr-BE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1) Plusieurs catégories de ludèmes, dispersés dans l’univers, racontent l’histoire : </a:t>
            </a:r>
          </a:p>
          <a:p>
            <a:pPr marL="457200" indent="-457200" algn="just">
              <a:buFontTx/>
              <a:buChar char="-"/>
            </a:pPr>
            <a:r>
              <a:rPr lang="fr-BE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Interactifs (armes, objets divers, ennemis, </a:t>
            </a:r>
            <a:r>
              <a:rPr lang="fr-BE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boss</a:t>
            </a:r>
            <a:r>
              <a:rPr lang="fr-BE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etc.)</a:t>
            </a:r>
          </a:p>
          <a:p>
            <a:pPr marL="457200" indent="-457200" algn="just">
              <a:buFontTx/>
              <a:buChar char="-"/>
            </a:pPr>
            <a:r>
              <a:rPr lang="fr-BE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Non interactifs </a:t>
            </a:r>
            <a:r>
              <a:rPr lang="fr-BE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(dialogues, chanson, décors, </a:t>
            </a:r>
            <a:r>
              <a:rPr lang="fr-BE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etc.)</a:t>
            </a:r>
            <a:endParaRPr lang="fr-BE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fr-BE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BE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Le </a:t>
            </a:r>
            <a:r>
              <a:rPr lang="fr-BE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 disponible à travers un ludème isolé présente une </a:t>
            </a:r>
            <a:r>
              <a:rPr lang="fr-BE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ambigüité plus ou moins importante. </a:t>
            </a:r>
            <a:endParaRPr lang="fr-BE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fr-BE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BE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BE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Le sens fourni par un ludème est complémentaire à celui fourni par les autres (et donc peu ou pas redondant).</a:t>
            </a:r>
          </a:p>
          <a:p>
            <a:pPr algn="just"/>
            <a:endParaRPr lang="fr-BE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BE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Il existe des chainons manquants entre le sens d’un nombre conséquent de ludèmes, forçant le joueur à établir des hypothèses interprétatives. </a:t>
            </a:r>
            <a:endParaRPr lang="fr-BE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7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10640" y="308758"/>
            <a:ext cx="91843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Distinction entre trois types d’émotions (Perron, 2005)</a:t>
            </a:r>
          </a:p>
          <a:p>
            <a:pPr algn="just"/>
            <a:endParaRPr lang="fr-BE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fr-BE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Émotions diégétiques : percevoir en tant que spectateur</a:t>
            </a:r>
          </a:p>
          <a:p>
            <a:pPr marL="457200" indent="-457200" algn="just">
              <a:buFontTx/>
              <a:buChar char="-"/>
            </a:pPr>
            <a:endParaRPr lang="fr-BE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ccolade fermante 2"/>
          <p:cNvSpPr/>
          <p:nvPr/>
        </p:nvSpPr>
        <p:spPr>
          <a:xfrm>
            <a:off x="8902460" y="1328468"/>
            <a:ext cx="638355" cy="63096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4" name="ZoneTexte 3"/>
          <p:cNvSpPr txBox="1"/>
          <p:nvPr/>
        </p:nvSpPr>
        <p:spPr>
          <a:xfrm>
            <a:off x="9694986" y="1166894"/>
            <a:ext cx="21570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Joueur plutôt engagé</a:t>
            </a:r>
            <a:endParaRPr lang="fr-BE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2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8016" y="237744"/>
            <a:ext cx="118323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Texte = signe symbolique</a:t>
            </a:r>
          </a:p>
          <a:p>
            <a:pPr algn="just"/>
            <a:r>
              <a:rPr lang="fr-BE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Plurivocité moindre</a:t>
            </a:r>
            <a:endParaRPr lang="fr-BE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fr-BE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BE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 = signe iconique</a:t>
            </a:r>
          </a:p>
          <a:p>
            <a:pPr algn="just"/>
            <a:r>
              <a:rPr lang="fr-BE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Plurivocité plus élevée</a:t>
            </a:r>
            <a:endParaRPr lang="fr-BE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Bloodborne OST - The One Reborn - Extended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472" y="237745"/>
            <a:ext cx="5865504" cy="329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tinéraire sadomasochiste d'un hilote sur Bloodborne - Liste de 15 jeux  vidéo - SensCritiqu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472" y="3537091"/>
            <a:ext cx="5892809" cy="331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oon Presence | Villains Wiki | Fand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10" y="2484513"/>
            <a:ext cx="4476057" cy="4367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23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6583680" y="1225296"/>
            <a:ext cx="1261872" cy="184708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0943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774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fflicted Beggar | Bloodborne Wiki | Fand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832" y="335192"/>
            <a:ext cx="2660415" cy="389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èche droite 2"/>
          <p:cNvSpPr/>
          <p:nvPr/>
        </p:nvSpPr>
        <p:spPr>
          <a:xfrm>
            <a:off x="5175504" y="1956816"/>
            <a:ext cx="1060704" cy="100560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3076" name="Picture 4" descr="Abhorrent Beast | Bloodborne Wiki | Fand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273" y="335192"/>
            <a:ext cx="3895344" cy="389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82880" y="4435233"/>
            <a:ext cx="118323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 Sapristi</a:t>
            </a:r>
            <a:r>
              <a:rPr lang="fr-BE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me faites pas des coups comme ça ! Une nuit pareille… Je vous ai pris pour un monstre. </a:t>
            </a:r>
            <a:r>
              <a:rPr lang="fr-BE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Oh, grâce </a:t>
            </a:r>
            <a:r>
              <a:rPr lang="fr-BE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 ciel, vous avez l’air normal… C’est vous qui avez abattu cet horrible </a:t>
            </a:r>
            <a:r>
              <a:rPr lang="fr-BE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monstre </a:t>
            </a:r>
            <a:r>
              <a:rPr lang="fr-BE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Oh, cette chose m’a glacé le sang. Et c’est là que vous êtes arrivé. Bon, puisque </a:t>
            </a:r>
            <a:r>
              <a:rPr lang="fr-BE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vous êtes </a:t>
            </a:r>
            <a:r>
              <a:rPr lang="fr-BE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chasseur… vous connaîtriez pas un endroit sûr </a:t>
            </a:r>
            <a:r>
              <a:rPr lang="fr-BE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 »</a:t>
            </a:r>
          </a:p>
        </p:txBody>
      </p:sp>
    </p:spTree>
    <p:extLst>
      <p:ext uri="{BB962C8B-B14F-4D97-AF65-F5344CB8AC3E}">
        <p14:creationId xmlns:p14="http://schemas.microsoft.com/office/powerpoint/2010/main" val="58315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46304" y="192417"/>
            <a:ext cx="11832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 des chants accompagnant les musiques de combat de </a:t>
            </a:r>
            <a:r>
              <a:rPr lang="fr-BE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boss</a:t>
            </a:r>
            <a:endParaRPr lang="fr-BE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fr-BE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79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46304" y="192417"/>
            <a:ext cx="118323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 des chants accompagnant les musiques de combat de </a:t>
            </a:r>
            <a:r>
              <a:rPr lang="fr-BE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boss</a:t>
            </a:r>
            <a:endParaRPr lang="fr-BE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fr-BE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endParaRPr lang="fr-BE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endParaRPr lang="fr-BE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fr-BE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Paroles faiblement audibles </a:t>
            </a:r>
            <a:r>
              <a:rPr lang="fr-BE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Favorise les retranscriptions approximatives</a:t>
            </a:r>
          </a:p>
          <a:p>
            <a:pPr marL="457200" indent="-457200" algn="just">
              <a:buFontTx/>
              <a:buChar char="-"/>
            </a:pPr>
            <a:endParaRPr lang="fr-BE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4097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46304" y="192417"/>
            <a:ext cx="118323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 des chants accompagnant les musiques de combat de </a:t>
            </a:r>
            <a:r>
              <a:rPr lang="fr-BE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boss</a:t>
            </a:r>
            <a:endParaRPr lang="fr-BE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fr-BE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endParaRPr lang="fr-BE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endParaRPr lang="fr-BE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fr-BE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Paroles faiblement audibles </a:t>
            </a:r>
            <a:r>
              <a:rPr lang="fr-BE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Favorise les retranscriptions approximatives</a:t>
            </a:r>
          </a:p>
          <a:p>
            <a:pPr marL="457200" indent="-457200" algn="just">
              <a:buFontTx/>
              <a:buChar char="-"/>
            </a:pPr>
            <a:endParaRPr lang="fr-BE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457200" indent="-457200" algn="just">
              <a:buFontTx/>
              <a:buChar char="-"/>
            </a:pPr>
            <a:r>
              <a:rPr lang="fr-BE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Textes sibyllins Demande une interprétation</a:t>
            </a:r>
          </a:p>
          <a:p>
            <a:pPr algn="just"/>
            <a:endParaRPr lang="fr-BE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7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46304" y="192417"/>
            <a:ext cx="1183233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 des chants accompagnant les musiques de combat de </a:t>
            </a:r>
            <a:r>
              <a:rPr lang="fr-BE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boss</a:t>
            </a:r>
            <a:endParaRPr lang="fr-BE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fr-BE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fr-BE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latin </a:t>
            </a:r>
            <a:r>
              <a:rPr lang="fr-BE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Demande une traduction</a:t>
            </a:r>
          </a:p>
          <a:p>
            <a:pPr marL="457200" indent="-457200" algn="just">
              <a:buFontTx/>
              <a:buChar char="-"/>
            </a:pPr>
            <a:endParaRPr lang="fr-BE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fr-BE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Paroles faiblement audibles </a:t>
            </a:r>
            <a:r>
              <a:rPr lang="fr-BE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Favorise les retranscriptions approximatives</a:t>
            </a:r>
          </a:p>
          <a:p>
            <a:pPr marL="457200" indent="-457200" algn="just">
              <a:buFontTx/>
              <a:buChar char="-"/>
            </a:pPr>
            <a:endParaRPr lang="fr-BE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457200" indent="-457200" algn="just">
              <a:buFontTx/>
              <a:buChar char="-"/>
            </a:pPr>
            <a:r>
              <a:rPr lang="fr-BE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Textes sibyllins Demande une interprétation</a:t>
            </a:r>
            <a:endParaRPr lang="fr-BE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02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635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Ludwig by EdwardDelandreArt on Deviant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224" y="0"/>
            <a:ext cx="3675775" cy="260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856" y="0"/>
            <a:ext cx="3320850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0159" y="0"/>
            <a:ext cx="3836065" cy="68580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" y="786384"/>
            <a:ext cx="1554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Transcription de </a:t>
            </a:r>
            <a:r>
              <a:rPr lang="fr-BE" sz="20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Bloodborne</a:t>
            </a:r>
            <a:r>
              <a:rPr lang="fr-BE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wiki</a:t>
            </a:r>
            <a:r>
              <a:rPr lang="fr-BE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BE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516224" y="5497416"/>
            <a:ext cx="18836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Transcription de </a:t>
            </a:r>
            <a:r>
              <a:rPr lang="fr-BE" sz="20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Unreleased</a:t>
            </a:r>
            <a:r>
              <a:rPr lang="fr-BE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Game Music</a:t>
            </a:r>
            <a:endParaRPr lang="fr-BE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0158" y="4544221"/>
            <a:ext cx="3758762" cy="95319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2874" y="5555319"/>
            <a:ext cx="2958957" cy="1302681"/>
          </a:xfrm>
          <a:prstGeom prst="rect">
            <a:avLst/>
          </a:prstGeom>
        </p:spPr>
      </p:pic>
      <p:pic>
        <p:nvPicPr>
          <p:cNvPr id="8198" name="Picture 6" descr="Bloodborne: The Old Hunters: How to beat Ludwig, the Accursed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4"/>
          <a:stretch/>
        </p:blipFill>
        <p:spPr bwMode="auto">
          <a:xfrm>
            <a:off x="8516224" y="2601759"/>
            <a:ext cx="3675776" cy="260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51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10640" y="308758"/>
            <a:ext cx="918434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Distinction entre trois types d’émotions (Perron, 2005)</a:t>
            </a:r>
          </a:p>
          <a:p>
            <a:pPr algn="just"/>
            <a:endParaRPr lang="fr-BE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fr-BE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Émotions diégétiques : percevoir en tant que spectateur</a:t>
            </a:r>
          </a:p>
          <a:p>
            <a:pPr marL="457200" indent="-457200" algn="just">
              <a:buFontTx/>
              <a:buChar char="-"/>
            </a:pPr>
            <a:endParaRPr lang="fr-BE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fr-BE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Émotions vidéoludiques : avoir la main sur l’action</a:t>
            </a:r>
          </a:p>
          <a:p>
            <a:pPr marL="457200" indent="-457200" algn="just">
              <a:buFontTx/>
              <a:buChar char="-"/>
            </a:pPr>
            <a:endParaRPr lang="fr-BE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ccolade fermante 2"/>
          <p:cNvSpPr/>
          <p:nvPr/>
        </p:nvSpPr>
        <p:spPr>
          <a:xfrm>
            <a:off x="8902460" y="1328468"/>
            <a:ext cx="638355" cy="143198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4" name="ZoneTexte 3"/>
          <p:cNvSpPr txBox="1"/>
          <p:nvPr/>
        </p:nvSpPr>
        <p:spPr>
          <a:xfrm>
            <a:off x="9694986" y="1567406"/>
            <a:ext cx="21570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Joueur plutôt engagé</a:t>
            </a:r>
            <a:endParaRPr lang="fr-BE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57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493776" y="6234654"/>
            <a:ext cx="4306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Ebrietas</a:t>
            </a:r>
            <a:r>
              <a:rPr lang="fr-BE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fille du cosmos</a:t>
            </a:r>
          </a:p>
        </p:txBody>
      </p:sp>
      <p:pic>
        <p:nvPicPr>
          <p:cNvPr id="7170" name="Picture 2" descr="Le fantastique : les Grands Ancie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967" y="2647186"/>
            <a:ext cx="4783289" cy="358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6570002" y="6234654"/>
            <a:ext cx="4306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Cthulhu</a:t>
            </a:r>
          </a:p>
        </p:txBody>
      </p:sp>
      <p:pic>
        <p:nvPicPr>
          <p:cNvPr id="7172" name="Picture 4" descr="Ebrietas Side from Bloodborne | Bloodborne art, Art, Concept art charact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76" y="2651760"/>
            <a:ext cx="4999386" cy="358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oward Phillips Lovecraft : biographie, actualités et émissions France  Cul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967" y="0"/>
            <a:ext cx="4783290" cy="264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4960658" y="239298"/>
            <a:ext cx="16093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Howard Phillips Lovecraft</a:t>
            </a:r>
          </a:p>
        </p:txBody>
      </p:sp>
    </p:spTree>
    <p:extLst>
      <p:ext uri="{BB962C8B-B14F-4D97-AF65-F5344CB8AC3E}">
        <p14:creationId xmlns:p14="http://schemas.microsoft.com/office/powerpoint/2010/main" val="49972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46304" y="0"/>
            <a:ext cx="11832336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Ludographie</a:t>
            </a:r>
            <a:r>
              <a:rPr lang="fr-BE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fr-BE" sz="15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Blasphemous</a:t>
            </a:r>
            <a:r>
              <a:rPr lang="fr-BE" sz="1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Game </a:t>
            </a:r>
            <a:r>
              <a:rPr lang="fr-BE" sz="15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Kitchen</a:t>
            </a:r>
            <a:r>
              <a:rPr lang="fr-BE" sz="1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2019.</a:t>
            </a:r>
            <a:endParaRPr lang="fr-BE" sz="150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BE" sz="15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Bloodborne</a:t>
            </a:r>
            <a:r>
              <a:rPr lang="fr-BE" sz="1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BE" sz="15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FromSoftware</a:t>
            </a:r>
            <a:r>
              <a:rPr lang="fr-BE" sz="1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2015.</a:t>
            </a:r>
          </a:p>
          <a:p>
            <a:pPr algn="just"/>
            <a:r>
              <a:rPr lang="fr-BE" sz="15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Dark Souls I</a:t>
            </a:r>
            <a:r>
              <a:rPr lang="fr-BE" sz="1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BE" sz="15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fr-BE" sz="1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BE" sz="15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fr-BE" sz="1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BE" sz="15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FromSoftware</a:t>
            </a:r>
            <a:r>
              <a:rPr lang="fr-BE" sz="1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2011-2016</a:t>
            </a:r>
          </a:p>
          <a:p>
            <a:pPr algn="just"/>
            <a:r>
              <a:rPr lang="fr-BE" sz="15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Demon’s</a:t>
            </a:r>
            <a:r>
              <a:rPr lang="fr-BE" sz="15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souls</a:t>
            </a:r>
            <a:r>
              <a:rPr lang="fr-BE" sz="1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BE" sz="15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fr-BE" sz="1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Software, 2009.</a:t>
            </a:r>
            <a:endParaRPr lang="fr-BE" sz="15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BE" sz="15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Hollow</a:t>
            </a:r>
            <a:r>
              <a:rPr lang="fr-BE" sz="15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Knight</a:t>
            </a:r>
            <a:r>
              <a:rPr lang="fr-BE" sz="1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Team Cherry, 2017.</a:t>
            </a:r>
          </a:p>
          <a:p>
            <a:pPr algn="just"/>
            <a:r>
              <a:rPr lang="fr-BE" sz="15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Salt and </a:t>
            </a:r>
            <a:r>
              <a:rPr lang="fr-BE" sz="15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Sanctuary</a:t>
            </a:r>
            <a:r>
              <a:rPr lang="fr-BE" sz="1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Ska Studios, 2016.</a:t>
            </a:r>
            <a:endParaRPr lang="fr-BE" sz="150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BE" sz="15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Surge</a:t>
            </a:r>
            <a:r>
              <a:rPr lang="fr-BE" sz="15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(The)</a:t>
            </a:r>
            <a:r>
              <a:rPr lang="fr-BE" sz="1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Deck 13 Interactive, 2017.</a:t>
            </a:r>
          </a:p>
          <a:p>
            <a:pPr algn="just"/>
            <a:r>
              <a:rPr lang="fr-B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Bibliographie</a:t>
            </a:r>
            <a:r>
              <a:rPr lang="fr-BE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fr-BE" sz="1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BE" sz="15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Badir</a:t>
            </a:r>
            <a:r>
              <a:rPr lang="fr-BE" sz="1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BE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S., 2011, « Sémiotique de l’exemple », dans </a:t>
            </a:r>
            <a:r>
              <a:rPr lang="fr-BE" sz="1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MethIS</a:t>
            </a:r>
            <a:r>
              <a:rPr lang="fr-BE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vol. IV, p. </a:t>
            </a:r>
            <a:r>
              <a:rPr lang="fr-BE" sz="1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19-37.</a:t>
            </a:r>
            <a:endParaRPr lang="fr-BE" sz="1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BE" sz="1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Barnabé, </a:t>
            </a:r>
            <a:r>
              <a:rPr lang="fr-BE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F., 2012, Narration et jeu vidéo. Pour une exploration des univers fictionnels, mémoire de master en langues et littératures françaises et romanes, Université de Liège, </a:t>
            </a:r>
            <a:endParaRPr lang="fr-BE" sz="15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BE" sz="1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Hansen, </a:t>
            </a:r>
            <a:r>
              <a:rPr lang="fr-BE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D., 2019, Morphologie du médium vidéoludique : le ludème envisagé comme </a:t>
            </a:r>
            <a:r>
              <a:rPr lang="fr-BE" sz="1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unité minimale </a:t>
            </a:r>
            <a:r>
              <a:rPr lang="fr-BE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fonctionnelle du jeu vidéo, mémoire de master en linguistique, Université de </a:t>
            </a:r>
            <a:r>
              <a:rPr lang="fr-BE" sz="1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Liège. </a:t>
            </a:r>
          </a:p>
          <a:p>
            <a:pPr algn="just"/>
            <a:r>
              <a:rPr lang="fr-BE" sz="1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BE" sz="15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Kirkland</a:t>
            </a:r>
            <a:r>
              <a:rPr lang="en-US" sz="1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E., 2009, « Storytelling in survival horror video games »,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PERRON, B. (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éd</a:t>
            </a:r>
            <a:r>
              <a:rPr lang="en-US" sz="1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.), </a:t>
            </a:r>
            <a:r>
              <a:rPr lang="en-US" sz="15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Horror </a:t>
            </a:r>
            <a:r>
              <a:rPr lang="en-US" sz="1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video games : essays on the fusion of fear and play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Jefferson, McFarland &amp; </a:t>
            </a:r>
            <a:r>
              <a:rPr lang="en-US" sz="1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company, p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62-78</a:t>
            </a:r>
            <a:r>
              <a:rPr lang="en-US" sz="1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BE" sz="15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BE" sz="1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BE" sz="15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Langmead</a:t>
            </a:r>
            <a:r>
              <a:rPr lang="fr-BE" sz="1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O., 2017, « </a:t>
            </a:r>
            <a:r>
              <a:rPr lang="en-US" sz="1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Grant us eyes, grant us eyes! Plant eyes on our brains, to cleanse our beastly idiocy!”: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FromSoftware's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Bloodborne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the New Frontier of the </a:t>
            </a:r>
            <a:r>
              <a:rPr lang="en-US" sz="1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Gothic</a:t>
            </a:r>
            <a:r>
              <a:rPr lang="fr-BE" sz="1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», dans </a:t>
            </a:r>
            <a:r>
              <a:rPr lang="fr-BE" sz="15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</a:t>
            </a:r>
            <a:r>
              <a:rPr lang="fr-BE" sz="15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Start</a:t>
            </a:r>
            <a:r>
              <a:rPr lang="fr-BE" sz="1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vol. IV, n</a:t>
            </a:r>
            <a:r>
              <a:rPr lang="fr-BE" sz="15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fr-BE" sz="1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</a:p>
          <a:p>
            <a:pPr algn="just"/>
            <a:r>
              <a:rPr lang="fr-BE" sz="1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Nida, E., 1949, </a:t>
            </a:r>
            <a:r>
              <a:rPr lang="fr-BE" sz="15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Morphology</a:t>
            </a:r>
            <a:r>
              <a:rPr lang="fr-BE" sz="15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 descriptive </a:t>
            </a:r>
            <a:r>
              <a:rPr lang="fr-BE" sz="15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r>
              <a:rPr lang="fr-BE" sz="15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r-BE" sz="15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words</a:t>
            </a:r>
            <a:r>
              <a:rPr lang="fr-BE" sz="1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Ann Arbor, The </a:t>
            </a:r>
            <a:r>
              <a:rPr lang="fr-BE" sz="15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r>
              <a:rPr lang="fr-BE" sz="1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Michigan </a:t>
            </a:r>
            <a:r>
              <a:rPr lang="fr-BE" sz="15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</a:t>
            </a:r>
            <a:r>
              <a:rPr lang="fr-BE" sz="1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BE" sz="150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BE" sz="1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Perron, B., 2005, </a:t>
            </a:r>
            <a:r>
              <a:rPr lang="fr-BE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Jeu vidéo et émotions », dans GENVO, S. (</a:t>
            </a:r>
            <a:r>
              <a:rPr lang="fr-BE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</a:t>
            </a:r>
            <a:r>
              <a:rPr lang="fr-BE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.), </a:t>
            </a:r>
            <a:r>
              <a:rPr lang="fr-BE" sz="1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Game design </a:t>
            </a:r>
            <a:r>
              <a:rPr lang="fr-BE" sz="15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jeux </a:t>
            </a:r>
            <a:r>
              <a:rPr lang="fr-BE" sz="1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vidéo. Approches de l’expression vidéoludique</a:t>
            </a:r>
            <a:r>
              <a:rPr lang="fr-BE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Paris, </a:t>
            </a:r>
            <a:r>
              <a:rPr lang="fr-BE" sz="1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L’Harmattan, </a:t>
            </a:r>
            <a:r>
              <a:rPr lang="fr-BE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coll. « Communication et civilisation », p. 347-366.</a:t>
            </a:r>
          </a:p>
          <a:p>
            <a:pPr algn="just"/>
            <a:r>
              <a:rPr lang="en-US" sz="1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Lovecraft, H. P., 1991-1992, </a:t>
            </a:r>
            <a:r>
              <a:rPr lang="en-US" sz="15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Oeuvres</a:t>
            </a:r>
            <a:r>
              <a:rPr lang="en-US" sz="1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BE" sz="1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tomes, Paris, Robert Laffont, coll. « Bouquins ».</a:t>
            </a:r>
          </a:p>
          <a:p>
            <a:pPr algn="just"/>
            <a:r>
              <a:rPr lang="en-US" sz="1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Plutchik, R., 1962, </a:t>
            </a:r>
            <a:r>
              <a:rPr lang="en-US" sz="15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Emotions. Facts, theories, and a new model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New York, </a:t>
            </a:r>
            <a:r>
              <a:rPr lang="en-US" sz="1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Random house.</a:t>
            </a:r>
          </a:p>
          <a:p>
            <a:pPr algn="just"/>
            <a:r>
              <a:rPr lang="fr-BE" sz="1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BE" sz="15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Schniz</a:t>
            </a:r>
            <a:r>
              <a:rPr lang="fr-BE" sz="1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F., 2016, « </a:t>
            </a:r>
            <a:r>
              <a:rPr lang="fr-BE" sz="15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Skeptical</a:t>
            </a:r>
            <a:r>
              <a:rPr lang="fr-BE" sz="1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Hunter(s): A Critical </a:t>
            </a:r>
            <a:r>
              <a:rPr lang="fr-BE" sz="15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Approach</a:t>
            </a:r>
            <a:r>
              <a:rPr lang="fr-BE" sz="1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the </a:t>
            </a:r>
            <a:r>
              <a:rPr lang="fr-BE" sz="15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Cryptic</a:t>
            </a:r>
            <a:r>
              <a:rPr lang="fr-BE" sz="1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BE" sz="15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Ludonarrative</a:t>
            </a:r>
            <a:r>
              <a:rPr lang="fr-BE" sz="1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r-BE" sz="15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Bloodborne</a:t>
            </a:r>
            <a:r>
              <a:rPr lang="fr-BE" sz="1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r-BE" sz="15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fr-BE" sz="1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Player </a:t>
            </a:r>
            <a:r>
              <a:rPr lang="fr-BE" sz="15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Community</a:t>
            </a:r>
            <a:r>
              <a:rPr lang="fr-BE" sz="1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», dans </a:t>
            </a:r>
            <a:r>
              <a:rPr lang="en-US" sz="15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Philosophy of Computer Games </a:t>
            </a:r>
            <a:r>
              <a:rPr lang="en-US" sz="15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Conference</a:t>
            </a:r>
            <a:r>
              <a:rPr lang="en-US" sz="1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Malte</a:t>
            </a:r>
            <a:r>
              <a:rPr lang="en-US" sz="1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fr-BE" sz="15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BE" sz="1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Surinx, F.-X., 2020, </a:t>
            </a:r>
            <a:r>
              <a:rPr lang="fr-BE" sz="15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Lire la peur dans leur jeu. Exploration du potentiel effrayant du texte dans le jeu vidéo</a:t>
            </a:r>
            <a:r>
              <a:rPr lang="fr-BE" sz="1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mémoire de master en langues et lettres françaises et romanes, Université de Liège. </a:t>
            </a:r>
          </a:p>
          <a:p>
            <a:pPr algn="just"/>
            <a:r>
              <a:rPr lang="fr-BE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BE" sz="1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Touratier, </a:t>
            </a:r>
            <a:r>
              <a:rPr lang="fr-BE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Ch., 2002, Morphologie et morphématique. Analyse en morphèmes, Aix-en-Provence, Presses universitaires de Provence, coll. « Langues et langage </a:t>
            </a:r>
            <a:r>
              <a:rPr lang="fr-BE" sz="1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30872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10640" y="308758"/>
            <a:ext cx="918434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Distinction entre trois types d’émotions (Perron, 2005)</a:t>
            </a:r>
          </a:p>
          <a:p>
            <a:pPr algn="just"/>
            <a:endParaRPr lang="fr-BE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fr-BE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Émotions diégétiques : percevoir en tant que spectateur</a:t>
            </a:r>
          </a:p>
          <a:p>
            <a:pPr marL="457200" indent="-457200" algn="just">
              <a:buFontTx/>
              <a:buChar char="-"/>
            </a:pPr>
            <a:endParaRPr lang="fr-BE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fr-BE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Émotions vidéoludiques : avoir la main sur l’action</a:t>
            </a:r>
          </a:p>
          <a:p>
            <a:pPr marL="457200" indent="-457200" algn="just">
              <a:buFontTx/>
              <a:buChar char="-"/>
            </a:pPr>
            <a:endParaRPr lang="fr-BE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fr-BE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fr-BE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Émotions artistiques : percevoir les procédés, l’intention derrière l’œuvre </a:t>
            </a:r>
          </a:p>
        </p:txBody>
      </p:sp>
      <p:sp>
        <p:nvSpPr>
          <p:cNvPr id="3" name="Accolade fermante 2"/>
          <p:cNvSpPr/>
          <p:nvPr/>
        </p:nvSpPr>
        <p:spPr>
          <a:xfrm>
            <a:off x="8902460" y="1328468"/>
            <a:ext cx="638355" cy="143198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4" name="ZoneTexte 3"/>
          <p:cNvSpPr txBox="1"/>
          <p:nvPr/>
        </p:nvSpPr>
        <p:spPr>
          <a:xfrm>
            <a:off x="9694986" y="1567406"/>
            <a:ext cx="21570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Joueur plutôt engagé</a:t>
            </a:r>
            <a:endParaRPr lang="fr-BE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ccolade fermante 4"/>
          <p:cNvSpPr/>
          <p:nvPr/>
        </p:nvSpPr>
        <p:spPr>
          <a:xfrm>
            <a:off x="8902460" y="3478026"/>
            <a:ext cx="638355" cy="77918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6" name="ZoneTexte 5"/>
          <p:cNvSpPr txBox="1"/>
          <p:nvPr/>
        </p:nvSpPr>
        <p:spPr>
          <a:xfrm>
            <a:off x="9694986" y="3303107"/>
            <a:ext cx="21570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Joueur plutôt réflexif</a:t>
            </a:r>
            <a:endParaRPr lang="fr-BE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6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10640" y="308758"/>
            <a:ext cx="918434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Distinction entre trois types d’émotions (Perron, 2005)</a:t>
            </a:r>
          </a:p>
          <a:p>
            <a:pPr algn="just"/>
            <a:endParaRPr lang="fr-BE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fr-BE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Émotions diégétiques : percevoir en tant que spectateur</a:t>
            </a:r>
          </a:p>
          <a:p>
            <a:pPr marL="457200" indent="-457200" algn="just">
              <a:buFontTx/>
              <a:buChar char="-"/>
            </a:pPr>
            <a:endParaRPr lang="fr-BE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fr-BE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Émotions vidéoludiques : avoir la main sur l’action</a:t>
            </a:r>
          </a:p>
          <a:p>
            <a:pPr marL="457200" indent="-457200" algn="just">
              <a:buFontTx/>
              <a:buChar char="-"/>
            </a:pPr>
            <a:endParaRPr lang="fr-BE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fr-BE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fr-BE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Émotions artistiques : percevoir les procédés, l’intention derrière l’œuvre </a:t>
            </a:r>
          </a:p>
          <a:p>
            <a:pPr algn="just"/>
            <a:endParaRPr lang="fr-BE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fr-BE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[Émotions métaleptiques : être surpris par un élément </a:t>
            </a:r>
            <a:br>
              <a:rPr lang="fr-BE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BE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 semble excéder la fiction] </a:t>
            </a:r>
            <a:endParaRPr lang="fr-BE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ccolade fermante 2"/>
          <p:cNvSpPr/>
          <p:nvPr/>
        </p:nvSpPr>
        <p:spPr>
          <a:xfrm>
            <a:off x="8902460" y="1328468"/>
            <a:ext cx="638355" cy="143198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4" name="ZoneTexte 3"/>
          <p:cNvSpPr txBox="1"/>
          <p:nvPr/>
        </p:nvSpPr>
        <p:spPr>
          <a:xfrm>
            <a:off x="9694986" y="1567406"/>
            <a:ext cx="21570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Joueur plutôt engagé</a:t>
            </a:r>
            <a:endParaRPr lang="fr-BE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ccolade fermante 4"/>
          <p:cNvSpPr/>
          <p:nvPr/>
        </p:nvSpPr>
        <p:spPr>
          <a:xfrm>
            <a:off x="8902460" y="3478026"/>
            <a:ext cx="638355" cy="77918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6" name="ZoneTexte 5"/>
          <p:cNvSpPr txBox="1"/>
          <p:nvPr/>
        </p:nvSpPr>
        <p:spPr>
          <a:xfrm>
            <a:off x="9694986" y="3303107"/>
            <a:ext cx="21570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Joueur plutôt réflexif</a:t>
            </a:r>
            <a:endParaRPr lang="fr-BE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ccolade fermante 6"/>
          <p:cNvSpPr/>
          <p:nvPr/>
        </p:nvSpPr>
        <p:spPr>
          <a:xfrm>
            <a:off x="8902460" y="4799870"/>
            <a:ext cx="638355" cy="89497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8" name="ZoneTexte 7"/>
          <p:cNvSpPr txBox="1"/>
          <p:nvPr/>
        </p:nvSpPr>
        <p:spPr>
          <a:xfrm>
            <a:off x="9694985" y="4985749"/>
            <a:ext cx="2157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Entre deux</a:t>
            </a:r>
            <a:endParaRPr lang="fr-BE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09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10640" y="308758"/>
            <a:ext cx="918434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Distinction entre trois types d’émotions (Perron, 2005)</a:t>
            </a:r>
          </a:p>
          <a:p>
            <a:pPr algn="just"/>
            <a:endParaRPr lang="fr-BE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fr-BE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Émotions diégétiques : percevoir en tant que spectateur</a:t>
            </a:r>
          </a:p>
          <a:p>
            <a:pPr marL="457200" indent="-457200" algn="just">
              <a:buFontTx/>
              <a:buChar char="-"/>
            </a:pPr>
            <a:endParaRPr lang="fr-BE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fr-BE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Émotions vidéoludiques : avoir la main sur l’action</a:t>
            </a:r>
          </a:p>
          <a:p>
            <a:pPr marL="457200" indent="-457200" algn="just">
              <a:buFontTx/>
              <a:buChar char="-"/>
            </a:pPr>
            <a:endParaRPr lang="fr-BE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fr-BE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fr-BE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Émotions artistiques : percevoir les procédés, l’intention derrière l’œuvre </a:t>
            </a:r>
          </a:p>
          <a:p>
            <a:pPr algn="just"/>
            <a:endParaRPr lang="fr-BE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fr-BE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[Émotions métaleptiques : être surpris par un élément </a:t>
            </a:r>
            <a:br>
              <a:rPr lang="fr-BE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BE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 semble excéder la fiction] </a:t>
            </a:r>
            <a:endParaRPr lang="fr-BE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ccolade fermante 2"/>
          <p:cNvSpPr/>
          <p:nvPr/>
        </p:nvSpPr>
        <p:spPr>
          <a:xfrm>
            <a:off x="8902460" y="1328468"/>
            <a:ext cx="638355" cy="143198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4" name="ZoneTexte 3"/>
          <p:cNvSpPr txBox="1"/>
          <p:nvPr/>
        </p:nvSpPr>
        <p:spPr>
          <a:xfrm>
            <a:off x="9694986" y="1567406"/>
            <a:ext cx="21570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Joueur plutôt engagé</a:t>
            </a:r>
            <a:endParaRPr lang="fr-BE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ccolade fermante 4"/>
          <p:cNvSpPr/>
          <p:nvPr/>
        </p:nvSpPr>
        <p:spPr>
          <a:xfrm>
            <a:off x="8902460" y="3478026"/>
            <a:ext cx="638355" cy="77918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6" name="ZoneTexte 5"/>
          <p:cNvSpPr txBox="1"/>
          <p:nvPr/>
        </p:nvSpPr>
        <p:spPr>
          <a:xfrm>
            <a:off x="9694986" y="3303107"/>
            <a:ext cx="21570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Joueur plutôt réflexif</a:t>
            </a:r>
            <a:endParaRPr lang="fr-BE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ccolade fermante 6"/>
          <p:cNvSpPr/>
          <p:nvPr/>
        </p:nvSpPr>
        <p:spPr>
          <a:xfrm>
            <a:off x="8902460" y="4799870"/>
            <a:ext cx="638355" cy="89497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8" name="ZoneTexte 7"/>
          <p:cNvSpPr txBox="1"/>
          <p:nvPr/>
        </p:nvSpPr>
        <p:spPr>
          <a:xfrm>
            <a:off x="9694985" y="4985749"/>
            <a:ext cx="2157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Entre deux</a:t>
            </a:r>
            <a:endParaRPr lang="fr-BE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510640" y="1022283"/>
            <a:ext cx="8645083" cy="1090246"/>
          </a:xfrm>
          <a:prstGeom prst="ellipse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2514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10638" y="308758"/>
            <a:ext cx="99541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mot sur la peur</a:t>
            </a:r>
          </a:p>
          <a:p>
            <a:pPr algn="just"/>
            <a:endParaRPr lang="fr-BE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BE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peur est suscitée par la </a:t>
            </a:r>
            <a:r>
              <a:rPr lang="fr-BE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perception</a:t>
            </a:r>
            <a:r>
              <a:rPr lang="fr-BE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d’un stimulus menaçant. (Plutchik, 1962)</a:t>
            </a:r>
          </a:p>
        </p:txBody>
      </p:sp>
    </p:spTree>
    <p:extLst>
      <p:ext uri="{BB962C8B-B14F-4D97-AF65-F5344CB8AC3E}">
        <p14:creationId xmlns:p14="http://schemas.microsoft.com/office/powerpoint/2010/main" val="43234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10639" y="308758"/>
            <a:ext cx="1066404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ludème selon Hansen (2019)</a:t>
            </a:r>
          </a:p>
          <a:p>
            <a:pPr algn="just"/>
            <a:endParaRPr lang="fr-BE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BE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Similaire au signe saussurien (signifiant/signifié)</a:t>
            </a:r>
          </a:p>
          <a:p>
            <a:pPr algn="just"/>
            <a:endParaRPr lang="fr-BE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BE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Comprend :  </a:t>
            </a:r>
          </a:p>
          <a:p>
            <a:pPr marL="457200" indent="-457200" algn="just">
              <a:buFontTx/>
              <a:buChar char="-"/>
            </a:pPr>
            <a:r>
              <a:rPr lang="fr-BE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 face sur le plan de la fonction (mécanème)</a:t>
            </a:r>
          </a:p>
          <a:p>
            <a:pPr marL="457200" indent="-457200" algn="just">
              <a:buFontTx/>
              <a:buChar char="-"/>
            </a:pPr>
            <a:r>
              <a:rPr lang="fr-BE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 face sur le plan de la représentation (</a:t>
            </a:r>
            <a:r>
              <a:rPr lang="fr-BE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acoustèmes</a:t>
            </a:r>
            <a:r>
              <a:rPr lang="fr-BE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graphèmes)</a:t>
            </a:r>
          </a:p>
        </p:txBody>
      </p:sp>
      <p:pic>
        <p:nvPicPr>
          <p:cNvPr id="10" name="Imag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39" y="3694791"/>
            <a:ext cx="5771408" cy="2824762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6282047" y="5996333"/>
            <a:ext cx="4983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Hansen, 2019, p. 57.</a:t>
            </a:r>
            <a:endParaRPr lang="fr-BE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20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10638" y="308758"/>
            <a:ext cx="11132721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Adaptation du ludème pour incorporer le texte</a:t>
            </a:r>
          </a:p>
          <a:p>
            <a:pPr algn="just"/>
            <a:r>
              <a:rPr lang="fr-BE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fr-BE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BE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linguistique, existence d’un morphème à signifiant zéro (voir notamment Nida, 1949 ; Touratier, 2002)</a:t>
            </a:r>
          </a:p>
          <a:p>
            <a:endParaRPr lang="fr-BE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BE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BE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Dans le jeu vidéo, postulat d’un ludème à mécanème zéro, dépourvu d’interactivité</a:t>
            </a:r>
          </a:p>
          <a:p>
            <a:endParaRPr lang="fr-BE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43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5963</TotalTime>
  <Words>902</Words>
  <Application>Microsoft Office PowerPoint</Application>
  <PresentationFormat>Grand écran</PresentationFormat>
  <Paragraphs>183</Paragraphs>
  <Slides>31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Francois-Xavier Surinx</dc:creator>
  <cp:lastModifiedBy>Francois-Xavier Surinx</cp:lastModifiedBy>
  <cp:revision>79</cp:revision>
  <dcterms:created xsi:type="dcterms:W3CDTF">2020-11-22T12:21:57Z</dcterms:created>
  <dcterms:modified xsi:type="dcterms:W3CDTF">2021-02-05T14:57:04Z</dcterms:modified>
</cp:coreProperties>
</file>