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2" r:id="rId6"/>
    <p:sldId id="260" r:id="rId7"/>
    <p:sldId id="263" r:id="rId8"/>
    <p:sldId id="261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2" r:id="rId17"/>
    <p:sldId id="271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988"/>
  </p:normalViewPr>
  <p:slideViewPr>
    <p:cSldViewPr snapToGrid="0" snapToObjects="1">
      <p:cViewPr varScale="1">
        <p:scale>
          <a:sx n="117" d="100"/>
          <a:sy n="117" d="100"/>
        </p:scale>
        <p:origin x="3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1/26/21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1/26/21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7118CC-7115-1E4D-9360-4BB44BEEBA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b="1" dirty="0"/>
              <a:t>La naissance de la préoccupation écologique (1960-70)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26D7E04-2140-EE47-94C4-40C3F3F440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Forum des savoirs</a:t>
            </a:r>
          </a:p>
          <a:p>
            <a:r>
              <a:rPr lang="fr-FR" dirty="0"/>
              <a:t>Université de Liège</a:t>
            </a:r>
          </a:p>
          <a:p>
            <a:r>
              <a:rPr lang="fr-FR"/>
              <a:t>26 février 2021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9074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C241DF-D8D7-7449-A02F-E89969F88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Interprétation du rapport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C57CC8C-15DC-544B-AF14-64A2ED0B0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Interprétation malthusienne ou </a:t>
            </a:r>
            <a:r>
              <a:rPr lang="fr-FR" dirty="0" err="1"/>
              <a:t>antiproductiviste</a:t>
            </a:r>
            <a:endParaRPr lang="fr-FR" dirty="0"/>
          </a:p>
          <a:p>
            <a:pPr lvl="1"/>
            <a:r>
              <a:rPr lang="fr-FR" dirty="0"/>
              <a:t>Réduction de la population ou de sa consommation</a:t>
            </a:r>
          </a:p>
          <a:p>
            <a:pPr lvl="1"/>
            <a:r>
              <a:rPr lang="fr-FR" dirty="0"/>
              <a:t>Réduction de la production industrielle et de l’utilisation des matières premières </a:t>
            </a:r>
          </a:p>
          <a:p>
            <a:endParaRPr lang="fr-FR" dirty="0"/>
          </a:p>
          <a:p>
            <a:r>
              <a:rPr lang="fr-FR" dirty="0"/>
              <a:t>Négation et refus du rapport, négligence et procrastination</a:t>
            </a:r>
          </a:p>
        </p:txBody>
      </p:sp>
    </p:spTree>
    <p:extLst>
      <p:ext uri="{BB962C8B-B14F-4D97-AF65-F5344CB8AC3E}">
        <p14:creationId xmlns:p14="http://schemas.microsoft.com/office/powerpoint/2010/main" val="2150940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69E671-A06F-B74F-B39D-3CE02AAA0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Auteurs </a:t>
            </a:r>
            <a:r>
              <a:rPr lang="fr-FR" dirty="0" err="1"/>
              <a:t>antiproductivistes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CB39AAB-E196-1248-9F70-E85AFF8B7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i="1" dirty="0"/>
              <a:t>Le meilleur des mondes</a:t>
            </a:r>
            <a:r>
              <a:rPr lang="fr-FR" dirty="0"/>
              <a:t>, Aldous Huxley, 1931</a:t>
            </a:r>
          </a:p>
          <a:p>
            <a:pPr lvl="1"/>
            <a:r>
              <a:rPr lang="fr-FR" dirty="0"/>
              <a:t>Productivisme et contrôle biologique</a:t>
            </a:r>
          </a:p>
          <a:p>
            <a:r>
              <a:rPr lang="fr-FR" i="1" dirty="0"/>
              <a:t>La technique ou l’enjeu du siècle</a:t>
            </a:r>
            <a:r>
              <a:rPr lang="fr-FR" dirty="0"/>
              <a:t>, Jacques Ellul, 1954</a:t>
            </a:r>
          </a:p>
          <a:p>
            <a:pPr lvl="1"/>
            <a:r>
              <a:rPr lang="fr-FR" dirty="0"/>
              <a:t>Les logiques de production deviennent des buts en soi (</a:t>
            </a:r>
            <a:r>
              <a:rPr lang="fr-FR" dirty="0" err="1"/>
              <a:t>cfr</a:t>
            </a:r>
            <a:r>
              <a:rPr lang="fr-FR" dirty="0"/>
              <a:t>. Marx: A-M-A’) et imposent des solutions</a:t>
            </a:r>
          </a:p>
          <a:p>
            <a:r>
              <a:rPr lang="fr-FR" i="1" dirty="0"/>
              <a:t>L’homme unidimensionnel</a:t>
            </a:r>
            <a:r>
              <a:rPr lang="fr-FR" dirty="0"/>
              <a:t>, Herbert Marcuse, 1964</a:t>
            </a:r>
          </a:p>
          <a:p>
            <a:pPr lvl="1"/>
            <a:r>
              <a:rPr lang="fr-FR" dirty="0"/>
              <a:t>Consommation en fonction de besoins illusoires créés par les médias, en URSS et USA</a:t>
            </a:r>
          </a:p>
        </p:txBody>
      </p:sp>
    </p:spTree>
    <p:extLst>
      <p:ext uri="{BB962C8B-B14F-4D97-AF65-F5344CB8AC3E}">
        <p14:creationId xmlns:p14="http://schemas.microsoft.com/office/powerpoint/2010/main" val="3143597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054F57-7B4E-194D-9EB7-E544FE19F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Auteurs environnementalistes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A8B68E-AB1F-2A45-AF3E-7E17560F4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i="1" dirty="0"/>
              <a:t>Small </a:t>
            </a:r>
            <a:r>
              <a:rPr lang="fr-FR" i="1" dirty="0" err="1"/>
              <a:t>is</a:t>
            </a:r>
            <a:r>
              <a:rPr lang="fr-FR" i="1" dirty="0"/>
              <a:t> </a:t>
            </a:r>
            <a:r>
              <a:rPr lang="fr-FR" i="1" dirty="0" err="1"/>
              <a:t>beautyful</a:t>
            </a:r>
            <a:r>
              <a:rPr lang="fr-FR" i="1" dirty="0"/>
              <a:t>. Une société à la mesure de l’homme</a:t>
            </a:r>
            <a:r>
              <a:rPr lang="fr-FR" dirty="0"/>
              <a:t>, Ernst Schumacher, 1973</a:t>
            </a:r>
          </a:p>
          <a:p>
            <a:pPr lvl="1"/>
            <a:r>
              <a:rPr lang="fr-FR" dirty="0"/>
              <a:t>Autosuffisance communautaire et fédéralisme</a:t>
            </a:r>
          </a:p>
          <a:p>
            <a:r>
              <a:rPr lang="fr-FR" i="1" dirty="0"/>
              <a:t>La convivialité</a:t>
            </a:r>
            <a:r>
              <a:rPr lang="fr-FR" dirty="0"/>
              <a:t>, Ivan Illich, 1973</a:t>
            </a:r>
          </a:p>
          <a:p>
            <a:pPr lvl="1"/>
            <a:r>
              <a:rPr lang="fr-FR" dirty="0"/>
              <a:t>Autonomie, dimension humaine</a:t>
            </a:r>
          </a:p>
          <a:p>
            <a:r>
              <a:rPr lang="fr-FR" i="1" dirty="0"/>
              <a:t>Critique du capitalisme quotidien</a:t>
            </a:r>
            <a:r>
              <a:rPr lang="fr-FR" dirty="0"/>
              <a:t>, André </a:t>
            </a:r>
            <a:r>
              <a:rPr lang="fr-FR" dirty="0" err="1"/>
              <a:t>Gorz</a:t>
            </a:r>
            <a:r>
              <a:rPr lang="fr-FR" dirty="0"/>
              <a:t>, 1973</a:t>
            </a:r>
          </a:p>
          <a:p>
            <a:pPr lvl="1"/>
            <a:r>
              <a:rPr lang="fr-FR" dirty="0"/>
              <a:t>Exemples vécus des trusts pharmaceutiques à Ralph Nader</a:t>
            </a:r>
          </a:p>
        </p:txBody>
      </p:sp>
    </p:spTree>
    <p:extLst>
      <p:ext uri="{BB962C8B-B14F-4D97-AF65-F5344CB8AC3E}">
        <p14:creationId xmlns:p14="http://schemas.microsoft.com/office/powerpoint/2010/main" val="4276694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B11EA1-5289-FF4E-8553-1F2906557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Événements traumatiques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AEAC8D-F99F-1D45-89B5-7C20747AF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1962 – 1975 Guerre Vietnam, néocolonialisme, 1979 missiles OTAN</a:t>
            </a:r>
          </a:p>
          <a:p>
            <a:r>
              <a:rPr lang="fr-FR" dirty="0"/>
              <a:t>1967, Manche, naufrage du pétrolier </a:t>
            </a:r>
            <a:r>
              <a:rPr lang="fr-FR" i="1" dirty="0" err="1"/>
              <a:t>Torrey</a:t>
            </a:r>
            <a:r>
              <a:rPr lang="fr-FR" i="1" dirty="0"/>
              <a:t> Canyon</a:t>
            </a:r>
            <a:r>
              <a:rPr lang="fr-FR" dirty="0"/>
              <a:t>, 120.000 tonnes de brut</a:t>
            </a:r>
          </a:p>
          <a:p>
            <a:r>
              <a:rPr lang="fr-FR" dirty="0"/>
              <a:t>1976, Seveso, Italie, usine chimique: fuite de dioxine: malades, bétail mort</a:t>
            </a:r>
          </a:p>
          <a:p>
            <a:r>
              <a:rPr lang="fr-FR" dirty="0"/>
              <a:t>1978, Bretagne, naufrage du pétrolier </a:t>
            </a:r>
            <a:r>
              <a:rPr lang="fr-FR" i="1" dirty="0"/>
              <a:t>Amoco Cadiz</a:t>
            </a:r>
            <a:r>
              <a:rPr lang="fr-FR" dirty="0"/>
              <a:t>, 210.000 tonnes de brut</a:t>
            </a:r>
          </a:p>
          <a:p>
            <a:r>
              <a:rPr lang="fr-FR" dirty="0"/>
              <a:t>1979, USA, </a:t>
            </a:r>
            <a:r>
              <a:rPr lang="fr-FR" i="1" dirty="0" err="1"/>
              <a:t>Three</a:t>
            </a:r>
            <a:r>
              <a:rPr lang="fr-FR" i="1" dirty="0"/>
              <a:t> Miles Island</a:t>
            </a:r>
            <a:r>
              <a:rPr lang="fr-FR" dirty="0"/>
              <a:t>, « syndrome chinois », fusion du cœur </a:t>
            </a:r>
          </a:p>
          <a:p>
            <a:r>
              <a:rPr lang="fr-FR" dirty="0"/>
              <a:t>1984, Bhopal, Inde, usine chimique: fuite produit, près de 4.000 morts</a:t>
            </a:r>
          </a:p>
          <a:p>
            <a:r>
              <a:rPr lang="fr-FR" dirty="0"/>
              <a:t>1986, Tchernobyl, URSS, fusion du cœur puis explosion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6554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EE0347-4485-1A42-A7DA-54BB915D6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Organisations écologiques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7D2D3F-3148-5945-BE2C-6467C18B68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i="1" dirty="0"/>
              <a:t>Amis de la Terre</a:t>
            </a:r>
            <a:r>
              <a:rPr lang="fr-FR" dirty="0"/>
              <a:t>, USA 1969, France 1970, Royaume uni, 1971, Belgique 1976</a:t>
            </a:r>
          </a:p>
          <a:p>
            <a:r>
              <a:rPr lang="fr-FR" dirty="0"/>
              <a:t>René Dumont, 1974, candidat à l’élection présidentielle, France, 300.000 voix, soit 1,32% des votes valables</a:t>
            </a:r>
          </a:p>
          <a:p>
            <a:r>
              <a:rPr lang="fr-FR" dirty="0"/>
              <a:t>Allemagne, manifestations contre guerre Vietnam (1967) puis contre nucléaire, violence FAR, listes Länder, </a:t>
            </a:r>
            <a:r>
              <a:rPr lang="fr-FR" i="1" dirty="0" err="1"/>
              <a:t>Grünen</a:t>
            </a:r>
            <a:r>
              <a:rPr lang="fr-FR" dirty="0"/>
              <a:t> 1980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8624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33EFC9-512B-8D47-B79E-953E76BA7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 Belgique, émergence d’</a:t>
            </a:r>
            <a:r>
              <a:rPr lang="fr-FR" dirty="0" err="1"/>
              <a:t>Agalev</a:t>
            </a:r>
            <a:r>
              <a:rPr lang="fr-FR" dirty="0"/>
              <a:t> et Ecolo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A72EA05-BFEB-3E45-BD6B-2DAC9DDA8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fr-FR" dirty="0"/>
              <a:t>1976, élections communales</a:t>
            </a:r>
          </a:p>
          <a:p>
            <a:pPr lvl="1"/>
            <a:r>
              <a:rPr lang="fr-FR" dirty="0"/>
              <a:t>Mons (Ecolo): 1.148 voix, 2,17% des votes valables; Namur (Combat pour l’écologie et l’autogestion): 1.198 voix, 2,06%; total: 2.346 voix </a:t>
            </a:r>
          </a:p>
          <a:p>
            <a:r>
              <a:rPr lang="fr-FR" dirty="0"/>
              <a:t>1977, élections à la chambre</a:t>
            </a:r>
          </a:p>
          <a:p>
            <a:pPr lvl="1"/>
            <a:r>
              <a:rPr lang="fr-FR" dirty="0"/>
              <a:t>Listes dans 10 arrondissements (sur 30 arrondissements), total voix: 23.206 soit 0,4%</a:t>
            </a:r>
          </a:p>
          <a:p>
            <a:r>
              <a:rPr lang="fr-FR" dirty="0"/>
              <a:t>1978, élections à la chambre</a:t>
            </a:r>
          </a:p>
          <a:p>
            <a:pPr lvl="1"/>
            <a:r>
              <a:rPr lang="fr-FR" dirty="0"/>
              <a:t>Listes dans 10 arrondissements, total voix: 42.335, soit 0,8%</a:t>
            </a:r>
          </a:p>
          <a:p>
            <a:r>
              <a:rPr lang="fr-FR" dirty="0"/>
              <a:t>1979, élection au parlement européen</a:t>
            </a:r>
          </a:p>
          <a:p>
            <a:pPr lvl="1"/>
            <a:r>
              <a:rPr lang="fr-FR" dirty="0"/>
              <a:t>Total voix: 185.819, soit 3,41%</a:t>
            </a:r>
          </a:p>
          <a:p>
            <a:r>
              <a:rPr lang="fr-FR" dirty="0"/>
              <a:t>1981, élection à la chambre</a:t>
            </a:r>
          </a:p>
          <a:p>
            <a:pPr lvl="1"/>
            <a:r>
              <a:rPr lang="fr-FR" dirty="0"/>
              <a:t>Listes dans 28 arrondissements (sur 30 arrondissements), total voix: 270.887, soit 4,5%</a:t>
            </a:r>
          </a:p>
          <a:p>
            <a:r>
              <a:rPr lang="fr-FR" dirty="0"/>
              <a:t>1982, élections communales</a:t>
            </a:r>
          </a:p>
          <a:p>
            <a:pPr lvl="1"/>
            <a:r>
              <a:rPr lang="fr-FR" dirty="0"/>
              <a:t>Listes dans 154 communes (sur 589)</a:t>
            </a:r>
          </a:p>
        </p:txBody>
      </p:sp>
    </p:spTree>
    <p:extLst>
      <p:ext uri="{BB962C8B-B14F-4D97-AF65-F5344CB8AC3E}">
        <p14:creationId xmlns:p14="http://schemas.microsoft.com/office/powerpoint/2010/main" val="707580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F31AA7C9-7892-BD47-A004-BEE0916E8DD8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5093832"/>
              </p:ext>
            </p:extLst>
          </p:nvPr>
        </p:nvGraphicFramePr>
        <p:xfrm>
          <a:off x="1741717" y="1087893"/>
          <a:ext cx="8892000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4028">
                  <a:extLst>
                    <a:ext uri="{9D8B030D-6E8A-4147-A177-3AD203B41FA5}">
                      <a16:colId xmlns:a16="http://schemas.microsoft.com/office/drawing/2014/main" val="3173127163"/>
                    </a:ext>
                  </a:extLst>
                </a:gridCol>
                <a:gridCol w="2275114">
                  <a:extLst>
                    <a:ext uri="{9D8B030D-6E8A-4147-A177-3AD203B41FA5}">
                      <a16:colId xmlns:a16="http://schemas.microsoft.com/office/drawing/2014/main" val="2128214342"/>
                    </a:ext>
                  </a:extLst>
                </a:gridCol>
                <a:gridCol w="2142858">
                  <a:extLst>
                    <a:ext uri="{9D8B030D-6E8A-4147-A177-3AD203B41FA5}">
                      <a16:colId xmlns:a16="http://schemas.microsoft.com/office/drawing/2014/main" val="11209355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1982, sondage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Flandre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Wallonie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062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/>
                        <a:t>Sympathie vis-à-vis 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4285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           Protection de la nature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88%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98%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2013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           Mouvement écologique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87%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8358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           Opposition centrales nucléaires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892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           Mouvement antimissiles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87%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140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/>
                        <a:t>A ou pourrait envisager de participer à…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6737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          Protection de la nature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1193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          Mouvement écologique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6518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          Opposition centrales nucléaires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6037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          Mouvement antimissiles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5309500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fr-FR" i="1" dirty="0"/>
                        <a:t>Beyond the </a:t>
                      </a:r>
                      <a:r>
                        <a:rPr lang="fr-FR" i="1" dirty="0" err="1"/>
                        <a:t>European</a:t>
                      </a:r>
                      <a:r>
                        <a:rPr lang="fr-FR" i="1" dirty="0"/>
                        <a:t> </a:t>
                      </a:r>
                      <a:r>
                        <a:rPr lang="fr-FR" i="1" dirty="0" err="1"/>
                        <a:t>Left</a:t>
                      </a:r>
                      <a:r>
                        <a:rPr lang="fr-FR" i="1" dirty="0"/>
                        <a:t>. </a:t>
                      </a:r>
                      <a:r>
                        <a:rPr lang="fr-FR" i="1" dirty="0" err="1"/>
                        <a:t>Ideology</a:t>
                      </a:r>
                      <a:r>
                        <a:rPr lang="fr-FR" i="1" dirty="0"/>
                        <a:t> and </a:t>
                      </a:r>
                      <a:r>
                        <a:rPr lang="fr-FR" i="1" dirty="0" err="1"/>
                        <a:t>Political</a:t>
                      </a:r>
                      <a:r>
                        <a:rPr lang="fr-FR" i="1" dirty="0"/>
                        <a:t> Action in the </a:t>
                      </a:r>
                      <a:r>
                        <a:rPr lang="fr-FR" i="1" dirty="0" err="1"/>
                        <a:t>Belgian</a:t>
                      </a:r>
                      <a:r>
                        <a:rPr lang="fr-FR" i="1" dirty="0"/>
                        <a:t> </a:t>
                      </a:r>
                      <a:r>
                        <a:rPr lang="fr-FR" i="1" dirty="0" err="1"/>
                        <a:t>Ecology</a:t>
                      </a:r>
                      <a:r>
                        <a:rPr lang="fr-FR" i="1" dirty="0"/>
                        <a:t> Parties</a:t>
                      </a:r>
                      <a:r>
                        <a:rPr lang="fr-FR" dirty="0"/>
                        <a:t>, Herbert </a:t>
                      </a:r>
                      <a:r>
                        <a:rPr lang="fr-FR" dirty="0" err="1"/>
                        <a:t>Kitschelt</a:t>
                      </a:r>
                      <a:r>
                        <a:rPr lang="fr-FR" dirty="0"/>
                        <a:t>, </a:t>
                      </a:r>
                      <a:r>
                        <a:rPr lang="fr-FR" dirty="0" err="1"/>
                        <a:t>Staf</a:t>
                      </a:r>
                      <a:r>
                        <a:rPr lang="fr-FR" dirty="0"/>
                        <a:t> Hellemans, Duke </a:t>
                      </a:r>
                      <a:r>
                        <a:rPr lang="fr-FR" dirty="0" err="1"/>
                        <a:t>University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Press</a:t>
                      </a:r>
                      <a:r>
                        <a:rPr lang="fr-FR" dirty="0"/>
                        <a:t>, London, 1990, p. 37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9140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7033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3ED65E-A29F-674E-AE06-77DBA937F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Auto-positionnement des militants, </a:t>
            </a:r>
            <a:br>
              <a:rPr lang="fr-FR" dirty="0"/>
            </a:br>
            <a:r>
              <a:rPr lang="fr-FR" dirty="0"/>
              <a:t>enquête 1985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CEB5BC12-34A0-694F-8642-2369F6536F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4020286"/>
              </p:ext>
            </p:extLst>
          </p:nvPr>
        </p:nvGraphicFramePr>
        <p:xfrm>
          <a:off x="1295400" y="2557463"/>
          <a:ext cx="96012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300">
                  <a:extLst>
                    <a:ext uri="{9D8B030D-6E8A-4147-A177-3AD203B41FA5}">
                      <a16:colId xmlns:a16="http://schemas.microsoft.com/office/drawing/2014/main" val="32239758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1784096686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1410709528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10173777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Agalev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Ecolo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Ajustement réponses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5959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Extrême gauche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279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Gauche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3274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Centre gauche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28,5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025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Centre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4865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Centre droite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7873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Droite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8282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Extrême droite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2060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N  (refus réponse)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139 (23)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65 (29)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256 (-)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8714843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r>
                        <a:rPr lang="fr-FR" i="1" dirty="0"/>
                        <a:t>Ibidem</a:t>
                      </a:r>
                      <a:r>
                        <a:rPr lang="fr-FR" dirty="0"/>
                        <a:t>, p. 55.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0156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1575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E4959C-6CE9-3D47-9001-4F240E7F4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Merci de votre attention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1B4CEEC-A8D7-BA44-B5C8-71E1B89DC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Des questions? Un débat?</a:t>
            </a:r>
          </a:p>
        </p:txBody>
      </p:sp>
    </p:spTree>
    <p:extLst>
      <p:ext uri="{BB962C8B-B14F-4D97-AF65-F5344CB8AC3E}">
        <p14:creationId xmlns:p14="http://schemas.microsoft.com/office/powerpoint/2010/main" val="278827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BEC71C-296B-EF47-8D27-4D8F1BB44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 de l’exposé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BB0987A-45AD-5E4A-BA08-77A4908D6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Démographie, industrialisation du monde</a:t>
            </a:r>
          </a:p>
          <a:p>
            <a:r>
              <a:rPr lang="fr-FR" dirty="0"/>
              <a:t>Réflexions, écrits, pensées et air du temps</a:t>
            </a:r>
          </a:p>
          <a:p>
            <a:r>
              <a:rPr lang="fr-FR" dirty="0"/>
              <a:t>Événements traumatiques</a:t>
            </a:r>
          </a:p>
          <a:p>
            <a:r>
              <a:rPr lang="fr-FR" dirty="0"/>
              <a:t>Organisations politiques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883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E088A1-32FA-8A4D-8A67-D32D2E297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Démographie, industrialisation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4C0B16-0231-5C41-BD17-80C2FEF9C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Démographie: baby-boom: augmentation des naissances après guerre</a:t>
            </a:r>
          </a:p>
          <a:p>
            <a:r>
              <a:rPr lang="fr-FR" dirty="0"/>
              <a:t>Industrialisation: </a:t>
            </a:r>
          </a:p>
          <a:p>
            <a:pPr lvl="1"/>
            <a:r>
              <a:rPr lang="fr-FR" dirty="0"/>
              <a:t>Destruction du tissu industriel par les bombardements:  </a:t>
            </a:r>
          </a:p>
          <a:p>
            <a:pPr lvl="1"/>
            <a:r>
              <a:rPr lang="fr-FR" dirty="0"/>
              <a:t>Reconstruction des entreprises et américanisation de l’industrie</a:t>
            </a:r>
          </a:p>
          <a:p>
            <a:pPr lvl="1"/>
            <a:r>
              <a:rPr lang="fr-FR" dirty="0"/>
              <a:t>Besoin de main d’œuvre de plus en plus qualifiée: </a:t>
            </a:r>
          </a:p>
          <a:p>
            <a:pPr lvl="2"/>
            <a:r>
              <a:rPr lang="fr-FR" dirty="0"/>
              <a:t>formation supérieure et bourses d’études</a:t>
            </a:r>
          </a:p>
        </p:txBody>
      </p:sp>
    </p:spTree>
    <p:extLst>
      <p:ext uri="{BB962C8B-B14F-4D97-AF65-F5344CB8AC3E}">
        <p14:creationId xmlns:p14="http://schemas.microsoft.com/office/powerpoint/2010/main" val="3188281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06D1F7-F9F2-D740-88A1-149B6EB43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Démographie: illustration</a:t>
            </a:r>
          </a:p>
        </p:txBody>
      </p:sp>
      <p:pic>
        <p:nvPicPr>
          <p:cNvPr id="4" name="Picture 5" descr="[pyramide des âges]">
            <a:extLst>
              <a:ext uri="{FF2B5EF4-FFF2-40B4-BE49-F238E27FC236}">
                <a16:creationId xmlns:a16="http://schemas.microsoft.com/office/drawing/2014/main" id="{459305FC-C514-B047-90B2-5608352FA40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08" y="2058118"/>
            <a:ext cx="5756910" cy="38303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F0EA3F1-6B45-4944-ABF9-4EE7BE508609}"/>
              </a:ext>
            </a:extLst>
          </p:cNvPr>
          <p:cNvSpPr txBox="1"/>
          <p:nvPr/>
        </p:nvSpPr>
        <p:spPr>
          <a:xfrm>
            <a:off x="7802665" y="2514600"/>
            <a:ext cx="19202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Pyramide des âges, </a:t>
            </a:r>
          </a:p>
          <a:p>
            <a:r>
              <a:rPr lang="fr-FR" dirty="0"/>
              <a:t>Belgique, </a:t>
            </a:r>
          </a:p>
          <a:p>
            <a:r>
              <a:rPr lang="fr-FR" dirty="0"/>
              <a:t>1971</a:t>
            </a:r>
          </a:p>
          <a:p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37EFD40-A99F-1A47-AE22-15C3A5F4FA3D}"/>
              </a:ext>
            </a:extLst>
          </p:cNvPr>
          <p:cNvSpPr txBox="1"/>
          <p:nvPr/>
        </p:nvSpPr>
        <p:spPr>
          <a:xfrm>
            <a:off x="2797629" y="5867397"/>
            <a:ext cx="2227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Hommes        Femmes</a:t>
            </a:r>
          </a:p>
        </p:txBody>
      </p:sp>
    </p:spTree>
    <p:extLst>
      <p:ext uri="{BB962C8B-B14F-4D97-AF65-F5344CB8AC3E}">
        <p14:creationId xmlns:p14="http://schemas.microsoft.com/office/powerpoint/2010/main" val="526341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C7BE1FC5-ACF8-A54E-97C3-B1BB48D2F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Facteurs de rupture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3FD9C2D-D478-3343-83C7-3A42EBDC79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Délocalisation de la socialité de voisinage</a:t>
            </a:r>
          </a:p>
          <a:p>
            <a:pPr lvl="1"/>
            <a:r>
              <a:rPr lang="fr-FR" dirty="0"/>
              <a:t>Moyens de communication de masse: </a:t>
            </a:r>
          </a:p>
          <a:p>
            <a:pPr lvl="2"/>
            <a:r>
              <a:rPr lang="fr-FR" dirty="0"/>
              <a:t>Voiture automobile familiale: </a:t>
            </a:r>
          </a:p>
          <a:p>
            <a:pPr lvl="3"/>
            <a:r>
              <a:rPr lang="fr-FR" dirty="0"/>
              <a:t>Naissance grands centres commerciaux, chute des petits commerces</a:t>
            </a:r>
          </a:p>
          <a:p>
            <a:pPr lvl="2"/>
            <a:r>
              <a:rPr lang="fr-FR" dirty="0"/>
              <a:t>Télévision familiale:</a:t>
            </a:r>
          </a:p>
          <a:p>
            <a:pPr lvl="3"/>
            <a:r>
              <a:rPr lang="fr-FR" dirty="0"/>
              <a:t>Gestuelle et phrasé des icones nationales, chute des notabilités locales</a:t>
            </a:r>
          </a:p>
          <a:p>
            <a:pPr lvl="3"/>
            <a:r>
              <a:rPr lang="fr-FR" dirty="0"/>
              <a:t>Accession à des débats d’idées hors quartier et hors village</a:t>
            </a:r>
          </a:p>
          <a:p>
            <a:pPr lvl="2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9771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78EBB5-C0ED-D74E-A47D-22C7755E7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Monde idéologique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388078-15F3-A241-9672-17CFD2C249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Adaptation à l’industrialisation accélérée (</a:t>
            </a:r>
            <a:r>
              <a:rPr lang="fr-FR" i="1" dirty="0"/>
              <a:t>Le défi américain</a:t>
            </a:r>
            <a:r>
              <a:rPr lang="fr-FR" dirty="0"/>
              <a:t>, …) </a:t>
            </a:r>
          </a:p>
          <a:p>
            <a:r>
              <a:rPr lang="fr-FR" dirty="0"/>
              <a:t>Résistances à l’industrialisation accélérée (</a:t>
            </a:r>
            <a:r>
              <a:rPr lang="fr-FR" i="1" dirty="0"/>
              <a:t>Halte à la croissance?</a:t>
            </a:r>
            <a:r>
              <a:rPr lang="fr-FR" dirty="0"/>
              <a:t>, …)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Contexte: guerre froide: capitalisme contre capitalisme d’Etat…</a:t>
            </a:r>
          </a:p>
          <a:p>
            <a:pPr lvl="1"/>
            <a:r>
              <a:rPr lang="fr-FR" dirty="0"/>
              <a:t>Néocolonialisme, opposition guerre Vietnam, droits civils Afro-américains…</a:t>
            </a:r>
          </a:p>
        </p:txBody>
      </p:sp>
    </p:spTree>
    <p:extLst>
      <p:ext uri="{BB962C8B-B14F-4D97-AF65-F5344CB8AC3E}">
        <p14:creationId xmlns:p14="http://schemas.microsoft.com/office/powerpoint/2010/main" val="3555994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0D867F-3FC0-2146-BBF4-E0F1FDD0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Adaptation à l’industrialisation accélérée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4AD46B8-4A14-E940-B02F-D3893315B4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Amélioration des performances des industries:</a:t>
            </a:r>
          </a:p>
          <a:p>
            <a:pPr lvl="1"/>
            <a:r>
              <a:rPr lang="fr-FR" dirty="0"/>
              <a:t>Priorisation du secteur tertiaire (services aux entreprises et aux particuliers)</a:t>
            </a:r>
          </a:p>
          <a:p>
            <a:pPr lvl="1"/>
            <a:r>
              <a:rPr lang="fr-FR" dirty="0"/>
              <a:t>Etudes sur organisation du travail et motivation des travailleurs</a:t>
            </a:r>
          </a:p>
          <a:p>
            <a:pPr lvl="1"/>
            <a:r>
              <a:rPr lang="fr-FR" dirty="0"/>
              <a:t>Groupe de </a:t>
            </a:r>
            <a:r>
              <a:rPr lang="fr-FR" dirty="0" err="1"/>
              <a:t>Bilderberg</a:t>
            </a:r>
            <a:r>
              <a:rPr lang="fr-FR" dirty="0"/>
              <a:t>, Commission Trilatérale</a:t>
            </a:r>
          </a:p>
          <a:p>
            <a:pPr lvl="1"/>
            <a:r>
              <a:rPr lang="fr-FR" dirty="0"/>
              <a:t>OCDE </a:t>
            </a:r>
          </a:p>
        </p:txBody>
      </p:sp>
    </p:spTree>
    <p:extLst>
      <p:ext uri="{BB962C8B-B14F-4D97-AF65-F5344CB8AC3E}">
        <p14:creationId xmlns:p14="http://schemas.microsoft.com/office/powerpoint/2010/main" val="1500391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4A542A-1D73-FE49-BC58-D4759775B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OCDE: le club de Rome, avril 1968</a:t>
            </a:r>
            <a:br>
              <a:rPr lang="fr-FR" dirty="0"/>
            </a:br>
            <a:r>
              <a:rPr lang="fr-FR" dirty="0"/>
              <a:t>Rapport </a:t>
            </a:r>
            <a:r>
              <a:rPr lang="fr-FR" dirty="0" err="1"/>
              <a:t>Meadow</a:t>
            </a:r>
            <a:r>
              <a:rPr lang="fr-FR" dirty="0"/>
              <a:t>, 1972: </a:t>
            </a:r>
            <a:r>
              <a:rPr lang="fr-FR" i="1" dirty="0"/>
              <a:t>Halte à la croissance?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83C6F3-1568-6144-926A-4B672F88BB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lvl="2" indent="0">
              <a:buNone/>
            </a:pPr>
            <a:r>
              <a:rPr lang="fr-FR" dirty="0"/>
              <a:t>Étude de cinq variables: </a:t>
            </a:r>
            <a:endParaRPr lang="fr-BE" dirty="0"/>
          </a:p>
          <a:p>
            <a:pPr lvl="2"/>
            <a:r>
              <a:rPr lang="fr-BE" dirty="0"/>
              <a:t>population, </a:t>
            </a:r>
          </a:p>
          <a:p>
            <a:pPr lvl="2"/>
            <a:r>
              <a:rPr lang="fr-BE" dirty="0"/>
              <a:t>production alimentaire, </a:t>
            </a:r>
          </a:p>
          <a:p>
            <a:pPr lvl="2"/>
            <a:r>
              <a:rPr lang="fr-BE" dirty="0"/>
              <a:t>industrialisation, </a:t>
            </a:r>
          </a:p>
          <a:p>
            <a:pPr lvl="2"/>
            <a:r>
              <a:rPr lang="fr-BE" dirty="0" err="1"/>
              <a:t>épuisement</a:t>
            </a:r>
            <a:r>
              <a:rPr lang="fr-BE" dirty="0"/>
              <a:t> des ressources naturelles, et </a:t>
            </a:r>
          </a:p>
          <a:p>
            <a:pPr lvl="2"/>
            <a:r>
              <a:rPr lang="fr-BE" dirty="0"/>
              <a:t>pollution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5697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EBED1E-7842-AB40-8B91-5C50CECCB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/>
              <a:t>Conditions d'un </a:t>
            </a:r>
            <a:r>
              <a:rPr lang="fr-BE" dirty="0" err="1"/>
              <a:t>équilibre</a:t>
            </a:r>
            <a:r>
              <a:rPr lang="fr-BE" dirty="0"/>
              <a:t> durable (</a:t>
            </a:r>
            <a:r>
              <a:rPr lang="fr-BE" dirty="0" err="1"/>
              <a:t>Meadow</a:t>
            </a:r>
            <a:r>
              <a:rPr lang="fr-BE" dirty="0"/>
              <a:t>)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3880BC2-05EA-FC4F-8AC0-3603B08BC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fr-BE" dirty="0"/>
          </a:p>
          <a:p>
            <a:r>
              <a:rPr lang="fr-BE" dirty="0" err="1"/>
              <a:t>dès</a:t>
            </a:r>
            <a:r>
              <a:rPr lang="fr-BE" dirty="0"/>
              <a:t> 1975, </a:t>
            </a:r>
            <a:r>
              <a:rPr lang="fr-BE" dirty="0" err="1"/>
              <a:t>natalite</a:t>
            </a:r>
            <a:r>
              <a:rPr lang="fr-BE" dirty="0"/>
              <a:t>́ </a:t>
            </a:r>
            <a:r>
              <a:rPr lang="fr-BE" dirty="0" err="1"/>
              <a:t>égale</a:t>
            </a:r>
            <a:r>
              <a:rPr lang="fr-BE" dirty="0"/>
              <a:t> à la </a:t>
            </a:r>
            <a:r>
              <a:rPr lang="fr-BE" dirty="0" err="1"/>
              <a:t>mortalite</a:t>
            </a:r>
            <a:r>
              <a:rPr lang="fr-BE" dirty="0"/>
              <a:t>́; </a:t>
            </a:r>
          </a:p>
          <a:p>
            <a:r>
              <a:rPr lang="fr-BE" dirty="0" err="1"/>
              <a:t>arrêt</a:t>
            </a:r>
            <a:r>
              <a:rPr lang="fr-BE" dirty="0"/>
              <a:t> de la croissance industrielle à partir de 1990; </a:t>
            </a:r>
          </a:p>
          <a:p>
            <a:r>
              <a:rPr lang="fr-BE" dirty="0" err="1"/>
              <a:t>réduction</a:t>
            </a:r>
            <a:r>
              <a:rPr lang="fr-BE" dirty="0"/>
              <a:t> de la consommation des </a:t>
            </a:r>
            <a:r>
              <a:rPr lang="fr-BE" dirty="0" err="1"/>
              <a:t>matière</a:t>
            </a:r>
            <a:r>
              <a:rPr lang="fr-BE" dirty="0"/>
              <a:t> </a:t>
            </a:r>
            <a:r>
              <a:rPr lang="fr-BE" dirty="0" err="1"/>
              <a:t>premières</a:t>
            </a:r>
            <a:r>
              <a:rPr lang="fr-BE" dirty="0"/>
              <a:t> et de la pollution au quart de leur niveau de 1970; </a:t>
            </a:r>
          </a:p>
          <a:p>
            <a:r>
              <a:rPr lang="fr-BE" dirty="0"/>
              <a:t>transfert des capitaux dans le secteur agricole et alimentaire, avec </a:t>
            </a:r>
            <a:r>
              <a:rPr lang="fr-BE" dirty="0" err="1"/>
              <a:t>priorite</a:t>
            </a:r>
            <a:r>
              <a:rPr lang="fr-BE" dirty="0"/>
              <a:t>́ à l'enrichissement des sols et à leur conservation; </a:t>
            </a:r>
          </a:p>
          <a:p>
            <a:r>
              <a:rPr lang="fr-BE" dirty="0" err="1"/>
              <a:t>durée</a:t>
            </a:r>
            <a:r>
              <a:rPr lang="fr-BE" dirty="0"/>
              <a:t> plus longue des machines et des produits, </a:t>
            </a:r>
          </a:p>
          <a:p>
            <a:r>
              <a:rPr lang="fr-BE" dirty="0"/>
              <a:t>recyclage des </a:t>
            </a:r>
            <a:r>
              <a:rPr lang="fr-BE" dirty="0" err="1"/>
              <a:t>déchets</a:t>
            </a:r>
            <a:r>
              <a:rPr lang="fr-BE" dirty="0"/>
              <a:t>, </a:t>
            </a:r>
          </a:p>
          <a:p>
            <a:r>
              <a:rPr lang="fr-BE" dirty="0"/>
              <a:t>domestication de l'</a:t>
            </a:r>
            <a:r>
              <a:rPr lang="fr-BE" dirty="0" err="1"/>
              <a:t>énergie</a:t>
            </a:r>
            <a:r>
              <a:rPr lang="fr-BE" dirty="0"/>
              <a:t> solaire, etc.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07715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Organique</Template>
  <TotalTime>3956</TotalTime>
  <Words>986</Words>
  <Application>Microsoft Macintosh PowerPoint</Application>
  <PresentationFormat>Grand écran</PresentationFormat>
  <Paragraphs>173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1" baseType="lpstr">
      <vt:lpstr>Arial</vt:lpstr>
      <vt:lpstr>Garamond</vt:lpstr>
      <vt:lpstr>Organique</vt:lpstr>
      <vt:lpstr>La naissance de la préoccupation écologique (1960-70)</vt:lpstr>
      <vt:lpstr>Plan de l’exposé</vt:lpstr>
      <vt:lpstr>Démographie, industrialisation</vt:lpstr>
      <vt:lpstr>Démographie: illustration</vt:lpstr>
      <vt:lpstr>Facteurs de rupture</vt:lpstr>
      <vt:lpstr>Monde idéologique</vt:lpstr>
      <vt:lpstr>Adaptation à l’industrialisation accélérée</vt:lpstr>
      <vt:lpstr>OCDE: le club de Rome, avril 1968 Rapport Meadow, 1972: Halte à la croissance?</vt:lpstr>
      <vt:lpstr>Conditions d'un équilibre durable (Meadow)</vt:lpstr>
      <vt:lpstr>Interprétation du rapport</vt:lpstr>
      <vt:lpstr>Auteurs antiproductivistes</vt:lpstr>
      <vt:lpstr>Auteurs environnementalistes</vt:lpstr>
      <vt:lpstr>Événements traumatiques</vt:lpstr>
      <vt:lpstr>Organisations écologiques </vt:lpstr>
      <vt:lpstr>En Belgique, émergence d’Agalev et Ecolo</vt:lpstr>
      <vt:lpstr>Présentation PowerPoint</vt:lpstr>
      <vt:lpstr>Auto-positionnement des militants,  enquête 1985</vt:lpstr>
      <vt:lpstr>Merci de votre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naissance de la préoccupation écologique (1960-70)</dc:title>
  <dc:creator>Microsoft Office User</dc:creator>
  <cp:lastModifiedBy>Microsoft Office User</cp:lastModifiedBy>
  <cp:revision>39</cp:revision>
  <dcterms:created xsi:type="dcterms:W3CDTF">2021-01-24T14:10:29Z</dcterms:created>
  <dcterms:modified xsi:type="dcterms:W3CDTF">2021-01-27T08:11:42Z</dcterms:modified>
</cp:coreProperties>
</file>