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158356" indent="-17012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4318301" indent="-3404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6478244" indent="-51070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8638190" indent="-68099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320" algn="l" defTabSz="91412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83" algn="l" defTabSz="91412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448" algn="l" defTabSz="91412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510" algn="l" defTabSz="91412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DFDAC7"/>
    <a:srgbClr val="EDDBC9"/>
    <a:srgbClr val="FFFFCC"/>
    <a:srgbClr val="FF9900"/>
    <a:srgbClr val="C1D2D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1" autoAdjust="0"/>
    <p:restoredTop sz="99286" autoAdjust="0"/>
  </p:normalViewPr>
  <p:slideViewPr>
    <p:cSldViewPr>
      <p:cViewPr>
        <p:scale>
          <a:sx n="20" d="100"/>
          <a:sy n="20" d="100"/>
        </p:scale>
        <p:origin x="-1782" y="-72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ur\Desktop\M&#233;moire%20de%20Th&#232;se\Travaux%20de%20recherche%20Feriel\Chapitre%203%20Ecotox\Tableau%20g&#233;n&#233;ral%20final-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38192028940278E-2"/>
          <c:y val="8.4970877092160182E-2"/>
          <c:w val="0.91715017130909604"/>
          <c:h val="0.7633043526502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'biomarkers corrigé'!$AQ$12</c:f>
              <c:strCache>
                <c:ptCount val="1"/>
                <c:pt idx="0">
                  <c:v>AChE (nmoles/min/mg protein)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595417059519725E-3"/>
                  <c:y val="-3.409090909090908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95417059519725E-3"/>
                  <c:y val="-3.78787878787878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'biomarkers corrigé'!$AR$11:$AS$11</c:f>
              <c:strCache>
                <c:ptCount val="2"/>
                <c:pt idx="0">
                  <c:v>Winter 2014</c:v>
                </c:pt>
                <c:pt idx="1">
                  <c:v>Summer 2014</c:v>
                </c:pt>
              </c:strCache>
            </c:strRef>
          </c:cat>
          <c:val>
            <c:numRef>
              <c:f>'biomarkers corrigé'!$AR$12:$AS$12</c:f>
              <c:numCache>
                <c:formatCode>General</c:formatCode>
                <c:ptCount val="2"/>
                <c:pt idx="0">
                  <c:v>0.45800193682146578</c:v>
                </c:pt>
                <c:pt idx="1">
                  <c:v>0.17511308225709429</c:v>
                </c:pt>
              </c:numCache>
            </c:numRef>
          </c:val>
        </c:ser>
        <c:ser>
          <c:idx val="1"/>
          <c:order val="1"/>
          <c:tx>
            <c:v>GPx (nmoles GSH/min/mg protein) </c:v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2424242424242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595417059519725E-3"/>
                  <c:y val="-4.924242424242417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stdErr"/>
            <c:noEndCap val="0"/>
          </c:errBars>
          <c:val>
            <c:numRef>
              <c:f>'biomarkers corrigé'!$AR$13:$AS$13</c:f>
              <c:numCache>
                <c:formatCode>General</c:formatCode>
                <c:ptCount val="2"/>
                <c:pt idx="0">
                  <c:v>3.5223268521886175</c:v>
                </c:pt>
                <c:pt idx="1">
                  <c:v>7.2535388020902012</c:v>
                </c:pt>
              </c:numCache>
            </c:numRef>
          </c:val>
        </c:ser>
        <c:ser>
          <c:idx val="2"/>
          <c:order val="2"/>
          <c:tx>
            <c:v>GSH (μg/mg protein)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1190834119039449E-3"/>
                  <c:y val="-3.78787878787878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190834119039449E-3"/>
                  <c:y val="-5.681818181818181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stdErr"/>
            <c:noEndCap val="0"/>
          </c:errBars>
          <c:val>
            <c:numRef>
              <c:f>'biomarkers corrigé'!$AR$14:$AS$14</c:f>
              <c:numCache>
                <c:formatCode>General</c:formatCode>
                <c:ptCount val="2"/>
                <c:pt idx="0">
                  <c:v>1.2131194499624609</c:v>
                </c:pt>
                <c:pt idx="1">
                  <c:v>5.1459965038832634</c:v>
                </c:pt>
              </c:numCache>
            </c:numRef>
          </c:val>
        </c:ser>
        <c:ser>
          <c:idx val="3"/>
          <c:order val="3"/>
          <c:tx>
            <c:v>MDA (nmoles/mg protein)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595417059519725E-3"/>
                  <c:y val="-2.651515151515151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651515151515151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'biomarkers corrigé'!$AR$15:$AS$15</c:f>
              <c:numCache>
                <c:formatCode>General</c:formatCode>
                <c:ptCount val="2"/>
                <c:pt idx="0">
                  <c:v>10.43388661831602</c:v>
                </c:pt>
                <c:pt idx="1">
                  <c:v>33.726428737980285</c:v>
                </c:pt>
              </c:numCache>
            </c:numRef>
          </c:val>
        </c:ser>
        <c:ser>
          <c:idx val="4"/>
          <c:order val="4"/>
          <c:tx>
            <c:v>MTs (µmoles of GSH/g protein)</c:v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6.060606060606060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b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818181818181810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stdErr"/>
            <c:noEndCap val="0"/>
          </c:errBars>
          <c:val>
            <c:numRef>
              <c:f>'biomarkers corrigé'!$AR$16:$AS$16</c:f>
              <c:numCache>
                <c:formatCode>General</c:formatCode>
                <c:ptCount val="2"/>
                <c:pt idx="0">
                  <c:v>4.9769866356124881</c:v>
                </c:pt>
                <c:pt idx="1">
                  <c:v>10.717388491469343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3545088"/>
        <c:axId val="163546624"/>
      </c:barChart>
      <c:catAx>
        <c:axId val="1635450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fr-FR"/>
          </a:p>
        </c:txPr>
        <c:crossAx val="163546624"/>
        <c:crosses val="autoZero"/>
        <c:auto val="1"/>
        <c:lblAlgn val="ctr"/>
        <c:lblOffset val="100"/>
        <c:noMultiLvlLbl val="0"/>
      </c:catAx>
      <c:valAx>
        <c:axId val="163546624"/>
        <c:scaling>
          <c:orientation val="minMax"/>
          <c:max val="3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fr-FR"/>
          </a:p>
        </c:txPr>
        <c:crossAx val="163545088"/>
        <c:crosses val="autoZero"/>
        <c:crossBetween val="between"/>
        <c:majorUnit val="5"/>
        <c:minorUnit val="0.1"/>
      </c:valAx>
    </c:plotArea>
    <c:legend>
      <c:legendPos val="t"/>
      <c:layout>
        <c:manualLayout>
          <c:xMode val="edge"/>
          <c:yMode val="edge"/>
          <c:x val="6.5242116803049768E-2"/>
          <c:y val="5.016420081349756E-2"/>
          <c:w val="0.68565195661170308"/>
          <c:h val="0.15971660351956593"/>
        </c:manualLayout>
      </c:layout>
      <c:overlay val="0"/>
      <c:txPr>
        <a:bodyPr/>
        <a:lstStyle/>
        <a:p>
          <a:pPr>
            <a:defRPr sz="14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7B5BC53-0FA5-46DB-8CF3-BBB9369659F8}" type="datetimeFigureOut">
              <a:rPr lang="fr-FR"/>
              <a:pPr>
                <a:defRPr/>
              </a:pPr>
              <a:t>16/08/2018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9AB4945-C08E-4CF6-BEF6-3A4450693F2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185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18301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58356" algn="l" defTabSz="4318301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18301" algn="l" defTabSz="4318301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78244" algn="l" defTabSz="4318301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38190" algn="l" defTabSz="4318301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798133" algn="l" defTabSz="431925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57758" algn="l" defTabSz="431925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17386" algn="l" defTabSz="431925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77012" algn="l" defTabSz="431925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ACBA32-6FB9-4ADD-80E7-122BF8687B0A}" type="slidenum">
              <a:rPr lang="fr-FR" smtClean="0"/>
              <a:pPr>
                <a:defRPr/>
              </a:pPr>
              <a:t>1</a:t>
            </a:fld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30305" y="13421682"/>
            <a:ext cx="27543443" cy="92611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609" y="24483060"/>
            <a:ext cx="22682836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8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8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541D1-BC6C-4777-B658-D4BA9E1E18A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0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64AC6-F624-4F5C-91F2-76CCC8CD4E8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9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B3E53-CD1A-4E55-8EE1-4C9D9958BF2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32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23E7D-1B67-43E3-B940-0F11DC163A8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908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698" y="27763474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9698" y="18312295"/>
            <a:ext cx="27543443" cy="9451178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59728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457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18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89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8641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836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809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782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201F0-4AB1-4391-BA16-298B22BC96E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114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0204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4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472058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4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F6F9D-BA98-4F60-BD45-4B83D8320BE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241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59728" indent="0">
              <a:buNone/>
              <a:defRPr sz="9400" b="1"/>
            </a:lvl2pPr>
            <a:lvl3pPr marL="4319457" indent="0">
              <a:buNone/>
              <a:defRPr sz="8500" b="1"/>
            </a:lvl3pPr>
            <a:lvl4pPr marL="6479185" indent="0">
              <a:buNone/>
              <a:defRPr sz="7600" b="1"/>
            </a:lvl4pPr>
            <a:lvl5pPr marL="8638912" indent="0">
              <a:buNone/>
              <a:defRPr sz="7600" b="1"/>
            </a:lvl5pPr>
            <a:lvl6pPr marL="10798641" indent="0">
              <a:buNone/>
              <a:defRPr sz="7600" b="1"/>
            </a:lvl6pPr>
            <a:lvl7pPr marL="12958369" indent="0">
              <a:buNone/>
              <a:defRPr sz="7600" b="1"/>
            </a:lvl7pPr>
            <a:lvl8pPr marL="15118096" indent="0">
              <a:buNone/>
              <a:defRPr sz="7600" b="1"/>
            </a:lvl8pPr>
            <a:lvl9pPr marL="17277825" indent="0">
              <a:buNone/>
              <a:defRPr sz="7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20203" y="13701714"/>
            <a:ext cx="14317416" cy="24893115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460810" y="9671213"/>
            <a:ext cx="14323041" cy="4030500"/>
          </a:xfrm>
        </p:spPr>
        <p:txBody>
          <a:bodyPr anchor="b"/>
          <a:lstStyle>
            <a:lvl1pPr marL="0" indent="0">
              <a:buNone/>
              <a:defRPr sz="11400" b="1"/>
            </a:lvl1pPr>
            <a:lvl2pPr marL="2159728" indent="0">
              <a:buNone/>
              <a:defRPr sz="9400" b="1"/>
            </a:lvl2pPr>
            <a:lvl3pPr marL="4319457" indent="0">
              <a:buNone/>
              <a:defRPr sz="8500" b="1"/>
            </a:lvl3pPr>
            <a:lvl4pPr marL="6479185" indent="0">
              <a:buNone/>
              <a:defRPr sz="7600" b="1"/>
            </a:lvl4pPr>
            <a:lvl5pPr marL="8638912" indent="0">
              <a:buNone/>
              <a:defRPr sz="7600" b="1"/>
            </a:lvl5pPr>
            <a:lvl6pPr marL="10798641" indent="0">
              <a:buNone/>
              <a:defRPr sz="7600" b="1"/>
            </a:lvl6pPr>
            <a:lvl7pPr marL="12958369" indent="0">
              <a:buNone/>
              <a:defRPr sz="7600" b="1"/>
            </a:lvl7pPr>
            <a:lvl8pPr marL="15118096" indent="0">
              <a:buNone/>
              <a:defRPr sz="7600" b="1"/>
            </a:lvl8pPr>
            <a:lvl9pPr marL="17277825" indent="0">
              <a:buNone/>
              <a:defRPr sz="7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460810" y="13701714"/>
            <a:ext cx="14323041" cy="24893115"/>
          </a:xfrm>
        </p:spPr>
        <p:txBody>
          <a:bodyPr/>
          <a:lstStyle>
            <a:lvl1pPr>
              <a:defRPr sz="114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6EF3E-9568-449F-AD4B-68855787C5A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799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AA41B-F0E6-403E-84BA-35F3757B64D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95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36ED4-57BB-4A12-AD14-041ED36C9B1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15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205" y="1720216"/>
            <a:ext cx="10660709" cy="7320915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69085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4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20205" y="9041135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59728" indent="0">
              <a:buNone/>
              <a:defRPr sz="5700"/>
            </a:lvl2pPr>
            <a:lvl3pPr marL="4319457" indent="0">
              <a:buNone/>
              <a:defRPr sz="4800"/>
            </a:lvl3pPr>
            <a:lvl4pPr marL="6479185" indent="0">
              <a:buNone/>
              <a:defRPr sz="4200"/>
            </a:lvl4pPr>
            <a:lvl5pPr marL="8638912" indent="0">
              <a:buNone/>
              <a:defRPr sz="4200"/>
            </a:lvl5pPr>
            <a:lvl6pPr marL="10798641" indent="0">
              <a:buNone/>
              <a:defRPr sz="4200"/>
            </a:lvl6pPr>
            <a:lvl7pPr marL="12958369" indent="0">
              <a:buNone/>
              <a:defRPr sz="4200"/>
            </a:lvl7pPr>
            <a:lvl8pPr marL="15118096" indent="0">
              <a:buNone/>
              <a:defRPr sz="4200"/>
            </a:lvl8pPr>
            <a:lvl9pPr marL="17277825" indent="0">
              <a:buNone/>
              <a:defRPr sz="4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68FB8-27F0-4D2D-8677-EF607D89169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76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49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59728" indent="0">
              <a:buNone/>
              <a:defRPr sz="13200"/>
            </a:lvl2pPr>
            <a:lvl3pPr marL="4319457" indent="0">
              <a:buNone/>
              <a:defRPr sz="11400"/>
            </a:lvl3pPr>
            <a:lvl4pPr marL="6479185" indent="0">
              <a:buNone/>
              <a:defRPr sz="9400"/>
            </a:lvl4pPr>
            <a:lvl5pPr marL="8638912" indent="0">
              <a:buNone/>
              <a:defRPr sz="9400"/>
            </a:lvl5pPr>
            <a:lvl6pPr marL="10798641" indent="0">
              <a:buNone/>
              <a:defRPr sz="9400"/>
            </a:lvl6pPr>
            <a:lvl7pPr marL="12958369" indent="0">
              <a:buNone/>
              <a:defRPr sz="9400"/>
            </a:lvl7pPr>
            <a:lvl8pPr marL="15118096" indent="0">
              <a:buNone/>
              <a:defRPr sz="9400"/>
            </a:lvl8pPr>
            <a:lvl9pPr marL="17277825" indent="0">
              <a:buNone/>
              <a:defRPr sz="9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51421" y="33814231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59728" indent="0">
              <a:buNone/>
              <a:defRPr sz="5700"/>
            </a:lvl2pPr>
            <a:lvl3pPr marL="4319457" indent="0">
              <a:buNone/>
              <a:defRPr sz="4800"/>
            </a:lvl3pPr>
            <a:lvl4pPr marL="6479185" indent="0">
              <a:buNone/>
              <a:defRPr sz="4200"/>
            </a:lvl4pPr>
            <a:lvl5pPr marL="8638912" indent="0">
              <a:buNone/>
              <a:defRPr sz="4200"/>
            </a:lvl5pPr>
            <a:lvl6pPr marL="10798641" indent="0">
              <a:buNone/>
              <a:defRPr sz="4200"/>
            </a:lvl6pPr>
            <a:lvl7pPr marL="12958369" indent="0">
              <a:buNone/>
              <a:defRPr sz="4200"/>
            </a:lvl7pPr>
            <a:lvl8pPr marL="15118096" indent="0">
              <a:buNone/>
              <a:defRPr sz="4200"/>
            </a:lvl8pPr>
            <a:lvl9pPr marL="17277825" indent="0">
              <a:buNone/>
              <a:defRPr sz="4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59A77-E5BF-44BB-980A-0A6640CA253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8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</p:spPr>
        <p:txBody>
          <a:bodyPr vert="horz" lIns="431946" tIns="215972" rIns="431946" bIns="21597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6" cy="28513567"/>
          </a:xfrm>
          <a:prstGeom prst="rect">
            <a:avLst/>
          </a:prstGeom>
        </p:spPr>
        <p:txBody>
          <a:bodyPr vert="horz" lIns="431946" tIns="215972" rIns="431946" bIns="21597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620201" y="40045008"/>
            <a:ext cx="7560946" cy="2300288"/>
          </a:xfrm>
          <a:prstGeom prst="rect">
            <a:avLst/>
          </a:prstGeom>
        </p:spPr>
        <p:txBody>
          <a:bodyPr vert="horz" lIns="431946" tIns="215972" rIns="431946" bIns="215972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071385" y="40045008"/>
            <a:ext cx="10261283" cy="2300288"/>
          </a:xfrm>
          <a:prstGeom prst="rect">
            <a:avLst/>
          </a:prstGeom>
        </p:spPr>
        <p:txBody>
          <a:bodyPr vert="horz" lIns="431946" tIns="215972" rIns="431946" bIns="215972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</p:spPr>
        <p:txBody>
          <a:bodyPr vert="horz" lIns="431946" tIns="215972" rIns="431946" bIns="215972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F6E7D1-6814-40F4-8F44-6191303DB10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59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319457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796" indent="-1619796" algn="l" defTabSz="43194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558" indent="-1349831" algn="l" defTabSz="4319457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321" indent="-1079864" algn="l" defTabSz="43194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048" indent="-1079864" algn="l" defTabSz="4319457" rtl="0" eaLnBrk="1" latinLnBrk="0" hangingPunct="1">
        <a:spcBef>
          <a:spcPct val="20000"/>
        </a:spcBef>
        <a:buFont typeface="Arial" panose="020B0604020202020204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718777" indent="-1079864" algn="l" defTabSz="4319457" rtl="0" eaLnBrk="1" latinLnBrk="0" hangingPunct="1">
        <a:spcBef>
          <a:spcPct val="20000"/>
        </a:spcBef>
        <a:buFont typeface="Arial" panose="020B0604020202020204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504" indent="-1079864" algn="l" defTabSz="4319457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232" indent="-1079864" algn="l" defTabSz="4319457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7961" indent="-1079864" algn="l" defTabSz="4319457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7689" indent="-1079864" algn="l" defTabSz="4319457" rtl="0" eaLnBrk="1" latinLnBrk="0" hangingPunct="1">
        <a:spcBef>
          <a:spcPct val="20000"/>
        </a:spcBef>
        <a:buFont typeface="Arial" panose="020B0604020202020204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1945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728" algn="l" defTabSz="431945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457" algn="l" defTabSz="431945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185" algn="l" defTabSz="431945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8912" algn="l" defTabSz="431945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8641" algn="l" defTabSz="431945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369" algn="l" defTabSz="431945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096" algn="l" defTabSz="431945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7825" algn="l" defTabSz="431945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5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6.emf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98191" y="2924951"/>
            <a:ext cx="31260526" cy="5628102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2" tIns="45706" rIns="91412" bIns="45706" anchor="ctr"/>
          <a:lstStyle/>
          <a:p>
            <a:pPr algn="just" eaLnBrk="0" hangingPunct="0">
              <a:defRPr/>
            </a:pPr>
            <a:r>
              <a:rPr lang="fr-FR" sz="4100" b="1" dirty="0"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endParaRPr lang="fr-FR" sz="4100" dirty="0"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95922" y="8984659"/>
            <a:ext cx="5055806" cy="11535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eaLnBrk="0" hangingPunct="0">
              <a:defRPr/>
            </a:pPr>
            <a:r>
              <a:rPr lang="fr-FR" sz="4100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5173395" y="14736309"/>
            <a:ext cx="6466277" cy="11535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eaLnBrk="0" hangingPunct="0">
              <a:defRPr/>
            </a:pPr>
            <a:r>
              <a:rPr lang="fr-FR" sz="4100" b="1" dirty="0">
                <a:solidFill>
                  <a:schemeClr val="tx1"/>
                </a:solidFill>
              </a:rPr>
              <a:t>MATERIALS &amp; METHODS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757952" y="23958864"/>
            <a:ext cx="6197440" cy="12500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eaLnBrk="0" hangingPunct="0">
              <a:defRPr/>
            </a:pPr>
            <a:r>
              <a:rPr lang="fr-FR" sz="4100" b="1" dirty="0">
                <a:solidFill>
                  <a:schemeClr val="tx1"/>
                </a:solidFill>
              </a:rPr>
              <a:t>RESULTS &amp; DISCUSSION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98192" y="39824335"/>
            <a:ext cx="4876800" cy="97616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eaLnBrk="0" hangingPunct="0">
              <a:defRPr/>
            </a:pPr>
            <a:r>
              <a:rPr lang="fr-FR" sz="4100" b="1" dirty="0">
                <a:solidFill>
                  <a:schemeClr val="tx1"/>
                </a:solidFill>
              </a:rPr>
              <a:t>REFERENCES</a:t>
            </a:r>
            <a:endParaRPr lang="fr-FR" sz="4600" b="1" dirty="0">
              <a:solidFill>
                <a:schemeClr val="tx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98192" y="3038078"/>
            <a:ext cx="31859233" cy="5196127"/>
            <a:chOff x="558979" y="3010171"/>
            <a:chExt cx="29770871" cy="5148397"/>
          </a:xfrm>
        </p:grpSpPr>
        <p:sp>
          <p:nvSpPr>
            <p:cNvPr id="37" name="ZoneTexte 36"/>
            <p:cNvSpPr txBox="1"/>
            <p:nvPr/>
          </p:nvSpPr>
          <p:spPr>
            <a:xfrm>
              <a:off x="558979" y="3010171"/>
              <a:ext cx="24639408" cy="4937124"/>
            </a:xfrm>
            <a:prstGeom prst="rect">
              <a:avLst/>
            </a:prstGeom>
            <a:noFill/>
          </p:spPr>
          <p:txBody>
            <a:bodyPr wrap="square" lIns="88386" tIns="44193" rIns="88386" bIns="44193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5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Effects</a:t>
              </a:r>
              <a:r>
                <a:rPr lang="fr-FR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fr-FR" sz="5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increasing</a:t>
              </a:r>
              <a:r>
                <a:rPr lang="fr-FR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5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temperatures</a:t>
              </a:r>
              <a:r>
                <a:rPr lang="fr-FR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 on </a:t>
              </a:r>
              <a:r>
                <a:rPr lang="fr-FR" sz="5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biomarker</a:t>
              </a:r>
              <a:r>
                <a:rPr lang="fr-FR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5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responses</a:t>
              </a:r>
              <a:r>
                <a:rPr lang="fr-FR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 and accumulation of trace elements in the </a:t>
              </a:r>
              <a:r>
                <a:rPr lang="fr-FR" sz="5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Ark</a:t>
              </a:r>
              <a:r>
                <a:rPr lang="fr-FR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5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shell</a:t>
              </a:r>
              <a:r>
                <a:rPr lang="fr-FR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fr-FR" sz="5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Arca</a:t>
              </a:r>
              <a:r>
                <a:rPr lang="fr-FR" sz="5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5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noae</a:t>
              </a:r>
              <a:r>
                <a:rPr lang="fr-FR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fr-FR" sz="5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5000" b="1" dirty="0">
                  <a:latin typeface="Arial" panose="020B0604020202020204" pitchFamily="34" charset="0"/>
                  <a:cs typeface="Arial" panose="020B0604020202020204" pitchFamily="34" charset="0"/>
                </a:rPr>
                <a:t> Bizerte </a:t>
              </a:r>
              <a:r>
                <a:rPr lang="fr-FR" sz="5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lagoon</a:t>
              </a:r>
              <a:endParaRPr lang="fr-FR" sz="5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fr-FR" sz="4600" b="1" dirty="0">
                  <a:latin typeface="Arial" pitchFamily="34" charset="0"/>
                  <a:cs typeface="Arial" pitchFamily="34" charset="0"/>
                </a:rPr>
                <a:t>      </a:t>
              </a:r>
            </a:p>
            <a:p>
              <a:pPr algn="ctr" eaLnBrk="0" hangingPunct="0">
                <a:defRPr/>
              </a:pPr>
              <a:r>
                <a:rPr lang="fr-FR" sz="4600" b="1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fr-FR" sz="3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Feriel</a:t>
              </a:r>
              <a:r>
                <a:rPr lang="fr-FR" sz="3700" b="1" dirty="0">
                  <a:latin typeface="Arial" panose="020B0604020202020204" pitchFamily="34" charset="0"/>
                  <a:cs typeface="Arial" panose="020B0604020202020204" pitchFamily="34" charset="0"/>
                </a:rPr>
                <a:t> GHRIBI</a:t>
              </a:r>
              <a:r>
                <a:rPr lang="en-US" sz="37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sz="3700" b="1" dirty="0">
                  <a:latin typeface="Arial" panose="020B0604020202020204" pitchFamily="34" charset="0"/>
                  <a:cs typeface="Arial" panose="020B0604020202020204" pitchFamily="34" charset="0"/>
                </a:rPr>
                <a:t>*, Jonathan RICHIR</a:t>
              </a:r>
              <a:r>
                <a:rPr lang="en-US" sz="37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sz="3700" b="1" dirty="0"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fr-FR" sz="3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Safa</a:t>
              </a:r>
              <a:r>
                <a:rPr lang="fr-FR" sz="3700" b="1" dirty="0">
                  <a:latin typeface="Arial" panose="020B0604020202020204" pitchFamily="34" charset="0"/>
                  <a:cs typeface="Arial" panose="020B0604020202020204" pitchFamily="34" charset="0"/>
                </a:rPr>
                <a:t> BEJAOUI</a:t>
              </a:r>
              <a:r>
                <a:rPr lang="en-US" sz="37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sz="37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fr-FR" sz="3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Dhouha</a:t>
              </a:r>
              <a:r>
                <a:rPr lang="fr-FR" sz="3700" b="1" dirty="0">
                  <a:latin typeface="Arial" panose="020B0604020202020204" pitchFamily="34" charset="0"/>
                  <a:cs typeface="Arial" panose="020B0604020202020204" pitchFamily="34" charset="0"/>
                </a:rPr>
                <a:t> BOUSSOUFA</a:t>
              </a:r>
              <a:r>
                <a:rPr lang="en-US" sz="37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sz="3700" b="1" dirty="0">
                  <a:latin typeface="Arial" panose="020B0604020202020204" pitchFamily="34" charset="0"/>
                  <a:cs typeface="Arial" panose="020B0604020202020204" pitchFamily="34" charset="0"/>
                </a:rPr>
                <a:t> , M’</a:t>
              </a:r>
              <a:r>
                <a:rPr lang="fr-FR" sz="3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hamed</a:t>
              </a:r>
              <a:r>
                <a:rPr lang="fr-FR" sz="3700" b="1" dirty="0">
                  <a:latin typeface="Arial" panose="020B0604020202020204" pitchFamily="34" charset="0"/>
                  <a:cs typeface="Arial" panose="020B0604020202020204" pitchFamily="34" charset="0"/>
                </a:rPr>
                <a:t> El CAFSI</a:t>
              </a:r>
              <a:r>
                <a:rPr lang="en-US" sz="37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fr-FR" sz="3700" b="1" dirty="0">
                  <a:latin typeface="Arial" panose="020B0604020202020204" pitchFamily="34" charset="0"/>
                  <a:cs typeface="Arial" panose="020B0604020202020204" pitchFamily="34" charset="0"/>
                </a:rPr>
                <a:t> , Sylvie GOBERT</a:t>
              </a:r>
              <a:r>
                <a:rPr lang="en-US" sz="37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 eaLnBrk="0" hangingPunct="0">
                <a:defRPr/>
              </a:pPr>
              <a:endParaRPr lang="fr-FR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en-US" sz="2900" b="1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Unit of Physiology and Aquatic Environment, University of Tunis El </a:t>
              </a:r>
              <a:r>
                <a:rPr lang="en-US" sz="29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Manar</a:t>
              </a:r>
              <a:r>
                <a:rPr lang="en-US" sz="2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 Tunis- Tunisia</a:t>
              </a:r>
              <a:endParaRPr lang="fr-FR" sz="29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n-US" sz="2900" b="1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Laboratory of </a:t>
              </a:r>
              <a:r>
                <a:rPr lang="en-US" sz="29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Oceanology</a:t>
              </a:r>
              <a:r>
                <a:rPr lang="en-US" sz="2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- MARE Centre - University of LIEGE - B6C - 4000 LIEGE - </a:t>
              </a:r>
              <a:r>
                <a:rPr lang="en-US" sz="29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Sart</a:t>
              </a:r>
              <a:r>
                <a:rPr lang="en-US" sz="2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Tilman</a:t>
              </a:r>
              <a:r>
                <a:rPr lang="en-US" sz="2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- Belgium</a:t>
              </a:r>
              <a:endParaRPr lang="fr-FR" sz="29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ZoneTexte 45"/>
            <p:cNvSpPr txBox="1">
              <a:spLocks noChangeArrowheads="1"/>
            </p:cNvSpPr>
            <p:nvPr/>
          </p:nvSpPr>
          <p:spPr bwMode="auto">
            <a:xfrm>
              <a:off x="24685820" y="7688952"/>
              <a:ext cx="5644030" cy="469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8386" tIns="44193" rIns="88386" bIns="44193">
              <a:spAutoFit/>
            </a:bodyPr>
            <a:lstStyle/>
            <a:p>
              <a:pPr algn="ctr"/>
              <a:r>
                <a:rPr lang="es-ES" sz="2500" b="1" dirty="0"/>
                <a:t>ferielghribi@yahoo.fr</a:t>
              </a:r>
              <a:endParaRPr lang="fr-FR" sz="2500" b="1" dirty="0"/>
            </a:p>
          </p:txBody>
        </p:sp>
        <p:pic>
          <p:nvPicPr>
            <p:cNvPr id="2087" name="Picture 39" descr="C:\Users\toshiba\Desktop\musé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74336" y="3450080"/>
              <a:ext cx="2666999" cy="4238872"/>
            </a:xfrm>
            <a:prstGeom prst="rect">
              <a:avLst/>
            </a:prstGeom>
            <a:noFill/>
          </p:spPr>
        </p:pic>
      </p:grpSp>
      <p:sp>
        <p:nvSpPr>
          <p:cNvPr id="6" name="Rogner un rectangle à un seul coin 5"/>
          <p:cNvSpPr/>
          <p:nvPr/>
        </p:nvSpPr>
        <p:spPr>
          <a:xfrm rot="5400000">
            <a:off x="5858989" y="5908393"/>
            <a:ext cx="4818968" cy="13809841"/>
          </a:xfrm>
          <a:prstGeom prst="snip1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4572" tIns="47286" rIns="94572" bIns="47286" rtlCol="0" anchor="t"/>
          <a:lstStyle/>
          <a:p>
            <a:pPr algn="just">
              <a:lnSpc>
                <a:spcPct val="150000"/>
              </a:lnSpc>
            </a:pP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Bizerte lagoon is one of the most studied coastal areas in Tunisia, it is used for shellfish production since 1964 and supports various industry and agriculture activities (</a:t>
            </a:r>
            <a:r>
              <a:rPr lang="en-US" sz="2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Barhoumi</a:t>
            </a:r>
            <a:r>
              <a:rPr lang="en-US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This lagoon inhabit a wide diversity of marine invertebrates, among them the valuable shellfish Noah’s ark (</a:t>
            </a:r>
            <a:r>
              <a:rPr lang="en-US" sz="2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</a:t>
            </a:r>
            <a:r>
              <a:rPr lang="en-US" sz="2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noae</a:t>
            </a: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The present study examines the influence of increasing temperature on biochemical biomarkers and </a:t>
            </a:r>
            <a:r>
              <a:rPr lang="en-US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 elements </a:t>
            </a: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bioaccumulation in the total edible tissue of the comestible bivalve </a:t>
            </a:r>
            <a:r>
              <a:rPr lang="en-US" sz="2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Arca</a:t>
            </a:r>
            <a:r>
              <a:rPr lang="en-US" sz="2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noae</a:t>
            </a:r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fr-FR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39079" y="16133197"/>
            <a:ext cx="17202946" cy="7459050"/>
          </a:xfrm>
          <a:prstGeom prst="rect">
            <a:avLst/>
          </a:prstGeom>
        </p:spPr>
        <p:txBody>
          <a:bodyPr wrap="square" lIns="94572" tIns="47286" rIns="94572" bIns="4728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120 mature specimens of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Arca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noae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(Fig. 1) (55.23-65.08 mm) were collected during winter and summer 2014 from Bizerte Lagoon (northern Tunisia) (Fig. 2) at a depth of 3 meters by scuba diving </a:t>
            </a:r>
            <a:r>
              <a:rPr lang="fr-FR" sz="2900" dirty="0"/>
              <a:t>in the </a:t>
            </a:r>
            <a:r>
              <a:rPr lang="fr-FR" sz="2900" dirty="0" err="1"/>
              <a:t>southern</a:t>
            </a:r>
            <a:r>
              <a:rPr lang="fr-FR" sz="2900" dirty="0"/>
              <a:t> </a:t>
            </a:r>
            <a:r>
              <a:rPr lang="fr-FR" sz="2900" dirty="0" err="1"/>
              <a:t>sector</a:t>
            </a:r>
            <a:r>
              <a:rPr lang="fr-FR" sz="2900" dirty="0"/>
              <a:t> of the </a:t>
            </a:r>
            <a:r>
              <a:rPr lang="fr-FR" sz="2900" dirty="0" err="1"/>
              <a:t>lagoon</a:t>
            </a:r>
            <a:r>
              <a:rPr lang="fr-FR" sz="2900" dirty="0"/>
              <a:t> </a:t>
            </a:r>
            <a:r>
              <a:rPr lang="en-US" sz="2900" dirty="0"/>
              <a:t>far from urban and industrial sources of pollution but this site remained influenced by agricultural inputs.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/>
              <a:t>Ten trace elements (Ni, Cr, Cd, Fe, Zn, </a:t>
            </a:r>
            <a:r>
              <a:rPr lang="en-US" sz="2900" dirty="0" err="1"/>
              <a:t>Mn</a:t>
            </a:r>
            <a:r>
              <a:rPr lang="en-US" sz="2900" dirty="0"/>
              <a:t>, Al, Cu, Se and </a:t>
            </a:r>
            <a:r>
              <a:rPr lang="en-US" sz="2900" dirty="0" err="1"/>
              <a:t>Pb</a:t>
            </a:r>
            <a:r>
              <a:rPr lang="en-US" sz="2900" dirty="0"/>
              <a:t>) were analyzed in </a:t>
            </a:r>
            <a:r>
              <a:rPr lang="en-US" sz="2900" i="1" dirty="0"/>
              <a:t>A . </a:t>
            </a:r>
            <a:r>
              <a:rPr lang="en-US" sz="2900" i="1" dirty="0" err="1"/>
              <a:t>noae</a:t>
            </a:r>
            <a:r>
              <a:rPr lang="en-US" sz="2900" i="1" dirty="0"/>
              <a:t> </a:t>
            </a:r>
            <a:r>
              <a:rPr lang="en-US" sz="2900" dirty="0"/>
              <a:t>tissues (N=30 per season) by inductively coupled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plasma mass spectrometry (ICP-MS) (</a:t>
            </a:r>
            <a:r>
              <a:rPr lang="en-US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Richir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). For biomarkers analysis, w</a:t>
            </a:r>
            <a:r>
              <a:rPr lang="en-US" sz="2900" dirty="0"/>
              <a:t>hole animal soft tissues (N=30 per season) were removed from -80 °C, thawed on ice and  homogenized, individually, with an ultra </a:t>
            </a:r>
            <a:r>
              <a:rPr lang="en-US" sz="2900" dirty="0" err="1"/>
              <a:t>Turrax</a:t>
            </a:r>
            <a:r>
              <a:rPr lang="en-US" sz="2900" baseline="30000" dirty="0"/>
              <a:t>®</a:t>
            </a:r>
            <a:r>
              <a:rPr lang="en-US" sz="2900" dirty="0"/>
              <a:t> in phosphate buffer (0.1 M, pH= 7.4) then centrifuged at 9000×g for 20 min at 4°C. Tissues homogenates aliquots were used for biomarker assays: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metallothioneins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(MTs) (</a:t>
            </a:r>
            <a:r>
              <a:rPr lang="en-US" altLang="fr-FR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Viarengo</a:t>
            </a:r>
            <a:r>
              <a:rPr lang="en-US" altLang="fr-FR" sz="2900" b="1" dirty="0">
                <a:latin typeface="Arial" panose="020B0604020202020204" pitchFamily="34" charset="0"/>
                <a:cs typeface="Arial" panose="020B0604020202020204" pitchFamily="34" charset="0"/>
              </a:rPr>
              <a:t> et al. 1997</a:t>
            </a:r>
            <a:r>
              <a:rPr lang="en-US" altLang="fr-FR" sz="2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(2)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malondialdehyde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(MDA) (</a:t>
            </a:r>
            <a:r>
              <a:rPr lang="en-US" altLang="fr-FR" sz="2900" b="1" dirty="0">
                <a:latin typeface="Arial" panose="020B0604020202020204" pitchFamily="34" charset="0"/>
                <a:cs typeface="Arial" panose="020B0604020202020204" pitchFamily="34" charset="0"/>
              </a:rPr>
              <a:t>Draper &amp;   Hadley 1990</a:t>
            </a:r>
            <a:r>
              <a:rPr lang="en-US" altLang="fr-FR" sz="2900" dirty="0">
                <a:latin typeface="Arial" panose="020B0604020202020204" pitchFamily="34" charset="0"/>
                <a:cs typeface="Arial" panose="020B0604020202020204" pitchFamily="34" charset="0"/>
              </a:rPr>
              <a:t>), (3)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glutathione peroxidase (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GPx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altLang="fr-FR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Flohe</a:t>
            </a:r>
            <a:r>
              <a:rPr lang="en-US" altLang="fr-FR" sz="29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fr-FR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Gunzler</a:t>
            </a:r>
            <a:r>
              <a:rPr lang="en-US" altLang="fr-FR" sz="2900" b="1" dirty="0">
                <a:latin typeface="Arial" panose="020B0604020202020204" pitchFamily="34" charset="0"/>
                <a:cs typeface="Arial" panose="020B0604020202020204" pitchFamily="34" charset="0"/>
              </a:rPr>
              <a:t> 1984</a:t>
            </a:r>
            <a:r>
              <a:rPr lang="en-US" altLang="fr-FR" sz="2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FR" altLang="fr-FR" sz="2900" dirty="0">
                <a:latin typeface="Arial" panose="020B0604020202020204" pitchFamily="34" charset="0"/>
                <a:cs typeface="Arial" panose="020B0604020202020204" pitchFamily="34" charset="0"/>
              </a:rPr>
              <a:t>, (4)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reduced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gluthatione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(GSH) (</a:t>
            </a:r>
            <a:r>
              <a:rPr lang="en-US" altLang="fr-FR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Ellman</a:t>
            </a:r>
            <a:r>
              <a:rPr lang="en-US" altLang="fr-FR" sz="2900" b="1" dirty="0">
                <a:latin typeface="Arial" panose="020B0604020202020204" pitchFamily="34" charset="0"/>
                <a:cs typeface="Arial" panose="020B0604020202020204" pitchFamily="34" charset="0"/>
              </a:rPr>
              <a:t> 1959</a:t>
            </a:r>
            <a:r>
              <a:rPr lang="en-US" altLang="fr-FR" sz="2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and (5) acetylcholinesterase (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altLang="fr-FR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Ellman</a:t>
            </a:r>
            <a:r>
              <a:rPr lang="en-US" altLang="fr-FR" sz="2900" b="1" dirty="0">
                <a:latin typeface="Arial" panose="020B0604020202020204" pitchFamily="34" charset="0"/>
                <a:cs typeface="Arial" panose="020B0604020202020204" pitchFamily="34" charset="0"/>
              </a:rPr>
              <a:t> et al. 1961</a:t>
            </a:r>
            <a:r>
              <a:rPr lang="en-US" altLang="fr-FR" sz="29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r-FR" altLang="fr-F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189" y="25415450"/>
            <a:ext cx="15152934" cy="860843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72" tIns="47286" rIns="94572" bIns="47286" rtlCol="0" anchor="ctr"/>
          <a:lstStyle/>
          <a:p>
            <a:pPr marL="295536" indent="-295536" algn="ctr">
              <a:buSzPct val="90000"/>
              <a:buFont typeface="Arial" panose="020B0604020202020204" pitchFamily="34" charset="0"/>
              <a:buChar char="•"/>
            </a:pPr>
            <a:endParaRPr lang="fr-FR" dirty="0"/>
          </a:p>
        </p:txBody>
      </p:sp>
      <p:graphicFrame>
        <p:nvGraphicFramePr>
          <p:cNvPr id="90" name="Tableau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731590"/>
              </p:ext>
            </p:extLst>
          </p:nvPr>
        </p:nvGraphicFramePr>
        <p:xfrm>
          <a:off x="19389321" y="25495110"/>
          <a:ext cx="8628119" cy="3737656"/>
        </p:xfrm>
        <a:graphic>
          <a:graphicData uri="http://schemas.openxmlformats.org/drawingml/2006/table">
            <a:tbl>
              <a:tblPr/>
              <a:tblGrid>
                <a:gridCol w="2874218"/>
                <a:gridCol w="2876950"/>
                <a:gridCol w="2876951"/>
              </a:tblGrid>
              <a:tr h="553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Trace elements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(mg / kg DW)</a:t>
                      </a: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Winter 2014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Summer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2014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18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Ni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0,39±0,13</a:t>
                      </a:r>
                      <a:r>
                        <a:rPr kumimoji="0" lang="fr-F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a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0,59 ± 0,12</a:t>
                      </a:r>
                      <a:r>
                        <a:rPr kumimoji="0" lang="fr-F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b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Fe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128±23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a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183 ± 40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b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Cr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0,26±0,04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a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0,38 ± 0,16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b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Mn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11±5,34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a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19 ± 5.75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b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Cu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3,78±0,16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a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6,37 ± 0,40</a:t>
                      </a:r>
                      <a:r>
                        <a:rPr kumimoji="0" lang="fr-F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b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Zn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168±21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a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176 ± 19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b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Cd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0,77 ± 0,21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a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0,91 ± 0,22</a:t>
                      </a:r>
                      <a:r>
                        <a:rPr kumimoji="0" lang="fr-F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b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Al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21±3,14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a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117±38</a:t>
                      </a:r>
                      <a:r>
                        <a:rPr kumimoji="0" lang="fr-F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b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Se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3,55±0,38</a:t>
                      </a:r>
                      <a:r>
                        <a:rPr kumimoji="0" lang="fr-F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a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4,74±0,14</a:t>
                      </a:r>
                      <a:r>
                        <a:rPr kumimoji="0" lang="fr-F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b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Pb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0,49±0,09</a:t>
                      </a:r>
                      <a:r>
                        <a:rPr kumimoji="0" lang="fr-F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 a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1,83±1,68</a:t>
                      </a:r>
                      <a:r>
                        <a:rPr kumimoji="0" lang="fr-FR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b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7303" marR="6730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Groupe 13"/>
          <p:cNvGrpSpPr/>
          <p:nvPr/>
        </p:nvGrpSpPr>
        <p:grpSpPr>
          <a:xfrm>
            <a:off x="1410246" y="15724436"/>
            <a:ext cx="11541902" cy="7345565"/>
            <a:chOff x="1733661" y="13448059"/>
            <a:chExt cx="11145422" cy="7373892"/>
          </a:xfrm>
        </p:grpSpPr>
        <p:pic>
          <p:nvPicPr>
            <p:cNvPr id="39" name="Picture 17" descr="Résultat de recherche d'images pour &quot;bivalve arca noae&quot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254" y="17393288"/>
              <a:ext cx="2743770" cy="31506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7" name="Image 86" descr="E:\20561982_1281204705322349_1504697062_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4"/>
            <a:stretch>
              <a:fillRect/>
            </a:stretch>
          </p:blipFill>
          <p:spPr bwMode="auto">
            <a:xfrm>
              <a:off x="6931919" y="13614168"/>
              <a:ext cx="5947164" cy="3071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86"/>
            <a:stretch>
              <a:fillRect/>
            </a:stretch>
          </p:blipFill>
          <p:spPr bwMode="auto">
            <a:xfrm>
              <a:off x="6988221" y="17900467"/>
              <a:ext cx="4486852" cy="292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7" descr="C:\Users\toshiba\Desktop\images (4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33661" y="13448059"/>
              <a:ext cx="4509299" cy="30041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1" name="Image 90" descr="Résultat de recherche d'images pour &quot;symbole femelle&quot;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905501" y="17088488"/>
              <a:ext cx="619709" cy="609600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93" name="Image 92" descr="Résultat de recherche d'images pour &quot;symbole male&quot;"/>
            <p:cNvPicPr/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965021" y="17115903"/>
              <a:ext cx="645571" cy="609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12" name="Groupe 11"/>
          <p:cNvGrpSpPr/>
          <p:nvPr/>
        </p:nvGrpSpPr>
        <p:grpSpPr>
          <a:xfrm>
            <a:off x="21773872" y="9762766"/>
            <a:ext cx="9293337" cy="5843834"/>
            <a:chOff x="14249535" y="7542909"/>
            <a:chExt cx="7413353" cy="4675853"/>
          </a:xfrm>
        </p:grpSpPr>
        <p:pic>
          <p:nvPicPr>
            <p:cNvPr id="94" name="Picture 49" descr="C:\Users\toshiba\Desktop\3045-004-B3FD0945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325735" y="7542909"/>
              <a:ext cx="4724400" cy="3914502"/>
            </a:xfrm>
            <a:prstGeom prst="rect">
              <a:avLst/>
            </a:prstGeom>
            <a:ln w="38100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5" name="Picture 51"/>
            <p:cNvPicPr>
              <a:picLocks noChangeAspect="1" noChangeArrowheads="1"/>
            </p:cNvPicPr>
            <p:nvPr/>
          </p:nvPicPr>
          <p:blipFill>
            <a:blip r:embed="rId11" cstate="print"/>
            <a:srcRect l="8158" t="16981" r="14706" b="10211"/>
            <a:stretch>
              <a:fillRect/>
            </a:stretch>
          </p:blipFill>
          <p:spPr bwMode="auto">
            <a:xfrm>
              <a:off x="18669135" y="9219308"/>
              <a:ext cx="2993753" cy="2471545"/>
            </a:xfrm>
            <a:prstGeom prst="rect">
              <a:avLst/>
            </a:prstGeom>
            <a:ln w="38100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6" name="Étoile à 5 branches 95"/>
            <p:cNvSpPr/>
            <p:nvPr/>
          </p:nvSpPr>
          <p:spPr>
            <a:xfrm>
              <a:off x="20376383" y="11109041"/>
              <a:ext cx="190501" cy="1524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/>
              <a:endParaRPr lang="fr-FR" dirty="0">
                <a:ln>
                  <a:solidFill>
                    <a:srgbClr val="99FF33"/>
                  </a:solidFill>
                </a:ln>
                <a:solidFill>
                  <a:srgbClr val="99FF33"/>
                </a:solidFill>
              </a:endParaRPr>
            </a:p>
          </p:txBody>
        </p:sp>
        <p:sp>
          <p:nvSpPr>
            <p:cNvPr id="97" name="ZoneTexte 29"/>
            <p:cNvSpPr txBox="1">
              <a:spLocks noChangeArrowheads="1"/>
            </p:cNvSpPr>
            <p:nvPr/>
          </p:nvSpPr>
          <p:spPr bwMode="auto">
            <a:xfrm>
              <a:off x="14249535" y="11886308"/>
              <a:ext cx="6481762" cy="332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100" b="1" dirty="0">
                  <a:latin typeface="Arial" pitchFamily="34" charset="0"/>
                  <a:cs typeface="Arial" pitchFamily="34" charset="0"/>
                </a:rPr>
                <a:t>Fig. 2</a:t>
              </a:r>
              <a:r>
                <a:rPr lang="fr-FR" sz="2100" b="1" i="1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fr-FR" sz="2100" b="1" dirty="0">
                  <a:latin typeface="Arial" pitchFamily="34" charset="0"/>
                  <a:cs typeface="Arial" pitchFamily="34" charset="0"/>
                </a:rPr>
                <a:t>Bizerte </a:t>
              </a:r>
              <a:r>
                <a:rPr lang="fr-FR" sz="2100" b="1" dirty="0" err="1">
                  <a:latin typeface="Arial" pitchFamily="34" charset="0"/>
                  <a:cs typeface="Arial" pitchFamily="34" charset="0"/>
                </a:rPr>
                <a:t>Lagoon</a:t>
              </a:r>
              <a:r>
                <a:rPr lang="fr-FR" sz="2100" b="1" dirty="0"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fr-FR" sz="2100" b="1" dirty="0" err="1">
                  <a:latin typeface="Arial" pitchFamily="34" charset="0"/>
                  <a:cs typeface="Arial" pitchFamily="34" charset="0"/>
                </a:rPr>
                <a:t>sampling</a:t>
              </a:r>
              <a:r>
                <a:rPr lang="fr-FR" sz="2100" b="1" dirty="0">
                  <a:latin typeface="Arial" pitchFamily="34" charset="0"/>
                  <a:cs typeface="Arial" pitchFamily="34" charset="0"/>
                </a:rPr>
                <a:t> site </a:t>
              </a:r>
            </a:p>
          </p:txBody>
        </p:sp>
        <p:sp>
          <p:nvSpPr>
            <p:cNvPr id="98" name="Étoile à 5 branches 97"/>
            <p:cNvSpPr/>
            <p:nvPr/>
          </p:nvSpPr>
          <p:spPr>
            <a:xfrm>
              <a:off x="17881451" y="11887791"/>
              <a:ext cx="208155" cy="283553"/>
            </a:xfrm>
            <a:prstGeom prst="star5">
              <a:avLst>
                <a:gd name="adj" fmla="val 22338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/>
              <a:endParaRPr lang="fr-FR" dirty="0">
                <a:ln>
                  <a:solidFill>
                    <a:srgbClr val="99FF33"/>
                  </a:solidFill>
                </a:ln>
                <a:solidFill>
                  <a:srgbClr val="99FF33"/>
                </a:solidFill>
              </a:endParaRPr>
            </a:p>
          </p:txBody>
        </p:sp>
      </p:grpSp>
      <p:sp>
        <p:nvSpPr>
          <p:cNvPr id="110" name="ZoneTexte 28"/>
          <p:cNvSpPr txBox="1">
            <a:spLocks noChangeArrowheads="1"/>
          </p:cNvSpPr>
          <p:nvPr/>
        </p:nvSpPr>
        <p:spPr bwMode="auto">
          <a:xfrm>
            <a:off x="3800291" y="23353136"/>
            <a:ext cx="4005911" cy="4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72" tIns="47286" rIns="94572" bIns="47286">
            <a:spAutoFit/>
          </a:bodyPr>
          <a:lstStyle/>
          <a:p>
            <a:pPr algn="ctr"/>
            <a:r>
              <a:rPr lang="fr-FR" sz="2100" b="1" dirty="0">
                <a:latin typeface="Arial" pitchFamily="34" charset="0"/>
                <a:cs typeface="Arial" pitchFamily="34" charset="0"/>
              </a:rPr>
              <a:t>Fig. 1</a:t>
            </a:r>
            <a:r>
              <a:rPr lang="fr-FR" sz="21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2100" b="1" i="1" dirty="0" err="1">
                <a:latin typeface="Arial" pitchFamily="34" charset="0"/>
                <a:cs typeface="Arial" pitchFamily="34" charset="0"/>
              </a:rPr>
              <a:t>Arca</a:t>
            </a:r>
            <a:r>
              <a:rPr lang="fr-FR" sz="21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100" b="1" i="1" dirty="0" err="1">
                <a:latin typeface="Arial" pitchFamily="34" charset="0"/>
                <a:cs typeface="Arial" pitchFamily="34" charset="0"/>
              </a:rPr>
              <a:t>noae</a:t>
            </a:r>
            <a:endParaRPr lang="fr-FR" sz="21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" name="Picture 3" descr="C:\Users\toshiba\Desktop\images (1).jpg"/>
          <p:cNvPicPr>
            <a:picLocks noChangeAspect="1" noChangeArrowheads="1"/>
          </p:cNvPicPr>
          <p:nvPr/>
        </p:nvPicPr>
        <p:blipFill>
          <a:blip r:embed="rId12" cstate="print"/>
          <a:srcRect r="16498"/>
          <a:stretch>
            <a:fillRect/>
          </a:stretch>
        </p:blipFill>
        <p:spPr bwMode="auto">
          <a:xfrm>
            <a:off x="1216449" y="607242"/>
            <a:ext cx="5055806" cy="163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" name="Picture 4" descr="C:\Users\toshiba\Desktop\1428332685.png"/>
          <p:cNvPicPr>
            <a:picLocks noChangeAspect="1" noChangeArrowheads="1"/>
          </p:cNvPicPr>
          <p:nvPr/>
        </p:nvPicPr>
        <p:blipFill>
          <a:blip r:embed="rId13" cstate="print"/>
          <a:srcRect l="6670" t="7143" r="6623" b="7331"/>
          <a:stretch>
            <a:fillRect/>
          </a:stretch>
        </p:blipFill>
        <p:spPr bwMode="auto">
          <a:xfrm>
            <a:off x="7181197" y="607243"/>
            <a:ext cx="2772539" cy="174912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softEdge rad="112500"/>
          </a:effectLst>
        </p:spPr>
      </p:pic>
      <p:pic>
        <p:nvPicPr>
          <p:cNvPr id="113" name="Picture 2" descr="Résultat de recherche d'images pour &quot;logo université de liège&quot;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088063" y="607241"/>
            <a:ext cx="4251112" cy="138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2" descr="http://www.facsc.ulg.ac.be/upload/docs/image/png/2015-03/oceanologi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855904" y="684149"/>
            <a:ext cx="2935631" cy="155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9" name="Picture 121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3075" r="50000" b="64241"/>
          <a:stretch/>
        </p:blipFill>
        <p:spPr bwMode="auto">
          <a:xfrm>
            <a:off x="11651424" y="486055"/>
            <a:ext cx="9154055" cy="199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Rectangle 28"/>
          <p:cNvSpPr>
            <a:spLocks noChangeArrowheads="1"/>
          </p:cNvSpPr>
          <p:nvPr/>
        </p:nvSpPr>
        <p:spPr bwMode="auto">
          <a:xfrm>
            <a:off x="598190" y="25506257"/>
            <a:ext cx="15073081" cy="85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 anchor="ctr">
            <a:spAutoFit/>
          </a:bodyPr>
          <a:lstStyle/>
          <a:p>
            <a:pPr marL="472857" indent="-472857" algn="just">
              <a:buSzPct val="150000"/>
              <a:buFont typeface="Arial" panose="020B0604020202020204" pitchFamily="34" charset="0"/>
              <a:buChar char="•"/>
            </a:pPr>
            <a:r>
              <a:rPr lang="en-US" sz="2900" dirty="0"/>
              <a:t> Trace element (TE) concentrations in mg/Kg dry weight decreased in the following order: </a:t>
            </a:r>
            <a:r>
              <a:rPr lang="en-US" sz="2900" b="1" dirty="0"/>
              <a:t>Zn&gt; Fe&gt; Al&gt; </a:t>
            </a:r>
            <a:r>
              <a:rPr lang="en-US" sz="2900" b="1" dirty="0" err="1"/>
              <a:t>Mn</a:t>
            </a:r>
            <a:r>
              <a:rPr lang="en-US" sz="2900" b="1" dirty="0"/>
              <a:t>&gt; Cu&gt; Se&gt; </a:t>
            </a:r>
            <a:r>
              <a:rPr lang="en-US" sz="2900" b="1" dirty="0" err="1"/>
              <a:t>Pb</a:t>
            </a:r>
            <a:r>
              <a:rPr lang="en-US" sz="2900" b="1" dirty="0"/>
              <a:t>&gt; Cd&gt; Ni&gt; Cr </a:t>
            </a:r>
            <a:r>
              <a:rPr lang="en-US" sz="2900" dirty="0"/>
              <a:t>(Table 1).</a:t>
            </a:r>
          </a:p>
          <a:p>
            <a:pPr marL="472857" indent="-472857" algn="just">
              <a:buSzPct val="150000"/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472857" indent="-472857" algn="just">
              <a:buSzPct val="150000"/>
              <a:buFont typeface="Arial" panose="020B0604020202020204" pitchFamily="34" charset="0"/>
              <a:buChar char="•"/>
            </a:pPr>
            <a:r>
              <a:rPr lang="en-US" sz="2900" dirty="0"/>
              <a:t> The rise of temperature (T°C) from 12°C in winter to 28°C in summer (</a:t>
            </a:r>
            <a:r>
              <a:rPr lang="en-US" sz="2900" b="1" dirty="0"/>
              <a:t>Ghribi et al. 2018</a:t>
            </a:r>
            <a:r>
              <a:rPr lang="en-US" sz="2900" dirty="0"/>
              <a:t>) coincided with the high bioaccumulation of TE, expression </a:t>
            </a:r>
            <a:r>
              <a:rPr lang="fr-FR" sz="2900" dirty="0"/>
              <a:t>of MDA, </a:t>
            </a:r>
            <a:r>
              <a:rPr lang="fr-FR" sz="2900" dirty="0" err="1"/>
              <a:t>GPx</a:t>
            </a:r>
            <a:r>
              <a:rPr lang="fr-FR" sz="2900" dirty="0"/>
              <a:t>, GSH and </a:t>
            </a:r>
            <a:r>
              <a:rPr lang="fr-FR" sz="2900" dirty="0" err="1"/>
              <a:t>MTs</a:t>
            </a:r>
            <a:r>
              <a:rPr lang="fr-FR" sz="2900" dirty="0"/>
              <a:t> and the inhibition of </a:t>
            </a:r>
            <a:r>
              <a:rPr lang="fr-FR" sz="2900" dirty="0" err="1"/>
              <a:t>AChE</a:t>
            </a:r>
            <a:r>
              <a:rPr lang="fr-FR" sz="2900" dirty="0"/>
              <a:t> </a:t>
            </a:r>
            <a:r>
              <a:rPr lang="fr-FR" sz="2900" dirty="0" err="1"/>
              <a:t>activity</a:t>
            </a:r>
            <a:r>
              <a:rPr lang="fr-FR" sz="2900" dirty="0"/>
              <a:t> in </a:t>
            </a:r>
            <a:r>
              <a:rPr lang="fr-FR" sz="2900" i="1" dirty="0"/>
              <a:t>A. </a:t>
            </a:r>
            <a:r>
              <a:rPr lang="fr-FR" sz="2900" i="1" dirty="0" err="1"/>
              <a:t>noae</a:t>
            </a:r>
            <a:r>
              <a:rPr lang="fr-FR" sz="2900" dirty="0"/>
              <a:t> tissues (Table 1, Fig. 3).</a:t>
            </a:r>
          </a:p>
          <a:p>
            <a:pPr marL="472857" indent="-472857" algn="just">
              <a:buSzPct val="150000"/>
              <a:buFont typeface="Arial" panose="020B0604020202020204" pitchFamily="34" charset="0"/>
              <a:buChar char="•"/>
            </a:pPr>
            <a:endParaRPr lang="fr-FR" sz="2900" dirty="0"/>
          </a:p>
          <a:p>
            <a:pPr marL="472857" indent="-472857" algn="just">
              <a:buSzPct val="150000"/>
              <a:buFont typeface="Arial" panose="020B0604020202020204" pitchFamily="34" charset="0"/>
              <a:buChar char="•"/>
            </a:pPr>
            <a:r>
              <a:rPr lang="fr-FR" sz="2900" dirty="0"/>
              <a:t> </a:t>
            </a:r>
            <a:r>
              <a:rPr lang="fr-FR" sz="2900" dirty="0" err="1"/>
              <a:t>Statistical</a:t>
            </a:r>
            <a:r>
              <a:rPr lang="fr-FR" sz="2900" dirty="0"/>
              <a:t> </a:t>
            </a:r>
            <a:r>
              <a:rPr lang="fr-FR" sz="2900" dirty="0" err="1"/>
              <a:t>analysis</a:t>
            </a:r>
            <a:r>
              <a:rPr lang="fr-FR" sz="2900" dirty="0"/>
              <a:t> (</a:t>
            </a:r>
            <a:r>
              <a:rPr lang="en-US" sz="2900" dirty="0"/>
              <a:t>Spearman's rank correlation</a:t>
            </a:r>
            <a:r>
              <a:rPr lang="fr-FR" sz="2900" dirty="0"/>
              <a:t>) </a:t>
            </a:r>
            <a:r>
              <a:rPr lang="fr-FR" sz="2900" dirty="0" err="1"/>
              <a:t>showed</a:t>
            </a:r>
            <a:r>
              <a:rPr lang="fr-FR" sz="2900" dirty="0"/>
              <a:t> </a:t>
            </a:r>
            <a:r>
              <a:rPr lang="fr-FR" sz="2900" dirty="0" err="1"/>
              <a:t>that</a:t>
            </a:r>
            <a:r>
              <a:rPr lang="fr-FR" sz="2900" dirty="0"/>
              <a:t> a</a:t>
            </a:r>
            <a:r>
              <a:rPr lang="en-US" sz="2900" dirty="0" err="1"/>
              <a:t>ll</a:t>
            </a:r>
            <a:r>
              <a:rPr lang="en-US" sz="2900" dirty="0"/>
              <a:t> TE and biomarkers were significantly positively correlated with T, with the exception of Zn, Cd and </a:t>
            </a:r>
            <a:r>
              <a:rPr lang="en-US" sz="2900" dirty="0" err="1"/>
              <a:t>AChE</a:t>
            </a:r>
            <a:r>
              <a:rPr lang="en-US" sz="2900" dirty="0"/>
              <a:t> that was negatively correlated with this parameter.</a:t>
            </a:r>
          </a:p>
          <a:p>
            <a:pPr marL="472857" indent="-472857" algn="just">
              <a:buSzPct val="150000"/>
              <a:buFont typeface="Arial" panose="020B0604020202020204" pitchFamily="34" charset="0"/>
              <a:buChar char="•"/>
            </a:pPr>
            <a:endParaRPr lang="fr-FR" sz="2900" dirty="0"/>
          </a:p>
          <a:p>
            <a:pPr marL="472857" indent="-472857" algn="just">
              <a:buSzPct val="150000"/>
              <a:buFont typeface="Arial" panose="020B0604020202020204" pitchFamily="34" charset="0"/>
              <a:buChar char="•"/>
            </a:pPr>
            <a:r>
              <a:rPr lang="en-US" sz="2900" dirty="0"/>
              <a:t> The increase of TE levels in Ark shells during summer is probably related to the evaporation process (</a:t>
            </a:r>
            <a:r>
              <a:rPr lang="en-US" sz="2900" b="1" dirty="0" err="1"/>
              <a:t>Edyokapi</a:t>
            </a:r>
            <a:r>
              <a:rPr lang="en-US" sz="2900" b="1" dirty="0"/>
              <a:t>, 2016</a:t>
            </a:r>
            <a:r>
              <a:rPr lang="en-US" sz="2900" dirty="0"/>
              <a:t>) due to increased temperature that favors the concentration of these TE in the Bizerte lagoon. </a:t>
            </a:r>
          </a:p>
          <a:p>
            <a:pPr marL="472857" indent="-472857" algn="just">
              <a:buSzPct val="150000"/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472857" indent="-472857" algn="just">
              <a:buSzPct val="150000"/>
              <a:buFont typeface="Arial" panose="020B0604020202020204" pitchFamily="34" charset="0"/>
              <a:buChar char="•"/>
            </a:pPr>
            <a:r>
              <a:rPr lang="en-US" sz="2900" dirty="0"/>
              <a:t> The application of PCA analysis (Fig. 4) indicated a clear separation of individuals according to seasons. To sum up, the summer season was marked by significant TE bioaccumulation, high levels of MDA, GSH, </a:t>
            </a:r>
            <a:r>
              <a:rPr lang="en-US" sz="2900" dirty="0" err="1"/>
              <a:t>GPx</a:t>
            </a:r>
            <a:r>
              <a:rPr lang="en-US" sz="2900" dirty="0"/>
              <a:t> and MTs and low </a:t>
            </a:r>
            <a:r>
              <a:rPr lang="en-US" sz="2900" dirty="0" err="1"/>
              <a:t>AChE</a:t>
            </a:r>
            <a:r>
              <a:rPr lang="en-US" sz="2900" dirty="0"/>
              <a:t> activity in </a:t>
            </a:r>
            <a:r>
              <a:rPr lang="en-US" sz="2900" i="1" dirty="0"/>
              <a:t>A. </a:t>
            </a:r>
            <a:r>
              <a:rPr lang="en-US" sz="2900" i="1" dirty="0" err="1"/>
              <a:t>noae</a:t>
            </a:r>
            <a:r>
              <a:rPr lang="en-US" sz="2900" dirty="0"/>
              <a:t>.</a:t>
            </a:r>
          </a:p>
        </p:txBody>
      </p:sp>
      <p:sp>
        <p:nvSpPr>
          <p:cNvPr id="22" name="Rogner un rectangle à un seul coin 21"/>
          <p:cNvSpPr/>
          <p:nvPr/>
        </p:nvSpPr>
        <p:spPr>
          <a:xfrm>
            <a:off x="14194219" y="16138831"/>
            <a:ext cx="17247806" cy="7638613"/>
          </a:xfrm>
          <a:prstGeom prst="snip1Rect">
            <a:avLst>
              <a:gd name="adj" fmla="val 446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72" tIns="47286" rIns="94572" bIns="47286" rtlCol="0" anchor="ctr"/>
          <a:lstStyle/>
          <a:p>
            <a:pPr algn="ctr"/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16948744" y="29293346"/>
            <a:ext cx="13681998" cy="5372442"/>
            <a:chOff x="16325417" y="29138026"/>
            <a:chExt cx="10524422" cy="3756130"/>
          </a:xfrm>
        </p:grpSpPr>
        <p:graphicFrame>
          <p:nvGraphicFramePr>
            <p:cNvPr id="120" name="Graphique 1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1819715"/>
                </p:ext>
              </p:extLst>
            </p:nvPr>
          </p:nvGraphicFramePr>
          <p:xfrm>
            <a:off x="16325417" y="29138026"/>
            <a:ext cx="10419129" cy="33323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16544198" y="32442275"/>
              <a:ext cx="10305641" cy="451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Fig. 3. Seasonal variation of </a:t>
              </a:r>
              <a:r>
                <a:rPr lang="en-US" b="1" dirty="0" err="1" smtClean="0"/>
                <a:t>AChE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GPx</a:t>
              </a:r>
              <a:r>
                <a:rPr lang="en-US" b="1" dirty="0" smtClean="0"/>
                <a:t>, GSH,  MDA and MTs in </a:t>
              </a:r>
              <a:r>
                <a:rPr lang="en-US" b="1" dirty="0"/>
                <a:t>the soft tissues of </a:t>
              </a:r>
              <a:r>
                <a:rPr lang="en-US" b="1" i="1" dirty="0"/>
                <a:t>A. </a:t>
              </a:r>
              <a:r>
                <a:rPr lang="en-US" b="1" i="1" dirty="0" err="1"/>
                <a:t>noae</a:t>
              </a:r>
              <a:r>
                <a:rPr lang="en-US" b="1" dirty="0"/>
                <a:t>  collected from Bizerte </a:t>
              </a:r>
              <a:r>
                <a:rPr lang="en-US" b="1" dirty="0" smtClean="0"/>
                <a:t>lagoon</a:t>
              </a:r>
            </a:p>
            <a:p>
              <a:pPr algn="ctr"/>
              <a:r>
                <a:rPr lang="en-US" b="1" dirty="0" smtClean="0"/>
                <a:t> </a:t>
              </a:r>
              <a:r>
                <a:rPr lang="en-US" b="1" dirty="0"/>
                <a:t>(Letters indicate significant differences at p &lt; 0.05).</a:t>
              </a:r>
              <a:endParaRPr lang="fr-FR" b="1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9259492" y="24724637"/>
            <a:ext cx="9025441" cy="652323"/>
          </a:xfrm>
          <a:prstGeom prst="rect">
            <a:avLst/>
          </a:prstGeom>
        </p:spPr>
        <p:txBody>
          <a:bodyPr wrap="square" lIns="94572" tIns="47286" rIns="94572" bIns="47286">
            <a:spAutoFit/>
          </a:bodyPr>
          <a:lstStyle/>
          <a:p>
            <a:pPr algn="just"/>
            <a:r>
              <a:rPr lang="en-US" b="1" dirty="0" smtClean="0"/>
              <a:t>Table 1. Seasonal </a:t>
            </a:r>
            <a:r>
              <a:rPr lang="en-US" b="1" dirty="0"/>
              <a:t>Trace element (TE) concentrations in </a:t>
            </a:r>
            <a:r>
              <a:rPr lang="en-US" b="1" i="1" dirty="0" err="1"/>
              <a:t>Arca</a:t>
            </a:r>
            <a:r>
              <a:rPr lang="en-US" b="1" i="1" dirty="0"/>
              <a:t> </a:t>
            </a:r>
            <a:r>
              <a:rPr lang="en-US" b="1" i="1" dirty="0" err="1"/>
              <a:t>noae</a:t>
            </a:r>
            <a:r>
              <a:rPr lang="en-US" b="1" dirty="0"/>
              <a:t> </a:t>
            </a:r>
            <a:r>
              <a:rPr lang="en-US" b="1" dirty="0" smtClean="0"/>
              <a:t>sampled </a:t>
            </a:r>
            <a:r>
              <a:rPr lang="en-US" b="1" dirty="0"/>
              <a:t>from Bizerte </a:t>
            </a:r>
            <a:r>
              <a:rPr lang="en-US" b="1" dirty="0" smtClean="0"/>
              <a:t>Lagoon</a:t>
            </a:r>
            <a:r>
              <a:rPr lang="en-US" b="1" dirty="0"/>
              <a:t>  (Letters indicate significant differences at p &lt; 0.05</a:t>
            </a:r>
            <a:r>
              <a:rPr lang="en-US" b="1" dirty="0" smtClean="0"/>
              <a:t>).</a:t>
            </a:r>
            <a:endParaRPr lang="fr-FR" b="1" dirty="0"/>
          </a:p>
        </p:txBody>
      </p:sp>
      <p:pic>
        <p:nvPicPr>
          <p:cNvPr id="2171" name="Picture 1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855" y="35213759"/>
            <a:ext cx="6822356" cy="41349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170" name="Picture 12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3"/>
          <a:stretch/>
        </p:blipFill>
        <p:spPr bwMode="auto">
          <a:xfrm>
            <a:off x="16677794" y="35250966"/>
            <a:ext cx="6973529" cy="4134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7" name="Ellipse 16"/>
          <p:cNvSpPr/>
          <p:nvPr/>
        </p:nvSpPr>
        <p:spPr>
          <a:xfrm rot="20469133">
            <a:off x="17677506" y="35530350"/>
            <a:ext cx="2685885" cy="334596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72" tIns="47286" rIns="94572" bIns="47286" rtlCol="0" anchor="ctr"/>
          <a:lstStyle/>
          <a:p>
            <a:pPr algn="ctr"/>
            <a:endParaRPr lang="fr-FR">
              <a:solidFill>
                <a:srgbClr val="99FF33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 rot="20469133">
            <a:off x="25455756" y="35644222"/>
            <a:ext cx="1799819" cy="31796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72" tIns="47286" rIns="94572" bIns="47286" rtlCol="0" anchor="ctr"/>
          <a:lstStyle/>
          <a:p>
            <a:pPr algn="ctr"/>
            <a:endParaRPr lang="fr-FR">
              <a:solidFill>
                <a:srgbClr val="99FF33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 rot="20469133">
            <a:off x="21522283" y="36444505"/>
            <a:ext cx="1020846" cy="1673459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72" tIns="47286" rIns="94572" bIns="47286" rtlCol="0" anchor="ctr"/>
          <a:lstStyle/>
          <a:p>
            <a:pPr algn="ctr"/>
            <a:endParaRPr lang="fr-FR">
              <a:solidFill>
                <a:srgbClr val="99FF33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 rot="19596707">
            <a:off x="28520314" y="35694746"/>
            <a:ext cx="1826990" cy="224038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72" tIns="47286" rIns="94572" bIns="47286" rtlCol="0" anchor="ctr"/>
          <a:lstStyle/>
          <a:p>
            <a:pPr algn="ctr"/>
            <a:endParaRPr lang="fr-FR">
              <a:solidFill>
                <a:srgbClr val="99FF3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51125" y="39385914"/>
            <a:ext cx="16107592" cy="926506"/>
          </a:xfrm>
          <a:prstGeom prst="rect">
            <a:avLst/>
          </a:prstGeom>
        </p:spPr>
        <p:txBody>
          <a:bodyPr wrap="square" lIns="94572" tIns="47286" rIns="94572" bIns="47286">
            <a:spAutoFit/>
          </a:bodyPr>
          <a:lstStyle/>
          <a:p>
            <a:pPr algn="ctr"/>
            <a:r>
              <a:rPr lang="en-US" b="1" dirty="0" smtClean="0"/>
              <a:t>Fig. 4. </a:t>
            </a:r>
            <a:r>
              <a:rPr lang="en-US" b="1" dirty="0"/>
              <a:t>Principal component analysis (PCA) of trace elements and biomarker responses seasonally recorded in soft tissues of </a:t>
            </a:r>
            <a:r>
              <a:rPr lang="en-US" b="1" i="1" dirty="0"/>
              <a:t>A. </a:t>
            </a:r>
            <a:r>
              <a:rPr lang="en-US" b="1" i="1" dirty="0" err="1"/>
              <a:t>noae</a:t>
            </a:r>
            <a:r>
              <a:rPr lang="en-US" b="1" i="1" dirty="0"/>
              <a:t> </a:t>
            </a:r>
            <a:r>
              <a:rPr lang="en-US" b="1" dirty="0"/>
              <a:t>in relation to </a:t>
            </a:r>
            <a:r>
              <a:rPr lang="en-US" b="1" dirty="0" smtClean="0"/>
              <a:t>temperature (T) </a:t>
            </a:r>
            <a:r>
              <a:rPr lang="en-US" b="1" dirty="0"/>
              <a:t>of Bizerte </a:t>
            </a:r>
            <a:r>
              <a:rPr lang="en-US" b="1" dirty="0" smtClean="0"/>
              <a:t>lagoon waters. </a:t>
            </a:r>
            <a:r>
              <a:rPr lang="en-US" b="1" dirty="0"/>
              <a:t>A. 2D factor loadings plot and B. 2D scores plot in the space defined by the two first components of the PCA.</a:t>
            </a:r>
            <a:endParaRPr lang="fr-FR" b="1" dirty="0"/>
          </a:p>
        </p:txBody>
      </p:sp>
      <p:sp>
        <p:nvSpPr>
          <p:cNvPr id="28" name="Rectangle 27"/>
          <p:cNvSpPr/>
          <p:nvPr/>
        </p:nvSpPr>
        <p:spPr>
          <a:xfrm>
            <a:off x="16795454" y="33330179"/>
            <a:ext cx="733907" cy="63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72" tIns="47286" rIns="94572" bIns="47286"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24314421" y="33246529"/>
            <a:ext cx="733907" cy="620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72" tIns="47286" rIns="94572" bIns="47286" rtlCol="0" anchor="ctr"/>
          <a:lstStyle/>
          <a:p>
            <a:pPr algn="ctr"/>
            <a:r>
              <a:rPr lang="fr-FR" sz="25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204048" y="34505997"/>
            <a:ext cx="4648200" cy="97069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 eaLnBrk="0" hangingPunct="0">
              <a:defRPr/>
            </a:pPr>
            <a:r>
              <a:rPr lang="fr-FR" sz="4100" b="1" dirty="0">
                <a:solidFill>
                  <a:schemeClr val="tx1"/>
                </a:solidFill>
              </a:rPr>
              <a:t>CONCLUSIONS</a:t>
            </a:r>
            <a:endParaRPr lang="fr-FR" sz="4600" b="1" dirty="0">
              <a:solidFill>
                <a:schemeClr val="tx1"/>
              </a:solidFill>
            </a:endParaRPr>
          </a:p>
        </p:txBody>
      </p:sp>
      <p:sp>
        <p:nvSpPr>
          <p:cNvPr id="2071" name="Rectangle 34"/>
          <p:cNvSpPr>
            <a:spLocks noChangeArrowheads="1"/>
          </p:cNvSpPr>
          <p:nvPr/>
        </p:nvSpPr>
        <p:spPr bwMode="auto">
          <a:xfrm>
            <a:off x="690166" y="35861286"/>
            <a:ext cx="14483227" cy="34393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dirty="0"/>
              <a:t>T (°C) appears to be a determinant factor on the variability of biomarker responses and </a:t>
            </a:r>
            <a:r>
              <a:rPr lang="en-US" sz="2900" dirty="0" smtClean="0"/>
              <a:t>TE bioaccumulation </a:t>
            </a:r>
            <a:r>
              <a:rPr lang="en-US" sz="2900" dirty="0"/>
              <a:t>in </a:t>
            </a:r>
            <a:r>
              <a:rPr lang="en-US" sz="2900" i="1" dirty="0"/>
              <a:t>A. </a:t>
            </a:r>
            <a:r>
              <a:rPr lang="en-US" sz="2900" i="1" dirty="0" err="1"/>
              <a:t>noae</a:t>
            </a:r>
            <a:r>
              <a:rPr lang="en-US" sz="2900" i="1" dirty="0"/>
              <a:t>.</a:t>
            </a:r>
            <a:r>
              <a:rPr lang="en-US" sz="2900" dirty="0"/>
              <a:t> Overall, the</a:t>
            </a:r>
            <a:r>
              <a:rPr lang="fr-FR" sz="2900" dirty="0"/>
              <a:t> </a:t>
            </a:r>
            <a:r>
              <a:rPr lang="fr-FR" sz="2900" dirty="0" err="1"/>
              <a:t>combined</a:t>
            </a:r>
            <a:r>
              <a:rPr lang="fr-FR" sz="2900" dirty="0"/>
              <a:t> </a:t>
            </a:r>
            <a:r>
              <a:rPr lang="fr-FR" sz="2900" dirty="0" err="1"/>
              <a:t>effects</a:t>
            </a:r>
            <a:r>
              <a:rPr lang="fr-FR" sz="2900" dirty="0"/>
              <a:t> of </a:t>
            </a:r>
            <a:r>
              <a:rPr lang="fr-FR" sz="2900" dirty="0" err="1"/>
              <a:t>chemical</a:t>
            </a:r>
            <a:r>
              <a:rPr lang="fr-FR" sz="2900" dirty="0"/>
              <a:t> contamination and </a:t>
            </a:r>
            <a:r>
              <a:rPr lang="fr-FR" sz="2900" dirty="0" err="1"/>
              <a:t>increased</a:t>
            </a:r>
            <a:r>
              <a:rPr lang="fr-FR" sz="2900" dirty="0"/>
              <a:t> </a:t>
            </a:r>
            <a:r>
              <a:rPr lang="fr-FR" sz="2900" dirty="0" err="1"/>
              <a:t>temperature</a:t>
            </a:r>
            <a:r>
              <a:rPr lang="fr-FR" sz="2900" dirty="0"/>
              <a:t> in </a:t>
            </a:r>
            <a:r>
              <a:rPr lang="fr-FR" sz="2900" dirty="0" err="1"/>
              <a:t>summer</a:t>
            </a:r>
            <a:r>
              <a:rPr lang="fr-FR" sz="2900" dirty="0"/>
              <a:t> </a:t>
            </a:r>
            <a:r>
              <a:rPr lang="fr-FR" sz="2900" dirty="0" err="1"/>
              <a:t>appear</a:t>
            </a:r>
            <a:r>
              <a:rPr lang="fr-FR" sz="2900" dirty="0"/>
              <a:t> to </a:t>
            </a:r>
            <a:r>
              <a:rPr lang="fr-FR" sz="2900" dirty="0" err="1"/>
              <a:t>induce</a:t>
            </a:r>
            <a:r>
              <a:rPr lang="fr-FR" sz="2900" dirty="0"/>
              <a:t> a </a:t>
            </a:r>
            <a:r>
              <a:rPr lang="fr-FR" sz="2900" dirty="0" err="1"/>
              <a:t>highest</a:t>
            </a:r>
            <a:r>
              <a:rPr lang="fr-FR" sz="2900" dirty="0"/>
              <a:t> </a:t>
            </a:r>
            <a:r>
              <a:rPr lang="fr-FR" sz="2900" dirty="0" err="1"/>
              <a:t>metabolic</a:t>
            </a:r>
            <a:r>
              <a:rPr lang="fr-FR" sz="2900" dirty="0"/>
              <a:t> adaptation </a:t>
            </a:r>
            <a:r>
              <a:rPr lang="fr-FR" sz="2900" dirty="0" err="1"/>
              <a:t>response</a:t>
            </a:r>
            <a:r>
              <a:rPr lang="fr-FR" sz="2900" dirty="0"/>
              <a:t> and </a:t>
            </a:r>
            <a:r>
              <a:rPr lang="fr-FR" sz="2900" dirty="0" err="1"/>
              <a:t>can</a:t>
            </a:r>
            <a:r>
              <a:rPr lang="fr-FR" sz="2900" dirty="0"/>
              <a:t> </a:t>
            </a:r>
            <a:r>
              <a:rPr lang="fr-FR" sz="2900" dirty="0" err="1"/>
              <a:t>therefore</a:t>
            </a:r>
            <a:r>
              <a:rPr lang="fr-FR" sz="2900" dirty="0"/>
              <a:t> </a:t>
            </a:r>
            <a:r>
              <a:rPr lang="fr-FR" sz="2900" dirty="0" err="1"/>
              <a:t>be</a:t>
            </a:r>
            <a:r>
              <a:rPr lang="fr-FR" sz="2900" dirty="0"/>
              <a:t> </a:t>
            </a:r>
            <a:r>
              <a:rPr lang="fr-FR" sz="2900" dirty="0" err="1"/>
              <a:t>used</a:t>
            </a:r>
            <a:r>
              <a:rPr lang="fr-FR" sz="2900" dirty="0"/>
              <a:t> to </a:t>
            </a:r>
            <a:r>
              <a:rPr lang="fr-FR" sz="2900" dirty="0" err="1"/>
              <a:t>determine</a:t>
            </a:r>
            <a:r>
              <a:rPr lang="fr-FR" sz="2900" dirty="0"/>
              <a:t> </a:t>
            </a:r>
            <a:r>
              <a:rPr lang="fr-FR" sz="2900" dirty="0" err="1"/>
              <a:t>thresholds</a:t>
            </a:r>
            <a:r>
              <a:rPr lang="fr-FR" sz="2900" dirty="0"/>
              <a:t> of </a:t>
            </a:r>
            <a:r>
              <a:rPr lang="fr-FR" sz="2900" dirty="0" err="1"/>
              <a:t>effectiveness</a:t>
            </a:r>
            <a:r>
              <a:rPr lang="fr-FR" sz="2900" dirty="0"/>
              <a:t> and </a:t>
            </a:r>
            <a:r>
              <a:rPr lang="fr-FR" sz="2900" dirty="0" err="1"/>
              <a:t>facilitate</a:t>
            </a:r>
            <a:r>
              <a:rPr lang="fr-FR" sz="2900" dirty="0"/>
              <a:t> the </a:t>
            </a:r>
            <a:r>
              <a:rPr lang="fr-FR" sz="2900" dirty="0" err="1"/>
              <a:t>interpretation</a:t>
            </a:r>
            <a:r>
              <a:rPr lang="fr-FR" sz="2900" dirty="0"/>
              <a:t> of monitoring </a:t>
            </a:r>
            <a:r>
              <a:rPr lang="fr-FR" sz="2900" dirty="0" err="1"/>
              <a:t>biomarkers</a:t>
            </a:r>
            <a:r>
              <a:rPr lang="fr-FR" sz="2900" dirty="0"/>
              <a:t>. </a:t>
            </a:r>
            <a:endParaRPr lang="en-US" sz="3300" dirty="0"/>
          </a:p>
        </p:txBody>
      </p:sp>
      <p:sp>
        <p:nvSpPr>
          <p:cNvPr id="109" name="Rectangle 34"/>
          <p:cNvSpPr>
            <a:spLocks noChangeArrowheads="1"/>
          </p:cNvSpPr>
          <p:nvPr/>
        </p:nvSpPr>
        <p:spPr bwMode="auto">
          <a:xfrm>
            <a:off x="449444" y="41109900"/>
            <a:ext cx="31409273" cy="176747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/>
            <a:r>
              <a:rPr lang="fr-FR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Barhoumi</a:t>
            </a:r>
            <a:r>
              <a:rPr lang="fr-F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2014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Biosurveillance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la pollution de la lagune de Bizerte (Tunisie) par l'analyse comparée des niveaux de contamination et de l'écotoxicité des sédiments et du biote.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Thèse de doctorat. Université de Bordeaux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245p ; </a:t>
            </a:r>
            <a:r>
              <a:rPr lang="en-US" b="1" dirty="0">
                <a:solidFill>
                  <a:srgbClr val="00B0F0"/>
                </a:solidFill>
              </a:rPr>
              <a:t>Draper H.H. &amp; Hadley M. 1990.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/>
              <a:t>Malondialdehyde</a:t>
            </a:r>
            <a:r>
              <a:rPr lang="en-US" dirty="0"/>
              <a:t> determination as index of lipid peroxidation. </a:t>
            </a:r>
            <a:r>
              <a:rPr lang="fr-FR" i="1" dirty="0"/>
              <a:t>Method. </a:t>
            </a:r>
            <a:r>
              <a:rPr lang="fr-FR" i="1" dirty="0" err="1"/>
              <a:t>Enzymol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b="1" dirty="0"/>
              <a:t>86</a:t>
            </a:r>
            <a:r>
              <a:rPr lang="fr-FR" dirty="0"/>
              <a:t>: </a:t>
            </a:r>
            <a:r>
              <a:rPr lang="fr-FR" dirty="0" smtClean="0"/>
              <a:t>421-431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fr-FR" altLang="fr-FR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Ellman</a:t>
            </a:r>
            <a:r>
              <a:rPr lang="fr-FR" altLang="fr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G.L. 1959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. Tissue </a:t>
            </a:r>
            <a:r>
              <a:rPr lang="fr-FR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sulfhydryl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groups. </a:t>
            </a:r>
            <a:r>
              <a:rPr lang="fr-FR" altLang="fr-FR" i="1" dirty="0">
                <a:latin typeface="Arial" panose="020B0604020202020204" pitchFamily="34" charset="0"/>
                <a:cs typeface="Arial" panose="020B0604020202020204" pitchFamily="34" charset="0"/>
              </a:rPr>
              <a:t>Archives of </a:t>
            </a:r>
            <a:r>
              <a:rPr lang="fr-FR" alt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Biochemistry</a:t>
            </a:r>
            <a:r>
              <a:rPr lang="fr-FR" altLang="fr-FR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alt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Biophysics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: 633 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70-77 ; </a:t>
            </a:r>
            <a:r>
              <a:rPr lang="fr-FR" altLang="fr-FR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Flohe</a:t>
            </a:r>
            <a:r>
              <a:rPr lang="fr-FR" altLang="fr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L. &amp; </a:t>
            </a:r>
            <a:r>
              <a:rPr lang="fr-FR" altLang="fr-FR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Gunzler</a:t>
            </a:r>
            <a:r>
              <a:rPr lang="fr-FR" altLang="fr-F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W.A.1984</a:t>
            </a:r>
            <a:r>
              <a:rPr lang="fr-FR" altLang="fr-FR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Assays</a:t>
            </a:r>
            <a:r>
              <a:rPr lang="fr-FR" alt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gluthathione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>
                <a:latin typeface="Arial" panose="020B0604020202020204" pitchFamily="34" charset="0"/>
                <a:cs typeface="Arial" panose="020B0604020202020204" pitchFamily="34" charset="0"/>
              </a:rPr>
              <a:t>peroxidase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fr-FR" altLang="fr-FR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alt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Enzymology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, 642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fr-FR" alt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114-121</a:t>
            </a: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b="1" dirty="0" err="1" smtClean="0">
                <a:solidFill>
                  <a:srgbClr val="00B0F0"/>
                </a:solidFill>
              </a:rPr>
              <a:t>Richir</a:t>
            </a:r>
            <a:r>
              <a:rPr lang="en-US" b="1" dirty="0" smtClean="0">
                <a:solidFill>
                  <a:srgbClr val="00B0F0"/>
                </a:solidFill>
              </a:rPr>
              <a:t> J. 2012. </a:t>
            </a:r>
            <a:r>
              <a:rPr lang="en-US" dirty="0" smtClean="0"/>
              <a:t>Coastal </a:t>
            </a:r>
            <a:r>
              <a:rPr lang="en-US" dirty="0"/>
              <a:t>pollution of the Mediterranean and extension of its biomonitoring to trace elements of emerging concern. </a:t>
            </a:r>
            <a:r>
              <a:rPr lang="fr-FR" i="1" dirty="0"/>
              <a:t>Thèse de doctorat, Université de Liège</a:t>
            </a:r>
            <a:r>
              <a:rPr lang="fr-FR" dirty="0"/>
              <a:t>, </a:t>
            </a:r>
            <a:r>
              <a:rPr lang="fr-FR" dirty="0" smtClean="0"/>
              <a:t>249p</a:t>
            </a:r>
            <a:r>
              <a:rPr lang="fr-FR" dirty="0"/>
              <a:t> </a:t>
            </a:r>
            <a:r>
              <a:rPr lang="fr-FR" dirty="0" smtClean="0"/>
              <a:t>; </a:t>
            </a:r>
            <a:r>
              <a:rPr lang="en-US" b="1" dirty="0" err="1">
                <a:solidFill>
                  <a:srgbClr val="00B0F0"/>
                </a:solidFill>
              </a:rPr>
              <a:t>Viarengo</a:t>
            </a:r>
            <a:r>
              <a:rPr lang="en-US" b="1" dirty="0">
                <a:solidFill>
                  <a:srgbClr val="00B0F0"/>
                </a:solidFill>
              </a:rPr>
              <a:t> A., </a:t>
            </a:r>
            <a:r>
              <a:rPr lang="en-US" b="1" dirty="0" err="1">
                <a:solidFill>
                  <a:srgbClr val="00B0F0"/>
                </a:solidFill>
              </a:rPr>
              <a:t>Ponzano</a:t>
            </a:r>
            <a:r>
              <a:rPr lang="en-US" b="1" dirty="0">
                <a:solidFill>
                  <a:srgbClr val="00B0F0"/>
                </a:solidFill>
              </a:rPr>
              <a:t> E., </a:t>
            </a:r>
            <a:r>
              <a:rPr lang="en-US" b="1" dirty="0" err="1">
                <a:solidFill>
                  <a:srgbClr val="00B0F0"/>
                </a:solidFill>
              </a:rPr>
              <a:t>Dondero</a:t>
            </a:r>
            <a:r>
              <a:rPr lang="en-US" b="1" dirty="0">
                <a:solidFill>
                  <a:srgbClr val="00B0F0"/>
                </a:solidFill>
              </a:rPr>
              <a:t> F., </a:t>
            </a:r>
            <a:r>
              <a:rPr lang="en-US" b="1" dirty="0" err="1">
                <a:solidFill>
                  <a:srgbClr val="00B0F0"/>
                </a:solidFill>
              </a:rPr>
              <a:t>Fabbri</a:t>
            </a:r>
            <a:r>
              <a:rPr lang="en-US" b="1" dirty="0">
                <a:solidFill>
                  <a:srgbClr val="00B0F0"/>
                </a:solidFill>
              </a:rPr>
              <a:t> R. 1997.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 simple spectrophotometric method for </a:t>
            </a:r>
            <a:r>
              <a:rPr lang="en-US" dirty="0" err="1"/>
              <a:t>metallothionein</a:t>
            </a:r>
            <a:r>
              <a:rPr lang="en-US" dirty="0"/>
              <a:t> evaluation in marine organisms: An application to Mediterranean and Antarctic mollusks. </a:t>
            </a:r>
            <a:r>
              <a:rPr lang="en-US" i="1" dirty="0"/>
              <a:t>Mar. Environ. Res.</a:t>
            </a:r>
            <a:r>
              <a:rPr lang="en-US" dirty="0"/>
              <a:t> </a:t>
            </a:r>
            <a:r>
              <a:rPr lang="en-US" b="1" dirty="0"/>
              <a:t>44</a:t>
            </a:r>
            <a:r>
              <a:rPr lang="en-US" dirty="0"/>
              <a:t>: </a:t>
            </a:r>
            <a:r>
              <a:rPr lang="en-US" dirty="0" smtClean="0"/>
              <a:t>69-84 </a:t>
            </a:r>
            <a:r>
              <a:rPr lang="en-US" dirty="0" smtClean="0">
                <a:solidFill>
                  <a:srgbClr val="00B0F0"/>
                </a:solidFill>
              </a:rPr>
              <a:t>; </a:t>
            </a:r>
            <a:r>
              <a:rPr lang="en-US" b="1" dirty="0" err="1" smtClean="0">
                <a:solidFill>
                  <a:srgbClr val="00B0F0"/>
                </a:solidFill>
              </a:rPr>
              <a:t>Ellman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G.L., Courtney K.D., Anders V., Featherstone R.M. 1961.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 new and rapid colorimetric determination of acetylcholinesterase activity. </a:t>
            </a:r>
            <a:r>
              <a:rPr lang="en-US" i="1" dirty="0" err="1"/>
              <a:t>Biochem</a:t>
            </a:r>
            <a:r>
              <a:rPr lang="en-US" i="1" dirty="0"/>
              <a:t>. </a:t>
            </a:r>
            <a:r>
              <a:rPr lang="en-US" i="1" dirty="0" err="1"/>
              <a:t>Pharmacol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7</a:t>
            </a:r>
            <a:r>
              <a:rPr lang="en-US" dirty="0"/>
              <a:t>: 88-95.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Ghribi F., </a:t>
            </a:r>
            <a:r>
              <a:rPr lang="en-US" b="1" dirty="0" err="1" smtClean="0">
                <a:solidFill>
                  <a:srgbClr val="00B0F0"/>
                </a:solidFill>
              </a:rPr>
              <a:t>Boussoufa</a:t>
            </a:r>
            <a:r>
              <a:rPr lang="en-US" b="1" dirty="0" smtClean="0">
                <a:solidFill>
                  <a:srgbClr val="00B0F0"/>
                </a:solidFill>
              </a:rPr>
              <a:t> D., </a:t>
            </a:r>
            <a:r>
              <a:rPr lang="en-US" b="1" dirty="0" err="1" smtClean="0">
                <a:solidFill>
                  <a:srgbClr val="00B0F0"/>
                </a:solidFill>
              </a:rPr>
              <a:t>Aouini</a:t>
            </a:r>
            <a:r>
              <a:rPr lang="en-US" b="1" dirty="0" smtClean="0">
                <a:solidFill>
                  <a:srgbClr val="00B0F0"/>
                </a:solidFill>
              </a:rPr>
              <a:t> F</a:t>
            </a:r>
            <a:r>
              <a:rPr lang="en-US" b="1" dirty="0">
                <a:solidFill>
                  <a:srgbClr val="00B0F0"/>
                </a:solidFill>
              </a:rPr>
              <a:t>.</a:t>
            </a:r>
            <a:r>
              <a:rPr lang="en-US" b="1" dirty="0" smtClean="0">
                <a:solidFill>
                  <a:srgbClr val="00B0F0"/>
                </a:solidFill>
              </a:rPr>
              <a:t>, </a:t>
            </a:r>
            <a:r>
              <a:rPr lang="en-US" b="1" dirty="0" err="1" smtClean="0">
                <a:solidFill>
                  <a:srgbClr val="00B0F0"/>
                </a:solidFill>
              </a:rPr>
              <a:t>Bejaoui</a:t>
            </a:r>
            <a:r>
              <a:rPr lang="en-US" b="1" dirty="0" smtClean="0">
                <a:solidFill>
                  <a:srgbClr val="00B0F0"/>
                </a:solidFill>
              </a:rPr>
              <a:t> S., </a:t>
            </a:r>
            <a:r>
              <a:rPr lang="en-US" b="1" dirty="0" err="1" smtClean="0">
                <a:solidFill>
                  <a:srgbClr val="00B0F0"/>
                </a:solidFill>
              </a:rPr>
              <a:t>Chetoui</a:t>
            </a:r>
            <a:r>
              <a:rPr lang="en-US" b="1" dirty="0" smtClean="0">
                <a:solidFill>
                  <a:srgbClr val="00B0F0"/>
                </a:solidFill>
              </a:rPr>
              <a:t> I., </a:t>
            </a:r>
            <a:r>
              <a:rPr lang="en-US" b="1" dirty="0" err="1" smtClean="0">
                <a:solidFill>
                  <a:srgbClr val="00B0F0"/>
                </a:solidFill>
              </a:rPr>
              <a:t>Rabeh</a:t>
            </a:r>
            <a:r>
              <a:rPr lang="en-US" b="1" dirty="0" smtClean="0">
                <a:solidFill>
                  <a:srgbClr val="00B0F0"/>
                </a:solidFill>
              </a:rPr>
              <a:t> I , El </a:t>
            </a:r>
            <a:r>
              <a:rPr lang="en-US" b="1" dirty="0" err="1" smtClean="0">
                <a:solidFill>
                  <a:srgbClr val="00B0F0"/>
                </a:solidFill>
              </a:rPr>
              <a:t>Cafsi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M</a:t>
            </a:r>
            <a:r>
              <a:rPr lang="en-US" b="1" dirty="0" smtClean="0">
                <a:solidFill>
                  <a:srgbClr val="00B0F0"/>
                </a:solidFill>
              </a:rPr>
              <a:t>. 2018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  <a:r>
              <a:rPr lang="en-US" dirty="0"/>
              <a:t>Seasonal variation of biochemical composition of Noah's ark shells (</a:t>
            </a:r>
            <a:r>
              <a:rPr lang="en-US" dirty="0" err="1"/>
              <a:t>Arca</a:t>
            </a:r>
            <a:r>
              <a:rPr lang="en-US" dirty="0"/>
              <a:t> </a:t>
            </a:r>
            <a:r>
              <a:rPr lang="en-US" dirty="0" err="1"/>
              <a:t>noae</a:t>
            </a:r>
            <a:r>
              <a:rPr lang="en-US" dirty="0"/>
              <a:t> L. 1758) in a Tunisian coastal lagoon in relation to its reproductive cycle and environmental conditions. </a:t>
            </a:r>
            <a:r>
              <a:rPr lang="fr-FR" i="1" dirty="0" err="1"/>
              <a:t>Aquatic</a:t>
            </a:r>
            <a:r>
              <a:rPr lang="fr-FR" i="1" dirty="0"/>
              <a:t> Living </a:t>
            </a:r>
            <a:r>
              <a:rPr lang="fr-FR" i="1" dirty="0" err="1" smtClean="0"/>
              <a:t>Resources</a:t>
            </a:r>
            <a:r>
              <a:rPr lang="fr-FR" i="1" dirty="0" smtClean="0"/>
              <a:t>, </a:t>
            </a:r>
            <a:r>
              <a:rPr lang="fr-FR" dirty="0" smtClean="0"/>
              <a:t>31:15 ; </a:t>
            </a:r>
            <a:r>
              <a:rPr lang="en-US" b="1" dirty="0" err="1" smtClean="0">
                <a:solidFill>
                  <a:srgbClr val="00B0F0"/>
                </a:solidFill>
              </a:rPr>
              <a:t>Edokpayi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J.N., </a:t>
            </a:r>
            <a:r>
              <a:rPr lang="en-US" b="1" dirty="0" err="1">
                <a:solidFill>
                  <a:srgbClr val="00B0F0"/>
                </a:solidFill>
              </a:rPr>
              <a:t>Odiyo</a:t>
            </a:r>
            <a:r>
              <a:rPr lang="en-US" b="1" dirty="0">
                <a:solidFill>
                  <a:srgbClr val="00B0F0"/>
                </a:solidFill>
              </a:rPr>
              <a:t> J.O., </a:t>
            </a:r>
            <a:r>
              <a:rPr lang="en-US" b="1" dirty="0" err="1">
                <a:solidFill>
                  <a:srgbClr val="00B0F0"/>
                </a:solidFill>
              </a:rPr>
              <a:t>Popoola</a:t>
            </a:r>
            <a:r>
              <a:rPr lang="en-US" b="1" dirty="0">
                <a:solidFill>
                  <a:srgbClr val="00B0F0"/>
                </a:solidFill>
              </a:rPr>
              <a:t> O.E., </a:t>
            </a:r>
            <a:r>
              <a:rPr lang="en-US" b="1" dirty="0" err="1">
                <a:solidFill>
                  <a:srgbClr val="00B0F0"/>
                </a:solidFill>
              </a:rPr>
              <a:t>Msagati</a:t>
            </a:r>
            <a:r>
              <a:rPr lang="en-US" b="1" dirty="0">
                <a:solidFill>
                  <a:srgbClr val="00B0F0"/>
                </a:solidFill>
              </a:rPr>
              <a:t> T.A.M. 2016. </a:t>
            </a:r>
            <a:r>
              <a:rPr lang="en-US" dirty="0"/>
              <a:t>Assessment of Trace Metals Contamination of Surface Water and Sediment: A Case Study of </a:t>
            </a:r>
            <a:r>
              <a:rPr lang="en-US" dirty="0" err="1"/>
              <a:t>Mvudi</a:t>
            </a:r>
            <a:r>
              <a:rPr lang="en-US" dirty="0"/>
              <a:t> River, South Africa. </a:t>
            </a:r>
            <a:r>
              <a:rPr lang="en-US" i="1" dirty="0"/>
              <a:t>Sustainability</a:t>
            </a:r>
            <a:r>
              <a:rPr lang="en-US" dirty="0"/>
              <a:t>, </a:t>
            </a:r>
            <a:r>
              <a:rPr lang="en-US" b="1" dirty="0"/>
              <a:t>8</a:t>
            </a:r>
            <a:r>
              <a:rPr lang="en-US" dirty="0"/>
              <a:t>: 1-13.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968369" y="22930217"/>
            <a:ext cx="1738879" cy="279567"/>
          </a:xfrm>
          <a:prstGeom prst="rect">
            <a:avLst/>
          </a:prstGeom>
          <a:noFill/>
        </p:spPr>
        <p:txBody>
          <a:bodyPr wrap="square" lIns="94572" tIns="47286" rIns="94572" bIns="47286" rtlCol="0">
            <a:spAutoFit/>
          </a:bodyPr>
          <a:lstStyle/>
          <a:p>
            <a:pPr algn="ctr"/>
            <a:r>
              <a:rPr lang="fr-FR" sz="1200" b="1" dirty="0"/>
              <a:t>Ghribi 2017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1213269" y="18950007"/>
            <a:ext cx="1738879" cy="279567"/>
          </a:xfrm>
          <a:prstGeom prst="rect">
            <a:avLst/>
          </a:prstGeom>
          <a:noFill/>
        </p:spPr>
        <p:txBody>
          <a:bodyPr wrap="square" lIns="94572" tIns="47286" rIns="94572" bIns="47286" rtlCol="0">
            <a:spAutoFit/>
          </a:bodyPr>
          <a:lstStyle/>
          <a:p>
            <a:pPr algn="ctr"/>
            <a:r>
              <a:rPr lang="fr-FR" sz="1200" b="1" dirty="0"/>
              <a:t>Ghribi 2014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74799825" y="3938591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20539</TotalTime>
  <Words>1266</Words>
  <Application>Microsoft Office PowerPoint</Application>
  <PresentationFormat>Personnalisé</PresentationFormat>
  <Paragraphs>81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farioula</dc:creator>
  <cp:lastModifiedBy>nourchene ghribi</cp:lastModifiedBy>
  <cp:revision>417</cp:revision>
  <cp:lastPrinted>1601-01-01T00:00:00Z</cp:lastPrinted>
  <dcterms:created xsi:type="dcterms:W3CDTF">2015-11-13T20:58:13Z</dcterms:created>
  <dcterms:modified xsi:type="dcterms:W3CDTF">2018-08-16T12:06:08Z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