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6797675" cy="9926638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A8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364" autoAdjust="0"/>
  </p:normalViewPr>
  <p:slideViewPr>
    <p:cSldViewPr>
      <p:cViewPr>
        <p:scale>
          <a:sx n="33" d="100"/>
          <a:sy n="33" d="100"/>
        </p:scale>
        <p:origin x="684" y="-5430"/>
      </p:cViewPr>
      <p:guideLst>
        <p:guide orient="horz" pos="13483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emb\Documents\Agro-sensor\TFE%20Am&#233;lie\Results\resultat_all_HPLC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011851281393"/>
          <c:y val="5.0370385417275898E-2"/>
          <c:w val="0.85674467690640199"/>
          <c:h val="0.81036497787073603"/>
        </c:manualLayout>
      </c:layout>
      <c:scatterChart>
        <c:scatterStyle val="lineMarker"/>
        <c:varyColors val="0"/>
        <c:ser>
          <c:idx val="0"/>
          <c:order val="0"/>
          <c:tx>
            <c:v>V7XP, 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'quantif verrat '!$K$7</c:f>
              <c:numCache>
                <c:formatCode>General</c:formatCode>
                <c:ptCount val="1"/>
                <c:pt idx="0">
                  <c:v>381.37372044793489</c:v>
                </c:pt>
              </c:numCache>
            </c:numRef>
          </c:xVal>
          <c:yVal>
            <c:numRef>
              <c:f>'quantif verrat '!$L$7</c:f>
              <c:numCache>
                <c:formatCode>General</c:formatCode>
                <c:ptCount val="1"/>
                <c:pt idx="0">
                  <c:v>2029.2247477124181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711-4AC3-859B-06C026630141}"/>
            </c:ext>
          </c:extLst>
        </c:ser>
        <c:ser>
          <c:idx val="1"/>
          <c:order val="1"/>
          <c:tx>
            <c:v>V7XP, 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'quantif verrat '!$K$17</c:f>
              <c:numCache>
                <c:formatCode>General</c:formatCode>
                <c:ptCount val="1"/>
                <c:pt idx="0">
                  <c:v>196.69124463835561</c:v>
                </c:pt>
              </c:numCache>
            </c:numRef>
          </c:xVal>
          <c:yVal>
            <c:numRef>
              <c:f>'quantif verrat '!$L$17</c:f>
              <c:numCache>
                <c:formatCode>General</c:formatCode>
                <c:ptCount val="1"/>
                <c:pt idx="0">
                  <c:v>927.94247320261445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711-4AC3-859B-06C026630141}"/>
            </c:ext>
          </c:extLst>
        </c:ser>
        <c:ser>
          <c:idx val="2"/>
          <c:order val="2"/>
          <c:tx>
            <c:v>V722, 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'quantif verrat '!$K$25</c:f>
              <c:numCache>
                <c:formatCode>General</c:formatCode>
                <c:ptCount val="1"/>
                <c:pt idx="0">
                  <c:v>296.83312518906348</c:v>
                </c:pt>
              </c:numCache>
            </c:numRef>
          </c:xVal>
          <c:yVal>
            <c:numRef>
              <c:f>'quantif verrat '!$L$25</c:f>
              <c:numCache>
                <c:formatCode>General</c:formatCode>
                <c:ptCount val="1"/>
                <c:pt idx="0">
                  <c:v>906.78984575163418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D711-4AC3-859B-06C026630141}"/>
            </c:ext>
          </c:extLst>
        </c:ser>
        <c:ser>
          <c:idx val="3"/>
          <c:order val="3"/>
          <c:tx>
            <c:v>V722, 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'quantif verrat '!$K$33</c:f>
              <c:numCache>
                <c:formatCode>General</c:formatCode>
                <c:ptCount val="1"/>
                <c:pt idx="0">
                  <c:v>641.35608778359506</c:v>
                </c:pt>
              </c:numCache>
            </c:numRef>
          </c:xVal>
          <c:yVal>
            <c:numRef>
              <c:f>'quantif verrat '!$L$33</c:f>
              <c:numCache>
                <c:formatCode>General</c:formatCode>
                <c:ptCount val="1"/>
                <c:pt idx="0">
                  <c:v>637.03262274509791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711-4AC3-859B-06C026630141}"/>
            </c:ext>
          </c:extLst>
        </c:ser>
        <c:ser>
          <c:idx val="4"/>
          <c:order val="4"/>
          <c:tx>
            <c:v>V722, 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'quantif verrat '!$K$41</c:f>
              <c:numCache>
                <c:formatCode>General</c:formatCode>
                <c:ptCount val="1"/>
                <c:pt idx="0">
                  <c:v>522.16573637773922</c:v>
                </c:pt>
              </c:numCache>
            </c:numRef>
          </c:xVal>
          <c:yVal>
            <c:numRef>
              <c:f>'quantif verrat '!$L$41</c:f>
              <c:numCache>
                <c:formatCode>General</c:formatCode>
                <c:ptCount val="1"/>
                <c:pt idx="0">
                  <c:v>585.03068235294131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D711-4AC3-859B-06C026630141}"/>
            </c:ext>
          </c:extLst>
        </c:ser>
        <c:ser>
          <c:idx val="5"/>
          <c:order val="5"/>
          <c:tx>
            <c:v>V7XP, 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'quantif verrat '!$K$49</c:f>
              <c:numCache>
                <c:formatCode>General</c:formatCode>
                <c:ptCount val="1"/>
                <c:pt idx="0">
                  <c:v>534.97263680434355</c:v>
                </c:pt>
              </c:numCache>
            </c:numRef>
          </c:xVal>
          <c:yVal>
            <c:numRef>
              <c:f>'quantif verrat '!$L$49</c:f>
              <c:numCache>
                <c:formatCode>General</c:formatCode>
                <c:ptCount val="1"/>
                <c:pt idx="0">
                  <c:v>1010.927189542484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D711-4AC3-859B-06C026630141}"/>
            </c:ext>
          </c:extLst>
        </c:ser>
        <c:ser>
          <c:idx val="6"/>
          <c:order val="6"/>
          <c:tx>
            <c:v>V7XP, 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'quantif verrat '!$K$57</c:f>
              <c:numCache>
                <c:formatCode>General</c:formatCode>
                <c:ptCount val="1"/>
                <c:pt idx="0">
                  <c:v>278.46844017839828</c:v>
                </c:pt>
              </c:numCache>
            </c:numRef>
          </c:xVal>
          <c:yVal>
            <c:numRef>
              <c:f>'quantif verrat '!$L$57</c:f>
              <c:numCache>
                <c:formatCode>General</c:formatCode>
                <c:ptCount val="1"/>
                <c:pt idx="0">
                  <c:v>1058.83694640523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D711-4AC3-859B-06C026630141}"/>
            </c:ext>
          </c:extLst>
        </c:ser>
        <c:ser>
          <c:idx val="7"/>
          <c:order val="7"/>
          <c:tx>
            <c:v>V7XP, 4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>
                    <a:lumMod val="60000"/>
                  </a:schemeClr>
                </a:solidFill>
                <a:ln w="9525">
                  <a:solidFill>
                    <a:schemeClr val="accent2">
                      <a:lumMod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D711-4AC3-859B-06C026630141}"/>
              </c:ext>
            </c:extLst>
          </c:dPt>
          <c:xVal>
            <c:numRef>
              <c:f>'quantif verrat '!$K$65</c:f>
              <c:numCache>
                <c:formatCode>General</c:formatCode>
                <c:ptCount val="1"/>
                <c:pt idx="0">
                  <c:v>268.58365031995351</c:v>
                </c:pt>
              </c:numCache>
            </c:numRef>
          </c:xVal>
          <c:yVal>
            <c:numRef>
              <c:f>'quantif verrat '!$L$65</c:f>
              <c:numCache>
                <c:formatCode>General</c:formatCode>
                <c:ptCount val="1"/>
                <c:pt idx="0">
                  <c:v>2482.103445751633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D711-4AC3-859B-06C026630141}"/>
            </c:ext>
          </c:extLst>
        </c:ser>
        <c:ser>
          <c:idx val="8"/>
          <c:order val="8"/>
          <c:tx>
            <c:v>V7XP, 6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xVal>
            <c:numRef>
              <c:f>'quantif verrat '!$K$73</c:f>
              <c:numCache>
                <c:formatCode>General</c:formatCode>
                <c:ptCount val="1"/>
                <c:pt idx="0">
                  <c:v>194.45327201861551</c:v>
                </c:pt>
              </c:numCache>
            </c:numRef>
          </c:xVal>
          <c:yVal>
            <c:numRef>
              <c:f>'quantif verrat '!$L$73</c:f>
              <c:numCache>
                <c:formatCode>General</c:formatCode>
                <c:ptCount val="1"/>
                <c:pt idx="0">
                  <c:v>1754.6844183006531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D711-4AC3-859B-06C026630141}"/>
            </c:ext>
          </c:extLst>
        </c:ser>
        <c:ser>
          <c:idx val="9"/>
          <c:order val="9"/>
          <c:tx>
            <c:v>V7PP, 1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xVal>
            <c:numRef>
              <c:f>'quantif verrat '!$K$81</c:f>
              <c:numCache>
                <c:formatCode>General</c:formatCode>
                <c:ptCount val="1"/>
                <c:pt idx="0">
                  <c:v>25.125098194686831</c:v>
                </c:pt>
              </c:numCache>
            </c:numRef>
          </c:xVal>
          <c:yVal>
            <c:numRef>
              <c:f>'quantif verrat '!$L$81</c:f>
              <c:numCache>
                <c:formatCode>General</c:formatCode>
                <c:ptCount val="1"/>
                <c:pt idx="0">
                  <c:v>882.94907189542448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D711-4AC3-859B-06C026630141}"/>
            </c:ext>
          </c:extLst>
        </c:ser>
        <c:ser>
          <c:idx val="10"/>
          <c:order val="10"/>
          <c:tx>
            <c:v>V7PP, 2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'quantif verrat '!$K$89</c:f>
              <c:numCache>
                <c:formatCode>General</c:formatCode>
                <c:ptCount val="1"/>
                <c:pt idx="0">
                  <c:v>74.809586794648055</c:v>
                </c:pt>
              </c:numCache>
            </c:numRef>
          </c:xVal>
          <c:yVal>
            <c:numRef>
              <c:f>'quantif verrat '!$L$89</c:f>
              <c:numCache>
                <c:formatCode>General</c:formatCode>
                <c:ptCount val="1"/>
                <c:pt idx="0">
                  <c:v>585.6161568627449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D711-4AC3-859B-06C026630141}"/>
            </c:ext>
          </c:extLst>
        </c:ser>
        <c:ser>
          <c:idx val="11"/>
          <c:order val="11"/>
          <c:tx>
            <c:v>V7PP, 3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xVal>
            <c:numRef>
              <c:f>'quantif verrat '!$K$98</c:f>
              <c:numCache>
                <c:formatCode>General</c:formatCode>
                <c:ptCount val="1"/>
                <c:pt idx="0">
                  <c:v>58.913167983323639</c:v>
                </c:pt>
              </c:numCache>
            </c:numRef>
          </c:xVal>
          <c:yVal>
            <c:numRef>
              <c:f>'quantif verrat '!$L$98</c:f>
              <c:numCache>
                <c:formatCode>General</c:formatCode>
                <c:ptCount val="1"/>
                <c:pt idx="0">
                  <c:v>984.05674248366006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D711-4AC3-859B-06C026630141}"/>
            </c:ext>
          </c:extLst>
        </c:ser>
        <c:ser>
          <c:idx val="12"/>
          <c:order val="12"/>
          <c:tx>
            <c:v>V7PP, 4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'quantif verrat '!$K$106</c:f>
              <c:numCache>
                <c:formatCode>General</c:formatCode>
                <c:ptCount val="1"/>
                <c:pt idx="0">
                  <c:v>434.37002825286032</c:v>
                </c:pt>
              </c:numCache>
            </c:numRef>
          </c:xVal>
          <c:yVal>
            <c:numRef>
              <c:f>'quantif verrat '!$L$106</c:f>
              <c:numCache>
                <c:formatCode>General</c:formatCode>
                <c:ptCount val="1"/>
                <c:pt idx="0">
                  <c:v>3028.0300967320259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D711-4AC3-859B-06C026630141}"/>
            </c:ext>
          </c:extLst>
        </c:ser>
        <c:ser>
          <c:idx val="13"/>
          <c:order val="13"/>
          <c:tx>
            <c:v>V7PP, 5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'quantif verrat '!$K$113</c:f>
              <c:numCache>
                <c:formatCode>General</c:formatCode>
                <c:ptCount val="1"/>
                <c:pt idx="0">
                  <c:v>77.257589412449107</c:v>
                </c:pt>
              </c:numCache>
            </c:numRef>
          </c:xVal>
          <c:yVal>
            <c:numRef>
              <c:f>'quantif verrat '!$L$113</c:f>
              <c:numCache>
                <c:formatCode>General</c:formatCode>
                <c:ptCount val="1"/>
                <c:pt idx="0">
                  <c:v>820.21831111111123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D711-4AC3-859B-06C026630141}"/>
            </c:ext>
          </c:extLst>
        </c:ser>
        <c:ser>
          <c:idx val="14"/>
          <c:order val="14"/>
          <c:tx>
            <c:strRef>
              <c:f>'quantif verrat '!$B$108</c:f>
              <c:strCache>
                <c:ptCount val="1"/>
                <c:pt idx="0">
                  <c:v>V7PP, 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'quantif verrat '!$K$114</c:f>
              <c:numCache>
                <c:formatCode>General</c:formatCode>
                <c:ptCount val="1"/>
                <c:pt idx="0">
                  <c:v>77.257589412449107</c:v>
                </c:pt>
              </c:numCache>
            </c:numRef>
          </c:xVal>
          <c:yVal>
            <c:numRef>
              <c:f>'quantif verrat '!$L$114</c:f>
              <c:numCache>
                <c:formatCode>General</c:formatCode>
                <c:ptCount val="1"/>
                <c:pt idx="0">
                  <c:v>820.21831111111123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D711-4AC3-859B-06C026630141}"/>
            </c:ext>
          </c:extLst>
        </c:ser>
        <c:ser>
          <c:idx val="15"/>
          <c:order val="15"/>
          <c:tx>
            <c:strRef>
              <c:f>'quantif verrat '!$B$116</c:f>
              <c:strCache>
                <c:ptCount val="1"/>
                <c:pt idx="0">
                  <c:v>V722 (7/11),1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'quantif verrat '!$K$122</c:f>
              <c:numCache>
                <c:formatCode>General</c:formatCode>
                <c:ptCount val="1"/>
                <c:pt idx="0">
                  <c:v>112.79297498545669</c:v>
                </c:pt>
              </c:numCache>
            </c:numRef>
          </c:xVal>
          <c:yVal>
            <c:numRef>
              <c:f>'quantif verrat '!$L$122</c:f>
              <c:numCache>
                <c:formatCode>General</c:formatCode>
                <c:ptCount val="1"/>
                <c:pt idx="0">
                  <c:v>414.9991267973856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0-D711-4AC3-859B-06C026630141}"/>
            </c:ext>
          </c:extLst>
        </c:ser>
        <c:ser>
          <c:idx val="16"/>
          <c:order val="16"/>
          <c:tx>
            <c:strRef>
              <c:f>'quantif verrat '!$B$124</c:f>
              <c:strCache>
                <c:ptCount val="1"/>
                <c:pt idx="0">
                  <c:v>V722 (7/11),2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'quantif verrat '!$K$130</c:f>
              <c:numCache>
                <c:formatCode>General</c:formatCode>
                <c:ptCount val="1"/>
                <c:pt idx="0">
                  <c:v>167.9352682567384</c:v>
                </c:pt>
              </c:numCache>
            </c:numRef>
          </c:xVal>
          <c:yVal>
            <c:numRef>
              <c:f>'quantif verrat '!$L$130</c:f>
              <c:numCache>
                <c:formatCode>General</c:formatCode>
                <c:ptCount val="1"/>
                <c:pt idx="0">
                  <c:v>792.91190588235281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D711-4AC3-859B-06C026630141}"/>
            </c:ext>
          </c:extLst>
        </c:ser>
        <c:ser>
          <c:idx val="17"/>
          <c:order val="17"/>
          <c:tx>
            <c:strRef>
              <c:f>'quantif verrat '!$B$132</c:f>
              <c:strCache>
                <c:ptCount val="1"/>
                <c:pt idx="0">
                  <c:v>V722 (7/11),3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xVal>
            <c:numRef>
              <c:f>'quantif verrat '!$K$138</c:f>
              <c:numCache>
                <c:formatCode>General</c:formatCode>
                <c:ptCount val="1"/>
                <c:pt idx="0">
                  <c:v>120.0329361256544</c:v>
                </c:pt>
              </c:numCache>
            </c:numRef>
          </c:xVal>
          <c:yVal>
            <c:numRef>
              <c:f>'quantif verrat '!$L$138</c:f>
              <c:numCache>
                <c:formatCode>General</c:formatCode>
                <c:ptCount val="1"/>
                <c:pt idx="0">
                  <c:v>217.50692810457519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2-D711-4AC3-859B-06C026630141}"/>
            </c:ext>
          </c:extLst>
        </c:ser>
        <c:ser>
          <c:idx val="18"/>
          <c:order val="18"/>
          <c:tx>
            <c:strRef>
              <c:f>'quantif verrat '!$B$140</c:f>
              <c:strCache>
                <c:ptCount val="1"/>
                <c:pt idx="0">
                  <c:v>V722 (7/11),5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xVal>
            <c:numRef>
              <c:f>'quantif verrat '!$K$146</c:f>
              <c:numCache>
                <c:formatCode>General</c:formatCode>
                <c:ptCount val="1"/>
                <c:pt idx="0">
                  <c:v>591.09888452588746</c:v>
                </c:pt>
              </c:numCache>
            </c:numRef>
          </c:xVal>
          <c:yVal>
            <c:numRef>
              <c:f>'quantif verrat '!$L$146</c:f>
              <c:numCache>
                <c:formatCode>General</c:formatCode>
                <c:ptCount val="1"/>
                <c:pt idx="0">
                  <c:v>1273.462143790849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D711-4AC3-859B-06C026630141}"/>
            </c:ext>
          </c:extLst>
        </c:ser>
        <c:ser>
          <c:idx val="19"/>
          <c:order val="19"/>
          <c:tx>
            <c:strRef>
              <c:f>'quantif verrat '!$B$148</c:f>
              <c:strCache>
                <c:ptCount val="1"/>
                <c:pt idx="0">
                  <c:v>ZHL1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xVal>
            <c:numRef>
              <c:f>'quantif verrat '!$K$154</c:f>
              <c:numCache>
                <c:formatCode>General</c:formatCode>
                <c:ptCount val="1"/>
                <c:pt idx="0">
                  <c:v>443.67631134380451</c:v>
                </c:pt>
              </c:numCache>
            </c:numRef>
          </c:xVal>
          <c:yVal>
            <c:numRef>
              <c:f>'quantif verrat '!$L$154</c:f>
              <c:numCache>
                <c:formatCode>General</c:formatCode>
                <c:ptCount val="1"/>
                <c:pt idx="0">
                  <c:v>856.77112156862745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D711-4AC3-859B-06C026630141}"/>
            </c:ext>
          </c:extLst>
        </c:ser>
        <c:ser>
          <c:idx val="20"/>
          <c:order val="20"/>
          <c:tx>
            <c:strRef>
              <c:f>'quantif verrat '!$B$156</c:f>
              <c:strCache>
                <c:ptCount val="1"/>
                <c:pt idx="0">
                  <c:v>5XVV,1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xVal>
            <c:numRef>
              <c:f>'quantif verrat '!$K$162</c:f>
              <c:numCache>
                <c:formatCode>General</c:formatCode>
                <c:ptCount val="1"/>
                <c:pt idx="0">
                  <c:v>74.360830327709877</c:v>
                </c:pt>
              </c:numCache>
            </c:numRef>
          </c:xVal>
          <c:yVal>
            <c:numRef>
              <c:f>'quantif verrat '!$L$162</c:f>
              <c:numCache>
                <c:formatCode>General</c:formatCode>
                <c:ptCount val="1"/>
                <c:pt idx="0">
                  <c:v>263.99234509803921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D711-4AC3-859B-06C026630141}"/>
            </c:ext>
          </c:extLst>
        </c:ser>
        <c:ser>
          <c:idx val="21"/>
          <c:order val="21"/>
          <c:tx>
            <c:strRef>
              <c:f>'quantif verrat '!$B$164</c:f>
              <c:strCache>
                <c:ptCount val="1"/>
                <c:pt idx="0">
                  <c:v>5XVV,2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</a:schemeClr>
              </a:solidFill>
              <a:ln w="9525">
                <a:solidFill>
                  <a:schemeClr val="accent4">
                    <a:lumMod val="80000"/>
                  </a:schemeClr>
                </a:solidFill>
              </a:ln>
              <a:effectLst/>
            </c:spPr>
          </c:marker>
          <c:xVal>
            <c:numRef>
              <c:f>'quantif verrat '!$K$170</c:f>
              <c:numCache>
                <c:formatCode>General</c:formatCode>
                <c:ptCount val="1"/>
                <c:pt idx="0">
                  <c:v>42.047776744231143</c:v>
                </c:pt>
              </c:numCache>
            </c:numRef>
          </c:xVal>
          <c:yVal>
            <c:numRef>
              <c:f>'quantif verrat '!$L$170</c:f>
              <c:numCache>
                <c:formatCode>General</c:formatCode>
                <c:ptCount val="1"/>
                <c:pt idx="0">
                  <c:v>1025.886692810458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D711-4AC3-859B-06C026630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3632104"/>
        <c:axId val="2094104072"/>
      </c:scatterChart>
      <c:valAx>
        <c:axId val="2093632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BE" sz="1500" dirty="0" err="1"/>
                  <a:t>ng</a:t>
                </a:r>
                <a:r>
                  <a:rPr lang="fr-BE" sz="1500" dirty="0"/>
                  <a:t> SKA/ g </a:t>
                </a:r>
                <a:r>
                  <a:rPr lang="fr-BE" sz="1500" dirty="0" smtClean="0"/>
                  <a:t>gras</a:t>
                </a:r>
                <a:endParaRPr lang="fr-BE" sz="15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4104072"/>
        <c:crosses val="autoZero"/>
        <c:crossBetween val="midCat"/>
        <c:majorUnit val="100"/>
      </c:valAx>
      <c:valAx>
        <c:axId val="2094104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500" dirty="0"/>
                  <a:t>ng</a:t>
                </a:r>
                <a:r>
                  <a:rPr lang="en-US" sz="1500" baseline="0" dirty="0"/>
                  <a:t> AEON</a:t>
                </a:r>
                <a:r>
                  <a:rPr lang="en-US" sz="1500" dirty="0"/>
                  <a:t>/ g </a:t>
                </a:r>
                <a:r>
                  <a:rPr lang="en-US" sz="1500" dirty="0" err="1" smtClean="0"/>
                  <a:t>gras</a:t>
                </a:r>
                <a:endParaRPr lang="en-US" sz="15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93632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0.10972</cdr:x>
      <cdr:y>0.61414</cdr:y>
    </cdr:from>
    <cdr:to>
      <cdr:x>0.98789</cdr:x>
      <cdr:y>0.61414</cdr:y>
    </cdr:to>
    <cdr:cxnSp macro="">
      <cdr:nvCxnSpPr>
        <cdr:cNvPr id="3" name="Connecteur droit 2"/>
        <cdr:cNvCxnSpPr/>
      </cdr:nvCxnSpPr>
      <cdr:spPr>
        <a:xfrm xmlns:a="http://schemas.openxmlformats.org/drawingml/2006/main">
          <a:off x="577003" y="1753532"/>
          <a:ext cx="4618230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accent2"/>
          </a:solidFill>
          <a:prstDash val="dash"/>
          <a:round/>
          <a:headEnd type="none" w="med" len="med"/>
          <a:tailEnd type="none" w="med" len="lg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B6E3D-58D9-4D10-8E5E-A0A11F90B686}" type="datetimeFigureOut">
              <a:rPr lang="fr-BE" smtClean="0"/>
              <a:pPr/>
              <a:t>05-01-21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82800" y="744538"/>
            <a:ext cx="26320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1C35B-B909-4067-B20B-56272571AB51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4378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1C35B-B909-4067-B20B-56272571AB51}" type="slidenum">
              <a:rPr lang="fr-BE" smtClean="0"/>
              <a:pPr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4249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21952982" y="1714329"/>
            <a:ext cx="6812994" cy="3652597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513999" y="1714329"/>
            <a:ext cx="19934317" cy="3652597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13999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392320" y="9988659"/>
            <a:ext cx="13373656" cy="28251648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05/01/2021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emf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emf"/><Relationship Id="rId19" Type="http://schemas.openxmlformats.org/officeDocument/2006/relationships/image" Target="../media/image16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8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à coins arrondis 7"/>
          <p:cNvSpPr/>
          <p:nvPr/>
        </p:nvSpPr>
        <p:spPr>
          <a:xfrm>
            <a:off x="378346" y="53374"/>
            <a:ext cx="29379264" cy="389055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51287" y="-10077"/>
            <a:ext cx="257595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/>
              <a:t>Analyse</a:t>
            </a:r>
            <a:r>
              <a:rPr lang="en-US" sz="6000" b="1" dirty="0" smtClean="0"/>
              <a:t> de </a:t>
            </a:r>
            <a:r>
              <a:rPr lang="en-US" sz="6000" b="1" dirty="0" err="1" smtClean="0"/>
              <a:t>profils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en</a:t>
            </a:r>
            <a:r>
              <a:rPr lang="en-US" sz="6000" b="1" dirty="0" smtClean="0"/>
              <a:t> COVs de </a:t>
            </a:r>
            <a:r>
              <a:rPr lang="en-US" sz="6000" b="1" dirty="0" err="1" smtClean="0"/>
              <a:t>gras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chauffé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dans</a:t>
            </a:r>
            <a:r>
              <a:rPr lang="en-US" sz="6000" b="1" dirty="0" smtClean="0"/>
              <a:t> le but de </a:t>
            </a:r>
            <a:r>
              <a:rPr lang="fr-BE" sz="6000" b="1" dirty="0" smtClean="0"/>
              <a:t>développer</a:t>
            </a:r>
            <a:r>
              <a:rPr lang="en-US" sz="6000" b="1" dirty="0" smtClean="0"/>
              <a:t> des </a:t>
            </a:r>
            <a:r>
              <a:rPr lang="en-US" sz="6000" b="1" dirty="0" err="1" smtClean="0"/>
              <a:t>capteurs</a:t>
            </a:r>
            <a:r>
              <a:rPr lang="en-US" sz="6000" b="1" dirty="0" smtClean="0"/>
              <a:t> pour la detection </a:t>
            </a:r>
            <a:r>
              <a:rPr lang="en-US" sz="6000" b="1" dirty="0" err="1" smtClean="0"/>
              <a:t>rapide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d’odeur</a:t>
            </a:r>
            <a:r>
              <a:rPr lang="en-US" sz="6000" b="1" dirty="0" smtClean="0"/>
              <a:t> de </a:t>
            </a:r>
            <a:r>
              <a:rPr lang="en-US" sz="6000" b="1" dirty="0" err="1" smtClean="0"/>
              <a:t>verrat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en</a:t>
            </a:r>
            <a:r>
              <a:rPr lang="en-US" sz="6000" b="1" dirty="0" smtClean="0"/>
              <a:t> abattoir</a:t>
            </a:r>
            <a:endParaRPr lang="fr-BE" sz="6000" b="1" dirty="0"/>
          </a:p>
          <a:p>
            <a:pPr algn="ctr"/>
            <a:r>
              <a:rPr lang="en-US" sz="4000" u="sng" dirty="0" smtClean="0"/>
              <a:t>Burgeon C.</a:t>
            </a:r>
            <a:r>
              <a:rPr lang="fr-BE" sz="4000" u="sng" baseline="30000" dirty="0" smtClean="0"/>
              <a:t>a</a:t>
            </a:r>
            <a:r>
              <a:rPr lang="fr-BE" sz="4000" u="sng" dirty="0" smtClean="0"/>
              <a:t> </a:t>
            </a:r>
            <a:r>
              <a:rPr lang="en-US" sz="4000" dirty="0" smtClean="0"/>
              <a:t>, </a:t>
            </a:r>
            <a:r>
              <a:rPr lang="en-US" sz="4000" dirty="0" err="1" smtClean="0"/>
              <a:t>Vercruysse</a:t>
            </a:r>
            <a:r>
              <a:rPr lang="en-US" sz="4000" dirty="0" smtClean="0"/>
              <a:t> A.</a:t>
            </a:r>
            <a:r>
              <a:rPr lang="fr-BE" sz="4000" baseline="30000" dirty="0" smtClean="0"/>
              <a:t>a</a:t>
            </a:r>
            <a:r>
              <a:rPr lang="en-US" sz="4000" dirty="0" smtClean="0"/>
              <a:t>, </a:t>
            </a:r>
            <a:r>
              <a:rPr lang="en-US" sz="4000" dirty="0" err="1" smtClean="0"/>
              <a:t>Debliquy</a:t>
            </a:r>
            <a:r>
              <a:rPr lang="en-US" sz="4000" dirty="0" smtClean="0"/>
              <a:t> M.</a:t>
            </a:r>
            <a:r>
              <a:rPr lang="fr-BE" sz="4000" baseline="30000" dirty="0" smtClean="0"/>
              <a:t>b</a:t>
            </a:r>
            <a:r>
              <a:rPr lang="en-US" sz="4000" dirty="0" smtClean="0"/>
              <a:t>, </a:t>
            </a:r>
            <a:r>
              <a:rPr lang="en-US" sz="4000" dirty="0" err="1" smtClean="0"/>
              <a:t>Lahem</a:t>
            </a:r>
            <a:r>
              <a:rPr lang="en-US" sz="4000" dirty="0" smtClean="0"/>
              <a:t> </a:t>
            </a:r>
            <a:r>
              <a:rPr lang="en-US" sz="4000" dirty="0" err="1" smtClean="0"/>
              <a:t>D.</a:t>
            </a:r>
            <a:r>
              <a:rPr lang="en-US" sz="4000" baseline="30000" dirty="0" err="1" smtClean="0"/>
              <a:t>c</a:t>
            </a:r>
            <a:r>
              <a:rPr lang="en-US" sz="4000" dirty="0" smtClean="0"/>
              <a:t>, Rodriguez J.</a:t>
            </a:r>
            <a:r>
              <a:rPr lang="fr-BE" sz="4000" baseline="30000" dirty="0" smtClean="0"/>
              <a:t>b</a:t>
            </a:r>
            <a:r>
              <a:rPr lang="en-US" sz="4000" dirty="0" smtClean="0"/>
              <a:t>, Ly </a:t>
            </a:r>
            <a:r>
              <a:rPr lang="en-US" sz="4000" dirty="0" err="1" smtClean="0"/>
              <a:t>A.</a:t>
            </a:r>
            <a:r>
              <a:rPr lang="en-US" sz="4000" baseline="30000" dirty="0" err="1" smtClean="0"/>
              <a:t>c</a:t>
            </a:r>
            <a:r>
              <a:rPr lang="en-US" sz="4000" dirty="0" smtClean="0"/>
              <a:t>, </a:t>
            </a:r>
            <a:r>
              <a:rPr lang="en-US" sz="4000" dirty="0" err="1" smtClean="0"/>
              <a:t>Fauconnier</a:t>
            </a:r>
            <a:r>
              <a:rPr lang="en-US" sz="4000" dirty="0" smtClean="0"/>
              <a:t> M-L.</a:t>
            </a:r>
            <a:r>
              <a:rPr lang="fr-BE" sz="4000" baseline="30000" dirty="0" smtClean="0"/>
              <a:t>a</a:t>
            </a:r>
            <a:r>
              <a:rPr lang="en-US" sz="4000" dirty="0" smtClean="0"/>
              <a:t> </a:t>
            </a:r>
            <a:endParaRPr lang="fr-BE" sz="4000" dirty="0"/>
          </a:p>
          <a:p>
            <a:pPr algn="ctr"/>
            <a:r>
              <a:rPr lang="en-GB" sz="3000" dirty="0" smtClean="0"/>
              <a:t> </a:t>
            </a:r>
            <a:r>
              <a:rPr lang="fr-BE" sz="3000" baseline="30000" dirty="0" smtClean="0"/>
              <a:t>a</a:t>
            </a:r>
            <a:r>
              <a:rPr lang="fr-BE" sz="3000" dirty="0" smtClean="0"/>
              <a:t> Laboratoire de Chimie des Molécules Naturelles, </a:t>
            </a:r>
            <a:r>
              <a:rPr lang="fr-BE" sz="3000" dirty="0"/>
              <a:t>Gembloux Agro‐Bio Tech, Université de Liège, Passage des Déportés 2, 5030 Gembloux, </a:t>
            </a:r>
            <a:r>
              <a:rPr lang="fr-BE" sz="3000" dirty="0" smtClean="0"/>
              <a:t>Belgique</a:t>
            </a:r>
            <a:endParaRPr lang="fr-BE" sz="3000" dirty="0"/>
          </a:p>
          <a:p>
            <a:pPr algn="ctr"/>
            <a:r>
              <a:rPr lang="fr-BE" sz="3000" baseline="30000" dirty="0"/>
              <a:t>b</a:t>
            </a:r>
            <a:r>
              <a:rPr lang="fr-BE" sz="3000" dirty="0"/>
              <a:t> Service de Science des Matériaux, Faculté Polytechnique, </a:t>
            </a:r>
            <a:r>
              <a:rPr lang="fr-BE" sz="3000" dirty="0" smtClean="0"/>
              <a:t>Université de Mons, Rue de l'Epargne 56, 7000 Mons, Belgique</a:t>
            </a:r>
          </a:p>
          <a:p>
            <a:pPr algn="ctr"/>
            <a:r>
              <a:rPr lang="en-US" sz="3000" baseline="30000" dirty="0" smtClean="0"/>
              <a:t>c</a:t>
            </a:r>
            <a:r>
              <a:rPr lang="en-US" sz="3000" dirty="0" smtClean="0"/>
              <a:t> </a:t>
            </a:r>
            <a:r>
              <a:rPr lang="en-US" sz="3000" dirty="0" err="1" smtClean="0"/>
              <a:t>Materia</a:t>
            </a:r>
            <a:r>
              <a:rPr lang="en-US" sz="3000" dirty="0" smtClean="0"/>
              <a:t> Nova ASBL, Materials R&amp;D Centre, </a:t>
            </a:r>
            <a:r>
              <a:rPr lang="en-US" sz="3000" dirty="0" err="1" smtClean="0"/>
              <a:t>Parc</a:t>
            </a:r>
            <a:r>
              <a:rPr lang="en-US" sz="3000" dirty="0" smtClean="0"/>
              <a:t> </a:t>
            </a:r>
            <a:r>
              <a:rPr lang="en-US" sz="3000" dirty="0" err="1" smtClean="0"/>
              <a:t>Initialis</a:t>
            </a:r>
            <a:r>
              <a:rPr lang="en-US" sz="3000" dirty="0" smtClean="0"/>
              <a:t>, Avenue Nicolas Copernic 3, 7000 Mons, </a:t>
            </a:r>
            <a:r>
              <a:rPr lang="en-US" sz="3000" dirty="0" err="1" smtClean="0"/>
              <a:t>Belgique</a:t>
            </a:r>
            <a:endParaRPr lang="fr-BE" sz="3000" dirty="0" smtClean="0"/>
          </a:p>
          <a:p>
            <a:pPr algn="ctr"/>
            <a:endParaRPr lang="en-GB" sz="3000" b="1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601438" y="9959801"/>
            <a:ext cx="14389220" cy="107291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500" i="1" smtClean="0">
              <a:solidFill>
                <a:schemeClr val="tx1"/>
              </a:solidFill>
            </a:endParaRPr>
          </a:p>
          <a:p>
            <a:endParaRPr lang="en-GB" sz="3550" i="1" smtClean="0">
              <a:solidFill>
                <a:schemeClr val="tx1"/>
              </a:solidFill>
            </a:endParaRPr>
          </a:p>
          <a:p>
            <a:endParaRPr lang="en-GB" sz="3550" i="1" smtClean="0">
              <a:solidFill>
                <a:schemeClr val="tx1"/>
              </a:solidFill>
            </a:endParaRPr>
          </a:p>
          <a:p>
            <a:endParaRPr lang="en-GB" sz="3550" b="1" smtClean="0">
              <a:solidFill>
                <a:schemeClr val="tx1"/>
              </a:solidFill>
            </a:endParaRPr>
          </a:p>
          <a:p>
            <a:endParaRPr lang="en-GB" sz="3550" b="1" smtClean="0">
              <a:solidFill>
                <a:schemeClr val="tx1"/>
              </a:solidFill>
            </a:endParaRPr>
          </a:p>
          <a:p>
            <a:endParaRPr lang="en-GB" sz="3550" b="1" smtClean="0">
              <a:solidFill>
                <a:schemeClr val="tx1"/>
              </a:solidFill>
            </a:endParaRPr>
          </a:p>
          <a:p>
            <a:endParaRPr lang="en-GB" sz="3550" b="1" smtClean="0">
              <a:solidFill>
                <a:schemeClr val="tx1"/>
              </a:solidFill>
            </a:endParaRPr>
          </a:p>
          <a:p>
            <a:endParaRPr lang="en-GB" sz="3550" b="1" smtClean="0">
              <a:solidFill>
                <a:schemeClr val="tx1"/>
              </a:solidFill>
            </a:endParaRPr>
          </a:p>
          <a:p>
            <a:endParaRPr lang="en-GB" sz="3550" b="1" dirty="0" smtClean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563351" y="3953136"/>
            <a:ext cx="24266696" cy="59574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3550" b="1" dirty="0" err="1" smtClean="0">
                <a:solidFill>
                  <a:schemeClr val="tx1"/>
                </a:solidFill>
              </a:rPr>
              <a:t>Contexte</a:t>
            </a:r>
            <a:r>
              <a:rPr lang="en-GB" sz="3550" b="1" dirty="0" smtClean="0">
                <a:solidFill>
                  <a:schemeClr val="tx1"/>
                </a:solidFill>
              </a:rPr>
              <a:t> et </a:t>
            </a:r>
            <a:r>
              <a:rPr lang="en-GB" sz="3550" b="1" dirty="0" err="1" smtClean="0">
                <a:solidFill>
                  <a:schemeClr val="tx1"/>
                </a:solidFill>
              </a:rPr>
              <a:t>objectifs</a:t>
            </a:r>
            <a:endParaRPr lang="en-GB" sz="3550" b="1" dirty="0" smtClean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GB" sz="3550" b="1" dirty="0" smtClean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GB" sz="355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GB" sz="3550" b="1" dirty="0" smtClean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GB" sz="355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GB" sz="3550" b="1" dirty="0" smtClean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GB" sz="355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GB" sz="3550" b="1" dirty="0" smtClean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GB" sz="355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endParaRPr lang="en-GB" sz="3550" b="1" dirty="0" smtClean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50355" y="35517829"/>
            <a:ext cx="29379264" cy="352839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3550" b="1" dirty="0">
              <a:solidFill>
                <a:schemeClr val="tx1"/>
              </a:solidFill>
            </a:endParaRPr>
          </a:p>
          <a:p>
            <a:pPr algn="ctr"/>
            <a:endParaRPr lang="fr-BE" sz="3550" b="1" dirty="0" smtClean="0">
              <a:solidFill>
                <a:schemeClr val="tx1"/>
              </a:solidFill>
            </a:endParaRPr>
          </a:p>
          <a:p>
            <a:r>
              <a:rPr lang="fr-BE" sz="3550" dirty="0">
                <a:solidFill>
                  <a:schemeClr val="tx1"/>
                </a:solidFill>
              </a:rPr>
              <a:t>Les résultats montrent que les gras de verrats odorants et non-odorants ont des profils généraux en </a:t>
            </a:r>
            <a:r>
              <a:rPr lang="fr-BE" sz="3550" dirty="0" err="1">
                <a:solidFill>
                  <a:schemeClr val="tx1"/>
                </a:solidFill>
              </a:rPr>
              <a:t>COVs</a:t>
            </a:r>
            <a:r>
              <a:rPr lang="fr-BE" sz="3550" dirty="0">
                <a:solidFill>
                  <a:schemeClr val="tx1"/>
                </a:solidFill>
              </a:rPr>
              <a:t> différents lorsque ceux-ci sont chauffés à de hautes températures. De plus, de bonnes corrélations sont observées entre le contenu et les émissions d’indole et scatole. Des capteurs non-spécifiques ainsi que spécifiques peuvent ainsi être développés pour la détection d’odeur de verrat. L’air ambiant en abattoir, riche en COVs, doit </a:t>
            </a:r>
            <a:r>
              <a:rPr lang="fr-BE" sz="3550" dirty="0" smtClean="0">
                <a:solidFill>
                  <a:schemeClr val="tx1"/>
                </a:solidFill>
              </a:rPr>
              <a:t>toutefois être pris </a:t>
            </a:r>
            <a:r>
              <a:rPr lang="fr-BE" sz="3550" dirty="0">
                <a:solidFill>
                  <a:schemeClr val="tx1"/>
                </a:solidFill>
              </a:rPr>
              <a:t>en compte lors de la mesure par de tels capteurs. </a:t>
            </a:r>
            <a:endParaRPr lang="fr-BE" sz="3550" dirty="0" smtClean="0">
              <a:solidFill>
                <a:schemeClr val="tx1"/>
              </a:solidFill>
            </a:endParaRPr>
          </a:p>
          <a:p>
            <a:endParaRPr lang="en-GB" sz="3550" dirty="0" smtClean="0">
              <a:solidFill>
                <a:schemeClr val="tx1"/>
              </a:solidFill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450355" y="21188239"/>
            <a:ext cx="29379600" cy="14089224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>
              <a:solidFill>
                <a:schemeClr val="tx1"/>
              </a:solidFill>
            </a:endParaRPr>
          </a:p>
          <a:p>
            <a:pPr algn="ctr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endParaRPr lang="fr-BE" sz="4800" b="1" dirty="0">
              <a:solidFill>
                <a:schemeClr val="tx1"/>
              </a:solidFill>
            </a:endParaRPr>
          </a:p>
        </p:txBody>
      </p:sp>
      <p:sp>
        <p:nvSpPr>
          <p:cNvPr id="30" name="Rectangle à coins arrondis 29"/>
          <p:cNvSpPr/>
          <p:nvPr/>
        </p:nvSpPr>
        <p:spPr>
          <a:xfrm>
            <a:off x="25017216" y="4099215"/>
            <a:ext cx="4835122" cy="58113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3600" baseline="30000" dirty="0">
              <a:solidFill>
                <a:schemeClr val="tx1"/>
              </a:solidFill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14828293" y="39160984"/>
            <a:ext cx="14929317" cy="334125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550" b="1" dirty="0" smtClean="0">
                <a:solidFill>
                  <a:schemeClr val="tx1"/>
                </a:solidFill>
              </a:rPr>
              <a:t>Remerciements</a:t>
            </a:r>
          </a:p>
          <a:p>
            <a:r>
              <a:rPr lang="en-GB" sz="3550" dirty="0" smtClean="0">
                <a:solidFill>
                  <a:schemeClr val="tx1"/>
                </a:solidFill>
              </a:rPr>
              <a:t>Les auteurs </a:t>
            </a:r>
            <a:r>
              <a:rPr lang="fr-BE" sz="3550" dirty="0" smtClean="0">
                <a:solidFill>
                  <a:schemeClr val="tx1"/>
                </a:solidFill>
              </a:rPr>
              <a:t>remercient</a:t>
            </a:r>
            <a:r>
              <a:rPr lang="en-GB" sz="3550" dirty="0" smtClean="0">
                <a:solidFill>
                  <a:schemeClr val="tx1"/>
                </a:solidFill>
              </a:rPr>
              <a:t> le Fond </a:t>
            </a:r>
            <a:r>
              <a:rPr lang="en-GB" sz="3550" dirty="0" err="1" smtClean="0">
                <a:solidFill>
                  <a:schemeClr val="tx1"/>
                </a:solidFill>
              </a:rPr>
              <a:t>Européen</a:t>
            </a:r>
            <a:r>
              <a:rPr lang="en-GB" sz="3550" dirty="0" smtClean="0">
                <a:solidFill>
                  <a:schemeClr val="tx1"/>
                </a:solidFill>
              </a:rPr>
              <a:t> de </a:t>
            </a:r>
            <a:r>
              <a:rPr lang="en-GB" sz="3550" dirty="0" err="1">
                <a:solidFill>
                  <a:schemeClr val="tx1"/>
                </a:solidFill>
              </a:rPr>
              <a:t>D</a:t>
            </a:r>
            <a:r>
              <a:rPr lang="en-GB" sz="3550" dirty="0" err="1" smtClean="0">
                <a:solidFill>
                  <a:schemeClr val="tx1"/>
                </a:solidFill>
              </a:rPr>
              <a:t>éveloppement</a:t>
            </a:r>
            <a:r>
              <a:rPr lang="en-GB" sz="3550" dirty="0" smtClean="0">
                <a:solidFill>
                  <a:schemeClr val="tx1"/>
                </a:solidFill>
              </a:rPr>
              <a:t> </a:t>
            </a:r>
            <a:r>
              <a:rPr lang="en-GB" sz="3550" dirty="0">
                <a:solidFill>
                  <a:schemeClr val="tx1"/>
                </a:solidFill>
              </a:rPr>
              <a:t>R</a:t>
            </a:r>
            <a:r>
              <a:rPr lang="en-GB" sz="3550" dirty="0" smtClean="0">
                <a:solidFill>
                  <a:schemeClr val="tx1"/>
                </a:solidFill>
              </a:rPr>
              <a:t>egional, la </a:t>
            </a:r>
            <a:r>
              <a:rPr lang="en-GB" sz="3550" dirty="0" err="1" smtClean="0">
                <a:solidFill>
                  <a:schemeClr val="tx1"/>
                </a:solidFill>
              </a:rPr>
              <a:t>région</a:t>
            </a:r>
            <a:r>
              <a:rPr lang="en-GB" sz="3550" dirty="0" smtClean="0">
                <a:solidFill>
                  <a:schemeClr val="tx1"/>
                </a:solidFill>
              </a:rPr>
              <a:t> </a:t>
            </a:r>
            <a:r>
              <a:rPr lang="en-GB" sz="3550" dirty="0" err="1" smtClean="0">
                <a:solidFill>
                  <a:schemeClr val="tx1"/>
                </a:solidFill>
              </a:rPr>
              <a:t>Wallonne</a:t>
            </a:r>
            <a:r>
              <a:rPr lang="en-GB" sz="3550" dirty="0" smtClean="0">
                <a:solidFill>
                  <a:schemeClr val="tx1"/>
                </a:solidFill>
              </a:rPr>
              <a:t> </a:t>
            </a:r>
            <a:r>
              <a:rPr lang="en-GB" sz="3550" dirty="0" err="1" smtClean="0">
                <a:solidFill>
                  <a:schemeClr val="tx1"/>
                </a:solidFill>
              </a:rPr>
              <a:t>ainsi</a:t>
            </a:r>
            <a:r>
              <a:rPr lang="en-GB" sz="3550" dirty="0" smtClean="0">
                <a:solidFill>
                  <a:schemeClr val="tx1"/>
                </a:solidFill>
              </a:rPr>
              <a:t> que le </a:t>
            </a:r>
            <a:r>
              <a:rPr lang="en-GB" sz="3550" dirty="0" err="1" smtClean="0">
                <a:solidFill>
                  <a:schemeClr val="tx1"/>
                </a:solidFill>
              </a:rPr>
              <a:t>projet</a:t>
            </a:r>
            <a:r>
              <a:rPr lang="en-GB" sz="3550" dirty="0" smtClean="0">
                <a:solidFill>
                  <a:schemeClr val="tx1"/>
                </a:solidFill>
              </a:rPr>
              <a:t> AGROSENSOR pour </a:t>
            </a:r>
            <a:r>
              <a:rPr lang="en-GB" sz="3550" dirty="0" err="1" smtClean="0">
                <a:solidFill>
                  <a:schemeClr val="tx1"/>
                </a:solidFill>
              </a:rPr>
              <a:t>leurs</a:t>
            </a:r>
            <a:r>
              <a:rPr lang="en-GB" sz="3550" dirty="0" smtClean="0">
                <a:solidFill>
                  <a:schemeClr val="tx1"/>
                </a:solidFill>
              </a:rPr>
              <a:t> contributions </a:t>
            </a:r>
            <a:r>
              <a:rPr lang="en-GB" sz="3550" dirty="0" err="1" smtClean="0">
                <a:solidFill>
                  <a:schemeClr val="tx1"/>
                </a:solidFill>
              </a:rPr>
              <a:t>financières</a:t>
            </a:r>
            <a:r>
              <a:rPr lang="en-GB" sz="355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GB" sz="3550" dirty="0" smtClean="0">
                <a:solidFill>
                  <a:schemeClr val="tx1"/>
                </a:solidFill>
              </a:rPr>
              <a:t>La figure </a:t>
            </a:r>
            <a:r>
              <a:rPr lang="en-GB" sz="3550" dirty="0" err="1" smtClean="0">
                <a:solidFill>
                  <a:schemeClr val="tx1"/>
                </a:solidFill>
              </a:rPr>
              <a:t>dans</a:t>
            </a:r>
            <a:r>
              <a:rPr lang="en-GB" sz="3550" dirty="0" smtClean="0">
                <a:solidFill>
                  <a:schemeClr val="tx1"/>
                </a:solidFill>
              </a:rPr>
              <a:t> la </a:t>
            </a:r>
            <a:r>
              <a:rPr lang="en-GB" sz="3550" dirty="0" err="1" smtClean="0">
                <a:solidFill>
                  <a:schemeClr val="tx1"/>
                </a:solidFill>
              </a:rPr>
              <a:t>partie</a:t>
            </a:r>
            <a:r>
              <a:rPr lang="en-GB" sz="3550" dirty="0" smtClean="0">
                <a:solidFill>
                  <a:schemeClr val="tx1"/>
                </a:solidFill>
              </a:rPr>
              <a:t> “</a:t>
            </a:r>
            <a:r>
              <a:rPr lang="fr-BE" sz="3550" dirty="0">
                <a:solidFill>
                  <a:schemeClr val="tx1"/>
                </a:solidFill>
              </a:rPr>
              <a:t>Quantification de l’IND, SKA et AEON dans les tissus </a:t>
            </a:r>
            <a:r>
              <a:rPr lang="fr-BE" sz="3550" dirty="0" smtClean="0">
                <a:solidFill>
                  <a:schemeClr val="tx1"/>
                </a:solidFill>
              </a:rPr>
              <a:t>adipeux</a:t>
            </a:r>
            <a:r>
              <a:rPr lang="en-GB" sz="3550" dirty="0" smtClean="0">
                <a:solidFill>
                  <a:schemeClr val="tx1"/>
                </a:solidFill>
              </a:rPr>
              <a:t>” a </a:t>
            </a:r>
            <a:r>
              <a:rPr lang="en-GB" sz="3550" dirty="0" err="1" smtClean="0">
                <a:solidFill>
                  <a:schemeClr val="tx1"/>
                </a:solidFill>
              </a:rPr>
              <a:t>été</a:t>
            </a:r>
            <a:r>
              <a:rPr lang="en-GB" sz="3550" dirty="0" smtClean="0">
                <a:solidFill>
                  <a:schemeClr val="tx1"/>
                </a:solidFill>
              </a:rPr>
              <a:t> </a:t>
            </a:r>
            <a:r>
              <a:rPr lang="en-GB" sz="3550" smtClean="0">
                <a:solidFill>
                  <a:schemeClr val="tx1"/>
                </a:solidFill>
              </a:rPr>
              <a:t>produite </a:t>
            </a:r>
            <a:r>
              <a:rPr lang="en-GB" sz="3550" dirty="0" smtClean="0">
                <a:solidFill>
                  <a:schemeClr val="tx1"/>
                </a:solidFill>
              </a:rPr>
              <a:t>avec </a:t>
            </a:r>
            <a:r>
              <a:rPr lang="en-GB" sz="3550" u="sng" dirty="0" smtClean="0">
                <a:solidFill>
                  <a:srgbClr val="0070C0"/>
                </a:solidFill>
              </a:rPr>
              <a:t>biorender.com</a:t>
            </a:r>
            <a:endParaRPr lang="en-GB" sz="3550" u="sng" dirty="0">
              <a:solidFill>
                <a:srgbClr val="0070C0"/>
              </a:solidFill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488429" y="39165937"/>
            <a:ext cx="14110792" cy="333629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3550" dirty="0" smtClean="0">
                <a:solidFill>
                  <a:schemeClr val="tx1"/>
                </a:solidFill>
              </a:rPr>
              <a:t>Burgeon Clément - cburgeon@uliege.be</a:t>
            </a:r>
            <a:endParaRPr lang="fr-BE" sz="3550" b="1" dirty="0">
              <a:solidFill>
                <a:schemeClr val="tx1"/>
              </a:solidFill>
            </a:endParaRPr>
          </a:p>
        </p:txBody>
      </p:sp>
      <p:sp>
        <p:nvSpPr>
          <p:cNvPr id="41" name="Rectangle à coins arrondis 40"/>
          <p:cNvSpPr/>
          <p:nvPr/>
        </p:nvSpPr>
        <p:spPr>
          <a:xfrm>
            <a:off x="11850995" y="22434261"/>
            <a:ext cx="9076903" cy="101612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4800" b="1" dirty="0" smtClean="0">
                <a:solidFill>
                  <a:schemeClr val="tx1"/>
                </a:solidFill>
              </a:rPr>
              <a:t>			</a:t>
            </a:r>
            <a:endParaRPr lang="fr-BE" sz="4400" i="1" dirty="0" smtClean="0">
              <a:solidFill>
                <a:schemeClr val="tx1"/>
              </a:solidFill>
            </a:endParaRPr>
          </a:p>
          <a:p>
            <a:pPr algn="just"/>
            <a:endParaRPr lang="fr-BE" sz="1500" b="1" dirty="0" smtClean="0">
              <a:solidFill>
                <a:schemeClr val="tx1"/>
              </a:solidFill>
            </a:endParaRPr>
          </a:p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just"/>
            <a:endParaRPr lang="fr-BE" sz="4800" b="1" dirty="0">
              <a:solidFill>
                <a:schemeClr val="tx1"/>
              </a:solidFill>
            </a:endParaRPr>
          </a:p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just"/>
            <a:endParaRPr lang="fr-BE" sz="1000" b="1" dirty="0" smtClean="0">
              <a:solidFill>
                <a:schemeClr val="tx1"/>
              </a:solidFill>
            </a:endParaRPr>
          </a:p>
          <a:p>
            <a:pPr algn="just"/>
            <a:r>
              <a:rPr lang="fr-BE" sz="4800" b="1" dirty="0" smtClean="0">
                <a:solidFill>
                  <a:schemeClr val="tx1"/>
                </a:solidFill>
              </a:rPr>
              <a:t>	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algn="just"/>
            <a:endParaRPr lang="en-US" sz="4800" b="1" dirty="0" smtClean="0">
              <a:solidFill>
                <a:schemeClr val="tx1"/>
              </a:solidFill>
            </a:endParaRPr>
          </a:p>
          <a:p>
            <a:pPr algn="just"/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7307065" y="5134346"/>
            <a:ext cx="2600777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550" dirty="0" smtClean="0"/>
              <a:t>Scatole (SKA)</a:t>
            </a:r>
            <a:endParaRPr lang="fr-BE" sz="355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15103081" y="10126317"/>
            <a:ext cx="14422250" cy="1072919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 smtClean="0">
                <a:solidFill>
                  <a:schemeClr val="tx1"/>
                </a:solidFill>
              </a:rPr>
              <a:t>Résultats</a:t>
            </a:r>
            <a:endParaRPr lang="en-GB" sz="4800" b="1" dirty="0" smtClean="0">
              <a:solidFill>
                <a:schemeClr val="tx1"/>
              </a:solidFill>
            </a:endParaRPr>
          </a:p>
          <a:p>
            <a:pPr algn="ctr"/>
            <a:endParaRPr lang="en-GB" sz="3200" b="1" dirty="0" smtClean="0">
              <a:solidFill>
                <a:schemeClr val="tx1"/>
              </a:solidFill>
            </a:endParaRPr>
          </a:p>
          <a:p>
            <a:pPr algn="ctr"/>
            <a:endParaRPr lang="en-GB" sz="4800" b="1" i="1" dirty="0" smtClean="0">
              <a:solidFill>
                <a:schemeClr val="tx1"/>
              </a:solidFill>
            </a:endParaRPr>
          </a:p>
          <a:p>
            <a:pPr algn="ctr"/>
            <a:endParaRPr lang="en-GB" sz="4400" i="1" dirty="0" smtClean="0">
              <a:solidFill>
                <a:schemeClr val="tx1"/>
              </a:solidFill>
            </a:endParaRPr>
          </a:p>
          <a:p>
            <a:endParaRPr lang="en-GB" sz="4400" i="1" dirty="0" smtClean="0">
              <a:solidFill>
                <a:schemeClr val="tx1"/>
              </a:solidFill>
            </a:endParaRPr>
          </a:p>
          <a:p>
            <a:endParaRPr lang="en-GB" sz="4400" i="1" dirty="0" smtClean="0">
              <a:solidFill>
                <a:schemeClr val="tx1"/>
              </a:solidFill>
            </a:endParaRPr>
          </a:p>
          <a:p>
            <a:endParaRPr lang="en-GB" sz="2000" b="1" dirty="0" smtClean="0">
              <a:solidFill>
                <a:schemeClr val="tx1"/>
              </a:solidFill>
            </a:endParaRPr>
          </a:p>
          <a:p>
            <a:endParaRPr lang="en-GB" sz="4800" b="1" dirty="0" smtClean="0">
              <a:solidFill>
                <a:schemeClr val="tx1"/>
              </a:solidFill>
            </a:endParaRPr>
          </a:p>
          <a:p>
            <a:endParaRPr lang="en-GB" sz="4800" b="1" dirty="0" smtClean="0">
              <a:solidFill>
                <a:schemeClr val="tx1"/>
              </a:solidFill>
            </a:endParaRPr>
          </a:p>
          <a:p>
            <a:endParaRPr lang="en-GB" sz="4800" b="1" dirty="0" smtClean="0">
              <a:solidFill>
                <a:schemeClr val="tx1"/>
              </a:solidFill>
            </a:endParaRPr>
          </a:p>
          <a:p>
            <a:endParaRPr lang="en-GB" sz="4800" b="1" dirty="0" smtClean="0">
              <a:solidFill>
                <a:schemeClr val="tx1"/>
              </a:solidFill>
            </a:endParaRPr>
          </a:p>
          <a:p>
            <a:endParaRPr lang="en-GB" sz="4800" b="1" dirty="0" smtClean="0">
              <a:solidFill>
                <a:schemeClr val="tx1"/>
              </a:solidFill>
            </a:endParaRPr>
          </a:p>
          <a:p>
            <a:endParaRPr lang="en-GB" sz="4800" b="1" dirty="0" smtClean="0">
              <a:solidFill>
                <a:schemeClr val="tx1"/>
              </a:solidFill>
            </a:endParaRPr>
          </a:p>
          <a:p>
            <a:endParaRPr lang="en-GB" sz="4800" b="1" dirty="0" smtClean="0">
              <a:solidFill>
                <a:schemeClr val="tx1"/>
              </a:solidFill>
            </a:endParaRPr>
          </a:p>
          <a:p>
            <a:endParaRPr lang="en-GB" sz="4800" b="1" dirty="0" smtClean="0">
              <a:solidFill>
                <a:schemeClr val="tx1"/>
              </a:solidFill>
            </a:endParaRPr>
          </a:p>
          <a:p>
            <a:endParaRPr lang="en-GB" sz="4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62883" y="24758873"/>
            <a:ext cx="4140000" cy="732467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4" name="Rectangle 43"/>
          <p:cNvSpPr/>
          <p:nvPr/>
        </p:nvSpPr>
        <p:spPr>
          <a:xfrm>
            <a:off x="5455371" y="24758873"/>
            <a:ext cx="4140000" cy="732464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ZoneTexte 3"/>
          <p:cNvSpPr txBox="1"/>
          <p:nvPr/>
        </p:nvSpPr>
        <p:spPr>
          <a:xfrm>
            <a:off x="21911515" y="10760542"/>
            <a:ext cx="669834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550" dirty="0" smtClean="0"/>
              <a:t>TDU-GC-MS</a:t>
            </a:r>
          </a:p>
          <a:p>
            <a:pPr algn="ctr"/>
            <a:endParaRPr lang="fr-BE" sz="3550" dirty="0"/>
          </a:p>
          <a:p>
            <a:pPr algn="ctr"/>
            <a:endParaRPr lang="fr-BE" sz="3550" dirty="0" smtClean="0"/>
          </a:p>
          <a:p>
            <a:pPr algn="ctr"/>
            <a:endParaRPr lang="fr-BE" sz="3550" dirty="0"/>
          </a:p>
          <a:p>
            <a:pPr algn="ctr"/>
            <a:endParaRPr lang="fr-BE" sz="3550" dirty="0" smtClean="0"/>
          </a:p>
          <a:p>
            <a:pPr algn="ctr"/>
            <a:endParaRPr lang="fr-BE" sz="3550" dirty="0"/>
          </a:p>
          <a:p>
            <a:pPr algn="ctr"/>
            <a:endParaRPr lang="fr-BE" sz="3550" dirty="0" smtClean="0"/>
          </a:p>
          <a:p>
            <a:pPr algn="ctr"/>
            <a:endParaRPr lang="fr-BE" sz="3550" dirty="0"/>
          </a:p>
          <a:p>
            <a:pPr algn="ctr"/>
            <a:endParaRPr lang="fr-BE" sz="3550" dirty="0" smtClean="0"/>
          </a:p>
          <a:p>
            <a:pPr algn="ctr"/>
            <a:endParaRPr lang="fr-BE" sz="3550" dirty="0"/>
          </a:p>
        </p:txBody>
      </p:sp>
      <p:sp>
        <p:nvSpPr>
          <p:cNvPr id="58" name="ZoneTexte 57"/>
          <p:cNvSpPr txBox="1"/>
          <p:nvPr/>
        </p:nvSpPr>
        <p:spPr>
          <a:xfrm>
            <a:off x="15190032" y="10972975"/>
            <a:ext cx="5811974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550" dirty="0" smtClean="0"/>
              <a:t>   </a:t>
            </a:r>
            <a:endParaRPr lang="fr-FR" sz="3550" dirty="0"/>
          </a:p>
          <a:p>
            <a:endParaRPr lang="fr-FR" sz="3550" dirty="0" smtClean="0"/>
          </a:p>
          <a:p>
            <a:endParaRPr lang="fr-FR" sz="3550" dirty="0" smtClean="0"/>
          </a:p>
          <a:p>
            <a:endParaRPr lang="fr-FR" sz="3550" dirty="0"/>
          </a:p>
          <a:p>
            <a:endParaRPr lang="fr-FR" sz="3550" dirty="0" smtClean="0"/>
          </a:p>
          <a:p>
            <a:endParaRPr lang="fr-FR" sz="3550" dirty="0"/>
          </a:p>
          <a:p>
            <a:endParaRPr lang="fr-FR" sz="3550" dirty="0" smtClean="0"/>
          </a:p>
          <a:p>
            <a:endParaRPr lang="fr-FR" sz="3550" dirty="0"/>
          </a:p>
          <a:p>
            <a:endParaRPr lang="fr-FR" sz="3550" dirty="0" smtClean="0"/>
          </a:p>
          <a:p>
            <a:endParaRPr lang="fr-BE" sz="3550" dirty="0" smtClean="0"/>
          </a:p>
        </p:txBody>
      </p:sp>
      <p:pic>
        <p:nvPicPr>
          <p:cNvPr id="22" name="Picture 4" descr="Gembloux Agro-Bio Te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9" y="1109031"/>
            <a:ext cx="3390299" cy="119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à coins arrondis 70"/>
          <p:cNvSpPr/>
          <p:nvPr/>
        </p:nvSpPr>
        <p:spPr>
          <a:xfrm rot="10800000">
            <a:off x="842700" y="10596551"/>
            <a:ext cx="6775649" cy="809723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Clément</a:t>
            </a:r>
          </a:p>
        </p:txBody>
      </p:sp>
      <p:sp>
        <p:nvSpPr>
          <p:cNvPr id="77" name="Rectangle à coins arrondis 10"/>
          <p:cNvSpPr/>
          <p:nvPr/>
        </p:nvSpPr>
        <p:spPr>
          <a:xfrm>
            <a:off x="670250" y="22426753"/>
            <a:ext cx="10973755" cy="10210757"/>
          </a:xfrm>
          <a:custGeom>
            <a:avLst/>
            <a:gdLst>
              <a:gd name="connsiteX0" fmla="*/ 0 w 8105595"/>
              <a:gd name="connsiteY0" fmla="*/ 1350960 h 11880000"/>
              <a:gd name="connsiteX1" fmla="*/ 1350960 w 8105595"/>
              <a:gd name="connsiteY1" fmla="*/ 0 h 11880000"/>
              <a:gd name="connsiteX2" fmla="*/ 6754635 w 8105595"/>
              <a:gd name="connsiteY2" fmla="*/ 0 h 11880000"/>
              <a:gd name="connsiteX3" fmla="*/ 8105595 w 8105595"/>
              <a:gd name="connsiteY3" fmla="*/ 1350960 h 11880000"/>
              <a:gd name="connsiteX4" fmla="*/ 8105595 w 8105595"/>
              <a:gd name="connsiteY4" fmla="*/ 10529040 h 11880000"/>
              <a:gd name="connsiteX5" fmla="*/ 6754635 w 8105595"/>
              <a:gd name="connsiteY5" fmla="*/ 11880000 h 11880000"/>
              <a:gd name="connsiteX6" fmla="*/ 1350960 w 8105595"/>
              <a:gd name="connsiteY6" fmla="*/ 11880000 h 11880000"/>
              <a:gd name="connsiteX7" fmla="*/ 0 w 8105595"/>
              <a:gd name="connsiteY7" fmla="*/ 10529040 h 11880000"/>
              <a:gd name="connsiteX8" fmla="*/ 0 w 8105595"/>
              <a:gd name="connsiteY8" fmla="*/ 1350960 h 11880000"/>
              <a:gd name="connsiteX0" fmla="*/ 0 w 8105595"/>
              <a:gd name="connsiteY0" fmla="*/ 1350960 h 11880000"/>
              <a:gd name="connsiteX1" fmla="*/ 1350960 w 8105595"/>
              <a:gd name="connsiteY1" fmla="*/ 0 h 11880000"/>
              <a:gd name="connsiteX2" fmla="*/ 6754635 w 8105595"/>
              <a:gd name="connsiteY2" fmla="*/ 0 h 11880000"/>
              <a:gd name="connsiteX3" fmla="*/ 8105595 w 8105595"/>
              <a:gd name="connsiteY3" fmla="*/ 1350960 h 11880000"/>
              <a:gd name="connsiteX4" fmla="*/ 8105595 w 8105595"/>
              <a:gd name="connsiteY4" fmla="*/ 10529040 h 11880000"/>
              <a:gd name="connsiteX5" fmla="*/ 6754635 w 8105595"/>
              <a:gd name="connsiteY5" fmla="*/ 11880000 h 11880000"/>
              <a:gd name="connsiteX6" fmla="*/ 1416274 w 8105595"/>
              <a:gd name="connsiteY6" fmla="*/ 11880000 h 11880000"/>
              <a:gd name="connsiteX7" fmla="*/ 0 w 8105595"/>
              <a:gd name="connsiteY7" fmla="*/ 10529040 h 11880000"/>
              <a:gd name="connsiteX8" fmla="*/ 0 w 8105595"/>
              <a:gd name="connsiteY8" fmla="*/ 1350960 h 11880000"/>
              <a:gd name="connsiteX0" fmla="*/ 0 w 8105595"/>
              <a:gd name="connsiteY0" fmla="*/ 1350960 h 11880000"/>
              <a:gd name="connsiteX1" fmla="*/ 1350960 w 8105595"/>
              <a:gd name="connsiteY1" fmla="*/ 0 h 11880000"/>
              <a:gd name="connsiteX2" fmla="*/ 6754635 w 8105595"/>
              <a:gd name="connsiteY2" fmla="*/ 0 h 11880000"/>
              <a:gd name="connsiteX3" fmla="*/ 8105595 w 8105595"/>
              <a:gd name="connsiteY3" fmla="*/ 1350960 h 11880000"/>
              <a:gd name="connsiteX4" fmla="*/ 8105595 w 8105595"/>
              <a:gd name="connsiteY4" fmla="*/ 10529040 h 11880000"/>
              <a:gd name="connsiteX5" fmla="*/ 6754635 w 8105595"/>
              <a:gd name="connsiteY5" fmla="*/ 11880000 h 11880000"/>
              <a:gd name="connsiteX6" fmla="*/ 1563232 w 8105595"/>
              <a:gd name="connsiteY6" fmla="*/ 11798357 h 11880000"/>
              <a:gd name="connsiteX7" fmla="*/ 0 w 8105595"/>
              <a:gd name="connsiteY7" fmla="*/ 10529040 h 11880000"/>
              <a:gd name="connsiteX8" fmla="*/ 0 w 8105595"/>
              <a:gd name="connsiteY8" fmla="*/ 1350960 h 11880000"/>
              <a:gd name="connsiteX0" fmla="*/ 0 w 8105595"/>
              <a:gd name="connsiteY0" fmla="*/ 1350960 h 11880000"/>
              <a:gd name="connsiteX1" fmla="*/ 1350960 w 8105595"/>
              <a:gd name="connsiteY1" fmla="*/ 0 h 11880000"/>
              <a:gd name="connsiteX2" fmla="*/ 6754635 w 8105595"/>
              <a:gd name="connsiteY2" fmla="*/ 0 h 11880000"/>
              <a:gd name="connsiteX3" fmla="*/ 8105595 w 8105595"/>
              <a:gd name="connsiteY3" fmla="*/ 1350960 h 11880000"/>
              <a:gd name="connsiteX4" fmla="*/ 8105595 w 8105595"/>
              <a:gd name="connsiteY4" fmla="*/ 10529040 h 11880000"/>
              <a:gd name="connsiteX5" fmla="*/ 6754635 w 8105595"/>
              <a:gd name="connsiteY5" fmla="*/ 11880000 h 11880000"/>
              <a:gd name="connsiteX6" fmla="*/ 1563232 w 8105595"/>
              <a:gd name="connsiteY6" fmla="*/ 11798357 h 11880000"/>
              <a:gd name="connsiteX7" fmla="*/ 195943 w 8105595"/>
              <a:gd name="connsiteY7" fmla="*/ 10447397 h 11880000"/>
              <a:gd name="connsiteX8" fmla="*/ 0 w 8105595"/>
              <a:gd name="connsiteY8" fmla="*/ 1350960 h 11880000"/>
              <a:gd name="connsiteX0" fmla="*/ 0 w 8105595"/>
              <a:gd name="connsiteY0" fmla="*/ 1350960 h 11880000"/>
              <a:gd name="connsiteX1" fmla="*/ 1350960 w 8105595"/>
              <a:gd name="connsiteY1" fmla="*/ 0 h 11880000"/>
              <a:gd name="connsiteX2" fmla="*/ 6754635 w 8105595"/>
              <a:gd name="connsiteY2" fmla="*/ 0 h 11880000"/>
              <a:gd name="connsiteX3" fmla="*/ 8105595 w 8105595"/>
              <a:gd name="connsiteY3" fmla="*/ 1350960 h 11880000"/>
              <a:gd name="connsiteX4" fmla="*/ 8105595 w 8105595"/>
              <a:gd name="connsiteY4" fmla="*/ 10529040 h 11880000"/>
              <a:gd name="connsiteX5" fmla="*/ 6754635 w 8105595"/>
              <a:gd name="connsiteY5" fmla="*/ 11880000 h 11880000"/>
              <a:gd name="connsiteX6" fmla="*/ 1563232 w 8105595"/>
              <a:gd name="connsiteY6" fmla="*/ 11798357 h 11880000"/>
              <a:gd name="connsiteX7" fmla="*/ 16328 w 8105595"/>
              <a:gd name="connsiteY7" fmla="*/ 10202469 h 11880000"/>
              <a:gd name="connsiteX8" fmla="*/ 0 w 8105595"/>
              <a:gd name="connsiteY8" fmla="*/ 1350960 h 11880000"/>
              <a:gd name="connsiteX0" fmla="*/ 0 w 8105595"/>
              <a:gd name="connsiteY0" fmla="*/ 1350960 h 11912657"/>
              <a:gd name="connsiteX1" fmla="*/ 1350960 w 8105595"/>
              <a:gd name="connsiteY1" fmla="*/ 0 h 11912657"/>
              <a:gd name="connsiteX2" fmla="*/ 6754635 w 8105595"/>
              <a:gd name="connsiteY2" fmla="*/ 0 h 11912657"/>
              <a:gd name="connsiteX3" fmla="*/ 8105595 w 8105595"/>
              <a:gd name="connsiteY3" fmla="*/ 1350960 h 11912657"/>
              <a:gd name="connsiteX4" fmla="*/ 8105595 w 8105595"/>
              <a:gd name="connsiteY4" fmla="*/ 10529040 h 11912657"/>
              <a:gd name="connsiteX5" fmla="*/ 6754635 w 8105595"/>
              <a:gd name="connsiteY5" fmla="*/ 11880000 h 11912657"/>
              <a:gd name="connsiteX6" fmla="*/ 1742846 w 8105595"/>
              <a:gd name="connsiteY6" fmla="*/ 11912657 h 11912657"/>
              <a:gd name="connsiteX7" fmla="*/ 16328 w 8105595"/>
              <a:gd name="connsiteY7" fmla="*/ 10202469 h 11912657"/>
              <a:gd name="connsiteX8" fmla="*/ 0 w 8105595"/>
              <a:gd name="connsiteY8" fmla="*/ 1350960 h 11912657"/>
              <a:gd name="connsiteX0" fmla="*/ 0 w 8105595"/>
              <a:gd name="connsiteY0" fmla="*/ 1350960 h 11880000"/>
              <a:gd name="connsiteX1" fmla="*/ 1350960 w 8105595"/>
              <a:gd name="connsiteY1" fmla="*/ 0 h 11880000"/>
              <a:gd name="connsiteX2" fmla="*/ 6754635 w 8105595"/>
              <a:gd name="connsiteY2" fmla="*/ 0 h 11880000"/>
              <a:gd name="connsiteX3" fmla="*/ 8105595 w 8105595"/>
              <a:gd name="connsiteY3" fmla="*/ 1350960 h 11880000"/>
              <a:gd name="connsiteX4" fmla="*/ 8105595 w 8105595"/>
              <a:gd name="connsiteY4" fmla="*/ 10529040 h 11880000"/>
              <a:gd name="connsiteX5" fmla="*/ 6754635 w 8105595"/>
              <a:gd name="connsiteY5" fmla="*/ 11880000 h 11880000"/>
              <a:gd name="connsiteX6" fmla="*/ 1726518 w 8105595"/>
              <a:gd name="connsiteY6" fmla="*/ 11863671 h 11880000"/>
              <a:gd name="connsiteX7" fmla="*/ 16328 w 8105595"/>
              <a:gd name="connsiteY7" fmla="*/ 10202469 h 11880000"/>
              <a:gd name="connsiteX8" fmla="*/ 0 w 8105595"/>
              <a:gd name="connsiteY8" fmla="*/ 1350960 h 11880000"/>
              <a:gd name="connsiteX0" fmla="*/ 0 w 8105595"/>
              <a:gd name="connsiteY0" fmla="*/ 1350960 h 11912657"/>
              <a:gd name="connsiteX1" fmla="*/ 1350960 w 8105595"/>
              <a:gd name="connsiteY1" fmla="*/ 0 h 11912657"/>
              <a:gd name="connsiteX2" fmla="*/ 6754635 w 8105595"/>
              <a:gd name="connsiteY2" fmla="*/ 0 h 11912657"/>
              <a:gd name="connsiteX3" fmla="*/ 8105595 w 8105595"/>
              <a:gd name="connsiteY3" fmla="*/ 1350960 h 11912657"/>
              <a:gd name="connsiteX4" fmla="*/ 8105595 w 8105595"/>
              <a:gd name="connsiteY4" fmla="*/ 10529040 h 11912657"/>
              <a:gd name="connsiteX5" fmla="*/ 6754635 w 8105595"/>
              <a:gd name="connsiteY5" fmla="*/ 11880000 h 11912657"/>
              <a:gd name="connsiteX6" fmla="*/ 1726518 w 8105595"/>
              <a:gd name="connsiteY6" fmla="*/ 11912657 h 11912657"/>
              <a:gd name="connsiteX7" fmla="*/ 16328 w 8105595"/>
              <a:gd name="connsiteY7" fmla="*/ 10202469 h 11912657"/>
              <a:gd name="connsiteX8" fmla="*/ 0 w 8105595"/>
              <a:gd name="connsiteY8" fmla="*/ 1350960 h 11912657"/>
              <a:gd name="connsiteX0" fmla="*/ 1573 w 8090839"/>
              <a:gd name="connsiteY0" fmla="*/ 1661203 h 11912657"/>
              <a:gd name="connsiteX1" fmla="*/ 1336204 w 8090839"/>
              <a:gd name="connsiteY1" fmla="*/ 0 h 11912657"/>
              <a:gd name="connsiteX2" fmla="*/ 6739879 w 8090839"/>
              <a:gd name="connsiteY2" fmla="*/ 0 h 11912657"/>
              <a:gd name="connsiteX3" fmla="*/ 8090839 w 8090839"/>
              <a:gd name="connsiteY3" fmla="*/ 1350960 h 11912657"/>
              <a:gd name="connsiteX4" fmla="*/ 8090839 w 8090839"/>
              <a:gd name="connsiteY4" fmla="*/ 10529040 h 11912657"/>
              <a:gd name="connsiteX5" fmla="*/ 6739879 w 8090839"/>
              <a:gd name="connsiteY5" fmla="*/ 11880000 h 11912657"/>
              <a:gd name="connsiteX6" fmla="*/ 1711762 w 8090839"/>
              <a:gd name="connsiteY6" fmla="*/ 11912657 h 11912657"/>
              <a:gd name="connsiteX7" fmla="*/ 1572 w 8090839"/>
              <a:gd name="connsiteY7" fmla="*/ 10202469 h 11912657"/>
              <a:gd name="connsiteX8" fmla="*/ 1573 w 8090839"/>
              <a:gd name="connsiteY8" fmla="*/ 1661203 h 11912657"/>
              <a:gd name="connsiteX0" fmla="*/ 1573 w 8090839"/>
              <a:gd name="connsiteY0" fmla="*/ 1661203 h 11912657"/>
              <a:gd name="connsiteX1" fmla="*/ 1793404 w 8090839"/>
              <a:gd name="connsiteY1" fmla="*/ 0 h 11912657"/>
              <a:gd name="connsiteX2" fmla="*/ 6739879 w 8090839"/>
              <a:gd name="connsiteY2" fmla="*/ 0 h 11912657"/>
              <a:gd name="connsiteX3" fmla="*/ 8090839 w 8090839"/>
              <a:gd name="connsiteY3" fmla="*/ 1350960 h 11912657"/>
              <a:gd name="connsiteX4" fmla="*/ 8090839 w 8090839"/>
              <a:gd name="connsiteY4" fmla="*/ 10529040 h 11912657"/>
              <a:gd name="connsiteX5" fmla="*/ 6739879 w 8090839"/>
              <a:gd name="connsiteY5" fmla="*/ 11880000 h 11912657"/>
              <a:gd name="connsiteX6" fmla="*/ 1711762 w 8090839"/>
              <a:gd name="connsiteY6" fmla="*/ 11912657 h 11912657"/>
              <a:gd name="connsiteX7" fmla="*/ 1572 w 8090839"/>
              <a:gd name="connsiteY7" fmla="*/ 10202469 h 11912657"/>
              <a:gd name="connsiteX8" fmla="*/ 1573 w 8090839"/>
              <a:gd name="connsiteY8" fmla="*/ 1661203 h 11912657"/>
              <a:gd name="connsiteX0" fmla="*/ 1573 w 8090839"/>
              <a:gd name="connsiteY0" fmla="*/ 1677531 h 11928985"/>
              <a:gd name="connsiteX1" fmla="*/ 1662775 w 8090839"/>
              <a:gd name="connsiteY1" fmla="*/ 0 h 11928985"/>
              <a:gd name="connsiteX2" fmla="*/ 6739879 w 8090839"/>
              <a:gd name="connsiteY2" fmla="*/ 16328 h 11928985"/>
              <a:gd name="connsiteX3" fmla="*/ 8090839 w 8090839"/>
              <a:gd name="connsiteY3" fmla="*/ 1367288 h 11928985"/>
              <a:gd name="connsiteX4" fmla="*/ 8090839 w 8090839"/>
              <a:gd name="connsiteY4" fmla="*/ 10545368 h 11928985"/>
              <a:gd name="connsiteX5" fmla="*/ 6739879 w 8090839"/>
              <a:gd name="connsiteY5" fmla="*/ 11896328 h 11928985"/>
              <a:gd name="connsiteX6" fmla="*/ 1711762 w 8090839"/>
              <a:gd name="connsiteY6" fmla="*/ 11928985 h 11928985"/>
              <a:gd name="connsiteX7" fmla="*/ 1572 w 8090839"/>
              <a:gd name="connsiteY7" fmla="*/ 10218797 h 11928985"/>
              <a:gd name="connsiteX8" fmla="*/ 1573 w 8090839"/>
              <a:gd name="connsiteY8" fmla="*/ 1677531 h 11928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90839" h="11928985">
                <a:moveTo>
                  <a:pt x="1573" y="1677531"/>
                </a:moveTo>
                <a:cubicBezTo>
                  <a:pt x="1573" y="931416"/>
                  <a:pt x="916660" y="0"/>
                  <a:pt x="1662775" y="0"/>
                </a:cubicBezTo>
                <a:lnTo>
                  <a:pt x="6739879" y="16328"/>
                </a:lnTo>
                <a:cubicBezTo>
                  <a:pt x="7485994" y="16328"/>
                  <a:pt x="8090839" y="621173"/>
                  <a:pt x="8090839" y="1367288"/>
                </a:cubicBezTo>
                <a:lnTo>
                  <a:pt x="8090839" y="10545368"/>
                </a:lnTo>
                <a:cubicBezTo>
                  <a:pt x="8090839" y="11291483"/>
                  <a:pt x="7485994" y="11896328"/>
                  <a:pt x="6739879" y="11896328"/>
                </a:cubicBezTo>
                <a:lnTo>
                  <a:pt x="1711762" y="11928985"/>
                </a:lnTo>
                <a:cubicBezTo>
                  <a:pt x="965647" y="11928985"/>
                  <a:pt x="1572" y="10964912"/>
                  <a:pt x="1572" y="10218797"/>
                </a:cubicBezTo>
                <a:cubicBezTo>
                  <a:pt x="-3871" y="7268294"/>
                  <a:pt x="7016" y="4628034"/>
                  <a:pt x="1573" y="1677531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BE" sz="1500" b="1" dirty="0" smtClean="0">
              <a:solidFill>
                <a:schemeClr val="tx1"/>
              </a:solidFill>
            </a:endParaRPr>
          </a:p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just"/>
            <a:r>
              <a:rPr lang="fr-BE" sz="4800" b="1" dirty="0" smtClean="0">
                <a:solidFill>
                  <a:schemeClr val="tx1"/>
                </a:solidFill>
              </a:rPr>
              <a:t>	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algn="just"/>
            <a:endParaRPr lang="en-US" sz="4800" b="1" dirty="0" smtClean="0">
              <a:solidFill>
                <a:schemeClr val="tx1"/>
              </a:solidFill>
            </a:endParaRPr>
          </a:p>
          <a:p>
            <a:pPr algn="just"/>
            <a:endParaRPr lang="fr-BE" dirty="0" smtClean="0">
              <a:solidFill>
                <a:schemeClr val="tx1"/>
              </a:solidFill>
            </a:endParaRPr>
          </a:p>
          <a:p>
            <a:pPr algn="just"/>
            <a:endParaRPr lang="fr-BE" dirty="0" smtClean="0">
              <a:solidFill>
                <a:schemeClr val="tx1"/>
              </a:solidFill>
            </a:endParaRPr>
          </a:p>
          <a:p>
            <a:pPr algn="just"/>
            <a:endParaRPr lang="fr-BE" sz="7000" dirty="0">
              <a:solidFill>
                <a:schemeClr val="tx1"/>
              </a:solidFill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11773105" y="30509890"/>
            <a:ext cx="9357554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50" dirty="0" smtClean="0"/>
              <a:t>ADL </a:t>
            </a:r>
            <a:r>
              <a:rPr lang="en-US" sz="3550" dirty="0" err="1" smtClean="0"/>
              <a:t>montre</a:t>
            </a:r>
            <a:r>
              <a:rPr lang="en-US" sz="3550" dirty="0" smtClean="0"/>
              <a:t> </a:t>
            </a:r>
            <a:r>
              <a:rPr lang="en-US" sz="3550" dirty="0" err="1" smtClean="0"/>
              <a:t>une</a:t>
            </a:r>
            <a:r>
              <a:rPr lang="en-US" sz="3550" dirty="0" smtClean="0"/>
              <a:t> </a:t>
            </a:r>
            <a:r>
              <a:rPr lang="en-US" sz="3550" dirty="0" err="1" smtClean="0"/>
              <a:t>nette</a:t>
            </a:r>
            <a:r>
              <a:rPr lang="en-US" sz="3550" dirty="0" smtClean="0"/>
              <a:t> </a:t>
            </a:r>
            <a:r>
              <a:rPr lang="en-US" sz="3550" dirty="0" err="1" smtClean="0"/>
              <a:t>séparation</a:t>
            </a:r>
            <a:r>
              <a:rPr lang="en-US" sz="3550" dirty="0" smtClean="0"/>
              <a:t> entre les 3 types de </a:t>
            </a:r>
            <a:r>
              <a:rPr lang="en-US" sz="3550" dirty="0" err="1" smtClean="0"/>
              <a:t>gras</a:t>
            </a:r>
            <a:r>
              <a:rPr lang="en-US" sz="3550" dirty="0" smtClean="0"/>
              <a:t> </a:t>
            </a:r>
            <a:r>
              <a:rPr lang="en-US" sz="3550" dirty="0" err="1" smtClean="0"/>
              <a:t>chauffés</a:t>
            </a:r>
            <a:r>
              <a:rPr lang="en-US" sz="3550" dirty="0" smtClean="0"/>
              <a:t>: </a:t>
            </a:r>
            <a:r>
              <a:rPr lang="en-US" sz="3550" dirty="0" err="1" smtClean="0"/>
              <a:t>verrat</a:t>
            </a:r>
            <a:r>
              <a:rPr lang="en-US" sz="3550" dirty="0" smtClean="0"/>
              <a:t> odorant, non-odorant et </a:t>
            </a:r>
            <a:r>
              <a:rPr lang="en-US" sz="3550" dirty="0" err="1" smtClean="0"/>
              <a:t>truie</a:t>
            </a:r>
            <a:endParaRPr lang="en-US" sz="3550" dirty="0"/>
          </a:p>
        </p:txBody>
      </p:sp>
      <p:sp>
        <p:nvSpPr>
          <p:cNvPr id="82" name="Rectangle à coins arrondis 81"/>
          <p:cNvSpPr/>
          <p:nvPr/>
        </p:nvSpPr>
        <p:spPr>
          <a:xfrm>
            <a:off x="21025952" y="22434261"/>
            <a:ext cx="8607895" cy="1026908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6A8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ctr"/>
            <a:r>
              <a:rPr lang="en-GB" sz="4800" b="1" dirty="0" smtClean="0">
                <a:solidFill>
                  <a:schemeClr val="tx1"/>
                </a:solidFill>
              </a:rPr>
              <a:t>Analyse </a:t>
            </a:r>
            <a:r>
              <a:rPr lang="en-GB" sz="4800" b="1" dirty="0" err="1" smtClean="0">
                <a:solidFill>
                  <a:schemeClr val="tx1"/>
                </a:solidFill>
              </a:rPr>
              <a:t>générale</a:t>
            </a:r>
            <a:r>
              <a:rPr lang="en-GB" sz="4800" b="1" dirty="0" smtClean="0">
                <a:solidFill>
                  <a:schemeClr val="tx1"/>
                </a:solidFill>
              </a:rPr>
              <a:t> de </a:t>
            </a:r>
            <a:r>
              <a:rPr lang="en-GB" sz="4800" b="1" dirty="0" err="1" smtClean="0">
                <a:solidFill>
                  <a:schemeClr val="tx1"/>
                </a:solidFill>
              </a:rPr>
              <a:t>l’air</a:t>
            </a:r>
            <a:r>
              <a:rPr lang="en-GB" sz="4800" b="1" dirty="0" smtClean="0">
                <a:solidFill>
                  <a:schemeClr val="tx1"/>
                </a:solidFill>
              </a:rPr>
              <a:t> ambient </a:t>
            </a:r>
            <a:r>
              <a:rPr lang="en-GB" sz="4800" b="1" dirty="0" err="1" smtClean="0">
                <a:solidFill>
                  <a:schemeClr val="tx1"/>
                </a:solidFill>
              </a:rPr>
              <a:t>dans</a:t>
            </a:r>
            <a:r>
              <a:rPr lang="en-GB" sz="4800" b="1" dirty="0" smtClean="0">
                <a:solidFill>
                  <a:schemeClr val="tx1"/>
                </a:solidFill>
              </a:rPr>
              <a:t> abattoir</a:t>
            </a:r>
          </a:p>
          <a:p>
            <a:pPr algn="ctr"/>
            <a:endParaRPr lang="en-GB" sz="4800" b="1" dirty="0">
              <a:solidFill>
                <a:schemeClr val="tx1"/>
              </a:solidFill>
            </a:endParaRPr>
          </a:p>
          <a:p>
            <a:pPr algn="ctr"/>
            <a:endParaRPr lang="en-GB" sz="4800" b="1" dirty="0">
              <a:solidFill>
                <a:schemeClr val="tx1"/>
              </a:solidFill>
            </a:endParaRPr>
          </a:p>
          <a:p>
            <a:pPr algn="just"/>
            <a:r>
              <a:rPr lang="fr-BE" sz="4800" b="1" dirty="0" smtClean="0">
                <a:solidFill>
                  <a:schemeClr val="tx1"/>
                </a:solidFill>
              </a:rPr>
              <a:t>	</a:t>
            </a:r>
            <a:endParaRPr lang="fr-BE" sz="4400" i="1" dirty="0" smtClean="0">
              <a:solidFill>
                <a:schemeClr val="tx1"/>
              </a:solidFill>
            </a:endParaRPr>
          </a:p>
          <a:p>
            <a:pPr algn="just"/>
            <a:endParaRPr lang="fr-BE" sz="1500" b="1" dirty="0" smtClean="0">
              <a:solidFill>
                <a:schemeClr val="tx1"/>
              </a:solidFill>
            </a:endParaRPr>
          </a:p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just"/>
            <a:endParaRPr lang="fr-BE" sz="4800" b="1" dirty="0">
              <a:solidFill>
                <a:schemeClr val="tx1"/>
              </a:solidFill>
            </a:endParaRPr>
          </a:p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just"/>
            <a:endParaRPr lang="fr-BE" sz="4800" b="1" dirty="0" smtClean="0">
              <a:solidFill>
                <a:schemeClr val="tx1"/>
              </a:solidFill>
            </a:endParaRPr>
          </a:p>
          <a:p>
            <a:pPr algn="just"/>
            <a:endParaRPr lang="fr-BE" sz="1000" b="1" dirty="0" smtClean="0">
              <a:solidFill>
                <a:schemeClr val="tx1"/>
              </a:solidFill>
            </a:endParaRPr>
          </a:p>
          <a:p>
            <a:pPr algn="just"/>
            <a:r>
              <a:rPr lang="fr-BE" sz="4800" b="1" dirty="0" smtClean="0">
                <a:solidFill>
                  <a:schemeClr val="tx1"/>
                </a:solidFill>
              </a:rPr>
              <a:t>	</a:t>
            </a:r>
            <a:endParaRPr lang="en-US" sz="4800" b="1" dirty="0" smtClean="0">
              <a:solidFill>
                <a:schemeClr val="tx1"/>
              </a:solidFill>
            </a:endParaRPr>
          </a:p>
          <a:p>
            <a:pPr algn="just"/>
            <a:endParaRPr lang="en-US" sz="4800" b="1" dirty="0" smtClean="0">
              <a:solidFill>
                <a:schemeClr val="tx1"/>
              </a:solidFill>
            </a:endParaRPr>
          </a:p>
          <a:p>
            <a:pPr algn="just"/>
            <a:endParaRPr lang="fr-BE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6695878" y="25953001"/>
            <a:ext cx="579959" cy="355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6" name="Ellipse 65"/>
          <p:cNvSpPr/>
          <p:nvPr/>
        </p:nvSpPr>
        <p:spPr>
          <a:xfrm>
            <a:off x="1117713" y="32712555"/>
            <a:ext cx="27980628" cy="244552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Des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capteurs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spécifiques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à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l’IND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et SKA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ainsi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que des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capteurs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non-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spécifiques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peuvent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être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développés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pour la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détection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d’odeur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de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verrat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sur la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chaine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</a:rPr>
              <a:t>d’abattage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UNIVERSITÉ DE MONS | Skyw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021" y="1353367"/>
            <a:ext cx="2484347" cy="95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Materia Nova - Institut / Matériau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445" y="2381798"/>
            <a:ext cx="285750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8066548" y="11174849"/>
            <a:ext cx="6634073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550" b="1" dirty="0" smtClean="0"/>
              <a:t>Quantification de l’IND, SKA et AEON dans les tissus adipeux</a:t>
            </a:r>
            <a:endParaRPr lang="fr-BE" sz="355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007060" y="9908193"/>
            <a:ext cx="3406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 smtClean="0"/>
              <a:t>Méthode</a:t>
            </a:r>
            <a:endParaRPr lang="fr-BE" sz="4800" b="1" dirty="0"/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9021" y="15699447"/>
            <a:ext cx="3903512" cy="288377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357706" y="10636861"/>
            <a:ext cx="5544797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550" b="1" dirty="0" err="1" smtClean="0"/>
              <a:t>Echantillonage</a:t>
            </a:r>
            <a:r>
              <a:rPr lang="fr-BE" sz="3550" b="1" dirty="0" smtClean="0"/>
              <a:t> des </a:t>
            </a:r>
            <a:r>
              <a:rPr lang="fr-BE" sz="3550" b="1" dirty="0" err="1" smtClean="0"/>
              <a:t>COVs</a:t>
            </a:r>
            <a:r>
              <a:rPr lang="fr-BE" sz="3550" b="1" dirty="0" smtClean="0"/>
              <a:t> de:</a:t>
            </a:r>
            <a:endParaRPr lang="fr-BE" sz="3550" b="1" dirty="0"/>
          </a:p>
        </p:txBody>
      </p:sp>
      <p:sp>
        <p:nvSpPr>
          <p:cNvPr id="70" name="ZoneTexte 69"/>
          <p:cNvSpPr txBox="1"/>
          <p:nvPr/>
        </p:nvSpPr>
        <p:spPr>
          <a:xfrm>
            <a:off x="1466092" y="14899991"/>
            <a:ext cx="5909261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550" b="1" dirty="0" smtClean="0"/>
              <a:t>Analyse des </a:t>
            </a:r>
            <a:r>
              <a:rPr lang="fr-BE" sz="3550" b="1" dirty="0" err="1" smtClean="0"/>
              <a:t>COVs</a:t>
            </a:r>
            <a:r>
              <a:rPr lang="fr-BE" sz="3550" b="1" dirty="0" smtClean="0"/>
              <a:t>: TDU-GCMS</a:t>
            </a:r>
            <a:endParaRPr lang="fr-BE" sz="3550" b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6040900" y="18058392"/>
            <a:ext cx="8045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500" dirty="0" err="1" smtClean="0">
                <a:solidFill>
                  <a:srgbClr val="FF0000"/>
                </a:solidFill>
              </a:rPr>
              <a:t>gerstel</a:t>
            </a:r>
            <a:endParaRPr lang="fr-BE" sz="1500" dirty="0">
              <a:solidFill>
                <a:srgbClr val="FF0000"/>
              </a:solidFill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7994847" y="12523167"/>
            <a:ext cx="663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/>
              <a:t>Extraction et méthode HPLC-FD basées sur Hansen-</a:t>
            </a:r>
            <a:r>
              <a:rPr lang="fr-BE" sz="3000" dirty="0" err="1" smtClean="0"/>
              <a:t>Moller</a:t>
            </a:r>
            <a:r>
              <a:rPr lang="fr-BE" sz="3000" dirty="0" smtClean="0"/>
              <a:t>, 1994</a:t>
            </a:r>
            <a:endParaRPr lang="fr-BE" sz="3000" dirty="0"/>
          </a:p>
        </p:txBody>
      </p:sp>
      <p:cxnSp>
        <p:nvCxnSpPr>
          <p:cNvPr id="68" name="Connecteur droit 67"/>
          <p:cNvCxnSpPr/>
          <p:nvPr/>
        </p:nvCxnSpPr>
        <p:spPr>
          <a:xfrm>
            <a:off x="17290792" y="16030167"/>
            <a:ext cx="0" cy="2354833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15629993" y="15902326"/>
            <a:ext cx="5937646" cy="2855269"/>
            <a:chOff x="13366875" y="12837728"/>
            <a:chExt cx="7855963" cy="2918705"/>
          </a:xfrm>
        </p:grpSpPr>
        <p:graphicFrame>
          <p:nvGraphicFramePr>
            <p:cNvPr id="63" name="Graphique 62">
              <a:extLst>
                <a:ext uri="{FF2B5EF4-FFF2-40B4-BE49-F238E27FC236}">
                  <a16:creationId xmlns:a16="http://schemas.microsoft.com/office/drawing/2014/main" id="{D149E298-4E38-4B37-95D4-79E9AA05BBD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64939925"/>
                </p:ext>
              </p:extLst>
            </p:nvPr>
          </p:nvGraphicFramePr>
          <p:xfrm>
            <a:off x="13366875" y="12837728"/>
            <a:ext cx="7247198" cy="29187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31" name="ZoneTexte 30"/>
            <p:cNvSpPr txBox="1"/>
            <p:nvPr/>
          </p:nvSpPr>
          <p:spPr>
            <a:xfrm>
              <a:off x="15494593" y="12929690"/>
              <a:ext cx="1730525" cy="566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500" dirty="0" smtClean="0">
                  <a:solidFill>
                    <a:srgbClr val="FF0000"/>
                  </a:solidFill>
                </a:rPr>
                <a:t>Seuil de rejet SKA </a:t>
              </a:r>
              <a:endParaRPr lang="fr-BE" sz="1500" dirty="0">
                <a:solidFill>
                  <a:srgbClr val="FF0000"/>
                </a:solidFill>
              </a:endParaRPr>
            </a:p>
          </p:txBody>
        </p:sp>
        <p:sp>
          <p:nvSpPr>
            <p:cNvPr id="69" name="ZoneTexte 68"/>
            <p:cNvSpPr txBox="1"/>
            <p:nvPr/>
          </p:nvSpPr>
          <p:spPr>
            <a:xfrm>
              <a:off x="19136294" y="14036996"/>
              <a:ext cx="2086544" cy="566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sz="1500" dirty="0" smtClean="0">
                  <a:solidFill>
                    <a:srgbClr val="FF0000"/>
                  </a:solidFill>
                </a:rPr>
                <a:t>Seuil de rejet AEON </a:t>
              </a:r>
              <a:endParaRPr lang="fr-BE" sz="1500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9637138" y="19170794"/>
            <a:ext cx="3748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500" dirty="0" smtClean="0"/>
              <a:t>Concentration</a:t>
            </a:r>
          </a:p>
          <a:p>
            <a:pPr algn="ctr"/>
            <a:r>
              <a:rPr lang="fr-BE" sz="2500" dirty="0" smtClean="0"/>
              <a:t>(</a:t>
            </a:r>
            <a:r>
              <a:rPr lang="fr-BE" sz="2500" dirty="0" err="1" smtClean="0"/>
              <a:t>ng</a:t>
            </a:r>
            <a:r>
              <a:rPr lang="fr-BE" sz="2500" dirty="0" smtClean="0"/>
              <a:t>/g gras)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1521862" y="18826077"/>
            <a:ext cx="54173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500" dirty="0" smtClean="0"/>
              <a:t>- Aire des « single ion </a:t>
            </a:r>
            <a:r>
              <a:rPr lang="fr-BE" sz="2500" dirty="0" err="1" smtClean="0"/>
              <a:t>chromatograms</a:t>
            </a:r>
            <a:r>
              <a:rPr lang="fr-BE" sz="2500" dirty="0" smtClean="0"/>
              <a:t> » pour l’IND, le SKA et l’AEON</a:t>
            </a:r>
          </a:p>
          <a:p>
            <a:pPr algn="ctr"/>
            <a:r>
              <a:rPr lang="fr-BE" sz="2500" dirty="0" smtClean="0"/>
              <a:t>- Aire des « total ion </a:t>
            </a:r>
            <a:r>
              <a:rPr lang="fr-BE" sz="2500" dirty="0" err="1" smtClean="0"/>
              <a:t>chromatograms</a:t>
            </a:r>
            <a:r>
              <a:rPr lang="fr-BE" sz="2500" dirty="0" smtClean="0"/>
              <a:t> » pour caractériser le profile en </a:t>
            </a:r>
            <a:r>
              <a:rPr lang="fr-BE" sz="2500" dirty="0" err="1" smtClean="0"/>
              <a:t>COVs</a:t>
            </a:r>
            <a:endParaRPr lang="fr-BE" sz="2500" dirty="0"/>
          </a:p>
        </p:txBody>
      </p:sp>
      <p:sp>
        <p:nvSpPr>
          <p:cNvPr id="42" name="ZoneTexte 41"/>
          <p:cNvSpPr txBox="1"/>
          <p:nvPr/>
        </p:nvSpPr>
        <p:spPr>
          <a:xfrm>
            <a:off x="21130659" y="11400933"/>
            <a:ext cx="8394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/>
              <a:t>Total ion </a:t>
            </a:r>
            <a:r>
              <a:rPr lang="fr-BE" sz="3000" dirty="0" err="1" smtClean="0"/>
              <a:t>chromatogram</a:t>
            </a:r>
            <a:r>
              <a:rPr lang="fr-BE" sz="3000" dirty="0"/>
              <a:t/>
            </a:r>
            <a:br>
              <a:rPr lang="fr-BE" sz="3000" dirty="0"/>
            </a:br>
            <a:r>
              <a:rPr lang="fr-BE" sz="3000" dirty="0" smtClean="0"/>
              <a:t>(Espace de tête gras chauffé et air ambiant abattoir)</a:t>
            </a:r>
            <a:endParaRPr lang="fr-BE" sz="3000" dirty="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36836" y="15992289"/>
            <a:ext cx="7047701" cy="2657921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21413887" y="15341731"/>
            <a:ext cx="7582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/>
              <a:t>Single ion </a:t>
            </a:r>
            <a:r>
              <a:rPr lang="fr-BE" sz="3000" dirty="0" err="1" smtClean="0"/>
              <a:t>chromatogram</a:t>
            </a:r>
            <a:r>
              <a:rPr lang="fr-BE" sz="3000" dirty="0" smtClean="0"/>
              <a:t> (IND, SKA and AEON)</a:t>
            </a:r>
            <a:endParaRPr lang="fr-BE" sz="3000" dirty="0"/>
          </a:p>
        </p:txBody>
      </p:sp>
      <p:pic>
        <p:nvPicPr>
          <p:cNvPr id="45" name="Image 4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761370" y="12518151"/>
            <a:ext cx="7302493" cy="2740765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79560" y="19604249"/>
            <a:ext cx="9801142" cy="1211900"/>
          </a:xfrm>
          <a:prstGeom prst="rect">
            <a:avLst/>
          </a:prstGeom>
        </p:spPr>
      </p:pic>
      <p:sp>
        <p:nvSpPr>
          <p:cNvPr id="96" name="ZoneTexte 95"/>
          <p:cNvSpPr txBox="1"/>
          <p:nvPr/>
        </p:nvSpPr>
        <p:spPr>
          <a:xfrm>
            <a:off x="21413887" y="18761583"/>
            <a:ext cx="7582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000" dirty="0" smtClean="0"/>
              <a:t>Ions analysés</a:t>
            </a:r>
            <a:endParaRPr lang="fr-BE" sz="3000" dirty="0"/>
          </a:p>
        </p:txBody>
      </p:sp>
      <p:sp>
        <p:nvSpPr>
          <p:cNvPr id="52" name="ZoneTexte 51"/>
          <p:cNvSpPr txBox="1"/>
          <p:nvPr/>
        </p:nvSpPr>
        <p:spPr>
          <a:xfrm>
            <a:off x="1085971" y="21481614"/>
            <a:ext cx="2125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 smtClean="0">
                <a:solidFill>
                  <a:schemeClr val="bg1"/>
                </a:solidFill>
              </a:rPr>
              <a:t>COVs représentatifs de l’odeur de verrat dans l’espace de tête de gras chauffé?</a:t>
            </a:r>
            <a:endParaRPr lang="fr-BE" sz="4800" b="1" dirty="0">
              <a:solidFill>
                <a:schemeClr val="bg1"/>
              </a:solidFill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6994" y="23677422"/>
            <a:ext cx="10591121" cy="6808577"/>
          </a:xfrm>
          <a:prstGeom prst="rect">
            <a:avLst/>
          </a:prstGeom>
        </p:spPr>
      </p:pic>
      <p:sp>
        <p:nvSpPr>
          <p:cNvPr id="54" name="ZoneTexte 53"/>
          <p:cNvSpPr txBox="1"/>
          <p:nvPr/>
        </p:nvSpPr>
        <p:spPr>
          <a:xfrm>
            <a:off x="1834219" y="22670322"/>
            <a:ext cx="885466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 smtClean="0"/>
              <a:t>Cas de l’IND</a:t>
            </a:r>
            <a:r>
              <a:rPr lang="fr-BE" sz="4800" b="1" dirty="0"/>
              <a:t>, SKA </a:t>
            </a:r>
            <a:r>
              <a:rPr lang="fr-BE" sz="4800" b="1" dirty="0" smtClean="0"/>
              <a:t>et AEON dans gras odorant</a:t>
            </a:r>
            <a:endParaRPr lang="fr-BE" sz="4800" i="1" dirty="0"/>
          </a:p>
        </p:txBody>
      </p:sp>
      <p:sp>
        <p:nvSpPr>
          <p:cNvPr id="55" name="ZoneTexte 54"/>
          <p:cNvSpPr txBox="1"/>
          <p:nvPr/>
        </p:nvSpPr>
        <p:spPr>
          <a:xfrm>
            <a:off x="936581" y="30386942"/>
            <a:ext cx="1101194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550" dirty="0" smtClean="0"/>
              <a:t>- Corrélation pour 3 échantillons avec niveau variable d’odeur de verrat</a:t>
            </a:r>
          </a:p>
          <a:p>
            <a:pPr algn="ctr"/>
            <a:r>
              <a:rPr lang="fr-BE" sz="3550" dirty="0" smtClean="0"/>
              <a:t>- Utilisation potentielle d’IND et SKA pour capteurs spécifiques</a:t>
            </a:r>
            <a:endParaRPr lang="fr-BE" sz="3550" dirty="0"/>
          </a:p>
        </p:txBody>
      </p:sp>
      <p:sp>
        <p:nvSpPr>
          <p:cNvPr id="56" name="ZoneTexte 55"/>
          <p:cNvSpPr txBox="1"/>
          <p:nvPr/>
        </p:nvSpPr>
        <p:spPr>
          <a:xfrm>
            <a:off x="10395274" y="26968840"/>
            <a:ext cx="124873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IND</a:t>
            </a:r>
          </a:p>
          <a:p>
            <a:r>
              <a:rPr lang="fr-BE" sz="2000" dirty="0" smtClean="0"/>
              <a:t>SKA</a:t>
            </a:r>
          </a:p>
          <a:p>
            <a:r>
              <a:rPr lang="fr-BE" sz="2000" dirty="0" smtClean="0"/>
              <a:t>AEON</a:t>
            </a:r>
            <a:endParaRPr lang="fr-BE" sz="2000" dirty="0"/>
          </a:p>
        </p:txBody>
      </p:sp>
      <p:pic>
        <p:nvPicPr>
          <p:cNvPr id="94" name="Image 9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03661" y="25401957"/>
            <a:ext cx="8898345" cy="4645718"/>
          </a:xfrm>
          <a:prstGeom prst="rect">
            <a:avLst/>
          </a:prstGeom>
        </p:spPr>
      </p:pic>
      <p:pic>
        <p:nvPicPr>
          <p:cNvPr id="95" name="Image 9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57344" y="5684566"/>
            <a:ext cx="2105025" cy="1905000"/>
          </a:xfrm>
          <a:prstGeom prst="rect">
            <a:avLst/>
          </a:prstGeom>
        </p:spPr>
      </p:pic>
      <p:pic>
        <p:nvPicPr>
          <p:cNvPr id="1033" name="Picture 9" descr="5α-Androst-16-en-3-one | 18339-16-7 | Sigma-Aldrich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027" y="7949729"/>
            <a:ext cx="2857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57484" y="11226857"/>
            <a:ext cx="4474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/>
              <a:t>l’espace de tête du gras:</a:t>
            </a:r>
          </a:p>
          <a:p>
            <a:pPr algn="ctr"/>
            <a:r>
              <a:rPr lang="fr-BE" sz="3000" dirty="0" smtClean="0"/>
              <a:t>440 °C, 30 s</a:t>
            </a:r>
            <a:endParaRPr lang="fr-BE" sz="3000" dirty="0"/>
          </a:p>
        </p:txBody>
      </p:sp>
      <p:sp>
        <p:nvSpPr>
          <p:cNvPr id="76" name="ZoneTexte 75"/>
          <p:cNvSpPr txBox="1"/>
          <p:nvPr/>
        </p:nvSpPr>
        <p:spPr>
          <a:xfrm>
            <a:off x="4424674" y="11280547"/>
            <a:ext cx="34517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/>
              <a:t>l’air ambient en abattoir:</a:t>
            </a:r>
          </a:p>
          <a:p>
            <a:pPr algn="ctr"/>
            <a:endParaRPr lang="fr-BE" sz="3000" dirty="0"/>
          </a:p>
        </p:txBody>
      </p:sp>
      <p:pic>
        <p:nvPicPr>
          <p:cNvPr id="81" name="Image 80"/>
          <p:cNvPicPr>
            <a:picLocks noChangeAspect="1"/>
          </p:cNvPicPr>
          <p:nvPr/>
        </p:nvPicPr>
        <p:blipFill rotWithShape="1">
          <a:blip r:embed="rId15"/>
          <a:srcRect l="42087" t="43886"/>
          <a:stretch/>
        </p:blipFill>
        <p:spPr>
          <a:xfrm>
            <a:off x="4801565" y="12344110"/>
            <a:ext cx="2648500" cy="2065623"/>
          </a:xfrm>
          <a:prstGeom prst="rect">
            <a:avLst/>
          </a:prstGeom>
        </p:spPr>
      </p:pic>
      <p:sp>
        <p:nvSpPr>
          <p:cNvPr id="89" name="ZoneTexte 88"/>
          <p:cNvSpPr txBox="1"/>
          <p:nvPr/>
        </p:nvSpPr>
        <p:spPr>
          <a:xfrm>
            <a:off x="20827828" y="21008726"/>
            <a:ext cx="8664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800" b="1" dirty="0" err="1" smtClean="0">
                <a:solidFill>
                  <a:schemeClr val="bg1"/>
                </a:solidFill>
              </a:rPr>
              <a:t>COVs</a:t>
            </a:r>
            <a:r>
              <a:rPr lang="fr-BE" sz="4800" b="1" dirty="0" smtClean="0">
                <a:solidFill>
                  <a:schemeClr val="bg1"/>
                </a:solidFill>
              </a:rPr>
              <a:t> potentiellement interférents?</a:t>
            </a:r>
            <a:endParaRPr lang="fr-BE" sz="4800" b="1" dirty="0">
              <a:solidFill>
                <a:schemeClr val="bg1"/>
              </a:solidFill>
            </a:endParaRPr>
          </a:p>
        </p:txBody>
      </p:sp>
      <p:pic>
        <p:nvPicPr>
          <p:cNvPr id="90" name="Image 8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836982" y="25071760"/>
            <a:ext cx="9151270" cy="417531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1539758" y="30145121"/>
            <a:ext cx="8249924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550" dirty="0"/>
              <a:t>33 </a:t>
            </a:r>
            <a:r>
              <a:rPr lang="en-GB" sz="3550" dirty="0" err="1" smtClean="0"/>
              <a:t>molécules</a:t>
            </a:r>
            <a:r>
              <a:rPr lang="en-GB" sz="3550" dirty="0" smtClean="0"/>
              <a:t> </a:t>
            </a:r>
            <a:r>
              <a:rPr lang="en-GB" sz="3550" dirty="0" err="1" smtClean="0"/>
              <a:t>identifiées</a:t>
            </a:r>
            <a:r>
              <a:rPr lang="en-GB" sz="3550" dirty="0" smtClean="0"/>
              <a:t> </a:t>
            </a:r>
            <a:r>
              <a:rPr lang="fr-BE" sz="3550" dirty="0" smtClean="0"/>
              <a:t>correctement</a:t>
            </a:r>
            <a:r>
              <a:rPr lang="en-GB" sz="3550" dirty="0" smtClean="0"/>
              <a:t>: </a:t>
            </a:r>
            <a:r>
              <a:rPr lang="en-GB" sz="3550" dirty="0" err="1" smtClean="0"/>
              <a:t>aldéhydes</a:t>
            </a:r>
            <a:r>
              <a:rPr lang="en-GB" sz="3550" dirty="0"/>
              <a:t>, </a:t>
            </a:r>
            <a:r>
              <a:rPr lang="en-GB" sz="3550" dirty="0" err="1" smtClean="0"/>
              <a:t>alcanes</a:t>
            </a:r>
            <a:r>
              <a:rPr lang="en-GB" sz="3550" dirty="0" smtClean="0"/>
              <a:t> et </a:t>
            </a:r>
            <a:r>
              <a:rPr lang="en-GB" sz="3550" dirty="0" err="1" smtClean="0"/>
              <a:t>acide</a:t>
            </a:r>
            <a:r>
              <a:rPr lang="en-GB" sz="3550" dirty="0" smtClean="0"/>
              <a:t> </a:t>
            </a:r>
            <a:r>
              <a:rPr lang="en-GB" sz="3550" dirty="0" err="1" smtClean="0"/>
              <a:t>carboxyliques</a:t>
            </a:r>
            <a:endParaRPr lang="fr-BE" sz="3550" dirty="0" smtClean="0"/>
          </a:p>
          <a:p>
            <a:pPr algn="ctr"/>
            <a:r>
              <a:rPr lang="fr-BE" sz="3550" dirty="0" smtClean="0"/>
              <a:t>Acides </a:t>
            </a:r>
            <a:r>
              <a:rPr lang="fr-BE" sz="3550" dirty="0" err="1" smtClean="0"/>
              <a:t>carbox</a:t>
            </a:r>
            <a:r>
              <a:rPr lang="fr-BE" sz="3550" dirty="0" smtClean="0"/>
              <a:t>. = Plus de 25% du profil total</a:t>
            </a:r>
            <a:endParaRPr lang="fr-BE" sz="3550" dirty="0"/>
          </a:p>
        </p:txBody>
      </p:sp>
      <p:sp>
        <p:nvSpPr>
          <p:cNvPr id="13" name="ZoneTexte 12"/>
          <p:cNvSpPr txBox="1"/>
          <p:nvPr/>
        </p:nvSpPr>
        <p:spPr>
          <a:xfrm>
            <a:off x="12164459" y="24053564"/>
            <a:ext cx="80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/>
              <a:t>Analyse discriminante linéaire sur base des profiles en </a:t>
            </a:r>
            <a:r>
              <a:rPr lang="fr-BE" sz="3000" dirty="0" err="1" smtClean="0"/>
              <a:t>COVs</a:t>
            </a:r>
            <a:r>
              <a:rPr lang="fr-BE" sz="3000" dirty="0" smtClean="0"/>
              <a:t> de différents gras chauffés</a:t>
            </a:r>
            <a:endParaRPr lang="fr-BE" sz="3000" dirty="0"/>
          </a:p>
        </p:txBody>
      </p:sp>
      <p:sp>
        <p:nvSpPr>
          <p:cNvPr id="91" name="ZoneTexte 90"/>
          <p:cNvSpPr txBox="1"/>
          <p:nvPr/>
        </p:nvSpPr>
        <p:spPr>
          <a:xfrm>
            <a:off x="1085971" y="24142227"/>
            <a:ext cx="1035116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/>
              <a:t>Corrélation entre le contenu et les émissions d’IND, SKA et AEON</a:t>
            </a:r>
            <a:endParaRPr lang="fr-BE" sz="3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513275" y="4718740"/>
            <a:ext cx="1636217" cy="1636217"/>
          </a:xfrm>
          <a:prstGeom prst="rect">
            <a:avLst/>
          </a:prstGeom>
        </p:spPr>
      </p:pic>
      <p:sp>
        <p:nvSpPr>
          <p:cNvPr id="72" name="ZoneTexte 71"/>
          <p:cNvSpPr txBox="1"/>
          <p:nvPr/>
        </p:nvSpPr>
        <p:spPr>
          <a:xfrm>
            <a:off x="25123361" y="4342563"/>
            <a:ext cx="2416046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3550" dirty="0" smtClean="0"/>
              <a:t>Indole (IND)</a:t>
            </a:r>
            <a:endParaRPr lang="fr-BE" sz="355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526814" y="12467658"/>
            <a:ext cx="5172402" cy="2711052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5715552" y="11344216"/>
            <a:ext cx="46090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000" dirty="0" smtClean="0"/>
              <a:t>Chromatogrammes HPLC-FD</a:t>
            </a:r>
          </a:p>
          <a:p>
            <a:pPr algn="ctr"/>
            <a:r>
              <a:rPr lang="fr-BE" sz="3000" dirty="0" smtClean="0"/>
              <a:t>(analyse du gras)</a:t>
            </a:r>
            <a:endParaRPr lang="fr-BE" sz="3000" dirty="0"/>
          </a:p>
        </p:txBody>
      </p:sp>
      <p:sp>
        <p:nvSpPr>
          <p:cNvPr id="74" name="Rectangle 73"/>
          <p:cNvSpPr/>
          <p:nvPr/>
        </p:nvSpPr>
        <p:spPr>
          <a:xfrm>
            <a:off x="17290792" y="10694692"/>
            <a:ext cx="17395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500" dirty="0"/>
              <a:t>HPLC-FD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15517570" y="15343725"/>
            <a:ext cx="55092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3000" dirty="0" smtClean="0"/>
              <a:t>Concentration dans tissus adipeux</a:t>
            </a:r>
          </a:p>
        </p:txBody>
      </p:sp>
      <p:sp>
        <p:nvSpPr>
          <p:cNvPr id="78" name="Rectangle 77"/>
          <p:cNvSpPr/>
          <p:nvPr/>
        </p:nvSpPr>
        <p:spPr>
          <a:xfrm>
            <a:off x="21413887" y="25289884"/>
            <a:ext cx="8007629" cy="1045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79" name="Rectangle 78"/>
          <p:cNvSpPr/>
          <p:nvPr/>
        </p:nvSpPr>
        <p:spPr>
          <a:xfrm>
            <a:off x="24337868" y="25217467"/>
            <a:ext cx="129241" cy="36756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" name="ZoneTexte 2"/>
          <p:cNvSpPr txBox="1"/>
          <p:nvPr/>
        </p:nvSpPr>
        <p:spPr>
          <a:xfrm>
            <a:off x="13318833" y="35607304"/>
            <a:ext cx="327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4800" b="1" dirty="0" smtClean="0"/>
              <a:t>Conclusion</a:t>
            </a:r>
            <a:endParaRPr lang="fr-BE" sz="4800" b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2818540" y="39494364"/>
            <a:ext cx="9450570" cy="638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550" b="1" dirty="0" smtClean="0"/>
              <a:t>Pour plus d’informations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1062883" y="4454559"/>
            <a:ext cx="23421319" cy="610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3550" dirty="0"/>
              <a:t>L’odeur de verrat est une odeur très désagréable (odeur d’urine et d’excrément) relâchée lors de la cuisson de la viande de certains </a:t>
            </a:r>
            <a:r>
              <a:rPr lang="fr-BE" sz="3550" dirty="0" smtClean="0"/>
              <a:t>porcs. </a:t>
            </a:r>
            <a:r>
              <a:rPr lang="fr-BE" sz="3550" dirty="0"/>
              <a:t>Cette odeur est </a:t>
            </a:r>
            <a:r>
              <a:rPr lang="fr-BE" sz="3550" dirty="0" smtClean="0"/>
              <a:t>dûe </a:t>
            </a:r>
            <a:r>
              <a:rPr lang="fr-BE" sz="3550" dirty="0"/>
              <a:t>à l’accumulation à </a:t>
            </a:r>
            <a:r>
              <a:rPr lang="fr-BE" sz="3550" dirty="0" smtClean="0"/>
              <a:t>des </a:t>
            </a:r>
            <a:r>
              <a:rPr lang="fr-BE" sz="3550" dirty="0"/>
              <a:t>concentrations importantes de molécules telles que l’androsténone (</a:t>
            </a:r>
            <a:r>
              <a:rPr lang="fr-BE" sz="3550" dirty="0" smtClean="0"/>
              <a:t>AEON), </a:t>
            </a:r>
            <a:r>
              <a:rPr lang="fr-BE" sz="3550" dirty="0"/>
              <a:t>le scatole (SKA) et l’indole (IND) dans les tissus adipeux de porcs mâles entiers.</a:t>
            </a:r>
          </a:p>
          <a:p>
            <a:pPr algn="just"/>
            <a:r>
              <a:rPr lang="en-US" sz="3550" dirty="0" err="1"/>
              <a:t>Afin</a:t>
            </a:r>
            <a:r>
              <a:rPr lang="en-US" sz="3550" dirty="0"/>
              <a:t> de </a:t>
            </a:r>
            <a:r>
              <a:rPr lang="en-US" sz="3550" dirty="0" err="1"/>
              <a:t>s’assurer</a:t>
            </a:r>
            <a:r>
              <a:rPr lang="en-US" sz="3550" dirty="0"/>
              <a:t> </a:t>
            </a:r>
            <a:r>
              <a:rPr lang="en-US" sz="3550" dirty="0" err="1"/>
              <a:t>qu’une</a:t>
            </a:r>
            <a:r>
              <a:rPr lang="en-US" sz="3550" dirty="0"/>
              <a:t> </a:t>
            </a:r>
            <a:r>
              <a:rPr lang="en-US" sz="3550" dirty="0" err="1"/>
              <a:t>telle</a:t>
            </a:r>
            <a:r>
              <a:rPr lang="en-US" sz="3550" dirty="0"/>
              <a:t> </a:t>
            </a:r>
            <a:r>
              <a:rPr lang="en-US" sz="3550" dirty="0" err="1"/>
              <a:t>viande</a:t>
            </a:r>
            <a:r>
              <a:rPr lang="en-US" sz="3550" dirty="0"/>
              <a:t> </a:t>
            </a:r>
            <a:r>
              <a:rPr lang="en-US" sz="3550" dirty="0" err="1" smtClean="0"/>
              <a:t>n’est</a:t>
            </a:r>
            <a:r>
              <a:rPr lang="en-US" sz="3550" dirty="0" smtClean="0"/>
              <a:t> pas </a:t>
            </a:r>
            <a:r>
              <a:rPr lang="en-US" sz="3550" dirty="0" err="1" smtClean="0"/>
              <a:t>mise</a:t>
            </a:r>
            <a:r>
              <a:rPr lang="en-US" sz="3550" dirty="0" smtClean="0"/>
              <a:t> </a:t>
            </a:r>
            <a:r>
              <a:rPr lang="en-US" sz="3550" dirty="0" err="1" smtClean="0"/>
              <a:t>sur</a:t>
            </a:r>
            <a:r>
              <a:rPr lang="en-US" sz="3550" dirty="0" smtClean="0"/>
              <a:t> le </a:t>
            </a:r>
            <a:r>
              <a:rPr lang="en-US" sz="3550" dirty="0" err="1" smtClean="0"/>
              <a:t>marché</a:t>
            </a:r>
            <a:r>
              <a:rPr lang="en-US" sz="3550" dirty="0" smtClean="0"/>
              <a:t>, la </a:t>
            </a:r>
            <a:r>
              <a:rPr lang="en-US" sz="3550" dirty="0" err="1" smtClean="0"/>
              <a:t>détection</a:t>
            </a:r>
            <a:r>
              <a:rPr lang="en-US" sz="3550" dirty="0" smtClean="0"/>
              <a:t> et exclusion de carcasses </a:t>
            </a:r>
            <a:r>
              <a:rPr lang="en-US" sz="3550" dirty="0" err="1" smtClean="0"/>
              <a:t>odorantes</a:t>
            </a:r>
            <a:r>
              <a:rPr lang="en-US" sz="3550" dirty="0" smtClean="0"/>
              <a:t> </a:t>
            </a:r>
            <a:r>
              <a:rPr lang="en-US" sz="3550" dirty="0" err="1" smtClean="0"/>
              <a:t>sont</a:t>
            </a:r>
            <a:r>
              <a:rPr lang="en-US" sz="3550" dirty="0" smtClean="0"/>
              <a:t> </a:t>
            </a:r>
            <a:r>
              <a:rPr lang="en-US" sz="3550" dirty="0" err="1" smtClean="0"/>
              <a:t>effectuées</a:t>
            </a:r>
            <a:r>
              <a:rPr lang="en-US" sz="3550" dirty="0" smtClean="0"/>
              <a:t> en abattoir. De </a:t>
            </a:r>
            <a:r>
              <a:rPr lang="en-US" sz="3550" dirty="0" err="1" smtClean="0"/>
              <a:t>nouvelles</a:t>
            </a:r>
            <a:r>
              <a:rPr lang="en-US" sz="3550" dirty="0" smtClean="0"/>
              <a:t> </a:t>
            </a:r>
            <a:r>
              <a:rPr lang="en-US" sz="3550" dirty="0" err="1" smtClean="0"/>
              <a:t>méthodes</a:t>
            </a:r>
            <a:r>
              <a:rPr lang="en-US" sz="3550" dirty="0" smtClean="0"/>
              <a:t> de </a:t>
            </a:r>
            <a:r>
              <a:rPr lang="en-US" sz="3550" dirty="0" err="1" smtClean="0"/>
              <a:t>détection</a:t>
            </a:r>
            <a:r>
              <a:rPr lang="en-US" sz="3550" dirty="0"/>
              <a:t>, </a:t>
            </a:r>
            <a:r>
              <a:rPr lang="en-US" sz="3550" dirty="0" err="1"/>
              <a:t>rapides</a:t>
            </a:r>
            <a:r>
              <a:rPr lang="en-US" sz="3550" dirty="0"/>
              <a:t>, </a:t>
            </a:r>
            <a:r>
              <a:rPr lang="en-US" sz="3550" dirty="0" err="1"/>
              <a:t>peu</a:t>
            </a:r>
            <a:r>
              <a:rPr lang="en-US" sz="3550" dirty="0"/>
              <a:t> </a:t>
            </a:r>
            <a:r>
              <a:rPr lang="en-US" sz="3550" dirty="0" err="1"/>
              <a:t>coûteuses</a:t>
            </a:r>
            <a:r>
              <a:rPr lang="en-US" sz="3550" dirty="0"/>
              <a:t> et </a:t>
            </a:r>
            <a:r>
              <a:rPr lang="en-US" sz="3550" dirty="0" err="1"/>
              <a:t>permettant</a:t>
            </a:r>
            <a:r>
              <a:rPr lang="en-US" sz="3550" dirty="0"/>
              <a:t> </a:t>
            </a:r>
            <a:r>
              <a:rPr lang="en-US" sz="3550" dirty="0" err="1"/>
              <a:t>une</a:t>
            </a:r>
            <a:r>
              <a:rPr lang="en-US" sz="3550" dirty="0"/>
              <a:t> classification </a:t>
            </a:r>
            <a:r>
              <a:rPr lang="en-US" sz="3550" dirty="0" smtClean="0"/>
              <a:t>des </a:t>
            </a:r>
            <a:r>
              <a:rPr lang="en-US" sz="3550" dirty="0"/>
              <a:t>carcasses </a:t>
            </a:r>
            <a:r>
              <a:rPr lang="en-US" sz="3550" dirty="0" err="1"/>
              <a:t>correcte</a:t>
            </a:r>
            <a:r>
              <a:rPr lang="en-US" sz="3550" dirty="0"/>
              <a:t> à 100% </a:t>
            </a:r>
            <a:r>
              <a:rPr lang="en-US" sz="3550" dirty="0" err="1"/>
              <a:t>sont</a:t>
            </a:r>
            <a:r>
              <a:rPr lang="en-US" sz="3550" dirty="0"/>
              <a:t> en </a:t>
            </a:r>
            <a:r>
              <a:rPr lang="en-US" sz="3550" dirty="0" err="1"/>
              <a:t>cours</a:t>
            </a:r>
            <a:r>
              <a:rPr lang="en-US" sz="3550" dirty="0"/>
              <a:t> de </a:t>
            </a:r>
            <a:r>
              <a:rPr lang="en-US" sz="3550" dirty="0" err="1"/>
              <a:t>développement</a:t>
            </a:r>
            <a:r>
              <a:rPr lang="en-US" sz="3550" dirty="0"/>
              <a:t> pour </a:t>
            </a:r>
            <a:r>
              <a:rPr lang="en-US" sz="3550" dirty="0" err="1"/>
              <a:t>remplacer</a:t>
            </a:r>
            <a:r>
              <a:rPr lang="en-US" sz="3550" i="1" dirty="0"/>
              <a:t> </a:t>
            </a:r>
            <a:r>
              <a:rPr lang="en-US" sz="3550" dirty="0"/>
              <a:t>la </a:t>
            </a:r>
            <a:r>
              <a:rPr lang="en-US" sz="3550" dirty="0" err="1" smtClean="0"/>
              <a:t>détection</a:t>
            </a:r>
            <a:r>
              <a:rPr lang="en-US" sz="3550" dirty="0" smtClean="0"/>
              <a:t> </a:t>
            </a:r>
            <a:r>
              <a:rPr lang="en-US" sz="3550" dirty="0"/>
              <a:t>à </a:t>
            </a:r>
            <a:r>
              <a:rPr lang="en-US" sz="3550" dirty="0" err="1"/>
              <a:t>l’aide</a:t>
            </a:r>
            <a:r>
              <a:rPr lang="en-US" sz="3550" dirty="0"/>
              <a:t> </a:t>
            </a:r>
            <a:r>
              <a:rPr lang="en-US" sz="3550" dirty="0" smtClean="0"/>
              <a:t>du </a:t>
            </a:r>
            <a:r>
              <a:rPr lang="en-US" sz="3550" dirty="0" err="1"/>
              <a:t>nez</a:t>
            </a:r>
            <a:r>
              <a:rPr lang="en-US" sz="3550" dirty="0"/>
              <a:t> </a:t>
            </a:r>
            <a:r>
              <a:rPr lang="en-US" sz="3550" dirty="0" err="1"/>
              <a:t>humain</a:t>
            </a:r>
            <a:r>
              <a:rPr lang="en-US" sz="3550" dirty="0"/>
              <a:t> </a:t>
            </a:r>
            <a:r>
              <a:rPr lang="en-US" sz="3550" dirty="0" err="1"/>
              <a:t>ou</a:t>
            </a:r>
            <a:r>
              <a:rPr lang="en-US" sz="3550" dirty="0"/>
              <a:t> à </a:t>
            </a:r>
            <a:r>
              <a:rPr lang="en-US" sz="3550" dirty="0" err="1"/>
              <a:t>l’aide</a:t>
            </a:r>
            <a:r>
              <a:rPr lang="en-US" sz="3550" dirty="0"/>
              <a:t> d’un </a:t>
            </a:r>
            <a:r>
              <a:rPr lang="en-US" sz="3550" dirty="0" err="1"/>
              <a:t>spectrophotomètre</a:t>
            </a:r>
            <a:r>
              <a:rPr lang="en-US" sz="3550" dirty="0"/>
              <a:t> </a:t>
            </a:r>
            <a:r>
              <a:rPr lang="en-US" sz="3550" dirty="0" err="1"/>
              <a:t>utilisées</a:t>
            </a:r>
            <a:r>
              <a:rPr lang="en-US" sz="3550" dirty="0"/>
              <a:t> </a:t>
            </a:r>
            <a:r>
              <a:rPr lang="en-US" sz="3550" dirty="0" err="1"/>
              <a:t>actuellement</a:t>
            </a:r>
            <a:r>
              <a:rPr lang="en-US" sz="3550" dirty="0"/>
              <a:t>.</a:t>
            </a:r>
          </a:p>
          <a:p>
            <a:pPr algn="just"/>
            <a:r>
              <a:rPr lang="en-US" sz="3550" dirty="0" err="1"/>
              <a:t>Cette</a:t>
            </a:r>
            <a:r>
              <a:rPr lang="en-US" sz="3550" dirty="0"/>
              <a:t> </a:t>
            </a:r>
            <a:r>
              <a:rPr lang="en-US" sz="3550" dirty="0" err="1"/>
              <a:t>étude</a:t>
            </a:r>
            <a:r>
              <a:rPr lang="en-US" sz="3550" dirty="0"/>
              <a:t> vise </a:t>
            </a:r>
            <a:r>
              <a:rPr lang="en-US" sz="3550" dirty="0" err="1"/>
              <a:t>à</a:t>
            </a:r>
            <a:r>
              <a:rPr lang="en-US" sz="3550" dirty="0"/>
              <a:t> </a:t>
            </a:r>
            <a:r>
              <a:rPr lang="en-US" sz="3550" dirty="0" err="1" smtClean="0"/>
              <a:t>déterminer</a:t>
            </a:r>
            <a:r>
              <a:rPr lang="en-US" sz="3550" dirty="0" smtClean="0"/>
              <a:t> </a:t>
            </a:r>
            <a:r>
              <a:rPr lang="en-US" sz="3550" dirty="0" err="1" smtClean="0"/>
              <a:t>quels</a:t>
            </a:r>
            <a:r>
              <a:rPr lang="en-US" sz="3550" dirty="0" smtClean="0"/>
              <a:t> </a:t>
            </a:r>
            <a:r>
              <a:rPr lang="en-US" sz="3550" dirty="0"/>
              <a:t>COVs </a:t>
            </a:r>
            <a:r>
              <a:rPr lang="en-US" sz="3550" dirty="0" err="1"/>
              <a:t>pourraient</a:t>
            </a:r>
            <a:r>
              <a:rPr lang="en-US" sz="3550" dirty="0"/>
              <a:t> </a:t>
            </a:r>
            <a:r>
              <a:rPr lang="en-US" sz="3550" dirty="0" err="1"/>
              <a:t>être</a:t>
            </a:r>
            <a:r>
              <a:rPr lang="en-US" sz="3550" dirty="0"/>
              <a:t> </a:t>
            </a:r>
            <a:r>
              <a:rPr lang="en-US" sz="3550" dirty="0" err="1"/>
              <a:t>ciblés</a:t>
            </a:r>
            <a:r>
              <a:rPr lang="en-US" sz="3550" dirty="0"/>
              <a:t> par des </a:t>
            </a:r>
            <a:r>
              <a:rPr lang="en-US" sz="3550" dirty="0" err="1"/>
              <a:t>capteurs</a:t>
            </a:r>
            <a:r>
              <a:rPr lang="en-US" sz="3550" dirty="0"/>
              <a:t> </a:t>
            </a:r>
            <a:r>
              <a:rPr lang="fr-BE" sz="3550" dirty="0" smtClean="0"/>
              <a:t>détectant</a:t>
            </a:r>
            <a:r>
              <a:rPr lang="en-US" sz="3550" dirty="0" smtClean="0"/>
              <a:t> </a:t>
            </a:r>
            <a:r>
              <a:rPr lang="en-US" sz="3550" dirty="0" err="1"/>
              <a:t>l’odeur</a:t>
            </a:r>
            <a:r>
              <a:rPr lang="en-US" sz="3550" dirty="0"/>
              <a:t> de </a:t>
            </a:r>
            <a:r>
              <a:rPr lang="en-US" sz="3550" dirty="0" err="1"/>
              <a:t>verrat</a:t>
            </a:r>
            <a:r>
              <a:rPr lang="en-US" sz="3550" dirty="0"/>
              <a:t> </a:t>
            </a:r>
            <a:r>
              <a:rPr lang="en-US" sz="3550" dirty="0" err="1"/>
              <a:t>lors</a:t>
            </a:r>
            <a:r>
              <a:rPr lang="en-US" sz="3550" dirty="0"/>
              <a:t> de la </a:t>
            </a:r>
            <a:r>
              <a:rPr lang="en-US" sz="3550" dirty="0" err="1"/>
              <a:t>chauffe</a:t>
            </a:r>
            <a:r>
              <a:rPr lang="en-US" sz="3550" dirty="0"/>
              <a:t> du </a:t>
            </a:r>
            <a:r>
              <a:rPr lang="en-US" sz="3550" dirty="0" err="1"/>
              <a:t>gras</a:t>
            </a:r>
            <a:r>
              <a:rPr lang="en-US" sz="3550" dirty="0"/>
              <a:t> et à </a:t>
            </a:r>
            <a:r>
              <a:rPr lang="fr-BE" sz="3550" dirty="0" smtClean="0"/>
              <a:t>comprendre</a:t>
            </a:r>
            <a:r>
              <a:rPr lang="en-US" sz="3550" dirty="0" smtClean="0"/>
              <a:t> </a:t>
            </a:r>
            <a:r>
              <a:rPr lang="en-US" sz="3550" dirty="0" err="1"/>
              <a:t>si</a:t>
            </a:r>
            <a:r>
              <a:rPr lang="en-US" sz="3550" dirty="0"/>
              <a:t> </a:t>
            </a:r>
            <a:r>
              <a:rPr lang="en-US" sz="3550" dirty="0" err="1"/>
              <a:t>certains</a:t>
            </a:r>
            <a:r>
              <a:rPr lang="en-US" sz="3550" dirty="0"/>
              <a:t> COVs </a:t>
            </a:r>
            <a:r>
              <a:rPr lang="en-US" sz="3550" dirty="0" err="1" smtClean="0"/>
              <a:t>présents</a:t>
            </a:r>
            <a:r>
              <a:rPr lang="en-US" sz="3550" dirty="0" smtClean="0"/>
              <a:t> </a:t>
            </a:r>
            <a:r>
              <a:rPr lang="en-US" sz="3550" dirty="0" err="1"/>
              <a:t>dans</a:t>
            </a:r>
            <a:r>
              <a:rPr lang="en-US" sz="3550" dirty="0"/>
              <a:t> </a:t>
            </a:r>
            <a:r>
              <a:rPr lang="en-US" sz="3550" dirty="0" err="1"/>
              <a:t>l’air</a:t>
            </a:r>
            <a:r>
              <a:rPr lang="en-US" sz="3550" dirty="0"/>
              <a:t> ambient de </a:t>
            </a:r>
            <a:r>
              <a:rPr lang="en-US" sz="3550" dirty="0" err="1"/>
              <a:t>l’abattoir</a:t>
            </a:r>
            <a:r>
              <a:rPr lang="en-US" sz="3550" dirty="0"/>
              <a:t> </a:t>
            </a:r>
            <a:r>
              <a:rPr lang="en-US" sz="3550" dirty="0" err="1"/>
              <a:t>pourraient</a:t>
            </a:r>
            <a:r>
              <a:rPr lang="en-US" sz="3550" dirty="0"/>
              <a:t> </a:t>
            </a:r>
            <a:r>
              <a:rPr lang="en-US" sz="3550" dirty="0" err="1" smtClean="0"/>
              <a:t>interférer</a:t>
            </a:r>
            <a:r>
              <a:rPr lang="en-US" sz="3550" dirty="0" smtClean="0"/>
              <a:t> </a:t>
            </a:r>
            <a:r>
              <a:rPr lang="en-US" sz="3550" dirty="0"/>
              <a:t>avec le bon                                      </a:t>
            </a:r>
            <a:r>
              <a:rPr lang="en-US" sz="3550" dirty="0" err="1"/>
              <a:t>fonctionnement</a:t>
            </a:r>
            <a:r>
              <a:rPr lang="en-US" sz="3550" dirty="0"/>
              <a:t> des </a:t>
            </a:r>
            <a:r>
              <a:rPr lang="en-US" sz="3550" dirty="0" err="1"/>
              <a:t>capteurs</a:t>
            </a:r>
            <a:endParaRPr lang="en-US" sz="3550" kern="50" dirty="0">
              <a:ea typeface="Times New Roman"/>
              <a:cs typeface="Times New Roman"/>
            </a:endParaRPr>
          </a:p>
          <a:p>
            <a:endParaRPr lang="fr-BE" sz="355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1581" y="12397086"/>
            <a:ext cx="4017946" cy="1987601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25114446" y="7481123"/>
            <a:ext cx="4259115" cy="6386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sz="3550" dirty="0" smtClean="0"/>
              <a:t>Androstenone (AEON)</a:t>
            </a:r>
            <a:endParaRPr lang="fr-BE" sz="3550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889" y="13520848"/>
            <a:ext cx="6517332" cy="5026935"/>
          </a:xfrm>
          <a:prstGeom prst="rect">
            <a:avLst/>
          </a:prstGeom>
        </p:spPr>
      </p:pic>
      <p:sp>
        <p:nvSpPr>
          <p:cNvPr id="59" name="Rectangle à coins arrondis 58"/>
          <p:cNvSpPr/>
          <p:nvPr/>
        </p:nvSpPr>
        <p:spPr>
          <a:xfrm rot="10800000">
            <a:off x="7817727" y="10619659"/>
            <a:ext cx="6988316" cy="8141923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0" name="ZoneTexte 39"/>
          <p:cNvSpPr txBox="1"/>
          <p:nvPr/>
        </p:nvSpPr>
        <p:spPr>
          <a:xfrm>
            <a:off x="21188658" y="19860147"/>
            <a:ext cx="18722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1200" dirty="0" smtClean="0"/>
              <a:t>Ions quantitatifs</a:t>
            </a:r>
          </a:p>
          <a:p>
            <a:pPr algn="ctr"/>
            <a:r>
              <a:rPr lang="fr-BE" sz="1200" dirty="0" smtClean="0"/>
              <a:t>Ions qualitatifs</a:t>
            </a:r>
            <a:endParaRPr lang="fr-BE" sz="1200" dirty="0"/>
          </a:p>
        </p:txBody>
      </p:sp>
      <p:sp>
        <p:nvSpPr>
          <p:cNvPr id="47" name="ZoneTexte 46"/>
          <p:cNvSpPr txBox="1"/>
          <p:nvPr/>
        </p:nvSpPr>
        <p:spPr>
          <a:xfrm rot="16200000">
            <a:off x="-1122111" y="26626075"/>
            <a:ext cx="453821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/>
              <a:t>Emission (</a:t>
            </a:r>
            <a:r>
              <a:rPr lang="fr-BE" sz="3000" dirty="0" err="1" smtClean="0"/>
              <a:t>ng</a:t>
            </a:r>
            <a:r>
              <a:rPr lang="fr-BE" sz="3000" dirty="0" smtClean="0"/>
              <a:t> adsorbés sur</a:t>
            </a:r>
            <a:br>
              <a:rPr lang="fr-BE" sz="3000" dirty="0" smtClean="0"/>
            </a:br>
            <a:r>
              <a:rPr lang="fr-BE" sz="3000" dirty="0" smtClean="0"/>
              <a:t>cartouches TENAX TA)</a:t>
            </a:r>
            <a:endParaRPr lang="fr-BE" sz="3000" dirty="0"/>
          </a:p>
        </p:txBody>
      </p:sp>
      <p:sp>
        <p:nvSpPr>
          <p:cNvPr id="86" name="ZoneTexte 85"/>
          <p:cNvSpPr txBox="1"/>
          <p:nvPr/>
        </p:nvSpPr>
        <p:spPr>
          <a:xfrm>
            <a:off x="1828534" y="29934673"/>
            <a:ext cx="8208912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/>
              <a:t>Contenu (</a:t>
            </a:r>
            <a:r>
              <a:rPr lang="fr-BE" sz="3000" dirty="0" err="1" smtClean="0"/>
              <a:t>ng</a:t>
            </a:r>
            <a:r>
              <a:rPr lang="fr-BE" sz="3000" dirty="0" smtClean="0"/>
              <a:t>/g tissus adipeux)</a:t>
            </a:r>
            <a:endParaRPr lang="fr-BE" sz="3000" dirty="0"/>
          </a:p>
        </p:txBody>
      </p:sp>
      <p:sp>
        <p:nvSpPr>
          <p:cNvPr id="48" name="ZoneTexte 47"/>
          <p:cNvSpPr txBox="1"/>
          <p:nvPr/>
        </p:nvSpPr>
        <p:spPr>
          <a:xfrm>
            <a:off x="12864299" y="26036700"/>
            <a:ext cx="377903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rgbClr val="FF0000"/>
                </a:solidFill>
              </a:rPr>
              <a:t>Verrat</a:t>
            </a:r>
            <a:r>
              <a:rPr lang="fr-BE" sz="3000" dirty="0" smtClean="0"/>
              <a:t> </a:t>
            </a:r>
            <a:r>
              <a:rPr lang="fr-BE" sz="3000" dirty="0" smtClean="0">
                <a:solidFill>
                  <a:srgbClr val="FF0000"/>
                </a:solidFill>
              </a:rPr>
              <a:t>non-odorant</a:t>
            </a:r>
            <a:endParaRPr lang="fr-BE" sz="3000" dirty="0">
              <a:solidFill>
                <a:srgbClr val="FF0000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8742730" y="26804711"/>
            <a:ext cx="1096878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rgbClr val="0070C0"/>
                </a:solidFill>
              </a:rPr>
              <a:t>Truie</a:t>
            </a:r>
            <a:endParaRPr lang="fr-BE" sz="3000" dirty="0">
              <a:solidFill>
                <a:srgbClr val="0070C0"/>
              </a:solidFill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14534513" y="28262475"/>
            <a:ext cx="2810121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BE" sz="3000" dirty="0" smtClean="0">
                <a:solidFill>
                  <a:srgbClr val="00B050"/>
                </a:solidFill>
              </a:rPr>
              <a:t>Verrat</a:t>
            </a:r>
            <a:r>
              <a:rPr lang="fr-BE" sz="3000" dirty="0" smtClean="0">
                <a:solidFill>
                  <a:srgbClr val="0070C0"/>
                </a:solidFill>
              </a:rPr>
              <a:t> </a:t>
            </a:r>
            <a:r>
              <a:rPr lang="fr-BE" sz="3000" dirty="0" smtClean="0">
                <a:solidFill>
                  <a:srgbClr val="00B050"/>
                </a:solidFill>
              </a:rPr>
              <a:t>odorant</a:t>
            </a:r>
            <a:endParaRPr lang="fr-BE" sz="3000" dirty="0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57394" y="22655001"/>
            <a:ext cx="86418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4800" b="1" dirty="0"/>
              <a:t>Analyse générale de l’espace de tête de </a:t>
            </a:r>
            <a:r>
              <a:rPr lang="fr-BE" sz="4800" b="1"/>
              <a:t>gras </a:t>
            </a:r>
            <a:r>
              <a:rPr lang="fr-BE" sz="4800" b="1" smtClean="0"/>
              <a:t>chauffé</a:t>
            </a:r>
            <a:endParaRPr lang="fr-BE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Personnalisé</PresentationFormat>
  <Paragraphs>156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Manon</dc:creator>
  <cp:lastModifiedBy>clement burgeon</cp:lastModifiedBy>
  <cp:revision>299</cp:revision>
  <cp:lastPrinted>2019-01-21T08:11:53Z</cp:lastPrinted>
  <dcterms:modified xsi:type="dcterms:W3CDTF">2021-01-05T21:21:21Z</dcterms:modified>
</cp:coreProperties>
</file>