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5203150" cy="36004500"/>
  <p:notesSz cx="6797675" cy="9928225"/>
  <p:defaultTextStyle>
    <a:defPPr>
      <a:defRPr lang="fr-F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996633"/>
    <a:srgbClr val="FF3399"/>
    <a:srgbClr val="FFFFCC"/>
    <a:srgbClr val="FFFF66"/>
    <a:srgbClr val="FFFF99"/>
    <a:srgbClr val="FF99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1572" y="300"/>
      </p:cViewPr>
      <p:guideLst>
        <p:guide orient="horz" pos="11340"/>
        <p:guide pos="79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890236" y="11184734"/>
            <a:ext cx="21422678" cy="7717631"/>
          </a:xfrm>
        </p:spPr>
        <p:txBody>
          <a:bodyPr/>
          <a:lstStyle/>
          <a:p>
            <a:r>
              <a:rPr lang="fr-FR" smtClean="0"/>
              <a:t>Modifiez le style du titre</a:t>
            </a:r>
            <a:endParaRPr lang="fr-BE"/>
          </a:p>
        </p:txBody>
      </p:sp>
      <p:sp>
        <p:nvSpPr>
          <p:cNvPr id="3" name="Sous-titre 2"/>
          <p:cNvSpPr>
            <a:spLocks noGrp="1"/>
          </p:cNvSpPr>
          <p:nvPr>
            <p:ph type="subTitle" idx="1"/>
          </p:nvPr>
        </p:nvSpPr>
        <p:spPr>
          <a:xfrm>
            <a:off x="3780473" y="20402550"/>
            <a:ext cx="17642205" cy="9201150"/>
          </a:xfrm>
        </p:spPr>
        <p:txBody>
          <a:bodyPr/>
          <a:lstStyle>
            <a:lvl1pPr marL="0" indent="0" algn="ctr">
              <a:buNone/>
              <a:defRPr>
                <a:solidFill>
                  <a:schemeClr val="tx1">
                    <a:tint val="75000"/>
                  </a:schemeClr>
                </a:solidFill>
              </a:defRPr>
            </a:lvl1pPr>
            <a:lvl2pPr marL="1748790" indent="0" algn="ctr">
              <a:buNone/>
              <a:defRPr>
                <a:solidFill>
                  <a:schemeClr val="tx1">
                    <a:tint val="75000"/>
                  </a:schemeClr>
                </a:solidFill>
              </a:defRPr>
            </a:lvl2pPr>
            <a:lvl3pPr marL="3497580" indent="0" algn="ctr">
              <a:buNone/>
              <a:defRPr>
                <a:solidFill>
                  <a:schemeClr val="tx1">
                    <a:tint val="75000"/>
                  </a:schemeClr>
                </a:solidFill>
              </a:defRPr>
            </a:lvl3pPr>
            <a:lvl4pPr marL="5246370" indent="0" algn="ctr">
              <a:buNone/>
              <a:defRPr>
                <a:solidFill>
                  <a:schemeClr val="tx1">
                    <a:tint val="75000"/>
                  </a:schemeClr>
                </a:solidFill>
              </a:defRPr>
            </a:lvl4pPr>
            <a:lvl5pPr marL="6995160" indent="0" algn="ctr">
              <a:buNone/>
              <a:defRPr>
                <a:solidFill>
                  <a:schemeClr val="tx1">
                    <a:tint val="75000"/>
                  </a:schemeClr>
                </a:solidFill>
              </a:defRPr>
            </a:lvl5pPr>
            <a:lvl6pPr marL="8743950" indent="0" algn="ctr">
              <a:buNone/>
              <a:defRPr>
                <a:solidFill>
                  <a:schemeClr val="tx1">
                    <a:tint val="75000"/>
                  </a:schemeClr>
                </a:solidFill>
              </a:defRPr>
            </a:lvl6pPr>
            <a:lvl7pPr marL="10492740" indent="0" algn="ctr">
              <a:buNone/>
              <a:defRPr>
                <a:solidFill>
                  <a:schemeClr val="tx1">
                    <a:tint val="75000"/>
                  </a:schemeClr>
                </a:solidFill>
              </a:defRPr>
            </a:lvl7pPr>
            <a:lvl8pPr marL="12241530" indent="0" algn="ctr">
              <a:buNone/>
              <a:defRPr>
                <a:solidFill>
                  <a:schemeClr val="tx1">
                    <a:tint val="75000"/>
                  </a:schemeClr>
                </a:solidFill>
              </a:defRPr>
            </a:lvl8pPr>
            <a:lvl9pPr marL="1399032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C377ECCF-66CE-4605-86BD-69E461BC073B}" type="datetimeFigureOut">
              <a:rPr lang="fr-BE" smtClean="0"/>
              <a:t>28/02/2019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90FDDA8-81D6-4D53-AC0D-325356B88752}" type="slidenum">
              <a:rPr lang="fr-BE" smtClean="0"/>
              <a:t>‹N°›</a:t>
            </a:fld>
            <a:endParaRPr lang="fr-BE"/>
          </a:p>
        </p:txBody>
      </p:sp>
    </p:spTree>
    <p:extLst>
      <p:ext uri="{BB962C8B-B14F-4D97-AF65-F5344CB8AC3E}">
        <p14:creationId xmlns:p14="http://schemas.microsoft.com/office/powerpoint/2010/main" val="3010412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C377ECCF-66CE-4605-86BD-69E461BC073B}" type="datetimeFigureOut">
              <a:rPr lang="fr-BE" smtClean="0"/>
              <a:t>28/02/2019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90FDDA8-81D6-4D53-AC0D-325356B88752}" type="slidenum">
              <a:rPr lang="fr-BE" smtClean="0"/>
              <a:t>‹N°›</a:t>
            </a:fld>
            <a:endParaRPr lang="fr-BE"/>
          </a:p>
        </p:txBody>
      </p:sp>
    </p:spTree>
    <p:extLst>
      <p:ext uri="{BB962C8B-B14F-4D97-AF65-F5344CB8AC3E}">
        <p14:creationId xmlns:p14="http://schemas.microsoft.com/office/powerpoint/2010/main" val="78248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0362545" y="7567613"/>
            <a:ext cx="15629453" cy="1612868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3474184" y="7567613"/>
            <a:ext cx="46468308" cy="1612868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C377ECCF-66CE-4605-86BD-69E461BC073B}" type="datetimeFigureOut">
              <a:rPr lang="fr-BE" smtClean="0"/>
              <a:t>28/02/2019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90FDDA8-81D6-4D53-AC0D-325356B88752}" type="slidenum">
              <a:rPr lang="fr-BE" smtClean="0"/>
              <a:t>‹N°›</a:t>
            </a:fld>
            <a:endParaRPr lang="fr-BE"/>
          </a:p>
        </p:txBody>
      </p:sp>
    </p:spTree>
    <p:extLst>
      <p:ext uri="{BB962C8B-B14F-4D97-AF65-F5344CB8AC3E}">
        <p14:creationId xmlns:p14="http://schemas.microsoft.com/office/powerpoint/2010/main" val="352066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C377ECCF-66CE-4605-86BD-69E461BC073B}" type="datetimeFigureOut">
              <a:rPr lang="fr-BE" smtClean="0"/>
              <a:t>28/02/2019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90FDDA8-81D6-4D53-AC0D-325356B88752}" type="slidenum">
              <a:rPr lang="fr-BE" smtClean="0"/>
              <a:t>‹N°›</a:t>
            </a:fld>
            <a:endParaRPr lang="fr-BE"/>
          </a:p>
        </p:txBody>
      </p:sp>
    </p:spTree>
    <p:extLst>
      <p:ext uri="{BB962C8B-B14F-4D97-AF65-F5344CB8AC3E}">
        <p14:creationId xmlns:p14="http://schemas.microsoft.com/office/powerpoint/2010/main" val="89980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990875" y="23136228"/>
            <a:ext cx="21422678" cy="7150894"/>
          </a:xfrm>
        </p:spPr>
        <p:txBody>
          <a:bodyPr anchor="t"/>
          <a:lstStyle>
            <a:lvl1pPr algn="l">
              <a:defRPr sz="15300" b="1" cap="all"/>
            </a:lvl1pPr>
          </a:lstStyle>
          <a:p>
            <a:r>
              <a:rPr lang="fr-FR" smtClean="0"/>
              <a:t>Modifiez le style du titre</a:t>
            </a:r>
            <a:endParaRPr lang="fr-BE"/>
          </a:p>
        </p:txBody>
      </p:sp>
      <p:sp>
        <p:nvSpPr>
          <p:cNvPr id="3" name="Espace réservé du texte 2"/>
          <p:cNvSpPr>
            <a:spLocks noGrp="1"/>
          </p:cNvSpPr>
          <p:nvPr>
            <p:ph type="body" idx="1"/>
          </p:nvPr>
        </p:nvSpPr>
        <p:spPr>
          <a:xfrm>
            <a:off x="1990875" y="15260246"/>
            <a:ext cx="21422678" cy="7875982"/>
          </a:xfrm>
        </p:spPr>
        <p:txBody>
          <a:bodyPr anchor="b"/>
          <a:lstStyle>
            <a:lvl1pPr marL="0" indent="0">
              <a:buNone/>
              <a:defRPr sz="7700">
                <a:solidFill>
                  <a:schemeClr val="tx1">
                    <a:tint val="75000"/>
                  </a:schemeClr>
                </a:solidFill>
              </a:defRPr>
            </a:lvl1pPr>
            <a:lvl2pPr marL="1748790" indent="0">
              <a:buNone/>
              <a:defRPr sz="6900">
                <a:solidFill>
                  <a:schemeClr val="tx1">
                    <a:tint val="75000"/>
                  </a:schemeClr>
                </a:solidFill>
              </a:defRPr>
            </a:lvl2pPr>
            <a:lvl3pPr marL="3497580" indent="0">
              <a:buNone/>
              <a:defRPr sz="6100">
                <a:solidFill>
                  <a:schemeClr val="tx1">
                    <a:tint val="75000"/>
                  </a:schemeClr>
                </a:solidFill>
              </a:defRPr>
            </a:lvl3pPr>
            <a:lvl4pPr marL="5246370" indent="0">
              <a:buNone/>
              <a:defRPr sz="5400">
                <a:solidFill>
                  <a:schemeClr val="tx1">
                    <a:tint val="75000"/>
                  </a:schemeClr>
                </a:solidFill>
              </a:defRPr>
            </a:lvl4pPr>
            <a:lvl5pPr marL="6995160" indent="0">
              <a:buNone/>
              <a:defRPr sz="5400">
                <a:solidFill>
                  <a:schemeClr val="tx1">
                    <a:tint val="75000"/>
                  </a:schemeClr>
                </a:solidFill>
              </a:defRPr>
            </a:lvl5pPr>
            <a:lvl6pPr marL="8743950" indent="0">
              <a:buNone/>
              <a:defRPr sz="5400">
                <a:solidFill>
                  <a:schemeClr val="tx1">
                    <a:tint val="75000"/>
                  </a:schemeClr>
                </a:solidFill>
              </a:defRPr>
            </a:lvl6pPr>
            <a:lvl7pPr marL="10492740" indent="0">
              <a:buNone/>
              <a:defRPr sz="5400">
                <a:solidFill>
                  <a:schemeClr val="tx1">
                    <a:tint val="75000"/>
                  </a:schemeClr>
                </a:solidFill>
              </a:defRPr>
            </a:lvl7pPr>
            <a:lvl8pPr marL="12241530" indent="0">
              <a:buNone/>
              <a:defRPr sz="5400">
                <a:solidFill>
                  <a:schemeClr val="tx1">
                    <a:tint val="75000"/>
                  </a:schemeClr>
                </a:solidFill>
              </a:defRPr>
            </a:lvl8pPr>
            <a:lvl9pPr marL="13990320" indent="0">
              <a:buNone/>
              <a:defRPr sz="5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377ECCF-66CE-4605-86BD-69E461BC073B}" type="datetimeFigureOut">
              <a:rPr lang="fr-BE" smtClean="0"/>
              <a:t>28/02/2019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90FDDA8-81D6-4D53-AC0D-325356B88752}" type="slidenum">
              <a:rPr lang="fr-BE" smtClean="0"/>
              <a:t>‹N°›</a:t>
            </a:fld>
            <a:endParaRPr lang="fr-BE"/>
          </a:p>
        </p:txBody>
      </p:sp>
    </p:spTree>
    <p:extLst>
      <p:ext uri="{BB962C8B-B14F-4D97-AF65-F5344CB8AC3E}">
        <p14:creationId xmlns:p14="http://schemas.microsoft.com/office/powerpoint/2010/main" val="100703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3474184" y="44105513"/>
            <a:ext cx="31048881" cy="124748925"/>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34943117" y="44105513"/>
            <a:ext cx="31048881" cy="124748925"/>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C377ECCF-66CE-4605-86BD-69E461BC073B}" type="datetimeFigureOut">
              <a:rPr lang="fr-BE" smtClean="0"/>
              <a:t>28/02/2019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90FDDA8-81D6-4D53-AC0D-325356B88752}" type="slidenum">
              <a:rPr lang="fr-BE" smtClean="0"/>
              <a:t>‹N°›</a:t>
            </a:fld>
            <a:endParaRPr lang="fr-BE"/>
          </a:p>
        </p:txBody>
      </p:sp>
    </p:spTree>
    <p:extLst>
      <p:ext uri="{BB962C8B-B14F-4D97-AF65-F5344CB8AC3E}">
        <p14:creationId xmlns:p14="http://schemas.microsoft.com/office/powerpoint/2010/main" val="2345097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60158" y="1441850"/>
            <a:ext cx="22682835" cy="6000750"/>
          </a:xfrm>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1260158" y="8059343"/>
            <a:ext cx="11135768"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fr-FR" smtClean="0"/>
              <a:t>Modifiez les styles du texte du masque</a:t>
            </a:r>
          </a:p>
        </p:txBody>
      </p:sp>
      <p:sp>
        <p:nvSpPr>
          <p:cNvPr id="4" name="Espace réservé du contenu 3"/>
          <p:cNvSpPr>
            <a:spLocks noGrp="1"/>
          </p:cNvSpPr>
          <p:nvPr>
            <p:ph sz="half" idx="2"/>
          </p:nvPr>
        </p:nvSpPr>
        <p:spPr>
          <a:xfrm>
            <a:off x="1260158" y="11418094"/>
            <a:ext cx="11135768"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12802852" y="8059343"/>
            <a:ext cx="11140142"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fr-FR" smtClean="0"/>
              <a:t>Modifiez les styles du texte du masque</a:t>
            </a:r>
          </a:p>
        </p:txBody>
      </p:sp>
      <p:sp>
        <p:nvSpPr>
          <p:cNvPr id="6" name="Espace réservé du contenu 5"/>
          <p:cNvSpPr>
            <a:spLocks noGrp="1"/>
          </p:cNvSpPr>
          <p:nvPr>
            <p:ph sz="quarter" idx="4"/>
          </p:nvPr>
        </p:nvSpPr>
        <p:spPr>
          <a:xfrm>
            <a:off x="12802852" y="11418094"/>
            <a:ext cx="11140142"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C377ECCF-66CE-4605-86BD-69E461BC073B}" type="datetimeFigureOut">
              <a:rPr lang="fr-BE" smtClean="0"/>
              <a:t>28/02/2019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990FDDA8-81D6-4D53-AC0D-325356B88752}" type="slidenum">
              <a:rPr lang="fr-BE" smtClean="0"/>
              <a:t>‹N°›</a:t>
            </a:fld>
            <a:endParaRPr lang="fr-BE"/>
          </a:p>
        </p:txBody>
      </p:sp>
    </p:spTree>
    <p:extLst>
      <p:ext uri="{BB962C8B-B14F-4D97-AF65-F5344CB8AC3E}">
        <p14:creationId xmlns:p14="http://schemas.microsoft.com/office/powerpoint/2010/main" val="682228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C377ECCF-66CE-4605-86BD-69E461BC073B}" type="datetimeFigureOut">
              <a:rPr lang="fr-BE" smtClean="0"/>
              <a:t>28/02/2019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990FDDA8-81D6-4D53-AC0D-325356B88752}" type="slidenum">
              <a:rPr lang="fr-BE" smtClean="0"/>
              <a:t>‹N°›</a:t>
            </a:fld>
            <a:endParaRPr lang="fr-BE"/>
          </a:p>
        </p:txBody>
      </p:sp>
    </p:spTree>
    <p:extLst>
      <p:ext uri="{BB962C8B-B14F-4D97-AF65-F5344CB8AC3E}">
        <p14:creationId xmlns:p14="http://schemas.microsoft.com/office/powerpoint/2010/main" val="448838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77ECCF-66CE-4605-86BD-69E461BC073B}" type="datetimeFigureOut">
              <a:rPr lang="fr-BE" smtClean="0"/>
              <a:t>28/02/2019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990FDDA8-81D6-4D53-AC0D-325356B88752}" type="slidenum">
              <a:rPr lang="fr-BE" smtClean="0"/>
              <a:t>‹N°›</a:t>
            </a:fld>
            <a:endParaRPr lang="fr-BE"/>
          </a:p>
        </p:txBody>
      </p:sp>
    </p:spTree>
    <p:extLst>
      <p:ext uri="{BB962C8B-B14F-4D97-AF65-F5344CB8AC3E}">
        <p14:creationId xmlns:p14="http://schemas.microsoft.com/office/powerpoint/2010/main" val="221521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60159" y="1433512"/>
            <a:ext cx="8291663" cy="6100763"/>
          </a:xfrm>
        </p:spPr>
        <p:txBody>
          <a:bodyPr anchor="b"/>
          <a:lstStyle>
            <a:lvl1pPr algn="l">
              <a:defRPr sz="7700" b="1"/>
            </a:lvl1pPr>
          </a:lstStyle>
          <a:p>
            <a:r>
              <a:rPr lang="fr-FR" smtClean="0"/>
              <a:t>Modifiez le style du titre</a:t>
            </a:r>
            <a:endParaRPr lang="fr-BE"/>
          </a:p>
        </p:txBody>
      </p:sp>
      <p:sp>
        <p:nvSpPr>
          <p:cNvPr id="3" name="Espace réservé du contenu 2"/>
          <p:cNvSpPr>
            <a:spLocks noGrp="1"/>
          </p:cNvSpPr>
          <p:nvPr>
            <p:ph idx="1"/>
          </p:nvPr>
        </p:nvSpPr>
        <p:spPr>
          <a:xfrm>
            <a:off x="9853732" y="1433515"/>
            <a:ext cx="14089261" cy="30728843"/>
          </a:xfrm>
        </p:spPr>
        <p:txBody>
          <a:bodyPr/>
          <a:lstStyle>
            <a:lvl1pPr>
              <a:defRPr sz="122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1260159" y="7534278"/>
            <a:ext cx="8291663" cy="24628081"/>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377ECCF-66CE-4605-86BD-69E461BC073B}" type="datetimeFigureOut">
              <a:rPr lang="fr-BE" smtClean="0"/>
              <a:t>28/02/2019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90FDDA8-81D6-4D53-AC0D-325356B88752}" type="slidenum">
              <a:rPr lang="fr-BE" smtClean="0"/>
              <a:t>‹N°›</a:t>
            </a:fld>
            <a:endParaRPr lang="fr-BE"/>
          </a:p>
        </p:txBody>
      </p:sp>
    </p:spTree>
    <p:extLst>
      <p:ext uri="{BB962C8B-B14F-4D97-AF65-F5344CB8AC3E}">
        <p14:creationId xmlns:p14="http://schemas.microsoft.com/office/powerpoint/2010/main" val="365598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39994" y="25203150"/>
            <a:ext cx="15121890" cy="2975375"/>
          </a:xfrm>
        </p:spPr>
        <p:txBody>
          <a:bodyPr anchor="b"/>
          <a:lstStyle>
            <a:lvl1pPr algn="l">
              <a:defRPr sz="7700" b="1"/>
            </a:lvl1pPr>
          </a:lstStyle>
          <a:p>
            <a:r>
              <a:rPr lang="fr-FR" smtClean="0"/>
              <a:t>Modifiez le style du titre</a:t>
            </a:r>
            <a:endParaRPr lang="fr-BE"/>
          </a:p>
        </p:txBody>
      </p:sp>
      <p:sp>
        <p:nvSpPr>
          <p:cNvPr id="3" name="Espace réservé pour une image  2"/>
          <p:cNvSpPr>
            <a:spLocks noGrp="1"/>
          </p:cNvSpPr>
          <p:nvPr>
            <p:ph type="pic" idx="1"/>
          </p:nvPr>
        </p:nvSpPr>
        <p:spPr>
          <a:xfrm>
            <a:off x="4939994" y="3217069"/>
            <a:ext cx="15121890" cy="21602700"/>
          </a:xfrm>
        </p:spPr>
        <p:txBody>
          <a:bodyPr/>
          <a:lstStyle>
            <a:lvl1pPr marL="0" indent="0">
              <a:buNone/>
              <a:defRPr sz="12200"/>
            </a:lvl1pPr>
            <a:lvl2pPr marL="1748790" indent="0">
              <a:buNone/>
              <a:defRPr sz="10700"/>
            </a:lvl2pPr>
            <a:lvl3pPr marL="3497580" indent="0">
              <a:buNone/>
              <a:defRPr sz="9200"/>
            </a:lvl3pPr>
            <a:lvl4pPr marL="5246370" indent="0">
              <a:buNone/>
              <a:defRPr sz="7700"/>
            </a:lvl4pPr>
            <a:lvl5pPr marL="6995160" indent="0">
              <a:buNone/>
              <a:defRPr sz="7700"/>
            </a:lvl5pPr>
            <a:lvl6pPr marL="8743950" indent="0">
              <a:buNone/>
              <a:defRPr sz="7700"/>
            </a:lvl6pPr>
            <a:lvl7pPr marL="10492740" indent="0">
              <a:buNone/>
              <a:defRPr sz="7700"/>
            </a:lvl7pPr>
            <a:lvl8pPr marL="12241530" indent="0">
              <a:buNone/>
              <a:defRPr sz="7700"/>
            </a:lvl8pPr>
            <a:lvl9pPr marL="13990320" indent="0">
              <a:buNone/>
              <a:defRPr sz="7700"/>
            </a:lvl9pPr>
          </a:lstStyle>
          <a:p>
            <a:endParaRPr lang="fr-BE"/>
          </a:p>
        </p:txBody>
      </p:sp>
      <p:sp>
        <p:nvSpPr>
          <p:cNvPr id="4" name="Espace réservé du texte 3"/>
          <p:cNvSpPr>
            <a:spLocks noGrp="1"/>
          </p:cNvSpPr>
          <p:nvPr>
            <p:ph type="body" sz="half" idx="2"/>
          </p:nvPr>
        </p:nvSpPr>
        <p:spPr>
          <a:xfrm>
            <a:off x="4939994" y="28178524"/>
            <a:ext cx="15121890" cy="4225526"/>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377ECCF-66CE-4605-86BD-69E461BC073B}" type="datetimeFigureOut">
              <a:rPr lang="fr-BE" smtClean="0"/>
              <a:t>28/02/2019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90FDDA8-81D6-4D53-AC0D-325356B88752}" type="slidenum">
              <a:rPr lang="fr-BE" smtClean="0"/>
              <a:t>‹N°›</a:t>
            </a:fld>
            <a:endParaRPr lang="fr-BE"/>
          </a:p>
        </p:txBody>
      </p:sp>
    </p:spTree>
    <p:extLst>
      <p:ext uri="{BB962C8B-B14F-4D97-AF65-F5344CB8AC3E}">
        <p14:creationId xmlns:p14="http://schemas.microsoft.com/office/powerpoint/2010/main" val="93080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60158" y="1441850"/>
            <a:ext cx="22682835" cy="6000750"/>
          </a:xfrm>
          <a:prstGeom prst="rect">
            <a:avLst/>
          </a:prstGeom>
        </p:spPr>
        <p:txBody>
          <a:bodyPr vert="horz" lIns="349758" tIns="174879" rIns="349758" bIns="174879"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1260158" y="8401053"/>
            <a:ext cx="22682835" cy="23761306"/>
          </a:xfrm>
          <a:prstGeom prst="rect">
            <a:avLst/>
          </a:prstGeom>
        </p:spPr>
        <p:txBody>
          <a:bodyPr vert="horz" lIns="349758" tIns="174879" rIns="349758" bIns="174879"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1260158" y="33370840"/>
            <a:ext cx="5880735" cy="1916906"/>
          </a:xfrm>
          <a:prstGeom prst="rect">
            <a:avLst/>
          </a:prstGeom>
        </p:spPr>
        <p:txBody>
          <a:bodyPr vert="horz" lIns="349758" tIns="174879" rIns="349758" bIns="174879" rtlCol="0" anchor="ctr"/>
          <a:lstStyle>
            <a:lvl1pPr algn="l">
              <a:defRPr sz="4600">
                <a:solidFill>
                  <a:schemeClr val="tx1">
                    <a:tint val="75000"/>
                  </a:schemeClr>
                </a:solidFill>
              </a:defRPr>
            </a:lvl1pPr>
          </a:lstStyle>
          <a:p>
            <a:fld id="{C377ECCF-66CE-4605-86BD-69E461BC073B}" type="datetimeFigureOut">
              <a:rPr lang="fr-BE" smtClean="0"/>
              <a:t>28/02/2019</a:t>
            </a:fld>
            <a:endParaRPr lang="fr-BE"/>
          </a:p>
        </p:txBody>
      </p:sp>
      <p:sp>
        <p:nvSpPr>
          <p:cNvPr id="5" name="Espace réservé du pied de page 4"/>
          <p:cNvSpPr>
            <a:spLocks noGrp="1"/>
          </p:cNvSpPr>
          <p:nvPr>
            <p:ph type="ftr" sz="quarter" idx="3"/>
          </p:nvPr>
        </p:nvSpPr>
        <p:spPr>
          <a:xfrm>
            <a:off x="8611076" y="33370840"/>
            <a:ext cx="7980998" cy="1916906"/>
          </a:xfrm>
          <a:prstGeom prst="rect">
            <a:avLst/>
          </a:prstGeom>
        </p:spPr>
        <p:txBody>
          <a:bodyPr vert="horz" lIns="349758" tIns="174879" rIns="349758" bIns="174879" rtlCol="0" anchor="ctr"/>
          <a:lstStyle>
            <a:lvl1pPr algn="ctr">
              <a:defRPr sz="46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18062258" y="33370840"/>
            <a:ext cx="5880735" cy="1916906"/>
          </a:xfrm>
          <a:prstGeom prst="rect">
            <a:avLst/>
          </a:prstGeom>
        </p:spPr>
        <p:txBody>
          <a:bodyPr vert="horz" lIns="349758" tIns="174879" rIns="349758" bIns="174879" rtlCol="0" anchor="ctr"/>
          <a:lstStyle>
            <a:lvl1pPr algn="r">
              <a:defRPr sz="4600">
                <a:solidFill>
                  <a:schemeClr val="tx1">
                    <a:tint val="75000"/>
                  </a:schemeClr>
                </a:solidFill>
              </a:defRPr>
            </a:lvl1pPr>
          </a:lstStyle>
          <a:p>
            <a:fld id="{990FDDA8-81D6-4D53-AC0D-325356B88752}" type="slidenum">
              <a:rPr lang="fr-BE" smtClean="0"/>
              <a:t>‹N°›</a:t>
            </a:fld>
            <a:endParaRPr lang="fr-BE"/>
          </a:p>
        </p:txBody>
      </p:sp>
    </p:spTree>
    <p:extLst>
      <p:ext uri="{BB962C8B-B14F-4D97-AF65-F5344CB8AC3E}">
        <p14:creationId xmlns:p14="http://schemas.microsoft.com/office/powerpoint/2010/main" val="1644784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7580" rtl="0" eaLnBrk="1" latinLnBrk="0" hangingPunct="1">
        <a:spcBef>
          <a:spcPct val="0"/>
        </a:spcBef>
        <a:buNone/>
        <a:defRPr sz="16800" kern="1200">
          <a:solidFill>
            <a:schemeClr val="tx1"/>
          </a:solidFill>
          <a:latin typeface="+mj-lt"/>
          <a:ea typeface="+mj-ea"/>
          <a:cs typeface="+mj-cs"/>
        </a:defRPr>
      </a:lvl1pPr>
    </p:titleStyle>
    <p:bodyStyle>
      <a:lvl1pPr marL="1311593" indent="-1311593" algn="l" defTabSz="3497580" rtl="0" eaLnBrk="1" latinLnBrk="0" hangingPunct="1">
        <a:spcBef>
          <a:spcPct val="20000"/>
        </a:spcBef>
        <a:buFont typeface="Arial" panose="020B0604020202020204" pitchFamily="34" charset="0"/>
        <a:buChar char="•"/>
        <a:defRPr sz="12200" kern="1200">
          <a:solidFill>
            <a:schemeClr val="tx1"/>
          </a:solidFill>
          <a:latin typeface="+mn-lt"/>
          <a:ea typeface="+mn-ea"/>
          <a:cs typeface="+mn-cs"/>
        </a:defRPr>
      </a:lvl1pPr>
      <a:lvl2pPr marL="2841784" indent="-1092994" algn="l" defTabSz="3497580" rtl="0" eaLnBrk="1" latinLnBrk="0" hangingPunct="1">
        <a:spcBef>
          <a:spcPct val="20000"/>
        </a:spcBef>
        <a:buFont typeface="Arial" panose="020B0604020202020204" pitchFamily="34" charset="0"/>
        <a:buChar char="–"/>
        <a:defRPr sz="10700" kern="1200">
          <a:solidFill>
            <a:schemeClr val="tx1"/>
          </a:solidFill>
          <a:latin typeface="+mn-lt"/>
          <a:ea typeface="+mn-ea"/>
          <a:cs typeface="+mn-cs"/>
        </a:defRPr>
      </a:lvl2pPr>
      <a:lvl3pPr marL="4371975" indent="-874395" algn="l" defTabSz="3497580" rtl="0" eaLnBrk="1" latinLnBrk="0" hangingPunct="1">
        <a:spcBef>
          <a:spcPct val="20000"/>
        </a:spcBef>
        <a:buFont typeface="Arial" panose="020B0604020202020204" pitchFamily="34" charset="0"/>
        <a:buChar char="•"/>
        <a:defRPr sz="9200" kern="1200">
          <a:solidFill>
            <a:schemeClr val="tx1"/>
          </a:solidFill>
          <a:latin typeface="+mn-lt"/>
          <a:ea typeface="+mn-ea"/>
          <a:cs typeface="+mn-cs"/>
        </a:defRPr>
      </a:lvl3pPr>
      <a:lvl4pPr marL="6120765" indent="-874395" algn="l" defTabSz="3497580"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4pPr>
      <a:lvl5pPr marL="7869555" indent="-874395" algn="l" defTabSz="3497580"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5pPr>
      <a:lvl6pPr marL="9618345" indent="-874395" algn="l" defTabSz="3497580"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6pPr>
      <a:lvl7pPr marL="11367135" indent="-874395" algn="l" defTabSz="3497580"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7pPr>
      <a:lvl8pPr marL="13115925" indent="-874395" algn="l" defTabSz="3497580"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8pPr>
      <a:lvl9pPr marL="14864715" indent="-874395" algn="l" defTabSz="3497580"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9pPr>
    </p:bodyStyle>
    <p:otherStyle>
      <a:defPPr>
        <a:defRPr lang="fr-F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hyperlink" Target="http://www.farah.ulg.ac.be/" TargetMode="Externa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http://www.farah.ulg.ac.be/plugins/GigaPlugin/images/FARAHlogo.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64271" y="1008362"/>
            <a:ext cx="1569615" cy="1876925"/>
          </a:xfrm>
          <a:prstGeom prst="rect">
            <a:avLst/>
          </a:prstGeom>
          <a:noFill/>
          <a:ln>
            <a:noFill/>
          </a:ln>
        </p:spPr>
      </p:pic>
      <p:sp>
        <p:nvSpPr>
          <p:cNvPr id="4" name="ZoneTexte 3"/>
          <p:cNvSpPr txBox="1"/>
          <p:nvPr/>
        </p:nvSpPr>
        <p:spPr>
          <a:xfrm>
            <a:off x="1080295" y="720330"/>
            <a:ext cx="23042560" cy="1938992"/>
          </a:xfrm>
          <a:prstGeom prst="rect">
            <a:avLst/>
          </a:prstGeom>
          <a:noFill/>
        </p:spPr>
        <p:txBody>
          <a:bodyPr wrap="square" rtlCol="0">
            <a:spAutoFit/>
          </a:bodyPr>
          <a:lstStyle/>
          <a:p>
            <a:pPr algn="ctr"/>
            <a:r>
              <a:rPr lang="fr-BE" sz="6000" b="1" smtClean="0"/>
              <a:t>     L.O.U.I.S  </a:t>
            </a:r>
            <a:r>
              <a:rPr lang="fr-BE" sz="6000" b="1" dirty="0" smtClean="0"/>
              <a:t>Test  </a:t>
            </a:r>
            <a:r>
              <a:rPr lang="fr-BE" sz="6000" b="1" dirty="0" err="1" smtClean="0"/>
              <a:t>evaluation</a:t>
            </a:r>
            <a:r>
              <a:rPr lang="fr-BE" sz="6000" b="1" dirty="0" smtClean="0"/>
              <a:t>  to  </a:t>
            </a:r>
            <a:r>
              <a:rPr lang="fr-BE" sz="6000" b="1" dirty="0" err="1" smtClean="0"/>
              <a:t>rapid</a:t>
            </a:r>
            <a:r>
              <a:rPr lang="fr-BE" sz="6000" b="1" dirty="0" smtClean="0"/>
              <a:t>  </a:t>
            </a:r>
            <a:r>
              <a:rPr lang="fr-BE" sz="6000" b="1" dirty="0" err="1" smtClean="0"/>
              <a:t>detection</a:t>
            </a:r>
            <a:r>
              <a:rPr lang="fr-BE" sz="6000" b="1" dirty="0" smtClean="0"/>
              <a:t>  of  </a:t>
            </a:r>
            <a:r>
              <a:rPr lang="fr-BE" sz="6000" b="1" i="1" dirty="0" smtClean="0"/>
              <a:t>Salmonella</a:t>
            </a:r>
            <a:r>
              <a:rPr lang="fr-BE" sz="6000" b="1" dirty="0" smtClean="0"/>
              <a:t> </a:t>
            </a:r>
            <a:r>
              <a:rPr lang="fr-BE" sz="6000" b="1" dirty="0" err="1" smtClean="0"/>
              <a:t>sp</a:t>
            </a:r>
            <a:r>
              <a:rPr lang="fr-BE" sz="6000" b="1" dirty="0" smtClean="0"/>
              <a:t>.  and </a:t>
            </a:r>
            <a:r>
              <a:rPr lang="fr-BE" sz="6000" b="1" i="1" dirty="0" smtClean="0"/>
              <a:t>Yersinia</a:t>
            </a:r>
            <a:r>
              <a:rPr lang="fr-BE" sz="6000" b="1" dirty="0" smtClean="0"/>
              <a:t> </a:t>
            </a:r>
            <a:r>
              <a:rPr lang="fr-BE" sz="6000" b="1" dirty="0" err="1" smtClean="0"/>
              <a:t>sp</a:t>
            </a:r>
            <a:r>
              <a:rPr lang="fr-BE" sz="6000" b="1" dirty="0" smtClean="0"/>
              <a:t>. in </a:t>
            </a:r>
            <a:r>
              <a:rPr lang="fr-BE" sz="6000" b="1" dirty="0" err="1" smtClean="0"/>
              <a:t>animals</a:t>
            </a:r>
            <a:endParaRPr lang="fr-BE" sz="6000" b="1" dirty="0"/>
          </a:p>
        </p:txBody>
      </p:sp>
      <p:sp>
        <p:nvSpPr>
          <p:cNvPr id="5" name="ZoneTexte 4"/>
          <p:cNvSpPr txBox="1"/>
          <p:nvPr/>
        </p:nvSpPr>
        <p:spPr>
          <a:xfrm>
            <a:off x="1080296" y="2736554"/>
            <a:ext cx="23042560" cy="830997"/>
          </a:xfrm>
          <a:prstGeom prst="rect">
            <a:avLst/>
          </a:prstGeom>
          <a:noFill/>
        </p:spPr>
        <p:txBody>
          <a:bodyPr wrap="square" rtlCol="0">
            <a:spAutoFit/>
          </a:bodyPr>
          <a:lstStyle/>
          <a:p>
            <a:pPr algn="ctr"/>
            <a:r>
              <a:rPr lang="fr-BE" sz="4800" dirty="0"/>
              <a:t>DUPREZ JN.</a:t>
            </a:r>
            <a:r>
              <a:rPr lang="fr-BE" sz="4800" baseline="30000" dirty="0"/>
              <a:t>1</a:t>
            </a:r>
            <a:r>
              <a:rPr lang="fr-BE" sz="4800" dirty="0"/>
              <a:t>,  MAINIL J.</a:t>
            </a:r>
            <a:r>
              <a:rPr lang="fr-BE" sz="4800" baseline="30000" dirty="0"/>
              <a:t>1</a:t>
            </a:r>
            <a:r>
              <a:rPr lang="fr-BE" sz="4800" dirty="0"/>
              <a:t>, THIRY D.</a:t>
            </a:r>
            <a:r>
              <a:rPr lang="fr-BE" sz="4800" baseline="30000" dirty="0"/>
              <a:t>1</a:t>
            </a:r>
            <a:r>
              <a:rPr lang="fr-BE" sz="4800" dirty="0"/>
              <a:t>, VOLPE R.</a:t>
            </a:r>
            <a:r>
              <a:rPr lang="fr-BE" sz="4800" baseline="30000" dirty="0"/>
              <a:t>2</a:t>
            </a:r>
            <a:r>
              <a:rPr lang="fr-BE" sz="4800" dirty="0"/>
              <a:t> ,LINDEN A.</a:t>
            </a:r>
            <a:r>
              <a:rPr lang="fr-BE" sz="4800" baseline="30000" dirty="0"/>
              <a:t>2</a:t>
            </a:r>
          </a:p>
        </p:txBody>
      </p:sp>
      <p:sp>
        <p:nvSpPr>
          <p:cNvPr id="7" name="ZoneTexte 6"/>
          <p:cNvSpPr txBox="1"/>
          <p:nvPr/>
        </p:nvSpPr>
        <p:spPr>
          <a:xfrm>
            <a:off x="1080295" y="4521067"/>
            <a:ext cx="23042560" cy="5632311"/>
          </a:xfrm>
          <a:prstGeom prst="rect">
            <a:avLst/>
          </a:prstGeom>
          <a:noFill/>
          <a:ln w="12700">
            <a:solidFill>
              <a:schemeClr val="tx1"/>
            </a:solidFill>
          </a:ln>
        </p:spPr>
        <p:txBody>
          <a:bodyPr wrap="square" rtlCol="0">
            <a:spAutoFit/>
          </a:bodyPr>
          <a:lstStyle/>
          <a:p>
            <a:pPr algn="just"/>
            <a:r>
              <a:rPr lang="fr-BE" sz="4000" b="1" dirty="0" smtClean="0"/>
              <a:t>Introduction</a:t>
            </a:r>
            <a:r>
              <a:rPr lang="fr-BE" sz="4000" dirty="0" smtClean="0"/>
              <a:t> : </a:t>
            </a:r>
            <a:r>
              <a:rPr lang="en-US" sz="4000" dirty="0" smtClean="0"/>
              <a:t>In veterinary medicine, and especially in wildlife, the search for the bacterial genera </a:t>
            </a:r>
            <a:r>
              <a:rPr lang="en-US" sz="4000" i="1" dirty="0" smtClean="0"/>
              <a:t>Salmonella</a:t>
            </a:r>
            <a:r>
              <a:rPr lang="en-US" sz="4000" dirty="0" smtClean="0"/>
              <a:t> and </a:t>
            </a:r>
            <a:r>
              <a:rPr lang="en-US" sz="4000" i="1" dirty="0" smtClean="0"/>
              <a:t>Yersinia</a:t>
            </a:r>
            <a:r>
              <a:rPr lang="en-US" sz="4000" dirty="0" smtClean="0"/>
              <a:t> is common. Despite the use of enrichment and selective media (Rappaport broth, Modified BPLS medium, </a:t>
            </a:r>
            <a:r>
              <a:rPr lang="en-US" sz="4000" i="1" dirty="0" smtClean="0"/>
              <a:t>Yersinia</a:t>
            </a:r>
            <a:r>
              <a:rPr lang="en-US" sz="4000" dirty="0" smtClean="0"/>
              <a:t> selective broth and </a:t>
            </a:r>
            <a:r>
              <a:rPr lang="en-US" sz="4000" i="1" dirty="0" smtClean="0"/>
              <a:t>Yersinia</a:t>
            </a:r>
            <a:r>
              <a:rPr lang="en-US" sz="4000" dirty="0" smtClean="0"/>
              <a:t> CIN agar), we are regularly confronted with suspicious colonies which, after biochemical identification (API 10S</a:t>
            </a:r>
            <a:r>
              <a:rPr lang="en-US" sz="4000" baseline="30000" dirty="0" smtClean="0">
                <a:sym typeface="Symbol"/>
              </a:rPr>
              <a:t></a:t>
            </a:r>
            <a:r>
              <a:rPr lang="en-US" sz="4000" dirty="0" smtClean="0"/>
              <a:t> or 20E</a:t>
            </a:r>
            <a:r>
              <a:rPr lang="en-US" sz="4000" baseline="30000" dirty="0" smtClean="0">
                <a:sym typeface="Symbol"/>
              </a:rPr>
              <a:t> </a:t>
            </a:r>
            <a:r>
              <a:rPr lang="en-US" sz="4000" dirty="0" smtClean="0"/>
              <a:t>), turns out to be false positives. With the disappearance in more or less short time of the API galleries, the confirmation will become even more difficult. In 2004, G. Wilson developed a rapid confirmation test of the genera </a:t>
            </a:r>
            <a:r>
              <a:rPr lang="en-US" sz="4000" i="1" dirty="0" smtClean="0"/>
              <a:t>Salmonella</a:t>
            </a:r>
            <a:r>
              <a:rPr lang="en-US" sz="4000" dirty="0" smtClean="0"/>
              <a:t> and </a:t>
            </a:r>
            <a:r>
              <a:rPr lang="en-US" sz="4000" i="1" dirty="0" smtClean="0"/>
              <a:t>Shigella</a:t>
            </a:r>
            <a:r>
              <a:rPr lang="en-US" sz="4000" dirty="0" smtClean="0"/>
              <a:t> in human medicine: Lysine, ONPG, Urease, </a:t>
            </a:r>
            <a:r>
              <a:rPr lang="en-US" sz="4000" dirty="0" err="1" smtClean="0"/>
              <a:t>Indol</a:t>
            </a:r>
            <a:r>
              <a:rPr lang="en-US" sz="4000" dirty="0" smtClean="0"/>
              <a:t> screening test (LOUIS test) which is carried out in 3 hours with a sensitivity of 100% and a specificity of 94%. This study proposes to asses this test for </a:t>
            </a:r>
            <a:r>
              <a:rPr lang="en-US" sz="4000" i="1" dirty="0" smtClean="0"/>
              <a:t>Salmonella</a:t>
            </a:r>
            <a:r>
              <a:rPr lang="en-US" sz="4000" dirty="0" smtClean="0"/>
              <a:t> sp. in veterinary medicine and see if it </a:t>
            </a:r>
            <a:r>
              <a:rPr lang="en-US" sz="4000" dirty="0" err="1" smtClean="0"/>
              <a:t>isadaptable</a:t>
            </a:r>
            <a:r>
              <a:rPr lang="en-US" sz="4000" dirty="0" smtClean="0"/>
              <a:t> for research of the genus </a:t>
            </a:r>
            <a:r>
              <a:rPr lang="en-US" sz="4000" i="1" dirty="0" smtClean="0"/>
              <a:t>Yersinia</a:t>
            </a:r>
            <a:r>
              <a:rPr lang="en-US" sz="4000" dirty="0" smtClean="0"/>
              <a:t>.</a:t>
            </a:r>
            <a:endParaRPr lang="fr-BE" sz="4000" dirty="0"/>
          </a:p>
        </p:txBody>
      </p:sp>
      <p:sp>
        <p:nvSpPr>
          <p:cNvPr id="10" name="ZoneTexte 9"/>
          <p:cNvSpPr txBox="1"/>
          <p:nvPr/>
        </p:nvSpPr>
        <p:spPr>
          <a:xfrm>
            <a:off x="1080295" y="10249268"/>
            <a:ext cx="23042560" cy="6863417"/>
          </a:xfrm>
          <a:prstGeom prst="rect">
            <a:avLst/>
          </a:prstGeom>
          <a:noFill/>
          <a:ln w="12700">
            <a:solidFill>
              <a:schemeClr val="tx1"/>
            </a:solidFill>
          </a:ln>
        </p:spPr>
        <p:txBody>
          <a:bodyPr wrap="square" rtlCol="0">
            <a:spAutoFit/>
          </a:bodyPr>
          <a:lstStyle/>
          <a:p>
            <a:pPr algn="just"/>
            <a:r>
              <a:rPr lang="fr-BE" sz="4000" b="1" dirty="0" err="1" smtClean="0"/>
              <a:t>Material</a:t>
            </a:r>
            <a:r>
              <a:rPr lang="fr-BE" sz="4000" b="1" dirty="0" smtClean="0"/>
              <a:t> and </a:t>
            </a:r>
            <a:r>
              <a:rPr lang="fr-BE" sz="4000" b="1" dirty="0" err="1" smtClean="0"/>
              <a:t>method</a:t>
            </a:r>
            <a:r>
              <a:rPr lang="fr-BE" sz="4000" b="1" dirty="0" smtClean="0"/>
              <a:t> : </a:t>
            </a:r>
            <a:r>
              <a:rPr lang="en-US" sz="4000" dirty="0"/>
              <a:t>In order to evaluate the test, </a:t>
            </a:r>
            <a:r>
              <a:rPr lang="en-US" sz="4000" dirty="0" smtClean="0"/>
              <a:t>18 </a:t>
            </a:r>
            <a:r>
              <a:rPr lang="en-US" sz="4000" dirty="0"/>
              <a:t>control strains and 50 wild </a:t>
            </a:r>
            <a:r>
              <a:rPr lang="en-US" sz="4000" dirty="0" smtClean="0"/>
              <a:t>strains ( 16 </a:t>
            </a:r>
            <a:r>
              <a:rPr lang="en-US" sz="4000" i="1" dirty="0" smtClean="0"/>
              <a:t>Salmonella</a:t>
            </a:r>
            <a:r>
              <a:rPr lang="en-US" sz="4000" dirty="0" smtClean="0"/>
              <a:t> of 12 </a:t>
            </a:r>
            <a:r>
              <a:rPr lang="en-US" sz="4000" dirty="0" err="1" smtClean="0"/>
              <a:t>serovar</a:t>
            </a:r>
            <a:r>
              <a:rPr lang="en-US" sz="4000" dirty="0"/>
              <a:t> </a:t>
            </a:r>
            <a:r>
              <a:rPr lang="en-US" sz="4000" dirty="0" smtClean="0"/>
              <a:t>and 12 </a:t>
            </a:r>
            <a:r>
              <a:rPr lang="en-US" sz="4000" i="1" dirty="0" smtClean="0"/>
              <a:t>Yersinia</a:t>
            </a:r>
            <a:r>
              <a:rPr lang="en-US" sz="4000" dirty="0" smtClean="0"/>
              <a:t> (5 </a:t>
            </a:r>
            <a:r>
              <a:rPr lang="en-US" sz="4000" i="1" dirty="0" err="1" smtClean="0"/>
              <a:t>enterocolitica</a:t>
            </a:r>
            <a:r>
              <a:rPr lang="en-US" sz="4000" dirty="0" smtClean="0"/>
              <a:t>, 6 </a:t>
            </a:r>
            <a:r>
              <a:rPr lang="en-US" sz="4000" i="1" dirty="0" smtClean="0"/>
              <a:t>pseudotuberculosis</a:t>
            </a:r>
            <a:r>
              <a:rPr lang="en-US" sz="4000" dirty="0" smtClean="0"/>
              <a:t>, 1 </a:t>
            </a:r>
            <a:r>
              <a:rPr lang="en-US" sz="4000" i="1" dirty="0" err="1" smtClean="0"/>
              <a:t>kristensenii</a:t>
            </a:r>
            <a:r>
              <a:rPr lang="en-US" sz="4000" dirty="0" smtClean="0"/>
              <a:t>) </a:t>
            </a:r>
            <a:r>
              <a:rPr lang="en-US" sz="4000" dirty="0"/>
              <a:t>isolated from </a:t>
            </a:r>
            <a:r>
              <a:rPr lang="en-US" sz="4000" dirty="0" smtClean="0"/>
              <a:t>different species (Deer, Roe, Cow, Rabbit, Hare, Boar, Dog, Guinea fowl) </a:t>
            </a:r>
            <a:r>
              <a:rPr lang="en-US" sz="4000" dirty="0"/>
              <a:t>were cultured on LB </a:t>
            </a:r>
            <a:r>
              <a:rPr lang="en-US" sz="4000" dirty="0" smtClean="0"/>
              <a:t>agar and </a:t>
            </a:r>
            <a:r>
              <a:rPr lang="en-US" sz="4000" dirty="0"/>
              <a:t>incubated at 37 ° C</a:t>
            </a:r>
            <a:r>
              <a:rPr lang="en-US" sz="4000" dirty="0" smtClean="0"/>
              <a:t>. All strains were identified by API 20E or/and MALDI-TOF.  </a:t>
            </a:r>
            <a:r>
              <a:rPr lang="en-US" sz="4000" dirty="0"/>
              <a:t>From the colonies, suspensions of </a:t>
            </a:r>
            <a:r>
              <a:rPr lang="en-US" sz="4000" dirty="0" smtClean="0"/>
              <a:t>opacity &gt; </a:t>
            </a:r>
            <a:r>
              <a:rPr lang="en-US" sz="4000" dirty="0"/>
              <a:t>5 McFarland were performed and distributed </a:t>
            </a:r>
            <a:r>
              <a:rPr lang="en-US" sz="4000" dirty="0" smtClean="0"/>
              <a:t>into 3 </a:t>
            </a:r>
            <a:r>
              <a:rPr lang="en-US" sz="4000" dirty="0" err="1"/>
              <a:t>microtubes</a:t>
            </a:r>
            <a:r>
              <a:rPr lang="en-US" sz="4000" dirty="0"/>
              <a:t> at 200 </a:t>
            </a:r>
            <a:r>
              <a:rPr lang="en-US" sz="4000" dirty="0" err="1"/>
              <a:t>μl</a:t>
            </a:r>
            <a:r>
              <a:rPr lang="en-US" sz="4000" dirty="0"/>
              <a:t> / tube. In each tube, a substrate pellet was added (</a:t>
            </a:r>
            <a:r>
              <a:rPr lang="en-US" sz="4000" dirty="0" err="1" smtClean="0"/>
              <a:t>Diatabs</a:t>
            </a:r>
            <a:r>
              <a:rPr lang="en-US" sz="4000" baseline="30000" dirty="0" smtClean="0">
                <a:sym typeface="Symbol"/>
              </a:rPr>
              <a:t> </a:t>
            </a:r>
            <a:r>
              <a:rPr lang="en-US" sz="4000" dirty="0" smtClean="0"/>
              <a:t> LDC/INDOL</a:t>
            </a:r>
            <a:r>
              <a:rPr lang="en-US" sz="4000" dirty="0"/>
              <a:t>, ONPG, </a:t>
            </a:r>
            <a:r>
              <a:rPr lang="en-US" sz="4000" dirty="0" smtClean="0"/>
              <a:t>UREE/INDOL</a:t>
            </a:r>
            <a:r>
              <a:rPr lang="en-US" sz="4000" dirty="0"/>
              <a:t>, ROSCO, Denmark). The LDC and UREE tubes </a:t>
            </a:r>
            <a:r>
              <a:rPr lang="en-US" sz="4000" dirty="0" smtClean="0"/>
              <a:t>were </a:t>
            </a:r>
            <a:r>
              <a:rPr lang="en-US" sz="4000" dirty="0"/>
              <a:t>covered with a few drops of paraffin oil. The whole </a:t>
            </a:r>
            <a:r>
              <a:rPr lang="en-US" sz="4000" dirty="0" smtClean="0"/>
              <a:t>was </a:t>
            </a:r>
            <a:r>
              <a:rPr lang="en-US" sz="4000" dirty="0"/>
              <a:t>incubated for 3h at 37 ° C. LDC, ONPG, UREE test readings </a:t>
            </a:r>
            <a:r>
              <a:rPr lang="en-US" sz="4000" dirty="0" smtClean="0"/>
              <a:t>were performed </a:t>
            </a:r>
            <a:r>
              <a:rPr lang="en-US" sz="4000" dirty="0"/>
              <a:t>directly by color observation. The addition of </a:t>
            </a:r>
            <a:r>
              <a:rPr lang="en-US" sz="4000" dirty="0" smtClean="0"/>
              <a:t>Kovacs </a:t>
            </a:r>
            <a:r>
              <a:rPr lang="en-US" sz="4000" dirty="0"/>
              <a:t>reagent in the LDC tube and </a:t>
            </a:r>
            <a:r>
              <a:rPr lang="en-US" sz="4000" dirty="0" smtClean="0"/>
              <a:t>acid </a:t>
            </a:r>
            <a:r>
              <a:rPr lang="en-US" sz="4000" dirty="0"/>
              <a:t>iron </a:t>
            </a:r>
            <a:r>
              <a:rPr lang="en-US" sz="4000" dirty="0" err="1"/>
              <a:t>perchloride</a:t>
            </a:r>
            <a:r>
              <a:rPr lang="en-US" sz="4000" dirty="0"/>
              <a:t> III in the UREE tube </a:t>
            </a:r>
            <a:r>
              <a:rPr lang="en-US" sz="4000" dirty="0" smtClean="0"/>
              <a:t>allowed </a:t>
            </a:r>
            <a:r>
              <a:rPr lang="en-US" sz="4000" dirty="0"/>
              <a:t>reading of the INDOL and </a:t>
            </a:r>
            <a:r>
              <a:rPr lang="en-US" sz="4000" dirty="0" smtClean="0"/>
              <a:t>TDA. </a:t>
            </a:r>
            <a:r>
              <a:rPr lang="en-US" sz="4000" dirty="0"/>
              <a:t>A </a:t>
            </a:r>
            <a:r>
              <a:rPr lang="en-US" sz="4000" dirty="0" smtClean="0"/>
              <a:t> </a:t>
            </a:r>
            <a:r>
              <a:rPr lang="en-US" sz="4000" dirty="0"/>
              <a:t>test </a:t>
            </a:r>
            <a:r>
              <a:rPr lang="en-US" sz="4000" dirty="0" smtClean="0"/>
              <a:t>got </a:t>
            </a:r>
            <a:r>
              <a:rPr lang="en-US" sz="4000" dirty="0"/>
              <a:t>a score of </a:t>
            </a:r>
            <a:r>
              <a:rPr lang="en-US" sz="4000" dirty="0" smtClean="0"/>
              <a:t>1 if positive and 0 if negative. The 5-digit code obtained was compared with interpretation table. </a:t>
            </a:r>
            <a:r>
              <a:rPr lang="en-US" sz="4000" dirty="0"/>
              <a:t>We have modified Wilson's </a:t>
            </a:r>
            <a:r>
              <a:rPr lang="en-US" sz="4000" dirty="0" smtClean="0"/>
              <a:t>reading table </a:t>
            </a:r>
            <a:r>
              <a:rPr lang="en-US" sz="4000" dirty="0"/>
              <a:t>to include </a:t>
            </a:r>
            <a:r>
              <a:rPr lang="en-US" sz="4000" i="1" dirty="0"/>
              <a:t>Yersinia</a:t>
            </a:r>
            <a:r>
              <a:rPr lang="en-US" sz="4000" dirty="0"/>
              <a:t> </a:t>
            </a:r>
            <a:r>
              <a:rPr lang="en-US" sz="4000" dirty="0" smtClean="0"/>
              <a:t>and </a:t>
            </a:r>
            <a:r>
              <a:rPr lang="en-US" sz="4000" dirty="0"/>
              <a:t>some </a:t>
            </a:r>
            <a:r>
              <a:rPr lang="en-US" sz="4000" dirty="0" smtClean="0"/>
              <a:t>other </a:t>
            </a:r>
            <a:r>
              <a:rPr lang="en-US" sz="4000" dirty="0"/>
              <a:t>genera </a:t>
            </a:r>
            <a:r>
              <a:rPr lang="en-US" sz="4000" dirty="0" smtClean="0"/>
              <a:t>often isolated in </a:t>
            </a:r>
            <a:r>
              <a:rPr lang="en-US" sz="4000" dirty="0"/>
              <a:t>veterinary medicine.</a:t>
            </a:r>
            <a:r>
              <a:rPr lang="en-US" sz="4000" dirty="0" smtClean="0"/>
              <a:t> </a:t>
            </a:r>
            <a:r>
              <a:rPr lang="fr-BE" sz="4000" b="1" dirty="0" smtClean="0"/>
              <a:t> </a:t>
            </a:r>
            <a:endParaRPr lang="fr-BE" sz="4000" dirty="0"/>
          </a:p>
        </p:txBody>
      </p:sp>
      <p:graphicFrame>
        <p:nvGraphicFramePr>
          <p:cNvPr id="9" name="Tableau 8"/>
          <p:cNvGraphicFramePr>
            <a:graphicFrameLocks noGrp="1"/>
          </p:cNvGraphicFramePr>
          <p:nvPr>
            <p:extLst>
              <p:ext uri="{D42A27DB-BD31-4B8C-83A1-F6EECF244321}">
                <p14:modId xmlns:p14="http://schemas.microsoft.com/office/powerpoint/2010/main" val="3759747339"/>
              </p:ext>
            </p:extLst>
          </p:nvPr>
        </p:nvGraphicFramePr>
        <p:xfrm>
          <a:off x="1106192" y="19466473"/>
          <a:ext cx="10799366" cy="4248474"/>
        </p:xfrm>
        <a:graphic>
          <a:graphicData uri="http://schemas.openxmlformats.org/drawingml/2006/table">
            <a:tbl>
              <a:tblPr firstRow="1" bandRow="1">
                <a:tableStyleId>{5C22544A-7EE6-4342-B048-85BDC9FD1C3A}</a:tableStyleId>
              </a:tblPr>
              <a:tblGrid>
                <a:gridCol w="1438326"/>
                <a:gridCol w="3600400"/>
                <a:gridCol w="2160240"/>
                <a:gridCol w="3600400"/>
              </a:tblGrid>
              <a:tr h="708079">
                <a:tc>
                  <a:txBody>
                    <a:bodyPr/>
                    <a:lstStyle/>
                    <a:p>
                      <a:pPr algn="ctr"/>
                      <a:r>
                        <a:rPr lang="fr-BE" sz="3200" dirty="0" smtClean="0">
                          <a:ln>
                            <a:noFill/>
                          </a:ln>
                          <a:solidFill>
                            <a:schemeClr val="tx1"/>
                          </a:solidFill>
                        </a:rPr>
                        <a:t>Test</a:t>
                      </a:r>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3200" dirty="0" smtClean="0">
                          <a:ln>
                            <a:noFill/>
                          </a:ln>
                          <a:solidFill>
                            <a:schemeClr val="tx1"/>
                          </a:solidFill>
                        </a:rPr>
                        <a:t>Positif</a:t>
                      </a:r>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3200" dirty="0" err="1" smtClean="0">
                          <a:ln>
                            <a:noFill/>
                          </a:ln>
                          <a:solidFill>
                            <a:schemeClr val="tx1"/>
                          </a:solidFill>
                        </a:rPr>
                        <a:t>Doubtful</a:t>
                      </a:r>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3200" dirty="0" err="1" smtClean="0">
                          <a:ln>
                            <a:noFill/>
                          </a:ln>
                          <a:solidFill>
                            <a:schemeClr val="tx1"/>
                          </a:solidFill>
                        </a:rPr>
                        <a:t>Negatif</a:t>
                      </a:r>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8079">
                <a:tc>
                  <a:txBody>
                    <a:bodyPr/>
                    <a:lstStyle/>
                    <a:p>
                      <a:pPr algn="ctr"/>
                      <a:r>
                        <a:rPr lang="fr-BE" sz="3200" dirty="0" smtClean="0">
                          <a:ln>
                            <a:noFill/>
                          </a:ln>
                          <a:solidFill>
                            <a:schemeClr val="tx1"/>
                          </a:solidFill>
                        </a:rPr>
                        <a:t>LDC</a:t>
                      </a:r>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E" sz="320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8079">
                <a:tc>
                  <a:txBody>
                    <a:bodyPr/>
                    <a:lstStyle/>
                    <a:p>
                      <a:pPr algn="ctr"/>
                      <a:r>
                        <a:rPr lang="fr-BE" sz="3200" dirty="0" smtClean="0">
                          <a:ln>
                            <a:noFill/>
                          </a:ln>
                          <a:solidFill>
                            <a:schemeClr val="tx1"/>
                          </a:solidFill>
                        </a:rPr>
                        <a:t>ONPG</a:t>
                      </a:r>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8079">
                <a:tc>
                  <a:txBody>
                    <a:bodyPr/>
                    <a:lstStyle/>
                    <a:p>
                      <a:pPr algn="ctr"/>
                      <a:r>
                        <a:rPr lang="fr-BE" sz="3200" dirty="0" smtClean="0">
                          <a:ln>
                            <a:noFill/>
                          </a:ln>
                          <a:solidFill>
                            <a:schemeClr val="tx1"/>
                          </a:solidFill>
                        </a:rPr>
                        <a:t>UREE</a:t>
                      </a:r>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8079">
                <a:tc>
                  <a:txBody>
                    <a:bodyPr/>
                    <a:lstStyle/>
                    <a:p>
                      <a:pPr algn="ctr"/>
                      <a:r>
                        <a:rPr lang="fr-BE" sz="3200" dirty="0" smtClean="0">
                          <a:ln>
                            <a:noFill/>
                          </a:ln>
                          <a:solidFill>
                            <a:schemeClr val="tx1"/>
                          </a:solidFill>
                        </a:rPr>
                        <a:t>INDOL</a:t>
                      </a:r>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3200" dirty="0" smtClean="0">
                          <a:ln>
                            <a:noFill/>
                          </a:ln>
                          <a:solidFill>
                            <a:schemeClr val="tx1"/>
                          </a:solidFill>
                        </a:rPr>
                        <a:t>                       </a:t>
                      </a:r>
                      <a:r>
                        <a:rPr lang="fr-BE" sz="2000" dirty="0" smtClean="0">
                          <a:ln>
                            <a:noFill/>
                          </a:ln>
                          <a:solidFill>
                            <a:schemeClr val="tx1"/>
                          </a:solidFill>
                        </a:rPr>
                        <a:t>ring</a:t>
                      </a:r>
                      <a:endParaRPr lang="fr-BE" sz="20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3200" dirty="0" smtClean="0">
                          <a:ln>
                            <a:noFill/>
                          </a:ln>
                          <a:solidFill>
                            <a:schemeClr val="tx1"/>
                          </a:solidFill>
                        </a:rPr>
                        <a:t>                       </a:t>
                      </a:r>
                      <a:r>
                        <a:rPr lang="fr-BE" sz="2000" dirty="0" smtClean="0">
                          <a:ln>
                            <a:noFill/>
                          </a:ln>
                          <a:solidFill>
                            <a:schemeClr val="tx1"/>
                          </a:solidFill>
                        </a:rPr>
                        <a:t>ring</a:t>
                      </a:r>
                      <a:endParaRPr lang="fr-BE" sz="20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8079">
                <a:tc>
                  <a:txBody>
                    <a:bodyPr/>
                    <a:lstStyle/>
                    <a:p>
                      <a:pPr algn="ctr"/>
                      <a:r>
                        <a:rPr lang="fr-BE" sz="3200" dirty="0" smtClean="0">
                          <a:ln>
                            <a:noFill/>
                          </a:ln>
                          <a:solidFill>
                            <a:schemeClr val="tx1"/>
                          </a:solidFill>
                        </a:rPr>
                        <a:t>TDA</a:t>
                      </a:r>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3200" dirty="0" smtClean="0">
                          <a:ln>
                            <a:noFill/>
                          </a:ln>
                          <a:solidFill>
                            <a:schemeClr val="tx1"/>
                          </a:solidFill>
                        </a:rPr>
                        <a:t>                      </a:t>
                      </a:r>
                      <a:r>
                        <a:rPr lang="fr-BE" sz="2000" dirty="0" err="1" smtClean="0">
                          <a:ln>
                            <a:noFill/>
                          </a:ln>
                          <a:solidFill>
                            <a:schemeClr val="tx1"/>
                          </a:solidFill>
                        </a:rPr>
                        <a:t>precipitate</a:t>
                      </a:r>
                      <a:endParaRPr lang="fr-BE" sz="20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3200" dirty="0" smtClean="0">
                          <a:ln>
                            <a:noFill/>
                          </a:ln>
                          <a:solidFill>
                            <a:schemeClr val="tx1"/>
                          </a:solidFill>
                        </a:rPr>
                        <a:t>                     </a:t>
                      </a:r>
                      <a:endParaRPr lang="fr-BE" sz="32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1586050800"/>
              </p:ext>
            </p:extLst>
          </p:nvPr>
        </p:nvGraphicFramePr>
        <p:xfrm>
          <a:off x="11953503" y="17210162"/>
          <a:ext cx="12169351" cy="6505200"/>
        </p:xfrm>
        <a:graphic>
          <a:graphicData uri="http://schemas.openxmlformats.org/drawingml/2006/table">
            <a:tbl>
              <a:tblPr firstRow="1" bandRow="1">
                <a:tableStyleId>{5C22544A-7EE6-4342-B048-85BDC9FD1C3A}</a:tableStyleId>
              </a:tblPr>
              <a:tblGrid>
                <a:gridCol w="685097"/>
                <a:gridCol w="945973"/>
                <a:gridCol w="858520"/>
                <a:gridCol w="670407"/>
                <a:gridCol w="725696"/>
                <a:gridCol w="953384"/>
                <a:gridCol w="7330274"/>
              </a:tblGrid>
              <a:tr h="370840">
                <a:tc>
                  <a:txBody>
                    <a:bodyPr/>
                    <a:lstStyle/>
                    <a:p>
                      <a:r>
                        <a:rPr lang="fr-BE" sz="2400" dirty="0" smtClean="0"/>
                        <a:t>LDC</a:t>
                      </a:r>
                      <a:endParaRPr lang="fr-B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2400" dirty="0" smtClean="0"/>
                        <a:t>ONPG</a:t>
                      </a:r>
                      <a:endParaRPr lang="fr-B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2400" dirty="0" smtClean="0"/>
                        <a:t>UREE</a:t>
                      </a:r>
                      <a:endParaRPr lang="fr-B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2400" dirty="0" smtClean="0"/>
                        <a:t>IND</a:t>
                      </a:r>
                      <a:endParaRPr lang="fr-B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2400" dirty="0" smtClean="0"/>
                        <a:t>TDA</a:t>
                      </a:r>
                      <a:endParaRPr lang="fr-B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2400" dirty="0" smtClean="0"/>
                        <a:t>Code </a:t>
                      </a:r>
                      <a:endParaRPr lang="fr-B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2400" dirty="0" smtClean="0"/>
                        <a:t>Presomptive</a:t>
                      </a:r>
                      <a:r>
                        <a:rPr lang="fr-BE" sz="2400" baseline="0" dirty="0" smtClean="0"/>
                        <a:t> identification</a:t>
                      </a:r>
                      <a:endParaRPr lang="fr-B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00">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dirty="0" smtClean="0"/>
                        <a:t>00000</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BE" sz="1600" i="1" dirty="0" smtClean="0"/>
                        <a:t>Shigella</a:t>
                      </a:r>
                      <a:r>
                        <a:rPr lang="fr-BE" sz="1600" dirty="0" smtClean="0"/>
                        <a:t> </a:t>
                      </a:r>
                      <a:r>
                        <a:rPr lang="fr-BE" sz="1600" dirty="0" err="1" smtClean="0"/>
                        <a:t>sp</a:t>
                      </a:r>
                      <a:r>
                        <a:rPr lang="fr-BE" sz="1600" dirty="0" smtClean="0"/>
                        <a:t>. or LDC-</a:t>
                      </a:r>
                      <a:r>
                        <a:rPr lang="fr-BE" sz="1600" baseline="0" dirty="0" smtClean="0"/>
                        <a:t> </a:t>
                      </a:r>
                      <a:r>
                        <a:rPr lang="fr-BE" sz="1600" i="1" baseline="0" dirty="0" smtClean="0"/>
                        <a:t>Salmonella</a:t>
                      </a:r>
                      <a:endParaRPr lang="fr-BE"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32000">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dirty="0" smtClean="0"/>
                        <a:t>00010</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600" i="1" dirty="0" smtClean="0"/>
                        <a:t>Shigella</a:t>
                      </a:r>
                      <a:r>
                        <a:rPr lang="fr-BE" sz="1600" dirty="0" smtClean="0"/>
                        <a:t> </a:t>
                      </a:r>
                      <a:r>
                        <a:rPr lang="fr-BE" sz="1600" dirty="0" err="1" smtClean="0"/>
                        <a:t>sp</a:t>
                      </a:r>
                      <a:r>
                        <a:rPr lang="fr-BE" sz="1600" dirty="0" smtClean="0"/>
                        <a:t>.</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00">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dirty="0" smtClean="0"/>
                        <a:t>00100</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BE" sz="1600" i="1" dirty="0" smtClean="0"/>
                        <a:t>Yersinia </a:t>
                      </a:r>
                      <a:r>
                        <a:rPr lang="fr-BE" sz="1600" i="1" dirty="0" err="1" smtClean="0"/>
                        <a:t>pseudotuberculosis</a:t>
                      </a:r>
                      <a:endParaRPr lang="fr-BE"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32000">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dirty="0" smtClean="0"/>
                        <a:t>00101</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3497580" rtl="0" eaLnBrk="1" fontAlgn="auto" latinLnBrk="0" hangingPunct="1">
                        <a:lnSpc>
                          <a:spcPct val="100000"/>
                        </a:lnSpc>
                        <a:spcBef>
                          <a:spcPts val="0"/>
                        </a:spcBef>
                        <a:spcAft>
                          <a:spcPts val="0"/>
                        </a:spcAft>
                        <a:buClrTx/>
                        <a:buSzTx/>
                        <a:buFontTx/>
                        <a:buNone/>
                        <a:tabLst/>
                        <a:defRPr/>
                      </a:pPr>
                      <a:r>
                        <a:rPr lang="fr-BE" sz="1600" i="1" dirty="0" smtClean="0"/>
                        <a:t>Proteus</a:t>
                      </a:r>
                      <a:r>
                        <a:rPr lang="fr-BE" sz="1600" dirty="0" smtClean="0"/>
                        <a:t> </a:t>
                      </a:r>
                      <a:r>
                        <a:rPr lang="fr-BE" sz="1600" dirty="0" err="1" smtClean="0"/>
                        <a:t>sp</a:t>
                      </a:r>
                      <a:r>
                        <a:rPr lang="fr-BE" sz="1600" dirty="0" smtClean="0"/>
                        <a:t>. , </a:t>
                      </a:r>
                      <a:r>
                        <a:rPr lang="fr-BE" sz="1600" i="1" dirty="0" smtClean="0"/>
                        <a:t>Providencia</a:t>
                      </a:r>
                      <a:r>
                        <a:rPr lang="fr-BE" sz="1600" dirty="0" smtClean="0"/>
                        <a:t> </a:t>
                      </a:r>
                      <a:r>
                        <a:rPr lang="fr-BE" sz="1600" dirty="0" err="1" smtClean="0"/>
                        <a:t>sp</a:t>
                      </a:r>
                      <a:r>
                        <a:rPr lang="fr-BE" sz="1600" dirty="0" smtClean="0"/>
                        <a:t>. , </a:t>
                      </a:r>
                      <a:r>
                        <a:rPr lang="fr-BE" sz="1600" i="1" dirty="0" err="1" smtClean="0"/>
                        <a:t>Morganella</a:t>
                      </a:r>
                      <a:r>
                        <a:rPr lang="fr-BE" sz="1600" i="1" dirty="0" smtClean="0"/>
                        <a:t> </a:t>
                      </a:r>
                      <a:r>
                        <a:rPr lang="fr-BE" sz="1600" i="1" dirty="0" err="1" smtClean="0"/>
                        <a:t>morganii</a:t>
                      </a:r>
                      <a:endParaRPr lang="fr-BE" sz="1600" i="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00">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dirty="0" smtClean="0"/>
                        <a:t>00111</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600" i="1" dirty="0" smtClean="0"/>
                        <a:t>Proteus</a:t>
                      </a:r>
                      <a:r>
                        <a:rPr lang="fr-BE" sz="1600" dirty="0" smtClean="0"/>
                        <a:t> </a:t>
                      </a:r>
                      <a:r>
                        <a:rPr lang="fr-BE" sz="1600" dirty="0" err="1" smtClean="0"/>
                        <a:t>sp</a:t>
                      </a:r>
                      <a:r>
                        <a:rPr lang="fr-BE" sz="1600" dirty="0" smtClean="0"/>
                        <a:t>. , </a:t>
                      </a:r>
                      <a:r>
                        <a:rPr lang="fr-BE" sz="1600" i="1" dirty="0" smtClean="0"/>
                        <a:t>Providencia</a:t>
                      </a:r>
                      <a:r>
                        <a:rPr lang="fr-BE" sz="1600" dirty="0" smtClean="0"/>
                        <a:t> </a:t>
                      </a:r>
                      <a:r>
                        <a:rPr lang="fr-BE" sz="1600" dirty="0" err="1" smtClean="0"/>
                        <a:t>sp</a:t>
                      </a:r>
                      <a:r>
                        <a:rPr lang="fr-BE" sz="1600" dirty="0" smtClean="0"/>
                        <a:t>. , </a:t>
                      </a:r>
                      <a:r>
                        <a:rPr lang="fr-BE" sz="1600" i="1" dirty="0" err="1" smtClean="0"/>
                        <a:t>Morganella</a:t>
                      </a:r>
                      <a:r>
                        <a:rPr lang="fr-BE" sz="1600" i="1" dirty="0" smtClean="0"/>
                        <a:t> </a:t>
                      </a:r>
                      <a:r>
                        <a:rPr lang="fr-BE" sz="1600" i="1" dirty="0" err="1" smtClean="0"/>
                        <a:t>morganii</a:t>
                      </a:r>
                      <a:endParaRPr lang="fr-BE"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00">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dirty="0" smtClean="0"/>
                        <a:t>01000</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3497580" rtl="0" eaLnBrk="1" fontAlgn="auto" latinLnBrk="0" hangingPunct="1">
                        <a:lnSpc>
                          <a:spcPct val="100000"/>
                        </a:lnSpc>
                        <a:spcBef>
                          <a:spcPts val="0"/>
                        </a:spcBef>
                        <a:spcAft>
                          <a:spcPts val="0"/>
                        </a:spcAft>
                        <a:buClrTx/>
                        <a:buSzTx/>
                        <a:buFontTx/>
                        <a:buNone/>
                        <a:tabLst/>
                        <a:defRPr/>
                      </a:pPr>
                      <a:r>
                        <a:rPr lang="fr-BE" sz="1600" i="1" dirty="0" smtClean="0"/>
                        <a:t>Shigella </a:t>
                      </a:r>
                      <a:r>
                        <a:rPr lang="fr-BE" sz="1600" i="1" dirty="0" err="1" smtClean="0"/>
                        <a:t>sonnei</a:t>
                      </a:r>
                      <a:r>
                        <a:rPr lang="fr-BE" sz="1600" dirty="0" smtClean="0"/>
                        <a:t>, </a:t>
                      </a:r>
                      <a:r>
                        <a:rPr lang="fr-BE" sz="1600" i="1" dirty="0" smtClean="0"/>
                        <a:t>Shigella </a:t>
                      </a:r>
                      <a:r>
                        <a:rPr lang="fr-BE" sz="1600" i="1" dirty="0" err="1" smtClean="0"/>
                        <a:t>dysenteriae</a:t>
                      </a:r>
                      <a:r>
                        <a:rPr lang="fr-BE" sz="1600" dirty="0" smtClean="0"/>
                        <a:t>, </a:t>
                      </a:r>
                      <a:r>
                        <a:rPr lang="fr-BE" sz="1600" i="1" dirty="0" smtClean="0"/>
                        <a:t>Pantoea</a:t>
                      </a:r>
                      <a:r>
                        <a:rPr lang="fr-BE" sz="1600" dirty="0" smtClean="0"/>
                        <a:t>(</a:t>
                      </a:r>
                      <a:r>
                        <a:rPr lang="fr-BE" sz="1600" i="1" dirty="0" smtClean="0"/>
                        <a:t>Enterobacter</a:t>
                      </a:r>
                      <a:r>
                        <a:rPr lang="fr-BE" sz="1600" dirty="0" smtClean="0"/>
                        <a:t>) </a:t>
                      </a:r>
                      <a:r>
                        <a:rPr lang="fr-BE" sz="1600" dirty="0" err="1" smtClean="0"/>
                        <a:t>sp</a:t>
                      </a:r>
                      <a:r>
                        <a:rPr lang="fr-BE" sz="1600" dirty="0" smtClean="0"/>
                        <a:t>. , Citrobacter </a:t>
                      </a:r>
                      <a:r>
                        <a:rPr lang="fr-BE" sz="1600" dirty="0" err="1" smtClean="0"/>
                        <a:t>sp</a:t>
                      </a:r>
                      <a:r>
                        <a:rPr lang="fr-BE" sz="1600" dirty="0" smtClean="0"/>
                        <a:t>.</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00">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dirty="0" smtClean="0"/>
                        <a:t>01010</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600" i="1" dirty="0" smtClean="0"/>
                        <a:t>Klebsiella</a:t>
                      </a:r>
                      <a:r>
                        <a:rPr lang="fr-BE" sz="1600" dirty="0" smtClean="0"/>
                        <a:t> </a:t>
                      </a:r>
                      <a:r>
                        <a:rPr lang="fr-BE" sz="1600" dirty="0" err="1" smtClean="0"/>
                        <a:t>sp</a:t>
                      </a:r>
                      <a:r>
                        <a:rPr lang="fr-BE" sz="1600" dirty="0" smtClean="0"/>
                        <a:t>. </a:t>
                      </a:r>
                      <a:r>
                        <a:rPr lang="fr-BE" sz="1600" i="1" dirty="0" smtClean="0"/>
                        <a:t>Pantoea</a:t>
                      </a:r>
                      <a:r>
                        <a:rPr lang="fr-BE" sz="1600" dirty="0" smtClean="0"/>
                        <a:t> (</a:t>
                      </a:r>
                      <a:r>
                        <a:rPr lang="fr-BE" sz="1600" i="1" dirty="0" smtClean="0"/>
                        <a:t>Enterobacter</a:t>
                      </a:r>
                      <a:r>
                        <a:rPr lang="fr-BE" sz="1600" dirty="0" smtClean="0"/>
                        <a:t>) </a:t>
                      </a:r>
                      <a:r>
                        <a:rPr lang="fr-BE" sz="1600" dirty="0" err="1" smtClean="0"/>
                        <a:t>sp</a:t>
                      </a:r>
                      <a:r>
                        <a:rPr lang="fr-BE" sz="1600" dirty="0" smtClean="0"/>
                        <a:t>., Citrobacter </a:t>
                      </a:r>
                      <a:r>
                        <a:rPr lang="fr-BE" sz="1600" dirty="0" err="1" smtClean="0"/>
                        <a:t>sp</a:t>
                      </a:r>
                      <a:r>
                        <a:rPr lang="fr-BE" sz="1600" dirty="0" smtClean="0"/>
                        <a:t>.</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00">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dirty="0" smtClean="0"/>
                        <a:t>01100</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BE" sz="1600" i="1" dirty="0" smtClean="0"/>
                        <a:t>Yersinia </a:t>
                      </a:r>
                      <a:r>
                        <a:rPr lang="fr-BE" sz="1600" i="1" dirty="0" err="1" smtClean="0"/>
                        <a:t>enterocolitica</a:t>
                      </a:r>
                      <a:r>
                        <a:rPr lang="fr-BE" sz="1600" i="1" dirty="0" smtClean="0"/>
                        <a:t> </a:t>
                      </a:r>
                      <a:r>
                        <a:rPr lang="fr-BE" sz="1600" dirty="0" smtClean="0"/>
                        <a:t>and </a:t>
                      </a:r>
                      <a:r>
                        <a:rPr lang="fr-BE" sz="1600" i="1" dirty="0" err="1" smtClean="0"/>
                        <a:t>Y.pseudotuberculosis</a:t>
                      </a:r>
                      <a:r>
                        <a:rPr lang="fr-BE" sz="1600" i="1" dirty="0" smtClean="0"/>
                        <a:t>, Citrobacter </a:t>
                      </a:r>
                      <a:r>
                        <a:rPr lang="fr-BE" sz="1600" i="1" dirty="0" err="1" smtClean="0"/>
                        <a:t>sp</a:t>
                      </a:r>
                      <a:r>
                        <a:rPr lang="fr-BE" sz="1600" i="1" dirty="0" smtClean="0"/>
                        <a:t>.</a:t>
                      </a:r>
                      <a:endParaRPr lang="fr-BE"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32000">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dirty="0" smtClean="0"/>
                        <a:t>01110</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BE" sz="1600" i="1" dirty="0" smtClean="0"/>
                        <a:t>Yersinia</a:t>
                      </a:r>
                      <a:r>
                        <a:rPr lang="fr-BE" sz="1600" baseline="0" dirty="0" smtClean="0"/>
                        <a:t> </a:t>
                      </a:r>
                      <a:r>
                        <a:rPr lang="fr-BE" sz="1600" baseline="0" dirty="0" err="1" smtClean="0"/>
                        <a:t>sp</a:t>
                      </a:r>
                      <a:r>
                        <a:rPr lang="fr-BE" sz="1600" baseline="0" dirty="0" smtClean="0"/>
                        <a:t>. (</a:t>
                      </a:r>
                      <a:r>
                        <a:rPr lang="fr-BE" sz="1600" baseline="0" dirty="0" err="1" smtClean="0"/>
                        <a:t>except</a:t>
                      </a:r>
                      <a:r>
                        <a:rPr lang="fr-BE" sz="1600" baseline="0" dirty="0" smtClean="0"/>
                        <a:t> </a:t>
                      </a:r>
                      <a:r>
                        <a:rPr lang="fr-BE" sz="1600" i="1" baseline="0" dirty="0" err="1" smtClean="0"/>
                        <a:t>Y.pseudotuberculosis</a:t>
                      </a:r>
                      <a:r>
                        <a:rPr lang="fr-BE" sz="1600" i="1" baseline="0" dirty="0" smtClean="0"/>
                        <a:t>, </a:t>
                      </a:r>
                      <a:r>
                        <a:rPr lang="fr-BE" sz="1600" i="1" baseline="0" dirty="0" err="1" smtClean="0"/>
                        <a:t>pestis</a:t>
                      </a:r>
                      <a:r>
                        <a:rPr lang="fr-BE" sz="1600" i="1" baseline="0" dirty="0" smtClean="0"/>
                        <a:t> </a:t>
                      </a:r>
                      <a:r>
                        <a:rPr lang="fr-BE" sz="1600" baseline="0" dirty="0" smtClean="0"/>
                        <a:t>and </a:t>
                      </a:r>
                      <a:r>
                        <a:rPr lang="fr-BE" sz="1600" i="1" baseline="0" dirty="0" err="1" smtClean="0"/>
                        <a:t>aldovae</a:t>
                      </a:r>
                      <a:r>
                        <a:rPr lang="fr-BE" sz="1600" baseline="0" dirty="0" smtClean="0"/>
                        <a:t>), Citrobacter </a:t>
                      </a:r>
                      <a:r>
                        <a:rPr lang="fr-BE" sz="1600" baseline="0" dirty="0" err="1" smtClean="0"/>
                        <a:t>sp</a:t>
                      </a:r>
                      <a:r>
                        <a:rPr lang="fr-BE" sz="1600" baseline="0" dirty="0" smtClean="0"/>
                        <a:t>.</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32000">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dirty="0" smtClean="0"/>
                        <a:t>10000</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BE" sz="1600" i="1" dirty="0" smtClean="0"/>
                        <a:t>Salmonella</a:t>
                      </a:r>
                      <a:r>
                        <a:rPr lang="fr-BE" sz="1600" dirty="0" smtClean="0"/>
                        <a:t> </a:t>
                      </a:r>
                      <a:r>
                        <a:rPr lang="fr-BE" sz="1600" dirty="0" err="1" smtClean="0"/>
                        <a:t>sp</a:t>
                      </a:r>
                      <a:r>
                        <a:rPr lang="fr-BE" sz="1600" dirty="0" smtClean="0"/>
                        <a:t>.</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32000">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dirty="0" smtClean="0"/>
                        <a:t>10010</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600" i="1" dirty="0" smtClean="0"/>
                        <a:t>Escherichia </a:t>
                      </a:r>
                      <a:r>
                        <a:rPr lang="fr-BE" sz="1600" i="0" dirty="0" smtClean="0"/>
                        <a:t>LAC-</a:t>
                      </a:r>
                      <a:endParaRPr lang="fr-BE" sz="16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00">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dirty="0" smtClean="0"/>
                        <a:t>11000</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r-BE" sz="1600" i="1" dirty="0" smtClean="0"/>
                        <a:t>Salmonella</a:t>
                      </a:r>
                      <a:r>
                        <a:rPr lang="fr-BE" sz="1600" dirty="0" smtClean="0"/>
                        <a:t> </a:t>
                      </a:r>
                      <a:r>
                        <a:rPr lang="fr-BE" sz="1600" dirty="0" err="1" smtClean="0"/>
                        <a:t>Arizonae</a:t>
                      </a:r>
                      <a:r>
                        <a:rPr lang="fr-BE" sz="1600" dirty="0" smtClean="0"/>
                        <a:t>, </a:t>
                      </a:r>
                      <a:r>
                        <a:rPr lang="fr-BE" sz="1600" i="1" dirty="0" smtClean="0"/>
                        <a:t>Serratia</a:t>
                      </a:r>
                      <a:r>
                        <a:rPr lang="fr-BE" sz="1600" dirty="0" smtClean="0"/>
                        <a:t> </a:t>
                      </a:r>
                      <a:r>
                        <a:rPr lang="fr-BE" sz="1600" dirty="0" err="1" smtClean="0"/>
                        <a:t>sp</a:t>
                      </a:r>
                      <a:r>
                        <a:rPr lang="fr-BE" sz="1600" dirty="0" smtClean="0"/>
                        <a:t>.</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32000">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dirty="0" smtClean="0"/>
                        <a:t>11010</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600" i="1" dirty="0" smtClean="0"/>
                        <a:t>Escherichia coli , Klebsiella</a:t>
                      </a:r>
                      <a:r>
                        <a:rPr lang="fr-BE" sz="1600" dirty="0" smtClean="0"/>
                        <a:t> </a:t>
                      </a:r>
                      <a:r>
                        <a:rPr lang="fr-BE" sz="1600" dirty="0" err="1" smtClean="0"/>
                        <a:t>sp</a:t>
                      </a:r>
                      <a:r>
                        <a:rPr lang="fr-BE" sz="1600" dirty="0" smtClean="0"/>
                        <a:t>, </a:t>
                      </a:r>
                      <a:r>
                        <a:rPr lang="fr-BE" sz="1600" i="1" dirty="0" smtClean="0"/>
                        <a:t>Serratia </a:t>
                      </a:r>
                      <a:r>
                        <a:rPr lang="fr-BE" sz="1600" i="1" dirty="0" err="1" smtClean="0"/>
                        <a:t>odorifera</a:t>
                      </a:r>
                      <a:endParaRPr lang="fr-BE"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00">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b="1" dirty="0" smtClean="0"/>
                        <a:t>-</a:t>
                      </a:r>
                      <a:endParaRPr lang="fr-BE"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600" dirty="0" smtClean="0"/>
                        <a:t>11110</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600" i="1" dirty="0" smtClean="0"/>
                        <a:t>Klebsiella</a:t>
                      </a:r>
                      <a:r>
                        <a:rPr lang="fr-BE" sz="1600" dirty="0" smtClean="0"/>
                        <a:t> </a:t>
                      </a:r>
                      <a:r>
                        <a:rPr lang="fr-BE" sz="1600" dirty="0" err="1" smtClean="0"/>
                        <a:t>sp</a:t>
                      </a:r>
                      <a:r>
                        <a:rPr lang="fr-BE" sz="1600" dirty="0" smtClean="0"/>
                        <a:t>.</a:t>
                      </a:r>
                      <a:endParaRPr lang="fr-B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ZoneTexte 11"/>
          <p:cNvSpPr txBox="1"/>
          <p:nvPr/>
        </p:nvSpPr>
        <p:spPr>
          <a:xfrm>
            <a:off x="1053044" y="24194938"/>
            <a:ext cx="15364955" cy="3785652"/>
          </a:xfrm>
          <a:prstGeom prst="rect">
            <a:avLst/>
          </a:prstGeom>
          <a:noFill/>
          <a:ln>
            <a:solidFill>
              <a:schemeClr val="tx1"/>
            </a:solidFill>
          </a:ln>
        </p:spPr>
        <p:txBody>
          <a:bodyPr wrap="square" rtlCol="0">
            <a:spAutoFit/>
          </a:bodyPr>
          <a:lstStyle/>
          <a:p>
            <a:pPr algn="just"/>
            <a:r>
              <a:rPr lang="fr-BE" sz="4000" b="1" dirty="0" err="1" smtClean="0"/>
              <a:t>Results</a:t>
            </a:r>
            <a:r>
              <a:rPr lang="fr-BE" sz="4000" b="1" dirty="0" smtClean="0"/>
              <a:t>: </a:t>
            </a:r>
          </a:p>
          <a:p>
            <a:pPr algn="just"/>
            <a:r>
              <a:rPr lang="en-US" sz="4000" dirty="0" smtClean="0"/>
              <a:t>All </a:t>
            </a:r>
            <a:r>
              <a:rPr lang="en-US" sz="4000" b="1" i="1" dirty="0" smtClean="0"/>
              <a:t>Salmonella</a:t>
            </a:r>
            <a:r>
              <a:rPr lang="en-US" sz="4000" dirty="0" smtClean="0"/>
              <a:t> were correctly identified but we got 9 false positives. The  sensitivity is  </a:t>
            </a:r>
            <a:r>
              <a:rPr lang="en-US" sz="4000" b="1" dirty="0" smtClean="0"/>
              <a:t>100%</a:t>
            </a:r>
            <a:r>
              <a:rPr lang="en-US" sz="4000" dirty="0" smtClean="0"/>
              <a:t>, specificity </a:t>
            </a:r>
            <a:r>
              <a:rPr lang="en-US" sz="4000" b="1" dirty="0" smtClean="0"/>
              <a:t>83.3%</a:t>
            </a:r>
            <a:r>
              <a:rPr lang="en-US" sz="4000" dirty="0" smtClean="0"/>
              <a:t>. </a:t>
            </a:r>
          </a:p>
          <a:p>
            <a:pPr algn="just"/>
            <a:r>
              <a:rPr lang="en-US" sz="4000" dirty="0" smtClean="0"/>
              <a:t>For </a:t>
            </a:r>
            <a:r>
              <a:rPr lang="en-US" sz="4000" b="1" i="1" dirty="0" smtClean="0"/>
              <a:t>Yersinia</a:t>
            </a:r>
            <a:r>
              <a:rPr lang="en-US" sz="4000" dirty="0" smtClean="0"/>
              <a:t> strains, 10 strains are correctly identified, but we have got 1 false negative and 3 false positives. The sensitivity is </a:t>
            </a:r>
            <a:r>
              <a:rPr lang="en-US" sz="4000" b="1" dirty="0" smtClean="0"/>
              <a:t>82.7%</a:t>
            </a:r>
            <a:r>
              <a:rPr lang="en-US" sz="4000" dirty="0" smtClean="0"/>
              <a:t> and the specificity is </a:t>
            </a:r>
            <a:r>
              <a:rPr lang="en-US" sz="4000" b="1" dirty="0" smtClean="0"/>
              <a:t>96.3%</a:t>
            </a:r>
            <a:endParaRPr lang="fr-BE" sz="4000" b="1" dirty="0" smtClean="0"/>
          </a:p>
        </p:txBody>
      </p:sp>
      <p:sp>
        <p:nvSpPr>
          <p:cNvPr id="16" name="ZoneTexte 15"/>
          <p:cNvSpPr txBox="1"/>
          <p:nvPr/>
        </p:nvSpPr>
        <p:spPr>
          <a:xfrm>
            <a:off x="1080295" y="28731442"/>
            <a:ext cx="23042560" cy="4401205"/>
          </a:xfrm>
          <a:prstGeom prst="rect">
            <a:avLst/>
          </a:prstGeom>
          <a:noFill/>
          <a:ln w="12700">
            <a:solidFill>
              <a:schemeClr val="tx1"/>
            </a:solidFill>
          </a:ln>
        </p:spPr>
        <p:txBody>
          <a:bodyPr wrap="square" rtlCol="0">
            <a:spAutoFit/>
          </a:bodyPr>
          <a:lstStyle/>
          <a:p>
            <a:pPr algn="just"/>
            <a:r>
              <a:rPr lang="fr-BE" sz="4000" b="1" dirty="0" smtClean="0"/>
              <a:t>Discussion and perspective :</a:t>
            </a:r>
          </a:p>
          <a:p>
            <a:pPr marL="571500" indent="-571500" algn="just">
              <a:buFontTx/>
              <a:buChar char="-"/>
            </a:pPr>
            <a:r>
              <a:rPr lang="en-US" sz="4000" dirty="0" smtClean="0"/>
              <a:t>During </a:t>
            </a:r>
            <a:r>
              <a:rPr lang="en-US" sz="4000" dirty="0"/>
              <a:t>our tests, the LDC and UREE test readings were sometimes </a:t>
            </a:r>
            <a:r>
              <a:rPr lang="en-US" sz="4000" dirty="0" smtClean="0"/>
              <a:t>difficult </a:t>
            </a:r>
            <a:r>
              <a:rPr lang="en-US" sz="4000" dirty="0"/>
              <a:t>after 3 hours (doubtful results). </a:t>
            </a:r>
            <a:r>
              <a:rPr lang="en-US" sz="4000" dirty="0" smtClean="0"/>
              <a:t>An </a:t>
            </a:r>
            <a:r>
              <a:rPr lang="en-US" sz="4000" dirty="0" err="1" smtClean="0"/>
              <a:t>additionna</a:t>
            </a:r>
            <a:r>
              <a:rPr lang="en-US" sz="4000" dirty="0" err="1"/>
              <a:t>l</a:t>
            </a:r>
            <a:r>
              <a:rPr lang="en-US" sz="4000" dirty="0" smtClean="0"/>
              <a:t> </a:t>
            </a:r>
            <a:r>
              <a:rPr lang="en-US" sz="4000" dirty="0"/>
              <a:t>incubation of 30 min allowed </a:t>
            </a:r>
            <a:r>
              <a:rPr lang="en-US" sz="4000" dirty="0" smtClean="0"/>
              <a:t>a clear reading except in one case. </a:t>
            </a:r>
          </a:p>
          <a:p>
            <a:pPr marL="571500" indent="-571500" algn="just">
              <a:buFontTx/>
              <a:buChar char="-"/>
            </a:pPr>
            <a:r>
              <a:rPr lang="en-US" sz="4000" dirty="0" smtClean="0"/>
              <a:t>The LOUIS TEST is a rapid alternative for commercial gallery to identify suspicious colonies in </a:t>
            </a:r>
            <a:r>
              <a:rPr lang="en-US" sz="4000" i="1" dirty="0" smtClean="0"/>
              <a:t>Salmonella/Yersinia</a:t>
            </a:r>
            <a:r>
              <a:rPr lang="en-US" sz="4000" dirty="0" smtClean="0"/>
              <a:t> research.</a:t>
            </a:r>
          </a:p>
          <a:p>
            <a:pPr marL="571500" indent="-571500" algn="just">
              <a:buFontTx/>
              <a:buChar char="-"/>
            </a:pPr>
            <a:r>
              <a:rPr lang="en-US" sz="4000" dirty="0" smtClean="0"/>
              <a:t>For this study, we used commercial tabs but it’s possible to reduce the cost by preparing the media thought we should  evaluate this test with home made solution. </a:t>
            </a:r>
            <a:r>
              <a:rPr lang="fr-BE" sz="4000" b="1" dirty="0" smtClean="0"/>
              <a:t> </a:t>
            </a:r>
            <a:endParaRPr lang="fr-BE" sz="4000" dirty="0"/>
          </a:p>
        </p:txBody>
      </p:sp>
      <p:sp>
        <p:nvSpPr>
          <p:cNvPr id="13" name="Rectangle 12"/>
          <p:cNvSpPr/>
          <p:nvPr/>
        </p:nvSpPr>
        <p:spPr>
          <a:xfrm>
            <a:off x="3418978" y="20306506"/>
            <a:ext cx="432048" cy="432048"/>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Rectangle 17"/>
          <p:cNvSpPr/>
          <p:nvPr/>
        </p:nvSpPr>
        <p:spPr>
          <a:xfrm>
            <a:off x="4176639" y="20306751"/>
            <a:ext cx="432048" cy="43204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Rectangle 18"/>
          <p:cNvSpPr/>
          <p:nvPr/>
        </p:nvSpPr>
        <p:spPr>
          <a:xfrm>
            <a:off x="4923216" y="20310031"/>
            <a:ext cx="432048" cy="43204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smtClean="0"/>
          </a:p>
          <a:p>
            <a:pPr algn="ctr"/>
            <a:endParaRPr lang="fr-BE" dirty="0"/>
          </a:p>
        </p:txBody>
      </p:sp>
      <p:sp>
        <p:nvSpPr>
          <p:cNvPr id="20" name="Rectangle 19"/>
          <p:cNvSpPr/>
          <p:nvPr/>
        </p:nvSpPr>
        <p:spPr>
          <a:xfrm>
            <a:off x="6695806" y="20310031"/>
            <a:ext cx="432048"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Rectangle 20"/>
          <p:cNvSpPr/>
          <p:nvPr/>
        </p:nvSpPr>
        <p:spPr>
          <a:xfrm>
            <a:off x="9960229" y="20311097"/>
            <a:ext cx="432048"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Rectangle 21"/>
          <p:cNvSpPr/>
          <p:nvPr/>
        </p:nvSpPr>
        <p:spPr>
          <a:xfrm>
            <a:off x="9220953" y="20311097"/>
            <a:ext cx="432048" cy="4320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Rectangle 22"/>
          <p:cNvSpPr/>
          <p:nvPr/>
        </p:nvSpPr>
        <p:spPr>
          <a:xfrm>
            <a:off x="10657472" y="20311097"/>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Rectangle 23"/>
          <p:cNvSpPr/>
          <p:nvPr/>
        </p:nvSpPr>
        <p:spPr>
          <a:xfrm>
            <a:off x="7472814" y="20306506"/>
            <a:ext cx="432048" cy="43204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Rectangle 24"/>
          <p:cNvSpPr/>
          <p:nvPr/>
        </p:nvSpPr>
        <p:spPr>
          <a:xfrm>
            <a:off x="9968631" y="21052559"/>
            <a:ext cx="43204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Rectangle 25"/>
          <p:cNvSpPr/>
          <p:nvPr/>
        </p:nvSpPr>
        <p:spPr>
          <a:xfrm>
            <a:off x="5255646" y="21049855"/>
            <a:ext cx="432048" cy="43204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Rectangle 26"/>
          <p:cNvSpPr/>
          <p:nvPr/>
        </p:nvSpPr>
        <p:spPr>
          <a:xfrm>
            <a:off x="4502624" y="21049855"/>
            <a:ext cx="432048"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Rectangle 27"/>
          <p:cNvSpPr/>
          <p:nvPr/>
        </p:nvSpPr>
        <p:spPr>
          <a:xfrm>
            <a:off x="3815333" y="21049855"/>
            <a:ext cx="432048" cy="432048"/>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9" name="Rectangle 28"/>
          <p:cNvSpPr/>
          <p:nvPr/>
        </p:nvSpPr>
        <p:spPr>
          <a:xfrm>
            <a:off x="3090689" y="21049855"/>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Rectangle 29"/>
          <p:cNvSpPr/>
          <p:nvPr/>
        </p:nvSpPr>
        <p:spPr>
          <a:xfrm>
            <a:off x="3418978" y="21703607"/>
            <a:ext cx="432048" cy="432048"/>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Rectangle 30"/>
          <p:cNvSpPr/>
          <p:nvPr/>
        </p:nvSpPr>
        <p:spPr>
          <a:xfrm>
            <a:off x="4176639" y="21703607"/>
            <a:ext cx="432048" cy="432048"/>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Rectangle 31"/>
          <p:cNvSpPr/>
          <p:nvPr/>
        </p:nvSpPr>
        <p:spPr>
          <a:xfrm>
            <a:off x="4875090" y="21703607"/>
            <a:ext cx="432048" cy="432048"/>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Rectangle 32"/>
          <p:cNvSpPr/>
          <p:nvPr/>
        </p:nvSpPr>
        <p:spPr>
          <a:xfrm>
            <a:off x="7040766" y="21703607"/>
            <a:ext cx="432048" cy="43204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Rectangle 33"/>
          <p:cNvSpPr/>
          <p:nvPr/>
        </p:nvSpPr>
        <p:spPr>
          <a:xfrm>
            <a:off x="8793850" y="21703607"/>
            <a:ext cx="432048" cy="43204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Rectangle 34"/>
          <p:cNvSpPr/>
          <p:nvPr/>
        </p:nvSpPr>
        <p:spPr>
          <a:xfrm>
            <a:off x="9601476" y="21703607"/>
            <a:ext cx="432048" cy="432048"/>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Rectangle 35"/>
          <p:cNvSpPr/>
          <p:nvPr/>
        </p:nvSpPr>
        <p:spPr>
          <a:xfrm>
            <a:off x="11018706" y="21703607"/>
            <a:ext cx="432048"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7" name="Rectangle 36"/>
          <p:cNvSpPr/>
          <p:nvPr/>
        </p:nvSpPr>
        <p:spPr>
          <a:xfrm>
            <a:off x="10327202" y="21713529"/>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Rectangle 37"/>
          <p:cNvSpPr/>
          <p:nvPr/>
        </p:nvSpPr>
        <p:spPr>
          <a:xfrm>
            <a:off x="4176639" y="22441199"/>
            <a:ext cx="432048" cy="432048"/>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9" name="Rectangle 38"/>
          <p:cNvSpPr/>
          <p:nvPr/>
        </p:nvSpPr>
        <p:spPr>
          <a:xfrm>
            <a:off x="3418978" y="22441249"/>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Rectangle 40"/>
          <p:cNvSpPr/>
          <p:nvPr/>
        </p:nvSpPr>
        <p:spPr>
          <a:xfrm>
            <a:off x="9193491" y="22441249"/>
            <a:ext cx="432048" cy="43204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Rectangle 41"/>
          <p:cNvSpPr/>
          <p:nvPr/>
        </p:nvSpPr>
        <p:spPr>
          <a:xfrm>
            <a:off x="9841563" y="22441249"/>
            <a:ext cx="43204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Rectangle 42"/>
          <p:cNvSpPr/>
          <p:nvPr/>
        </p:nvSpPr>
        <p:spPr>
          <a:xfrm>
            <a:off x="9845134" y="23115807"/>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Rectangle 43"/>
          <p:cNvSpPr/>
          <p:nvPr/>
        </p:nvSpPr>
        <p:spPr>
          <a:xfrm>
            <a:off x="2880495" y="23114818"/>
            <a:ext cx="432048" cy="43204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Rectangle 44"/>
          <p:cNvSpPr/>
          <p:nvPr/>
        </p:nvSpPr>
        <p:spPr>
          <a:xfrm>
            <a:off x="4106194" y="23119255"/>
            <a:ext cx="432048"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Rectangle 45"/>
          <p:cNvSpPr/>
          <p:nvPr/>
        </p:nvSpPr>
        <p:spPr>
          <a:xfrm>
            <a:off x="3472183" y="23119255"/>
            <a:ext cx="432048" cy="432048"/>
          </a:xfrm>
          <a:prstGeom prst="rect">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aphicFrame>
        <p:nvGraphicFramePr>
          <p:cNvPr id="2" name="Tableau 1"/>
          <p:cNvGraphicFramePr>
            <a:graphicFrameLocks noGrp="1"/>
          </p:cNvGraphicFramePr>
          <p:nvPr>
            <p:extLst>
              <p:ext uri="{D42A27DB-BD31-4B8C-83A1-F6EECF244321}">
                <p14:modId xmlns:p14="http://schemas.microsoft.com/office/powerpoint/2010/main" val="2356699426"/>
              </p:ext>
            </p:extLst>
          </p:nvPr>
        </p:nvGraphicFramePr>
        <p:xfrm>
          <a:off x="16582525" y="24194938"/>
          <a:ext cx="7540330" cy="4401202"/>
        </p:xfrm>
        <a:graphic>
          <a:graphicData uri="http://schemas.openxmlformats.org/drawingml/2006/table">
            <a:tbl>
              <a:tblPr firstRow="1" bandRow="1">
                <a:tableStyleId>{5C22544A-7EE6-4342-B048-85BDC9FD1C3A}</a:tableStyleId>
              </a:tblPr>
              <a:tblGrid>
                <a:gridCol w="2151843"/>
                <a:gridCol w="724378"/>
                <a:gridCol w="2370837"/>
                <a:gridCol w="2293272"/>
              </a:tblGrid>
              <a:tr h="723055">
                <a:tc>
                  <a:txBody>
                    <a:bodyPr/>
                    <a:lstStyle/>
                    <a:p>
                      <a:pPr algn="ctr"/>
                      <a:r>
                        <a:rPr lang="fr-BE" sz="2000" dirty="0" err="1" smtClean="0"/>
                        <a:t>Genus</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2000" dirty="0" smtClean="0"/>
                        <a:t>N=</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2000" dirty="0" err="1" smtClean="0"/>
                        <a:t>Identified</a:t>
                      </a:r>
                      <a:r>
                        <a:rPr lang="fr-BE" sz="2000" dirty="0" smtClean="0"/>
                        <a:t> </a:t>
                      </a:r>
                      <a:r>
                        <a:rPr lang="fr-BE" sz="2000" dirty="0" err="1" smtClean="0"/>
                        <a:t>like</a:t>
                      </a:r>
                      <a:r>
                        <a:rPr lang="fr-BE" sz="2000" dirty="0" smtClean="0"/>
                        <a:t> </a:t>
                      </a:r>
                    </a:p>
                    <a:p>
                      <a:pPr algn="ctr"/>
                      <a:r>
                        <a:rPr lang="fr-BE" sz="2000" dirty="0" smtClean="0"/>
                        <a:t>Salmonella</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2000" dirty="0" err="1" smtClean="0"/>
                        <a:t>Identified</a:t>
                      </a:r>
                      <a:r>
                        <a:rPr lang="fr-BE" sz="2000" dirty="0" smtClean="0"/>
                        <a:t> </a:t>
                      </a:r>
                      <a:r>
                        <a:rPr lang="fr-BE" sz="2000" dirty="0" err="1" smtClean="0"/>
                        <a:t>like</a:t>
                      </a:r>
                      <a:endParaRPr lang="fr-BE" sz="2000" dirty="0" smtClean="0"/>
                    </a:p>
                    <a:p>
                      <a:pPr algn="ctr"/>
                      <a:r>
                        <a:rPr lang="fr-BE" sz="2000" dirty="0" smtClean="0"/>
                        <a:t> Yersinia</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683">
                <a:tc>
                  <a:txBody>
                    <a:bodyPr/>
                    <a:lstStyle/>
                    <a:p>
                      <a:pPr algn="ctr"/>
                      <a:r>
                        <a:rPr lang="fr-BE" sz="2000" i="1" dirty="0" smtClean="0"/>
                        <a:t>Citrobacter</a:t>
                      </a:r>
                      <a:endParaRPr lang="fr-BE" sz="20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6</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1</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3</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8683">
                <a:tc>
                  <a:txBody>
                    <a:bodyPr/>
                    <a:lstStyle/>
                    <a:p>
                      <a:pPr algn="ctr"/>
                      <a:r>
                        <a:rPr lang="fr-BE" sz="2000" i="1" dirty="0" smtClean="0"/>
                        <a:t>Enterobacter</a:t>
                      </a:r>
                      <a:endParaRPr lang="fr-BE" sz="20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4</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0</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0</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8683">
                <a:tc>
                  <a:txBody>
                    <a:bodyPr/>
                    <a:lstStyle/>
                    <a:p>
                      <a:pPr algn="ctr"/>
                      <a:r>
                        <a:rPr lang="fr-BE" sz="2000" i="1" dirty="0" smtClean="0"/>
                        <a:t>Escherichia</a:t>
                      </a:r>
                      <a:endParaRPr lang="fr-BE" sz="20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8</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0</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0</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8683">
                <a:tc>
                  <a:txBody>
                    <a:bodyPr/>
                    <a:lstStyle/>
                    <a:p>
                      <a:pPr algn="ctr"/>
                      <a:r>
                        <a:rPr lang="fr-BE" sz="2000" i="1" dirty="0" smtClean="0"/>
                        <a:t>Klebsiella</a:t>
                      </a:r>
                      <a:endParaRPr lang="fr-BE" sz="20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4</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0</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0</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8683">
                <a:tc>
                  <a:txBody>
                    <a:bodyPr/>
                    <a:lstStyle/>
                    <a:p>
                      <a:pPr algn="ctr"/>
                      <a:r>
                        <a:rPr lang="fr-BE" sz="2000" i="1" dirty="0" smtClean="0"/>
                        <a:t>Proteus</a:t>
                      </a:r>
                      <a:endParaRPr lang="fr-BE" sz="20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6</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1</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0</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8683">
                <a:tc>
                  <a:txBody>
                    <a:bodyPr/>
                    <a:lstStyle/>
                    <a:p>
                      <a:pPr algn="ctr"/>
                      <a:r>
                        <a:rPr lang="fr-BE" sz="2000" i="1" dirty="0" smtClean="0"/>
                        <a:t>Providencia</a:t>
                      </a:r>
                      <a:endParaRPr lang="fr-BE" sz="20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8</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2</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0</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8683">
                <a:tc>
                  <a:txBody>
                    <a:bodyPr/>
                    <a:lstStyle/>
                    <a:p>
                      <a:pPr algn="ctr"/>
                      <a:r>
                        <a:rPr lang="fr-BE" sz="2000" b="1" i="1" dirty="0" smtClean="0"/>
                        <a:t>Salmonella</a:t>
                      </a:r>
                      <a:endParaRPr lang="fr-BE" sz="20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2000" b="1" dirty="0" smtClean="0"/>
                        <a:t>16</a:t>
                      </a:r>
                      <a:endParaRPr lang="fr-B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2000" b="1" dirty="0" smtClean="0"/>
                        <a:t>16</a:t>
                      </a:r>
                      <a:endParaRPr lang="fr-B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2000" b="1" dirty="0" smtClean="0"/>
                        <a:t>0</a:t>
                      </a:r>
                      <a:endParaRPr lang="fr-B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08683">
                <a:tc>
                  <a:txBody>
                    <a:bodyPr/>
                    <a:lstStyle/>
                    <a:p>
                      <a:pPr algn="ctr"/>
                      <a:r>
                        <a:rPr lang="fr-BE" sz="2000" i="1" dirty="0" smtClean="0"/>
                        <a:t>Serratia</a:t>
                      </a:r>
                      <a:endParaRPr lang="fr-BE" sz="20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4</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4 </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2000" dirty="0" smtClean="0"/>
                        <a:t>0</a:t>
                      </a:r>
                      <a:endParaRPr lang="fr-B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8683">
                <a:tc>
                  <a:txBody>
                    <a:bodyPr/>
                    <a:lstStyle/>
                    <a:p>
                      <a:pPr algn="ctr"/>
                      <a:r>
                        <a:rPr lang="fr-BE" sz="2000" b="1" i="1" dirty="0" smtClean="0"/>
                        <a:t>Yersinia</a:t>
                      </a:r>
                      <a:endParaRPr lang="fr-BE" sz="20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2000" b="1" dirty="0" smtClean="0"/>
                        <a:t>12</a:t>
                      </a:r>
                      <a:endParaRPr lang="fr-B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2000" b="1" dirty="0" smtClean="0"/>
                        <a:t>1</a:t>
                      </a:r>
                      <a:endParaRPr lang="fr-B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2000" b="1" dirty="0" smtClean="0"/>
                        <a:t>10</a:t>
                      </a:r>
                      <a:endParaRPr lang="fr-B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3" name="ZoneTexte 2"/>
          <p:cNvSpPr txBox="1"/>
          <p:nvPr/>
        </p:nvSpPr>
        <p:spPr>
          <a:xfrm>
            <a:off x="1080295" y="23690882"/>
            <a:ext cx="10801200" cy="369332"/>
          </a:xfrm>
          <a:prstGeom prst="rect">
            <a:avLst/>
          </a:prstGeom>
          <a:noFill/>
        </p:spPr>
        <p:txBody>
          <a:bodyPr wrap="square" rtlCol="0">
            <a:spAutoFit/>
          </a:bodyPr>
          <a:lstStyle/>
          <a:p>
            <a:r>
              <a:rPr lang="fr-BE" sz="1800" dirty="0" smtClean="0"/>
              <a:t>                                                                          </a:t>
            </a:r>
            <a:r>
              <a:rPr lang="fr-BE" sz="1800" dirty="0" err="1" smtClean="0"/>
              <a:t>Colors</a:t>
            </a:r>
            <a:r>
              <a:rPr lang="fr-BE" sz="1800" dirty="0" smtClean="0"/>
              <a:t> </a:t>
            </a:r>
            <a:r>
              <a:rPr lang="fr-BE" sz="1800" dirty="0" err="1" smtClean="0"/>
              <a:t>readind</a:t>
            </a:r>
            <a:r>
              <a:rPr lang="fr-BE" sz="1800" dirty="0" smtClean="0"/>
              <a:t> table</a:t>
            </a:r>
            <a:endParaRPr lang="fr-BE" sz="1800" dirty="0"/>
          </a:p>
        </p:txBody>
      </p:sp>
      <p:sp>
        <p:nvSpPr>
          <p:cNvPr id="11" name="ZoneTexte 10"/>
          <p:cNvSpPr txBox="1"/>
          <p:nvPr/>
        </p:nvSpPr>
        <p:spPr>
          <a:xfrm>
            <a:off x="11881495" y="23690882"/>
            <a:ext cx="12241360" cy="1461939"/>
          </a:xfrm>
          <a:prstGeom prst="rect">
            <a:avLst/>
          </a:prstGeom>
          <a:noFill/>
        </p:spPr>
        <p:txBody>
          <a:bodyPr wrap="square" rtlCol="0">
            <a:spAutoFit/>
          </a:bodyPr>
          <a:lstStyle/>
          <a:p>
            <a:pPr algn="ctr"/>
            <a:r>
              <a:rPr lang="fr-BE" sz="1800" dirty="0" err="1" smtClean="0"/>
              <a:t>Modified</a:t>
            </a:r>
            <a:r>
              <a:rPr lang="fr-BE" sz="1800" dirty="0" smtClean="0"/>
              <a:t> </a:t>
            </a:r>
            <a:r>
              <a:rPr lang="fr-BE" sz="1800" dirty="0" err="1"/>
              <a:t>Wilson’s</a:t>
            </a:r>
            <a:r>
              <a:rPr lang="fr-BE" sz="1800" dirty="0"/>
              <a:t> interprétation table</a:t>
            </a:r>
          </a:p>
          <a:p>
            <a:endParaRPr lang="fr-BE" dirty="0"/>
          </a:p>
        </p:txBody>
      </p:sp>
      <p:sp>
        <p:nvSpPr>
          <p:cNvPr id="15" name="ZoneTexte 14"/>
          <p:cNvSpPr txBox="1"/>
          <p:nvPr/>
        </p:nvSpPr>
        <p:spPr>
          <a:xfrm>
            <a:off x="1053044" y="34690103"/>
            <a:ext cx="23069811" cy="1138773"/>
          </a:xfrm>
          <a:prstGeom prst="rect">
            <a:avLst/>
          </a:prstGeom>
          <a:noFill/>
          <a:ln>
            <a:solidFill>
              <a:schemeClr val="tx1"/>
            </a:solidFill>
          </a:ln>
        </p:spPr>
        <p:txBody>
          <a:bodyPr wrap="square" rtlCol="0">
            <a:spAutoFit/>
          </a:bodyPr>
          <a:lstStyle/>
          <a:p>
            <a:r>
              <a:rPr lang="fr-BE" sz="2800" b="1" dirty="0" err="1" smtClean="0"/>
              <a:t>References</a:t>
            </a:r>
            <a:r>
              <a:rPr lang="fr-BE" sz="2800" b="1" dirty="0" smtClean="0"/>
              <a:t> :</a:t>
            </a:r>
            <a:r>
              <a:rPr lang="fr-BE" sz="2800" dirty="0" smtClean="0"/>
              <a:t> </a:t>
            </a:r>
          </a:p>
          <a:p>
            <a:r>
              <a:rPr lang="fr-BE" sz="2000" dirty="0"/>
              <a:t>-</a:t>
            </a:r>
            <a:r>
              <a:rPr lang="fr-BE" sz="2000" dirty="0" smtClean="0"/>
              <a:t>« Rapid and </a:t>
            </a:r>
            <a:r>
              <a:rPr lang="fr-BE" sz="2000" dirty="0" err="1" smtClean="0"/>
              <a:t>economical</a:t>
            </a:r>
            <a:r>
              <a:rPr lang="fr-BE" sz="2000" dirty="0" smtClean="0"/>
              <a:t> </a:t>
            </a:r>
            <a:r>
              <a:rPr lang="fr-BE" sz="2000" dirty="0" err="1" smtClean="0"/>
              <a:t>method</a:t>
            </a:r>
            <a:r>
              <a:rPr lang="fr-BE" sz="2000" dirty="0" smtClean="0"/>
              <a:t> for </a:t>
            </a:r>
            <a:r>
              <a:rPr lang="fr-BE" sz="2000" dirty="0" err="1" smtClean="0"/>
              <a:t>biochemical</a:t>
            </a:r>
            <a:r>
              <a:rPr lang="fr-BE" sz="2000" dirty="0" smtClean="0"/>
              <a:t> screening of </a:t>
            </a:r>
            <a:r>
              <a:rPr lang="fr-BE" sz="2000" dirty="0" err="1" smtClean="0"/>
              <a:t>stool</a:t>
            </a:r>
            <a:r>
              <a:rPr lang="fr-BE" sz="2000" dirty="0" smtClean="0"/>
              <a:t> </a:t>
            </a:r>
            <a:r>
              <a:rPr lang="fr-BE" sz="2000" dirty="0" err="1" smtClean="0"/>
              <a:t>isolates</a:t>
            </a:r>
            <a:r>
              <a:rPr lang="fr-BE" sz="2000" dirty="0" smtClean="0"/>
              <a:t> for Salmonella and Shigella </a:t>
            </a:r>
            <a:r>
              <a:rPr lang="fr-BE" sz="2000" dirty="0" err="1" smtClean="0"/>
              <a:t>species</a:t>
            </a:r>
            <a:r>
              <a:rPr lang="fr-BE" sz="2000" dirty="0" smtClean="0"/>
              <a:t> », G. Wilson, Journal of </a:t>
            </a:r>
            <a:r>
              <a:rPr lang="fr-BE" sz="2000" dirty="0" err="1" smtClean="0"/>
              <a:t>clinical</a:t>
            </a:r>
            <a:r>
              <a:rPr lang="fr-BE" sz="2000" dirty="0" smtClean="0"/>
              <a:t> </a:t>
            </a:r>
            <a:r>
              <a:rPr lang="fr-BE" sz="2000" dirty="0" err="1" smtClean="0"/>
              <a:t>Microbiology</a:t>
            </a:r>
            <a:r>
              <a:rPr lang="fr-BE" sz="2000" dirty="0" smtClean="0"/>
              <a:t>, </a:t>
            </a:r>
            <a:r>
              <a:rPr lang="fr-BE" sz="2000" dirty="0" err="1" smtClean="0"/>
              <a:t>Oct</a:t>
            </a:r>
            <a:r>
              <a:rPr lang="fr-BE" sz="2000" dirty="0" smtClean="0"/>
              <a:t> 2004 p 4821-4823</a:t>
            </a:r>
          </a:p>
          <a:p>
            <a:r>
              <a:rPr lang="fr-BE" sz="2000" dirty="0" smtClean="0"/>
              <a:t>- </a:t>
            </a:r>
            <a:r>
              <a:rPr lang="fr-BE" sz="2000" dirty="0" err="1" smtClean="0"/>
              <a:t>Productsheet</a:t>
            </a:r>
            <a:r>
              <a:rPr lang="fr-BE" sz="2000" dirty="0" smtClean="0"/>
              <a:t> « </a:t>
            </a:r>
            <a:r>
              <a:rPr lang="fr-BE" sz="2000" dirty="0" err="1" smtClean="0"/>
              <a:t>Screenig</a:t>
            </a:r>
            <a:r>
              <a:rPr lang="fr-BE" sz="2000" dirty="0" smtClean="0"/>
              <a:t> for Salmonella and Shigella in </a:t>
            </a:r>
            <a:r>
              <a:rPr lang="fr-BE" sz="2000" dirty="0" err="1" smtClean="0"/>
              <a:t>faecal</a:t>
            </a:r>
            <a:r>
              <a:rPr lang="fr-BE" sz="2000" dirty="0" smtClean="0"/>
              <a:t> </a:t>
            </a:r>
            <a:r>
              <a:rPr lang="fr-BE" sz="2000" dirty="0" err="1" smtClean="0"/>
              <a:t>samples</a:t>
            </a:r>
            <a:r>
              <a:rPr lang="fr-BE" sz="2000" dirty="0" smtClean="0"/>
              <a:t> », </a:t>
            </a:r>
            <a:r>
              <a:rPr lang="fr-BE" sz="2000" dirty="0" err="1" smtClean="0"/>
              <a:t>Rosco</a:t>
            </a:r>
            <a:r>
              <a:rPr lang="fr-BE" sz="2000" dirty="0" smtClean="0"/>
              <a:t> </a:t>
            </a:r>
            <a:r>
              <a:rPr lang="fr-BE" sz="2000" dirty="0" err="1" smtClean="0"/>
              <a:t>Diagnostica</a:t>
            </a:r>
            <a:r>
              <a:rPr lang="fr-BE" sz="2000" dirty="0" smtClean="0"/>
              <a:t>, octobre 2009</a:t>
            </a:r>
            <a:endParaRPr lang="fr-BE" sz="2800" dirty="0"/>
          </a:p>
        </p:txBody>
      </p:sp>
      <p:sp>
        <p:nvSpPr>
          <p:cNvPr id="17" name="ZoneTexte 16"/>
          <p:cNvSpPr txBox="1"/>
          <p:nvPr/>
        </p:nvSpPr>
        <p:spPr>
          <a:xfrm>
            <a:off x="1080295" y="33240651"/>
            <a:ext cx="23042560" cy="1323439"/>
          </a:xfrm>
          <a:prstGeom prst="rect">
            <a:avLst/>
          </a:prstGeom>
          <a:noFill/>
          <a:ln>
            <a:solidFill>
              <a:schemeClr val="tx1"/>
            </a:solidFill>
          </a:ln>
        </p:spPr>
        <p:txBody>
          <a:bodyPr wrap="square" rtlCol="0">
            <a:spAutoFit/>
          </a:bodyPr>
          <a:lstStyle/>
          <a:p>
            <a:pPr algn="just"/>
            <a:r>
              <a:rPr lang="en-US" sz="4000" b="1" dirty="0"/>
              <a:t>Acknowledgments: </a:t>
            </a:r>
            <a:r>
              <a:rPr lang="en-US" sz="4000" dirty="0"/>
              <a:t>I would like to thank Professor A. Linden and </a:t>
            </a:r>
            <a:r>
              <a:rPr lang="en-US" sz="4000" dirty="0" smtClean="0"/>
              <a:t>Professor. </a:t>
            </a:r>
            <a:r>
              <a:rPr lang="en-US" sz="4000" dirty="0"/>
              <a:t>C. </a:t>
            </a:r>
            <a:r>
              <a:rPr lang="en-US" sz="4000" dirty="0" smtClean="0"/>
              <a:t>Boko </a:t>
            </a:r>
            <a:r>
              <a:rPr lang="en-US" sz="4000" dirty="0"/>
              <a:t>for allowing me to use their strains to carry out this </a:t>
            </a:r>
            <a:r>
              <a:rPr lang="en-US" sz="4000" dirty="0" smtClean="0"/>
              <a:t>study </a:t>
            </a:r>
            <a:r>
              <a:rPr lang="en-US" sz="4000" dirty="0"/>
              <a:t>as well as </a:t>
            </a:r>
            <a:r>
              <a:rPr lang="en-US" sz="4000" dirty="0" smtClean="0"/>
              <a:t>Professor J. </a:t>
            </a:r>
            <a:r>
              <a:rPr lang="en-US" sz="4000" dirty="0" err="1" smtClean="0"/>
              <a:t>Mainil</a:t>
            </a:r>
            <a:r>
              <a:rPr lang="en-US" sz="4000" dirty="0" smtClean="0"/>
              <a:t> and Doctor D. </a:t>
            </a:r>
            <a:r>
              <a:rPr lang="en-US" sz="4000" dirty="0" err="1" smtClean="0"/>
              <a:t>Thiry</a:t>
            </a:r>
            <a:r>
              <a:rPr lang="en-US" sz="4000" dirty="0" smtClean="0"/>
              <a:t> carefully reading.</a:t>
            </a:r>
            <a:endParaRPr lang="fr-BE" sz="4000" dirty="0"/>
          </a:p>
        </p:txBody>
      </p:sp>
      <p:sp>
        <p:nvSpPr>
          <p:cNvPr id="40" name="ZoneTexte 39"/>
          <p:cNvSpPr txBox="1"/>
          <p:nvPr/>
        </p:nvSpPr>
        <p:spPr>
          <a:xfrm>
            <a:off x="6448393" y="3480697"/>
            <a:ext cx="12297744" cy="954107"/>
          </a:xfrm>
          <a:prstGeom prst="rect">
            <a:avLst/>
          </a:prstGeom>
          <a:noFill/>
        </p:spPr>
        <p:txBody>
          <a:bodyPr wrap="square" rtlCol="0">
            <a:spAutoFit/>
          </a:bodyPr>
          <a:lstStyle/>
          <a:p>
            <a:r>
              <a:rPr lang="fr-BE" sz="2800" dirty="0" smtClean="0"/>
              <a:t>.</a:t>
            </a:r>
            <a:r>
              <a:rPr lang="fr-BE" sz="2800" baseline="30000" dirty="0" smtClean="0"/>
              <a:t>1</a:t>
            </a:r>
            <a:r>
              <a:rPr lang="fr-BE" sz="2800" dirty="0" smtClean="0"/>
              <a:t> </a:t>
            </a:r>
            <a:r>
              <a:rPr lang="fr-BE" sz="2800" dirty="0" err="1" smtClean="0"/>
              <a:t>Bacteriology</a:t>
            </a:r>
            <a:r>
              <a:rPr lang="fr-BE" sz="2800" dirty="0" smtClean="0"/>
              <a:t>, </a:t>
            </a:r>
            <a:r>
              <a:rPr lang="fr-BE" sz="2800" dirty="0" err="1" smtClean="0"/>
              <a:t>Infectious</a:t>
            </a:r>
            <a:r>
              <a:rPr lang="fr-BE" sz="2800" dirty="0" smtClean="0"/>
              <a:t> </a:t>
            </a:r>
            <a:r>
              <a:rPr lang="fr-BE" sz="2800" dirty="0" err="1" smtClean="0"/>
              <a:t>deseases</a:t>
            </a:r>
            <a:r>
              <a:rPr lang="fr-BE" sz="2800" dirty="0" smtClean="0"/>
              <a:t> </a:t>
            </a:r>
            <a:r>
              <a:rPr lang="fr-BE" sz="2800" dirty="0" err="1" smtClean="0"/>
              <a:t>department</a:t>
            </a:r>
            <a:r>
              <a:rPr lang="fr-BE" sz="2800" dirty="0" smtClean="0"/>
              <a:t>, FARAH, </a:t>
            </a:r>
            <a:r>
              <a:rPr lang="fr-BE" sz="2800" dirty="0" err="1" smtClean="0"/>
              <a:t>Uliege</a:t>
            </a:r>
            <a:endParaRPr lang="fr-BE" sz="2800" dirty="0" smtClean="0"/>
          </a:p>
          <a:p>
            <a:r>
              <a:rPr lang="fr-BE" sz="2800" dirty="0" smtClean="0"/>
              <a:t>.</a:t>
            </a:r>
            <a:r>
              <a:rPr lang="fr-BE" sz="2800" baseline="30000" dirty="0" smtClean="0"/>
              <a:t>2</a:t>
            </a:r>
            <a:r>
              <a:rPr lang="fr-BE" sz="2800" dirty="0" smtClean="0"/>
              <a:t> </a:t>
            </a:r>
            <a:r>
              <a:rPr lang="fr-BE" sz="2800" dirty="0" err="1" smtClean="0"/>
              <a:t>Wildlife</a:t>
            </a:r>
            <a:r>
              <a:rPr lang="fr-BE" sz="2800" dirty="0" smtClean="0"/>
              <a:t> </a:t>
            </a:r>
            <a:r>
              <a:rPr lang="fr-BE" sz="2800" dirty="0" err="1" smtClean="0"/>
              <a:t>hearth</a:t>
            </a:r>
            <a:r>
              <a:rPr lang="fr-BE" sz="2800" dirty="0" smtClean="0"/>
              <a:t> and </a:t>
            </a:r>
            <a:r>
              <a:rPr lang="fr-BE" sz="2800" dirty="0" err="1" smtClean="0"/>
              <a:t>diseases</a:t>
            </a:r>
            <a:r>
              <a:rPr lang="fr-BE" sz="2800" dirty="0" smtClean="0"/>
              <a:t>, </a:t>
            </a:r>
            <a:r>
              <a:rPr lang="fr-BE" sz="2800" dirty="0" err="1" smtClean="0"/>
              <a:t>Infectious</a:t>
            </a:r>
            <a:r>
              <a:rPr lang="fr-BE" sz="2800" dirty="0" smtClean="0"/>
              <a:t> </a:t>
            </a:r>
            <a:r>
              <a:rPr lang="fr-BE" sz="2800" dirty="0" err="1" smtClean="0"/>
              <a:t>deseases</a:t>
            </a:r>
            <a:r>
              <a:rPr lang="fr-BE" sz="2800" dirty="0" smtClean="0"/>
              <a:t> </a:t>
            </a:r>
            <a:r>
              <a:rPr lang="fr-BE" sz="2800" dirty="0" err="1" smtClean="0"/>
              <a:t>department</a:t>
            </a:r>
            <a:r>
              <a:rPr lang="fr-BE" sz="2800" dirty="0" smtClean="0"/>
              <a:t>, FARAH, </a:t>
            </a:r>
            <a:r>
              <a:rPr lang="fr-BE" sz="2800" dirty="0" err="1" smtClean="0"/>
              <a:t>Uliege</a:t>
            </a:r>
            <a:endParaRPr lang="fr-BE" sz="2800" dirty="0"/>
          </a:p>
        </p:txBody>
      </p:sp>
      <p:pic>
        <p:nvPicPr>
          <p:cNvPr id="1028" name="Picture 4" descr="http://www.ulg.ac.be/cms/c_9998204/fr/uliege-faculte-medecineveterinaire-logo-rvb-p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3081" y="1484981"/>
            <a:ext cx="6109814" cy="15709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ulg.ac.be/cms/c_9997910/fr/uliege-logo-compact-cmjn-pos-2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5162" y="1510059"/>
            <a:ext cx="3192389" cy="154996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731" y="17354178"/>
            <a:ext cx="3990090" cy="1981607"/>
          </a:xfrm>
          <a:prstGeom prst="rect">
            <a:avLst/>
          </a:prstGeom>
        </p:spPr>
      </p:pic>
      <p:grpSp>
        <p:nvGrpSpPr>
          <p:cNvPr id="51" name="Groupe 50"/>
          <p:cNvGrpSpPr/>
          <p:nvPr/>
        </p:nvGrpSpPr>
        <p:grpSpPr>
          <a:xfrm>
            <a:off x="5091114" y="17354178"/>
            <a:ext cx="2813748" cy="1981607"/>
            <a:chOff x="5244411" y="17450430"/>
            <a:chExt cx="2444427" cy="1800200"/>
          </a:xfrm>
        </p:grpSpPr>
        <p:pic>
          <p:nvPicPr>
            <p:cNvPr id="47" name="Imag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4411" y="17450430"/>
              <a:ext cx="2444427" cy="636933"/>
            </a:xfrm>
            <a:prstGeom prst="rect">
              <a:avLst/>
            </a:prstGeom>
          </p:spPr>
        </p:pic>
        <p:pic>
          <p:nvPicPr>
            <p:cNvPr id="48" name="Image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4411" y="18050557"/>
              <a:ext cx="2444427" cy="630841"/>
            </a:xfrm>
            <a:prstGeom prst="rect">
              <a:avLst/>
            </a:prstGeom>
          </p:spPr>
        </p:pic>
        <p:pic>
          <p:nvPicPr>
            <p:cNvPr id="49" name="Imag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44411" y="18650524"/>
              <a:ext cx="2444427" cy="600106"/>
            </a:xfrm>
            <a:prstGeom prst="rect">
              <a:avLst/>
            </a:prstGeom>
          </p:spPr>
        </p:pic>
      </p:grpSp>
      <p:sp>
        <p:nvSpPr>
          <p:cNvPr id="52" name="ZoneTexte 51"/>
          <p:cNvSpPr txBox="1"/>
          <p:nvPr/>
        </p:nvSpPr>
        <p:spPr>
          <a:xfrm>
            <a:off x="7904861" y="17354178"/>
            <a:ext cx="3976633" cy="1754326"/>
          </a:xfrm>
          <a:prstGeom prst="rect">
            <a:avLst/>
          </a:prstGeom>
          <a:noFill/>
        </p:spPr>
        <p:txBody>
          <a:bodyPr wrap="square" rtlCol="0">
            <a:spAutoFit/>
          </a:bodyPr>
          <a:lstStyle/>
          <a:p>
            <a:pPr algn="ctr"/>
            <a:r>
              <a:rPr lang="fr-BE" sz="1800" dirty="0" smtClean="0"/>
              <a:t>Right :</a:t>
            </a:r>
            <a:r>
              <a:rPr lang="fr-BE" sz="1800" dirty="0" err="1" smtClean="0"/>
              <a:t>Inoculed</a:t>
            </a:r>
            <a:r>
              <a:rPr lang="fr-BE" sz="1800" dirty="0" smtClean="0"/>
              <a:t> test </a:t>
            </a:r>
            <a:r>
              <a:rPr lang="fr-BE" sz="1800" dirty="0" err="1" smtClean="0"/>
              <a:t>before</a:t>
            </a:r>
            <a:r>
              <a:rPr lang="fr-BE" sz="1800" dirty="0" smtClean="0"/>
              <a:t> incubation</a:t>
            </a:r>
          </a:p>
          <a:p>
            <a:endParaRPr lang="fr-BE" sz="1800" dirty="0" smtClean="0"/>
          </a:p>
          <a:p>
            <a:pPr algn="ctr"/>
            <a:r>
              <a:rPr lang="fr-BE" sz="1800" dirty="0" err="1" smtClean="0"/>
              <a:t>Left</a:t>
            </a:r>
            <a:r>
              <a:rPr lang="fr-BE" sz="1800" dirty="0" smtClean="0"/>
              <a:t> :  LDC  IND  ONPG UREE  TDA        </a:t>
            </a:r>
            <a:r>
              <a:rPr lang="fr-BE" sz="1800" i="1" dirty="0" smtClean="0"/>
              <a:t>Salmonella</a:t>
            </a:r>
            <a:r>
              <a:rPr lang="fr-BE" sz="1800" dirty="0" smtClean="0"/>
              <a:t> </a:t>
            </a:r>
            <a:r>
              <a:rPr lang="fr-BE" sz="1800" dirty="0" err="1" smtClean="0"/>
              <a:t>ser</a:t>
            </a:r>
            <a:r>
              <a:rPr lang="fr-BE" sz="1800" dirty="0" smtClean="0"/>
              <a:t>. Dublin</a:t>
            </a:r>
          </a:p>
          <a:p>
            <a:pPr algn="ctr"/>
            <a:r>
              <a:rPr lang="fr-BE" sz="1800" i="1" dirty="0" smtClean="0"/>
              <a:t>Klebsiella </a:t>
            </a:r>
            <a:r>
              <a:rPr lang="fr-BE" sz="1800" i="1" dirty="0" err="1" smtClean="0"/>
              <a:t>oxytoca</a:t>
            </a:r>
            <a:endParaRPr lang="fr-BE" sz="1800" i="1" dirty="0" smtClean="0"/>
          </a:p>
          <a:p>
            <a:pPr algn="ctr"/>
            <a:r>
              <a:rPr lang="fr-BE" sz="1800" i="1" dirty="0" smtClean="0"/>
              <a:t>Proteus vulgaris</a:t>
            </a:r>
            <a:endParaRPr lang="fr-BE" i="1" dirty="0"/>
          </a:p>
        </p:txBody>
      </p:sp>
    </p:spTree>
    <p:extLst>
      <p:ext uri="{BB962C8B-B14F-4D97-AF65-F5344CB8AC3E}">
        <p14:creationId xmlns:p14="http://schemas.microsoft.com/office/powerpoint/2010/main" val="1927387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939</Words>
  <Application>Microsoft Office PowerPoint</Application>
  <PresentationFormat>Personnalisé</PresentationFormat>
  <Paragraphs>184</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Duprez Jean-Noël</dc:creator>
  <cp:lastModifiedBy>Duprez Jean-Noël</cp:lastModifiedBy>
  <cp:revision>31</cp:revision>
  <cp:lastPrinted>2019-02-28T09:22:49Z</cp:lastPrinted>
  <dcterms:created xsi:type="dcterms:W3CDTF">2018-09-03T11:00:47Z</dcterms:created>
  <dcterms:modified xsi:type="dcterms:W3CDTF">2019-02-28T09:24:13Z</dcterms:modified>
</cp:coreProperties>
</file>