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1" r:id="rId2"/>
    <p:sldId id="260" r:id="rId3"/>
    <p:sldId id="330" r:id="rId4"/>
    <p:sldId id="331" r:id="rId5"/>
    <p:sldId id="332" r:id="rId6"/>
    <p:sldId id="333" r:id="rId7"/>
    <p:sldId id="334" r:id="rId8"/>
    <p:sldId id="337" r:id="rId9"/>
    <p:sldId id="336" r:id="rId10"/>
    <p:sldId id="335" r:id="rId11"/>
    <p:sldId id="338" r:id="rId12"/>
    <p:sldId id="339" r:id="rId13"/>
    <p:sldId id="340" r:id="rId14"/>
    <p:sldId id="342" r:id="rId15"/>
    <p:sldId id="341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5" r:id="rId37"/>
    <p:sldId id="364" r:id="rId38"/>
    <p:sldId id="374" r:id="rId39"/>
    <p:sldId id="366" r:id="rId40"/>
    <p:sldId id="367" r:id="rId41"/>
    <p:sldId id="368" r:id="rId42"/>
    <p:sldId id="369" r:id="rId43"/>
    <p:sldId id="370" r:id="rId44"/>
    <p:sldId id="372" r:id="rId45"/>
    <p:sldId id="373" r:id="rId46"/>
    <p:sldId id="257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olline BAMBARA" initials="AB" lastIdx="2" clrIdx="0">
    <p:extLst>
      <p:ext uri="{19B8F6BF-5375-455C-9EA6-DF929625EA0E}">
        <p15:presenceInfo xmlns:p15="http://schemas.microsoft.com/office/powerpoint/2012/main" userId="3ba53a177fb673bb" providerId="Windows Live"/>
      </p:ext>
    </p:extLst>
  </p:cmAuthor>
  <p:cmAuthor id="2" name="Philippe Orban" initials="PhO" lastIdx="12" clrIdx="1">
    <p:extLst>
      <p:ext uri="{19B8F6BF-5375-455C-9EA6-DF929625EA0E}">
        <p15:presenceInfo xmlns:p15="http://schemas.microsoft.com/office/powerpoint/2012/main" userId="Philippe Orb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7" autoAdjust="0"/>
    <p:restoredTop sz="92485" autoAdjust="0"/>
  </p:normalViewPr>
  <p:slideViewPr>
    <p:cSldViewPr snapToGrid="0">
      <p:cViewPr varScale="1">
        <p:scale>
          <a:sx n="80" d="100"/>
          <a:sy n="80" d="100"/>
        </p:scale>
        <p:origin x="48" y="48"/>
      </p:cViewPr>
      <p:guideLst/>
    </p:cSldViewPr>
  </p:slideViewPr>
  <p:outlineViewPr>
    <p:cViewPr>
      <p:scale>
        <a:sx n="33" d="100"/>
        <a:sy n="33" d="100"/>
      </p:scale>
      <p:origin x="0" y="-153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9A045-F60F-4C5F-85BD-6916E097F408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5631B-9F5A-499F-B202-9A760B1EA7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89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57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735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785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544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187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56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336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11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03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629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18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46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877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53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298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959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565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770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991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741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591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07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918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412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976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809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5180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4580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5773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8630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3011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2641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80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876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8834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110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1568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1013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92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216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54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277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77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631B-9F5A-499F-B202-9A760B1EA76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93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40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60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94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36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31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30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2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76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74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54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18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FE2E1-BA76-48CC-A5CC-F0B4FAFEB5D1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A7C59-D6AF-46F3-B268-B3A45BF0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58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47699" y="215647"/>
            <a:ext cx="10896599" cy="533399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Université de Liège (Belgique)                Soutenance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 thèse de doctorat  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25-02-2021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47699" y="1030404"/>
            <a:ext cx="10896600" cy="192651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Caractérisation </a:t>
            </a:r>
            <a:r>
              <a:rPr lang="fr-FR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modélisation des nappes d’eau souterraine au voisinage </a:t>
            </a:r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petites retenues d'eau d'irrigation en zone de socle : cas de Kierma et de Mogtédo (Burkina Faso</a:t>
            </a:r>
            <a:r>
              <a:rPr lang="fr-F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16455" y="3282392"/>
            <a:ext cx="307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 Apolline BAMBARA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3168641" y="6080843"/>
            <a:ext cx="5854714" cy="642060"/>
            <a:chOff x="3176687" y="6080843"/>
            <a:chExt cx="5854714" cy="64206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l="902" r="1122"/>
            <a:stretch/>
          </p:blipFill>
          <p:spPr>
            <a:xfrm>
              <a:off x="4421287" y="6080843"/>
              <a:ext cx="4610114" cy="62407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/>
            <a:srcRect l="1973" t="18667" r="76541" b="11625"/>
            <a:stretch/>
          </p:blipFill>
          <p:spPr>
            <a:xfrm>
              <a:off x="3176687" y="6189504"/>
              <a:ext cx="1244600" cy="533399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4619781" y="4007972"/>
            <a:ext cx="3940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Promoteur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Serge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BROUYÈRE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47698" y="5988239"/>
            <a:ext cx="10896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98" y="4487986"/>
            <a:ext cx="984589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Contexte climatique 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25" y="1103236"/>
            <a:ext cx="3757595" cy="5191499"/>
          </a:xfrm>
          <a:prstGeom prst="rect">
            <a:avLst/>
          </a:prstGeom>
          <a:noFill/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14613" r="32382" b="22040"/>
          <a:stretch/>
        </p:blipFill>
        <p:spPr>
          <a:xfrm>
            <a:off x="523562" y="1064828"/>
            <a:ext cx="6059441" cy="5229907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0" y="6570800"/>
            <a:ext cx="11668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IPS: Indice de pluviométrique standardisé; ETP : évapotranspiration potentielle; U</a:t>
            </a:r>
            <a:r>
              <a:rPr lang="fr-FR" sz="1400" baseline="-25000" dirty="0" smtClean="0"/>
              <a:t>2 </a:t>
            </a:r>
            <a:r>
              <a:rPr lang="fr-FR" sz="1400" dirty="0" smtClean="0"/>
              <a:t>: vitesse du vent; HR : humidité relative, T : </a:t>
            </a:r>
            <a:r>
              <a:rPr lang="fr-FR" sz="1400" dirty="0"/>
              <a:t>température. Données : ANAM </a:t>
            </a:r>
            <a:endParaRPr lang="fr-FR" sz="1400" baseline="-25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1369777" y="6344046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Types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sols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69650" y="6396335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662008" y="6565611"/>
            <a:ext cx="293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cs typeface="Arial" panose="020B0604020202020204" pitchFamily="34" charset="0"/>
              </a:rPr>
              <a:t>Source des données: BUNASOL, BNDT</a:t>
            </a:r>
            <a:endParaRPr lang="fr-FR" sz="1400" dirty="0">
              <a:cs typeface="Arial" panose="020B060402020202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00757" y="988217"/>
            <a:ext cx="5326841" cy="4207434"/>
            <a:chOff x="400757" y="988217"/>
            <a:chExt cx="5326841" cy="420743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757" y="1438666"/>
              <a:ext cx="5326841" cy="3756985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529415" y="988217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Kierma</a:t>
              </a:r>
              <a:endPara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330651" y="989783"/>
            <a:ext cx="5262705" cy="4257621"/>
            <a:chOff x="6330651" y="989783"/>
            <a:chExt cx="5262705" cy="425762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651" y="1514282"/>
              <a:ext cx="5262705" cy="3733122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8299001" y="989783"/>
              <a:ext cx="1326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Mogtédo</a:t>
              </a:r>
              <a:endPara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20" name="Ellipse 19"/>
          <p:cNvSpPr/>
          <p:nvPr/>
        </p:nvSpPr>
        <p:spPr>
          <a:xfrm>
            <a:off x="2782290" y="4626343"/>
            <a:ext cx="3179618" cy="367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240192" y="4407681"/>
            <a:ext cx="2670433" cy="36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186288" y="3793445"/>
            <a:ext cx="2670433" cy="1662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41904" y="5378056"/>
            <a:ext cx="101738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0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sols ferrugineux tropicaux </a:t>
            </a:r>
            <a:r>
              <a:rPr lang="fr-FR" sz="20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lessivés : 90% à Kierma et 58% à Mogtédo;</a:t>
            </a:r>
          </a:p>
          <a:p>
            <a:pPr marL="34290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Sols hydromorphes, sols eutrophes et ferrugineux tropicaux au voisinage des retenues d’eau.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Types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sols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09609" y="6396335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/>
          <a:stretch/>
        </p:blipFill>
        <p:spPr bwMode="auto">
          <a:xfrm>
            <a:off x="708962" y="1433742"/>
            <a:ext cx="5348288" cy="3703207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 bwMode="auto">
          <a:xfrm>
            <a:off x="6191838" y="1426416"/>
            <a:ext cx="5348288" cy="3710533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723482" y="956689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377436" y="944158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245661" y="6550223"/>
            <a:ext cx="1748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cs typeface="Arial" panose="020B0604020202020204" pitchFamily="34" charset="0"/>
              </a:rPr>
              <a:t> Guyon et al., 2016</a:t>
            </a:r>
            <a:endParaRPr lang="fr-FR" sz="16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070" y="5294005"/>
            <a:ext cx="11234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Zones </a:t>
            </a:r>
            <a:r>
              <a:rPr lang="fr-FR" sz="20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agricoles </a:t>
            </a:r>
            <a:r>
              <a:rPr lang="fr-FR" sz="20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49</a:t>
            </a:r>
            <a:r>
              <a:rPr lang="fr-FR" sz="20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% du bassin de Kierma et 70% de celui de </a:t>
            </a:r>
            <a:r>
              <a:rPr lang="fr-FR" sz="20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Mogtédo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Végétation : </a:t>
            </a:r>
            <a:r>
              <a:rPr lang="fr-FR" sz="2000" dirty="0" smtClean="0"/>
              <a:t>49</a:t>
            </a:r>
            <a:r>
              <a:rPr lang="fr-FR" sz="2000" dirty="0"/>
              <a:t>% du bassin de Kierma et </a:t>
            </a:r>
            <a:r>
              <a:rPr lang="fr-FR" sz="2000" dirty="0" smtClean="0"/>
              <a:t>17</a:t>
            </a:r>
            <a:r>
              <a:rPr lang="fr-FR" sz="2000" dirty="0"/>
              <a:t>% </a:t>
            </a:r>
            <a:r>
              <a:rPr lang="fr-FR" sz="2000" dirty="0" smtClean="0"/>
              <a:t>de celui de </a:t>
            </a:r>
            <a:r>
              <a:rPr lang="fr-FR" sz="2000" dirty="0"/>
              <a:t>Mogtédo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2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Géologie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09610" y="6385877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580018" y="1502440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196935" y="1502440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73101" y="6565611"/>
            <a:ext cx="2480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cs typeface="Arial" panose="020B0604020202020204" pitchFamily="34" charset="0"/>
              </a:rPr>
              <a:t>Source des données : BUNASOL</a:t>
            </a:r>
            <a:endParaRPr lang="fr-FR" sz="1400" dirty="0">
              <a:cs typeface="Arial" panose="020B0604020202020204" pitchFamily="34" charset="0"/>
            </a:endParaRPr>
          </a:p>
        </p:txBody>
      </p:sp>
      <p:pic>
        <p:nvPicPr>
          <p:cNvPr id="17" name="Imag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72" y="2107536"/>
            <a:ext cx="5330825" cy="3766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Image 2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8" y="2107536"/>
            <a:ext cx="5339715" cy="37668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3886591" y="1068790"/>
            <a:ext cx="3697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socle cristallin et cristallophyllien</a:t>
            </a:r>
          </a:p>
        </p:txBody>
      </p:sp>
    </p:spTree>
    <p:extLst>
      <p:ext uri="{BB962C8B-B14F-4D97-AF65-F5344CB8AC3E}">
        <p14:creationId xmlns:p14="http://schemas.microsoft.com/office/powerpoint/2010/main" val="17744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Géologie - Hydrogéologie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271210" y="6384519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8" name="Espace réservé du contenu 8"/>
          <p:cNvSpPr txBox="1">
            <a:spLocks/>
          </p:cNvSpPr>
          <p:nvPr/>
        </p:nvSpPr>
        <p:spPr>
          <a:xfrm>
            <a:off x="175746" y="990926"/>
            <a:ext cx="11029950" cy="5158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3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Sédiments sablo-argileux à Kierma et argilo-sableux à Mogtédo</a:t>
            </a:r>
          </a:p>
          <a:p>
            <a:pPr marL="0" indent="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None/>
            </a:pPr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None/>
            </a:pP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None/>
            </a:pPr>
            <a:r>
              <a:rPr lang="fr-FR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None/>
            </a:pPr>
            <a:endParaRPr lang="fr-FR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None/>
            </a:pPr>
            <a:endParaRPr lang="fr-FR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None/>
            </a:pPr>
            <a:endParaRPr lang="fr-FR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None/>
            </a:pPr>
            <a:endParaRPr lang="fr-FR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None/>
            </a:pPr>
            <a:endParaRPr lang="fr-FR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None/>
            </a:pPr>
            <a:endParaRPr lang="fr-FR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8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254754" y="2303675"/>
            <a:ext cx="4874287" cy="3485652"/>
            <a:chOff x="621041" y="2032495"/>
            <a:chExt cx="4874287" cy="3485652"/>
          </a:xfrm>
        </p:grpSpPr>
        <p:sp>
          <p:nvSpPr>
            <p:cNvPr id="20" name="ZoneTexte 19"/>
            <p:cNvSpPr txBox="1"/>
            <p:nvPr/>
          </p:nvSpPr>
          <p:spPr>
            <a:xfrm>
              <a:off x="2621145" y="2032495"/>
              <a:ext cx="923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Kierma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/>
            <a:srcRect l="2165" t="3077" r="6195" b="16049"/>
            <a:stretch/>
          </p:blipFill>
          <p:spPr bwMode="auto">
            <a:xfrm>
              <a:off x="621041" y="2492465"/>
              <a:ext cx="4874287" cy="30256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3" name="Groupe 22"/>
          <p:cNvGrpSpPr/>
          <p:nvPr/>
        </p:nvGrpSpPr>
        <p:grpSpPr>
          <a:xfrm>
            <a:off x="5159885" y="2271163"/>
            <a:ext cx="6151476" cy="3053024"/>
            <a:chOff x="5526172" y="1999983"/>
            <a:chExt cx="6151476" cy="305302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4"/>
            <a:srcRect l="6709" r="14461"/>
            <a:stretch/>
          </p:blipFill>
          <p:spPr>
            <a:xfrm>
              <a:off x="5526172" y="2492465"/>
              <a:ext cx="6151476" cy="2560542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7422884" y="1999983"/>
              <a:ext cx="1181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Mogtédo</a:t>
              </a:r>
              <a:endPara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557" y="1345213"/>
            <a:ext cx="1969179" cy="139232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230" y="1356938"/>
            <a:ext cx="1925162" cy="1362208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75746" y="5725681"/>
            <a:ext cx="11809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Epaisseur moyenne de la couche altérite </a:t>
            </a:r>
            <a:r>
              <a:rPr lang="fr-FR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25 m à Kierma et 35 m à </a:t>
            </a:r>
            <a:r>
              <a:rPr lang="fr-FR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Mogtédo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ea typeface="Arial" panose="020B0604020202020204" pitchFamily="34" charset="0"/>
                <a:cs typeface="Arial" panose="020B0604020202020204" pitchFamily="34" charset="0"/>
              </a:rPr>
              <a:t>Aquifère de type bicouche dans les deux bassins : altérites et fissures</a:t>
            </a:r>
            <a:endParaRPr lang="fr-FR" sz="2400" dirty="0" smtClean="0"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55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Hydrogéologie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64733" y="6412459"/>
            <a:ext cx="597367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39" name="Espace réservé du contenu 8"/>
          <p:cNvSpPr txBox="1">
            <a:spLocks/>
          </p:cNvSpPr>
          <p:nvPr/>
        </p:nvSpPr>
        <p:spPr>
          <a:xfrm>
            <a:off x="172770" y="761446"/>
            <a:ext cx="11131548" cy="604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Fonctionnement hydrogéologique du bassin de Kierma</a:t>
            </a: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97" y="1323536"/>
            <a:ext cx="6951105" cy="49181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5189544" y="6598630"/>
            <a:ext cx="3308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Grommet</a:t>
            </a:r>
            <a:r>
              <a:rPr lang="fr-FR" sz="1400" dirty="0" smtClean="0"/>
              <a:t> &amp; Bambara, 2018 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>
          <a:xfrm>
            <a:off x="3238783" y="6245443"/>
            <a:ext cx="5762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Carte piézométrique </a:t>
            </a:r>
            <a:r>
              <a:rPr lang="fr-FR" dirty="0" smtClean="0"/>
              <a:t>de la nappe de Kierma-mars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2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Modèle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conceptuel du fonctionnement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hydrologique d’un bassin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09610" y="6396335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743" y="913381"/>
            <a:ext cx="8031140" cy="59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Mise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évidence des interactions retenue d’eau –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nappe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73777" y="6396335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208881" y="815690"/>
            <a:ext cx="11131548" cy="604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</a:rPr>
              <a:t>Mise en place du réseau de suivi</a:t>
            </a: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cs typeface="Arial" panose="020B0604020202020204" pitchFamily="34" charset="0"/>
              </a:rPr>
              <a:t> Mogtédo : 29 micropiézomètres</a:t>
            </a: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cs typeface="Arial" panose="020B0604020202020204" pitchFamily="34" charset="0"/>
              </a:rPr>
              <a:t> Kierma : 20 micropiézomètres</a:t>
            </a: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99" y="981059"/>
            <a:ext cx="5707378" cy="5673917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1" y="3201526"/>
            <a:ext cx="4981226" cy="31470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15"/>
          <p:cNvSpPr txBox="1"/>
          <p:nvPr/>
        </p:nvSpPr>
        <p:spPr>
          <a:xfrm>
            <a:off x="1205442" y="6532740"/>
            <a:ext cx="329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(a) Site de Kierma; (b) Site de Mogtédo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avec flèche 16"/>
          <p:cNvCxnSpPr>
            <a:endCxn id="13" idx="3"/>
          </p:cNvCxnSpPr>
          <p:nvPr/>
        </p:nvCxnSpPr>
        <p:spPr>
          <a:xfrm flipH="1">
            <a:off x="5190107" y="3017329"/>
            <a:ext cx="1323306" cy="17577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3" idx="3"/>
          </p:cNvCxnSpPr>
          <p:nvPr/>
        </p:nvCxnSpPr>
        <p:spPr>
          <a:xfrm flipH="1" flipV="1">
            <a:off x="5190107" y="4775035"/>
            <a:ext cx="1657007" cy="6207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5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Mise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évidence des interactions retenue d’eau –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nappe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08310" y="6383003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5" name="Espace réservé du contenu 8"/>
          <p:cNvSpPr txBox="1">
            <a:spLocks/>
          </p:cNvSpPr>
          <p:nvPr/>
        </p:nvSpPr>
        <p:spPr>
          <a:xfrm>
            <a:off x="151100" y="818596"/>
            <a:ext cx="11491471" cy="5928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</a:rPr>
              <a:t>Apport des cartes piézométriques</a:t>
            </a: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718289" y="1607497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622197" y="158614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20514" r="32524" b="32963"/>
          <a:stretch/>
        </p:blipFill>
        <p:spPr>
          <a:xfrm>
            <a:off x="322674" y="2028855"/>
            <a:ext cx="5297810" cy="365189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8" b="46942"/>
          <a:stretch/>
        </p:blipFill>
        <p:spPr>
          <a:xfrm>
            <a:off x="6226399" y="1966977"/>
            <a:ext cx="5650137" cy="399426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20514" r="32524" b="32963"/>
          <a:stretch/>
        </p:blipFill>
        <p:spPr>
          <a:xfrm>
            <a:off x="322674" y="2003045"/>
            <a:ext cx="5615678" cy="38710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53095" y="5967484"/>
            <a:ext cx="3241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Cartes piézométriques de saison de pluies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176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Mise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évidence des interactions retenue d’eau –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nappe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14645" y="6383003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861092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5" name="Espace réservé du contenu 8"/>
          <p:cNvSpPr txBox="1">
            <a:spLocks/>
          </p:cNvSpPr>
          <p:nvPr/>
        </p:nvSpPr>
        <p:spPr>
          <a:xfrm>
            <a:off x="149800" y="818596"/>
            <a:ext cx="11492771" cy="5928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b="1" dirty="0"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</a:rPr>
              <a:t>Évolution </a:t>
            </a:r>
            <a:r>
              <a:rPr lang="fr-FR" b="1" dirty="0">
                <a:cs typeface="Arial" panose="020B0604020202020204" pitchFamily="34" charset="0"/>
              </a:rPr>
              <a:t>temporelle des niveaux d’eau  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063389"/>
            <a:ext cx="5553571" cy="438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Texte 16"/>
          <p:cNvSpPr txBox="1"/>
          <p:nvPr/>
        </p:nvSpPr>
        <p:spPr>
          <a:xfrm>
            <a:off x="2890523" y="1550604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</a:t>
            </a:r>
            <a:r>
              <a:rPr lang="fr-FR" sz="2400" dirty="0" smtClean="0">
                <a:cs typeface="Arial" panose="020B0604020202020204" pitchFamily="34" charset="0"/>
              </a:rPr>
              <a:t> </a:t>
            </a:r>
            <a:endParaRPr lang="fr-FR" sz="2400" dirty="0"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518535" y="1550604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68" y="2063389"/>
            <a:ext cx="5562594" cy="4362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0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1542" t="1068" r="672" b="1058"/>
          <a:stretch/>
        </p:blipFill>
        <p:spPr>
          <a:xfrm>
            <a:off x="546090" y="2730646"/>
            <a:ext cx="5602546" cy="3964837"/>
          </a:xfrm>
          <a:prstGeom prst="rect">
            <a:avLst/>
          </a:prstGeom>
        </p:spPr>
      </p:pic>
      <p:sp>
        <p:nvSpPr>
          <p:cNvPr id="24" name="object 757"/>
          <p:cNvSpPr txBox="1"/>
          <p:nvPr/>
        </p:nvSpPr>
        <p:spPr>
          <a:xfrm>
            <a:off x="244536" y="948690"/>
            <a:ext cx="6652928" cy="169982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55600" marR="5080" indent="-34290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BE" sz="2400" dirty="0" smtClean="0">
                <a:cs typeface="Arial" panose="020B0604020202020204" pitchFamily="34" charset="0"/>
              </a:rPr>
              <a:t>Agriculture de subsistance, </a:t>
            </a:r>
            <a:r>
              <a:rPr lang="fr-FR" sz="2400" dirty="0" smtClean="0">
                <a:cs typeface="Arial" panose="020B0604020202020204" pitchFamily="34" charset="0"/>
              </a:rPr>
              <a:t>80</a:t>
            </a:r>
            <a:r>
              <a:rPr lang="fr-FR" sz="2400" dirty="0">
                <a:cs typeface="Arial" panose="020B0604020202020204" pitchFamily="34" charset="0"/>
              </a:rPr>
              <a:t>% de la population </a:t>
            </a:r>
            <a:r>
              <a:rPr lang="fr-FR" sz="2400" dirty="0" smtClean="0">
                <a:cs typeface="Arial" panose="020B0604020202020204" pitchFamily="34" charset="0"/>
              </a:rPr>
              <a:t>active, 30</a:t>
            </a:r>
            <a:r>
              <a:rPr lang="fr-FR" sz="2400" dirty="0">
                <a:cs typeface="Arial" panose="020B0604020202020204" pitchFamily="34" charset="0"/>
              </a:rPr>
              <a:t>% du </a:t>
            </a:r>
            <a:r>
              <a:rPr lang="fr-FR" sz="2400" dirty="0" smtClean="0">
                <a:cs typeface="Arial" panose="020B0604020202020204" pitchFamily="34" charset="0"/>
              </a:rPr>
              <a:t>PIB;</a:t>
            </a:r>
          </a:p>
          <a:p>
            <a:pPr marL="355600" marR="5080" indent="-342900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sz="1400" dirty="0" smtClean="0">
              <a:cs typeface="Arial" panose="020B0604020202020204" pitchFamily="34" charset="0"/>
            </a:endParaRPr>
          </a:p>
          <a:p>
            <a:pPr marL="355600" marR="5080" indent="-34290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BE" sz="2400" dirty="0" smtClean="0">
                <a:cs typeface="Arial" panose="020B0604020202020204" pitchFamily="34" charset="0"/>
              </a:rPr>
              <a:t>Construction massive de barrages - retenues d’eau et développement de l’irrigation;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870842" y="6623432"/>
            <a:ext cx="17604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Enquêtes DGAHDI, 2019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7431397" y="987167"/>
            <a:ext cx="4257776" cy="3726694"/>
            <a:chOff x="1388235" y="3371355"/>
            <a:chExt cx="3767655" cy="329770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8235" y="3371355"/>
              <a:ext cx="3767655" cy="2987299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2661983" y="6407451"/>
              <a:ext cx="18112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Nébié,1993; </a:t>
              </a:r>
              <a:r>
                <a:rPr lang="fr-FR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Pieyns</a:t>
              </a:r>
              <a:r>
                <a:rPr lang="fr-FR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2017</a:t>
              </a:r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Contexte et problématique 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  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74279" y="6384519"/>
            <a:ext cx="490314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t="15280" b="14104"/>
          <a:stretch/>
        </p:blipFill>
        <p:spPr>
          <a:xfrm>
            <a:off x="6701727" y="4436859"/>
            <a:ext cx="5490273" cy="217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Mise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évidence des interactions retenue d’eau –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nappe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08307" y="6396335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1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169103" y="861092"/>
            <a:ext cx="11773691" cy="6181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4000" b="1" dirty="0">
                <a:cs typeface="Arial" panose="020B0604020202020204" pitchFamily="34" charset="0"/>
              </a:rPr>
              <a:t> </a:t>
            </a:r>
            <a:r>
              <a:rPr lang="fr-FR" sz="4000" b="1" dirty="0" smtClean="0">
                <a:cs typeface="Arial" panose="020B0604020202020204" pitchFamily="34" charset="0"/>
              </a:rPr>
              <a:t>Échantillonnage des eaux</a:t>
            </a:r>
          </a:p>
          <a:p>
            <a:pPr marL="0" indent="0">
              <a:lnSpc>
                <a:spcPct val="150000"/>
              </a:lnSpc>
              <a:buClr>
                <a:srgbClr val="0070C0"/>
              </a:buClr>
              <a:buNone/>
            </a:pPr>
            <a:r>
              <a:rPr lang="fr-F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</a:t>
            </a:r>
            <a:r>
              <a:rPr lang="fr-FR" sz="3800" b="1" dirty="0" smtClean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900" dirty="0" smtClean="0">
                <a:cs typeface="Arial" panose="020B0604020202020204" pitchFamily="34" charset="0"/>
              </a:rPr>
              <a:t> 24 en saison sèche (20 MP, 2 forages et 2 ES)</a:t>
            </a:r>
          </a:p>
          <a:p>
            <a:pPr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900" dirty="0" smtClean="0">
                <a:cs typeface="Arial" panose="020B0604020202020204" pitchFamily="34" charset="0"/>
              </a:rPr>
              <a:t> 18 en saison de pluies (16 </a:t>
            </a:r>
            <a:r>
              <a:rPr lang="fr-FR" sz="2900" dirty="0">
                <a:cs typeface="Arial" panose="020B0604020202020204" pitchFamily="34" charset="0"/>
              </a:rPr>
              <a:t>MP, </a:t>
            </a:r>
            <a:r>
              <a:rPr lang="fr-FR" sz="2900" dirty="0" smtClean="0">
                <a:cs typeface="Arial" panose="020B0604020202020204" pitchFamily="34" charset="0"/>
              </a:rPr>
              <a:t>2 </a:t>
            </a:r>
            <a:r>
              <a:rPr lang="fr-FR" sz="2900" dirty="0">
                <a:cs typeface="Arial" panose="020B0604020202020204" pitchFamily="34" charset="0"/>
              </a:rPr>
              <a:t>forages et 2 ES</a:t>
            </a:r>
            <a:r>
              <a:rPr lang="fr-FR" sz="2900" dirty="0" smtClean="0">
                <a:cs typeface="Arial" panose="020B0604020202020204" pitchFamily="34" charset="0"/>
              </a:rPr>
              <a:t>)  </a:t>
            </a:r>
          </a:p>
          <a:p>
            <a:pPr marL="0" indent="0">
              <a:lnSpc>
                <a:spcPct val="100000"/>
              </a:lnSpc>
              <a:buClr>
                <a:srgbClr val="0070C0"/>
              </a:buClr>
              <a:buNone/>
            </a:pPr>
            <a:r>
              <a:rPr lang="fr-F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</a:t>
            </a:r>
            <a:r>
              <a:rPr lang="fr-FR" sz="3400" b="1" dirty="0" smtClean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900" dirty="0" smtClean="0">
                <a:cs typeface="Arial" panose="020B0604020202020204" pitchFamily="34" charset="0"/>
              </a:rPr>
              <a:t> 34 en saison sèche </a:t>
            </a:r>
            <a:r>
              <a:rPr lang="fr-FR" sz="2900" dirty="0">
                <a:cs typeface="Arial" panose="020B0604020202020204" pitchFamily="34" charset="0"/>
              </a:rPr>
              <a:t>(</a:t>
            </a:r>
            <a:r>
              <a:rPr lang="fr-FR" sz="2900" dirty="0" smtClean="0">
                <a:cs typeface="Arial" panose="020B0604020202020204" pitchFamily="34" charset="0"/>
              </a:rPr>
              <a:t>23 </a:t>
            </a:r>
            <a:r>
              <a:rPr lang="fr-FR" sz="2900" dirty="0">
                <a:cs typeface="Arial" panose="020B0604020202020204" pitchFamily="34" charset="0"/>
              </a:rPr>
              <a:t>MP, </a:t>
            </a:r>
            <a:r>
              <a:rPr lang="fr-FR" sz="2900" dirty="0" smtClean="0">
                <a:cs typeface="Arial" panose="020B0604020202020204" pitchFamily="34" charset="0"/>
              </a:rPr>
              <a:t>5 Pts, 4 </a:t>
            </a:r>
            <a:r>
              <a:rPr lang="fr-FR" sz="2900" dirty="0">
                <a:cs typeface="Arial" panose="020B0604020202020204" pitchFamily="34" charset="0"/>
              </a:rPr>
              <a:t>forages et 2 ES</a:t>
            </a:r>
            <a:r>
              <a:rPr lang="fr-FR" sz="2900" dirty="0" smtClean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900" dirty="0" smtClean="0">
                <a:cs typeface="Arial" panose="020B0604020202020204" pitchFamily="34" charset="0"/>
              </a:rPr>
              <a:t> 29 en saison de pluies (22 </a:t>
            </a:r>
            <a:r>
              <a:rPr lang="fr-FR" sz="2900" dirty="0">
                <a:cs typeface="Arial" panose="020B0604020202020204" pitchFamily="34" charset="0"/>
              </a:rPr>
              <a:t>MP, </a:t>
            </a:r>
            <a:r>
              <a:rPr lang="fr-FR" sz="2900" dirty="0" smtClean="0">
                <a:cs typeface="Arial" panose="020B0604020202020204" pitchFamily="34" charset="0"/>
              </a:rPr>
              <a:t>1 Pts</a:t>
            </a:r>
            <a:r>
              <a:rPr lang="fr-FR" sz="2900" dirty="0">
                <a:cs typeface="Arial" panose="020B0604020202020204" pitchFamily="34" charset="0"/>
              </a:rPr>
              <a:t>, 4 forages et 2 ES</a:t>
            </a:r>
            <a:r>
              <a:rPr lang="fr-FR" sz="3200" dirty="0" smtClean="0"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4000" b="1" dirty="0" smtClean="0">
                <a:cs typeface="Arial" panose="020B0604020202020204" pitchFamily="34" charset="0"/>
              </a:rPr>
              <a:t> Paramètres mesurés in situ </a:t>
            </a:r>
          </a:p>
          <a:p>
            <a:pPr marL="0" indent="0">
              <a:lnSpc>
                <a:spcPct val="120000"/>
              </a:lnSpc>
              <a:buClr>
                <a:srgbClr val="0070C0"/>
              </a:buClr>
              <a:buNone/>
            </a:pPr>
            <a:r>
              <a:rPr lang="fr-FR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Conductivité électrique (CE), Température (T) et pH</a:t>
            </a: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4000" b="1" dirty="0" smtClean="0">
                <a:cs typeface="Arial" panose="020B0604020202020204" pitchFamily="34" charset="0"/>
              </a:rPr>
              <a:t> Paramètres analysés</a:t>
            </a:r>
          </a:p>
          <a:p>
            <a:pPr marL="0" indent="0">
              <a:lnSpc>
                <a:spcPct val="150000"/>
              </a:lnSpc>
              <a:buClr>
                <a:srgbClr val="0070C0"/>
              </a:buClr>
              <a:buNone/>
            </a:pPr>
            <a:r>
              <a:rPr lang="fr-F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Ions majeurs : 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fr-FR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</a:t>
            </a:r>
            <a:r>
              <a:rPr lang="fr-FR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Mg</a:t>
            </a:r>
            <a:r>
              <a:rPr lang="fr-FR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</a:t>
            </a:r>
            <a:r>
              <a:rPr lang="fr-FR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Cl</a:t>
            </a:r>
            <a:r>
              <a:rPr lang="fr-FR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</a:t>
            </a:r>
            <a:r>
              <a:rPr lang="fr-FR" sz="3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fr-F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</a:t>
            </a:r>
            <a:r>
              <a:rPr lang="fr-FR" sz="3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fr-FR" sz="3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r>
              <a:rPr lang="fr-F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fr-F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HCO</a:t>
            </a:r>
            <a:r>
              <a:rPr lang="fr-FR" sz="3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611896" y="939743"/>
            <a:ext cx="9330898" cy="5970545"/>
            <a:chOff x="2611896" y="939743"/>
            <a:chExt cx="9330898" cy="5970545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987" y="939743"/>
              <a:ext cx="5393807" cy="5185771"/>
            </a:xfrm>
            <a:prstGeom prst="rect">
              <a:avLst/>
            </a:prstGeom>
            <a:noFill/>
            <a:ln w="3175">
              <a:noFill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2611896" y="6602511"/>
              <a:ext cx="68881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cs typeface="Arial" panose="020B0604020202020204" pitchFamily="34" charset="0"/>
                </a:rPr>
                <a:t>MP: micropiézomètre; Pts : puits; ES : Eau de Surface; (a) Site de Kierma; (b) Site de Mogtédo</a:t>
              </a:r>
              <a:endParaRPr lang="fr-FR" sz="14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2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Mise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évidence des interactions retenue d’eau –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nappe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7770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1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5" name="Espace réservé du contenu 8"/>
          <p:cNvSpPr txBox="1">
            <a:spLocks/>
          </p:cNvSpPr>
          <p:nvPr/>
        </p:nvSpPr>
        <p:spPr>
          <a:xfrm>
            <a:off x="203730" y="913381"/>
            <a:ext cx="11757070" cy="604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</a:rPr>
              <a:t>Faciès des eaux - Kierma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0" y="2260290"/>
            <a:ext cx="8756841" cy="3938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44325" y="1728201"/>
            <a:ext cx="2552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/>
              <a:t>Eaux</a:t>
            </a:r>
            <a:r>
              <a:rPr lang="en-US" sz="2400" b="1" dirty="0" smtClean="0"/>
              <a:t> Ca-HCO3   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571542" y="6529721"/>
            <a:ext cx="5254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Ca-HCO3: </a:t>
            </a:r>
            <a:r>
              <a:rPr lang="fr-FR" sz="1400" dirty="0"/>
              <a:t>b</a:t>
            </a:r>
            <a:r>
              <a:rPr lang="fr-FR" sz="1400" dirty="0" smtClean="0"/>
              <a:t>icarbonaté calcique; (a) saison sèche; (b) saison de pluies 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4638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Mise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évidence des interactions retenue d’eau –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nappe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6926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1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5" name="Espace réservé du contenu 8"/>
          <p:cNvSpPr txBox="1">
            <a:spLocks/>
          </p:cNvSpPr>
          <p:nvPr/>
        </p:nvSpPr>
        <p:spPr>
          <a:xfrm>
            <a:off x="149800" y="815690"/>
            <a:ext cx="11823903" cy="604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</a:rPr>
              <a:t>Faciès des eaux - Mogtédo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669" y="1635978"/>
            <a:ext cx="4207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/>
              <a:t>Eaux</a:t>
            </a:r>
            <a:r>
              <a:rPr lang="en-US" sz="2400" b="1" dirty="0" smtClean="0"/>
              <a:t> Ca-HCO3 </a:t>
            </a:r>
            <a:r>
              <a:rPr lang="en-US" sz="2400" b="1" dirty="0" smtClean="0">
                <a:solidFill>
                  <a:srgbClr val="FF0000"/>
                </a:solidFill>
              </a:rPr>
              <a:t>→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2400" b="1" dirty="0"/>
              <a:t>Na - HCO3</a:t>
            </a:r>
            <a:r>
              <a:rPr lang="en-US" sz="2400" b="1" dirty="0" smtClean="0"/>
              <a:t>  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379036" y="6557481"/>
            <a:ext cx="7639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Ca-HCO3: </a:t>
            </a:r>
            <a:r>
              <a:rPr lang="fr-FR" sz="1400" dirty="0"/>
              <a:t>b</a:t>
            </a:r>
            <a:r>
              <a:rPr lang="fr-FR" sz="1400" dirty="0" smtClean="0"/>
              <a:t>icarbonaté calcique; Na-HCO3: bicarbonatée sodique; (a) saison sèche; (b) saison de pluies  </a:t>
            </a:r>
            <a:endParaRPr lang="fr-FR" sz="1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21" y="2255171"/>
            <a:ext cx="8903857" cy="39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Mise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évidence des interactions retenue d’eau –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nappe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Interactions ESU-ESO 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40327" y="6396335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1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5" name="Espace réservé du contenu 8"/>
          <p:cNvSpPr txBox="1">
            <a:spLocks/>
          </p:cNvSpPr>
          <p:nvPr/>
        </p:nvSpPr>
        <p:spPr>
          <a:xfrm>
            <a:off x="149800" y="815690"/>
            <a:ext cx="11131548" cy="604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>
                <a:cs typeface="Arial" panose="020B0604020202020204" pitchFamily="34" charset="0"/>
              </a:rPr>
              <a:t>Échange </a:t>
            </a:r>
            <a:r>
              <a:rPr lang="fr-FR" b="1" dirty="0" smtClean="0">
                <a:cs typeface="Arial" panose="020B0604020202020204" pitchFamily="34" charset="0"/>
              </a:rPr>
              <a:t>d’ions</a:t>
            </a:r>
            <a:endParaRPr lang="fr-FR" b="1" dirty="0"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93" y="2155180"/>
            <a:ext cx="10197715" cy="4152407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3042441" y="1644669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</a:t>
            </a:r>
            <a:r>
              <a:rPr lang="fr-FR" sz="2400" dirty="0" smtClean="0">
                <a:cs typeface="Arial" panose="020B0604020202020204" pitchFamily="34" charset="0"/>
              </a:rPr>
              <a:t> </a:t>
            </a:r>
            <a:endParaRPr lang="fr-FR" sz="2400" dirty="0"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039563" y="171418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Quantification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la recharge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96335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1"/>
            <a:ext cx="11684000" cy="5843019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8"/>
              <p:cNvSpPr txBox="1">
                <a:spLocks/>
              </p:cNvSpPr>
              <p:nvPr/>
            </p:nvSpPr>
            <p:spPr>
              <a:xfrm>
                <a:off x="151100" y="813735"/>
                <a:ext cx="11809700" cy="60423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q"/>
                </a:pPr>
                <a:r>
                  <a:rPr lang="fr-FR" b="1" dirty="0" smtClean="0">
                    <a:cs typeface="Arial" panose="020B0604020202020204" pitchFamily="34" charset="0"/>
                  </a:rPr>
                  <a:t> Existence d’une recharge locale et naturelle? </a:t>
                </a:r>
              </a:p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q"/>
                </a:pPr>
                <a:r>
                  <a:rPr lang="fr-FR" b="1" dirty="0" smtClean="0">
                    <a:cs typeface="Arial" panose="020B0604020202020204" pitchFamily="34" charset="0"/>
                  </a:rPr>
                  <a:t> Bilan hydrique à 2 échelles </a:t>
                </a:r>
              </a:p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fr-FR" sz="2000" b="1" dirty="0" smtClean="0">
                    <a:solidFill>
                      <a:srgbClr val="000000"/>
                    </a:solidFill>
                    <a:ea typeface="Calibri"/>
                    <a:cs typeface="Arial" panose="020B0604020202020204" pitchFamily="34" charset="0"/>
                  </a:rPr>
                  <a:t> </a:t>
                </a:r>
                <a:r>
                  <a:rPr lang="fr-FR" sz="2000" b="1" dirty="0" smtClean="0">
                    <a:cs typeface="Arial" panose="020B0604020202020204" pitchFamily="34" charset="0"/>
                  </a:rPr>
                  <a:t>Échelle globale du bassin</a:t>
                </a:r>
                <a:r>
                  <a:rPr lang="fr-FR" sz="2000" dirty="0" smtClean="0">
                    <a:cs typeface="Arial" panose="020B0604020202020204" pitchFamily="34" charset="0"/>
                  </a:rPr>
                  <a:t> </a:t>
                </a:r>
              </a:p>
              <a:p>
                <a:pPr marL="0" indent="0">
                  <a:lnSpc>
                    <a:spcPct val="150000"/>
                  </a:lnSpc>
                  <a:buClr>
                    <a:srgbClr val="0070C0"/>
                  </a:buClr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𝑤𝑡𝑟𝑠h𝑑</m:t>
                          </m:r>
                        </m:sub>
                      </m:sSub>
                      <m:r>
                        <a:rPr lang="fr-FR" sz="1800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𝑤𝑡𝑟𝑠h𝑑</m:t>
                          </m:r>
                        </m:sub>
                      </m:sSub>
                      <m:r>
                        <a:rPr lang="fr-FR" sz="1800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𝑤𝑡𝑟𝑠h𝑑</m:t>
                          </m:r>
                        </m:sub>
                      </m:sSub>
                      <m:r>
                        <a:rPr lang="fr-FR" sz="1800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FR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𝐸𝑇</m:t>
                          </m:r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−∆</m:t>
                          </m:r>
                          <m:r>
                            <a:rPr lang="fr-FR" sz="1800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fr-FR" sz="1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Arial" panose="020B0604020202020204" pitchFamily="34" charset="0"/>
                  <a:buNone/>
                </a:pPr>
                <a:endParaRPr lang="fr-FR" sz="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fr-FR" sz="2000" b="1" dirty="0" smtClean="0">
                    <a:cs typeface="Arial" panose="020B0604020202020204" pitchFamily="34" charset="0"/>
                  </a:rPr>
                  <a:t>Échelle de la retenue d’eau </a:t>
                </a:r>
                <a:endParaRPr lang="fr-FR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Clr>
                    <a:srgbClr val="0070C0"/>
                  </a:buClr>
                  <a:buSzPct val="12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𝑅𝑒𝑠</m:t>
                        </m:r>
                      </m:sub>
                    </m:sSub>
                    <m:r>
                      <a:rPr lang="fr-FR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𝑅𝑒𝑠</m:t>
                        </m:r>
                      </m:sub>
                    </m:sSub>
                    <m:r>
                      <a:rPr lang="fr-FR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𝑅𝑒𝑠</m:t>
                        </m:r>
                      </m:sub>
                    </m:sSub>
                    <m:r>
                      <a:rPr lang="fr-FR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−∆</m:t>
                        </m:r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fr-FR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𝑤𝑡𝑟𝑠h𝑑</m:t>
                        </m:r>
                      </m:sub>
                    </m:sSub>
                  </m:oMath>
                </a14:m>
                <a:r>
                  <a:rPr lang="fr-FR" sz="1800" b="1" dirty="0"/>
                  <a:t>	</a:t>
                </a:r>
                <a:endParaRPr lang="fr-FR" sz="1800" dirty="0"/>
              </a:p>
              <a:p>
                <a:pPr marL="0" indent="0"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Arial" panose="020B0604020202020204" pitchFamily="34" charset="0"/>
                  <a:buNone/>
                </a:pPr>
                <a:endParaRPr lang="fr-FR" sz="1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Espace réservé du contenu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00" y="813735"/>
                <a:ext cx="11809700" cy="6042310"/>
              </a:xfrm>
              <a:prstGeom prst="rect">
                <a:avLst/>
              </a:prstGeom>
              <a:blipFill rotWithShape="0">
                <a:blip r:embed="rId3"/>
                <a:stretch>
                  <a:fillRect l="-12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472" y="1608574"/>
            <a:ext cx="5496325" cy="455227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49800" y="4181691"/>
            <a:ext cx="556471" cy="405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6343771" y="3474502"/>
            <a:ext cx="862435" cy="5298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49800" y="2869266"/>
            <a:ext cx="862435" cy="5298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8335858" y="5689189"/>
            <a:ext cx="1178256" cy="405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7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Quantification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la recharge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06210" y="6384518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2"/>
            <a:ext cx="11684000" cy="6173218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151100" y="741677"/>
            <a:ext cx="11823903" cy="5483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q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</a:rPr>
              <a:t>Recharge naturelle</a:t>
            </a:r>
          </a:p>
          <a:p>
            <a:pPr marL="0" indent="0">
              <a:lnSpc>
                <a:spcPct val="150000"/>
              </a:lnSpc>
              <a:buClr>
                <a:srgbClr val="0070C0"/>
              </a:buClr>
              <a:buSzPct val="120000"/>
              <a:buFont typeface="Arial" panose="020B0604020202020204" pitchFamily="34" charset="0"/>
              <a:buNone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4175729"/>
                  </p:ext>
                </p:extLst>
              </p:nvPr>
            </p:nvGraphicFramePr>
            <p:xfrm>
              <a:off x="3947200" y="1171975"/>
              <a:ext cx="4231701" cy="5486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231701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</a:tblGrid>
                  <a:tr h="5285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FR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𝑤𝑡𝑟𝑠h𝑑</m:t>
                                    </m:r>
                                  </m:sub>
                                </m:sSub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𝐸𝑇</m:t>
                                </m:r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−∆</m:t>
                                </m:r>
                                <m:r>
                                  <a:rPr lang="fr-FR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fr-FR" sz="2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4175729"/>
                  </p:ext>
                </p:extLst>
              </p:nvPr>
            </p:nvGraphicFramePr>
            <p:xfrm>
              <a:off x="3947200" y="1171975"/>
              <a:ext cx="4231701" cy="5486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231701"/>
                  </a:tblGrid>
                  <a:tr h="5486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144" t="-1099" r="-576" b="-439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Rectangle 2"/>
          <p:cNvSpPr/>
          <p:nvPr/>
        </p:nvSpPr>
        <p:spPr>
          <a:xfrm>
            <a:off x="534367" y="6511770"/>
            <a:ext cx="107587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20000"/>
            </a:pPr>
            <a:r>
              <a:rPr lang="fr-FR" sz="1400" dirty="0">
                <a:cs typeface="Arial" panose="020B0604020202020204" pitchFamily="34" charset="0"/>
              </a:rPr>
              <a:t>P : </a:t>
            </a:r>
            <a:r>
              <a:rPr lang="fr-FR" sz="1400" dirty="0" smtClean="0">
                <a:cs typeface="Arial" panose="020B0604020202020204" pitchFamily="34" charset="0"/>
              </a:rPr>
              <a:t>pluie; R </a:t>
            </a:r>
            <a:r>
              <a:rPr lang="fr-FR" sz="1400" dirty="0">
                <a:cs typeface="Arial" panose="020B0604020202020204" pitchFamily="34" charset="0"/>
              </a:rPr>
              <a:t>: </a:t>
            </a:r>
            <a:r>
              <a:rPr lang="fr-FR" sz="1400" dirty="0" smtClean="0">
                <a:cs typeface="Arial" panose="020B0604020202020204" pitchFamily="34" charset="0"/>
              </a:rPr>
              <a:t>ruissellement; ET </a:t>
            </a:r>
            <a:r>
              <a:rPr lang="fr-FR" sz="1400" dirty="0">
                <a:cs typeface="Arial" panose="020B0604020202020204" pitchFamily="34" charset="0"/>
              </a:rPr>
              <a:t>: évapotranspiration </a:t>
            </a:r>
            <a:r>
              <a:rPr lang="fr-FR" sz="1400" dirty="0" smtClean="0">
                <a:cs typeface="Arial" panose="020B0604020202020204" pitchFamily="34" charset="0"/>
              </a:rPr>
              <a:t>réelle; ∆</a:t>
            </a:r>
            <a:r>
              <a:rPr lang="fr-FR" sz="1400" dirty="0">
                <a:cs typeface="Arial" panose="020B0604020202020204" pitchFamily="34" charset="0"/>
              </a:rPr>
              <a:t>S : variation de stock d’eau du </a:t>
            </a:r>
            <a:r>
              <a:rPr lang="fr-FR" sz="1400" dirty="0" smtClean="0">
                <a:cs typeface="Arial" panose="020B0604020202020204" pitchFamily="34" charset="0"/>
              </a:rPr>
              <a:t>sol &amp; ETP (méthode de Penman -</a:t>
            </a:r>
            <a:r>
              <a:rPr lang="fr-FR" sz="1400" dirty="0"/>
              <a:t>Allen et al., </a:t>
            </a:r>
            <a:r>
              <a:rPr lang="fr-FR" sz="1400" dirty="0" smtClean="0"/>
              <a:t>2005)</a:t>
            </a:r>
            <a:endParaRPr lang="fr-FR" sz="1400" dirty="0">
              <a:cs typeface="Arial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45689" y="1816433"/>
            <a:ext cx="5568035" cy="4850464"/>
            <a:chOff x="130630" y="1805443"/>
            <a:chExt cx="5568035" cy="4850464"/>
          </a:xfrm>
        </p:grpSpPr>
        <p:sp>
          <p:nvSpPr>
            <p:cNvPr id="15" name="ZoneTexte 14"/>
            <p:cNvSpPr txBox="1"/>
            <p:nvPr/>
          </p:nvSpPr>
          <p:spPr>
            <a:xfrm>
              <a:off x="2550038" y="1805443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Kierma</a:t>
              </a:r>
              <a:endPara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/>
            <a:srcRect l="8413" t="8453" r="13148" b="8010"/>
            <a:stretch/>
          </p:blipFill>
          <p:spPr>
            <a:xfrm>
              <a:off x="130630" y="2090059"/>
              <a:ext cx="5568035" cy="4565848"/>
            </a:xfrm>
            <a:prstGeom prst="rect">
              <a:avLst/>
            </a:prstGeom>
          </p:spPr>
        </p:pic>
      </p:grpSp>
      <p:grpSp>
        <p:nvGrpSpPr>
          <p:cNvPr id="18" name="Groupe 17"/>
          <p:cNvGrpSpPr/>
          <p:nvPr/>
        </p:nvGrpSpPr>
        <p:grpSpPr>
          <a:xfrm>
            <a:off x="6354407" y="1813035"/>
            <a:ext cx="5517422" cy="4802316"/>
            <a:chOff x="6164729" y="1813035"/>
            <a:chExt cx="5517422" cy="4802316"/>
          </a:xfrm>
        </p:grpSpPr>
        <p:sp>
          <p:nvSpPr>
            <p:cNvPr id="17" name="ZoneTexte 16"/>
            <p:cNvSpPr txBox="1"/>
            <p:nvPr/>
          </p:nvSpPr>
          <p:spPr>
            <a:xfrm>
              <a:off x="8617436" y="1813035"/>
              <a:ext cx="1326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</a:t>
              </a:r>
              <a:r>
                <a:rPr lang="fr-FR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ogtédo</a:t>
              </a:r>
              <a:endPara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/>
            <a:srcRect l="8364" t="9788" r="13910" b="8158"/>
            <a:stretch/>
          </p:blipFill>
          <p:spPr>
            <a:xfrm>
              <a:off x="6164729" y="2130559"/>
              <a:ext cx="5517422" cy="4484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6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Quantification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la recharge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10910" y="6384519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2"/>
            <a:ext cx="11684000" cy="6173218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8"/>
              <p:cNvSpPr txBox="1">
                <a:spLocks/>
              </p:cNvSpPr>
              <p:nvPr/>
            </p:nvSpPr>
            <p:spPr>
              <a:xfrm>
                <a:off x="151100" y="741676"/>
                <a:ext cx="11823903" cy="61163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q"/>
                </a:pPr>
                <a:r>
                  <a:rPr lang="fr-F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 smtClean="0">
                    <a:cs typeface="Arial" panose="020B0604020202020204" pitchFamily="34" charset="0"/>
                  </a:rPr>
                  <a:t>Quel apport des retenues dans la recharge locale?</a:t>
                </a:r>
              </a:p>
              <a:p>
                <a:pPr marL="0" indent="0">
                  <a:lnSpc>
                    <a:spcPct val="150000"/>
                  </a:lnSpc>
                  <a:buClr>
                    <a:srgbClr val="0070C0"/>
                  </a:buClr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fr-FR" sz="1800" b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fr-FR" sz="1800" b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fr-FR" sz="1800" b="1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FR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−∆</m:t>
                          </m:r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fr-FR" sz="1800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800" b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800" b="1">
                              <a:latin typeface="Cambria Math" panose="02040503050406030204" pitchFamily="18" charset="0"/>
                            </a:rPr>
                            <m:t>𝑤𝑡𝑟𝑠h𝑑</m:t>
                          </m:r>
                        </m:sub>
                      </m:sSub>
                    </m:oMath>
                  </m:oMathPara>
                </a14:m>
                <a:endParaRPr lang="fr-FR" sz="1800" b="1" dirty="0" smtClean="0"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fr-FR" sz="2400" b="1" dirty="0" smtClean="0">
                    <a:cs typeface="Arial" panose="020B0604020202020204" pitchFamily="34" charset="0"/>
                  </a:rPr>
                  <a:t>Hypothèses</a:t>
                </a:r>
              </a:p>
              <a:p>
                <a:pPr lvl="1">
                  <a:lnSpc>
                    <a:spcPct val="150000"/>
                  </a:lnSpc>
                  <a:buClr>
                    <a:srgbClr val="0070C0"/>
                  </a:buClr>
                  <a:buSzPct val="120000"/>
                </a:pPr>
                <a:r>
                  <a:rPr lang="fr-FR" sz="2000" dirty="0" smtClean="0"/>
                  <a:t>Calcul en période non pluvieuse (P=0; R=0 et O=0)</a:t>
                </a:r>
              </a:p>
              <a:p>
                <a:pPr lvl="1">
                  <a:lnSpc>
                    <a:spcPct val="150000"/>
                  </a:lnSpc>
                  <a:buClr>
                    <a:srgbClr val="0070C0"/>
                  </a:buClr>
                  <a:buSzPct val="120000"/>
                </a:pPr>
                <a:r>
                  <a:rPr lang="fr-FR" sz="2000" dirty="0" smtClean="0"/>
                  <a:t>Exfiltration </a:t>
                </a:r>
                <a:r>
                  <a:rPr lang="fr-FR" sz="2000" dirty="0"/>
                  <a:t>des eaux </a:t>
                </a:r>
                <a:r>
                  <a:rPr lang="fr-FR" sz="2000" dirty="0" smtClean="0"/>
                  <a:t>souterraines négligeable (G=0)</a:t>
                </a:r>
              </a:p>
              <a:p>
                <a:pPr lvl="1">
                  <a:lnSpc>
                    <a:spcPct val="150000"/>
                  </a:lnSpc>
                  <a:buClr>
                    <a:srgbClr val="0070C0"/>
                  </a:buClr>
                  <a:buSzPct val="120000"/>
                </a:pPr>
                <a:r>
                  <a:rPr lang="fr-FR" sz="2000" dirty="0" smtClean="0">
                    <a:cs typeface="Arial" panose="020B0604020202020204" pitchFamily="34" charset="0"/>
                  </a:rPr>
                  <a:t>Retenue d’eau non asséchée</a:t>
                </a:r>
              </a:p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fr-FR" sz="2400" b="1" dirty="0" smtClean="0">
                    <a:cs typeface="Arial" panose="020B0604020202020204" pitchFamily="34" charset="0"/>
                  </a:rPr>
                  <a:t>Équation </a:t>
                </a:r>
                <a:r>
                  <a:rPr lang="fr-F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buClr>
                    <a:srgbClr val="0070C0"/>
                  </a:buClr>
                  <a:buSzPct val="120000"/>
                  <a:buFont typeface="Wingdings" panose="05000000000000000000" pitchFamily="2" charset="2"/>
                  <a:buChar char="ü"/>
                </a:pPr>
                <a:endParaRPr lang="fr-FR" sz="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22860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1">
                              <a:latin typeface="Cambria Math" panose="02040503050406030204" pitchFamily="18" charset="0"/>
                            </a:rPr>
                            <m:t>𝑅𝑒𝑠</m:t>
                          </m:r>
                        </m:sub>
                      </m:sSub>
                      <m:r>
                        <a:rPr lang="fr-FR" sz="2000" b="1">
                          <a:latin typeface="Cambria Math" panose="02040503050406030204" pitchFamily="18" charset="0"/>
                        </a:rPr>
                        <m:t>= −(</m:t>
                      </m:r>
                      <m:r>
                        <m:rPr>
                          <m:sty m:val="p"/>
                        </m:rPr>
                        <a:rPr lang="fr-FR" sz="2000" b="1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fr-FR" sz="2000" b="1">
                          <a:latin typeface="Cambria Math" panose="020405030504060302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fr-FR" sz="2000" b="1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fr-FR" sz="2000" b="1">
                          <a:latin typeface="Cambria Math" panose="02040503050406030204" pitchFamily="18" charset="0"/>
                        </a:rPr>
                        <m:t> + ∆</m:t>
                      </m:r>
                      <m:r>
                        <m:rPr>
                          <m:sty m:val="p"/>
                        </m:rPr>
                        <a:rPr lang="fr-FR" sz="2000" b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20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  <a:p>
                <a:pPr marL="0" indent="22860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fr-FR" sz="24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marL="0" indent="22860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fr-FR" sz="18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</a:t>
                </a:r>
                <a:endParaRPr lang="fr-FR" sz="1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Espace réservé du contenu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00" y="741676"/>
                <a:ext cx="11823903" cy="6116323"/>
              </a:xfrm>
              <a:prstGeom prst="rect">
                <a:avLst/>
              </a:prstGeom>
              <a:blipFill rotWithShape="0">
                <a:blip r:embed="rId3"/>
                <a:stretch>
                  <a:fillRect l="-9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54078" y="6322964"/>
            <a:ext cx="11117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20000"/>
            </a:pPr>
            <a:r>
              <a:rPr lang="fr-FR" sz="1400" dirty="0">
                <a:cs typeface="Arial" panose="020B0604020202020204" pitchFamily="34" charset="0"/>
              </a:rPr>
              <a:t> </a:t>
            </a:r>
            <a:r>
              <a:rPr lang="fr-FR" sz="1400" dirty="0" smtClean="0">
                <a:cs typeface="Arial" panose="020B0604020202020204" pitchFamily="34" charset="0"/>
              </a:rPr>
              <a:t>P: précipitations, G : exfiltrations, R: ruissellements, A : surface, E </a:t>
            </a:r>
            <a:r>
              <a:rPr lang="fr-FR" sz="1400" dirty="0">
                <a:cs typeface="Arial" panose="020B0604020202020204" pitchFamily="34" charset="0"/>
              </a:rPr>
              <a:t>: évaporation de la retenue </a:t>
            </a:r>
            <a:r>
              <a:rPr lang="fr-FR" sz="1400" dirty="0" smtClean="0">
                <a:cs typeface="Arial" panose="020B0604020202020204" pitchFamily="34" charset="0"/>
              </a:rPr>
              <a:t>d’eau, W </a:t>
            </a:r>
            <a:r>
              <a:rPr lang="fr-FR" sz="1400" dirty="0">
                <a:cs typeface="Arial" panose="020B0604020202020204" pitchFamily="34" charset="0"/>
              </a:rPr>
              <a:t>: prélèvements d’eau dans la </a:t>
            </a:r>
            <a:r>
              <a:rPr lang="fr-FR" sz="1400" dirty="0" smtClean="0">
                <a:cs typeface="Arial" panose="020B0604020202020204" pitchFamily="34" charset="0"/>
              </a:rPr>
              <a:t>retenue, ∆</a:t>
            </a:r>
            <a:r>
              <a:rPr lang="fr-FR" sz="1400" dirty="0">
                <a:cs typeface="Arial" panose="020B0604020202020204" pitchFamily="34" charset="0"/>
              </a:rPr>
              <a:t>h : variation du niveau d’eau dans la </a:t>
            </a:r>
            <a:r>
              <a:rPr lang="fr-FR" sz="1400" dirty="0" smtClean="0">
                <a:cs typeface="Arial" panose="020B0604020202020204" pitchFamily="34" charset="0"/>
              </a:rPr>
              <a:t>retenue, O: déversements.</a:t>
            </a:r>
            <a:endParaRPr lang="fr-FR" sz="14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14" y="1697581"/>
            <a:ext cx="5033476" cy="4168928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151100" y="1513114"/>
            <a:ext cx="502043" cy="4001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8445508" y="5476352"/>
            <a:ext cx="1421973" cy="3629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3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Quantification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la recharge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3167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2"/>
            <a:ext cx="11684000" cy="6173218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149800" y="781240"/>
            <a:ext cx="808163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q"/>
            </a:pPr>
            <a:r>
              <a:rPr lang="fr-FR" sz="2800" b="1" dirty="0"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cs typeface="Arial" panose="020B0604020202020204" pitchFamily="34" charset="0"/>
              </a:rPr>
              <a:t>Quel </a:t>
            </a:r>
            <a:r>
              <a:rPr lang="fr-FR" sz="2800" b="1" dirty="0">
                <a:cs typeface="Arial" panose="020B0604020202020204" pitchFamily="34" charset="0"/>
              </a:rPr>
              <a:t>apport </a:t>
            </a:r>
            <a:r>
              <a:rPr lang="fr-FR" sz="2800" b="1" dirty="0" smtClean="0">
                <a:cs typeface="Arial" panose="020B0604020202020204" pitchFamily="34" charset="0"/>
              </a:rPr>
              <a:t>des retenues dans la recharge </a:t>
            </a:r>
            <a:r>
              <a:rPr lang="fr-FR" sz="2800" b="1" dirty="0">
                <a:cs typeface="Arial" panose="020B0604020202020204" pitchFamily="34" charset="0"/>
              </a:rPr>
              <a:t>locale?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72" y="1697818"/>
            <a:ext cx="9214659" cy="4385112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5345640" y="1378421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Kierma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7483" y="6174485"/>
            <a:ext cx="5366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Recharge locale moyenne </a:t>
            </a:r>
            <a:r>
              <a:rPr lang="fr-FR" sz="20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journalière : </a:t>
            </a:r>
            <a:r>
              <a:rPr lang="fr-FR" sz="20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 </a:t>
            </a:r>
            <a:r>
              <a:rPr lang="fr-FR" sz="20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± 2 mm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Quantification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la recharge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2"/>
            <a:ext cx="11684000" cy="6173218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149800" y="783195"/>
            <a:ext cx="8081636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q"/>
            </a:pPr>
            <a:r>
              <a:rPr lang="fr-FR" sz="2800" b="1" dirty="0">
                <a:cs typeface="Arial" panose="020B0604020202020204" pitchFamily="34" charset="0"/>
              </a:rPr>
              <a:t> Quel apport des retenues dans la recharge locale?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48274" y="6380591"/>
            <a:ext cx="5308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Recharge locale moyenne journalière: 4 </a:t>
            </a:r>
            <a:r>
              <a:rPr lang="fr-FR" sz="20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± 2 mm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392948" y="1314295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/>
          <a:stretch/>
        </p:blipFill>
        <p:spPr bwMode="auto">
          <a:xfrm>
            <a:off x="1436704" y="1635209"/>
            <a:ext cx="8791499" cy="4745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1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Quantification </a:t>
              </a:r>
              <a:r>
                <a:rPr lang="fr-FR" sz="3000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de la recharge 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Recharge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149800" y="913382"/>
            <a:ext cx="11801997" cy="6173218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b="1" dirty="0" smtClean="0">
                <a:cs typeface="Arial" panose="020B0604020202020204" pitchFamily="34" charset="0"/>
              </a:rPr>
              <a:t> Synthèse</a:t>
            </a:r>
            <a:endParaRPr lang="fr-FR" b="1" dirty="0"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Recharge moyenne à l’échelle du bassin versant</a:t>
            </a:r>
          </a:p>
          <a:p>
            <a:pPr marL="0" indent="0">
              <a:buNone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 : 82 mm/an</a:t>
            </a:r>
          </a:p>
          <a:p>
            <a:pPr marL="0" indent="0">
              <a:buNone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 : 48 mm/an</a:t>
            </a:r>
          </a:p>
          <a:p>
            <a:pPr marL="0" indent="0">
              <a:buNone/>
            </a:pPr>
            <a:endPara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Recharge </a:t>
            </a:r>
            <a:r>
              <a:rPr lang="fr-FR" sz="2400" b="1" dirty="0">
                <a:solidFill>
                  <a:srgbClr val="0070C0"/>
                </a:solidFill>
                <a:cs typeface="Arial" panose="020B0604020202020204" pitchFamily="34" charset="0"/>
              </a:rPr>
              <a:t>locale moyenne</a:t>
            </a:r>
            <a:r>
              <a:rPr lang="fr-FR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Kierma : 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1350 ± 540 mm/an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Mogtédo :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1080 ± 540mm/an </a:t>
            </a:r>
            <a:endPara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→ La recharge locale contribue largement à la recharge des nappes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3703" r="24567" b="18281"/>
          <a:stretch/>
        </p:blipFill>
        <p:spPr>
          <a:xfrm>
            <a:off x="5906916" y="1913261"/>
            <a:ext cx="5768636" cy="41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757"/>
          <p:cNvSpPr txBox="1"/>
          <p:nvPr/>
        </p:nvSpPr>
        <p:spPr>
          <a:xfrm>
            <a:off x="278100" y="876935"/>
            <a:ext cx="6652928" cy="561051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BE" sz="2400" dirty="0">
                <a:cs typeface="Arial" panose="020B0604020202020204" pitchFamily="34" charset="0"/>
              </a:rPr>
              <a:t>Assèchement précoce des retenues </a:t>
            </a:r>
            <a:r>
              <a:rPr lang="fr-BE" sz="2400" dirty="0" smtClean="0">
                <a:cs typeface="Arial" panose="020B0604020202020204" pitchFamily="34" charset="0"/>
              </a:rPr>
              <a:t>d’eau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Contexte et problématique 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98511" y="6396335"/>
            <a:ext cx="463589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r="32105" b="63367"/>
          <a:stretch/>
        </p:blipFill>
        <p:spPr>
          <a:xfrm>
            <a:off x="2163232" y="1394945"/>
            <a:ext cx="7664362" cy="270516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1757" t="5948" r="4986" b="11393"/>
          <a:stretch/>
        </p:blipFill>
        <p:spPr>
          <a:xfrm>
            <a:off x="2784040" y="4243044"/>
            <a:ext cx="6422746" cy="26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200" b="1" dirty="0">
                  <a:cs typeface="Arial" panose="020B0604020202020204" pitchFamily="34" charset="0"/>
                </a:rPr>
                <a:t>N</a:t>
              </a:r>
              <a:r>
                <a:rPr lang="fr-FR" sz="3200" b="1" dirty="0" smtClean="0">
                  <a:cs typeface="Arial" panose="020B0604020202020204" pitchFamily="34" charset="0"/>
                </a:rPr>
                <a:t>appes </a:t>
              </a:r>
              <a:r>
                <a:rPr lang="fr-FR" sz="3200" b="1" dirty="0">
                  <a:cs typeface="Arial" panose="020B0604020202020204" pitchFamily="34" charset="0"/>
                </a:rPr>
                <a:t>d’eau </a:t>
              </a:r>
              <a:r>
                <a:rPr lang="fr-FR" sz="3200" b="1" dirty="0" smtClean="0">
                  <a:cs typeface="Arial" panose="020B0604020202020204" pitchFamily="34" charset="0"/>
                </a:rPr>
                <a:t>exploitables?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Exploitabilité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913382"/>
            <a:ext cx="11684000" cy="6173218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149800" y="860831"/>
            <a:ext cx="478451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800" b="1" dirty="0"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cs typeface="Arial" panose="020B0604020202020204" pitchFamily="34" charset="0"/>
              </a:rPr>
              <a:t>Conductivités hydrauliques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fr-FR" sz="2400" b="1" dirty="0" smtClean="0">
                <a:cs typeface="Arial" panose="020B0604020202020204" pitchFamily="34" charset="0"/>
              </a:rPr>
              <a:t>17 </a:t>
            </a:r>
            <a:r>
              <a:rPr lang="fr-FR" sz="2400" b="1" dirty="0" err="1">
                <a:cs typeface="Arial" panose="020B0604020202020204" pitchFamily="34" charset="0"/>
              </a:rPr>
              <a:t>s</a:t>
            </a:r>
            <a:r>
              <a:rPr lang="fr-FR" sz="2400" b="1" dirty="0" err="1" smtClean="0">
                <a:cs typeface="Arial" panose="020B0604020202020204" pitchFamily="34" charset="0"/>
              </a:rPr>
              <a:t>lugs</a:t>
            </a:r>
            <a:r>
              <a:rPr lang="fr-FR" sz="2400" b="1" dirty="0" smtClean="0">
                <a:cs typeface="Arial" panose="020B0604020202020204" pitchFamily="34" charset="0"/>
              </a:rPr>
              <a:t> tests sur chaque site</a:t>
            </a:r>
            <a:endParaRPr lang="fr-FR" sz="2400" b="1" dirty="0"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4" y="2624719"/>
            <a:ext cx="5312089" cy="375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519" y="2624719"/>
            <a:ext cx="5307101" cy="3750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2949971" y="2255387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Kierma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57072" y="2255387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Mogtédo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200" b="1" dirty="0">
                  <a:cs typeface="Arial" panose="020B0604020202020204" pitchFamily="34" charset="0"/>
                </a:rPr>
                <a:t>N</a:t>
              </a:r>
              <a:r>
                <a:rPr lang="fr-FR" sz="3200" b="1" dirty="0" smtClean="0">
                  <a:cs typeface="Arial" panose="020B0604020202020204" pitchFamily="34" charset="0"/>
                </a:rPr>
                <a:t>appes </a:t>
              </a:r>
              <a:r>
                <a:rPr lang="fr-FR" sz="3200" b="1" dirty="0">
                  <a:cs typeface="Arial" panose="020B0604020202020204" pitchFamily="34" charset="0"/>
                </a:rPr>
                <a:t>d’eau </a:t>
              </a:r>
              <a:r>
                <a:rPr lang="fr-FR" sz="3200" b="1" dirty="0" smtClean="0">
                  <a:cs typeface="Arial" panose="020B0604020202020204" pitchFamily="34" charset="0"/>
                </a:rPr>
                <a:t>exploitables?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Exploitabilité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151100" y="1060317"/>
            <a:ext cx="11684000" cy="6173218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b="1" dirty="0" smtClean="0">
                <a:cs typeface="Arial" panose="020B0604020202020204" pitchFamily="34" charset="0"/>
              </a:rPr>
              <a:t> Conductivités hydrauliques</a:t>
            </a:r>
          </a:p>
          <a:p>
            <a:pPr marL="0" indent="0">
              <a:buClr>
                <a:srgbClr val="0070C0"/>
              </a:buClr>
              <a:buNone/>
            </a:pPr>
            <a:endParaRPr lang="fr-F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59" y="1483962"/>
            <a:ext cx="6414157" cy="53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200" b="1" dirty="0">
                  <a:cs typeface="Arial" panose="020B0604020202020204" pitchFamily="34" charset="0"/>
                </a:rPr>
                <a:t>N</a:t>
              </a:r>
              <a:r>
                <a:rPr lang="fr-FR" sz="3200" b="1" dirty="0" smtClean="0">
                  <a:cs typeface="Arial" panose="020B0604020202020204" pitchFamily="34" charset="0"/>
                </a:rPr>
                <a:t>appes </a:t>
              </a:r>
              <a:r>
                <a:rPr lang="fr-FR" sz="3200" b="1" dirty="0">
                  <a:cs typeface="Arial" panose="020B0604020202020204" pitchFamily="34" charset="0"/>
                </a:rPr>
                <a:t>d’eau </a:t>
              </a:r>
              <a:r>
                <a:rPr lang="fr-FR" sz="3200" b="1" dirty="0" smtClean="0">
                  <a:cs typeface="Arial" panose="020B0604020202020204" pitchFamily="34" charset="0"/>
                </a:rPr>
                <a:t>exploitables?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Exploitabilité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1100" y="960365"/>
            <a:ext cx="11811000" cy="5897635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b="1" dirty="0" smtClean="0"/>
              <a:t> Quels débit d’exploitation et surface </a:t>
            </a:r>
            <a:r>
              <a:rPr lang="fr-FR" b="1" dirty="0"/>
              <a:t>irriguée?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b="1" dirty="0" smtClean="0"/>
              <a:t> </a:t>
            </a:r>
            <a:r>
              <a:rPr lang="fr-FR" sz="2400" b="1" dirty="0" smtClean="0"/>
              <a:t>Puits à grand diamètre 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</a:pPr>
            <a:r>
              <a:rPr lang="fr-FR" sz="2000" dirty="0" smtClean="0"/>
              <a:t>Diamètre : 2 m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</a:pPr>
            <a:r>
              <a:rPr lang="fr-FR" sz="2000" dirty="0" smtClean="0"/>
              <a:t>Profondeur totale : 15 m 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</a:pPr>
            <a:r>
              <a:rPr lang="fr-FR" sz="2000" dirty="0" smtClean="0"/>
              <a:t>Rabattement moyenne après pompage : 2 m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9061" y="2239619"/>
            <a:ext cx="5897880" cy="3317110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7953098" y="3721057"/>
            <a:ext cx="1371600" cy="301913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 rot="3960589">
            <a:off x="8375722" y="5597360"/>
            <a:ext cx="1502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2" y="3618996"/>
            <a:ext cx="5729589" cy="32232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989052" y="6611423"/>
            <a:ext cx="2350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Crédit photo : </a:t>
            </a:r>
            <a:r>
              <a:rPr lang="fr-FR" sz="1400" dirty="0" err="1" smtClean="0"/>
              <a:t>Brouyère</a:t>
            </a:r>
            <a:r>
              <a:rPr lang="fr-FR" sz="1400" dirty="0" smtClean="0"/>
              <a:t>, 2016</a:t>
            </a:r>
            <a:endParaRPr lang="fr-FR" sz="1400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7848601" y="5148943"/>
            <a:ext cx="29474" cy="146248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 rot="5400000">
            <a:off x="7406040" y="5695517"/>
            <a:ext cx="13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rabattement</a:t>
            </a:r>
            <a:endParaRPr lang="fr-F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1100" y="960365"/>
            <a:ext cx="11811000" cy="4566679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b="1" dirty="0" smtClean="0"/>
              <a:t> Quels débit d’exploitation et surface irriguée?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/>
          </a:p>
          <a:p>
            <a:pPr algn="ctr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 smtClean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 smtClean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 smtClean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 smtClean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fr-FR" b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8952" t="10717" r="13790" b="10816"/>
          <a:stretch/>
        </p:blipFill>
        <p:spPr>
          <a:xfrm>
            <a:off x="919968" y="1461092"/>
            <a:ext cx="5202517" cy="4065952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200" b="1" dirty="0">
                  <a:cs typeface="Arial" panose="020B0604020202020204" pitchFamily="34" charset="0"/>
                </a:rPr>
                <a:t>N</a:t>
              </a:r>
              <a:r>
                <a:rPr lang="fr-FR" sz="3200" b="1" dirty="0" smtClean="0">
                  <a:cs typeface="Arial" panose="020B0604020202020204" pitchFamily="34" charset="0"/>
                </a:rPr>
                <a:t>appes </a:t>
              </a:r>
              <a:r>
                <a:rPr lang="fr-FR" sz="3200" b="1" dirty="0">
                  <a:cs typeface="Arial" panose="020B0604020202020204" pitchFamily="34" charset="0"/>
                </a:rPr>
                <a:t>d’eau </a:t>
              </a:r>
              <a:r>
                <a:rPr lang="fr-FR" sz="3200" b="1" dirty="0" smtClean="0">
                  <a:cs typeface="Arial" panose="020B0604020202020204" pitchFamily="34" charset="0"/>
                </a:rPr>
                <a:t>exploitables?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Exploitabilité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7953098" y="3721057"/>
            <a:ext cx="1371600" cy="301913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297606" y="4861338"/>
            <a:ext cx="1280865" cy="493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>
            <a:stCxn id="8" idx="1"/>
          </p:cNvCxnSpPr>
          <p:nvPr/>
        </p:nvCxnSpPr>
        <p:spPr>
          <a:xfrm flipH="1" flipV="1">
            <a:off x="4463143" y="4602103"/>
            <a:ext cx="22041" cy="3314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/>
          <a:srcRect l="11280" t="9030" r="13602" b="10728"/>
          <a:stretch/>
        </p:blipFill>
        <p:spPr>
          <a:xfrm>
            <a:off x="6825247" y="1389905"/>
            <a:ext cx="4998901" cy="410897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257" y="2672896"/>
            <a:ext cx="2594683" cy="20962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3712" y="5729776"/>
            <a:ext cx="11574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fr-FR" sz="2400" b="1" dirty="0" smtClean="0">
                <a:solidFill>
                  <a:srgbClr val="FF0000"/>
                </a:solidFill>
              </a:rPr>
              <a:t>→ Potentialité </a:t>
            </a:r>
            <a:r>
              <a:rPr lang="fr-FR" sz="2400" b="1" dirty="0">
                <a:solidFill>
                  <a:srgbClr val="FF0000"/>
                </a:solidFill>
              </a:rPr>
              <a:t>en </a:t>
            </a:r>
            <a:r>
              <a:rPr lang="fr-FR" sz="2400" b="1" dirty="0" smtClean="0">
                <a:solidFill>
                  <a:srgbClr val="FF0000"/>
                </a:solidFill>
              </a:rPr>
              <a:t>eau souterraine superficielle </a:t>
            </a:r>
            <a:r>
              <a:rPr lang="fr-FR" sz="2400" b="1" dirty="0">
                <a:solidFill>
                  <a:srgbClr val="FF0000"/>
                </a:solidFill>
              </a:rPr>
              <a:t>plus importante et exploitable à </a:t>
            </a:r>
            <a:r>
              <a:rPr lang="fr-FR" sz="2400" b="1" dirty="0" smtClean="0">
                <a:solidFill>
                  <a:srgbClr val="FF0000"/>
                </a:solidFill>
              </a:rPr>
              <a:t>Kierma</a:t>
            </a:r>
          </a:p>
          <a:p>
            <a:pPr>
              <a:buClr>
                <a:srgbClr val="0070C0"/>
              </a:buClr>
            </a:pPr>
            <a:r>
              <a:rPr lang="fr-FR" sz="2400" b="1" dirty="0">
                <a:solidFill>
                  <a:srgbClr val="FF0000"/>
                </a:solidFill>
              </a:rPr>
              <a:t>→ G</a:t>
            </a:r>
            <a:r>
              <a:rPr lang="fr-FR" sz="2400" b="1" dirty="0" smtClean="0">
                <a:solidFill>
                  <a:srgbClr val="FF0000"/>
                </a:solidFill>
              </a:rPr>
              <a:t>rande superficie irrigable par un puits à Kierma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67797" y="740418"/>
            <a:ext cx="11684000" cy="5883102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b="1" dirty="0" smtClean="0"/>
              <a:t> Objectifs </a:t>
            </a: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b="1" dirty="0" smtClean="0"/>
              <a:t> </a:t>
            </a:r>
            <a:r>
              <a:rPr lang="fr-FR" sz="2400" dirty="0" smtClean="0"/>
              <a:t>Comprendre le fonctionnement hydrodynamique d’un bassin versant</a:t>
            </a: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dirty="0" smtClean="0"/>
              <a:t> Confirmer les résultats des investigations de terrain</a:t>
            </a: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cs typeface="Arial" panose="020B0604020202020204" pitchFamily="34" charset="0"/>
              </a:rPr>
              <a:t>Modèle </a:t>
            </a:r>
            <a:r>
              <a:rPr lang="fr-FR" b="1" dirty="0">
                <a:cs typeface="Arial" panose="020B0604020202020204" pitchFamily="34" charset="0"/>
              </a:rPr>
              <a:t>hydrologique HydroGeoSphere (HGS)</a:t>
            </a:r>
          </a:p>
          <a:p>
            <a:pPr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cs typeface="Arial" panose="020B0604020202020204" pitchFamily="34" charset="0"/>
              </a:rPr>
              <a:t> Couple une solution tridimensionnelle (3D) d'écoulement souterrain à saturation variable à une solution bidimensionnelle (2D) d'écoulement d'eau de surface </a:t>
            </a:r>
          </a:p>
          <a:p>
            <a:pPr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cs typeface="Arial" panose="020B0604020202020204" pitchFamily="34" charset="0"/>
              </a:rPr>
              <a:t> Calcule </a:t>
            </a:r>
            <a:r>
              <a:rPr lang="fr-FR" sz="2400" dirty="0">
                <a:cs typeface="Arial" panose="020B0604020202020204" pitchFamily="34" charset="0"/>
              </a:rPr>
              <a:t>la recharge et l’évapotranspiration intégrés à la simulation des écoulements des eaux souterraines et de surface, les </a:t>
            </a:r>
            <a:r>
              <a:rPr lang="fr-FR" sz="2400" dirty="0" smtClean="0">
                <a:cs typeface="Arial" panose="020B0604020202020204" pitchFamily="34" charset="0"/>
              </a:rPr>
              <a:t>flux échangés entre </a:t>
            </a:r>
            <a:r>
              <a:rPr lang="fr-FR" sz="2400" dirty="0">
                <a:cs typeface="Arial" panose="020B0604020202020204" pitchFamily="34" charset="0"/>
              </a:rPr>
              <a:t>les cours et retenues d’eau et les eaux souterraines</a:t>
            </a:r>
            <a:endParaRPr lang="fr-FR" sz="2400" b="1" dirty="0">
              <a:cs typeface="Arial" panose="020B0604020202020204" pitchFamily="34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0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4465905" y="6515404"/>
            <a:ext cx="330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ESU : Eau de surface; ESO : Eau souterraine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1380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5952743" y="1471050"/>
            <a:ext cx="5974598" cy="5140373"/>
            <a:chOff x="5407659" y="1214976"/>
            <a:chExt cx="5974598" cy="514037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7659" y="1228070"/>
              <a:ext cx="5974598" cy="4480948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6070854" y="2338494"/>
              <a:ext cx="927100" cy="35560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5615650" y="195467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Flux nul</a:t>
              </a:r>
              <a:endPara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H="1" flipV="1">
              <a:off x="7747000" y="4927600"/>
              <a:ext cx="419100" cy="90170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747000" y="5709018"/>
              <a:ext cx="16706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Bordure extérieur</a:t>
              </a:r>
              <a:endPara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>
              <a:off x="9417631" y="1511300"/>
              <a:ext cx="450269" cy="247507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9417631" y="1214976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Flux nul</a:t>
              </a:r>
              <a:endPara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Connecteur droit avec flèche 19"/>
            <p:cNvCxnSpPr>
              <a:stCxn id="22" idx="0"/>
            </p:cNvCxnSpPr>
            <p:nvPr/>
          </p:nvCxnSpPr>
          <p:spPr>
            <a:xfrm flipV="1">
              <a:off x="6270685" y="4813300"/>
              <a:ext cx="1374717" cy="8971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5646155" y="5710461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Flux nodal</a:t>
              </a:r>
              <a:endPara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180350" y="762442"/>
            <a:ext cx="11780449" cy="6095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/>
              <a:t> </a:t>
            </a:r>
            <a:r>
              <a:rPr lang="fr-FR" b="1" dirty="0" smtClean="0">
                <a:cs typeface="Arial" panose="020B0604020202020204" pitchFamily="34" charset="0"/>
              </a:rPr>
              <a:t>Modèle conceptuel et conditions aux limites 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336759" y="1322060"/>
            <a:ext cx="5001260" cy="3419475"/>
            <a:chOff x="733807" y="1249164"/>
            <a:chExt cx="5001260" cy="3419475"/>
          </a:xfrm>
        </p:grpSpPr>
        <p:pic>
          <p:nvPicPr>
            <p:cNvPr id="25" name="Image 24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8" t="4646" r="3085" b="4857"/>
            <a:stretch/>
          </p:blipFill>
          <p:spPr bwMode="auto">
            <a:xfrm>
              <a:off x="733807" y="1249164"/>
              <a:ext cx="5001260" cy="34194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6" name="Connecteur droit avec flèche 25"/>
            <p:cNvCxnSpPr/>
            <p:nvPr/>
          </p:nvCxnSpPr>
          <p:spPr>
            <a:xfrm>
              <a:off x="1498600" y="1864140"/>
              <a:ext cx="850901" cy="1511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ZoneTexte 26"/>
          <p:cNvSpPr txBox="1"/>
          <p:nvPr/>
        </p:nvSpPr>
        <p:spPr>
          <a:xfrm>
            <a:off x="266459" y="1692163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Limites </a:t>
            </a:r>
          </a:p>
          <a:p>
            <a:r>
              <a:rPr lang="fr-FR" dirty="0" smtClean="0"/>
              <a:t>imperméables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266459" y="4582478"/>
            <a:ext cx="52047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Modèle de surface 2D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fr-FR" sz="2000" dirty="0" smtClean="0">
                <a:cs typeface="Arial" panose="020B0604020202020204" pitchFamily="34" charset="0"/>
              </a:rPr>
              <a:t>3392 </a:t>
            </a:r>
            <a:r>
              <a:rPr lang="fr-FR" sz="2000" dirty="0">
                <a:cs typeface="Arial" panose="020B0604020202020204" pitchFamily="34" charset="0"/>
              </a:rPr>
              <a:t>nœuds et 6 664 </a:t>
            </a:r>
            <a:r>
              <a:rPr lang="fr-FR" sz="2000" dirty="0" smtClean="0">
                <a:cs typeface="Arial" panose="020B0604020202020204" pitchFamily="34" charset="0"/>
              </a:rPr>
              <a:t>éléments 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Modèle souterrain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fr-FR" sz="2000" dirty="0" smtClean="0">
                <a:cs typeface="Arial" panose="020B0604020202020204" pitchFamily="34" charset="0"/>
              </a:rPr>
              <a:t>7 couches d'éléments finis 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fr-FR" sz="2000" dirty="0" smtClean="0">
                <a:cs typeface="Arial" panose="020B0604020202020204" pitchFamily="34" charset="0"/>
              </a:rPr>
              <a:t>27 136 nœuds et 46 648 éléments</a:t>
            </a:r>
            <a:endParaRPr lang="fr-FR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180350" y="762442"/>
            <a:ext cx="11780449" cy="6095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Procédure de Calibration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493" y="1280452"/>
            <a:ext cx="5830354" cy="55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space réservé du contenu 8"/>
          <p:cNvSpPr>
            <a:spLocks noGrp="1"/>
          </p:cNvSpPr>
          <p:nvPr>
            <p:ph idx="1"/>
          </p:nvPr>
        </p:nvSpPr>
        <p:spPr>
          <a:xfrm>
            <a:off x="180351" y="762442"/>
            <a:ext cx="11217656" cy="6095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/>
              <a:t> Valeurs calibrées vs mesurées – régime permanent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5" y="1599492"/>
            <a:ext cx="11156647" cy="4572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38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space réservé du contenu 8"/>
          <p:cNvSpPr>
            <a:spLocks noGrp="1"/>
          </p:cNvSpPr>
          <p:nvPr>
            <p:ph idx="1"/>
          </p:nvPr>
        </p:nvSpPr>
        <p:spPr>
          <a:xfrm>
            <a:off x="180350" y="762442"/>
            <a:ext cx="11781749" cy="6095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/>
              <a:t> Valeurs calibrées vs mesurées – Équilibre dynamique</a:t>
            </a: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9633" r="52371" b="10407"/>
          <a:stretch/>
        </p:blipFill>
        <p:spPr bwMode="auto">
          <a:xfrm>
            <a:off x="381669" y="1582818"/>
            <a:ext cx="5749075" cy="4426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745" y="1582818"/>
            <a:ext cx="5913633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180350" y="762442"/>
            <a:ext cx="11780449" cy="6095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alibration Valeurs calibrées vs mesurées – régime transitoire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endParaRPr lang="fr-F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9814" r="13247" b="4629"/>
          <a:stretch/>
        </p:blipFill>
        <p:spPr bwMode="auto">
          <a:xfrm>
            <a:off x="6008867" y="1670441"/>
            <a:ext cx="5860842" cy="4694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r="52551"/>
          <a:stretch/>
        </p:blipFill>
        <p:spPr>
          <a:xfrm>
            <a:off x="297293" y="1507435"/>
            <a:ext cx="5710273" cy="47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757"/>
          <p:cNvSpPr txBox="1"/>
          <p:nvPr/>
        </p:nvSpPr>
        <p:spPr>
          <a:xfrm>
            <a:off x="278100" y="940435"/>
            <a:ext cx="8548400" cy="3763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dirty="0">
                <a:cs typeface="Arial" panose="020B0604020202020204" pitchFamily="34" charset="0"/>
              </a:rPr>
              <a:t>Pertes </a:t>
            </a:r>
            <a:r>
              <a:rPr lang="fr-FR" sz="2400" dirty="0" smtClean="0">
                <a:cs typeface="Arial" panose="020B0604020202020204" pitchFamily="34" charset="0"/>
              </a:rPr>
              <a:t>financières </a:t>
            </a:r>
            <a:r>
              <a:rPr lang="fr-FR" sz="2400" dirty="0">
                <a:cs typeface="Arial" panose="020B0604020202020204" pitchFamily="34" charset="0"/>
              </a:rPr>
              <a:t>pour les producteurs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Contexte et problématique 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85811" y="6396335"/>
            <a:ext cx="476289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41" y="1416020"/>
            <a:ext cx="9826872" cy="25034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200" y="3980599"/>
            <a:ext cx="476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400" dirty="0">
                <a:cs typeface="Arial" panose="020B0604020202020204" pitchFamily="34" charset="0"/>
              </a:rPr>
              <a:t>Exploitation des eaux souterraines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41" y="4507030"/>
            <a:ext cx="9839309" cy="20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180350" y="762442"/>
            <a:ext cx="11780449" cy="6095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Interactions ESU - ESO </a:t>
            </a: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805" t="3709" r="1484"/>
          <a:stretch/>
        </p:blipFill>
        <p:spPr>
          <a:xfrm>
            <a:off x="471470" y="1436207"/>
            <a:ext cx="9715419" cy="5397923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8088317" y="6595996"/>
            <a:ext cx="330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ESU : Eau de surface; ESO : Eau souterraine</a:t>
            </a:r>
            <a:endParaRPr lang="fr-FR" sz="1400" dirty="0"/>
          </a:p>
        </p:txBody>
      </p:sp>
      <p:sp>
        <p:nvSpPr>
          <p:cNvPr id="6" name="Accolade fermante 5"/>
          <p:cNvSpPr/>
          <p:nvPr/>
        </p:nvSpPr>
        <p:spPr>
          <a:xfrm>
            <a:off x="9111343" y="3438199"/>
            <a:ext cx="45719" cy="544286"/>
          </a:xfrm>
          <a:prstGeom prst="righ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16" name="Accolade fermante 15"/>
          <p:cNvSpPr/>
          <p:nvPr/>
        </p:nvSpPr>
        <p:spPr>
          <a:xfrm>
            <a:off x="9111342" y="4143554"/>
            <a:ext cx="45719" cy="544286"/>
          </a:xfrm>
          <a:prstGeom prst="righ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283163" y="3525676"/>
            <a:ext cx="1428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Evaporation</a:t>
            </a:r>
            <a:endParaRPr lang="fr-F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283163" y="4202784"/>
            <a:ext cx="1286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Infiltration</a:t>
            </a:r>
            <a:endParaRPr lang="fr-F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800" y="1458686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Janvier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89514" y="1458686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Février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72742" y="1458686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Mars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95895" y="1458686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Avril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63923" y="3145811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Mai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89514" y="3145811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Juin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15105" y="3153875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Juillet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14688" y="3143879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Août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63922" y="4839558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Septembre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89513" y="4842997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Octobre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15104" y="4841851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Novembre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14688" y="4839559"/>
            <a:ext cx="1273629" cy="261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Décembre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180350" y="762442"/>
            <a:ext cx="11780449" cy="6095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Variation temporelle des interactions ESU-ESO</a:t>
            </a: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18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088317" y="6595996"/>
            <a:ext cx="330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ESU : Eau de surface; ESO : Eau souterraine</a:t>
            </a:r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583" y="1401835"/>
            <a:ext cx="6181880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cs typeface="Arial" panose="020B0604020202020204" pitchFamily="34" charset="0"/>
                </a:rPr>
                <a:t>Modélisation </a:t>
              </a:r>
              <a:r>
                <a:rPr lang="fr-FR" sz="3000" b="1" dirty="0">
                  <a:cs typeface="Arial" panose="020B0604020202020204" pitchFamily="34" charset="0"/>
                </a:rPr>
                <a:t>hydrologique </a:t>
              </a:r>
              <a:r>
                <a:rPr lang="fr-FR" sz="3000" b="1" dirty="0" smtClean="0">
                  <a:cs typeface="Arial" panose="020B0604020202020204" pitchFamily="34" charset="0"/>
                </a:rPr>
                <a:t>intégrée ESU-ESO</a:t>
              </a:r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Modélisation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11" name="Espace réservé du contenu 8"/>
          <p:cNvSpPr>
            <a:spLocks noGrp="1"/>
          </p:cNvSpPr>
          <p:nvPr>
            <p:ph idx="1"/>
          </p:nvPr>
        </p:nvSpPr>
        <p:spPr>
          <a:xfrm>
            <a:off x="180350" y="808215"/>
            <a:ext cx="11217656" cy="60955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fr-FR" sz="2400" b="1" dirty="0" smtClean="0"/>
              <a:t> </a:t>
            </a:r>
            <a:r>
              <a:rPr lang="fr-FR" b="1" dirty="0" smtClean="0"/>
              <a:t>Composantes du b</a:t>
            </a:r>
            <a:r>
              <a:rPr lang="fr-FR" b="1" dirty="0" smtClean="0">
                <a:cs typeface="Arial" panose="020B0604020202020204" pitchFamily="34" charset="0"/>
              </a:rPr>
              <a:t>ilan hydrique</a:t>
            </a:r>
          </a:p>
          <a:p>
            <a:pPr>
              <a:lnSpc>
                <a:spcPct val="10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fr-FR" sz="2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  <a:ea typeface="Calibri"/>
                <a:cs typeface="Arial" panose="020B0604020202020204" pitchFamily="34" charset="0"/>
              </a:rPr>
              <a:t>Moyenne recharge naturelle : 144 mm/an (modèle) vs 82 mm/an (Bilan hydrique)</a:t>
            </a: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000" b="1" dirty="0">
              <a:solidFill>
                <a:srgbClr val="000000"/>
              </a:solidFill>
              <a:ea typeface="Calibri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287" y="6503663"/>
            <a:ext cx="11368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B0F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sz="2000" b="1" dirty="0" smtClean="0">
                <a:cs typeface="Arial" panose="020B0604020202020204" pitchFamily="34" charset="0"/>
              </a:rPr>
              <a:t>Moyenne recharge locale retenue d’eau : </a:t>
            </a:r>
            <a:r>
              <a:rPr lang="fr-BE" sz="2000" b="1" dirty="0">
                <a:cs typeface="Arial" panose="020B0604020202020204" pitchFamily="34" charset="0"/>
              </a:rPr>
              <a:t>504 </a:t>
            </a:r>
            <a:r>
              <a:rPr lang="fr-BE" sz="2000" b="1" dirty="0" smtClean="0">
                <a:cs typeface="Arial" panose="020B0604020202020204" pitchFamily="34" charset="0"/>
              </a:rPr>
              <a:t>mm/an (modèle) vs 1</a:t>
            </a:r>
            <a:r>
              <a:rPr lang="fr-FR" sz="2000" b="1" dirty="0" smtClean="0"/>
              <a:t>350 </a:t>
            </a:r>
            <a:r>
              <a:rPr lang="fr-FR" sz="2000" b="1" dirty="0"/>
              <a:t>± 540 mm/an </a:t>
            </a:r>
            <a:r>
              <a:rPr lang="fr-BE" sz="2000" b="1" dirty="0" smtClean="0">
                <a:cs typeface="Arial" panose="020B0604020202020204" pitchFamily="34" charset="0"/>
              </a:rPr>
              <a:t> ( Bilan hydrique)</a:t>
            </a:r>
            <a:endParaRPr lang="fr-FR" sz="2000" b="1" dirty="0"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8105" t="9682" r="13724" b="6984"/>
          <a:stretch/>
        </p:blipFill>
        <p:spPr>
          <a:xfrm>
            <a:off x="2067932" y="1816918"/>
            <a:ext cx="5713332" cy="46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4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fr-FR" sz="3000" b="1" dirty="0">
                  <a:cs typeface="Arial" panose="020B0604020202020204" pitchFamily="34" charset="0"/>
                </a:rPr>
                <a:t>Conclusions et perspectives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Conclusions&amp;perspectives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100" y="959154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149800" y="806754"/>
            <a:ext cx="1167239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800" b="1" dirty="0" smtClean="0">
                <a:cs typeface="Arial" panose="020B0604020202020204" pitchFamily="34" charset="0"/>
              </a:rPr>
              <a:t>Résultats majeurs</a:t>
            </a:r>
          </a:p>
          <a:p>
            <a:pPr>
              <a:buClr>
                <a:srgbClr val="0070C0"/>
              </a:buClr>
            </a:pPr>
            <a:r>
              <a:rPr lang="fr-FR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L’exploitation des eaux souterraines pour une irrigation de complément peut permettre de reduire la vulnérabilité des irrigants </a:t>
            </a:r>
            <a:r>
              <a:rPr lang="fr-FR" sz="2400" b="1" dirty="0">
                <a:solidFill>
                  <a:srgbClr val="00B050"/>
                </a:solidFill>
                <a:cs typeface="Arial" panose="020B0604020202020204" pitchFamily="34" charset="0"/>
              </a:rPr>
              <a:t>face à l’assèchement précoce des retenues </a:t>
            </a:r>
            <a:r>
              <a:rPr lang="fr-FR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d’eau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8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cs typeface="Arial" panose="020B0604020202020204" pitchFamily="34" charset="0"/>
              </a:rPr>
              <a:t>Les retenues d’eau favorisent la recharge locale des nappes; </a:t>
            </a:r>
          </a:p>
          <a:p>
            <a:pPr marL="914400" lvl="1" indent="-4572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cs typeface="Arial" panose="020B0604020202020204" pitchFamily="34" charset="0"/>
              </a:rPr>
              <a:t>Les potentialités en eau souterraines sont plus importantes dans les granitoïdes;</a:t>
            </a:r>
          </a:p>
          <a:p>
            <a:pPr marL="914400" lvl="1" indent="-4572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cs typeface="Arial" panose="020B0604020202020204" pitchFamily="34" charset="0"/>
              </a:rPr>
              <a:t>Les nappes d’eau souterraines sont exploitables à petits débits à partir de puits;</a:t>
            </a:r>
          </a:p>
          <a:p>
            <a:pPr marL="457200" indent="-4572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fr-F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fr-FR" sz="2800" b="1" dirty="0" smtClean="0">
                <a:cs typeface="Arial" panose="020B0604020202020204" pitchFamily="34" charset="0"/>
              </a:rPr>
              <a:t>Contributions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70C0"/>
              </a:buClr>
              <a:buSzPct val="99000"/>
              <a:buFont typeface="Wingdings" panose="05000000000000000000" pitchFamily="2" charset="2"/>
              <a:buChar char="Ø"/>
            </a:pPr>
            <a:r>
              <a:rPr lang="fr-FR" sz="2000" dirty="0">
                <a:cs typeface="Arial" panose="020B0604020202020204" pitchFamily="34" charset="0"/>
              </a:rPr>
              <a:t>Éléments </a:t>
            </a:r>
            <a:r>
              <a:rPr lang="fr-FR" sz="2000" dirty="0" smtClean="0">
                <a:cs typeface="Arial" panose="020B0604020202020204" pitchFamily="34" charset="0"/>
              </a:rPr>
              <a:t>pour </a:t>
            </a:r>
            <a:r>
              <a:rPr lang="fr-FR" sz="2000" dirty="0">
                <a:cs typeface="Arial" panose="020B0604020202020204" pitchFamily="34" charset="0"/>
              </a:rPr>
              <a:t>l’actualisation et la mise en œuvre du Schéma d’Aménagement et de Gestion de l’Eau </a:t>
            </a:r>
            <a:r>
              <a:rPr lang="fr-FR" sz="2000" dirty="0" smtClean="0">
                <a:cs typeface="Arial" panose="020B0604020202020204" pitchFamily="34" charset="0"/>
              </a:rPr>
              <a:t>du </a:t>
            </a:r>
            <a:r>
              <a:rPr lang="fr-FR" sz="2000" dirty="0">
                <a:cs typeface="Arial" panose="020B0604020202020204" pitchFamily="34" charset="0"/>
              </a:rPr>
              <a:t>bassin du Nakambé;</a:t>
            </a:r>
          </a:p>
          <a:p>
            <a:pPr marL="914400" lvl="1" indent="-457200">
              <a:lnSpc>
                <a:spcPct val="150000"/>
              </a:lnSpc>
              <a:buClr>
                <a:srgbClr val="0070C0"/>
              </a:buClr>
              <a:buSzPct val="99000"/>
              <a:buFont typeface="Wingdings" panose="05000000000000000000" pitchFamily="2" charset="2"/>
              <a:buChar char="Ø"/>
            </a:pPr>
            <a:r>
              <a:rPr lang="fr-FR" sz="2000" dirty="0" smtClean="0">
                <a:cs typeface="Arial" panose="020B0604020202020204" pitchFamily="34" charset="0"/>
              </a:rPr>
              <a:t>Solutions appropriées </a:t>
            </a:r>
            <a:r>
              <a:rPr lang="fr-FR" sz="2000" dirty="0">
                <a:cs typeface="Arial" panose="020B0604020202020204" pitchFamily="34" charset="0"/>
              </a:rPr>
              <a:t>aux problèmes liés aux ressources en eau pour l’agriculture irriguée dans les régions semi-arides/arides;</a:t>
            </a:r>
          </a:p>
          <a:p>
            <a:pPr marL="914400" lvl="1" indent="-457200">
              <a:lnSpc>
                <a:spcPct val="150000"/>
              </a:lnSpc>
              <a:buClr>
                <a:srgbClr val="0070C0"/>
              </a:buClr>
              <a:buSzPct val="99000"/>
              <a:buFont typeface="Wingdings" panose="05000000000000000000" pitchFamily="2" charset="2"/>
              <a:buChar char="Ø"/>
            </a:pPr>
            <a:r>
              <a:rPr lang="fr-FR" sz="2000" dirty="0">
                <a:cs typeface="Arial" panose="020B0604020202020204" pitchFamily="34" charset="0"/>
              </a:rPr>
              <a:t>nouveaux résultats dans la modélisation des eaux en zone de socle</a:t>
            </a:r>
          </a:p>
          <a:p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fr-FR" sz="3000" b="1" dirty="0">
                  <a:cs typeface="Arial" panose="020B0604020202020204" pitchFamily="34" charset="0"/>
                </a:rPr>
                <a:t>Conclusions et perspectives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Conclusions&amp;perspectives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152401" y="1045028"/>
            <a:ext cx="11809699" cy="5943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0B0F0"/>
              </a:buClr>
              <a:buSzPct val="99000"/>
              <a:buFont typeface="Wingdings" panose="05000000000000000000" pitchFamily="2" charset="2"/>
              <a:buChar char="q"/>
            </a:pPr>
            <a:r>
              <a:rPr lang="fr-FR" b="1" dirty="0" smtClean="0">
                <a:cs typeface="Arial" panose="020B0604020202020204" pitchFamily="34" charset="0"/>
              </a:rPr>
              <a:t> Perspectives 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000" dirty="0" smtClean="0"/>
              <a:t>Investigations complémentaires pour une meilleure compréhension et quantification du fonctionnement hydrodynamique du système nappe des alluvions-altérites et nappes de fissures;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000" dirty="0" smtClean="0"/>
              <a:t>Tests de scénarii d’exploitation des eaux souterraines en complément au eaux de surface via l’implantation de puits de pompage dans le modèle;</a:t>
            </a:r>
          </a:p>
          <a:p>
            <a:pPr lvl="1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cs typeface="Arial" panose="020B0604020202020204" pitchFamily="34" charset="0"/>
              </a:rPr>
              <a:t>Actualisation du </a:t>
            </a:r>
            <a:r>
              <a:rPr lang="fr-FR" sz="2000" dirty="0">
                <a:cs typeface="Arial" panose="020B0604020202020204" pitchFamily="34" charset="0"/>
              </a:rPr>
              <a:t>Schéma d’Aménagement et de Gestion de l’Eau (SDAGE) du bassin du </a:t>
            </a:r>
            <a:r>
              <a:rPr lang="fr-FR" sz="2000" dirty="0" smtClean="0">
                <a:cs typeface="Arial" panose="020B0604020202020204" pitchFamily="34" charset="0"/>
              </a:rPr>
              <a:t>Nakambé à partir ;</a:t>
            </a:r>
            <a:endParaRPr lang="fr-FR" sz="2000" dirty="0"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000" dirty="0" smtClean="0"/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00B0F0"/>
              </a:buClr>
              <a:buNone/>
            </a:pPr>
            <a:endParaRPr lang="fr-F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endParaRPr lang="fr-F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860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91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23" y="1021052"/>
            <a:ext cx="8252377" cy="5836948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fr-FR" sz="3000" b="1" dirty="0">
                  <a:cs typeface="Arial" panose="020B0604020202020204" pitchFamily="34" charset="0"/>
                </a:rPr>
                <a:t>Conclusions et perspectives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Conclusions&amp;perspectives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399307" y="6380591"/>
            <a:ext cx="55249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162507" y="913381"/>
            <a:ext cx="3722914" cy="5943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0B0F0"/>
              </a:buClr>
              <a:buSzPct val="99000"/>
              <a:buFont typeface="Wingdings" panose="05000000000000000000" pitchFamily="2" charset="2"/>
              <a:buChar char="q"/>
            </a:pPr>
            <a:r>
              <a:rPr lang="fr-FR" b="1" dirty="0" smtClean="0">
                <a:cs typeface="Arial" panose="020B0604020202020204" pitchFamily="34" charset="0"/>
              </a:rPr>
              <a:t> Autres perspectives </a:t>
            </a:r>
          </a:p>
          <a:p>
            <a:pPr>
              <a:lnSpc>
                <a:spcPct val="100000"/>
              </a:lnSpc>
              <a:buClr>
                <a:srgbClr val="00B0F0"/>
              </a:buClr>
              <a:buSzPct val="99000"/>
              <a:buFont typeface="Wingdings" panose="05000000000000000000" pitchFamily="2" charset="2"/>
              <a:buChar char="ü"/>
            </a:pPr>
            <a:r>
              <a:rPr lang="fr-FR" sz="2000" dirty="0" smtClean="0">
                <a:cs typeface="Arial" panose="020B0604020202020204" pitchFamily="34" charset="0"/>
              </a:rPr>
              <a:t> 77 % des retenues d’eau sur granitoïdes et roches métamorphiques</a:t>
            </a:r>
          </a:p>
          <a:p>
            <a:pPr>
              <a:lnSpc>
                <a:spcPct val="100000"/>
              </a:lnSpc>
              <a:buClr>
                <a:srgbClr val="00B0F0"/>
              </a:buClr>
              <a:buSzPct val="99000"/>
              <a:buFont typeface="Wingdings" panose="05000000000000000000" pitchFamily="2" charset="2"/>
              <a:buChar char="ü"/>
            </a:pPr>
            <a:r>
              <a:rPr lang="fr-FR" sz="2000" dirty="0" smtClean="0">
                <a:cs typeface="Arial" panose="020B0604020202020204" pitchFamily="34" charset="0"/>
              </a:rPr>
              <a:t>23 % des retenues </a:t>
            </a:r>
            <a:r>
              <a:rPr lang="fr-FR" sz="2000" dirty="0">
                <a:cs typeface="Arial" panose="020B0604020202020204" pitchFamily="34" charset="0"/>
              </a:rPr>
              <a:t>d’eau sur </a:t>
            </a:r>
            <a:r>
              <a:rPr lang="fr-FR" sz="2000" dirty="0" smtClean="0">
                <a:cs typeface="Arial" panose="020B0604020202020204" pitchFamily="34" charset="0"/>
              </a:rPr>
              <a:t>ceinture volcano-sédimentaire</a:t>
            </a:r>
          </a:p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fr-FR" sz="2000" b="1" dirty="0" smtClean="0">
                <a:solidFill>
                  <a:srgbClr val="FF0000"/>
                </a:solidFill>
                <a:ea typeface="Artifakt Element" panose="020B0503050000020004" pitchFamily="34" charset="0"/>
                <a:cs typeface="Arial" panose="020B0604020202020204" pitchFamily="34" charset="0"/>
              </a:rPr>
              <a:t>→</a:t>
            </a:r>
            <a:r>
              <a:rPr lang="fr-FR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Priorités aux retenues d’eau localisées sur des granitoïdes pour l’étude des potentialités en eau </a:t>
            </a:r>
          </a:p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fr-FR" sz="2000" b="1" dirty="0">
                <a:solidFill>
                  <a:srgbClr val="FF0000"/>
                </a:solidFill>
                <a:ea typeface="Artifakt Element" panose="020B0503050000020004" pitchFamily="34" charset="0"/>
                <a:cs typeface="Arial" panose="020B0604020202020204" pitchFamily="34" charset="0"/>
              </a:rPr>
              <a:t>→</a:t>
            </a:r>
            <a:r>
              <a:rPr 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Implantation des nouvelles retenues d’eau sur des granitoïdes?</a:t>
            </a:r>
            <a:endParaRPr lang="fr-FR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endParaRPr lang="fr-FR" sz="2000" b="1" dirty="0" smtClean="0"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860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fr-FR" sz="20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9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711200" y="0"/>
            <a:ext cx="12903200" cy="6858000"/>
            <a:chOff x="-711200" y="0"/>
            <a:chExt cx="12903200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/>
            <a:srcRect l="-1" r="27639"/>
            <a:stretch/>
          </p:blipFill>
          <p:spPr>
            <a:xfrm>
              <a:off x="-711200" y="0"/>
              <a:ext cx="6616700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966241" y="608111"/>
            <a:ext cx="7584159" cy="56630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 VOTRE ATTENTION</a:t>
            </a:r>
            <a:endParaRPr lang="fr-FR" sz="44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1682" y="1811635"/>
            <a:ext cx="530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BARKA GOUTA</a:t>
            </a:r>
            <a:endParaRPr lang="fr-FR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86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Questions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98511" y="6396335"/>
            <a:ext cx="463589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contenu 8"/>
          <p:cNvSpPr>
            <a:spLocks noGrp="1"/>
          </p:cNvSpPr>
          <p:nvPr>
            <p:ph idx="1"/>
          </p:nvPr>
        </p:nvSpPr>
        <p:spPr>
          <a:xfrm>
            <a:off x="279400" y="1023246"/>
            <a:ext cx="11772900" cy="56569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>
                <a:srgbClr val="00B050"/>
              </a:buClr>
              <a:buSzPct val="100000"/>
              <a:buNone/>
            </a:pPr>
            <a:r>
              <a:rPr lang="fr-BE" b="1" spc="-5" dirty="0" smtClean="0">
                <a:solidFill>
                  <a:srgbClr val="00B050"/>
                </a:solidFill>
                <a:cs typeface="Arial"/>
              </a:rPr>
              <a:t>Quelles solutions </a:t>
            </a:r>
            <a:r>
              <a:rPr lang="fr-BE" b="1" spc="-5" dirty="0">
                <a:solidFill>
                  <a:srgbClr val="00B050"/>
                </a:solidFill>
                <a:cs typeface="Arial"/>
              </a:rPr>
              <a:t>pour réduire </a:t>
            </a:r>
            <a:r>
              <a:rPr lang="fr-FR" b="1" dirty="0" smtClean="0">
                <a:solidFill>
                  <a:srgbClr val="00B050"/>
                </a:solidFill>
                <a:cs typeface="Arial" panose="020B0604020202020204" pitchFamily="34" charset="0"/>
              </a:rPr>
              <a:t>la </a:t>
            </a:r>
            <a:r>
              <a:rPr lang="fr-FR" b="1" dirty="0">
                <a:solidFill>
                  <a:srgbClr val="00B050"/>
                </a:solidFill>
                <a:cs typeface="Arial" panose="020B0604020202020204" pitchFamily="34" charset="0"/>
              </a:rPr>
              <a:t>vulnérabilité des </a:t>
            </a:r>
            <a:r>
              <a:rPr lang="fr-FR" b="1" dirty="0" smtClean="0">
                <a:solidFill>
                  <a:srgbClr val="00B050"/>
                </a:solidFill>
                <a:cs typeface="Arial" panose="020B0604020202020204" pitchFamily="34" charset="0"/>
              </a:rPr>
              <a:t>irrigants </a:t>
            </a:r>
            <a:r>
              <a:rPr lang="fr-FR" b="1" dirty="0">
                <a:solidFill>
                  <a:srgbClr val="00B050"/>
                </a:solidFill>
                <a:cs typeface="Arial" panose="020B0604020202020204" pitchFamily="34" charset="0"/>
              </a:rPr>
              <a:t>face </a:t>
            </a:r>
            <a:r>
              <a:rPr lang="fr-FR" b="1" dirty="0" smtClean="0">
                <a:solidFill>
                  <a:srgbClr val="00B050"/>
                </a:solidFill>
                <a:cs typeface="Arial" panose="020B0604020202020204" pitchFamily="34" charset="0"/>
              </a:rPr>
              <a:t>à l’assèchement précoce des retenues d’eau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>
              <a:lnSpc>
                <a:spcPct val="20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smtClean="0">
                <a:cs typeface="Arial" panose="020B0604020202020204" pitchFamily="34" charset="0"/>
              </a:rPr>
              <a:t>Une gestion plus rationnelle des eaux des retenues ?</a:t>
            </a:r>
          </a:p>
          <a:p>
            <a:pPr lvl="1">
              <a:lnSpc>
                <a:spcPct val="20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dirty="0" smtClean="0">
                <a:cs typeface="Arial" panose="020B0604020202020204" pitchFamily="34" charset="0"/>
              </a:rPr>
              <a:t> Quels liens entre les retenues d’eau et les nappes d’eau souterraine ?</a:t>
            </a:r>
          </a:p>
          <a:p>
            <a:pPr lvl="1">
              <a:lnSpc>
                <a:spcPct val="20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dirty="0" smtClean="0">
                <a:cs typeface="Arial" panose="020B0604020202020204" pitchFamily="34" charset="0"/>
              </a:rPr>
              <a:t> Les </a:t>
            </a:r>
            <a:r>
              <a:rPr lang="fr-FR" dirty="0">
                <a:cs typeface="Arial" panose="020B0604020202020204" pitchFamily="34" charset="0"/>
              </a:rPr>
              <a:t>ressources en eau souterraine </a:t>
            </a:r>
            <a:r>
              <a:rPr lang="fr-FR" dirty="0" smtClean="0">
                <a:cs typeface="Arial" panose="020B0604020202020204" pitchFamily="34" charset="0"/>
              </a:rPr>
              <a:t>peuvent-elles </a:t>
            </a:r>
            <a:r>
              <a:rPr lang="fr-FR" dirty="0">
                <a:cs typeface="Arial" panose="020B0604020202020204" pitchFamily="34" charset="0"/>
              </a:rPr>
              <a:t>permettre une irrigation de complément</a:t>
            </a:r>
            <a:r>
              <a:rPr lang="fr-FR" dirty="0" smtClean="0">
                <a:cs typeface="Arial" panose="020B0604020202020204" pitchFamily="34" charset="0"/>
              </a:rPr>
              <a:t>?</a:t>
            </a:r>
          </a:p>
          <a:p>
            <a:pPr lvl="1">
              <a:lnSpc>
                <a:spcPct val="20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dirty="0" smtClean="0">
                <a:cs typeface="Arial" panose="020B0604020202020204" pitchFamily="34" charset="0"/>
              </a:rPr>
              <a:t> Comment </a:t>
            </a:r>
            <a:r>
              <a:rPr lang="fr-FR" dirty="0">
                <a:cs typeface="Arial" panose="020B0604020202020204" pitchFamily="34" charset="0"/>
              </a:rPr>
              <a:t>exploiter </a:t>
            </a:r>
            <a:r>
              <a:rPr lang="fr-FR" dirty="0" smtClean="0">
                <a:cs typeface="Arial" panose="020B0604020202020204" pitchFamily="34" charset="0"/>
              </a:rPr>
              <a:t>conjointement </a:t>
            </a:r>
            <a:r>
              <a:rPr lang="fr-FR" dirty="0">
                <a:cs typeface="Arial" panose="020B0604020202020204" pitchFamily="34" charset="0"/>
              </a:rPr>
              <a:t>de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dirty="0">
                <a:cs typeface="Arial" panose="020B0604020202020204" pitchFamily="34" charset="0"/>
              </a:rPr>
              <a:t>façon optimale les </a:t>
            </a:r>
            <a:r>
              <a:rPr lang="fr-FR" dirty="0" smtClean="0">
                <a:cs typeface="Arial" panose="020B0604020202020204" pitchFamily="34" charset="0"/>
              </a:rPr>
              <a:t>retenues d’eau et nappes d’eau souterraine?</a:t>
            </a:r>
            <a:endParaRPr lang="fr-FR" dirty="0"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BE" sz="2000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8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Questions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73111" y="6384518"/>
            <a:ext cx="488989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913381"/>
            <a:ext cx="11684000" cy="604231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BE" b="1" spc="-5" dirty="0" smtClean="0">
                <a:solidFill>
                  <a:srgbClr val="00B050"/>
                </a:solidFill>
                <a:cs typeface="Arial"/>
              </a:rPr>
              <a:t>Quelles solutions </a:t>
            </a:r>
            <a:r>
              <a:rPr lang="fr-BE" b="1" spc="-5" dirty="0">
                <a:solidFill>
                  <a:srgbClr val="00B050"/>
                </a:solidFill>
                <a:cs typeface="Arial"/>
              </a:rPr>
              <a:t>pour </a:t>
            </a:r>
            <a:r>
              <a:rPr lang="fr-BE" b="1" spc="-5" dirty="0" smtClean="0">
                <a:solidFill>
                  <a:srgbClr val="00B050"/>
                </a:solidFill>
                <a:cs typeface="Arial"/>
              </a:rPr>
              <a:t>reduire </a:t>
            </a:r>
            <a:r>
              <a:rPr lang="fr-FR" b="1" dirty="0" smtClean="0">
                <a:solidFill>
                  <a:srgbClr val="00B050"/>
                </a:solidFill>
                <a:cs typeface="Arial" panose="020B0604020202020204" pitchFamily="34" charset="0"/>
              </a:rPr>
              <a:t>la </a:t>
            </a:r>
            <a:r>
              <a:rPr lang="fr-FR" b="1" dirty="0">
                <a:solidFill>
                  <a:srgbClr val="00B050"/>
                </a:solidFill>
                <a:cs typeface="Arial" panose="020B0604020202020204" pitchFamily="34" charset="0"/>
              </a:rPr>
              <a:t>vulnérabilité des irrigants face à l’assèchement précoce des retenues d’eau</a:t>
            </a:r>
            <a:r>
              <a:rPr lang="fr-FR" b="1" dirty="0" smtClean="0">
                <a:solidFill>
                  <a:srgbClr val="00B050"/>
                </a:solidFill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00" dirty="0"/>
          </a:p>
          <a:p>
            <a:pPr marL="0" indent="0">
              <a:buNone/>
            </a:pPr>
            <a:r>
              <a:rPr lang="fr-FR" sz="2400" b="1" dirty="0" smtClean="0">
                <a:cs typeface="Arial" panose="020B0604020202020204" pitchFamily="34" charset="0"/>
              </a:rPr>
              <a:t>PADI II</a:t>
            </a:r>
            <a:r>
              <a:rPr lang="fr-FR" sz="2400" dirty="0" smtClean="0">
                <a:cs typeface="Arial" panose="020B0604020202020204" pitchFamily="34" charset="0"/>
              </a:rPr>
              <a:t>, Commission Mixte Permanente </a:t>
            </a:r>
            <a:r>
              <a:rPr lang="fr-FR" sz="2400" dirty="0">
                <a:cs typeface="Arial" panose="020B0604020202020204" pitchFamily="34" charset="0"/>
              </a:rPr>
              <a:t>WBI – </a:t>
            </a:r>
            <a:r>
              <a:rPr lang="fr-FR" sz="2400" dirty="0" smtClean="0">
                <a:cs typeface="Arial" panose="020B0604020202020204" pitchFamily="34" charset="0"/>
              </a:rPr>
              <a:t>Burkina Faso 2015 – 2017 : </a:t>
            </a:r>
          </a:p>
          <a:p>
            <a:pPr marL="0" indent="0">
              <a:buNone/>
            </a:pPr>
            <a:r>
              <a:rPr lang="fr-FR" sz="2400" b="1" i="1" dirty="0">
                <a:cs typeface="Arial" panose="020B0604020202020204" pitchFamily="34" charset="0"/>
              </a:rPr>
              <a:t>G</a:t>
            </a:r>
            <a:r>
              <a:rPr lang="fr-FR" sz="2400" b="1" i="1" dirty="0" smtClean="0">
                <a:cs typeface="Arial" panose="020B0604020202020204" pitchFamily="34" charset="0"/>
              </a:rPr>
              <a:t>estion </a:t>
            </a:r>
            <a:r>
              <a:rPr lang="fr-FR" sz="2400" b="1" i="1" dirty="0">
                <a:cs typeface="Arial" panose="020B0604020202020204" pitchFamily="34" charset="0"/>
              </a:rPr>
              <a:t>durable </a:t>
            </a:r>
            <a:r>
              <a:rPr lang="fr-FR" sz="2400" b="1" i="1" dirty="0" smtClean="0">
                <a:cs typeface="Arial" panose="020B0604020202020204" pitchFamily="34" charset="0"/>
              </a:rPr>
              <a:t>des eaux pour </a:t>
            </a:r>
            <a:r>
              <a:rPr lang="fr-FR" sz="2400" b="1" i="1" dirty="0">
                <a:cs typeface="Arial" panose="020B0604020202020204" pitchFamily="34" charset="0"/>
              </a:rPr>
              <a:t>l’agriculture </a:t>
            </a:r>
            <a:r>
              <a:rPr lang="fr-FR" sz="2400" b="1" i="1" dirty="0" smtClean="0">
                <a:cs typeface="Arial" panose="020B0604020202020204" pitchFamily="34" charset="0"/>
              </a:rPr>
              <a:t>irriguée; </a:t>
            </a:r>
            <a:r>
              <a:rPr lang="fr-FR" sz="2400" dirty="0">
                <a:cs typeface="Arial" panose="020B0604020202020204" pitchFamily="34" charset="0"/>
              </a:rPr>
              <a:t>2 volets de recherche-développement </a:t>
            </a:r>
          </a:p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39" y="3157760"/>
            <a:ext cx="2136240" cy="25105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4" y="3135158"/>
            <a:ext cx="1953958" cy="25557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98003" y="3044984"/>
            <a:ext cx="2239679" cy="27813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07089" y="5926135"/>
            <a:ext cx="27315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cs typeface="Arial" panose="020B0604020202020204" pitchFamily="34" charset="0"/>
              </a:rPr>
              <a:t>Amélioration </a:t>
            </a:r>
            <a:r>
              <a:rPr lang="fr-FR" sz="2000" dirty="0">
                <a:cs typeface="Arial" panose="020B0604020202020204" pitchFamily="34" charset="0"/>
              </a:rPr>
              <a:t>de </a:t>
            </a:r>
            <a:r>
              <a:rPr lang="fr-FR" sz="2000" dirty="0" smtClean="0">
                <a:cs typeface="Arial" panose="020B0604020202020204" pitchFamily="34" charset="0"/>
              </a:rPr>
              <a:t>la </a:t>
            </a:r>
            <a:r>
              <a:rPr lang="fr-FR" sz="2000" dirty="0">
                <a:cs typeface="Arial" panose="020B0604020202020204" pitchFamily="34" charset="0"/>
              </a:rPr>
              <a:t>gestion </a:t>
            </a:r>
            <a:r>
              <a:rPr lang="fr-FR" sz="2000" dirty="0" smtClean="0">
                <a:cs typeface="Arial" panose="020B0604020202020204" pitchFamily="34" charset="0"/>
              </a:rPr>
              <a:t>de l’eau agricole</a:t>
            </a:r>
            <a:endParaRPr lang="fr-FR" sz="2000" dirty="0"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4301" y="5926135"/>
            <a:ext cx="38295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Appui à la </a:t>
            </a:r>
            <a:r>
              <a:rPr lang="fr-FR" sz="2000" dirty="0" smtClean="0">
                <a:cs typeface="Arial" panose="020B0604020202020204" pitchFamily="34" charset="0"/>
              </a:rPr>
              <a:t>gestion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durable des </a:t>
            </a:r>
          </a:p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eaux souterraines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507612" y="3568842"/>
            <a:ext cx="4066338" cy="2215991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Caractérisation et 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 des nappes d’eau souterraine au voisinage de petites retenues d'eau d'irrigation en zone de socle : cas de Kierma et de Mogtédo (Burkina Faso)</a:t>
            </a:r>
            <a:endParaRPr lang="fr-FR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dirty="0"/>
          </a:p>
        </p:txBody>
      </p:sp>
      <p:sp>
        <p:nvSpPr>
          <p:cNvPr id="19" name="Accolades 12"/>
          <p:cNvSpPr/>
          <p:nvPr/>
        </p:nvSpPr>
        <p:spPr>
          <a:xfrm>
            <a:off x="6948413" y="2940499"/>
            <a:ext cx="343224" cy="3278112"/>
          </a:xfrm>
          <a:custGeom>
            <a:avLst/>
            <a:gdLst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5 w 635000"/>
              <a:gd name="connsiteY5" fmla="*/ 52915 h 3278112"/>
              <a:gd name="connsiteX6" fmla="*/ 105830 w 635000"/>
              <a:gd name="connsiteY6" fmla="*/ 0 h 3278112"/>
              <a:gd name="connsiteX7" fmla="*/ 529171 w 635000"/>
              <a:gd name="connsiteY7" fmla="*/ 0 h 3278112"/>
              <a:gd name="connsiteX8" fmla="*/ 582086 w 635000"/>
              <a:gd name="connsiteY8" fmla="*/ 52915 h 3278112"/>
              <a:gd name="connsiteX9" fmla="*/ 582085 w 635000"/>
              <a:gd name="connsiteY9" fmla="*/ 1586141 h 3278112"/>
              <a:gd name="connsiteX10" fmla="*/ 635000 w 635000"/>
              <a:gd name="connsiteY10" fmla="*/ 1639056 h 3278112"/>
              <a:gd name="connsiteX11" fmla="*/ 582085 w 635000"/>
              <a:gd name="connsiteY11" fmla="*/ 1691971 h 3278112"/>
              <a:gd name="connsiteX12" fmla="*/ 582085 w 635000"/>
              <a:gd name="connsiteY12" fmla="*/ 3225197 h 3278112"/>
              <a:gd name="connsiteX13" fmla="*/ 529170 w 635000"/>
              <a:gd name="connsiteY13" fmla="*/ 3278112 h 3278112"/>
              <a:gd name="connsiteX14" fmla="*/ 105829 w 635000"/>
              <a:gd name="connsiteY14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5 w 635000"/>
              <a:gd name="connsiteY5" fmla="*/ 52915 h 3278112"/>
              <a:gd name="connsiteX6" fmla="*/ 105830 w 635000"/>
              <a:gd name="connsiteY6" fmla="*/ 0 h 3278112"/>
              <a:gd name="connsiteX7" fmla="*/ 529171 w 635000"/>
              <a:gd name="connsiteY7" fmla="*/ 0 h 3278112"/>
              <a:gd name="connsiteX8" fmla="*/ 582086 w 635000"/>
              <a:gd name="connsiteY8" fmla="*/ 52915 h 3278112"/>
              <a:gd name="connsiteX9" fmla="*/ 582085 w 635000"/>
              <a:gd name="connsiteY9" fmla="*/ 1586141 h 3278112"/>
              <a:gd name="connsiteX10" fmla="*/ 635000 w 635000"/>
              <a:gd name="connsiteY10" fmla="*/ 1639056 h 3278112"/>
              <a:gd name="connsiteX11" fmla="*/ 582085 w 635000"/>
              <a:gd name="connsiteY11" fmla="*/ 1691971 h 3278112"/>
              <a:gd name="connsiteX12" fmla="*/ 582085 w 635000"/>
              <a:gd name="connsiteY12" fmla="*/ 3225197 h 3278112"/>
              <a:gd name="connsiteX13" fmla="*/ 529170 w 635000"/>
              <a:gd name="connsiteY13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5 w 635000"/>
              <a:gd name="connsiteY5" fmla="*/ 52915 h 3278112"/>
              <a:gd name="connsiteX6" fmla="*/ 105830 w 635000"/>
              <a:gd name="connsiteY6" fmla="*/ 0 h 3278112"/>
              <a:gd name="connsiteX7" fmla="*/ 529171 w 635000"/>
              <a:gd name="connsiteY7" fmla="*/ 0 h 3278112"/>
              <a:gd name="connsiteX8" fmla="*/ 582086 w 635000"/>
              <a:gd name="connsiteY8" fmla="*/ 52915 h 3278112"/>
              <a:gd name="connsiteX9" fmla="*/ 582085 w 635000"/>
              <a:gd name="connsiteY9" fmla="*/ 1586141 h 3278112"/>
              <a:gd name="connsiteX10" fmla="*/ 635000 w 635000"/>
              <a:gd name="connsiteY10" fmla="*/ 1639056 h 3278112"/>
              <a:gd name="connsiteX11" fmla="*/ 582085 w 635000"/>
              <a:gd name="connsiteY11" fmla="*/ 1691971 h 3278112"/>
              <a:gd name="connsiteX12" fmla="*/ 582085 w 635000"/>
              <a:gd name="connsiteY12" fmla="*/ 3225197 h 3278112"/>
              <a:gd name="connsiteX13" fmla="*/ 529170 w 635000"/>
              <a:gd name="connsiteY13" fmla="*/ 3278112 h 3278112"/>
              <a:gd name="connsiteX14" fmla="*/ 105829 w 635000"/>
              <a:gd name="connsiteY14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5 w 635000"/>
              <a:gd name="connsiteY5" fmla="*/ 52915 h 3278112"/>
              <a:gd name="connsiteX6" fmla="*/ 529171 w 635000"/>
              <a:gd name="connsiteY6" fmla="*/ 0 h 3278112"/>
              <a:gd name="connsiteX7" fmla="*/ 582086 w 635000"/>
              <a:gd name="connsiteY7" fmla="*/ 52915 h 3278112"/>
              <a:gd name="connsiteX8" fmla="*/ 582085 w 635000"/>
              <a:gd name="connsiteY8" fmla="*/ 1586141 h 3278112"/>
              <a:gd name="connsiteX9" fmla="*/ 635000 w 635000"/>
              <a:gd name="connsiteY9" fmla="*/ 1639056 h 3278112"/>
              <a:gd name="connsiteX10" fmla="*/ 582085 w 635000"/>
              <a:gd name="connsiteY10" fmla="*/ 1691971 h 3278112"/>
              <a:gd name="connsiteX11" fmla="*/ 582085 w 635000"/>
              <a:gd name="connsiteY11" fmla="*/ 3225197 h 3278112"/>
              <a:gd name="connsiteX12" fmla="*/ 529170 w 635000"/>
              <a:gd name="connsiteY12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5 w 635000"/>
              <a:gd name="connsiteY5" fmla="*/ 52915 h 3278112"/>
              <a:gd name="connsiteX6" fmla="*/ 105830 w 635000"/>
              <a:gd name="connsiteY6" fmla="*/ 0 h 3278112"/>
              <a:gd name="connsiteX7" fmla="*/ 529171 w 635000"/>
              <a:gd name="connsiteY7" fmla="*/ 0 h 3278112"/>
              <a:gd name="connsiteX8" fmla="*/ 582086 w 635000"/>
              <a:gd name="connsiteY8" fmla="*/ 52915 h 3278112"/>
              <a:gd name="connsiteX9" fmla="*/ 582085 w 635000"/>
              <a:gd name="connsiteY9" fmla="*/ 1586141 h 3278112"/>
              <a:gd name="connsiteX10" fmla="*/ 635000 w 635000"/>
              <a:gd name="connsiteY10" fmla="*/ 1639056 h 3278112"/>
              <a:gd name="connsiteX11" fmla="*/ 582085 w 635000"/>
              <a:gd name="connsiteY11" fmla="*/ 1691971 h 3278112"/>
              <a:gd name="connsiteX12" fmla="*/ 582085 w 635000"/>
              <a:gd name="connsiteY12" fmla="*/ 3225197 h 3278112"/>
              <a:gd name="connsiteX13" fmla="*/ 529170 w 635000"/>
              <a:gd name="connsiteY13" fmla="*/ 3278112 h 3278112"/>
              <a:gd name="connsiteX14" fmla="*/ 105829 w 635000"/>
              <a:gd name="connsiteY14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71 w 635000"/>
              <a:gd name="connsiteY5" fmla="*/ 0 h 3278112"/>
              <a:gd name="connsiteX6" fmla="*/ 582086 w 635000"/>
              <a:gd name="connsiteY6" fmla="*/ 52915 h 3278112"/>
              <a:gd name="connsiteX7" fmla="*/ 582085 w 635000"/>
              <a:gd name="connsiteY7" fmla="*/ 1586141 h 3278112"/>
              <a:gd name="connsiteX8" fmla="*/ 635000 w 635000"/>
              <a:gd name="connsiteY8" fmla="*/ 1639056 h 3278112"/>
              <a:gd name="connsiteX9" fmla="*/ 582085 w 635000"/>
              <a:gd name="connsiteY9" fmla="*/ 1691971 h 3278112"/>
              <a:gd name="connsiteX10" fmla="*/ 582085 w 635000"/>
              <a:gd name="connsiteY10" fmla="*/ 3225197 h 3278112"/>
              <a:gd name="connsiteX11" fmla="*/ 529170 w 635000"/>
              <a:gd name="connsiteY11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5 w 635000"/>
              <a:gd name="connsiteY5" fmla="*/ 52915 h 3278112"/>
              <a:gd name="connsiteX6" fmla="*/ 105830 w 635000"/>
              <a:gd name="connsiteY6" fmla="*/ 0 h 3278112"/>
              <a:gd name="connsiteX7" fmla="*/ 529171 w 635000"/>
              <a:gd name="connsiteY7" fmla="*/ 0 h 3278112"/>
              <a:gd name="connsiteX8" fmla="*/ 582086 w 635000"/>
              <a:gd name="connsiteY8" fmla="*/ 52915 h 3278112"/>
              <a:gd name="connsiteX9" fmla="*/ 582085 w 635000"/>
              <a:gd name="connsiteY9" fmla="*/ 1586141 h 3278112"/>
              <a:gd name="connsiteX10" fmla="*/ 635000 w 635000"/>
              <a:gd name="connsiteY10" fmla="*/ 1639056 h 3278112"/>
              <a:gd name="connsiteX11" fmla="*/ 582085 w 635000"/>
              <a:gd name="connsiteY11" fmla="*/ 1691971 h 3278112"/>
              <a:gd name="connsiteX12" fmla="*/ 582085 w 635000"/>
              <a:gd name="connsiteY12" fmla="*/ 3225197 h 3278112"/>
              <a:gd name="connsiteX13" fmla="*/ 529170 w 635000"/>
              <a:gd name="connsiteY13" fmla="*/ 3278112 h 3278112"/>
              <a:gd name="connsiteX14" fmla="*/ 105829 w 635000"/>
              <a:gd name="connsiteY14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71 w 635000"/>
              <a:gd name="connsiteY4" fmla="*/ 0 h 3278112"/>
              <a:gd name="connsiteX5" fmla="*/ 582086 w 635000"/>
              <a:gd name="connsiteY5" fmla="*/ 52915 h 3278112"/>
              <a:gd name="connsiteX6" fmla="*/ 582085 w 635000"/>
              <a:gd name="connsiteY6" fmla="*/ 1586141 h 3278112"/>
              <a:gd name="connsiteX7" fmla="*/ 635000 w 635000"/>
              <a:gd name="connsiteY7" fmla="*/ 1639056 h 3278112"/>
              <a:gd name="connsiteX8" fmla="*/ 582085 w 635000"/>
              <a:gd name="connsiteY8" fmla="*/ 1691971 h 3278112"/>
              <a:gd name="connsiteX9" fmla="*/ 582085 w 635000"/>
              <a:gd name="connsiteY9" fmla="*/ 3225197 h 3278112"/>
              <a:gd name="connsiteX10" fmla="*/ 529170 w 635000"/>
              <a:gd name="connsiteY10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1586141 h 3278112"/>
              <a:gd name="connsiteX5" fmla="*/ 52915 w 635000"/>
              <a:gd name="connsiteY5" fmla="*/ 52915 h 3278112"/>
              <a:gd name="connsiteX6" fmla="*/ 105830 w 635000"/>
              <a:gd name="connsiteY6" fmla="*/ 0 h 3278112"/>
              <a:gd name="connsiteX7" fmla="*/ 529171 w 635000"/>
              <a:gd name="connsiteY7" fmla="*/ 0 h 3278112"/>
              <a:gd name="connsiteX8" fmla="*/ 582086 w 635000"/>
              <a:gd name="connsiteY8" fmla="*/ 52915 h 3278112"/>
              <a:gd name="connsiteX9" fmla="*/ 582085 w 635000"/>
              <a:gd name="connsiteY9" fmla="*/ 1586141 h 3278112"/>
              <a:gd name="connsiteX10" fmla="*/ 635000 w 635000"/>
              <a:gd name="connsiteY10" fmla="*/ 1639056 h 3278112"/>
              <a:gd name="connsiteX11" fmla="*/ 582085 w 635000"/>
              <a:gd name="connsiteY11" fmla="*/ 1691971 h 3278112"/>
              <a:gd name="connsiteX12" fmla="*/ 582085 w 635000"/>
              <a:gd name="connsiteY12" fmla="*/ 3225197 h 3278112"/>
              <a:gd name="connsiteX13" fmla="*/ 529170 w 635000"/>
              <a:gd name="connsiteY13" fmla="*/ 3278112 h 3278112"/>
              <a:gd name="connsiteX14" fmla="*/ 105829 w 635000"/>
              <a:gd name="connsiteY14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529171 w 635000"/>
              <a:gd name="connsiteY3" fmla="*/ 0 h 3278112"/>
              <a:gd name="connsiteX4" fmla="*/ 582086 w 635000"/>
              <a:gd name="connsiteY4" fmla="*/ 52915 h 3278112"/>
              <a:gd name="connsiteX5" fmla="*/ 582085 w 635000"/>
              <a:gd name="connsiteY5" fmla="*/ 1586141 h 3278112"/>
              <a:gd name="connsiteX6" fmla="*/ 635000 w 635000"/>
              <a:gd name="connsiteY6" fmla="*/ 1639056 h 3278112"/>
              <a:gd name="connsiteX7" fmla="*/ 582085 w 635000"/>
              <a:gd name="connsiteY7" fmla="*/ 1691971 h 3278112"/>
              <a:gd name="connsiteX8" fmla="*/ 582085 w 635000"/>
              <a:gd name="connsiteY8" fmla="*/ 3225197 h 3278112"/>
              <a:gd name="connsiteX9" fmla="*/ 529170 w 635000"/>
              <a:gd name="connsiteY9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52915 h 3278112"/>
              <a:gd name="connsiteX5" fmla="*/ 105830 w 635000"/>
              <a:gd name="connsiteY5" fmla="*/ 0 h 3278112"/>
              <a:gd name="connsiteX6" fmla="*/ 529171 w 635000"/>
              <a:gd name="connsiteY6" fmla="*/ 0 h 3278112"/>
              <a:gd name="connsiteX7" fmla="*/ 582086 w 635000"/>
              <a:gd name="connsiteY7" fmla="*/ 52915 h 3278112"/>
              <a:gd name="connsiteX8" fmla="*/ 582085 w 635000"/>
              <a:gd name="connsiteY8" fmla="*/ 1586141 h 3278112"/>
              <a:gd name="connsiteX9" fmla="*/ 635000 w 635000"/>
              <a:gd name="connsiteY9" fmla="*/ 1639056 h 3278112"/>
              <a:gd name="connsiteX10" fmla="*/ 582085 w 635000"/>
              <a:gd name="connsiteY10" fmla="*/ 1691971 h 3278112"/>
              <a:gd name="connsiteX11" fmla="*/ 582085 w 635000"/>
              <a:gd name="connsiteY11" fmla="*/ 3225197 h 3278112"/>
              <a:gd name="connsiteX12" fmla="*/ 529170 w 635000"/>
              <a:gd name="connsiteY12" fmla="*/ 3278112 h 3278112"/>
              <a:gd name="connsiteX13" fmla="*/ 105829 w 635000"/>
              <a:gd name="connsiteY13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529171 w 635000"/>
              <a:gd name="connsiteY3" fmla="*/ 0 h 3278112"/>
              <a:gd name="connsiteX4" fmla="*/ 582086 w 635000"/>
              <a:gd name="connsiteY4" fmla="*/ 52915 h 3278112"/>
              <a:gd name="connsiteX5" fmla="*/ 582085 w 635000"/>
              <a:gd name="connsiteY5" fmla="*/ 1586141 h 3278112"/>
              <a:gd name="connsiteX6" fmla="*/ 635000 w 635000"/>
              <a:gd name="connsiteY6" fmla="*/ 1639056 h 3278112"/>
              <a:gd name="connsiteX7" fmla="*/ 582085 w 635000"/>
              <a:gd name="connsiteY7" fmla="*/ 1691971 h 3278112"/>
              <a:gd name="connsiteX8" fmla="*/ 582085 w 635000"/>
              <a:gd name="connsiteY8" fmla="*/ 3225197 h 3278112"/>
              <a:gd name="connsiteX9" fmla="*/ 529170 w 635000"/>
              <a:gd name="connsiteY9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5 w 635000"/>
              <a:gd name="connsiteY2" fmla="*/ 1691971 h 3278112"/>
              <a:gd name="connsiteX3" fmla="*/ 0 w 635000"/>
              <a:gd name="connsiteY3" fmla="*/ 1639056 h 3278112"/>
              <a:gd name="connsiteX4" fmla="*/ 52915 w 635000"/>
              <a:gd name="connsiteY4" fmla="*/ 52915 h 3278112"/>
              <a:gd name="connsiteX5" fmla="*/ 105830 w 635000"/>
              <a:gd name="connsiteY5" fmla="*/ 0 h 3278112"/>
              <a:gd name="connsiteX6" fmla="*/ 529171 w 635000"/>
              <a:gd name="connsiteY6" fmla="*/ 0 h 3278112"/>
              <a:gd name="connsiteX7" fmla="*/ 582086 w 635000"/>
              <a:gd name="connsiteY7" fmla="*/ 52915 h 3278112"/>
              <a:gd name="connsiteX8" fmla="*/ 582085 w 635000"/>
              <a:gd name="connsiteY8" fmla="*/ 1586141 h 3278112"/>
              <a:gd name="connsiteX9" fmla="*/ 635000 w 635000"/>
              <a:gd name="connsiteY9" fmla="*/ 1639056 h 3278112"/>
              <a:gd name="connsiteX10" fmla="*/ 582085 w 635000"/>
              <a:gd name="connsiteY10" fmla="*/ 1691971 h 3278112"/>
              <a:gd name="connsiteX11" fmla="*/ 582085 w 635000"/>
              <a:gd name="connsiteY11" fmla="*/ 3225197 h 3278112"/>
              <a:gd name="connsiteX12" fmla="*/ 529170 w 635000"/>
              <a:gd name="connsiteY12" fmla="*/ 3278112 h 3278112"/>
              <a:gd name="connsiteX13" fmla="*/ 105829 w 635000"/>
              <a:gd name="connsiteY13" fmla="*/ 3278112 h 3278112"/>
              <a:gd name="connsiteX0" fmla="*/ 105829 w 635000"/>
              <a:gd name="connsiteY0" fmla="*/ 3278112 h 3278112"/>
              <a:gd name="connsiteX1" fmla="*/ 52914 w 635000"/>
              <a:gd name="connsiteY1" fmla="*/ 3225197 h 3278112"/>
              <a:gd name="connsiteX2" fmla="*/ 529171 w 635000"/>
              <a:gd name="connsiteY2" fmla="*/ 0 h 3278112"/>
              <a:gd name="connsiteX3" fmla="*/ 582086 w 635000"/>
              <a:gd name="connsiteY3" fmla="*/ 52915 h 3278112"/>
              <a:gd name="connsiteX4" fmla="*/ 582085 w 635000"/>
              <a:gd name="connsiteY4" fmla="*/ 1586141 h 3278112"/>
              <a:gd name="connsiteX5" fmla="*/ 635000 w 635000"/>
              <a:gd name="connsiteY5" fmla="*/ 1639056 h 3278112"/>
              <a:gd name="connsiteX6" fmla="*/ 582085 w 635000"/>
              <a:gd name="connsiteY6" fmla="*/ 1691971 h 3278112"/>
              <a:gd name="connsiteX7" fmla="*/ 582085 w 635000"/>
              <a:gd name="connsiteY7" fmla="*/ 3225197 h 3278112"/>
              <a:gd name="connsiteX8" fmla="*/ 529170 w 635000"/>
              <a:gd name="connsiteY8" fmla="*/ 3278112 h 3278112"/>
              <a:gd name="connsiteX0" fmla="*/ 106691 w 635862"/>
              <a:gd name="connsiteY0" fmla="*/ 3278112 h 3278112"/>
              <a:gd name="connsiteX1" fmla="*/ 53776 w 635862"/>
              <a:gd name="connsiteY1" fmla="*/ 3225197 h 3278112"/>
              <a:gd name="connsiteX2" fmla="*/ 53777 w 635862"/>
              <a:gd name="connsiteY2" fmla="*/ 1691971 h 3278112"/>
              <a:gd name="connsiteX3" fmla="*/ 862 w 635862"/>
              <a:gd name="connsiteY3" fmla="*/ 1639056 h 3278112"/>
              <a:gd name="connsiteX4" fmla="*/ 106692 w 635862"/>
              <a:gd name="connsiteY4" fmla="*/ 0 h 3278112"/>
              <a:gd name="connsiteX5" fmla="*/ 530033 w 635862"/>
              <a:gd name="connsiteY5" fmla="*/ 0 h 3278112"/>
              <a:gd name="connsiteX6" fmla="*/ 582948 w 635862"/>
              <a:gd name="connsiteY6" fmla="*/ 52915 h 3278112"/>
              <a:gd name="connsiteX7" fmla="*/ 582947 w 635862"/>
              <a:gd name="connsiteY7" fmla="*/ 1586141 h 3278112"/>
              <a:gd name="connsiteX8" fmla="*/ 635862 w 635862"/>
              <a:gd name="connsiteY8" fmla="*/ 1639056 h 3278112"/>
              <a:gd name="connsiteX9" fmla="*/ 582947 w 635862"/>
              <a:gd name="connsiteY9" fmla="*/ 1691971 h 3278112"/>
              <a:gd name="connsiteX10" fmla="*/ 582947 w 635862"/>
              <a:gd name="connsiteY10" fmla="*/ 3225197 h 3278112"/>
              <a:gd name="connsiteX11" fmla="*/ 530032 w 635862"/>
              <a:gd name="connsiteY11" fmla="*/ 3278112 h 3278112"/>
              <a:gd name="connsiteX12" fmla="*/ 106691 w 635862"/>
              <a:gd name="connsiteY12" fmla="*/ 3278112 h 3278112"/>
              <a:gd name="connsiteX0" fmla="*/ 106691 w 635862"/>
              <a:gd name="connsiteY0" fmla="*/ 3278112 h 3278112"/>
              <a:gd name="connsiteX1" fmla="*/ 53776 w 635862"/>
              <a:gd name="connsiteY1" fmla="*/ 3225197 h 3278112"/>
              <a:gd name="connsiteX2" fmla="*/ 530033 w 635862"/>
              <a:gd name="connsiteY2" fmla="*/ 0 h 3278112"/>
              <a:gd name="connsiteX3" fmla="*/ 582948 w 635862"/>
              <a:gd name="connsiteY3" fmla="*/ 52915 h 3278112"/>
              <a:gd name="connsiteX4" fmla="*/ 582947 w 635862"/>
              <a:gd name="connsiteY4" fmla="*/ 1586141 h 3278112"/>
              <a:gd name="connsiteX5" fmla="*/ 635862 w 635862"/>
              <a:gd name="connsiteY5" fmla="*/ 1639056 h 3278112"/>
              <a:gd name="connsiteX6" fmla="*/ 582947 w 635862"/>
              <a:gd name="connsiteY6" fmla="*/ 1691971 h 3278112"/>
              <a:gd name="connsiteX7" fmla="*/ 582947 w 635862"/>
              <a:gd name="connsiteY7" fmla="*/ 3225197 h 3278112"/>
              <a:gd name="connsiteX8" fmla="*/ 530032 w 635862"/>
              <a:gd name="connsiteY8" fmla="*/ 3278112 h 3278112"/>
              <a:gd name="connsiteX0" fmla="*/ 131192 w 660363"/>
              <a:gd name="connsiteY0" fmla="*/ 3278112 h 3278112"/>
              <a:gd name="connsiteX1" fmla="*/ 78277 w 660363"/>
              <a:gd name="connsiteY1" fmla="*/ 3225197 h 3278112"/>
              <a:gd name="connsiteX2" fmla="*/ 78278 w 660363"/>
              <a:gd name="connsiteY2" fmla="*/ 1691971 h 3278112"/>
              <a:gd name="connsiteX3" fmla="*/ 25363 w 660363"/>
              <a:gd name="connsiteY3" fmla="*/ 1639056 h 3278112"/>
              <a:gd name="connsiteX4" fmla="*/ 554534 w 660363"/>
              <a:gd name="connsiteY4" fmla="*/ 0 h 3278112"/>
              <a:gd name="connsiteX5" fmla="*/ 607449 w 660363"/>
              <a:gd name="connsiteY5" fmla="*/ 52915 h 3278112"/>
              <a:gd name="connsiteX6" fmla="*/ 607448 w 660363"/>
              <a:gd name="connsiteY6" fmla="*/ 1586141 h 3278112"/>
              <a:gd name="connsiteX7" fmla="*/ 660363 w 660363"/>
              <a:gd name="connsiteY7" fmla="*/ 1639056 h 3278112"/>
              <a:gd name="connsiteX8" fmla="*/ 607448 w 660363"/>
              <a:gd name="connsiteY8" fmla="*/ 1691971 h 3278112"/>
              <a:gd name="connsiteX9" fmla="*/ 607448 w 660363"/>
              <a:gd name="connsiteY9" fmla="*/ 3225197 h 3278112"/>
              <a:gd name="connsiteX10" fmla="*/ 554533 w 660363"/>
              <a:gd name="connsiteY10" fmla="*/ 3278112 h 3278112"/>
              <a:gd name="connsiteX11" fmla="*/ 131192 w 660363"/>
              <a:gd name="connsiteY11" fmla="*/ 3278112 h 3278112"/>
              <a:gd name="connsiteX0" fmla="*/ 131192 w 660363"/>
              <a:gd name="connsiteY0" fmla="*/ 3278112 h 3278112"/>
              <a:gd name="connsiteX1" fmla="*/ 78277 w 660363"/>
              <a:gd name="connsiteY1" fmla="*/ 3225197 h 3278112"/>
              <a:gd name="connsiteX2" fmla="*/ 554534 w 660363"/>
              <a:gd name="connsiteY2" fmla="*/ 0 h 3278112"/>
              <a:gd name="connsiteX3" fmla="*/ 607449 w 660363"/>
              <a:gd name="connsiteY3" fmla="*/ 52915 h 3278112"/>
              <a:gd name="connsiteX4" fmla="*/ 607448 w 660363"/>
              <a:gd name="connsiteY4" fmla="*/ 1586141 h 3278112"/>
              <a:gd name="connsiteX5" fmla="*/ 660363 w 660363"/>
              <a:gd name="connsiteY5" fmla="*/ 1639056 h 3278112"/>
              <a:gd name="connsiteX6" fmla="*/ 607448 w 660363"/>
              <a:gd name="connsiteY6" fmla="*/ 1691971 h 3278112"/>
              <a:gd name="connsiteX7" fmla="*/ 607448 w 660363"/>
              <a:gd name="connsiteY7" fmla="*/ 3225197 h 3278112"/>
              <a:gd name="connsiteX8" fmla="*/ 554533 w 660363"/>
              <a:gd name="connsiteY8" fmla="*/ 3278112 h 3278112"/>
              <a:gd name="connsiteX0" fmla="*/ 132317 w 661488"/>
              <a:gd name="connsiteY0" fmla="*/ 3278112 h 3278112"/>
              <a:gd name="connsiteX1" fmla="*/ 79402 w 661488"/>
              <a:gd name="connsiteY1" fmla="*/ 3225197 h 3278112"/>
              <a:gd name="connsiteX2" fmla="*/ 79403 w 661488"/>
              <a:gd name="connsiteY2" fmla="*/ 1691971 h 3278112"/>
              <a:gd name="connsiteX3" fmla="*/ 26488 w 661488"/>
              <a:gd name="connsiteY3" fmla="*/ 1639056 h 3278112"/>
              <a:gd name="connsiteX4" fmla="*/ 555659 w 661488"/>
              <a:gd name="connsiteY4" fmla="*/ 0 h 3278112"/>
              <a:gd name="connsiteX5" fmla="*/ 608574 w 661488"/>
              <a:gd name="connsiteY5" fmla="*/ 52915 h 3278112"/>
              <a:gd name="connsiteX6" fmla="*/ 608573 w 661488"/>
              <a:gd name="connsiteY6" fmla="*/ 1586141 h 3278112"/>
              <a:gd name="connsiteX7" fmla="*/ 661488 w 661488"/>
              <a:gd name="connsiteY7" fmla="*/ 1639056 h 3278112"/>
              <a:gd name="connsiteX8" fmla="*/ 608573 w 661488"/>
              <a:gd name="connsiteY8" fmla="*/ 1691971 h 3278112"/>
              <a:gd name="connsiteX9" fmla="*/ 608573 w 661488"/>
              <a:gd name="connsiteY9" fmla="*/ 3225197 h 3278112"/>
              <a:gd name="connsiteX10" fmla="*/ 555658 w 661488"/>
              <a:gd name="connsiteY10" fmla="*/ 3278112 h 3278112"/>
              <a:gd name="connsiteX11" fmla="*/ 132317 w 661488"/>
              <a:gd name="connsiteY11" fmla="*/ 3278112 h 3278112"/>
              <a:gd name="connsiteX0" fmla="*/ 132317 w 661488"/>
              <a:gd name="connsiteY0" fmla="*/ 3278112 h 3278112"/>
              <a:gd name="connsiteX1" fmla="*/ 79402 w 661488"/>
              <a:gd name="connsiteY1" fmla="*/ 3225197 h 3278112"/>
              <a:gd name="connsiteX2" fmla="*/ 555659 w 661488"/>
              <a:gd name="connsiteY2" fmla="*/ 0 h 3278112"/>
              <a:gd name="connsiteX3" fmla="*/ 608574 w 661488"/>
              <a:gd name="connsiteY3" fmla="*/ 52915 h 3278112"/>
              <a:gd name="connsiteX4" fmla="*/ 608573 w 661488"/>
              <a:gd name="connsiteY4" fmla="*/ 1586141 h 3278112"/>
              <a:gd name="connsiteX5" fmla="*/ 661488 w 661488"/>
              <a:gd name="connsiteY5" fmla="*/ 1639056 h 3278112"/>
              <a:gd name="connsiteX6" fmla="*/ 608573 w 661488"/>
              <a:gd name="connsiteY6" fmla="*/ 1691971 h 3278112"/>
              <a:gd name="connsiteX7" fmla="*/ 608573 w 661488"/>
              <a:gd name="connsiteY7" fmla="*/ 3225197 h 3278112"/>
              <a:gd name="connsiteX8" fmla="*/ 555658 w 661488"/>
              <a:gd name="connsiteY8" fmla="*/ 3278112 h 3278112"/>
              <a:gd name="connsiteX0" fmla="*/ 88193 w 617364"/>
              <a:gd name="connsiteY0" fmla="*/ 3278112 h 3278112"/>
              <a:gd name="connsiteX1" fmla="*/ 35278 w 617364"/>
              <a:gd name="connsiteY1" fmla="*/ 3225197 h 3278112"/>
              <a:gd name="connsiteX2" fmla="*/ 35279 w 617364"/>
              <a:gd name="connsiteY2" fmla="*/ 1691971 h 3278112"/>
              <a:gd name="connsiteX3" fmla="*/ 511535 w 617364"/>
              <a:gd name="connsiteY3" fmla="*/ 0 h 3278112"/>
              <a:gd name="connsiteX4" fmla="*/ 564450 w 617364"/>
              <a:gd name="connsiteY4" fmla="*/ 52915 h 3278112"/>
              <a:gd name="connsiteX5" fmla="*/ 564449 w 617364"/>
              <a:gd name="connsiteY5" fmla="*/ 1586141 h 3278112"/>
              <a:gd name="connsiteX6" fmla="*/ 617364 w 617364"/>
              <a:gd name="connsiteY6" fmla="*/ 1639056 h 3278112"/>
              <a:gd name="connsiteX7" fmla="*/ 564449 w 617364"/>
              <a:gd name="connsiteY7" fmla="*/ 1691971 h 3278112"/>
              <a:gd name="connsiteX8" fmla="*/ 564449 w 617364"/>
              <a:gd name="connsiteY8" fmla="*/ 3225197 h 3278112"/>
              <a:gd name="connsiteX9" fmla="*/ 511534 w 617364"/>
              <a:gd name="connsiteY9" fmla="*/ 3278112 h 3278112"/>
              <a:gd name="connsiteX10" fmla="*/ 88193 w 617364"/>
              <a:gd name="connsiteY10" fmla="*/ 3278112 h 3278112"/>
              <a:gd name="connsiteX0" fmla="*/ 88193 w 617364"/>
              <a:gd name="connsiteY0" fmla="*/ 3278112 h 3278112"/>
              <a:gd name="connsiteX1" fmla="*/ 35278 w 617364"/>
              <a:gd name="connsiteY1" fmla="*/ 3225197 h 3278112"/>
              <a:gd name="connsiteX2" fmla="*/ 511535 w 617364"/>
              <a:gd name="connsiteY2" fmla="*/ 0 h 3278112"/>
              <a:gd name="connsiteX3" fmla="*/ 564450 w 617364"/>
              <a:gd name="connsiteY3" fmla="*/ 52915 h 3278112"/>
              <a:gd name="connsiteX4" fmla="*/ 564449 w 617364"/>
              <a:gd name="connsiteY4" fmla="*/ 1586141 h 3278112"/>
              <a:gd name="connsiteX5" fmla="*/ 617364 w 617364"/>
              <a:gd name="connsiteY5" fmla="*/ 1639056 h 3278112"/>
              <a:gd name="connsiteX6" fmla="*/ 564449 w 617364"/>
              <a:gd name="connsiteY6" fmla="*/ 1691971 h 3278112"/>
              <a:gd name="connsiteX7" fmla="*/ 564449 w 617364"/>
              <a:gd name="connsiteY7" fmla="*/ 3225197 h 3278112"/>
              <a:gd name="connsiteX8" fmla="*/ 511534 w 617364"/>
              <a:gd name="connsiteY8" fmla="*/ 3278112 h 3278112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501910 w 607739"/>
              <a:gd name="connsiteY0" fmla="*/ 0 h 3482541"/>
              <a:gd name="connsiteX1" fmla="*/ 554825 w 607739"/>
              <a:gd name="connsiteY1" fmla="*/ 52915 h 3482541"/>
              <a:gd name="connsiteX2" fmla="*/ 554824 w 607739"/>
              <a:gd name="connsiteY2" fmla="*/ 1586141 h 3482541"/>
              <a:gd name="connsiteX3" fmla="*/ 607739 w 607739"/>
              <a:gd name="connsiteY3" fmla="*/ 1639056 h 3482541"/>
              <a:gd name="connsiteX4" fmla="*/ 554824 w 607739"/>
              <a:gd name="connsiteY4" fmla="*/ 1691971 h 3482541"/>
              <a:gd name="connsiteX5" fmla="*/ 554824 w 607739"/>
              <a:gd name="connsiteY5" fmla="*/ 3225197 h 3482541"/>
              <a:gd name="connsiteX6" fmla="*/ 501909 w 607739"/>
              <a:gd name="connsiteY6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501910 w 607739"/>
              <a:gd name="connsiteY0" fmla="*/ 0 h 3482541"/>
              <a:gd name="connsiteX1" fmla="*/ 554825 w 607739"/>
              <a:gd name="connsiteY1" fmla="*/ 52915 h 3482541"/>
              <a:gd name="connsiteX2" fmla="*/ 554824 w 607739"/>
              <a:gd name="connsiteY2" fmla="*/ 1586141 h 3482541"/>
              <a:gd name="connsiteX3" fmla="*/ 607739 w 607739"/>
              <a:gd name="connsiteY3" fmla="*/ 1639056 h 3482541"/>
              <a:gd name="connsiteX4" fmla="*/ 554824 w 607739"/>
              <a:gd name="connsiteY4" fmla="*/ 1691971 h 3482541"/>
              <a:gd name="connsiteX5" fmla="*/ 554824 w 607739"/>
              <a:gd name="connsiteY5" fmla="*/ 3225197 h 3482541"/>
              <a:gd name="connsiteX6" fmla="*/ 501909 w 607739"/>
              <a:gd name="connsiteY6" fmla="*/ 3278112 h 3482541"/>
              <a:gd name="connsiteX0" fmla="*/ 78568 w 607739"/>
              <a:gd name="connsiteY0" fmla="*/ 3278112 h 3482541"/>
              <a:gd name="connsiteX1" fmla="*/ 25653 w 607739"/>
              <a:gd name="connsiteY1" fmla="*/ 3225197 h 3482541"/>
              <a:gd name="connsiteX2" fmla="*/ 501910 w 607739"/>
              <a:gd name="connsiteY2" fmla="*/ 0 h 3482541"/>
              <a:gd name="connsiteX3" fmla="*/ 554825 w 607739"/>
              <a:gd name="connsiteY3" fmla="*/ 52915 h 3482541"/>
              <a:gd name="connsiteX4" fmla="*/ 554824 w 607739"/>
              <a:gd name="connsiteY4" fmla="*/ 1586141 h 3482541"/>
              <a:gd name="connsiteX5" fmla="*/ 607739 w 607739"/>
              <a:gd name="connsiteY5" fmla="*/ 1639056 h 3482541"/>
              <a:gd name="connsiteX6" fmla="*/ 554824 w 607739"/>
              <a:gd name="connsiteY6" fmla="*/ 1691971 h 3482541"/>
              <a:gd name="connsiteX7" fmla="*/ 554824 w 607739"/>
              <a:gd name="connsiteY7" fmla="*/ 3225197 h 3482541"/>
              <a:gd name="connsiteX8" fmla="*/ 501909 w 607739"/>
              <a:gd name="connsiteY8" fmla="*/ 3278112 h 3482541"/>
              <a:gd name="connsiteX9" fmla="*/ 78568 w 607739"/>
              <a:gd name="connsiteY9" fmla="*/ 3278112 h 3482541"/>
              <a:gd name="connsiteX0" fmla="*/ 501910 w 607739"/>
              <a:gd name="connsiteY0" fmla="*/ 0 h 3482541"/>
              <a:gd name="connsiteX1" fmla="*/ 554825 w 607739"/>
              <a:gd name="connsiteY1" fmla="*/ 52915 h 3482541"/>
              <a:gd name="connsiteX2" fmla="*/ 554824 w 607739"/>
              <a:gd name="connsiteY2" fmla="*/ 1586141 h 3482541"/>
              <a:gd name="connsiteX3" fmla="*/ 607739 w 607739"/>
              <a:gd name="connsiteY3" fmla="*/ 1639056 h 3482541"/>
              <a:gd name="connsiteX4" fmla="*/ 554824 w 607739"/>
              <a:gd name="connsiteY4" fmla="*/ 1691971 h 3482541"/>
              <a:gd name="connsiteX5" fmla="*/ 554824 w 607739"/>
              <a:gd name="connsiteY5" fmla="*/ 3225197 h 3482541"/>
              <a:gd name="connsiteX6" fmla="*/ 501909 w 607739"/>
              <a:gd name="connsiteY6" fmla="*/ 3278112 h 3482541"/>
              <a:gd name="connsiteX0" fmla="*/ 476256 w 582086"/>
              <a:gd name="connsiteY0" fmla="*/ 3278112 h 3278112"/>
              <a:gd name="connsiteX1" fmla="*/ 0 w 582086"/>
              <a:gd name="connsiteY1" fmla="*/ 3225197 h 3278112"/>
              <a:gd name="connsiteX2" fmla="*/ 476257 w 582086"/>
              <a:gd name="connsiteY2" fmla="*/ 0 h 3278112"/>
              <a:gd name="connsiteX3" fmla="*/ 529172 w 582086"/>
              <a:gd name="connsiteY3" fmla="*/ 52915 h 3278112"/>
              <a:gd name="connsiteX4" fmla="*/ 529171 w 582086"/>
              <a:gd name="connsiteY4" fmla="*/ 1586141 h 3278112"/>
              <a:gd name="connsiteX5" fmla="*/ 582086 w 582086"/>
              <a:gd name="connsiteY5" fmla="*/ 1639056 h 3278112"/>
              <a:gd name="connsiteX6" fmla="*/ 529171 w 582086"/>
              <a:gd name="connsiteY6" fmla="*/ 1691971 h 3278112"/>
              <a:gd name="connsiteX7" fmla="*/ 529171 w 582086"/>
              <a:gd name="connsiteY7" fmla="*/ 3225197 h 3278112"/>
              <a:gd name="connsiteX8" fmla="*/ 476256 w 582086"/>
              <a:gd name="connsiteY8" fmla="*/ 3278112 h 3278112"/>
              <a:gd name="connsiteX0" fmla="*/ 476257 w 582086"/>
              <a:gd name="connsiteY0" fmla="*/ 0 h 3278112"/>
              <a:gd name="connsiteX1" fmla="*/ 529172 w 582086"/>
              <a:gd name="connsiteY1" fmla="*/ 52915 h 3278112"/>
              <a:gd name="connsiteX2" fmla="*/ 529171 w 582086"/>
              <a:gd name="connsiteY2" fmla="*/ 1586141 h 3278112"/>
              <a:gd name="connsiteX3" fmla="*/ 582086 w 582086"/>
              <a:gd name="connsiteY3" fmla="*/ 1639056 h 3278112"/>
              <a:gd name="connsiteX4" fmla="*/ 529171 w 582086"/>
              <a:gd name="connsiteY4" fmla="*/ 1691971 h 3278112"/>
              <a:gd name="connsiteX5" fmla="*/ 529171 w 582086"/>
              <a:gd name="connsiteY5" fmla="*/ 3225197 h 3278112"/>
              <a:gd name="connsiteX6" fmla="*/ 476256 w 582086"/>
              <a:gd name="connsiteY6" fmla="*/ 3278112 h 3278112"/>
              <a:gd name="connsiteX0" fmla="*/ 0 w 105830"/>
              <a:gd name="connsiteY0" fmla="*/ 3278112 h 3278112"/>
              <a:gd name="connsiteX1" fmla="*/ 1 w 105830"/>
              <a:gd name="connsiteY1" fmla="*/ 0 h 3278112"/>
              <a:gd name="connsiteX2" fmla="*/ 52916 w 105830"/>
              <a:gd name="connsiteY2" fmla="*/ 52915 h 3278112"/>
              <a:gd name="connsiteX3" fmla="*/ 52915 w 105830"/>
              <a:gd name="connsiteY3" fmla="*/ 1586141 h 3278112"/>
              <a:gd name="connsiteX4" fmla="*/ 105830 w 105830"/>
              <a:gd name="connsiteY4" fmla="*/ 1639056 h 3278112"/>
              <a:gd name="connsiteX5" fmla="*/ 52915 w 105830"/>
              <a:gd name="connsiteY5" fmla="*/ 1691971 h 3278112"/>
              <a:gd name="connsiteX6" fmla="*/ 52915 w 105830"/>
              <a:gd name="connsiteY6" fmla="*/ 3225197 h 3278112"/>
              <a:gd name="connsiteX7" fmla="*/ 0 w 105830"/>
              <a:gd name="connsiteY7" fmla="*/ 3278112 h 3278112"/>
              <a:gd name="connsiteX0" fmla="*/ 1 w 105830"/>
              <a:gd name="connsiteY0" fmla="*/ 0 h 3278112"/>
              <a:gd name="connsiteX1" fmla="*/ 52916 w 105830"/>
              <a:gd name="connsiteY1" fmla="*/ 52915 h 3278112"/>
              <a:gd name="connsiteX2" fmla="*/ 52915 w 105830"/>
              <a:gd name="connsiteY2" fmla="*/ 1586141 h 3278112"/>
              <a:gd name="connsiteX3" fmla="*/ 105830 w 105830"/>
              <a:gd name="connsiteY3" fmla="*/ 1639056 h 3278112"/>
              <a:gd name="connsiteX4" fmla="*/ 52915 w 105830"/>
              <a:gd name="connsiteY4" fmla="*/ 1691971 h 3278112"/>
              <a:gd name="connsiteX5" fmla="*/ 52915 w 105830"/>
              <a:gd name="connsiteY5" fmla="*/ 3225197 h 3278112"/>
              <a:gd name="connsiteX6" fmla="*/ 0 w 105830"/>
              <a:gd name="connsiteY6" fmla="*/ 3278112 h 327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830" h="3278112" stroke="0" extrusionOk="0">
                <a:moveTo>
                  <a:pt x="0" y="3278112"/>
                </a:moveTo>
                <a:cubicBezTo>
                  <a:pt x="0" y="2185408"/>
                  <a:pt x="1" y="1092704"/>
                  <a:pt x="1" y="0"/>
                </a:cubicBezTo>
                <a:cubicBezTo>
                  <a:pt x="29225" y="0"/>
                  <a:pt x="52916" y="23691"/>
                  <a:pt x="52916" y="52915"/>
                </a:cubicBezTo>
                <a:cubicBezTo>
                  <a:pt x="52916" y="563990"/>
                  <a:pt x="52915" y="1075066"/>
                  <a:pt x="52915" y="1586141"/>
                </a:cubicBezTo>
                <a:cubicBezTo>
                  <a:pt x="52915" y="1615365"/>
                  <a:pt x="76606" y="1639056"/>
                  <a:pt x="105830" y="1639056"/>
                </a:cubicBezTo>
                <a:cubicBezTo>
                  <a:pt x="76606" y="1639056"/>
                  <a:pt x="52915" y="1662747"/>
                  <a:pt x="52915" y="1691971"/>
                </a:cubicBezTo>
                <a:lnTo>
                  <a:pt x="52915" y="3225197"/>
                </a:lnTo>
                <a:cubicBezTo>
                  <a:pt x="52915" y="3254421"/>
                  <a:pt x="29224" y="3278112"/>
                  <a:pt x="0" y="3278112"/>
                </a:cubicBezTo>
                <a:close/>
              </a:path>
              <a:path w="105830" h="3278112" fill="none">
                <a:moveTo>
                  <a:pt x="1" y="0"/>
                </a:moveTo>
                <a:cubicBezTo>
                  <a:pt x="29225" y="0"/>
                  <a:pt x="52916" y="23691"/>
                  <a:pt x="52916" y="52915"/>
                </a:cubicBezTo>
                <a:cubicBezTo>
                  <a:pt x="52916" y="563990"/>
                  <a:pt x="52915" y="1075066"/>
                  <a:pt x="52915" y="1586141"/>
                </a:cubicBezTo>
                <a:cubicBezTo>
                  <a:pt x="52915" y="1615365"/>
                  <a:pt x="76606" y="1639056"/>
                  <a:pt x="105830" y="1639056"/>
                </a:cubicBezTo>
                <a:cubicBezTo>
                  <a:pt x="76606" y="1639056"/>
                  <a:pt x="52915" y="1662747"/>
                  <a:pt x="52915" y="1691971"/>
                </a:cubicBezTo>
                <a:lnTo>
                  <a:pt x="52915" y="3225197"/>
                </a:lnTo>
                <a:cubicBezTo>
                  <a:pt x="52915" y="3254421"/>
                  <a:pt x="29224" y="3278112"/>
                  <a:pt x="0" y="3278112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78100" y="6615351"/>
            <a:ext cx="7992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cs typeface="Arial" panose="020B0604020202020204" pitchFamily="34" charset="0"/>
              </a:rPr>
              <a:t>PADI </a:t>
            </a:r>
            <a:r>
              <a:rPr lang="fr-FR" sz="1400" dirty="0" smtClean="0">
                <a:cs typeface="Arial" panose="020B0604020202020204" pitchFamily="34" charset="0"/>
              </a:rPr>
              <a:t>: Programme d’Appui au Développement de l’Irrigation                </a:t>
            </a:r>
            <a:r>
              <a:rPr lang="fr-FR" sz="1400" b="1" dirty="0" smtClean="0">
                <a:cs typeface="Arial" panose="020B0604020202020204" pitchFamily="34" charset="0"/>
              </a:rPr>
              <a:t>WBI : </a:t>
            </a:r>
            <a:r>
              <a:rPr lang="fr-FR" sz="1400" dirty="0" smtClean="0">
                <a:cs typeface="Arial" panose="020B0604020202020204" pitchFamily="34" charset="0"/>
              </a:rPr>
              <a:t>Wallonie-Bruxelles International</a:t>
            </a:r>
            <a:endParaRPr lang="fr-FR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Objectifs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60411" y="6396335"/>
            <a:ext cx="501689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913381"/>
            <a:ext cx="11684000" cy="6042310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1"/>
            <a:ext cx="118097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fr-FR" sz="2800" b="1" dirty="0">
                <a:solidFill>
                  <a:srgbClr val="00B050"/>
                </a:solidFill>
                <a:cs typeface="Arial" panose="020B0604020202020204" pitchFamily="34" charset="0"/>
              </a:rPr>
              <a:t>Contribuer à une meilleure </a:t>
            </a:r>
            <a:r>
              <a:rPr lang="fr-FR" sz="28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connaissance </a:t>
            </a:r>
            <a:r>
              <a:rPr lang="fr-FR" sz="2800" b="1" dirty="0">
                <a:solidFill>
                  <a:srgbClr val="00B050"/>
                </a:solidFill>
                <a:cs typeface="Arial" panose="020B0604020202020204" pitchFamily="34" charset="0"/>
              </a:rPr>
              <a:t>des nappes d’eau </a:t>
            </a:r>
            <a:r>
              <a:rPr lang="fr-FR" sz="28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superficielles </a:t>
            </a:r>
            <a:r>
              <a:rPr lang="fr-FR" sz="2800" b="1" dirty="0">
                <a:solidFill>
                  <a:srgbClr val="00B050"/>
                </a:solidFill>
                <a:cs typeface="Arial" panose="020B0604020202020204" pitchFamily="34" charset="0"/>
              </a:rPr>
              <a:t>au voisinage des retenues d’irrigation pour des fins agricoles dans un contexte d’assèchement précoce des petites retenues d’eau et de variabilités </a:t>
            </a:r>
            <a:r>
              <a:rPr lang="fr-FR" sz="28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climatiques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sz="2400" dirty="0" smtClean="0">
                <a:cs typeface="Arial" panose="020B0604020202020204" pitchFamily="34" charset="0"/>
              </a:rPr>
              <a:t>Définir la géométrie et la structure des aquifères et leurs propriétés hydrodynamiques ;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endParaRPr lang="fr-FR" sz="800" dirty="0" smtClean="0">
              <a:cs typeface="Arial" panose="020B0604020202020204" pitchFamily="34" charset="0"/>
            </a:endParaRPr>
          </a:p>
          <a:p>
            <a:pPr marL="800100" lvl="1" indent="-34290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sz="2400" dirty="0" smtClean="0">
                <a:cs typeface="Arial" panose="020B0604020202020204" pitchFamily="34" charset="0"/>
              </a:rPr>
              <a:t>Comprendre et décrire le fonctionnement hydrogéologique des nappes d’eau en relation avec les retenues d’eau d’irrigation à travers des méthodes pluridisciplinaires ;</a:t>
            </a:r>
          </a:p>
          <a:p>
            <a:pPr marL="800100" lvl="1" indent="-34290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endParaRPr lang="fr-FR" sz="800" dirty="0" smtClean="0">
              <a:cs typeface="Arial" panose="020B0604020202020204" pitchFamily="34" charset="0"/>
            </a:endParaRPr>
          </a:p>
          <a:p>
            <a:pPr marL="800100" lvl="1" indent="-34290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sz="2400" dirty="0" smtClean="0">
                <a:cs typeface="Arial" panose="020B0604020202020204" pitchFamily="34" charset="0"/>
              </a:rPr>
              <a:t>Évaluer les potentialités des nappes d’eau souterraines et déterminer leur exploitabilité pour l’irrigation de complément ;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endParaRPr lang="fr-FR" sz="800" dirty="0" smtClean="0">
              <a:cs typeface="Arial" panose="020B0604020202020204" pitchFamily="34" charset="0"/>
            </a:endParaRPr>
          </a:p>
          <a:p>
            <a:pPr marL="800100" lvl="1" indent="-34290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fr-FR" sz="2400" dirty="0" smtClean="0">
                <a:cs typeface="Arial" panose="020B0604020202020204" pitchFamily="34" charset="0"/>
              </a:rPr>
              <a:t>Élaborer </a:t>
            </a:r>
            <a:r>
              <a:rPr lang="fr-FR" sz="2400" dirty="0">
                <a:cs typeface="Arial" panose="020B0604020202020204" pitchFamily="34" charset="0"/>
              </a:rPr>
              <a:t>un modèle hydrologique intégré eau de surface – nappes d’eau souterraine pour une meilleure compréhension des interactions entre ces deux réservoirs et pour une estimation de la recharge. </a:t>
            </a:r>
          </a:p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697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Approche méthodologique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73111" y="6396335"/>
            <a:ext cx="488989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913381"/>
            <a:ext cx="11684000" cy="6042310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647699" y="1752898"/>
            <a:ext cx="3835401" cy="860288"/>
            <a:chOff x="91440" y="1298509"/>
            <a:chExt cx="2398936" cy="561639"/>
          </a:xfrm>
        </p:grpSpPr>
        <p:cxnSp>
          <p:nvCxnSpPr>
            <p:cNvPr id="13" name="Connecteur droit avec flèche 12"/>
            <p:cNvCxnSpPr>
              <a:stCxn id="20" idx="1"/>
              <a:endCxn id="15" idx="3"/>
            </p:cNvCxnSpPr>
            <p:nvPr/>
          </p:nvCxnSpPr>
          <p:spPr>
            <a:xfrm flipH="1">
              <a:off x="2267746" y="1578501"/>
              <a:ext cx="222630" cy="828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sp>
          <p:nvSpPr>
            <p:cNvPr id="15" name="Rectangle 14"/>
            <p:cNvSpPr/>
            <p:nvPr/>
          </p:nvSpPr>
          <p:spPr>
            <a:xfrm>
              <a:off x="91440" y="1298509"/>
              <a:ext cx="2176306" cy="561639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Hydrodynamisme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0" baseline="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(Piézométrie)</a:t>
              </a:r>
              <a:endParaRPr kumimoji="0" lang="fr-FR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620000" y="1766544"/>
            <a:ext cx="3924298" cy="847009"/>
            <a:chOff x="5370298" y="1315092"/>
            <a:chExt cx="4054255" cy="561638"/>
          </a:xfrm>
        </p:grpSpPr>
        <p:cxnSp>
          <p:nvCxnSpPr>
            <p:cNvPr id="17" name="Connecteur droit avec flèche 16"/>
            <p:cNvCxnSpPr>
              <a:stCxn id="20" idx="3"/>
              <a:endCxn id="18" idx="1"/>
            </p:cNvCxnSpPr>
            <p:nvPr/>
          </p:nvCxnSpPr>
          <p:spPr>
            <a:xfrm>
              <a:off x="5370298" y="1590424"/>
              <a:ext cx="367726" cy="5487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sp>
          <p:nvSpPr>
            <p:cNvPr id="18" name="Rectangle 17"/>
            <p:cNvSpPr/>
            <p:nvPr/>
          </p:nvSpPr>
          <p:spPr>
            <a:xfrm>
              <a:off x="5738024" y="1315092"/>
              <a:ext cx="3686529" cy="561638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Hydrochimie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(Piper, échange d’ions)</a:t>
              </a:r>
              <a:endParaRPr kumimoji="0" lang="fr-FR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483100" y="1470157"/>
            <a:ext cx="3136900" cy="1141761"/>
            <a:chOff x="3714753" y="2176193"/>
            <a:chExt cx="3136900" cy="1141761"/>
          </a:xfrm>
        </p:grpSpPr>
        <p:sp>
          <p:nvSpPr>
            <p:cNvPr id="20" name="Rectangle 19"/>
            <p:cNvSpPr/>
            <p:nvPr/>
          </p:nvSpPr>
          <p:spPr>
            <a:xfrm>
              <a:off x="3714753" y="2457666"/>
              <a:ext cx="3136900" cy="860288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indent="228600" algn="ctr"/>
              <a:r>
                <a:rPr lang="fr-F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Caractérisation des échanges retenue d’eau - nappe</a:t>
              </a:r>
              <a:endParaRPr lang="fr-FR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4925072" y="2176193"/>
              <a:ext cx="767055" cy="28685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1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 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647699" y="3384687"/>
            <a:ext cx="3822699" cy="860288"/>
            <a:chOff x="-507572" y="1290218"/>
            <a:chExt cx="2955791" cy="561639"/>
          </a:xfrm>
        </p:grpSpPr>
        <p:cxnSp>
          <p:nvCxnSpPr>
            <p:cNvPr id="24" name="Connecteur droit avec flèche 23"/>
            <p:cNvCxnSpPr>
              <a:stCxn id="33" idx="1"/>
              <a:endCxn id="25" idx="3"/>
            </p:cNvCxnSpPr>
            <p:nvPr/>
          </p:nvCxnSpPr>
          <p:spPr>
            <a:xfrm flipH="1" flipV="1">
              <a:off x="2182821" y="1571038"/>
              <a:ext cx="265398" cy="2214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sp>
          <p:nvSpPr>
            <p:cNvPr id="25" name="Rectangle 24"/>
            <p:cNvSpPr/>
            <p:nvPr/>
          </p:nvSpPr>
          <p:spPr>
            <a:xfrm>
              <a:off x="-507572" y="1290218"/>
              <a:ext cx="2690393" cy="561639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Bilan hydrique à l’échelle du bassin versant </a:t>
              </a:r>
              <a:endParaRPr kumimoji="0" lang="fr-FR" sz="16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7607299" y="3388083"/>
            <a:ext cx="3937000" cy="847009"/>
            <a:chOff x="5387573" y="1324456"/>
            <a:chExt cx="5114012" cy="561638"/>
          </a:xfrm>
        </p:grpSpPr>
        <p:cxnSp>
          <p:nvCxnSpPr>
            <p:cNvPr id="27" name="Connecteur droit avec flèche 26"/>
            <p:cNvCxnSpPr>
              <a:stCxn id="33" idx="3"/>
              <a:endCxn id="28" idx="1"/>
            </p:cNvCxnSpPr>
            <p:nvPr/>
          </p:nvCxnSpPr>
          <p:spPr>
            <a:xfrm flipV="1">
              <a:off x="5387573" y="1605275"/>
              <a:ext cx="517171" cy="4399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sp>
          <p:nvSpPr>
            <p:cNvPr id="28" name="Rectangle 27"/>
            <p:cNvSpPr/>
            <p:nvPr/>
          </p:nvSpPr>
          <p:spPr>
            <a:xfrm>
              <a:off x="5904745" y="1324456"/>
              <a:ext cx="4596840" cy="561638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Bilan</a:t>
              </a:r>
              <a:r>
                <a:rPr kumimoji="0" lang="fr-FR" b="1" i="0" u="none" strike="noStrike" kern="0" cap="none" spc="0" normalizeH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hydrique à l’échelle de la retenue d’eau</a:t>
              </a:r>
              <a:endParaRPr kumimoji="0" lang="fr-FR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470398" y="2611917"/>
            <a:ext cx="3136901" cy="1636449"/>
            <a:chOff x="3695701" y="3545846"/>
            <a:chExt cx="3136901" cy="1636449"/>
          </a:xfrm>
        </p:grpSpPr>
        <p:grpSp>
          <p:nvGrpSpPr>
            <p:cNvPr id="30" name="Groupe 29"/>
            <p:cNvGrpSpPr/>
            <p:nvPr/>
          </p:nvGrpSpPr>
          <p:grpSpPr>
            <a:xfrm>
              <a:off x="3695701" y="3545846"/>
              <a:ext cx="3136901" cy="1636449"/>
              <a:chOff x="2765646" y="2144138"/>
              <a:chExt cx="3136901" cy="798400"/>
            </a:xfrm>
          </p:grpSpPr>
          <p:cxnSp>
            <p:nvCxnSpPr>
              <p:cNvPr id="32" name="Straight Arrow Connector 180"/>
              <p:cNvCxnSpPr>
                <a:stCxn id="20" idx="2"/>
                <a:endCxn id="31" idx="0"/>
              </p:cNvCxnSpPr>
              <p:nvPr/>
            </p:nvCxnSpPr>
            <p:spPr>
              <a:xfrm>
                <a:off x="4334098" y="2144138"/>
                <a:ext cx="18578" cy="23184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Rectangle 32"/>
              <p:cNvSpPr/>
              <p:nvPr/>
            </p:nvSpPr>
            <p:spPr>
              <a:xfrm>
                <a:off x="2765646" y="2522816"/>
                <a:ext cx="3136901" cy="419722"/>
              </a:xfrm>
              <a:prstGeom prst="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indent="228600" algn="ctr"/>
                <a:r>
                  <a:rPr lang="fr-FR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Quantification de la recharge des nappes</a:t>
                </a:r>
                <a:endParaRPr lang="fr-FR" b="1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Ellipse 30"/>
            <p:cNvSpPr/>
            <p:nvPr/>
          </p:nvSpPr>
          <p:spPr>
            <a:xfrm>
              <a:off x="4899203" y="4021040"/>
              <a:ext cx="767055" cy="2868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2 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340097" y="4248366"/>
            <a:ext cx="5486400" cy="1697983"/>
            <a:chOff x="2565399" y="4882847"/>
            <a:chExt cx="5486400" cy="1697983"/>
          </a:xfrm>
        </p:grpSpPr>
        <p:grpSp>
          <p:nvGrpSpPr>
            <p:cNvPr id="35" name="Groupe 34"/>
            <p:cNvGrpSpPr/>
            <p:nvPr/>
          </p:nvGrpSpPr>
          <p:grpSpPr>
            <a:xfrm>
              <a:off x="2565399" y="4882847"/>
              <a:ext cx="5486400" cy="1697983"/>
              <a:chOff x="2565400" y="4967081"/>
              <a:chExt cx="5486400" cy="1697983"/>
            </a:xfrm>
          </p:grpSpPr>
          <p:sp>
            <p:nvSpPr>
              <p:cNvPr id="37" name="Ellipse 36"/>
              <p:cNvSpPr/>
              <p:nvPr/>
            </p:nvSpPr>
            <p:spPr>
              <a:xfrm>
                <a:off x="2565400" y="5645842"/>
                <a:ext cx="5486400" cy="101922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Modélisation du fonctionnement hydrodynamique d’un bassin versant  </a:t>
                </a:r>
                <a:endParaRPr lang="fr-F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Connecteur droit avec flèche 37"/>
              <p:cNvCxnSpPr>
                <a:stCxn id="33" idx="2"/>
                <a:endCxn id="36" idx="0"/>
              </p:cNvCxnSpPr>
              <p:nvPr/>
            </p:nvCxnSpPr>
            <p:spPr>
              <a:xfrm>
                <a:off x="5264152" y="4967081"/>
                <a:ext cx="12697" cy="37851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Ellipse 35"/>
            <p:cNvSpPr/>
            <p:nvPr/>
          </p:nvSpPr>
          <p:spPr>
            <a:xfrm>
              <a:off x="4893320" y="5261361"/>
              <a:ext cx="767055" cy="28685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3 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2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279400" y="87594"/>
            <a:ext cx="11684000" cy="825787"/>
            <a:chOff x="690794" y="87594"/>
            <a:chExt cx="10883315" cy="825787"/>
          </a:xfrm>
        </p:grpSpPr>
        <p:sp>
          <p:nvSpPr>
            <p:cNvPr id="21" name="Rectangle 20"/>
            <p:cNvSpPr/>
            <p:nvPr/>
          </p:nvSpPr>
          <p:spPr>
            <a:xfrm>
              <a:off x="690794" y="379982"/>
              <a:ext cx="10882104" cy="533399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0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Localisation                                                                                                         </a:t>
              </a:r>
              <a:endParaRPr lang="fr-FR" sz="3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92006" y="87594"/>
              <a:ext cx="10882103" cy="30777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Contexte </a:t>
              </a:r>
              <a:r>
                <a:rPr lang="fr-F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</a:t>
              </a:r>
              <a:r>
                <a:rPr lang="fr-FR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Zone d’étude  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Modèle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conceptuel 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Interactions ESU-ESO     Recharge     Exploitabilité     Modélisation    Conclusions&amp;perspectives   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1485811" y="6384519"/>
            <a:ext cx="476289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BF393D8-3980-4B46-8E28-5BFF5D1E99CB}" type="slidenum">
              <a:rPr lang="fr-F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contenu 8"/>
          <p:cNvSpPr>
            <a:spLocks noGrp="1"/>
          </p:cNvSpPr>
          <p:nvPr>
            <p:ph idx="1"/>
          </p:nvPr>
        </p:nvSpPr>
        <p:spPr>
          <a:xfrm>
            <a:off x="278100" y="913381"/>
            <a:ext cx="10758200" cy="5471138"/>
          </a:xfrm>
        </p:spPr>
        <p:txBody>
          <a:bodyPr/>
          <a:lstStyle/>
          <a:p>
            <a:pPr marL="0" indent="0">
              <a:buNone/>
            </a:pPr>
            <a:endParaRPr lang="fr-FR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28770"/>
            <a:ext cx="11809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fr-FR" sz="2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766213" y="6615351"/>
            <a:ext cx="3504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Source : BNDT, 2012 </a:t>
            </a:r>
            <a:r>
              <a:rPr lang="fr-FR" sz="1400" dirty="0"/>
              <a:t>&amp; </a:t>
            </a:r>
            <a:r>
              <a:rPr lang="fr-FR" sz="1400" dirty="0" smtClean="0"/>
              <a:t>Earthexplorer.usgs.gov</a:t>
            </a:r>
            <a:endParaRPr lang="fr-FR" sz="1400" dirty="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485" y="966147"/>
            <a:ext cx="5392867" cy="381539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86" y="959942"/>
            <a:ext cx="5254724" cy="371005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20" y="928770"/>
            <a:ext cx="5415546" cy="3833862"/>
          </a:xfrm>
          <a:prstGeom prst="rect">
            <a:avLst/>
          </a:prstGeom>
        </p:spPr>
      </p:pic>
      <p:graphicFrame>
        <p:nvGraphicFramePr>
          <p:cNvPr id="41" name="Tableau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947119"/>
              </p:ext>
            </p:extLst>
          </p:nvPr>
        </p:nvGraphicFramePr>
        <p:xfrm>
          <a:off x="1374160" y="4522667"/>
          <a:ext cx="8779573" cy="2160949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3821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849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73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52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45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Kierma (1998)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Mogtédo</a:t>
                      </a:r>
                      <a:r>
                        <a:rPr lang="fr-FR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(1963)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Unité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Capacité </a:t>
                      </a: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stockage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916 000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7 194 000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m³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Longueur de la digue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2 600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Longueur du déversoir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4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bassin versant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km²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Superficie irriguée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</a:t>
                      </a: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4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49719</TotalTime>
  <Words>2460</Words>
  <Application>Microsoft Office PowerPoint</Application>
  <PresentationFormat>Grand écran</PresentationFormat>
  <Paragraphs>555</Paragraphs>
  <Slides>46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Artifakt Element</vt:lpstr>
      <vt:lpstr>Calibri</vt:lpstr>
      <vt:lpstr>Calibri Light</vt:lpstr>
      <vt:lpstr>Cambria Math</vt:lpstr>
      <vt:lpstr>Times New Roman</vt:lpstr>
      <vt:lpstr>Wingdings</vt:lpstr>
      <vt:lpstr>Thème Office</vt:lpstr>
      <vt:lpstr>Caractérisation et modélisation des nappes d’eau souterraine au voisinage des petites retenues d'eau d'irrigation en zone de socle : cas de Kierma et de Mogtédo (Burkina Faso)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Apolline BAMBARA</dc:creator>
  <cp:lastModifiedBy>Apolline BAMBARA</cp:lastModifiedBy>
  <cp:revision>438</cp:revision>
  <dcterms:created xsi:type="dcterms:W3CDTF">2021-01-29T10:29:28Z</dcterms:created>
  <dcterms:modified xsi:type="dcterms:W3CDTF">2021-05-31T08:23:13Z</dcterms:modified>
</cp:coreProperties>
</file>