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70" r:id="rId3"/>
    <p:sldId id="258" r:id="rId4"/>
    <p:sldId id="257" r:id="rId5"/>
    <p:sldId id="260" r:id="rId6"/>
    <p:sldId id="259" r:id="rId7"/>
    <p:sldId id="265" r:id="rId8"/>
    <p:sldId id="262" r:id="rId9"/>
    <p:sldId id="263" r:id="rId10"/>
    <p:sldId id="264" r:id="rId11"/>
    <p:sldId id="267" r:id="rId12"/>
    <p:sldId id="269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lesner Colin" initials="GC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84B4"/>
    <a:srgbClr val="FFCA21"/>
    <a:srgbClr val="6699FF"/>
    <a:srgbClr val="008000"/>
    <a:srgbClr val="009900"/>
    <a:srgbClr val="D6DE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7346" autoAdjust="0"/>
  </p:normalViewPr>
  <p:slideViewPr>
    <p:cSldViewPr snapToGrid="0">
      <p:cViewPr varScale="1">
        <p:scale>
          <a:sx n="76" d="100"/>
          <a:sy n="76" d="100"/>
        </p:scale>
        <p:origin x="898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0-14T12:59:52.880" idx="1">
    <p:pos x="7050" y="1536"/>
    <p:text>doit-on aller ecouter dans les groupes ce qu'il se dit et prendre note?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0-14T13:08:19.757" idx="2">
    <p:pos x="2556" y="3582"/>
    <p:text>Ceci n'est qu'une idée de cartes qui pourraient se retrouver. N'hesite pas à supprimer ou a en ajouter.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0-14T13:21:31.215" idx="3">
    <p:pos x="6911" y="2512"/>
    <p:text>d'autres exemples sont les bienvenues pour que ce ne soient pas tjs les mêmes qui reviennent :)</p:text>
    <p:extLst>
      <p:ext uri="{C676402C-5697-4E1C-873F-D02D1690AC5C}">
        <p15:threadingInfo xmlns:p15="http://schemas.microsoft.com/office/powerpoint/2012/main" timeZoneBias="-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A58462-E9DA-4332-B2E8-36C86B318079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22C9511-AC95-432A-A0E0-B57263D8B37F}">
      <dgm:prSet phldrT="[Text]" custT="1"/>
      <dgm:spPr>
        <a:solidFill>
          <a:srgbClr val="FFCA21"/>
        </a:solidFill>
      </dgm:spPr>
      <dgm:t>
        <a:bodyPr/>
        <a:lstStyle/>
        <a:p>
          <a:r>
            <a:rPr lang="en-US" sz="3200" dirty="0" err="1" smtClean="0">
              <a:solidFill>
                <a:schemeClr val="tx1"/>
              </a:solidFill>
            </a:rPr>
            <a:t>Planification</a:t>
          </a:r>
          <a:r>
            <a:rPr lang="en-US" sz="3200" dirty="0" smtClean="0">
              <a:solidFill>
                <a:schemeClr val="tx1"/>
              </a:solidFill>
            </a:rPr>
            <a:t> et identification des </a:t>
          </a:r>
          <a:r>
            <a:rPr lang="en-US" sz="3200" dirty="0" err="1" smtClean="0">
              <a:solidFill>
                <a:schemeClr val="tx1"/>
              </a:solidFill>
            </a:rPr>
            <a:t>risques</a:t>
          </a:r>
          <a:endParaRPr lang="en-US" sz="3200" dirty="0">
            <a:solidFill>
              <a:schemeClr val="tx1"/>
            </a:solidFill>
          </a:endParaRPr>
        </a:p>
      </dgm:t>
    </dgm:pt>
    <dgm:pt modelId="{359B646E-D425-42F7-84A8-615E14B44536}" type="parTrans" cxnId="{E2C1E258-36A2-4734-8299-6A9432D86A06}">
      <dgm:prSet/>
      <dgm:spPr/>
      <dgm:t>
        <a:bodyPr/>
        <a:lstStyle/>
        <a:p>
          <a:endParaRPr lang="en-US"/>
        </a:p>
      </dgm:t>
    </dgm:pt>
    <dgm:pt modelId="{B2169956-6F44-4968-8294-FF35742F6898}" type="sibTrans" cxnId="{E2C1E258-36A2-4734-8299-6A9432D86A06}">
      <dgm:prSet/>
      <dgm:spPr/>
      <dgm:t>
        <a:bodyPr/>
        <a:lstStyle/>
        <a:p>
          <a:endParaRPr lang="en-US"/>
        </a:p>
      </dgm:t>
    </dgm:pt>
    <dgm:pt modelId="{06206612-70B5-43BA-B752-7C94BB80C494}">
      <dgm:prSet phldrT="[Text]" custT="1"/>
      <dgm:spPr>
        <a:solidFill>
          <a:srgbClr val="008000"/>
        </a:solidFill>
      </dgm:spPr>
      <dgm:t>
        <a:bodyPr/>
        <a:lstStyle/>
        <a:p>
          <a:r>
            <a:rPr lang="en-US" sz="3200" dirty="0" err="1" smtClean="0"/>
            <a:t>Gestion</a:t>
          </a:r>
          <a:r>
            <a:rPr lang="en-US" sz="3200" dirty="0" smtClean="0"/>
            <a:t> de </a:t>
          </a:r>
          <a:r>
            <a:rPr lang="en-US" sz="3200" dirty="0" err="1" smtClean="0"/>
            <a:t>crise</a:t>
          </a:r>
          <a:endParaRPr lang="en-US" sz="3200" dirty="0"/>
        </a:p>
      </dgm:t>
    </dgm:pt>
    <dgm:pt modelId="{6EDE01A0-417A-462E-B076-A995DB84D441}" type="parTrans" cxnId="{7FAE4550-B33A-4D76-B931-292A4020D424}">
      <dgm:prSet/>
      <dgm:spPr/>
      <dgm:t>
        <a:bodyPr/>
        <a:lstStyle/>
        <a:p>
          <a:endParaRPr lang="en-US"/>
        </a:p>
      </dgm:t>
    </dgm:pt>
    <dgm:pt modelId="{CF196A78-5683-4E3C-9DDF-8D9A6AE4FC4F}" type="sibTrans" cxnId="{7FAE4550-B33A-4D76-B931-292A4020D424}">
      <dgm:prSet/>
      <dgm:spPr/>
      <dgm:t>
        <a:bodyPr/>
        <a:lstStyle/>
        <a:p>
          <a:endParaRPr lang="en-US"/>
        </a:p>
      </dgm:t>
    </dgm:pt>
    <dgm:pt modelId="{0DE72DD9-D894-4136-A6FE-A5939D47C258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3200" dirty="0" err="1" smtClean="0"/>
            <a:t>Rétablissement</a:t>
          </a:r>
          <a:endParaRPr lang="en-US" sz="3200" dirty="0"/>
        </a:p>
      </dgm:t>
    </dgm:pt>
    <dgm:pt modelId="{A6E51C32-4C95-4EE9-88B4-AB1B81F456FD}" type="parTrans" cxnId="{B8ECF161-7696-42BF-BAFC-4A34666495F8}">
      <dgm:prSet/>
      <dgm:spPr/>
      <dgm:t>
        <a:bodyPr/>
        <a:lstStyle/>
        <a:p>
          <a:endParaRPr lang="en-US"/>
        </a:p>
      </dgm:t>
    </dgm:pt>
    <dgm:pt modelId="{94454F37-141C-499C-AE70-3AC610A841AE}" type="sibTrans" cxnId="{B8ECF161-7696-42BF-BAFC-4A34666495F8}">
      <dgm:prSet/>
      <dgm:spPr/>
      <dgm:t>
        <a:bodyPr/>
        <a:lstStyle/>
        <a:p>
          <a:endParaRPr lang="en-US"/>
        </a:p>
      </dgm:t>
    </dgm:pt>
    <dgm:pt modelId="{ADF6E5C5-C38F-4E11-9E18-EB671ED281D5}">
      <dgm:prSet phldrT="[Text]" custT="1"/>
      <dgm:spPr>
        <a:solidFill>
          <a:srgbClr val="7A84B4"/>
        </a:solidFill>
      </dgm:spPr>
      <dgm:t>
        <a:bodyPr/>
        <a:lstStyle/>
        <a:p>
          <a:r>
            <a:rPr lang="en-US" sz="3200" dirty="0" err="1" smtClean="0"/>
            <a:t>Enseignements</a:t>
          </a:r>
          <a:endParaRPr lang="en-US" sz="3200" dirty="0"/>
        </a:p>
      </dgm:t>
    </dgm:pt>
    <dgm:pt modelId="{0D0CF458-3898-4F2F-AD7E-7359758E0EFA}" type="parTrans" cxnId="{E4B044A6-5446-489D-86BD-EB0E6DB469D0}">
      <dgm:prSet/>
      <dgm:spPr/>
      <dgm:t>
        <a:bodyPr/>
        <a:lstStyle/>
        <a:p>
          <a:endParaRPr lang="en-US"/>
        </a:p>
      </dgm:t>
    </dgm:pt>
    <dgm:pt modelId="{62BBF459-58A3-46CE-8488-FEC1A17727A9}" type="sibTrans" cxnId="{E4B044A6-5446-489D-86BD-EB0E6DB469D0}">
      <dgm:prSet/>
      <dgm:spPr/>
      <dgm:t>
        <a:bodyPr/>
        <a:lstStyle/>
        <a:p>
          <a:endParaRPr lang="en-US"/>
        </a:p>
      </dgm:t>
    </dgm:pt>
    <dgm:pt modelId="{6FFAACFB-2767-4A9B-A5E1-8C41B8B3E8E1}" type="pres">
      <dgm:prSet presAssocID="{F5A58462-E9DA-4332-B2E8-36C86B31807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E545C20-35CC-424D-BBF9-6D15CCB03100}" type="pres">
      <dgm:prSet presAssocID="{F5A58462-E9DA-4332-B2E8-36C86B318079}" presName="cycle" presStyleCnt="0"/>
      <dgm:spPr/>
      <dgm:t>
        <a:bodyPr/>
        <a:lstStyle/>
        <a:p>
          <a:endParaRPr lang="fr-FR"/>
        </a:p>
      </dgm:t>
    </dgm:pt>
    <dgm:pt modelId="{39EDF6AD-FD6B-4708-B4B6-1DFC62BEED8B}" type="pres">
      <dgm:prSet presAssocID="{422C9511-AC95-432A-A0E0-B57263D8B37F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46C9EDD-EAFA-4285-9E1A-F2342159C23F}" type="pres">
      <dgm:prSet presAssocID="{B2169956-6F44-4968-8294-FF35742F6898}" presName="sibTransFirstNode" presStyleLbl="bgShp" presStyleIdx="0" presStyleCnt="1"/>
      <dgm:spPr/>
      <dgm:t>
        <a:bodyPr/>
        <a:lstStyle/>
        <a:p>
          <a:endParaRPr lang="fr-FR"/>
        </a:p>
      </dgm:t>
    </dgm:pt>
    <dgm:pt modelId="{143CC165-7BB7-4FBC-B03A-63AE2840DEE6}" type="pres">
      <dgm:prSet presAssocID="{06206612-70B5-43BA-B752-7C94BB80C494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A4926E7-41F5-4999-B726-7E2E5ECBE62D}" type="pres">
      <dgm:prSet presAssocID="{0DE72DD9-D894-4136-A6FE-A5939D47C258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E6F6FF-0D23-435D-85F5-B52BE5824757}" type="pres">
      <dgm:prSet presAssocID="{ADF6E5C5-C38F-4E11-9E18-EB671ED281D5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FAE4550-B33A-4D76-B931-292A4020D424}" srcId="{F5A58462-E9DA-4332-B2E8-36C86B318079}" destId="{06206612-70B5-43BA-B752-7C94BB80C494}" srcOrd="1" destOrd="0" parTransId="{6EDE01A0-417A-462E-B076-A995DB84D441}" sibTransId="{CF196A78-5683-4E3C-9DDF-8D9A6AE4FC4F}"/>
    <dgm:cxn modelId="{E2C1E258-36A2-4734-8299-6A9432D86A06}" srcId="{F5A58462-E9DA-4332-B2E8-36C86B318079}" destId="{422C9511-AC95-432A-A0E0-B57263D8B37F}" srcOrd="0" destOrd="0" parTransId="{359B646E-D425-42F7-84A8-615E14B44536}" sibTransId="{B2169956-6F44-4968-8294-FF35742F6898}"/>
    <dgm:cxn modelId="{0ACFA927-EB29-46C6-85CD-DA6339280756}" type="presOf" srcId="{06206612-70B5-43BA-B752-7C94BB80C494}" destId="{143CC165-7BB7-4FBC-B03A-63AE2840DEE6}" srcOrd="0" destOrd="0" presId="urn:microsoft.com/office/officeart/2005/8/layout/cycle3"/>
    <dgm:cxn modelId="{2C322B31-D71A-4C6A-AE64-5E77C9B36CB7}" type="presOf" srcId="{ADF6E5C5-C38F-4E11-9E18-EB671ED281D5}" destId="{7FE6F6FF-0D23-435D-85F5-B52BE5824757}" srcOrd="0" destOrd="0" presId="urn:microsoft.com/office/officeart/2005/8/layout/cycle3"/>
    <dgm:cxn modelId="{E4B044A6-5446-489D-86BD-EB0E6DB469D0}" srcId="{F5A58462-E9DA-4332-B2E8-36C86B318079}" destId="{ADF6E5C5-C38F-4E11-9E18-EB671ED281D5}" srcOrd="3" destOrd="0" parTransId="{0D0CF458-3898-4F2F-AD7E-7359758E0EFA}" sibTransId="{62BBF459-58A3-46CE-8488-FEC1A17727A9}"/>
    <dgm:cxn modelId="{6EAF967B-0671-4F71-98FF-3A01C389ADDF}" type="presOf" srcId="{0DE72DD9-D894-4136-A6FE-A5939D47C258}" destId="{DA4926E7-41F5-4999-B726-7E2E5ECBE62D}" srcOrd="0" destOrd="0" presId="urn:microsoft.com/office/officeart/2005/8/layout/cycle3"/>
    <dgm:cxn modelId="{22CE07DF-BD36-4F56-B601-3A896327B759}" type="presOf" srcId="{B2169956-6F44-4968-8294-FF35742F6898}" destId="{946C9EDD-EAFA-4285-9E1A-F2342159C23F}" srcOrd="0" destOrd="0" presId="urn:microsoft.com/office/officeart/2005/8/layout/cycle3"/>
    <dgm:cxn modelId="{9D4DCB33-4C68-4EF5-8818-2A90ED45EEEF}" type="presOf" srcId="{F5A58462-E9DA-4332-B2E8-36C86B318079}" destId="{6FFAACFB-2767-4A9B-A5E1-8C41B8B3E8E1}" srcOrd="0" destOrd="0" presId="urn:microsoft.com/office/officeart/2005/8/layout/cycle3"/>
    <dgm:cxn modelId="{B8ECF161-7696-42BF-BAFC-4A34666495F8}" srcId="{F5A58462-E9DA-4332-B2E8-36C86B318079}" destId="{0DE72DD9-D894-4136-A6FE-A5939D47C258}" srcOrd="2" destOrd="0" parTransId="{A6E51C32-4C95-4EE9-88B4-AB1B81F456FD}" sibTransId="{94454F37-141C-499C-AE70-3AC610A841AE}"/>
    <dgm:cxn modelId="{ECFC0162-3849-4B7D-9DE6-55FF218294CF}" type="presOf" srcId="{422C9511-AC95-432A-A0E0-B57263D8B37F}" destId="{39EDF6AD-FD6B-4708-B4B6-1DFC62BEED8B}" srcOrd="0" destOrd="0" presId="urn:microsoft.com/office/officeart/2005/8/layout/cycle3"/>
    <dgm:cxn modelId="{005CEA68-C257-4A6F-8588-BB9296014EFA}" type="presParOf" srcId="{6FFAACFB-2767-4A9B-A5E1-8C41B8B3E8E1}" destId="{FE545C20-35CC-424D-BBF9-6D15CCB03100}" srcOrd="0" destOrd="0" presId="urn:microsoft.com/office/officeart/2005/8/layout/cycle3"/>
    <dgm:cxn modelId="{00F984F7-3631-4BFF-9351-CAD7FCE24C8B}" type="presParOf" srcId="{FE545C20-35CC-424D-BBF9-6D15CCB03100}" destId="{39EDF6AD-FD6B-4708-B4B6-1DFC62BEED8B}" srcOrd="0" destOrd="0" presId="urn:microsoft.com/office/officeart/2005/8/layout/cycle3"/>
    <dgm:cxn modelId="{401C9E9C-CA6F-4364-86A1-511661B9BC5C}" type="presParOf" srcId="{FE545C20-35CC-424D-BBF9-6D15CCB03100}" destId="{946C9EDD-EAFA-4285-9E1A-F2342159C23F}" srcOrd="1" destOrd="0" presId="urn:microsoft.com/office/officeart/2005/8/layout/cycle3"/>
    <dgm:cxn modelId="{66A6D30D-B5F9-4202-8CC3-2316F9196DF7}" type="presParOf" srcId="{FE545C20-35CC-424D-BBF9-6D15CCB03100}" destId="{143CC165-7BB7-4FBC-B03A-63AE2840DEE6}" srcOrd="2" destOrd="0" presId="urn:microsoft.com/office/officeart/2005/8/layout/cycle3"/>
    <dgm:cxn modelId="{53A7FC45-B241-46D2-89E0-40CCD71EF00D}" type="presParOf" srcId="{FE545C20-35CC-424D-BBF9-6D15CCB03100}" destId="{DA4926E7-41F5-4999-B726-7E2E5ECBE62D}" srcOrd="3" destOrd="0" presId="urn:microsoft.com/office/officeart/2005/8/layout/cycle3"/>
    <dgm:cxn modelId="{0EDF300D-42D0-400E-B59E-35FC79602FD9}" type="presParOf" srcId="{FE545C20-35CC-424D-BBF9-6D15CCB03100}" destId="{7FE6F6FF-0D23-435D-85F5-B52BE5824757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6C9EDD-EAFA-4285-9E1A-F2342159C23F}">
      <dsp:nvSpPr>
        <dsp:cNvPr id="0" name=""/>
        <dsp:cNvSpPr/>
      </dsp:nvSpPr>
      <dsp:spPr>
        <a:xfrm>
          <a:off x="3474888" y="-149317"/>
          <a:ext cx="5042197" cy="5042197"/>
        </a:xfrm>
        <a:prstGeom prst="circularArrow">
          <a:avLst>
            <a:gd name="adj1" fmla="val 4668"/>
            <a:gd name="adj2" fmla="val 272909"/>
            <a:gd name="adj3" fmla="val 12777795"/>
            <a:gd name="adj4" fmla="val 18067598"/>
            <a:gd name="adj5" fmla="val 484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EDF6AD-FD6B-4708-B4B6-1DFC62BEED8B}">
      <dsp:nvSpPr>
        <dsp:cNvPr id="0" name=""/>
        <dsp:cNvSpPr/>
      </dsp:nvSpPr>
      <dsp:spPr>
        <a:xfrm>
          <a:off x="4294977" y="1248"/>
          <a:ext cx="3402019" cy="1701009"/>
        </a:xfrm>
        <a:prstGeom prst="roundRect">
          <a:avLst/>
        </a:prstGeom>
        <a:solidFill>
          <a:srgbClr val="FFCA2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</a:rPr>
            <a:t>Planification</a:t>
          </a:r>
          <a:r>
            <a:rPr lang="en-US" sz="3200" kern="1200" dirty="0" smtClean="0">
              <a:solidFill>
                <a:schemeClr val="tx1"/>
              </a:solidFill>
            </a:rPr>
            <a:t> et identification des </a:t>
          </a:r>
          <a:r>
            <a:rPr lang="en-US" sz="3200" kern="1200" dirty="0" err="1" smtClean="0">
              <a:solidFill>
                <a:schemeClr val="tx1"/>
              </a:solidFill>
            </a:rPr>
            <a:t>risques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4378013" y="84284"/>
        <a:ext cx="3235947" cy="1534937"/>
      </dsp:txXfrm>
    </dsp:sp>
    <dsp:sp modelId="{143CC165-7BB7-4FBC-B03A-63AE2840DEE6}">
      <dsp:nvSpPr>
        <dsp:cNvPr id="0" name=""/>
        <dsp:cNvSpPr/>
      </dsp:nvSpPr>
      <dsp:spPr>
        <a:xfrm>
          <a:off x="6105460" y="1811732"/>
          <a:ext cx="3402019" cy="1701009"/>
        </a:xfrm>
        <a:prstGeom prst="roundRect">
          <a:avLst/>
        </a:prstGeom>
        <a:solidFill>
          <a:srgbClr val="008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Gestion</a:t>
          </a:r>
          <a:r>
            <a:rPr lang="en-US" sz="3200" kern="1200" dirty="0" smtClean="0"/>
            <a:t> de </a:t>
          </a:r>
          <a:r>
            <a:rPr lang="en-US" sz="3200" kern="1200" dirty="0" err="1" smtClean="0"/>
            <a:t>crise</a:t>
          </a:r>
          <a:endParaRPr lang="en-US" sz="3200" kern="1200" dirty="0"/>
        </a:p>
      </dsp:txBody>
      <dsp:txXfrm>
        <a:off x="6188496" y="1894768"/>
        <a:ext cx="3235947" cy="1534937"/>
      </dsp:txXfrm>
    </dsp:sp>
    <dsp:sp modelId="{DA4926E7-41F5-4999-B726-7E2E5ECBE62D}">
      <dsp:nvSpPr>
        <dsp:cNvPr id="0" name=""/>
        <dsp:cNvSpPr/>
      </dsp:nvSpPr>
      <dsp:spPr>
        <a:xfrm>
          <a:off x="4294977" y="3622216"/>
          <a:ext cx="3402019" cy="1701009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Rétablissement</a:t>
          </a:r>
          <a:endParaRPr lang="en-US" sz="3200" kern="1200" dirty="0"/>
        </a:p>
      </dsp:txBody>
      <dsp:txXfrm>
        <a:off x="4378013" y="3705252"/>
        <a:ext cx="3235947" cy="1534937"/>
      </dsp:txXfrm>
    </dsp:sp>
    <dsp:sp modelId="{7FE6F6FF-0D23-435D-85F5-B52BE5824757}">
      <dsp:nvSpPr>
        <dsp:cNvPr id="0" name=""/>
        <dsp:cNvSpPr/>
      </dsp:nvSpPr>
      <dsp:spPr>
        <a:xfrm>
          <a:off x="2484493" y="1811732"/>
          <a:ext cx="3402019" cy="1701009"/>
        </a:xfrm>
        <a:prstGeom prst="roundRect">
          <a:avLst/>
        </a:prstGeom>
        <a:solidFill>
          <a:srgbClr val="7A84B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Enseignements</a:t>
          </a:r>
          <a:endParaRPr lang="en-US" sz="3200" kern="1200" dirty="0"/>
        </a:p>
      </dsp:txBody>
      <dsp:txXfrm>
        <a:off x="2567529" y="1894768"/>
        <a:ext cx="3235947" cy="1534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E591B-5AA4-4AD6-8A11-5D738DDF054D}" type="datetimeFigureOut">
              <a:rPr lang="fr-BE" smtClean="0"/>
              <a:t>21-10-19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CC46A-888C-43E3-87F5-ADD09BEE88D9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99887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Préciser que s’il y a des incohérences,</a:t>
            </a:r>
            <a:r>
              <a:rPr lang="fr-BE" baseline="0" dirty="0" smtClean="0"/>
              <a:t> incompréhensions, incertitudes quant aux termes, ils doivent pouvoir les noter (prévoir un encart dédier à cela dans la feuille sur laquelle ils devront travailler)</a:t>
            </a:r>
          </a:p>
          <a:p>
            <a:r>
              <a:rPr lang="fr-BE" baseline="0" dirty="0" smtClean="0"/>
              <a:t>Voir si lors de leur pratiques et de leur travail, est-ce qu’il y a des différences et/ou des similitudes entre ces deux termes</a:t>
            </a:r>
          </a:p>
          <a:p>
            <a:r>
              <a:rPr lang="fr-BE" baseline="0" dirty="0" smtClean="0"/>
              <a:t>Remarque-t-il une évolution dans le temps et si oui, comment?</a:t>
            </a:r>
            <a:endParaRPr lang="fr-BE" dirty="0" smtClean="0"/>
          </a:p>
          <a:p>
            <a:r>
              <a:rPr lang="fr-BE" dirty="0" smtClean="0"/>
              <a:t>Après les 5 minutes de </a:t>
            </a:r>
            <a:r>
              <a:rPr lang="fr-BE" dirty="0" err="1" smtClean="0"/>
              <a:t>brainstorm</a:t>
            </a:r>
            <a:r>
              <a:rPr lang="fr-BE" dirty="0" smtClean="0"/>
              <a:t>, leur donner des cartes et leur demander</a:t>
            </a:r>
            <a:r>
              <a:rPr lang="fr-BE" baseline="0" dirty="0" smtClean="0"/>
              <a:t> quelle sont les </a:t>
            </a:r>
            <a:r>
              <a:rPr lang="fr-BE" baseline="0" dirty="0" err="1" smtClean="0"/>
              <a:t>impliciations</a:t>
            </a:r>
            <a:r>
              <a:rPr lang="fr-BE" baseline="0" dirty="0" smtClean="0"/>
              <a:t> de ces cartes pour implications safety et security</a:t>
            </a:r>
          </a:p>
          <a:p>
            <a:r>
              <a:rPr lang="fr-BE" baseline="0" dirty="0" smtClean="0"/>
              <a:t>JB et moi distribuons les cartes et réexpliquons en cas de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CC46A-888C-43E3-87F5-ADD09BEE88D9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08165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Exemple</a:t>
            </a:r>
            <a:r>
              <a:rPr lang="fr-BE" baseline="0" dirty="0" smtClean="0"/>
              <a:t> de fiches à leur disposition pour l’exercice 1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CC46A-888C-43E3-87F5-ADD09BEE88D9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32213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Exemple</a:t>
            </a:r>
            <a:r>
              <a:rPr lang="fr-BE" baseline="0" dirty="0" smtClean="0"/>
              <a:t> de fiches à leur disposition pour l’exercice 1</a:t>
            </a:r>
          </a:p>
          <a:p>
            <a:endParaRPr lang="fr-BE" baseline="0" dirty="0" smtClean="0"/>
          </a:p>
          <a:p>
            <a:r>
              <a:rPr lang="fr-BE" baseline="0" dirty="0" smtClean="0"/>
              <a:t>Acte ou évènements </a:t>
            </a:r>
            <a:r>
              <a:rPr lang="fr-BE" baseline="0" dirty="0" smtClean="0"/>
              <a:t>susceptibles </a:t>
            </a:r>
            <a:r>
              <a:rPr lang="fr-BE" baseline="0" dirty="0" smtClean="0"/>
              <a:t>d’entrainer des conséquences graves sur la population, la vie sociale, la santé publique et sur l’environnement.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CC46A-888C-43E3-87F5-ADD09BEE88D9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38928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Prendre en compte non pas seulement le post-crise et pas uniquement dans la planification et crise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CC46A-888C-43E3-87F5-ADD09BEE88D9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73501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07511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8432B-9F9D-4159-9BB4-6DCE9606103B}" type="datetimeFigureOut">
              <a:rPr lang="fr-BE" smtClean="0"/>
              <a:t>21-10-19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18013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95C2-E4E8-4A57-9BE2-0ADCD144DEA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26014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8432B-9F9D-4159-9BB4-6DCE9606103B}" type="datetimeFigureOut">
              <a:rPr lang="fr-BE" smtClean="0"/>
              <a:t>21-10-19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18013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95C2-E4E8-4A57-9BE2-0ADCD144DEA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91009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8432B-9F9D-4159-9BB4-6DCE9606103B}" type="datetimeFigureOut">
              <a:rPr lang="fr-BE" smtClean="0"/>
              <a:t>21-10-19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18013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95C2-E4E8-4A57-9BE2-0ADCD144DEA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32900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8432B-9F9D-4159-9BB4-6DCE9606103B}" type="datetimeFigureOut">
              <a:rPr lang="fr-BE" smtClean="0"/>
              <a:t>21-10-19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18013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95C2-E4E8-4A57-9BE2-0ADCD144DEA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59479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8432B-9F9D-4159-9BB4-6DCE9606103B}" type="datetimeFigureOut">
              <a:rPr lang="fr-BE" smtClean="0"/>
              <a:t>21-10-19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18013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95C2-E4E8-4A57-9BE2-0ADCD144DEA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2270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8432B-9F9D-4159-9BB4-6DCE9606103B}" type="datetimeFigureOut">
              <a:rPr lang="fr-BE" smtClean="0"/>
              <a:t>21-10-19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18013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95C2-E4E8-4A57-9BE2-0ADCD144DEA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90532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8432B-9F9D-4159-9BB4-6DCE9606103B}" type="datetimeFigureOut">
              <a:rPr lang="fr-BE" smtClean="0"/>
              <a:t>21-10-19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038600" y="618013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95C2-E4E8-4A57-9BE2-0ADCD144DEA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41095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8432B-9F9D-4159-9BB4-6DCE9606103B}" type="datetimeFigureOut">
              <a:rPr lang="fr-BE" smtClean="0"/>
              <a:t>21-10-19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18013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95C2-E4E8-4A57-9BE2-0ADCD144DEA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36866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8432B-9F9D-4159-9BB4-6DCE9606103B}" type="datetimeFigureOut">
              <a:rPr lang="fr-BE" smtClean="0"/>
              <a:t>21-10-19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038600" y="618013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95C2-E4E8-4A57-9BE2-0ADCD144DEA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30427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8432B-9F9D-4159-9BB4-6DCE9606103B}" type="datetimeFigureOut">
              <a:rPr lang="fr-BE" smtClean="0"/>
              <a:t>21-10-19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18013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95C2-E4E8-4A57-9BE2-0ADCD144DEA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92425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8432B-9F9D-4159-9BB4-6DCE9606103B}" type="datetimeFigureOut">
              <a:rPr lang="fr-BE" smtClean="0"/>
              <a:t>21-10-19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18013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95C2-E4E8-4A57-9BE2-0ADCD144DEA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24433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7000">
              <a:schemeClr val="bg1"/>
            </a:gs>
            <a:gs pos="0">
              <a:schemeClr val="bg1"/>
            </a:gs>
            <a:gs pos="100000">
              <a:srgbClr val="D6DEE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29045" y="12839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2865603"/>
            <a:ext cx="10515600" cy="2936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29045" y="61801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432B-9F9D-4159-9BB4-6DCE9606103B}" type="datetimeFigureOut">
              <a:rPr lang="fr-BE" smtClean="0"/>
              <a:t>21-10-19</a:t>
            </a:fld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01445" y="61801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F95C2-E4E8-4A57-9BE2-0ADCD144DEA0}" type="slidenum">
              <a:rPr lang="fr-BE" smtClean="0"/>
              <a:t>‹#›</a:t>
            </a:fld>
            <a:endParaRPr lang="fr-BE" dirty="0"/>
          </a:p>
        </p:txBody>
      </p:sp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-18309" y="1"/>
            <a:ext cx="12210309" cy="18573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wrap="none" anchor="ctr"/>
          <a:lstStyle>
            <a:lvl1pPr algn="l" defTabSz="4175125" eaLnBrk="0" hangingPunct="0">
              <a:spcBef>
                <a:spcPct val="20000"/>
              </a:spcBef>
              <a:buChar char="•"/>
              <a:defRPr sz="14600"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 algn="l" defTabSz="4175125" eaLnBrk="0" hangingPunct="0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 algn="l" defTabSz="4175125" eaLnBrk="0" hangingPunct="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 algn="l" defTabSz="4175125" eaLnBrk="0" hangingPunct="0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 algn="l" defTabSz="4175125" eaLnBrk="0" hangingPunct="0">
              <a:spcBef>
                <a:spcPct val="20000"/>
              </a:spcBef>
              <a:buChar char="»"/>
              <a:defRPr sz="9100"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defTabSz="4175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defTabSz="4175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defTabSz="4175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defTabSz="4175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BE" altLang="nl-BE" sz="8300">
              <a:latin typeface="Arial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0" y="6691312"/>
            <a:ext cx="12210309" cy="18573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wrap="none" anchor="ctr"/>
          <a:lstStyle>
            <a:lvl1pPr algn="l" defTabSz="4175125" eaLnBrk="0" hangingPunct="0">
              <a:spcBef>
                <a:spcPct val="20000"/>
              </a:spcBef>
              <a:buChar char="•"/>
              <a:defRPr sz="14600"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 algn="l" defTabSz="4175125" eaLnBrk="0" hangingPunct="0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 algn="l" defTabSz="4175125" eaLnBrk="0" hangingPunct="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 algn="l" defTabSz="4175125" eaLnBrk="0" hangingPunct="0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 algn="l" defTabSz="4175125" eaLnBrk="0" hangingPunct="0">
              <a:spcBef>
                <a:spcPct val="20000"/>
              </a:spcBef>
              <a:buChar char="»"/>
              <a:defRPr sz="9100"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defTabSz="4175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defTabSz="4175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defTabSz="4175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defTabSz="4175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BE" altLang="nl-BE" sz="8300">
              <a:latin typeface="Arial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367" y="323785"/>
            <a:ext cx="1413831" cy="61303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233" y="326715"/>
            <a:ext cx="1445400" cy="701191"/>
          </a:xfrm>
          <a:prstGeom prst="rect">
            <a:avLst/>
          </a:prstGeom>
        </p:spPr>
      </p:pic>
      <p:sp>
        <p:nvSpPr>
          <p:cNvPr id="14" name="ZoneTexte 13"/>
          <p:cNvSpPr txBox="1"/>
          <p:nvPr userDrawn="1"/>
        </p:nvSpPr>
        <p:spPr>
          <a:xfrm>
            <a:off x="3839633" y="6653376"/>
            <a:ext cx="45127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100" dirty="0" smtClean="0">
                <a:solidFill>
                  <a:schemeClr val="bg1"/>
                </a:solidFill>
              </a:rPr>
              <a:t>www.spiral.ulg.ac.be</a:t>
            </a:r>
            <a:endParaRPr lang="fr-B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891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comments" Target="../comments/commen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371015"/>
            <a:ext cx="9144000" cy="2387600"/>
          </a:xfrm>
        </p:spPr>
        <p:txBody>
          <a:bodyPr>
            <a:normAutofit/>
          </a:bodyPr>
          <a:lstStyle/>
          <a:p>
            <a:r>
              <a:rPr lang="fr-BE" dirty="0" smtClean="0"/>
              <a:t>Workshop:</a:t>
            </a:r>
            <a:br>
              <a:rPr lang="fr-BE" dirty="0" smtClean="0"/>
            </a:br>
            <a:r>
              <a:rPr lang="fr-BE" sz="4400" dirty="0" smtClean="0"/>
              <a:t>l’articulation entre les notions de </a:t>
            </a:r>
            <a:r>
              <a:rPr lang="fr-BE" sz="4400" b="1" dirty="0" smtClean="0"/>
              <a:t>safety </a:t>
            </a:r>
            <a:r>
              <a:rPr lang="fr-BE" sz="4400" dirty="0" smtClean="0"/>
              <a:t>et de </a:t>
            </a:r>
            <a:r>
              <a:rPr lang="fr-BE" sz="4400" b="1" dirty="0" smtClean="0"/>
              <a:t>security</a:t>
            </a:r>
            <a:r>
              <a:rPr lang="fr-BE" sz="4400" dirty="0" smtClean="0"/>
              <a:t> dans la gestion du risque</a:t>
            </a:r>
            <a:endParaRPr lang="fr-BE" sz="4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396660"/>
            <a:ext cx="9144000" cy="1655762"/>
          </a:xfrm>
        </p:spPr>
        <p:txBody>
          <a:bodyPr/>
          <a:lstStyle/>
          <a:p>
            <a:r>
              <a:rPr lang="fr-BE" dirty="0" smtClean="0"/>
              <a:t>Conférence PLANU.be</a:t>
            </a:r>
          </a:p>
          <a:p>
            <a:r>
              <a:rPr lang="fr-BE" dirty="0" smtClean="0"/>
              <a:t>Colin GLESNER</a:t>
            </a:r>
          </a:p>
          <a:p>
            <a:r>
              <a:rPr lang="fr-BE" dirty="0" smtClean="0"/>
              <a:t>Jean-Baptiste FANOUILLERE</a:t>
            </a:r>
            <a:endParaRPr lang="fr-BE" dirty="0"/>
          </a:p>
        </p:txBody>
      </p:sp>
      <p:pic>
        <p:nvPicPr>
          <p:cNvPr id="5" name="Image 4" descr="Capture d’écran 2019-08-28 à 13.37.4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212" y="278065"/>
            <a:ext cx="1738822" cy="68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6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920" y="531498"/>
            <a:ext cx="10515600" cy="1325563"/>
          </a:xfrm>
        </p:spPr>
        <p:txBody>
          <a:bodyPr/>
          <a:lstStyle/>
          <a:p>
            <a:r>
              <a:rPr lang="fr-BE" dirty="0" smtClean="0"/>
              <a:t>Cycle du risque</a:t>
            </a:r>
            <a:endParaRPr lang="fr-BE" dirty="0"/>
          </a:p>
        </p:txBody>
      </p:sp>
      <p:pic>
        <p:nvPicPr>
          <p:cNvPr id="5" name="Image 4" descr="Capture d’écran 2019-08-28 à 13.37.4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212" y="278065"/>
            <a:ext cx="1738822" cy="68446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267671"/>
              </p:ext>
            </p:extLst>
          </p:nvPr>
        </p:nvGraphicFramePr>
        <p:xfrm>
          <a:off x="1" y="1238249"/>
          <a:ext cx="11991974" cy="5324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8039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20" y="750573"/>
            <a:ext cx="10515600" cy="1325563"/>
          </a:xfrm>
        </p:spPr>
        <p:txBody>
          <a:bodyPr/>
          <a:lstStyle/>
          <a:p>
            <a:r>
              <a:rPr lang="fr-BE" dirty="0" smtClean="0"/>
              <a:t>Réflexion finales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" y="2208378"/>
            <a:ext cx="10515600" cy="2936578"/>
          </a:xfrm>
        </p:spPr>
        <p:txBody>
          <a:bodyPr/>
          <a:lstStyle/>
          <a:p>
            <a:pPr marL="0" indent="0" algn="ctr">
              <a:buNone/>
            </a:pPr>
            <a:r>
              <a:rPr lang="fr-BE" dirty="0" smtClean="0"/>
              <a:t>Réflexions sur les enjeux de security et de safety </a:t>
            </a:r>
            <a:r>
              <a:rPr lang="fr-BE" dirty="0" smtClean="0"/>
              <a:t>dans le cycle du </a:t>
            </a:r>
            <a:r>
              <a:rPr lang="fr-BE" dirty="0" smtClean="0"/>
              <a:t>risque </a:t>
            </a:r>
          </a:p>
          <a:p>
            <a:pPr marL="457200" lvl="1" indent="0" algn="ctr">
              <a:buNone/>
            </a:pPr>
            <a:endParaRPr lang="fr-BE" dirty="0" smtClean="0"/>
          </a:p>
          <a:p>
            <a:pPr marL="457200" lvl="1" indent="0" algn="ctr">
              <a:buNone/>
            </a:pPr>
            <a:endParaRPr lang="fr-BE" sz="3600" b="1" dirty="0" smtClean="0"/>
          </a:p>
          <a:p>
            <a:pPr marL="457200" lvl="1" indent="0" algn="ctr">
              <a:buNone/>
            </a:pPr>
            <a:r>
              <a:rPr lang="fr-BE" sz="3600" b="1" dirty="0" smtClean="0"/>
              <a:t>5 minutes</a:t>
            </a:r>
            <a:endParaRPr lang="fr-BE" sz="3600" b="1" dirty="0"/>
          </a:p>
        </p:txBody>
      </p:sp>
      <p:pic>
        <p:nvPicPr>
          <p:cNvPr id="4" name="Image 3" descr="Capture d’écran 2019-08-28 à 13.37.4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212" y="278065"/>
            <a:ext cx="1738822" cy="68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82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000" b="1" dirty="0" smtClean="0"/>
              <a:t>Merci pour votre participation !</a:t>
            </a:r>
            <a:endParaRPr lang="fr-FR" sz="4000" b="1" dirty="0"/>
          </a:p>
        </p:txBody>
      </p:sp>
      <p:pic>
        <p:nvPicPr>
          <p:cNvPr id="5" name="Image 4" descr="Capture d’écran 2019-08-28 à 13.37.4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212" y="278065"/>
            <a:ext cx="1738822" cy="68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625" y="1316334"/>
            <a:ext cx="11033753" cy="50744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dirty="0" smtClean="0"/>
              <a:t>Cette activité est organisée par la centre de recherche SPIRAL de l’université de Liège.</a:t>
            </a:r>
          </a:p>
          <a:p>
            <a:pPr marL="0" indent="0">
              <a:buNone/>
            </a:pPr>
            <a:r>
              <a:rPr lang="fr-BE" dirty="0"/>
              <a:t>L</a:t>
            </a:r>
            <a:r>
              <a:rPr lang="fr-BE" dirty="0" smtClean="0"/>
              <a:t>es données de ce workshop seront utilisées dans le cadre de futures recherches en respectant l’anonymat</a:t>
            </a:r>
          </a:p>
          <a:p>
            <a:pPr marL="0" indent="0" algn="ctr">
              <a:buNone/>
            </a:pPr>
            <a:endParaRPr lang="fr-BE" dirty="0" smtClean="0"/>
          </a:p>
          <a:p>
            <a:pPr marL="0" indent="0" algn="ctr">
              <a:buNone/>
            </a:pPr>
            <a:endParaRPr lang="fr-BE" dirty="0"/>
          </a:p>
          <a:p>
            <a:pPr marL="0" indent="0" algn="ctr">
              <a:buNone/>
            </a:pPr>
            <a:r>
              <a:rPr lang="fr-BE" sz="4000" dirty="0" smtClean="0"/>
              <a:t>Groupes de 4 personnes</a:t>
            </a:r>
            <a:endParaRPr lang="fr-BE" sz="4000" dirty="0"/>
          </a:p>
          <a:p>
            <a:pPr marL="0" indent="0" algn="ctr">
              <a:buNone/>
            </a:pPr>
            <a:r>
              <a:rPr lang="fr-BE" sz="4000" dirty="0" smtClean="0"/>
              <a:t>Division en groupes hétérogènes</a:t>
            </a:r>
          </a:p>
        </p:txBody>
      </p:sp>
      <p:pic>
        <p:nvPicPr>
          <p:cNvPr id="4" name="Image 4" descr="Capture d’écran 2019-08-28 à 13.37.4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212" y="278065"/>
            <a:ext cx="1738822" cy="684461"/>
          </a:xfrm>
          <a:prstGeom prst="rect">
            <a:avLst/>
          </a:prstGeom>
        </p:spPr>
      </p:pic>
      <p:pic>
        <p:nvPicPr>
          <p:cNvPr id="1026" name="Picture 2" descr="Attention : Modification temporaire du lieu d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05" y="4112440"/>
            <a:ext cx="1457009" cy="131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ttention : Modification temporaire du lieu d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336" y="4112440"/>
            <a:ext cx="1457009" cy="131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44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11258"/>
            <a:ext cx="10515600" cy="1082237"/>
          </a:xfrm>
        </p:spPr>
        <p:txBody>
          <a:bodyPr/>
          <a:lstStyle/>
          <a:p>
            <a:r>
              <a:rPr lang="fr-BE" dirty="0" smtClean="0"/>
              <a:t>Tour de table: fonction + prénom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93495"/>
            <a:ext cx="10515600" cy="37086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BE" sz="6600" dirty="0" smtClean="0"/>
          </a:p>
          <a:p>
            <a:pPr marL="0" indent="0" algn="ctr">
              <a:buNone/>
            </a:pPr>
            <a:r>
              <a:rPr lang="fr-BE" sz="6600" dirty="0" smtClean="0"/>
              <a:t>5 minutes</a:t>
            </a:r>
          </a:p>
          <a:p>
            <a:pPr marL="0" indent="0" algn="ctr">
              <a:buNone/>
            </a:pPr>
            <a:endParaRPr lang="fr-BE" sz="4400" dirty="0" smtClean="0"/>
          </a:p>
          <a:p>
            <a:pPr marL="0" indent="0" algn="ctr">
              <a:buNone/>
            </a:pPr>
            <a:endParaRPr lang="fr-BE" sz="4400" dirty="0"/>
          </a:p>
        </p:txBody>
      </p:sp>
      <p:pic>
        <p:nvPicPr>
          <p:cNvPr id="4" name="Image 3" descr="Capture d’écran 2019-08-28 à 13.37.4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212" y="278065"/>
            <a:ext cx="1738822" cy="68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49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8829"/>
            <a:ext cx="10515600" cy="1325563"/>
          </a:xfrm>
        </p:spPr>
        <p:txBody>
          <a:bodyPr/>
          <a:lstStyle/>
          <a:p>
            <a:r>
              <a:rPr lang="fr-BE" dirty="0" smtClean="0"/>
              <a:t>Exercice 1: </a:t>
            </a:r>
            <a:r>
              <a:rPr lang="fr-BE" sz="3600" dirty="0" smtClean="0"/>
              <a:t>signification de « safety » et « security »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83716"/>
            <a:ext cx="10515600" cy="4938148"/>
          </a:xfrm>
        </p:spPr>
        <p:txBody>
          <a:bodyPr>
            <a:normAutofit fontScale="92500" lnSpcReduction="20000"/>
          </a:bodyPr>
          <a:lstStyle/>
          <a:p>
            <a:r>
              <a:rPr lang="fr-BE" dirty="0" smtClean="0"/>
              <a:t>Groupes de 4 personnes</a:t>
            </a:r>
          </a:p>
          <a:p>
            <a:endParaRPr lang="fr-BE" dirty="0" smtClean="0"/>
          </a:p>
          <a:p>
            <a:pPr marL="0" indent="0" algn="ctr">
              <a:buNone/>
            </a:pPr>
            <a:r>
              <a:rPr lang="fr-BE" b="1" dirty="0" smtClean="0"/>
              <a:t>Selon vous </a:t>
            </a:r>
            <a:r>
              <a:rPr lang="fr-BE" b="1" dirty="0"/>
              <a:t> que signifie « </a:t>
            </a:r>
            <a:r>
              <a:rPr lang="fr-BE" b="1" u="sng" dirty="0"/>
              <a:t>safety</a:t>
            </a:r>
            <a:r>
              <a:rPr lang="fr-BE" b="1" dirty="0"/>
              <a:t> »? que signifie « </a:t>
            </a:r>
            <a:r>
              <a:rPr lang="fr-BE" b="1" u="sng" dirty="0"/>
              <a:t>security</a:t>
            </a:r>
            <a:r>
              <a:rPr lang="fr-BE" b="1" dirty="0"/>
              <a:t> </a:t>
            </a:r>
            <a:r>
              <a:rPr lang="fr-BE" b="1" dirty="0" smtClean="0"/>
              <a:t>»?</a:t>
            </a:r>
          </a:p>
          <a:p>
            <a:pPr marL="0" indent="0" algn="ctr">
              <a:buNone/>
            </a:pPr>
            <a:endParaRPr lang="fr-BE" b="1" dirty="0" smtClean="0"/>
          </a:p>
          <a:p>
            <a:pPr marL="0" indent="0" algn="ctr">
              <a:buNone/>
            </a:pPr>
            <a:r>
              <a:rPr lang="fr-BE" b="1" dirty="0"/>
              <a:t>D</a:t>
            </a:r>
            <a:r>
              <a:rPr lang="fr-BE" b="1" dirty="0" smtClean="0"/>
              <a:t>ans le cadre de vos pratiques, qu’implique « safety », « security »?</a:t>
            </a:r>
          </a:p>
          <a:p>
            <a:pPr marL="0" indent="0" algn="ctr">
              <a:buNone/>
            </a:pPr>
            <a:endParaRPr lang="fr-BE" b="1" dirty="0" smtClean="0"/>
          </a:p>
          <a:p>
            <a:pPr marL="0" indent="0" algn="ctr">
              <a:buNone/>
            </a:pPr>
            <a:r>
              <a:rPr lang="fr-BE" b="1" dirty="0" smtClean="0"/>
              <a:t>Évolution au cours des 10 dernières années</a:t>
            </a:r>
          </a:p>
          <a:p>
            <a:pPr marL="0" indent="0" algn="ctr">
              <a:buNone/>
            </a:pPr>
            <a:endParaRPr lang="fr-BE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BE" dirty="0" err="1" smtClean="0"/>
              <a:t>Brainstormer</a:t>
            </a:r>
            <a:r>
              <a:rPr lang="fr-BE" dirty="0" smtClean="0"/>
              <a:t> et écrire en groupe sur la feuille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fr-BE" dirty="0"/>
          </a:p>
          <a:p>
            <a:pPr marL="457200" lvl="1" indent="0" algn="ctr">
              <a:buNone/>
            </a:pPr>
            <a:r>
              <a:rPr lang="fr-BE" sz="5400" dirty="0" smtClean="0"/>
              <a:t>20 minutes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fr-BE" dirty="0"/>
          </a:p>
          <a:p>
            <a:pPr marL="0" indent="0" algn="ctr">
              <a:buNone/>
            </a:pPr>
            <a:endParaRPr lang="fr-BE" b="1" dirty="0" smtClean="0"/>
          </a:p>
          <a:p>
            <a:pPr marL="0" indent="0" algn="ctr">
              <a:buNone/>
            </a:pPr>
            <a:endParaRPr lang="fr-BE" dirty="0" smtClean="0"/>
          </a:p>
        </p:txBody>
      </p:sp>
      <p:pic>
        <p:nvPicPr>
          <p:cNvPr id="4" name="Image 3" descr="Capture d’écran 2019-08-28 à 13.37.4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212" y="278065"/>
            <a:ext cx="1738822" cy="68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57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644434" y="995862"/>
            <a:ext cx="11295017" cy="43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904411" y="357051"/>
            <a:ext cx="17418" cy="46329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58537" y="374116"/>
            <a:ext cx="404948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3200" dirty="0" smtClean="0"/>
              <a:t>Security</a:t>
            </a:r>
            <a:endParaRPr lang="fr-BE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6905897" y="312560"/>
            <a:ext cx="404948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3600" dirty="0" smtClean="0"/>
              <a:t>Safety</a:t>
            </a:r>
            <a:endParaRPr lang="fr-BE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256902" y="5172185"/>
            <a:ext cx="11295018" cy="1477328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fr-BE" dirty="0" smtClean="0"/>
              <a:t>questionnements quant aux concepts:</a:t>
            </a:r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5567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633302"/>
              </p:ext>
            </p:extLst>
          </p:nvPr>
        </p:nvGraphicFramePr>
        <p:xfrm>
          <a:off x="2634902" y="120581"/>
          <a:ext cx="7331075" cy="7188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31075">
                  <a:extLst>
                    <a:ext uri="{9D8B030D-6E8A-4147-A177-3AD203B41FA5}">
                      <a16:colId xmlns:a16="http://schemas.microsoft.com/office/drawing/2014/main" val="1442658750"/>
                    </a:ext>
                  </a:extLst>
                </a:gridCol>
              </a:tblGrid>
              <a:tr h="381050">
                <a:tc>
                  <a:txBody>
                    <a:bodyPr/>
                    <a:lstStyle/>
                    <a:p>
                      <a:r>
                        <a:rPr lang="fr-BE" dirty="0" smtClean="0"/>
                        <a:t>Liste des cartes à distribuer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2891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 smtClean="0">
                          <a:solidFill>
                            <a:srgbClr val="FF0000"/>
                          </a:solidFill>
                        </a:rPr>
                        <a:t>Rôles du judiciaire </a:t>
                      </a:r>
                      <a:r>
                        <a:rPr lang="fr-BE" dirty="0" smtClean="0"/>
                        <a:t>(le parquet une</a:t>
                      </a:r>
                      <a:r>
                        <a:rPr lang="fr-BE" baseline="0" dirty="0" smtClean="0"/>
                        <a:t> nouvelle discipline) (législation/ plan d’urgence?)</a:t>
                      </a:r>
                      <a:endParaRPr lang="fr-B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75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B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0749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 smtClean="0">
                          <a:solidFill>
                            <a:srgbClr val="FF0000"/>
                          </a:solidFill>
                        </a:rPr>
                        <a:t>Leadership (quid du pc-</a:t>
                      </a:r>
                      <a:r>
                        <a:rPr lang="fr-BE" dirty="0" err="1" smtClean="0">
                          <a:solidFill>
                            <a:srgbClr val="FF0000"/>
                          </a:solidFill>
                        </a:rPr>
                        <a:t>ops</a:t>
                      </a:r>
                      <a:r>
                        <a:rPr lang="fr-BE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r>
                        <a:rPr lang="fr-BE" baseline="0" dirty="0" smtClean="0">
                          <a:solidFill>
                            <a:srgbClr val="FF0000"/>
                          </a:solidFill>
                        </a:rPr>
                        <a:t> (plan d’urgence) (rôle du NCCN)</a:t>
                      </a:r>
                      <a:endParaRPr lang="fr-BE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4880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B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0305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 smtClean="0">
                          <a:solidFill>
                            <a:srgbClr val="FF0000"/>
                          </a:solidFill>
                        </a:rPr>
                        <a:t>Confidentialité/transparence</a:t>
                      </a:r>
                      <a:r>
                        <a:rPr lang="fr-BE" dirty="0" smtClean="0"/>
                        <a:t> (plan/débriefing/infrastructures critiques/judiciarisation/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202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B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86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 smtClean="0">
                          <a:solidFill>
                            <a:srgbClr val="FF0000"/>
                          </a:solidFill>
                        </a:rPr>
                        <a:t>Formation</a:t>
                      </a:r>
                      <a:r>
                        <a:rPr lang="fr-BE" baseline="0" dirty="0" smtClean="0">
                          <a:solidFill>
                            <a:srgbClr val="FF0000"/>
                          </a:solidFill>
                        </a:rPr>
                        <a:t> (mise à jour des connaissance) (conscientisation) (que mettre en œuvre) (formation </a:t>
                      </a:r>
                      <a:r>
                        <a:rPr lang="fr-BE" baseline="0" dirty="0" err="1" smtClean="0">
                          <a:solidFill>
                            <a:srgbClr val="FF0000"/>
                          </a:solidFill>
                        </a:rPr>
                        <a:t>dir</a:t>
                      </a:r>
                      <a:r>
                        <a:rPr lang="fr-BE" baseline="0" dirty="0" smtClean="0">
                          <a:solidFill>
                            <a:srgbClr val="FF0000"/>
                          </a:solidFill>
                        </a:rPr>
                        <a:t>-pc-</a:t>
                      </a:r>
                      <a:r>
                        <a:rPr lang="fr-BE" baseline="0" dirty="0" err="1" smtClean="0">
                          <a:solidFill>
                            <a:srgbClr val="FF0000"/>
                          </a:solidFill>
                        </a:rPr>
                        <a:t>ops</a:t>
                      </a:r>
                      <a:r>
                        <a:rPr lang="fr-BE" baseline="0" dirty="0" smtClean="0">
                          <a:solidFill>
                            <a:srgbClr val="FF0000"/>
                          </a:solidFill>
                        </a:rPr>
                        <a:t>/judiciaire/D3)</a:t>
                      </a:r>
                      <a:endParaRPr lang="fr-B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439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 smtClean="0">
                          <a:solidFill>
                            <a:srgbClr val="FF0000"/>
                          </a:solidFill>
                        </a:rPr>
                        <a:t>collaboration entre disciplines </a:t>
                      </a:r>
                      <a:endParaRPr lang="fr-B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161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 smtClean="0">
                          <a:solidFill>
                            <a:srgbClr val="FF0000"/>
                          </a:solidFill>
                        </a:rPr>
                        <a:t>Rôle des citoyens/</a:t>
                      </a:r>
                      <a:r>
                        <a:rPr lang="fr-BE" baseline="0" dirty="0" smtClean="0">
                          <a:solidFill>
                            <a:srgbClr val="FF0000"/>
                          </a:solidFill>
                        </a:rPr>
                        <a:t> rôle des coordinateurs </a:t>
                      </a:r>
                      <a:r>
                        <a:rPr lang="fr-BE" baseline="0" dirty="0" err="1" smtClean="0">
                          <a:solidFill>
                            <a:srgbClr val="FF0000"/>
                          </a:solidFill>
                        </a:rPr>
                        <a:t>planu</a:t>
                      </a:r>
                      <a:r>
                        <a:rPr lang="fr-BE" baseline="0" dirty="0" smtClean="0">
                          <a:solidFill>
                            <a:srgbClr val="FF0000"/>
                          </a:solidFill>
                        </a:rPr>
                        <a:t> (grands rassemblements) (communication) (implication/engagement)</a:t>
                      </a:r>
                      <a:endParaRPr lang="fr-B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00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765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 smtClean="0">
                          <a:solidFill>
                            <a:srgbClr val="FF0000"/>
                          </a:solidFill>
                        </a:rPr>
                        <a:t>Qualification de</a:t>
                      </a:r>
                      <a:r>
                        <a:rPr lang="fr-BE" baseline="0" dirty="0" smtClean="0">
                          <a:solidFill>
                            <a:srgbClr val="FF0000"/>
                          </a:solidFill>
                        </a:rPr>
                        <a:t> la nature d’une crise (qui doit le déterminer) (délai) (quel est l’intérêt)</a:t>
                      </a:r>
                      <a:endParaRPr lang="fr-B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701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 smtClean="0">
                          <a:solidFill>
                            <a:srgbClr val="FF0000"/>
                          </a:solidFill>
                        </a:rPr>
                        <a:t>Rôle des</a:t>
                      </a:r>
                      <a:r>
                        <a:rPr lang="fr-BE" baseline="0" dirty="0" smtClean="0">
                          <a:solidFill>
                            <a:srgbClr val="FF0000"/>
                          </a:solidFill>
                        </a:rPr>
                        <a:t> différents niveaux de pouvoir (quid du niveau fédéral) (législation/ plan d’urgence?) (qualification de la nature d’une crise) (centre de crise)</a:t>
                      </a:r>
                      <a:endParaRPr lang="fr-B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5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 smtClean="0">
                          <a:solidFill>
                            <a:srgbClr val="FF0000"/>
                          </a:solidFill>
                        </a:rPr>
                        <a:t>Débriefings (enjeu du judiciaires)</a:t>
                      </a:r>
                      <a:endParaRPr lang="fr-B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440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 smtClean="0"/>
                        <a:t>Retour à la normale 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408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909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920" y="826773"/>
            <a:ext cx="10515600" cy="1325563"/>
          </a:xfrm>
        </p:spPr>
        <p:txBody>
          <a:bodyPr/>
          <a:lstStyle/>
          <a:p>
            <a:r>
              <a:rPr lang="fr-BE" dirty="0" smtClean="0"/>
              <a:t>Tour de table &amp; discussion collective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31218"/>
            <a:ext cx="10515600" cy="3470963"/>
          </a:xfrm>
        </p:spPr>
        <p:txBody>
          <a:bodyPr>
            <a:normAutofit/>
          </a:bodyPr>
          <a:lstStyle/>
          <a:p>
            <a:r>
              <a:rPr lang="fr-BE" sz="3200" dirty="0" smtClean="0"/>
              <a:t>1 personne par groupe</a:t>
            </a:r>
          </a:p>
          <a:p>
            <a:pPr marL="0" indent="0" algn="ctr">
              <a:buNone/>
            </a:pPr>
            <a:r>
              <a:rPr lang="fr-BE" sz="3200" b="1" dirty="0" smtClean="0"/>
              <a:t>Présenter les idées, les questions qui sont ressorties des discussions</a:t>
            </a:r>
          </a:p>
          <a:p>
            <a:endParaRPr lang="fr-BE" dirty="0"/>
          </a:p>
          <a:p>
            <a:endParaRPr lang="fr-BE" dirty="0" smtClean="0"/>
          </a:p>
          <a:p>
            <a:pPr marL="0" indent="0" algn="ctr">
              <a:buNone/>
            </a:pPr>
            <a:r>
              <a:rPr lang="fr-BE" sz="4800" dirty="0" smtClean="0"/>
              <a:t>25 minutes</a:t>
            </a:r>
            <a:endParaRPr lang="fr-BE" sz="4800" dirty="0"/>
          </a:p>
        </p:txBody>
      </p:sp>
      <p:pic>
        <p:nvPicPr>
          <p:cNvPr id="4" name="Image 3" descr="Capture d’écran 2019-08-28 à 13.37.4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212" y="278065"/>
            <a:ext cx="1738822" cy="68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39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644434" y="995862"/>
            <a:ext cx="11295017" cy="43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904411" y="357051"/>
            <a:ext cx="17418" cy="46329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58537" y="374116"/>
            <a:ext cx="404948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3600" dirty="0" smtClean="0"/>
              <a:t>Security</a:t>
            </a:r>
            <a:endParaRPr lang="fr-BE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6905897" y="312560"/>
            <a:ext cx="404948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3600" dirty="0" smtClean="0"/>
              <a:t>Safety</a:t>
            </a:r>
            <a:endParaRPr lang="fr-BE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552450" y="1295400"/>
            <a:ext cx="50863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BE" dirty="0" smtClean="0"/>
              <a:t>Sûreté </a:t>
            </a:r>
          </a:p>
          <a:p>
            <a:pPr marL="742950" lvl="1" indent="-285750">
              <a:buFontTx/>
              <a:buChar char="-"/>
            </a:pPr>
            <a:r>
              <a:rPr lang="fr-BE" dirty="0" smtClean="0"/>
              <a:t>(sauf dans le nucléaire: sécurité)</a:t>
            </a:r>
          </a:p>
          <a:p>
            <a:pPr marL="285750" indent="-285750">
              <a:buFontTx/>
              <a:buChar char="-"/>
            </a:pPr>
            <a:endParaRPr lang="fr-BE" dirty="0"/>
          </a:p>
          <a:p>
            <a:pPr marL="285750" indent="-285750">
              <a:buFontTx/>
              <a:buChar char="-"/>
            </a:pPr>
            <a:r>
              <a:rPr lang="fr-BE" dirty="0" smtClean="0"/>
              <a:t>Actes:</a:t>
            </a:r>
          </a:p>
          <a:p>
            <a:pPr marL="742950" lvl="1" indent="-285750">
              <a:buFontTx/>
              <a:buChar char="-"/>
            </a:pPr>
            <a:r>
              <a:rPr lang="fr-BE" dirty="0" smtClean="0"/>
              <a:t>Intentionnels</a:t>
            </a:r>
          </a:p>
          <a:p>
            <a:pPr marL="742950" lvl="1" indent="-285750">
              <a:buFontTx/>
              <a:buChar char="-"/>
            </a:pPr>
            <a:r>
              <a:rPr lang="fr-BE" dirty="0" smtClean="0"/>
              <a:t>Malveillants</a:t>
            </a:r>
            <a:endParaRPr lang="fr-BE" dirty="0"/>
          </a:p>
        </p:txBody>
      </p:sp>
      <p:sp>
        <p:nvSpPr>
          <p:cNvPr id="8" name="TextBox 7"/>
          <p:cNvSpPr txBox="1"/>
          <p:nvPr/>
        </p:nvSpPr>
        <p:spPr>
          <a:xfrm>
            <a:off x="6387465" y="1295400"/>
            <a:ext cx="50863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BE" dirty="0" smtClean="0"/>
              <a:t>Sécurité</a:t>
            </a:r>
          </a:p>
          <a:p>
            <a:pPr marL="742950" lvl="1" indent="-285750">
              <a:buFontTx/>
              <a:buChar char="-"/>
            </a:pPr>
            <a:r>
              <a:rPr lang="fr-BE" dirty="0" smtClean="0"/>
              <a:t>(sauf dans le nucléaire: sûreté)</a:t>
            </a:r>
          </a:p>
          <a:p>
            <a:pPr marL="285750" indent="-285750">
              <a:buFontTx/>
              <a:buChar char="-"/>
            </a:pPr>
            <a:endParaRPr lang="fr-BE" dirty="0"/>
          </a:p>
          <a:p>
            <a:pPr marL="285750" indent="-285750">
              <a:buFontTx/>
              <a:buChar char="-"/>
            </a:pPr>
            <a:r>
              <a:rPr lang="fr-BE" dirty="0" smtClean="0"/>
              <a:t>Actes:</a:t>
            </a:r>
          </a:p>
          <a:p>
            <a:pPr marL="742950" lvl="1" indent="-285750">
              <a:buFontTx/>
              <a:buChar char="-"/>
            </a:pPr>
            <a:r>
              <a:rPr lang="fr-BE" dirty="0" smtClean="0"/>
              <a:t>Non-malveillants</a:t>
            </a:r>
          </a:p>
          <a:p>
            <a:pPr marL="742950" lvl="1" indent="-285750">
              <a:buFontTx/>
              <a:buChar char="-"/>
            </a:pPr>
            <a:r>
              <a:rPr lang="fr-BE" dirty="0" smtClean="0"/>
              <a:t>Intentionnels ou non</a:t>
            </a:r>
            <a:endParaRPr lang="fr-B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29" y="3219831"/>
            <a:ext cx="4396740" cy="2371344"/>
          </a:xfrm>
          <a:prstGeom prst="rect">
            <a:avLst/>
          </a:prstGeom>
        </p:spPr>
      </p:pic>
      <p:pic>
        <p:nvPicPr>
          <p:cNvPr id="1026" name="Picture 2" descr="Brussels Attacker Shouted In Arabic, I Carried Out 5 Dead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80" y="3786557"/>
            <a:ext cx="4313655" cy="26545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1942" y="3095231"/>
            <a:ext cx="4210050" cy="24537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3020" y="3786556"/>
            <a:ext cx="4389085" cy="249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6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" y="741048"/>
            <a:ext cx="11906250" cy="1325563"/>
          </a:xfrm>
        </p:spPr>
        <p:txBody>
          <a:bodyPr/>
          <a:lstStyle/>
          <a:p>
            <a:r>
              <a:rPr lang="fr-BE" dirty="0" smtClean="0"/>
              <a:t>Exercice 2 : </a:t>
            </a:r>
            <a:r>
              <a:rPr lang="fr-BE" sz="3600" dirty="0" smtClean="0"/>
              <a:t>scénarios de risque « safety » ou «security »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2247900"/>
            <a:ext cx="10925175" cy="3554281"/>
          </a:xfrm>
        </p:spPr>
        <p:txBody>
          <a:bodyPr/>
          <a:lstStyle/>
          <a:p>
            <a:r>
              <a:rPr lang="fr-BE" dirty="0" smtClean="0"/>
              <a:t>Groupes de 4 personnes</a:t>
            </a:r>
          </a:p>
          <a:p>
            <a:endParaRPr lang="fr-BE" dirty="0" smtClean="0"/>
          </a:p>
          <a:p>
            <a:pPr marL="0" indent="0" algn="ctr">
              <a:buNone/>
            </a:pPr>
            <a:r>
              <a:rPr lang="fr-BE" sz="3600" b="1" dirty="0" smtClean="0"/>
              <a:t>Réfléchir aux implications de ce scénario en termes de safety et de security pour tout le cycle du risque</a:t>
            </a:r>
          </a:p>
          <a:p>
            <a:pPr marL="0" indent="0" algn="ctr">
              <a:buNone/>
            </a:pPr>
            <a:endParaRPr lang="fr-BE" sz="3600" b="1" dirty="0"/>
          </a:p>
          <a:p>
            <a:pPr marL="0" indent="0" algn="ctr">
              <a:buNone/>
            </a:pPr>
            <a:r>
              <a:rPr lang="fr-BE" sz="3600" b="1" dirty="0" smtClean="0"/>
              <a:t>40 Min</a:t>
            </a:r>
            <a:endParaRPr lang="fr-BE" sz="3600" b="1" dirty="0"/>
          </a:p>
          <a:p>
            <a:pPr marL="0" indent="0">
              <a:buNone/>
            </a:pPr>
            <a:endParaRPr lang="fr-BE" dirty="0" smtClean="0"/>
          </a:p>
        </p:txBody>
      </p:sp>
      <p:pic>
        <p:nvPicPr>
          <p:cNvPr id="4" name="Image 3" descr="Capture d’écran 2019-08-28 à 13.37.4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212" y="278065"/>
            <a:ext cx="1738822" cy="68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05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6" id="{C25F78AC-C066-499B-9378-600E54BA0A53}" vid="{DFF1641D-D814-4B97-9657-426E33171C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spiral + uliege</Template>
  <TotalTime>1591</TotalTime>
  <Words>514</Words>
  <Application>Microsoft Office PowerPoint</Application>
  <PresentationFormat>Widescreen</PresentationFormat>
  <Paragraphs>93</Paragraphs>
  <Slides>12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Wingdings</vt:lpstr>
      <vt:lpstr>1_Thème Office</vt:lpstr>
      <vt:lpstr>Workshop: l’articulation entre les notions de safety et de security dans la gestion du risque</vt:lpstr>
      <vt:lpstr>PowerPoint Presentation</vt:lpstr>
      <vt:lpstr>Tour de table: fonction + prénom</vt:lpstr>
      <vt:lpstr>Exercice 1: signification de « safety » et « security »</vt:lpstr>
      <vt:lpstr>PowerPoint Presentation</vt:lpstr>
      <vt:lpstr>PowerPoint Presentation</vt:lpstr>
      <vt:lpstr>Tour de table &amp; discussion collective</vt:lpstr>
      <vt:lpstr>PowerPoint Presentation</vt:lpstr>
      <vt:lpstr>Exercice 2 : scénarios de risque « safety » ou «security »</vt:lpstr>
      <vt:lpstr>Cycle du risque</vt:lpstr>
      <vt:lpstr>Réflexion finales</vt:lpstr>
      <vt:lpstr>PowerPoint Presentation</vt:lpstr>
    </vt:vector>
  </TitlesOfParts>
  <Company>SCK-CEN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Workshop: l’articulation entre les notions de safety et de security dans la gestion du risque</dc:title>
  <dc:creator>Glesner Colin</dc:creator>
  <cp:lastModifiedBy>Glesner Colin</cp:lastModifiedBy>
  <cp:revision>31</cp:revision>
  <dcterms:created xsi:type="dcterms:W3CDTF">2019-10-14T10:21:39Z</dcterms:created>
  <dcterms:modified xsi:type="dcterms:W3CDTF">2019-10-21T13:40:11Z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exandriaPath">
    <vt:lpwstr/>
  </property>
</Properties>
</file>