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57" r:id="rId3"/>
    <p:sldId id="258" r:id="rId4"/>
    <p:sldId id="259" r:id="rId5"/>
    <p:sldId id="282" r:id="rId6"/>
    <p:sldId id="28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95069-03D0-4351-AB9B-2669CD4382A1}" type="datetimeFigureOut">
              <a:rPr lang="fr-BE" smtClean="0"/>
              <a:t>14-01-21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470A3-E675-44E2-9B8B-C42D5E508CC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658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4EF87C-2937-44E4-9E78-29E855D5DE0A}" type="datetime1">
              <a:rPr lang="fr-BE" smtClean="0"/>
              <a:t>14-01-21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652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2D2A3B-345D-4552-8EAE-12D5B7FC33DA}" type="datetime1">
              <a:rPr lang="fr-BE" smtClean="0"/>
              <a:t>14-01-21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149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AF170D-C701-4D98-8704-CB0D19027B67}" type="datetime1">
              <a:rPr lang="fr-BE" smtClean="0"/>
              <a:t>14-01-21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415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B4E284-305E-4BC0-8E70-552416BA09E4}" type="datetime1">
              <a:rPr lang="fr-BE" smtClean="0"/>
              <a:t>14-01-21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8065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E56F1-543A-4BFE-9CB9-F81CC7FD60D3}" type="datetime1">
              <a:rPr lang="fr-BE" smtClean="0"/>
              <a:t>14-01-21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159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FF5A9-32FB-45C1-B640-BFB4A6BC7018}" type="datetime1">
              <a:rPr lang="fr-BE" smtClean="0"/>
              <a:t>14-01-21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295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856E7-2DF4-48C1-AD1E-52FB40E5447F}" type="datetime1">
              <a:rPr lang="fr-BE" smtClean="0"/>
              <a:t>14-01-21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4438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3FE4BE-3A5B-48EC-9AD2-C24E00B0D5DC}" type="datetime1">
              <a:rPr lang="fr-BE" smtClean="0"/>
              <a:t>14-01-21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524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FC79B0-7629-4EE1-A02C-80EEBFFF27BA}" type="datetime1">
              <a:rPr lang="fr-BE" smtClean="0"/>
              <a:t>14-01-21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761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170D3-6F74-4C35-8523-471A7F8CE968}" type="datetime1">
              <a:rPr lang="fr-BE" smtClean="0"/>
              <a:t>14-01-21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0039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4CABBF-477E-4D5B-B215-7DAFDE706ABE}" type="datetime1">
              <a:rPr lang="fr-BE" smtClean="0"/>
              <a:t>14-01-21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224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83159" y="6393672"/>
            <a:ext cx="60369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353800" y="6476417"/>
            <a:ext cx="643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F573FA2B-FAD2-4B12-9309-39430867158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151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rbi.uliege.b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who.int/fr/emergencies/diseases/novel-coronavirus-2019/advice-for-public/when-and-how-to-use-mask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xmovement.com/content/why-you-should-never-use-pure-black-for-text-or-backgrounds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atwork-blog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uvernement.fr/info-coronavirus/ressources-a-partager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lunion.fr/id136509/article/2020-03-05/coronavirus-se-laver-les-mains-suffit-mais-pas-nimporte-commen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54557" y="2312892"/>
            <a:ext cx="5665508" cy="16927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fr-FR" sz="2800" b="1" dirty="0" smtClean="0"/>
          </a:p>
          <a:p>
            <a:pPr algn="ctr"/>
            <a:r>
              <a:rPr lang="fr-FR" sz="2800" b="1" dirty="0" smtClean="0"/>
              <a:t>Tristes contrastes</a:t>
            </a:r>
          </a:p>
          <a:p>
            <a:pPr algn="ctr"/>
            <a:r>
              <a:rPr lang="fr-FR" sz="2000" b="1" dirty="0"/>
              <a:t>d</a:t>
            </a:r>
            <a:r>
              <a:rPr lang="fr-FR" sz="2000" b="1" dirty="0" smtClean="0"/>
              <a:t>e couleurs  Texte-Fond</a:t>
            </a:r>
          </a:p>
          <a:p>
            <a:pPr algn="ctr"/>
            <a:endParaRPr lang="fr-BE" sz="2800" b="1" dirty="0"/>
          </a:p>
        </p:txBody>
      </p:sp>
      <p:pic>
        <p:nvPicPr>
          <p:cNvPr id="6" name="Image 5"/>
          <p:cNvPicPr/>
          <p:nvPr/>
        </p:nvPicPr>
        <p:blipFill rotWithShape="1">
          <a:blip r:embed="rId2"/>
          <a:srcRect l="41278" t="22743" r="44384" b="68500"/>
          <a:stretch/>
        </p:blipFill>
        <p:spPr>
          <a:xfrm>
            <a:off x="9154391" y="103829"/>
            <a:ext cx="2843221" cy="1070343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830"/>
            <a:ext cx="2670465" cy="129894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36053" y="4500267"/>
            <a:ext cx="2783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 smtClean="0"/>
              <a:t>Dieduonné</a:t>
            </a:r>
            <a:r>
              <a:rPr lang="fr-FR" sz="2400" b="1" dirty="0" smtClean="0"/>
              <a:t> </a:t>
            </a:r>
            <a:r>
              <a:rPr lang="fr-FR" sz="2400" b="1" dirty="0" smtClean="0"/>
              <a:t>Leclercq</a:t>
            </a:r>
          </a:p>
          <a:p>
            <a:pPr algn="ctr"/>
            <a:r>
              <a:rPr lang="fr-FR" sz="2400" b="1" dirty="0" smtClean="0"/>
              <a:t>2020</a:t>
            </a:r>
            <a:endParaRPr lang="fr-BE" sz="2400" b="1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CBB29-220E-4736-A303-8236B63150BF}" type="slidenum">
              <a:rPr lang="fr-BE" smtClean="0"/>
              <a:t>1</a:t>
            </a:fld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4946712" y="5331264"/>
            <a:ext cx="216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</a:rPr>
              <a:t>d.leclercq@uliège.be</a:t>
            </a:r>
            <a:endParaRPr lang="fr-BE" dirty="0">
              <a:solidFill>
                <a:srgbClr val="0000C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653454" y="5716563"/>
            <a:ext cx="6867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Textes téléchargeables gratuitement depuis </a:t>
            </a:r>
            <a:r>
              <a:rPr lang="fr-FR" sz="1400" b="1" dirty="0" smtClean="0">
                <a:hlinkClick r:id="rId4"/>
              </a:rPr>
              <a:t>https://orbi.uliege.be</a:t>
            </a:r>
            <a:r>
              <a:rPr lang="fr-FR" sz="1400" b="1" dirty="0" smtClean="0"/>
              <a:t> </a:t>
            </a:r>
            <a:r>
              <a:rPr lang="fr-FR" sz="1400" dirty="0" smtClean="0"/>
              <a:t>puis </a:t>
            </a:r>
            <a:r>
              <a:rPr lang="fr-FR" sz="1400" b="1" dirty="0" smtClean="0"/>
              <a:t>Dieudonné Leclercq</a:t>
            </a:r>
            <a:endParaRPr lang="fr-BE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257188" y="266100"/>
            <a:ext cx="52757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Cours CAMMMES</a:t>
            </a:r>
          </a:p>
          <a:p>
            <a:pPr algn="ctr"/>
            <a:r>
              <a:rPr lang="fr-FR" sz="2400" b="1" dirty="0" smtClean="0"/>
              <a:t>C</a:t>
            </a:r>
            <a:r>
              <a:rPr lang="fr-FR" b="1" dirty="0" smtClean="0"/>
              <a:t>onception et </a:t>
            </a:r>
            <a:r>
              <a:rPr lang="fr-FR" sz="2400" b="1" dirty="0" smtClean="0"/>
              <a:t>A</a:t>
            </a:r>
            <a:r>
              <a:rPr lang="fr-FR" b="1" dirty="0" smtClean="0"/>
              <a:t>nalyse de </a:t>
            </a:r>
            <a:r>
              <a:rPr lang="fr-FR" sz="2400" b="1" dirty="0" smtClean="0"/>
              <a:t>M</a:t>
            </a:r>
            <a:r>
              <a:rPr lang="fr-FR" b="1" dirty="0" smtClean="0"/>
              <a:t>essages </a:t>
            </a:r>
            <a:r>
              <a:rPr lang="fr-FR" sz="2400" b="1" dirty="0" err="1" smtClean="0"/>
              <a:t>M</a:t>
            </a:r>
            <a:r>
              <a:rPr lang="fr-FR" b="1" dirty="0" err="1" smtClean="0"/>
              <a:t>ulti-</a:t>
            </a:r>
            <a:r>
              <a:rPr lang="fr-FR" sz="2400" b="1" dirty="0" err="1" smtClean="0"/>
              <a:t>M</a:t>
            </a:r>
            <a:r>
              <a:rPr lang="fr-FR" b="1" dirty="0" err="1" smtClean="0"/>
              <a:t>édias</a:t>
            </a:r>
            <a:r>
              <a:rPr lang="fr-FR" b="1" dirty="0" smtClean="0"/>
              <a:t> </a:t>
            </a:r>
            <a:endParaRPr lang="fr-FR" b="1" dirty="0" smtClean="0"/>
          </a:p>
          <a:p>
            <a:pPr algn="ctr"/>
            <a:r>
              <a:rPr lang="fr-FR" sz="2400" b="1" dirty="0" smtClean="0"/>
              <a:t>E</a:t>
            </a:r>
            <a:r>
              <a:rPr lang="fr-FR" b="1" dirty="0" smtClean="0"/>
              <a:t>ducatifs </a:t>
            </a:r>
            <a:r>
              <a:rPr lang="fr-FR" b="1" dirty="0" smtClean="0"/>
              <a:t>en </a:t>
            </a:r>
            <a:r>
              <a:rPr lang="fr-FR" sz="2400" b="1" dirty="0" smtClean="0"/>
              <a:t>S</a:t>
            </a:r>
            <a:r>
              <a:rPr lang="fr-FR" b="1" dirty="0" smtClean="0"/>
              <a:t>anté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06618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&#10;&#10;Description générée automatiquement">
            <a:hlinkClick r:id="rId2"/>
            <a:extLst>
              <a:ext uri="{FF2B5EF4-FFF2-40B4-BE49-F238E27FC236}">
                <a16:creationId xmlns:a16="http://schemas.microsoft.com/office/drawing/2014/main" id="{2F00B693-5E50-4193-9F03-AB2DC4552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984"/>
          <a:stretch/>
        </p:blipFill>
        <p:spPr>
          <a:xfrm>
            <a:off x="169016" y="0"/>
            <a:ext cx="11661270" cy="630936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ZoneTexte 2"/>
          <p:cNvSpPr txBox="1"/>
          <p:nvPr/>
        </p:nvSpPr>
        <p:spPr>
          <a:xfrm>
            <a:off x="9606259" y="3051151"/>
            <a:ext cx="250850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Texte noir sur</a:t>
            </a:r>
          </a:p>
          <a:p>
            <a:r>
              <a:rPr lang="fr-BE" sz="2800" b="1" dirty="0" smtClean="0"/>
              <a:t> fond ocre léger</a:t>
            </a:r>
            <a:endParaRPr lang="fr-BE" sz="2800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4729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t="2327" b="86888"/>
          <a:stretch/>
        </p:blipFill>
        <p:spPr bwMode="auto">
          <a:xfrm>
            <a:off x="6886033" y="0"/>
            <a:ext cx="5305967" cy="757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2"/>
          <a:srcRect t="20911" b="8275"/>
          <a:stretch/>
        </p:blipFill>
        <p:spPr bwMode="auto">
          <a:xfrm>
            <a:off x="0" y="0"/>
            <a:ext cx="6543675" cy="6529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703866" y="2910662"/>
            <a:ext cx="3487108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Texte </a:t>
            </a:r>
            <a:r>
              <a:rPr lang="fr-BE" sz="2800" b="1" dirty="0" smtClean="0"/>
              <a:t>foncé mais </a:t>
            </a:r>
            <a:r>
              <a:rPr lang="fr-BE" sz="2800" b="1" dirty="0" smtClean="0"/>
              <a:t>bleu</a:t>
            </a:r>
          </a:p>
          <a:p>
            <a:r>
              <a:rPr lang="fr-BE" sz="2800" b="1" dirty="0" smtClean="0"/>
              <a:t>sur</a:t>
            </a:r>
            <a:endParaRPr lang="fr-BE" sz="2800" b="1" dirty="0" smtClean="0"/>
          </a:p>
          <a:p>
            <a:r>
              <a:rPr lang="fr-BE" sz="2800" b="1" dirty="0" smtClean="0"/>
              <a:t> fond </a:t>
            </a:r>
            <a:r>
              <a:rPr lang="fr-BE" sz="2800" b="1" dirty="0" smtClean="0"/>
              <a:t>clair mais rose</a:t>
            </a:r>
            <a:endParaRPr lang="fr-BE" sz="2800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758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7419" t="19145" r="53466" b="59723"/>
          <a:stretch/>
        </p:blipFill>
        <p:spPr>
          <a:xfrm>
            <a:off x="214312" y="242888"/>
            <a:ext cx="9308515" cy="38004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447066" y="4043363"/>
            <a:ext cx="2793072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Texte noir sur</a:t>
            </a:r>
          </a:p>
          <a:p>
            <a:r>
              <a:rPr lang="fr-BE" sz="2800" b="1" dirty="0" smtClean="0"/>
              <a:t> fond bleu </a:t>
            </a:r>
            <a:r>
              <a:rPr lang="fr-BE" sz="2800" b="1" dirty="0" smtClean="0"/>
              <a:t>foncé !</a:t>
            </a:r>
            <a:endParaRPr lang="fr-BE" sz="2800" b="1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879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417" t="24861" r="45552" b="24028"/>
          <a:stretch/>
        </p:blipFill>
        <p:spPr>
          <a:xfrm>
            <a:off x="442913" y="0"/>
            <a:ext cx="7458075" cy="63007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783148" y="2314258"/>
            <a:ext cx="30799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dirty="0" smtClean="0"/>
              <a:t>Texte blanc </a:t>
            </a:r>
          </a:p>
          <a:p>
            <a:r>
              <a:rPr lang="fr-BE" sz="4000" b="1" dirty="0" smtClean="0"/>
              <a:t>sur fond clair </a:t>
            </a:r>
            <a:endParaRPr lang="fr-BE" sz="40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7900988" y="2975977"/>
            <a:ext cx="972183" cy="625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13</a:t>
            </a:fld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9068361" y="3789680"/>
            <a:ext cx="250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Heureusement, les lettres sont entourées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462857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"/>
          <a:stretch/>
        </p:blipFill>
        <p:spPr>
          <a:xfrm rot="5400000">
            <a:off x="1344803" y="-1344803"/>
            <a:ext cx="6981568" cy="9671174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14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9987166" y="2799904"/>
            <a:ext cx="220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Cachez ce sang </a:t>
            </a:r>
          </a:p>
          <a:p>
            <a:r>
              <a:rPr lang="fr-FR" dirty="0" smtClean="0"/>
              <a:t>que je ne saurais voir.</a:t>
            </a:r>
            <a:endParaRPr lang="fr-BE" dirty="0"/>
          </a:p>
        </p:txBody>
      </p:sp>
      <p:sp>
        <p:nvSpPr>
          <p:cNvPr id="6" name="Flèche gauche 5"/>
          <p:cNvSpPr/>
          <p:nvPr/>
        </p:nvSpPr>
        <p:spPr>
          <a:xfrm>
            <a:off x="9489440" y="2946400"/>
            <a:ext cx="436880" cy="365760"/>
          </a:xfrm>
          <a:prstGeom prst="left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252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1720" t="33889" r="10364" b="10417"/>
          <a:stretch/>
        </p:blipFill>
        <p:spPr>
          <a:xfrm>
            <a:off x="0" y="285750"/>
            <a:ext cx="12420600" cy="5729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6350" y="-83582"/>
            <a:ext cx="10339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/>
              <a:t>https://www.futura-sciences.com/sante/dossiers/medecine-oeil-vision-dela-vision-667/page/5/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15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42240" y="579120"/>
            <a:ext cx="16632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Oxymore visuel</a:t>
            </a:r>
            <a:endParaRPr lang="fr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6736" t="10846" r="20208"/>
          <a:stretch/>
        </p:blipFill>
        <p:spPr>
          <a:xfrm>
            <a:off x="4656841" y="0"/>
            <a:ext cx="7535159" cy="59927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262" y="365259"/>
            <a:ext cx="45455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https://www.topsante.com/medecine/psycho/stress/l-influence-des-couleurs-sur-nous-252925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6131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1022" t="5100" r="20323" b="8738"/>
          <a:stretch/>
        </p:blipFill>
        <p:spPr>
          <a:xfrm>
            <a:off x="3839806" y="1816"/>
            <a:ext cx="7835899" cy="647460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17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0" y="2235200"/>
            <a:ext cx="385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Enfin des preuves scientifiques ! -----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9611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8104" t="4814" r="22164" b="5843"/>
          <a:stretch/>
        </p:blipFill>
        <p:spPr>
          <a:xfrm>
            <a:off x="4429760" y="0"/>
            <a:ext cx="7467600" cy="6282732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18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518160" y="2753360"/>
            <a:ext cx="343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Puisqu’on vous le dit ! -------------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0394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118" t="4545" r="22306" b="7762"/>
          <a:stretch/>
        </p:blipFill>
        <p:spPr>
          <a:xfrm>
            <a:off x="4673599" y="81280"/>
            <a:ext cx="7233921" cy="619760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19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365760" y="2153920"/>
            <a:ext cx="354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Enfin une couleur reposante !-----</a:t>
            </a:r>
            <a:r>
              <a:rPr lang="fr-FR" dirty="0" smtClean="0">
                <a:sym typeface="Wingdings" panose="05000000000000000000" pitchFamily="2" charset="2"/>
              </a:rPr>
              <a:t>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0341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38805" y="1775013"/>
            <a:ext cx="6809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7200" b="1" dirty="0" smtClean="0"/>
              <a:t>Tristes contrastes</a:t>
            </a:r>
            <a:endParaRPr lang="fr-BE" sz="7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3" b="3650"/>
          <a:stretch/>
        </p:blipFill>
        <p:spPr>
          <a:xfrm>
            <a:off x="8824241" y="2972740"/>
            <a:ext cx="2290602" cy="3420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538805" y="3743661"/>
            <a:ext cx="5017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b="1" dirty="0" smtClean="0"/>
              <a:t>Ce titre est un clin d’</a:t>
            </a:r>
            <a:r>
              <a:rPr lang="fr-BE" sz="2400" b="1" dirty="0" err="1" smtClean="0"/>
              <a:t>oeil</a:t>
            </a:r>
            <a:r>
              <a:rPr lang="fr-BE" sz="2400" b="1" dirty="0" smtClean="0"/>
              <a:t> au titre</a:t>
            </a:r>
          </a:p>
          <a:p>
            <a:pPr algn="ctr"/>
            <a:r>
              <a:rPr lang="fr-BE" sz="2400" b="1" dirty="0" smtClean="0"/>
              <a:t> du livre de Claude Lévi-Strauss (1955)</a:t>
            </a:r>
            <a:endParaRPr lang="fr-BE" sz="2400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2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4579354" y="4794356"/>
            <a:ext cx="110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rgbClr val="FF0000"/>
                </a:solidFill>
              </a:rPr>
              <a:t>*</a:t>
            </a:r>
            <a:r>
              <a:rPr lang="fr-BE" sz="3600" dirty="0"/>
              <a:t>😉</a:t>
            </a:r>
            <a:r>
              <a:rPr lang="fr-FR" sz="3600" dirty="0" smtClean="0">
                <a:solidFill>
                  <a:srgbClr val="FF0000"/>
                </a:solidFill>
              </a:rPr>
              <a:t>  </a:t>
            </a:r>
            <a:r>
              <a:rPr lang="fr-FR" sz="3600" dirty="0" smtClean="0"/>
              <a:t> 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70395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1437" t="319" r="22026" b="27171"/>
          <a:stretch/>
        </p:blipFill>
        <p:spPr>
          <a:xfrm>
            <a:off x="3615220" y="0"/>
            <a:ext cx="8576780" cy="6187440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20</a:t>
            </a:fld>
            <a:endParaRPr lang="fr-BE"/>
          </a:p>
        </p:txBody>
      </p:sp>
      <p:sp>
        <p:nvSpPr>
          <p:cNvPr id="5" name="Flèche droite 4"/>
          <p:cNvSpPr/>
          <p:nvPr/>
        </p:nvSpPr>
        <p:spPr>
          <a:xfrm>
            <a:off x="2967261" y="2021840"/>
            <a:ext cx="647959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491927" y="2091174"/>
            <a:ext cx="239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preuve médicale ? 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121920" y="2712720"/>
            <a:ext cx="32813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personnes au teint jaune </a:t>
            </a:r>
          </a:p>
          <a:p>
            <a:r>
              <a:rPr lang="fr-FR" dirty="0"/>
              <a:t>d</a:t>
            </a:r>
            <a:r>
              <a:rPr lang="fr-FR" dirty="0" smtClean="0"/>
              <a:t>û à un ictère ont été </a:t>
            </a:r>
          </a:p>
          <a:p>
            <a:r>
              <a:rPr lang="fr-FR" dirty="0"/>
              <a:t>b</a:t>
            </a:r>
            <a:r>
              <a:rPr lang="fr-FR" dirty="0" smtClean="0"/>
              <a:t>eaucoup soignées par du jaune.</a:t>
            </a:r>
          </a:p>
          <a:p>
            <a:endParaRPr lang="fr-FR" dirty="0"/>
          </a:p>
          <a:p>
            <a:r>
              <a:rPr lang="fr-FR" dirty="0" smtClean="0"/>
              <a:t>Nous recommandons </a:t>
            </a:r>
          </a:p>
          <a:p>
            <a:r>
              <a:rPr lang="fr-FR" dirty="0" smtClean="0"/>
              <a:t>les médicaments STELATEX,</a:t>
            </a:r>
          </a:p>
          <a:p>
            <a:r>
              <a:rPr lang="fr-FR" dirty="0" smtClean="0"/>
              <a:t>GYPROC et ACRYLIC</a:t>
            </a:r>
          </a:p>
          <a:p>
            <a:r>
              <a:rPr lang="fr-FR" dirty="0" smtClean="0"/>
              <a:t>(appliqués par spray)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77301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920" t="11558" r="22815" b="17569"/>
          <a:stretch/>
        </p:blipFill>
        <p:spPr>
          <a:xfrm>
            <a:off x="3240688" y="0"/>
            <a:ext cx="8951312" cy="6342223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21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147145" y="2070538"/>
            <a:ext cx="2947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Quelque part, </a:t>
            </a:r>
          </a:p>
          <a:p>
            <a:r>
              <a:rPr lang="fr-FR" dirty="0"/>
              <a:t>à</a:t>
            </a:r>
            <a:r>
              <a:rPr lang="fr-FR" dirty="0" smtClean="0"/>
              <a:t> un moment donné, </a:t>
            </a:r>
          </a:p>
          <a:p>
            <a:r>
              <a:rPr lang="fr-FR" dirty="0"/>
              <a:t>d</a:t>
            </a:r>
            <a:r>
              <a:rPr lang="fr-FR" dirty="0" smtClean="0"/>
              <a:t>ans une publication connue </a:t>
            </a:r>
          </a:p>
          <a:p>
            <a:r>
              <a:rPr lang="fr-FR" dirty="0" smtClean="0"/>
              <a:t>des auteurs de la diapo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2916708" y="2284598"/>
            <a:ext cx="647959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925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29508" t="15917" r="28666" b="79234"/>
          <a:stretch/>
        </p:blipFill>
        <p:spPr bwMode="auto">
          <a:xfrm>
            <a:off x="197802" y="61438"/>
            <a:ext cx="5652770" cy="368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/>
          <p:nvPr/>
        </p:nvPicPr>
        <p:blipFill rotWithShape="1">
          <a:blip r:embed="rId2"/>
          <a:srcRect l="32520" t="34736" r="30057" b="28528"/>
          <a:stretch/>
        </p:blipFill>
        <p:spPr bwMode="auto">
          <a:xfrm>
            <a:off x="2883159" y="491877"/>
            <a:ext cx="9231948" cy="5743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/>
          <p:cNvPicPr/>
          <p:nvPr/>
        </p:nvPicPr>
        <p:blipFill rotWithShape="1">
          <a:blip r:embed="rId3"/>
          <a:srcRect l="31848" t="19128" r="26938" b="77191"/>
          <a:stretch/>
        </p:blipFill>
        <p:spPr bwMode="auto">
          <a:xfrm>
            <a:off x="3854752" y="6150529"/>
            <a:ext cx="6836885" cy="396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0" y="-96783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https://uxmovement.com/content/why-you-should-never-use-pure-black-for-text-or-backgrounds/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22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197802" y="2112579"/>
            <a:ext cx="2601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C’est clair, non ? </a:t>
            </a:r>
          </a:p>
          <a:p>
            <a:r>
              <a:rPr lang="fr-FR" b="1" dirty="0" smtClean="0"/>
              <a:t>Un peu trop à mon goût !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697005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31848" t="31310" r="30342" b="27274"/>
          <a:stretch/>
        </p:blipFill>
        <p:spPr bwMode="auto">
          <a:xfrm>
            <a:off x="0" y="0"/>
            <a:ext cx="9014778" cy="6386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23</a:t>
            </a:fld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9946640" y="2269926"/>
            <a:ext cx="2328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Il est évident que</a:t>
            </a:r>
          </a:p>
          <a:p>
            <a:r>
              <a:rPr lang="fr-FR" dirty="0" smtClean="0"/>
              <a:t> les « good </a:t>
            </a:r>
            <a:r>
              <a:rPr lang="fr-FR" dirty="0" err="1" smtClean="0"/>
              <a:t>reds</a:t>
            </a:r>
            <a:r>
              <a:rPr lang="fr-FR" dirty="0" smtClean="0"/>
              <a:t> »</a:t>
            </a:r>
          </a:p>
          <a:p>
            <a:r>
              <a:rPr lang="fr-FR" dirty="0"/>
              <a:t>a</a:t>
            </a:r>
            <a:r>
              <a:rPr lang="fr-FR" dirty="0" smtClean="0"/>
              <a:t>méliorent la lisibilité !</a:t>
            </a:r>
            <a:endParaRPr lang="fr-BE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8097520" y="1493520"/>
            <a:ext cx="1686560" cy="11379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8646160" y="2804160"/>
            <a:ext cx="1137920" cy="1178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24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30830" t="21343" r="29179" b="36228"/>
          <a:stretch/>
        </p:blipFill>
        <p:spPr bwMode="auto">
          <a:xfrm>
            <a:off x="0" y="0"/>
            <a:ext cx="9444038" cy="6500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24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9946640" y="2269926"/>
            <a:ext cx="20874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Idem pour les</a:t>
            </a:r>
          </a:p>
          <a:p>
            <a:r>
              <a:rPr lang="fr-FR" dirty="0" smtClean="0"/>
              <a:t> les « good blues » : </a:t>
            </a:r>
          </a:p>
          <a:p>
            <a:r>
              <a:rPr lang="fr-FR" dirty="0" smtClean="0"/>
              <a:t>Ils améliorent </a:t>
            </a:r>
          </a:p>
          <a:p>
            <a:r>
              <a:rPr lang="fr-FR" dirty="0" smtClean="0"/>
              <a:t>la lisibilité !</a:t>
            </a:r>
            <a:endParaRPr lang="fr-BE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8646160" y="1635760"/>
            <a:ext cx="1137920" cy="9956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8646160" y="2804160"/>
            <a:ext cx="1137920" cy="6705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64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18208" t="4480" r="24750" b="15037"/>
          <a:stretch/>
        </p:blipFill>
        <p:spPr>
          <a:xfrm>
            <a:off x="1" y="0"/>
            <a:ext cx="7426960" cy="529749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3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7759591" y="141248"/>
            <a:ext cx="434670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Ces phrases (relevées en 2020 sur </a:t>
            </a:r>
          </a:p>
          <a:p>
            <a:r>
              <a:rPr lang="fr-FR" dirty="0" smtClean="0">
                <a:solidFill>
                  <a:srgbClr val="0000CC"/>
                </a:solidFill>
              </a:rPr>
              <a:t>wwww.it-</a:t>
            </a:r>
            <a:r>
              <a:rPr lang="fr-FR" dirty="0" err="1" smtClean="0">
                <a:solidFill>
                  <a:srgbClr val="0000CC"/>
                </a:solidFill>
              </a:rPr>
              <a:t>swarm.dev</a:t>
            </a:r>
            <a:r>
              <a:rPr lang="fr-FR" dirty="0" smtClean="0">
                <a:solidFill>
                  <a:srgbClr val="0000CC"/>
                </a:solidFill>
              </a:rPr>
              <a:t>/</a:t>
            </a:r>
            <a:r>
              <a:rPr lang="fr-FR" dirty="0" err="1" smtClean="0">
                <a:solidFill>
                  <a:srgbClr val="0000CC"/>
                </a:solidFill>
              </a:rPr>
              <a:t>fr</a:t>
            </a:r>
            <a:r>
              <a:rPr lang="fr-FR" dirty="0" smtClean="0">
                <a:solidFill>
                  <a:srgbClr val="0000CC"/>
                </a:solidFill>
              </a:rPr>
              <a:t>/html/fond noir</a:t>
            </a:r>
            <a:r>
              <a:rPr lang="fr-FR" dirty="0" smtClean="0"/>
              <a:t>….)</a:t>
            </a:r>
          </a:p>
          <a:p>
            <a:r>
              <a:rPr lang="fr-FR" dirty="0" smtClean="0"/>
              <a:t>ont inspiré</a:t>
            </a:r>
            <a:r>
              <a:rPr lang="fr-FR" dirty="0" smtClean="0">
                <a:solidFill>
                  <a:srgbClr val="FF0000"/>
                </a:solidFill>
              </a:rPr>
              <a:t>*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r>
              <a:rPr lang="fr-FR" dirty="0" smtClean="0"/>
              <a:t>-les </a:t>
            </a:r>
            <a:r>
              <a:rPr lang="fr-FR" b="1" dirty="0" smtClean="0"/>
              <a:t>copistes</a:t>
            </a:r>
            <a:r>
              <a:rPr lang="fr-FR" dirty="0" smtClean="0"/>
              <a:t> du Moyen-âge qui </a:t>
            </a:r>
          </a:p>
          <a:p>
            <a:r>
              <a:rPr lang="fr-FR" dirty="0" smtClean="0"/>
              <a:t>choisissaient des pages blanches ou claires </a:t>
            </a:r>
          </a:p>
          <a:p>
            <a:r>
              <a:rPr lang="fr-FR" dirty="0" smtClean="0"/>
              <a:t>pour y écrire en lettres noires (ou d’autres </a:t>
            </a:r>
          </a:p>
          <a:p>
            <a:r>
              <a:rPr lang="fr-FR" dirty="0" smtClean="0"/>
              <a:t>couleurs)</a:t>
            </a:r>
          </a:p>
          <a:p>
            <a:endParaRPr lang="fr-FR" dirty="0" smtClean="0"/>
          </a:p>
          <a:p>
            <a:r>
              <a:rPr lang="fr-FR" dirty="0" smtClean="0"/>
              <a:t>-les</a:t>
            </a:r>
            <a:r>
              <a:rPr lang="fr-FR" b="1" dirty="0" smtClean="0"/>
              <a:t> imprimeurs de livres qui:</a:t>
            </a:r>
          </a:p>
          <a:p>
            <a:r>
              <a:rPr lang="fr-FR" dirty="0" smtClean="0"/>
              <a:t>depuis Gutenberg, ils</a:t>
            </a:r>
          </a:p>
          <a:p>
            <a:r>
              <a:rPr lang="fr-FR" dirty="0" smtClean="0"/>
              <a:t>impriment en noir sur blanc</a:t>
            </a:r>
          </a:p>
          <a:p>
            <a:endParaRPr lang="fr-FR" dirty="0" smtClean="0"/>
          </a:p>
          <a:p>
            <a:r>
              <a:rPr lang="fr-FR" dirty="0" smtClean="0"/>
              <a:t>-les </a:t>
            </a:r>
            <a:r>
              <a:rPr lang="fr-FR" b="1" dirty="0" smtClean="0"/>
              <a:t>journaux</a:t>
            </a:r>
            <a:r>
              <a:rPr lang="fr-FR" dirty="0" smtClean="0"/>
              <a:t> (même habitude)</a:t>
            </a:r>
          </a:p>
          <a:p>
            <a:endParaRPr lang="fr-FR" dirty="0" smtClean="0"/>
          </a:p>
          <a:p>
            <a:r>
              <a:rPr lang="fr-FR" dirty="0" smtClean="0"/>
              <a:t>-les </a:t>
            </a:r>
            <a:r>
              <a:rPr lang="fr-FR" b="1" dirty="0" smtClean="0"/>
              <a:t>projectionnistes</a:t>
            </a:r>
            <a:r>
              <a:rPr lang="fr-FR" dirty="0" smtClean="0"/>
              <a:t> qui éteignent</a:t>
            </a:r>
          </a:p>
          <a:p>
            <a:r>
              <a:rPr lang="fr-FR" dirty="0"/>
              <a:t>l</a:t>
            </a:r>
            <a:r>
              <a:rPr lang="fr-FR" dirty="0" smtClean="0"/>
              <a:t>es lumières dans la salle de cinéma pour</a:t>
            </a:r>
          </a:p>
          <a:p>
            <a:r>
              <a:rPr lang="fr-FR" dirty="0"/>
              <a:t>f</a:t>
            </a:r>
            <a:r>
              <a:rPr lang="fr-FR" dirty="0" smtClean="0"/>
              <a:t>aire ressortir les couleurs du film.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801360" y="365760"/>
            <a:ext cx="1958231" cy="3576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1531600" y="5809960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*</a:t>
            </a:r>
            <a:r>
              <a:rPr lang="fr-BE" dirty="0"/>
              <a:t>😉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smtClean="0"/>
              <a:t> </a:t>
            </a:r>
            <a:endParaRPr lang="fr-BE" dirty="0"/>
          </a:p>
        </p:txBody>
      </p:sp>
      <p:sp>
        <p:nvSpPr>
          <p:cNvPr id="16" name="ZoneTexte 15"/>
          <p:cNvSpPr txBox="1"/>
          <p:nvPr/>
        </p:nvSpPr>
        <p:spPr>
          <a:xfrm>
            <a:off x="193040" y="5496560"/>
            <a:ext cx="5078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Hélas, le texte n’applique pas le 1° principe énoncé !</a:t>
            </a:r>
            <a:endParaRPr lang="fr-BE" dirty="0"/>
          </a:p>
        </p:txBody>
      </p:sp>
      <p:sp>
        <p:nvSpPr>
          <p:cNvPr id="17" name="Flèche vers le haut 16"/>
          <p:cNvSpPr/>
          <p:nvPr/>
        </p:nvSpPr>
        <p:spPr>
          <a:xfrm>
            <a:off x="1276907" y="4789225"/>
            <a:ext cx="663653" cy="7721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5785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6667" t="3384" r="27639" b="20291"/>
          <a:stretch/>
        </p:blipFill>
        <p:spPr>
          <a:xfrm>
            <a:off x="4075563" y="0"/>
            <a:ext cx="7994517" cy="6162641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4</a:t>
            </a:fld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0" y="170393"/>
            <a:ext cx="31984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Même les </a:t>
            </a:r>
            <a:r>
              <a:rPr lang="fr-BE" dirty="0" smtClean="0"/>
              <a:t>«pros »</a:t>
            </a:r>
          </a:p>
          <a:p>
            <a:r>
              <a:rPr lang="fr-BE" dirty="0" smtClean="0"/>
              <a:t>auto-proclamés</a:t>
            </a:r>
          </a:p>
          <a:p>
            <a:r>
              <a:rPr lang="fr-BE" dirty="0" smtClean="0"/>
              <a:t> (ici </a:t>
            </a:r>
            <a:r>
              <a:rPr lang="fr-BE" dirty="0" smtClean="0">
                <a:hlinkClick r:id="rId3"/>
              </a:rPr>
              <a:t>www.slideatwork-blog.com</a:t>
            </a:r>
            <a:r>
              <a:rPr lang="fr-BE" dirty="0" smtClean="0"/>
              <a:t>)</a:t>
            </a:r>
          </a:p>
          <a:p>
            <a:endParaRPr lang="fr-BE" dirty="0" smtClean="0"/>
          </a:p>
          <a:p>
            <a:r>
              <a:rPr lang="fr-BE" dirty="0" smtClean="0"/>
              <a:t>ne </a:t>
            </a:r>
            <a:r>
              <a:rPr lang="fr-BE" dirty="0"/>
              <a:t>semblent pas </a:t>
            </a:r>
            <a:r>
              <a:rPr lang="fr-BE" dirty="0" smtClean="0"/>
              <a:t>avoir</a:t>
            </a:r>
          </a:p>
          <a:p>
            <a:r>
              <a:rPr lang="fr-FR" dirty="0"/>
              <a:t>p</a:t>
            </a:r>
            <a:r>
              <a:rPr lang="fr-FR" dirty="0" smtClean="0"/>
              <a:t>erçu le message</a:t>
            </a:r>
            <a:endParaRPr lang="fr-BE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849120" y="1717040"/>
            <a:ext cx="6400800" cy="30632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26231" y="3321775"/>
            <a:ext cx="36912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Cela fait penser à ce conférencier </a:t>
            </a:r>
          </a:p>
          <a:p>
            <a:r>
              <a:rPr lang="fr-FR" dirty="0" smtClean="0"/>
              <a:t>qui faisait un exposé sur l’intelligence</a:t>
            </a:r>
          </a:p>
          <a:p>
            <a:r>
              <a:rPr lang="fr-FR" dirty="0" smtClean="0"/>
              <a:t>et qui n’avait même pas un</a:t>
            </a:r>
          </a:p>
          <a:p>
            <a:r>
              <a:rPr lang="fr-FR" dirty="0" smtClean="0"/>
              <a:t>échantillon sur lui.</a:t>
            </a: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126231" y="4753135"/>
            <a:ext cx="33359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C’est la mode (on va le voir).</a:t>
            </a:r>
          </a:p>
          <a:p>
            <a:endParaRPr lang="fr-FR" dirty="0" smtClean="0"/>
          </a:p>
          <a:p>
            <a:r>
              <a:rPr lang="fr-FR" dirty="0" smtClean="0"/>
              <a:t>Etre dans le vent…</a:t>
            </a:r>
          </a:p>
          <a:p>
            <a:r>
              <a:rPr lang="fr-FR" dirty="0" smtClean="0"/>
              <a:t>une ambition de feuille morte.</a:t>
            </a:r>
          </a:p>
          <a:p>
            <a:r>
              <a:rPr lang="fr-FR" dirty="0" smtClean="0"/>
              <a:t>                                Gustave Thibon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>
            <a:off x="1971742" y="4268288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*</a:t>
            </a:r>
            <a:r>
              <a:rPr lang="fr-BE" dirty="0"/>
              <a:t>😉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02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5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8620" t="24947" r="23420" b="9791"/>
          <a:stretch/>
        </p:blipFill>
        <p:spPr>
          <a:xfrm>
            <a:off x="2041661" y="237132"/>
            <a:ext cx="9485639" cy="60079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8620" t="4394" r="58289" b="92174"/>
          <a:stretch/>
        </p:blipFill>
        <p:spPr>
          <a:xfrm>
            <a:off x="173474" y="-6319"/>
            <a:ext cx="3736374" cy="3123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8160" y="731094"/>
            <a:ext cx="1848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Sur un seul écran </a:t>
            </a:r>
          </a:p>
          <a:p>
            <a:r>
              <a:rPr lang="fr-FR" dirty="0" smtClean="0"/>
              <a:t>d’entrée…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78160" y="1986455"/>
            <a:ext cx="2161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Soit disant pour </a:t>
            </a:r>
          </a:p>
          <a:p>
            <a:r>
              <a:rPr lang="fr-FR" dirty="0" smtClean="0"/>
              <a:t>« reposer les yeux ». 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11527300" y="5637240"/>
            <a:ext cx="66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*</a:t>
            </a:r>
            <a:r>
              <a:rPr lang="fr-BE" dirty="0"/>
              <a:t>😉</a:t>
            </a:r>
            <a:r>
              <a:rPr lang="fr-FR" dirty="0" smtClean="0">
                <a:solidFill>
                  <a:srgbClr val="FF0000"/>
                </a:solidFill>
              </a:rPr>
              <a:t>  </a:t>
            </a:r>
            <a:r>
              <a:rPr lang="fr-FR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524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6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6876" t="2224" r="6343" b="32466"/>
          <a:stretch/>
        </p:blipFill>
        <p:spPr>
          <a:xfrm>
            <a:off x="2323136" y="759961"/>
            <a:ext cx="9868864" cy="4177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9903" y="1124607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Une épidémie : </a:t>
            </a:r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2976880" y="3505200"/>
            <a:ext cx="1036320" cy="294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09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4"/>
          <a:stretch/>
        </p:blipFill>
        <p:spPr bwMode="auto">
          <a:xfrm>
            <a:off x="3352800" y="337074"/>
            <a:ext cx="8839200" cy="50883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7410" y="4253452"/>
            <a:ext cx="2717411" cy="117198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Ressource : </a:t>
            </a:r>
            <a:endParaRPr lang="fr-FR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Clinique </a:t>
            </a:r>
            <a:r>
              <a:rPr lang="fr-FR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 Pôle de Santé </a:t>
            </a:r>
            <a:endParaRPr lang="fr-FR" b="1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Meudon la Forêt)</a:t>
            </a:r>
            <a:endParaRPr lang="fr-B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347" y="561481"/>
            <a:ext cx="29995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smtClean="0"/>
              <a:t>Contraste </a:t>
            </a:r>
            <a:r>
              <a:rPr lang="fr-BE" sz="2400" b="1" dirty="0" smtClean="0"/>
              <a:t>: </a:t>
            </a:r>
          </a:p>
          <a:p>
            <a:endParaRPr lang="fr-BE" sz="2400" b="1" dirty="0" smtClean="0"/>
          </a:p>
          <a:p>
            <a:r>
              <a:rPr lang="fr-BE" sz="2400" b="1" dirty="0" smtClean="0"/>
              <a:t>Fond </a:t>
            </a:r>
            <a:r>
              <a:rPr lang="fr-BE" sz="2400" b="1" dirty="0" smtClean="0"/>
              <a:t>clair…</a:t>
            </a:r>
          </a:p>
          <a:p>
            <a:r>
              <a:rPr lang="fr-BE" sz="2400" b="1" dirty="0" smtClean="0"/>
              <a:t>                  mais </a:t>
            </a:r>
            <a:r>
              <a:rPr lang="fr-BE" sz="2400" b="1" dirty="0" smtClean="0"/>
              <a:t>bleu ! </a:t>
            </a:r>
            <a:endParaRPr lang="fr-BE" sz="2400" b="1" dirty="0" smtClean="0"/>
          </a:p>
          <a:p>
            <a:endParaRPr lang="fr-BE" sz="2400" b="1" dirty="0" smtClean="0"/>
          </a:p>
          <a:p>
            <a:r>
              <a:rPr lang="fr-BE" sz="2400" b="1" dirty="0" smtClean="0"/>
              <a:t>Lettres foncées ….</a:t>
            </a:r>
          </a:p>
          <a:p>
            <a:r>
              <a:rPr lang="fr-FR" sz="2400" b="1" dirty="0" smtClean="0"/>
              <a:t>                 mais grises !</a:t>
            </a:r>
            <a:r>
              <a:rPr lang="fr-BE" sz="1200" dirty="0" smtClean="0"/>
              <a:t>  </a:t>
            </a:r>
            <a:endParaRPr lang="fr-BE" sz="12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31192" y="6476417"/>
            <a:ext cx="6036906" cy="365125"/>
          </a:xfrm>
        </p:spPr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7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10207" y="3605048"/>
            <a:ext cx="126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Pourquoi ? 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04967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l="7955" t="18994" b="21291"/>
          <a:stretch/>
        </p:blipFill>
        <p:spPr>
          <a:xfrm>
            <a:off x="0" y="20553"/>
            <a:ext cx="7543800" cy="62802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72463" y="2799342"/>
            <a:ext cx="3788148" cy="296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Ressources nationales en ligne : </a:t>
            </a:r>
            <a:r>
              <a:rPr lang="fr-FR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https://www.gouvernement.fr/info-coronavirus/ressources-a-partager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Ressources au sein des journaux : </a:t>
            </a:r>
            <a:r>
              <a:rPr lang="fr-FR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https://www.lunion.fr/id136509/article/2020-03-05/coronavirus-se-laver-les-mains-suffit-mais-pas-nimporte-comment</a:t>
            </a:r>
            <a:endParaRPr lang="fr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b="87731"/>
          <a:stretch/>
        </p:blipFill>
        <p:spPr>
          <a:xfrm>
            <a:off x="7543800" y="0"/>
            <a:ext cx="4648200" cy="5857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72463" y="1514475"/>
            <a:ext cx="3139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Lettres </a:t>
            </a:r>
            <a:r>
              <a:rPr lang="fr-BE" b="1" dirty="0" smtClean="0"/>
              <a:t>foncées … mais bleues</a:t>
            </a:r>
            <a:endParaRPr lang="fr-BE" b="1" dirty="0" smtClean="0"/>
          </a:p>
          <a:p>
            <a:r>
              <a:rPr lang="fr-BE" b="1" dirty="0" smtClean="0"/>
              <a:t>Fond </a:t>
            </a:r>
            <a:r>
              <a:rPr lang="fr-BE" b="1" dirty="0" smtClean="0"/>
              <a:t>clair…mais bleu</a:t>
            </a:r>
            <a:endParaRPr lang="fr-BE" b="1" dirty="0"/>
          </a:p>
        </p:txBody>
      </p:sp>
      <p:cxnSp>
        <p:nvCxnSpPr>
          <p:cNvPr id="7" name="Connecteur droit avec flèche 6"/>
          <p:cNvCxnSpPr>
            <a:stCxn id="5" idx="1"/>
          </p:cNvCxnSpPr>
          <p:nvPr/>
        </p:nvCxnSpPr>
        <p:spPr>
          <a:xfrm flipH="1">
            <a:off x="5343525" y="1837641"/>
            <a:ext cx="2928938" cy="1748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33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 rotWithShape="1">
          <a:blip r:embed="rId2"/>
          <a:srcRect b="283"/>
          <a:stretch/>
        </p:blipFill>
        <p:spPr>
          <a:xfrm>
            <a:off x="443061" y="71325"/>
            <a:ext cx="6145998" cy="64009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100888" y="2286000"/>
            <a:ext cx="2852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Lettres </a:t>
            </a:r>
            <a:r>
              <a:rPr lang="fr-BE" b="1" dirty="0" smtClean="0"/>
              <a:t>claires….mais bleues</a:t>
            </a:r>
            <a:endParaRPr lang="fr-BE" b="1" dirty="0" smtClean="0"/>
          </a:p>
          <a:p>
            <a:r>
              <a:rPr lang="fr-BE" b="1" dirty="0"/>
              <a:t>s</a:t>
            </a:r>
            <a:r>
              <a:rPr lang="fr-BE" b="1" dirty="0" smtClean="0"/>
              <a:t>ur</a:t>
            </a:r>
          </a:p>
          <a:p>
            <a:r>
              <a:rPr lang="fr-BE" b="1" dirty="0" smtClean="0"/>
              <a:t>Fond </a:t>
            </a:r>
            <a:r>
              <a:rPr lang="fr-BE" b="1" dirty="0" smtClean="0"/>
              <a:t>bleu plus foncé</a:t>
            </a:r>
            <a:endParaRPr lang="fr-BE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5429250" y="2643188"/>
            <a:ext cx="1557338" cy="1285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D. Leclercq (2020). Tristes contrastes de couleurs Texte-Fond. Université de Liège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3FA2B-FAD2-4B12-9309-39430867158C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45179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859</Words>
  <Application>Microsoft Office PowerPoint</Application>
  <PresentationFormat>Grand écran</PresentationFormat>
  <Paragraphs>164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d.leclercq@uliege.be</dc:creator>
  <cp:lastModifiedBy>d.leclercq@uliege.be</cp:lastModifiedBy>
  <cp:revision>17</cp:revision>
  <dcterms:created xsi:type="dcterms:W3CDTF">2020-10-23T08:35:31Z</dcterms:created>
  <dcterms:modified xsi:type="dcterms:W3CDTF">2021-01-14T15:34:30Z</dcterms:modified>
</cp:coreProperties>
</file>