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2" r:id="rId2"/>
    <p:sldId id="284" r:id="rId3"/>
    <p:sldId id="258" r:id="rId4"/>
    <p:sldId id="273" r:id="rId5"/>
    <p:sldId id="259" r:id="rId6"/>
    <p:sldId id="274" r:id="rId7"/>
    <p:sldId id="260" r:id="rId8"/>
    <p:sldId id="276" r:id="rId9"/>
    <p:sldId id="261" r:id="rId10"/>
    <p:sldId id="277" r:id="rId11"/>
    <p:sldId id="262" r:id="rId12"/>
    <p:sldId id="281" r:id="rId13"/>
    <p:sldId id="263" r:id="rId14"/>
    <p:sldId id="278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82" r:id="rId24"/>
    <p:sldId id="283" r:id="rId25"/>
  </p:sldIdLst>
  <p:sldSz cx="12192000" cy="6858000"/>
  <p:notesSz cx="6888163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99"/>
    <a:srgbClr val="FF0000"/>
    <a:srgbClr val="FFFFFF"/>
    <a:srgbClr val="FF33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5" d="100"/>
          <a:sy n="75" d="100"/>
        </p:scale>
        <p:origin x="8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2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03EC328-093D-4080-AC15-503CFA61E250}" type="datetimeFigureOut">
              <a:rPr lang="fr-BE" smtClean="0"/>
              <a:t>14-01-21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6BF8BD4-2EA6-427E-9EE7-10CE122FD34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58679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373BEC-B65E-4C1D-B12F-0759F51144E7}" type="datetime1">
              <a:rPr lang="fr-BE" smtClean="0"/>
              <a:t>14-01-21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Calculer le rapport de contraste des couleurs entre lettres et fond d'un texte. Université de Liège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146D-31F5-4B65-B0F8-FC34633A27B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5992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C9ADC0-B5EF-4AF7-B915-B429BFC3BAF6}" type="datetime1">
              <a:rPr lang="fr-BE" smtClean="0"/>
              <a:t>14-01-21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Calculer le rapport de contraste des couleurs entre lettres et fond d'un texte. Université de Liège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146D-31F5-4B65-B0F8-FC34633A27B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1421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075F-12F0-44C6-BADA-05312F2B8E8A}" type="datetime1">
              <a:rPr lang="fr-BE" smtClean="0"/>
              <a:t>14-01-21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Calculer le rapport de contraste des couleurs entre lettres et fond d'un texte. Université de Liège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146D-31F5-4B65-B0F8-FC34633A27B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545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CBD15C-7E9A-4C1A-B9A3-D721212574F9}" type="datetime1">
              <a:rPr lang="fr-BE" smtClean="0"/>
              <a:t>14-01-21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Calculer le rapport de contraste des couleurs entre lettres et fond d'un texte. Université de Liège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146D-31F5-4B65-B0F8-FC34633A27B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26685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A534A8-FAB3-4D21-85D0-99EA776D907C}" type="datetime1">
              <a:rPr lang="fr-BE" smtClean="0"/>
              <a:t>14-01-21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Calculer le rapport de contraste des couleurs entre lettres et fond d'un texte. Université de Liège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146D-31F5-4B65-B0F8-FC34633A27B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1498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B0C847-BFB1-438F-AB7E-DBE7FFD6FB0C}" type="datetime1">
              <a:rPr lang="fr-BE" smtClean="0"/>
              <a:t>14-01-21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Calculer le rapport de contraste des couleurs entre lettres et fond d'un texte. Université de Liège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146D-31F5-4B65-B0F8-FC34633A27B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2046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FD4F44-806D-4EB4-B8BE-E6DCE52BBD51}" type="datetime1">
              <a:rPr lang="fr-BE" smtClean="0"/>
              <a:t>14-01-21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Calculer le rapport de contraste des couleurs entre lettres et fond d'un texte. Université de Liège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146D-31F5-4B65-B0F8-FC34633A27B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606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F195A6-D7EC-4372-AB34-2DD616E1F489}" type="datetime1">
              <a:rPr lang="fr-BE" smtClean="0"/>
              <a:t>14-01-21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Calculer le rapport de contraste des couleurs entre lettres et fond d'un texte. Université de Liège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146D-31F5-4B65-B0F8-FC34633A27B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1394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2213BA-10A9-47BF-9851-57AAAF1E600C}" type="datetime1">
              <a:rPr lang="fr-BE" smtClean="0"/>
              <a:t>14-01-21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Calculer le rapport de contraste des couleurs entre lettres et fond d'un texte. Université de Liège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146D-31F5-4B65-B0F8-FC34633A27B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1151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07F5B-C1F4-4BAE-BCE6-CBE9E106C646}" type="datetime1">
              <a:rPr lang="fr-BE" smtClean="0"/>
              <a:t>14-01-21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Calculer le rapport de contraste des couleurs entre lettres et fond d'un texte. Université de Liège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146D-31F5-4B65-B0F8-FC34633A27B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64555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1A27F9-7A4E-4226-91ED-BBEDF367828A}" type="datetime1">
              <a:rPr lang="fr-BE" smtClean="0"/>
              <a:t>14-01-21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Calculer le rapport de contraste des couleurs entre lettres et fond d'un texte. Université de Liège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146D-31F5-4B65-B0F8-FC34633A27B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7178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38200" y="6492875"/>
            <a:ext cx="101812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D. Leclercq (2020). Calculer le rapport de contraste des couleurs entre lettres et fond d'un texte. Université de Liège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224727" y="6356350"/>
            <a:ext cx="7915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98FA146D-31F5-4B65-B0F8-FC34633A27B1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6723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rbi.uliege.b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html-color-codes.info/colors-from-image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anslations/WCAG20-fr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r.wikipedia.org/wiki/Handicap" TargetMode="External"/><Relationship Id="rId4" Type="http://schemas.openxmlformats.org/officeDocument/2006/relationships/hyperlink" Target="https://www.w3.org/WAI/standards-guidelines/wcag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37749" y="1673634"/>
            <a:ext cx="5665508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2800" b="1" dirty="0" smtClean="0"/>
          </a:p>
          <a:p>
            <a:pPr algn="ctr"/>
            <a:r>
              <a:rPr lang="fr-FR" sz="2800" b="1" dirty="0"/>
              <a:t>Calculer le </a:t>
            </a:r>
            <a:br>
              <a:rPr lang="fr-FR" sz="2800" b="1" dirty="0"/>
            </a:br>
            <a:r>
              <a:rPr lang="fr-FR" sz="2800" b="1" dirty="0"/>
              <a:t>Rapport de Contraste (</a:t>
            </a:r>
            <a:r>
              <a:rPr lang="fr-FR" sz="2800" b="1" dirty="0" err="1"/>
              <a:t>RdC</a:t>
            </a:r>
            <a:r>
              <a:rPr lang="fr-FR" sz="2800" b="1" dirty="0" smtClean="0"/>
              <a:t>) </a:t>
            </a:r>
          </a:p>
          <a:p>
            <a:pPr algn="ctr"/>
            <a:r>
              <a:rPr lang="fr-FR" sz="2800" b="1" dirty="0" smtClean="0"/>
              <a:t>des couleurs entre </a:t>
            </a:r>
          </a:p>
          <a:p>
            <a:pPr algn="ctr"/>
            <a:r>
              <a:rPr lang="fr-FR" sz="2800" b="1" dirty="0" smtClean="0"/>
              <a:t>les Lettres et le Fond</a:t>
            </a:r>
          </a:p>
          <a:p>
            <a:pPr algn="ctr"/>
            <a:endParaRPr lang="fr-BE" sz="2800" b="1" dirty="0"/>
          </a:p>
        </p:txBody>
      </p:sp>
      <p:pic>
        <p:nvPicPr>
          <p:cNvPr id="6" name="Image 5"/>
          <p:cNvPicPr/>
          <p:nvPr/>
        </p:nvPicPr>
        <p:blipFill rotWithShape="1">
          <a:blip r:embed="rId2"/>
          <a:srcRect l="41278" t="22743" r="44384" b="68500"/>
          <a:stretch/>
        </p:blipFill>
        <p:spPr>
          <a:xfrm>
            <a:off x="9519920" y="103829"/>
            <a:ext cx="2579691" cy="953063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56" y="103830"/>
            <a:ext cx="2196637" cy="108489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642464" y="4500267"/>
            <a:ext cx="2770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/>
              <a:t>Dieudonné  Leclercq</a:t>
            </a:r>
          </a:p>
          <a:p>
            <a:pPr algn="ctr"/>
            <a:r>
              <a:rPr lang="fr-FR" sz="2400" b="1" dirty="0" smtClean="0"/>
              <a:t>2020</a:t>
            </a:r>
            <a:endParaRPr lang="fr-BE" sz="2400" b="1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Calculer le rapport de contraste des couleurs entre lettres et fond d'un texte. Université de Liège</a:t>
            </a:r>
            <a:endParaRPr lang="fr-BE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BB29-220E-4736-A303-8236B63150BF}" type="slidenum">
              <a:rPr lang="fr-BE" smtClean="0"/>
              <a:t>1</a:t>
            </a:fld>
            <a:endParaRPr lang="fr-BE"/>
          </a:p>
        </p:txBody>
      </p:sp>
      <p:sp>
        <p:nvSpPr>
          <p:cNvPr id="12" name="ZoneTexte 11"/>
          <p:cNvSpPr txBox="1"/>
          <p:nvPr/>
        </p:nvSpPr>
        <p:spPr>
          <a:xfrm>
            <a:off x="4946712" y="5331264"/>
            <a:ext cx="2162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CC"/>
                </a:solidFill>
              </a:rPr>
              <a:t>d.leclercq@uliège.be</a:t>
            </a:r>
            <a:endParaRPr lang="fr-BE" dirty="0">
              <a:solidFill>
                <a:srgbClr val="0000CC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336646" y="5969654"/>
            <a:ext cx="6867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Textes téléchargeables gratuitement depuis </a:t>
            </a:r>
            <a:r>
              <a:rPr lang="fr-FR" sz="1400" b="1" dirty="0" smtClean="0">
                <a:hlinkClick r:id="rId4"/>
              </a:rPr>
              <a:t>https://orbi.uliege.be</a:t>
            </a:r>
            <a:r>
              <a:rPr lang="fr-FR" sz="1400" b="1" dirty="0" smtClean="0"/>
              <a:t> </a:t>
            </a:r>
            <a:r>
              <a:rPr lang="fr-FR" sz="1400" dirty="0" smtClean="0"/>
              <a:t>puis </a:t>
            </a:r>
            <a:r>
              <a:rPr lang="fr-FR" sz="1400" b="1" dirty="0" smtClean="0"/>
              <a:t>Dieudonné Leclercq</a:t>
            </a:r>
            <a:endParaRPr lang="fr-BE" sz="14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3602355" y="55270"/>
            <a:ext cx="46529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/>
              <a:t>Cours CAMMMES</a:t>
            </a:r>
          </a:p>
          <a:p>
            <a:pPr algn="ctr"/>
            <a:r>
              <a:rPr lang="fr-FR" sz="2000" b="1" dirty="0" smtClean="0"/>
              <a:t>C</a:t>
            </a:r>
            <a:r>
              <a:rPr lang="fr-FR" sz="1600" b="1" dirty="0" smtClean="0"/>
              <a:t>onception et </a:t>
            </a:r>
            <a:r>
              <a:rPr lang="fr-FR" sz="2000" b="1" dirty="0" smtClean="0"/>
              <a:t>A</a:t>
            </a:r>
            <a:r>
              <a:rPr lang="fr-FR" sz="1600" b="1" dirty="0" smtClean="0"/>
              <a:t>nalyse de </a:t>
            </a:r>
            <a:r>
              <a:rPr lang="fr-FR" sz="2000" b="1" dirty="0" smtClean="0"/>
              <a:t>M</a:t>
            </a:r>
            <a:r>
              <a:rPr lang="fr-FR" sz="1600" b="1" dirty="0" smtClean="0"/>
              <a:t>essages </a:t>
            </a:r>
            <a:r>
              <a:rPr lang="fr-FR" sz="2000" b="1" dirty="0" err="1" smtClean="0"/>
              <a:t>M</a:t>
            </a:r>
            <a:r>
              <a:rPr lang="fr-FR" sz="1600" b="1" dirty="0" err="1" smtClean="0"/>
              <a:t>ulti-</a:t>
            </a:r>
            <a:r>
              <a:rPr lang="fr-FR" sz="2000" b="1" dirty="0" err="1" smtClean="0"/>
              <a:t>M</a:t>
            </a:r>
            <a:r>
              <a:rPr lang="fr-FR" sz="1600" b="1" dirty="0" err="1" smtClean="0"/>
              <a:t>édias</a:t>
            </a:r>
            <a:r>
              <a:rPr lang="fr-FR" sz="1600" b="1" dirty="0" smtClean="0"/>
              <a:t> </a:t>
            </a:r>
            <a:endParaRPr lang="fr-FR" sz="1600" b="1" dirty="0" smtClean="0"/>
          </a:p>
          <a:p>
            <a:pPr algn="ctr"/>
            <a:r>
              <a:rPr lang="fr-FR" sz="2000" b="1" dirty="0" smtClean="0"/>
              <a:t>E</a:t>
            </a:r>
            <a:r>
              <a:rPr lang="fr-FR" sz="1600" b="1" dirty="0" smtClean="0"/>
              <a:t>ducatifs </a:t>
            </a:r>
            <a:r>
              <a:rPr lang="fr-FR" sz="1600" b="1" dirty="0" smtClean="0"/>
              <a:t>en </a:t>
            </a:r>
            <a:r>
              <a:rPr lang="fr-FR" sz="2000" b="1" dirty="0" smtClean="0"/>
              <a:t>S</a:t>
            </a:r>
            <a:r>
              <a:rPr lang="fr-FR" sz="1600" b="1" dirty="0" smtClean="0"/>
              <a:t>anté</a:t>
            </a:r>
            <a:endParaRPr lang="fr-BE" sz="1600" b="1" dirty="0"/>
          </a:p>
        </p:txBody>
      </p:sp>
    </p:spTree>
    <p:extLst>
      <p:ext uri="{BB962C8B-B14F-4D97-AF65-F5344CB8AC3E}">
        <p14:creationId xmlns:p14="http://schemas.microsoft.com/office/powerpoint/2010/main" val="319516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0371" y="152400"/>
            <a:ext cx="2539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Vérifiez vous-même que 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05797" y="676429"/>
            <a:ext cx="33345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 contraste maximum = </a:t>
            </a:r>
            <a:r>
              <a:rPr lang="fr-FR" sz="3200" b="1" dirty="0" smtClean="0"/>
              <a:t>21</a:t>
            </a:r>
          </a:p>
          <a:p>
            <a:r>
              <a:rPr lang="fr-FR" b="1" dirty="0" smtClean="0"/>
              <a:t> (blanc sur noir ou noir sur blanc)</a:t>
            </a:r>
            <a:endParaRPr lang="fr-BE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6170" t="64308" r="42606" b="4870"/>
          <a:stretch/>
        </p:blipFill>
        <p:spPr>
          <a:xfrm>
            <a:off x="4090660" y="313388"/>
            <a:ext cx="4355589" cy="18318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23214" t="27296" r="35010" b="10160"/>
          <a:stretch/>
        </p:blipFill>
        <p:spPr>
          <a:xfrm>
            <a:off x="1598640" y="2376420"/>
            <a:ext cx="4095150" cy="34486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23155" t="26988" r="34598" b="10011"/>
          <a:stretch/>
        </p:blipFill>
        <p:spPr>
          <a:xfrm>
            <a:off x="5798850" y="2376420"/>
            <a:ext cx="4165282" cy="3494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0" y="4529284"/>
            <a:ext cx="13404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Ces notions </a:t>
            </a:r>
          </a:p>
          <a:p>
            <a:r>
              <a:rPr lang="fr-FR" b="1" dirty="0" smtClean="0"/>
              <a:t>sont </a:t>
            </a:r>
          </a:p>
          <a:p>
            <a:r>
              <a:rPr lang="fr-FR" b="1" dirty="0" smtClean="0"/>
              <a:t>expliquées </a:t>
            </a:r>
          </a:p>
          <a:p>
            <a:r>
              <a:rPr lang="fr-FR" b="1" dirty="0" smtClean="0"/>
              <a:t>plus loin</a:t>
            </a:r>
            <a:endParaRPr lang="fr-BE" b="1" dirty="0"/>
          </a:p>
        </p:txBody>
      </p:sp>
      <p:sp>
        <p:nvSpPr>
          <p:cNvPr id="8" name="Accolade ouvrante 7"/>
          <p:cNvSpPr/>
          <p:nvPr/>
        </p:nvSpPr>
        <p:spPr>
          <a:xfrm>
            <a:off x="1125534" y="4235718"/>
            <a:ext cx="272142" cy="1589315"/>
          </a:xfrm>
          <a:prstGeom prst="leftBrace">
            <a:avLst>
              <a:gd name="adj1" fmla="val 114063"/>
              <a:gd name="adj2" fmla="val 4931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Calculer le rapport de contraste des couleurs entre lettres et fond d'un texte. Université de Liège</a:t>
            </a:r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146D-31F5-4B65-B0F8-FC34633A27B1}" type="slidenum">
              <a:rPr lang="fr-BE" smtClean="0"/>
              <a:t>10</a:t>
            </a:fld>
            <a:endParaRPr lang="fr-BE"/>
          </a:p>
        </p:txBody>
      </p:sp>
      <p:sp>
        <p:nvSpPr>
          <p:cNvPr id="11" name="ZoneTexte 10"/>
          <p:cNvSpPr txBox="1"/>
          <p:nvPr/>
        </p:nvSpPr>
        <p:spPr>
          <a:xfrm>
            <a:off x="10473644" y="2563163"/>
            <a:ext cx="1718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Ceci s’appelle </a:t>
            </a:r>
          </a:p>
          <a:p>
            <a:r>
              <a:rPr lang="fr-BE" dirty="0" smtClean="0"/>
              <a:t>le « Vérificateur </a:t>
            </a:r>
          </a:p>
          <a:p>
            <a:r>
              <a:rPr lang="fr-BE" dirty="0" smtClean="0"/>
              <a:t>de contraste »</a:t>
            </a:r>
            <a:endParaRPr lang="fr-BE" dirty="0"/>
          </a:p>
        </p:txBody>
      </p:sp>
      <p:sp>
        <p:nvSpPr>
          <p:cNvPr id="12" name="Accolade fermante 11"/>
          <p:cNvSpPr/>
          <p:nvPr/>
        </p:nvSpPr>
        <p:spPr>
          <a:xfrm>
            <a:off x="9794449" y="152400"/>
            <a:ext cx="707011" cy="5965596"/>
          </a:xfrm>
          <a:prstGeom prst="rightBrace">
            <a:avLst>
              <a:gd name="adj1" fmla="val 3900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40202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28143" y="84183"/>
            <a:ext cx="49880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 smtClean="0"/>
              <a:t>Comment calculer </a:t>
            </a:r>
          </a:p>
          <a:p>
            <a:pPr algn="ctr"/>
            <a:r>
              <a:rPr lang="fr-FR" sz="3600" b="1" dirty="0" smtClean="0"/>
              <a:t>le rapport de contraste ? </a:t>
            </a:r>
            <a:endParaRPr lang="fr-BE" sz="3600" b="1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Calculer le rapport de contraste des couleurs entre lettres et fond d'un texte. Université de Liège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146D-31F5-4B65-B0F8-FC34633A27B1}" type="slidenum">
              <a:rPr lang="fr-BE" smtClean="0"/>
              <a:t>11</a:t>
            </a:fld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889790" y="3421338"/>
            <a:ext cx="1080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u="sng" dirty="0">
                <a:solidFill>
                  <a:srgbClr val="0000CC"/>
                </a:solidFill>
              </a:rPr>
              <a:t>http://aide.neocamino.com/fr/articles/501154-comment-connaitre-le-code-couleur-de-mon-site-ou-de-mon-logo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98427" y="4625094"/>
            <a:ext cx="65447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visuellement (il ne faut pas être daltonien !) </a:t>
            </a:r>
          </a:p>
          <a:p>
            <a:r>
              <a:rPr lang="fr-FR" dirty="0" smtClean="0"/>
              <a:t>en choisissant, dans la palette de couleurs (voir plus loin)</a:t>
            </a:r>
          </a:p>
          <a:p>
            <a:r>
              <a:rPr lang="fr-FR" dirty="0"/>
              <a:t>c</a:t>
            </a:r>
            <a:r>
              <a:rPr lang="fr-FR" dirty="0" smtClean="0"/>
              <a:t>elle qui vous paraît  la plus proche de celle que vous voulez étudier</a:t>
            </a: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63707" y="2645354"/>
            <a:ext cx="285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Procédure 1 </a:t>
            </a:r>
            <a:r>
              <a:rPr lang="fr-FR" dirty="0" smtClean="0"/>
              <a:t>-</a:t>
            </a:r>
            <a:r>
              <a:rPr lang="fr-FR" dirty="0"/>
              <a:t> </a:t>
            </a:r>
            <a:r>
              <a:rPr lang="fr-FR" b="1" dirty="0"/>
              <a:t>automatisée</a:t>
            </a:r>
            <a:r>
              <a:rPr lang="fr-FR" dirty="0"/>
              <a:t> </a:t>
            </a:r>
            <a:r>
              <a:rPr lang="fr-FR" dirty="0" smtClean="0"/>
              <a:t> :</a:t>
            </a:r>
            <a:endParaRPr lang="fr-BE" dirty="0"/>
          </a:p>
        </p:txBody>
      </p:sp>
      <p:sp>
        <p:nvSpPr>
          <p:cNvPr id="8" name="Rectangle 7"/>
          <p:cNvSpPr/>
          <p:nvPr/>
        </p:nvSpPr>
        <p:spPr>
          <a:xfrm>
            <a:off x="63707" y="1470498"/>
            <a:ext cx="1038521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A</a:t>
            </a:r>
            <a:r>
              <a:rPr lang="fr-FR" dirty="0" smtClean="0"/>
              <a:t>. D’abord, </a:t>
            </a:r>
            <a:r>
              <a:rPr lang="fr-FR" b="1" dirty="0" smtClean="0">
                <a:solidFill>
                  <a:srgbClr val="FF0000"/>
                </a:solidFill>
              </a:rPr>
              <a:t>déterminer le code couleur </a:t>
            </a:r>
            <a:r>
              <a:rPr lang="fr-FR" dirty="0" smtClean="0"/>
              <a:t>de chacun des deux éléments : les lettres et le fond (ou d’une image)</a:t>
            </a:r>
          </a:p>
          <a:p>
            <a:endParaRPr lang="fr-FR" dirty="0"/>
          </a:p>
          <a:p>
            <a:r>
              <a:rPr lang="fr-FR" dirty="0" smtClean="0"/>
              <a:t>2 </a:t>
            </a:r>
            <a:r>
              <a:rPr lang="fr-FR" dirty="0"/>
              <a:t>procédures </a:t>
            </a:r>
            <a:r>
              <a:rPr lang="fr-FR" dirty="0" smtClean="0"/>
              <a:t>possibles : 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889790" y="3071288"/>
            <a:ext cx="1084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en recourant au logiciel ci-dessous </a:t>
            </a:r>
            <a:r>
              <a:rPr lang="fr-FR" dirty="0" err="1"/>
              <a:t>neocamino</a:t>
            </a:r>
            <a:r>
              <a:rPr lang="fr-FR" dirty="0"/>
              <a:t> (ou un autre</a:t>
            </a:r>
            <a:r>
              <a:rPr lang="fr-FR" dirty="0" smtClean="0"/>
              <a:t>) qui</a:t>
            </a:r>
            <a:r>
              <a:rPr lang="fr-FR" dirty="0"/>
              <a:t>, à partir de l’image, fournit le code  </a:t>
            </a:r>
            <a:endParaRPr lang="fr-BE" dirty="0"/>
          </a:p>
        </p:txBody>
      </p:sp>
      <p:sp>
        <p:nvSpPr>
          <p:cNvPr id="10" name="Rectangle 9"/>
          <p:cNvSpPr/>
          <p:nvPr/>
        </p:nvSpPr>
        <p:spPr>
          <a:xfrm>
            <a:off x="227951" y="4199160"/>
            <a:ext cx="2521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Procédure 2 : intuitive : 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l="55953" t="3228" r="11726" b="61304"/>
          <a:stretch/>
        </p:blipFill>
        <p:spPr>
          <a:xfrm>
            <a:off x="7586497" y="4342582"/>
            <a:ext cx="2459485" cy="151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23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Calculer le rapport de contraste des couleurs entre lettres et fond d'un texte. Université de Liège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146D-31F5-4B65-B0F8-FC34633A27B1}" type="slidenum">
              <a:rPr lang="fr-BE" smtClean="0"/>
              <a:t>12</a:t>
            </a:fld>
            <a:endParaRPr lang="fr-BE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3614" y="908748"/>
            <a:ext cx="4993113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Comment connaître le code couleur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600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L'outil "HTML </a:t>
            </a:r>
            <a:r>
              <a:rPr kumimoji="0" lang="fr-FR" altLang="fr-FR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color</a:t>
            </a:r>
            <a:r>
              <a:rPr kumimoji="0" lang="fr-FR" alt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code" est utilisable sur tous les navigateurs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900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Ouvrez l'outil </a:t>
            </a: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HTML COLOR CODE</a:t>
            </a: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2. Cliquez sur "</a:t>
            </a:r>
            <a:r>
              <a:rPr kumimoji="0" lang="fr-FR" alt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Choisissez un fichier</a:t>
            </a: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 et envoyez votre logo ou l'image pour laquelle vous désirez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connaître la couleur, puis cliquez sur "</a:t>
            </a:r>
            <a:r>
              <a:rPr kumimoji="0" lang="fr-FR" alt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Show Image</a:t>
            </a: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3. Vous n'avez plus qu'à cliquer sur l'image à l'endroit où vous désirez connaître le code couleur.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Il apparaîtra en bas à droite.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Copiez-le et collez-le dans l'application de calcul de contraste . 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9" r="2487"/>
          <a:stretch/>
        </p:blipFill>
        <p:spPr>
          <a:xfrm>
            <a:off x="9126315" y="664991"/>
            <a:ext cx="2885440" cy="54349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97"/>
          <a:stretch/>
        </p:blipFill>
        <p:spPr>
          <a:xfrm>
            <a:off x="4857604" y="681548"/>
            <a:ext cx="4306716" cy="543492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63614" y="0"/>
            <a:ext cx="285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Procédure 1 </a:t>
            </a:r>
            <a:r>
              <a:rPr lang="fr-FR" dirty="0" smtClean="0"/>
              <a:t>-</a:t>
            </a:r>
            <a:r>
              <a:rPr lang="fr-FR" dirty="0"/>
              <a:t> </a:t>
            </a:r>
            <a:r>
              <a:rPr lang="fr-FR" b="1" dirty="0"/>
              <a:t>automatisée</a:t>
            </a:r>
            <a:r>
              <a:rPr lang="fr-FR" dirty="0"/>
              <a:t> </a:t>
            </a:r>
            <a:r>
              <a:rPr lang="fr-FR" dirty="0" smtClean="0"/>
              <a:t> :</a:t>
            </a:r>
            <a:endParaRPr lang="fr-BE" dirty="0"/>
          </a:p>
        </p:txBody>
      </p:sp>
      <p:sp>
        <p:nvSpPr>
          <p:cNvPr id="9" name="Rectangle 8"/>
          <p:cNvSpPr/>
          <p:nvPr/>
        </p:nvSpPr>
        <p:spPr>
          <a:xfrm>
            <a:off x="1391920" y="341379"/>
            <a:ext cx="1080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u="sng" dirty="0">
                <a:solidFill>
                  <a:srgbClr val="0000CC"/>
                </a:solidFill>
              </a:rPr>
              <a:t>http://aide.neocamino.com/fr/articles/501154-comment-connaitre-le-code-couleur-de-mon-site-ou-de-mon-logo</a:t>
            </a:r>
          </a:p>
        </p:txBody>
      </p:sp>
    </p:spTree>
    <p:extLst>
      <p:ext uri="{BB962C8B-B14F-4D97-AF65-F5344CB8AC3E}">
        <p14:creationId xmlns:p14="http://schemas.microsoft.com/office/powerpoint/2010/main" val="2603036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55953" t="41650" r="11726" b="4074"/>
          <a:stretch/>
        </p:blipFill>
        <p:spPr>
          <a:xfrm>
            <a:off x="5198416" y="2554664"/>
            <a:ext cx="3690257" cy="34857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16421" t="28013" r="36558" b="57372"/>
          <a:stretch/>
        </p:blipFill>
        <p:spPr>
          <a:xfrm>
            <a:off x="222672" y="1308724"/>
            <a:ext cx="4855026" cy="867265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222672" y="559893"/>
            <a:ext cx="3011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Exemple :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Je veux calculer le contraste : 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41877" y="2526075"/>
            <a:ext cx="517423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Je décide de changer, </a:t>
            </a:r>
            <a:endParaRPr lang="fr-FR" b="1" dirty="0">
              <a:solidFill>
                <a:srgbClr val="FF0000"/>
              </a:solidFill>
            </a:endParaRPr>
          </a:p>
          <a:p>
            <a:r>
              <a:rPr lang="fr-FR" b="1" dirty="0">
                <a:solidFill>
                  <a:srgbClr val="FF0000"/>
                </a:solidFill>
              </a:rPr>
              <a:t>d</a:t>
            </a:r>
            <a:r>
              <a:rPr lang="fr-FR" b="1" dirty="0" smtClean="0">
                <a:solidFill>
                  <a:srgbClr val="FF0000"/>
                </a:solidFill>
              </a:rPr>
              <a:t>ans le vérificateur,</a:t>
            </a: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d’abord la couleur du </a:t>
            </a:r>
            <a:r>
              <a:rPr lang="fr-FR" sz="3200" b="1" u="sng" dirty="0" smtClean="0">
                <a:solidFill>
                  <a:srgbClr val="FF0000"/>
                </a:solidFill>
              </a:rPr>
              <a:t>texte</a:t>
            </a:r>
            <a:r>
              <a:rPr lang="fr-FR" sz="32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(la forme) : qui est  ici, est non plus bleu mais blanc. 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1877" y="4620451"/>
            <a:ext cx="34581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fr-FR" b="1" dirty="0" smtClean="0">
                <a:solidFill>
                  <a:srgbClr val="FF0000"/>
                </a:solidFill>
              </a:rPr>
              <a:t>Je clique sur la zone bleue 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(option par défaut dans le logiciel)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de la forme (</a:t>
            </a:r>
            <a:r>
              <a:rPr lang="fr-FR" b="1" dirty="0" err="1" smtClean="0">
                <a:solidFill>
                  <a:srgbClr val="FF0000"/>
                </a:solidFill>
              </a:rPr>
              <a:t>Foreground</a:t>
            </a:r>
            <a:r>
              <a:rPr lang="fr-FR" b="1" dirty="0" smtClean="0">
                <a:solidFill>
                  <a:srgbClr val="FF0000"/>
                </a:solidFill>
              </a:rPr>
              <a:t>)</a:t>
            </a:r>
            <a:endParaRPr lang="fr-BE" b="1" dirty="0">
              <a:solidFill>
                <a:srgbClr val="FF0000"/>
              </a:solidFill>
            </a:endParaRPr>
          </a:p>
        </p:txBody>
      </p:sp>
      <p:cxnSp>
        <p:nvCxnSpPr>
          <p:cNvPr id="8" name="Connecteur droit avec flèche 7"/>
          <p:cNvCxnSpPr>
            <a:stCxn id="6" idx="3"/>
          </p:cNvCxnSpPr>
          <p:nvPr/>
        </p:nvCxnSpPr>
        <p:spPr>
          <a:xfrm flipV="1">
            <a:off x="3800003" y="4524119"/>
            <a:ext cx="2241017" cy="5579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9038872" y="1627527"/>
            <a:ext cx="23557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e</a:t>
            </a:r>
            <a:r>
              <a:rPr lang="fr-FR" b="1" dirty="0" smtClean="0">
                <a:solidFill>
                  <a:srgbClr val="FF0000"/>
                </a:solidFill>
              </a:rPr>
              <a:t>t la palette apparaît : </a:t>
            </a:r>
            <a:endParaRPr lang="fr-BE" b="1" dirty="0">
              <a:solidFill>
                <a:srgbClr val="FF000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6483284" y="2175989"/>
            <a:ext cx="2555588" cy="22218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Calculer le rapport de contraste des couleurs entre lettres et fond d'un texte. Université de Liège</a:t>
            </a:r>
            <a:endParaRPr lang="fr-BE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146D-31F5-4B65-B0F8-FC34633A27B1}" type="slidenum">
              <a:rPr lang="fr-BE" smtClean="0"/>
              <a:t>13</a:t>
            </a:fld>
            <a:endParaRPr lang="fr-BE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2338234" y="3015425"/>
            <a:ext cx="2739464" cy="4599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/>
          <a:srcRect l="55953" t="3228" r="11726" b="61304"/>
          <a:stretch/>
        </p:blipFill>
        <p:spPr>
          <a:xfrm>
            <a:off x="9430923" y="2042573"/>
            <a:ext cx="2459485" cy="151814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9969846" y="5855762"/>
            <a:ext cx="2021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Voir diapo suivante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1721" y="62500"/>
            <a:ext cx="399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Procédure 2 : intuitive </a:t>
            </a:r>
            <a:r>
              <a:rPr lang="fr-FR" b="1" dirty="0" smtClean="0"/>
              <a:t>(par la palette) :  </a:t>
            </a:r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9662160" y="4145280"/>
            <a:ext cx="24688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NB : dans ce logiciel, </a:t>
            </a:r>
          </a:p>
          <a:p>
            <a:r>
              <a:rPr lang="fr-FR" dirty="0" smtClean="0"/>
              <a:t>la couleur par défaut </a:t>
            </a:r>
          </a:p>
          <a:p>
            <a:r>
              <a:rPr lang="fr-FR" dirty="0" smtClean="0"/>
              <a:t>(au départ) du fond</a:t>
            </a:r>
          </a:p>
          <a:p>
            <a:r>
              <a:rPr lang="fr-FR" dirty="0" smtClean="0"/>
              <a:t> (background) et BLANC.</a:t>
            </a:r>
            <a:endParaRPr lang="fr-BE" dirty="0"/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8310880" y="4397831"/>
            <a:ext cx="1351281" cy="1119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506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55953" t="3229" r="11726" b="4074"/>
          <a:stretch/>
        </p:blipFill>
        <p:spPr>
          <a:xfrm>
            <a:off x="5198416" y="87085"/>
            <a:ext cx="3690257" cy="595334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16421" t="28013" r="36558" b="57372"/>
          <a:stretch/>
        </p:blipFill>
        <p:spPr>
          <a:xfrm>
            <a:off x="119745" y="807880"/>
            <a:ext cx="4855026" cy="867265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119744" y="212325"/>
            <a:ext cx="3051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Je veux calculer ce contraste : 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08728" y="2680097"/>
            <a:ext cx="4091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1. Je clique sur la zone bleue de la forme 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687935" y="207715"/>
            <a:ext cx="24562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2. Je choisis la couleur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de base 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(ici blanc)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qui correspond 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à ma forme (mon texte)</a:t>
            </a:r>
            <a:endParaRPr lang="fr-BE" b="1" dirty="0">
              <a:solidFill>
                <a:srgbClr val="FF0000"/>
              </a:solidFill>
            </a:endParaRPr>
          </a:p>
        </p:txBody>
      </p:sp>
      <p:cxnSp>
        <p:nvCxnSpPr>
          <p:cNvPr id="15" name="Connecteur droit avec flèche 14"/>
          <p:cNvCxnSpPr>
            <a:stCxn id="14" idx="1"/>
          </p:cNvCxnSpPr>
          <p:nvPr/>
        </p:nvCxnSpPr>
        <p:spPr>
          <a:xfrm flipH="1">
            <a:off x="6856963" y="946379"/>
            <a:ext cx="2830972" cy="2951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9573022" y="3489356"/>
            <a:ext cx="198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3. OK (je confirme)</a:t>
            </a:r>
            <a:endParaRPr lang="fr-BE" b="1" dirty="0">
              <a:solidFill>
                <a:srgbClr val="FF0000"/>
              </a:solidFill>
            </a:endParaRPr>
          </a:p>
        </p:txBody>
      </p:sp>
      <p:cxnSp>
        <p:nvCxnSpPr>
          <p:cNvPr id="21" name="Connecteur droit avec flèche 20"/>
          <p:cNvCxnSpPr>
            <a:stCxn id="18" idx="1"/>
          </p:cNvCxnSpPr>
          <p:nvPr/>
        </p:nvCxnSpPr>
        <p:spPr>
          <a:xfrm flipH="1" flipV="1">
            <a:off x="5730241" y="2232940"/>
            <a:ext cx="3842781" cy="14410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9772394" y="1744247"/>
            <a:ext cx="20155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La couleur pour 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les lettres change : </a:t>
            </a:r>
          </a:p>
          <a:p>
            <a:r>
              <a:rPr lang="fr-FR" b="1" dirty="0">
                <a:solidFill>
                  <a:srgbClr val="FF0000"/>
                </a:solidFill>
              </a:rPr>
              <a:t>e</a:t>
            </a:r>
            <a:r>
              <a:rPr lang="fr-FR" b="1" dirty="0" smtClean="0">
                <a:solidFill>
                  <a:srgbClr val="FF0000"/>
                </a:solidFill>
              </a:rPr>
              <a:t>lle est désormais 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blanche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Calculer le rapport de contraste des couleurs entre lettres et fond d'un texte. Université de Liège</a:t>
            </a:r>
            <a:endParaRPr lang="fr-BE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146D-31F5-4B65-B0F8-FC34633A27B1}" type="slidenum">
              <a:rPr lang="fr-BE" smtClean="0"/>
              <a:t>14</a:t>
            </a:fld>
            <a:endParaRPr lang="fr-BE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2338234" y="3015425"/>
            <a:ext cx="3590592" cy="13824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19744" y="1771275"/>
            <a:ext cx="3937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Identifions d’abord la couleur du </a:t>
            </a:r>
            <a:r>
              <a:rPr lang="fr-FR" sz="2400" b="1" dirty="0" smtClean="0"/>
              <a:t>texte</a:t>
            </a:r>
            <a:endParaRPr lang="fr-BE" sz="2400" b="1" dirty="0"/>
          </a:p>
        </p:txBody>
      </p:sp>
      <p:sp>
        <p:nvSpPr>
          <p:cNvPr id="20" name="Rectangle 19"/>
          <p:cNvSpPr/>
          <p:nvPr/>
        </p:nvSpPr>
        <p:spPr>
          <a:xfrm>
            <a:off x="9945697" y="4392926"/>
            <a:ext cx="2094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V</a:t>
            </a:r>
            <a:r>
              <a:rPr lang="fr-FR" b="1" dirty="0" smtClean="0">
                <a:solidFill>
                  <a:srgbClr val="FF0000"/>
                </a:solidFill>
              </a:rPr>
              <a:t>oir </a:t>
            </a:r>
            <a:r>
              <a:rPr lang="fr-FR" b="1" dirty="0">
                <a:solidFill>
                  <a:srgbClr val="FF0000"/>
                </a:solidFill>
              </a:rPr>
              <a:t>diapo </a:t>
            </a:r>
            <a:r>
              <a:rPr lang="fr-FR" b="1" dirty="0" smtClean="0">
                <a:solidFill>
                  <a:srgbClr val="FF0000"/>
                </a:solidFill>
              </a:rPr>
              <a:t>suivante</a:t>
            </a:r>
            <a:endParaRPr lang="fr-B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16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54660" r="11802" b="4000"/>
          <a:stretch/>
        </p:blipFill>
        <p:spPr>
          <a:xfrm>
            <a:off x="4215202" y="175835"/>
            <a:ext cx="3393912" cy="546462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27374" y="2567938"/>
            <a:ext cx="39007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La couleur des lettres</a:t>
            </a:r>
          </a:p>
          <a:p>
            <a:r>
              <a:rPr lang="fr-FR" b="1" dirty="0" smtClean="0"/>
              <a:t> étant devenue blanche, </a:t>
            </a:r>
          </a:p>
          <a:p>
            <a:r>
              <a:rPr lang="fr-FR" b="1" u="sng" dirty="0" smtClean="0"/>
              <a:t>(comme le Fond qui l’était par défaut)</a:t>
            </a:r>
            <a:r>
              <a:rPr lang="fr-FR" b="1" dirty="0" smtClean="0"/>
              <a:t>, </a:t>
            </a:r>
          </a:p>
          <a:p>
            <a:r>
              <a:rPr lang="fr-FR" b="1" dirty="0"/>
              <a:t>l</a:t>
            </a:r>
            <a:r>
              <a:rPr lang="fr-FR" b="1" dirty="0" smtClean="0"/>
              <a:t>e contraste est nul </a:t>
            </a:r>
          </a:p>
          <a:p>
            <a:r>
              <a:rPr lang="fr-FR" b="1" dirty="0" smtClean="0"/>
              <a:t>et le rapport de contraste = 1</a:t>
            </a:r>
          </a:p>
          <a:p>
            <a:r>
              <a:rPr lang="fr-FR" b="1" dirty="0" smtClean="0"/>
              <a:t>(l’indice le plus bas du contraste)</a:t>
            </a:r>
            <a:endParaRPr lang="fr-BE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8021508" y="4578632"/>
            <a:ext cx="17286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Noir sur noir</a:t>
            </a:r>
          </a:p>
          <a:p>
            <a:r>
              <a:rPr lang="fr-FR" b="1" dirty="0" smtClean="0"/>
              <a:t>Brun sur brun </a:t>
            </a:r>
          </a:p>
          <a:p>
            <a:r>
              <a:rPr lang="fr-FR" b="1" dirty="0" smtClean="0"/>
              <a:t>Rouge sur rouge</a:t>
            </a:r>
          </a:p>
          <a:p>
            <a:r>
              <a:rPr lang="fr-FR" b="1" dirty="0" smtClean="0"/>
              <a:t>Bleu sur bleu</a:t>
            </a:r>
          </a:p>
          <a:p>
            <a:r>
              <a:rPr lang="fr-FR" b="1" dirty="0" smtClean="0"/>
              <a:t>Vert sur vert </a:t>
            </a:r>
            <a:endParaRPr lang="fr-BE" b="1" dirty="0"/>
          </a:p>
        </p:txBody>
      </p:sp>
      <p:sp>
        <p:nvSpPr>
          <p:cNvPr id="5" name="Accolade fermante 4"/>
          <p:cNvSpPr/>
          <p:nvPr/>
        </p:nvSpPr>
        <p:spPr>
          <a:xfrm flipH="1">
            <a:off x="7609114" y="4578632"/>
            <a:ext cx="584388" cy="1477328"/>
          </a:xfrm>
          <a:prstGeom prst="rightBrace">
            <a:avLst>
              <a:gd name="adj1" fmla="val 50225"/>
              <a:gd name="adj2" fmla="val 4933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2215520" y="4994131"/>
            <a:ext cx="1887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Rapport </a:t>
            </a:r>
          </a:p>
          <a:p>
            <a:r>
              <a:rPr lang="fr-FR" b="1" dirty="0" smtClean="0"/>
              <a:t>de contraste = 1</a:t>
            </a:r>
            <a:r>
              <a:rPr lang="fr-FR" dirty="0" smtClean="0"/>
              <a:t>:1</a:t>
            </a:r>
            <a:endParaRPr lang="fr-BE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Calculer le rapport de contraste des couleurs entre lettres et fond d'un texte. Université de Liège</a:t>
            </a:r>
            <a:endParaRPr lang="fr-BE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146D-31F5-4B65-B0F8-FC34633A27B1}" type="slidenum">
              <a:rPr lang="fr-BE" smtClean="0"/>
              <a:t>15</a:t>
            </a:fld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10101726" y="4994131"/>
            <a:ext cx="1887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Rapport </a:t>
            </a:r>
          </a:p>
          <a:p>
            <a:r>
              <a:rPr lang="fr-FR" b="1" dirty="0" smtClean="0"/>
              <a:t>de contraste = 1</a:t>
            </a:r>
            <a:r>
              <a:rPr lang="fr-FR" dirty="0" smtClean="0"/>
              <a:t>:1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58046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2"/>
          <a:srcRect l="54660" t="63653" r="11802" b="3999"/>
          <a:stretch/>
        </p:blipFill>
        <p:spPr>
          <a:xfrm>
            <a:off x="102091" y="2645590"/>
            <a:ext cx="3393912" cy="184134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55953" t="3968" r="12910" b="61148"/>
          <a:stretch/>
        </p:blipFill>
        <p:spPr>
          <a:xfrm>
            <a:off x="6073453" y="2566862"/>
            <a:ext cx="4500514" cy="283617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l="16421" t="28013" r="36558" b="56280"/>
          <a:stretch/>
        </p:blipFill>
        <p:spPr>
          <a:xfrm>
            <a:off x="130629" y="274480"/>
            <a:ext cx="4212771" cy="808698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130629" y="1146228"/>
            <a:ext cx="8566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Je décide de modifier la couleur du </a:t>
            </a:r>
            <a:r>
              <a:rPr lang="fr-FR" sz="2800" b="1" dirty="0" smtClean="0">
                <a:solidFill>
                  <a:srgbClr val="FF0000"/>
                </a:solidFill>
              </a:rPr>
              <a:t>Fond : </a:t>
            </a:r>
            <a:r>
              <a:rPr lang="fr-FR" sz="1600" dirty="0" smtClean="0">
                <a:solidFill>
                  <a:srgbClr val="FF0000"/>
                </a:solidFill>
              </a:rPr>
              <a:t>non plus blanc (par défaut) mais brun rougeâtre)</a:t>
            </a:r>
            <a:endParaRPr lang="fr-BE" sz="1600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8502" y="1670125"/>
            <a:ext cx="30335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fr-FR" b="1" dirty="0" smtClean="0">
                <a:solidFill>
                  <a:srgbClr val="FF0000"/>
                </a:solidFill>
              </a:rPr>
              <a:t>Je clique sur la zone 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(qui était blanche par défaut) </a:t>
            </a:r>
          </a:p>
          <a:p>
            <a:r>
              <a:rPr lang="fr-FR" b="1" dirty="0">
                <a:solidFill>
                  <a:srgbClr val="FF0000"/>
                </a:solidFill>
              </a:rPr>
              <a:t>d</a:t>
            </a:r>
            <a:r>
              <a:rPr lang="fr-FR" b="1" dirty="0" smtClean="0">
                <a:solidFill>
                  <a:srgbClr val="FF0000"/>
                </a:solidFill>
              </a:rPr>
              <a:t>u </a:t>
            </a:r>
            <a:r>
              <a:rPr lang="fr-FR" b="1" u="sng" dirty="0" smtClean="0">
                <a:solidFill>
                  <a:srgbClr val="FF0000"/>
                </a:solidFill>
              </a:rPr>
              <a:t>Fond</a:t>
            </a:r>
            <a:r>
              <a:rPr lang="fr-FR" b="1" dirty="0" smtClean="0">
                <a:solidFill>
                  <a:srgbClr val="FF0000"/>
                </a:solidFill>
              </a:rPr>
              <a:t>.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57251" y="2570963"/>
            <a:ext cx="198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La palette apparaît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458178" y="3113921"/>
            <a:ext cx="2254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Je choisis une couleur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 sur la palette </a:t>
            </a:r>
            <a:endParaRPr lang="fr-BE" b="1" dirty="0">
              <a:solidFill>
                <a:srgbClr val="FF0000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1183739" y="2462856"/>
            <a:ext cx="1732140" cy="6178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938362" y="4991557"/>
            <a:ext cx="128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Je confirme</a:t>
            </a:r>
            <a:endParaRPr lang="fr-BE" b="1" dirty="0">
              <a:solidFill>
                <a:srgbClr val="FF0000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5223522" y="5176223"/>
            <a:ext cx="75682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598791" y="3809593"/>
            <a:ext cx="1935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La couleur choisie 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apparaît </a:t>
            </a:r>
            <a:endParaRPr lang="fr-BE" b="1" dirty="0">
              <a:solidFill>
                <a:srgbClr val="FF0000"/>
              </a:solidFill>
            </a:endParaRPr>
          </a:p>
        </p:txBody>
      </p:sp>
      <p:cxnSp>
        <p:nvCxnSpPr>
          <p:cNvPr id="14" name="Connecteur droit avec flèche 13"/>
          <p:cNvCxnSpPr>
            <a:stCxn id="13" idx="3"/>
          </p:cNvCxnSpPr>
          <p:nvPr/>
        </p:nvCxnSpPr>
        <p:spPr>
          <a:xfrm>
            <a:off x="5534385" y="4132759"/>
            <a:ext cx="3157573" cy="5249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223522" y="5591299"/>
            <a:ext cx="6776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Désormais, dans le comparateur, la couleur de base du fond est brun </a:t>
            </a:r>
          </a:p>
          <a:p>
            <a:r>
              <a:rPr lang="fr-FR" b="1" dirty="0" smtClean="0"/>
              <a:t>(</a:t>
            </a:r>
            <a:r>
              <a:rPr lang="fr-FR" b="1" dirty="0" smtClean="0">
                <a:solidFill>
                  <a:srgbClr val="FF0000"/>
                </a:solidFill>
              </a:rPr>
              <a:t>mais je sois encore régler la saturation</a:t>
            </a:r>
            <a:r>
              <a:rPr lang="fr-FR" b="1" dirty="0" smtClean="0"/>
              <a:t>) </a:t>
            </a:r>
            <a:endParaRPr lang="fr-BE" b="1" dirty="0"/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4881269" y="3532594"/>
            <a:ext cx="1099074" cy="36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Calculer le rapport de contraste des couleurs entre lettres et fond d'un texte. Université de Liège</a:t>
            </a:r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146D-31F5-4B65-B0F8-FC34633A27B1}" type="slidenum">
              <a:rPr lang="fr-BE" smtClean="0"/>
              <a:t>16</a:t>
            </a:fld>
            <a:endParaRPr lang="fr-BE"/>
          </a:p>
        </p:txBody>
      </p:sp>
      <p:sp>
        <p:nvSpPr>
          <p:cNvPr id="15" name="ZoneTexte 14"/>
          <p:cNvSpPr txBox="1"/>
          <p:nvPr/>
        </p:nvSpPr>
        <p:spPr>
          <a:xfrm>
            <a:off x="9110227" y="1989993"/>
            <a:ext cx="3014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Je joue aussi avec le pointeur </a:t>
            </a:r>
            <a:endParaRPr lang="fr-BE" b="1" dirty="0"/>
          </a:p>
        </p:txBody>
      </p:sp>
      <p:cxnSp>
        <p:nvCxnSpPr>
          <p:cNvPr id="17" name="Connecteur droit avec flèche 16"/>
          <p:cNvCxnSpPr>
            <a:stCxn id="15" idx="1"/>
          </p:cNvCxnSpPr>
          <p:nvPr/>
        </p:nvCxnSpPr>
        <p:spPr>
          <a:xfrm flipH="1">
            <a:off x="8611629" y="2174659"/>
            <a:ext cx="498598" cy="4150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8261110" y="2353063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b="1" dirty="0" smtClean="0"/>
              <a:t>+</a:t>
            </a:r>
            <a:endParaRPr lang="fr-BE" sz="36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10524182" y="3618834"/>
            <a:ext cx="1401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Et le curseur </a:t>
            </a:r>
          </a:p>
          <a:p>
            <a:r>
              <a:rPr lang="fr-BE" dirty="0" smtClean="0"/>
              <a:t>de brillance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90003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55456" t="53496" r="11665" b="6205"/>
          <a:stretch/>
        </p:blipFill>
        <p:spPr>
          <a:xfrm>
            <a:off x="859973" y="1747124"/>
            <a:ext cx="4049822" cy="27922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ZoneTexte 10"/>
          <p:cNvSpPr txBox="1"/>
          <p:nvPr/>
        </p:nvSpPr>
        <p:spPr>
          <a:xfrm>
            <a:off x="185732" y="1186395"/>
            <a:ext cx="779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Pour obtenir </a:t>
            </a:r>
            <a:r>
              <a:rPr lang="fr-FR" b="1" u="sng" dirty="0" smtClean="0"/>
              <a:t>régler la saturation </a:t>
            </a:r>
            <a:r>
              <a:rPr lang="fr-FR" b="1" dirty="0" smtClean="0"/>
              <a:t>(et obtenir le rapport de contraste),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26268" y="4028435"/>
            <a:ext cx="4638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fr-FR" b="1" dirty="0" smtClean="0">
                <a:solidFill>
                  <a:srgbClr val="FF0000"/>
                </a:solidFill>
              </a:rPr>
              <a:t>je joue avec le curseur (ici pour augmenter la luminosité en incorporant du blanc) jusqu’à obtenir la couleur la plus proche de celle analysée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3401110" y="3509259"/>
            <a:ext cx="681708" cy="4234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719051" y="5495122"/>
            <a:ext cx="6163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2. Le rapport de contraste s’affiche en continu (avec le curseur)</a:t>
            </a:r>
            <a:endParaRPr lang="fr-BE" b="1" dirty="0">
              <a:solidFill>
                <a:srgbClr val="FF0000"/>
              </a:solidFill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3"/>
          <a:srcRect l="16421" t="28013" r="36558" b="56280"/>
          <a:stretch/>
        </p:blipFill>
        <p:spPr>
          <a:xfrm>
            <a:off x="130629" y="274480"/>
            <a:ext cx="4212771" cy="808698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Calculer le rapport de contraste des couleurs entre lettres et fond d'un texte. Université de Liège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146D-31F5-4B65-B0F8-FC34633A27B1}" type="slidenum">
              <a:rPr lang="fr-BE" smtClean="0"/>
              <a:t>17</a:t>
            </a:fld>
            <a:endParaRPr lang="fr-BE"/>
          </a:p>
        </p:txBody>
      </p:sp>
      <p:cxnSp>
        <p:nvCxnSpPr>
          <p:cNvPr id="12" name="Connecteur droit avec flèche 11"/>
          <p:cNvCxnSpPr/>
          <p:nvPr/>
        </p:nvCxnSpPr>
        <p:spPr>
          <a:xfrm flipH="1" flipV="1">
            <a:off x="1534160" y="4628599"/>
            <a:ext cx="387396" cy="8665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33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6421" t="44315" r="36558" b="34839"/>
          <a:stretch/>
        </p:blipFill>
        <p:spPr>
          <a:xfrm>
            <a:off x="243719" y="576943"/>
            <a:ext cx="5584370" cy="1392511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55179" t="30030" r="12321" b="6055"/>
          <a:stretch/>
        </p:blipFill>
        <p:spPr>
          <a:xfrm>
            <a:off x="6422572" y="162845"/>
            <a:ext cx="4615544" cy="510583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306285" y="135409"/>
            <a:ext cx="3021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Je fais de même pour ce texte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881271" y="4195781"/>
            <a:ext cx="1244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Et j’obtiens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Calculer le rapport de contraste des couleurs entre lettres et fond d'un texte. Université de Liège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146D-31F5-4B65-B0F8-FC34633A27B1}" type="slidenum">
              <a:rPr lang="fr-BE" smtClean="0"/>
              <a:t>18</a:t>
            </a:fld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8297693" y="4836497"/>
            <a:ext cx="2053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(gris sur blanc)</a:t>
            </a:r>
            <a:endParaRPr lang="fr-BE" sz="2400" b="1" dirty="0"/>
          </a:p>
        </p:txBody>
      </p:sp>
    </p:spTree>
    <p:extLst>
      <p:ext uri="{BB962C8B-B14F-4D97-AF65-F5344CB8AC3E}">
        <p14:creationId xmlns:p14="http://schemas.microsoft.com/office/powerpoint/2010/main" val="2834450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0371" y="1524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Rappels : 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0371" y="1096660"/>
            <a:ext cx="2993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 contraste maximum = </a:t>
            </a:r>
            <a:r>
              <a:rPr lang="fr-FR" sz="3200" b="1" dirty="0" smtClean="0"/>
              <a:t>21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6170" t="64308" r="42606" b="4870"/>
          <a:stretch/>
        </p:blipFill>
        <p:spPr>
          <a:xfrm>
            <a:off x="6794885" y="125546"/>
            <a:ext cx="4355589" cy="18318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23214" t="27296" r="29643" b="10160"/>
          <a:stretch/>
        </p:blipFill>
        <p:spPr>
          <a:xfrm>
            <a:off x="2173675" y="2772483"/>
            <a:ext cx="4621210" cy="34486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23155" t="26988" r="29148" b="10011"/>
          <a:stretch/>
        </p:blipFill>
        <p:spPr>
          <a:xfrm>
            <a:off x="7105383" y="2749789"/>
            <a:ext cx="4702630" cy="3494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486838" y="2825153"/>
            <a:ext cx="137633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Ces deux </a:t>
            </a:r>
          </a:p>
          <a:p>
            <a:r>
              <a:rPr lang="fr-FR" b="1" dirty="0" smtClean="0"/>
              <a:t>contrastes </a:t>
            </a:r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r>
              <a:rPr lang="fr-FR" b="1" dirty="0" smtClean="0"/>
              <a:t>satisfont</a:t>
            </a:r>
          </a:p>
          <a:p>
            <a:r>
              <a:rPr lang="fr-FR" b="1" dirty="0" smtClean="0"/>
              <a:t>(</a:t>
            </a:r>
            <a:r>
              <a:rPr lang="fr-FR" b="1" dirty="0" err="1" smtClean="0">
                <a:solidFill>
                  <a:srgbClr val="00B050"/>
                </a:solidFill>
              </a:rPr>
              <a:t>Pass</a:t>
            </a:r>
            <a:r>
              <a:rPr lang="fr-FR" b="1" dirty="0" smtClean="0"/>
              <a:t>) aux </a:t>
            </a:r>
          </a:p>
          <a:p>
            <a:r>
              <a:rPr lang="fr-FR" b="1" dirty="0" smtClean="0"/>
              <a:t>Exigences </a:t>
            </a:r>
          </a:p>
          <a:p>
            <a:r>
              <a:rPr lang="fr-FR" b="1" dirty="0" smtClean="0"/>
              <a:t>WCAG AA et</a:t>
            </a:r>
          </a:p>
          <a:p>
            <a:r>
              <a:rPr lang="fr-FR" b="1" dirty="0" smtClean="0"/>
              <a:t>WCAG AAA</a:t>
            </a:r>
            <a:endParaRPr lang="fr-BE" b="1" dirty="0"/>
          </a:p>
        </p:txBody>
      </p:sp>
      <p:sp>
        <p:nvSpPr>
          <p:cNvPr id="8" name="Accolade ouvrante 7"/>
          <p:cNvSpPr/>
          <p:nvPr/>
        </p:nvSpPr>
        <p:spPr>
          <a:xfrm>
            <a:off x="1804495" y="4256314"/>
            <a:ext cx="272142" cy="1589315"/>
          </a:xfrm>
          <a:prstGeom prst="leftBrace">
            <a:avLst>
              <a:gd name="adj1" fmla="val 114063"/>
              <a:gd name="adj2" fmla="val 4931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Calculer le rapport de contraste des couleurs entre lettres et fond d'un texte. Université de Liège</a:t>
            </a:r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146D-31F5-4B65-B0F8-FC34633A27B1}" type="slidenum">
              <a:rPr lang="fr-BE" smtClean="0"/>
              <a:t>19</a:t>
            </a:fld>
            <a:endParaRPr lang="fr-BE"/>
          </a:p>
        </p:txBody>
      </p:sp>
      <p:sp>
        <p:nvSpPr>
          <p:cNvPr id="11" name="ZoneTexte 10"/>
          <p:cNvSpPr txBox="1"/>
          <p:nvPr/>
        </p:nvSpPr>
        <p:spPr>
          <a:xfrm>
            <a:off x="1940566" y="328296"/>
            <a:ext cx="4405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Les deux  couleurs affichées par défaut sont </a:t>
            </a:r>
          </a:p>
        </p:txBody>
      </p:sp>
      <p:cxnSp>
        <p:nvCxnSpPr>
          <p:cNvPr id="13" name="Connecteur droit avec flèche 12"/>
          <p:cNvCxnSpPr>
            <a:stCxn id="11" idx="3"/>
          </p:cNvCxnSpPr>
          <p:nvPr/>
        </p:nvCxnSpPr>
        <p:spPr>
          <a:xfrm>
            <a:off x="6346067" y="512962"/>
            <a:ext cx="448818" cy="87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113908" y="2144015"/>
            <a:ext cx="2220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Noir       </a:t>
            </a:r>
            <a:r>
              <a:rPr lang="fr-FR" b="1" dirty="0"/>
              <a:t>sur </a:t>
            </a:r>
            <a:r>
              <a:rPr lang="fr-FR" b="1" dirty="0" smtClean="0"/>
              <a:t>      blanc</a:t>
            </a:r>
            <a:r>
              <a:rPr lang="fr-FR" b="1" dirty="0"/>
              <a:t>)</a:t>
            </a:r>
            <a:endParaRPr lang="fr-BE" b="1" dirty="0"/>
          </a:p>
        </p:txBody>
      </p:sp>
      <p:sp>
        <p:nvSpPr>
          <p:cNvPr id="15" name="Rectangle 14"/>
          <p:cNvSpPr/>
          <p:nvPr/>
        </p:nvSpPr>
        <p:spPr>
          <a:xfrm>
            <a:off x="7579008" y="2126933"/>
            <a:ext cx="270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Blanc          sur              </a:t>
            </a:r>
            <a:r>
              <a:rPr lang="fr-FR" b="1" dirty="0"/>
              <a:t>noir </a:t>
            </a:r>
            <a:endParaRPr lang="fr-BE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3352732" y="2448006"/>
            <a:ext cx="10160" cy="5170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7994262" y="2439796"/>
            <a:ext cx="1658" cy="6183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5063511" y="2448006"/>
            <a:ext cx="10297" cy="5829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10025837" y="2448006"/>
            <a:ext cx="1658" cy="6183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37399" y="5710019"/>
            <a:ext cx="1582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Voir 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diapo suivante</a:t>
            </a:r>
            <a:endParaRPr lang="fr-B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71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Calculer le rapport de contraste des couleurs entre lettres et fond d'un texte. Université de Liège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146D-31F5-4B65-B0F8-FC34633A27B1}" type="slidenum">
              <a:rPr lang="fr-BE" smtClean="0"/>
              <a:t>2</a:t>
            </a:fld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477520" y="198715"/>
            <a:ext cx="9983630" cy="634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Préambule : </a:t>
            </a:r>
          </a:p>
          <a:p>
            <a:endParaRPr lang="fr-FR" dirty="0"/>
          </a:p>
          <a:p>
            <a:r>
              <a:rPr lang="fr-FR" dirty="0" smtClean="0"/>
              <a:t>2020. On assiste à une mode </a:t>
            </a:r>
            <a:r>
              <a:rPr lang="fr-FR" b="1" dirty="0" smtClean="0"/>
              <a:t>d’estompage du contraste </a:t>
            </a:r>
          </a:p>
          <a:p>
            <a:r>
              <a:rPr lang="fr-FR" dirty="0" smtClean="0"/>
              <a:t>entre la couleur des lettres d’un texte et la couleur du fond d’où ces lettres se détachent.</a:t>
            </a:r>
          </a:p>
          <a:p>
            <a:endParaRPr lang="fr-FR" dirty="0"/>
          </a:p>
          <a:p>
            <a:r>
              <a:rPr lang="fr-FR" dirty="0" smtClean="0"/>
              <a:t>Au point qu’au lieu de se détacher du fond, le texte s’y noie, un peu, beaucoup, à la folie.</a:t>
            </a:r>
          </a:p>
          <a:p>
            <a:endParaRPr lang="fr-FR" dirty="0"/>
          </a:p>
          <a:p>
            <a:r>
              <a:rPr lang="fr-FR" dirty="0" smtClean="0"/>
              <a:t>On trouvera dans «</a:t>
            </a:r>
            <a:r>
              <a:rPr lang="fr-FR" b="1" dirty="0" smtClean="0"/>
              <a:t>Tristes contrastes Texte / Fond</a:t>
            </a:r>
            <a:r>
              <a:rPr lang="fr-FR" dirty="0" smtClean="0"/>
              <a:t> » (Leclercq, 2020 ) quelques exemples édifiants. </a:t>
            </a:r>
          </a:p>
          <a:p>
            <a:endParaRPr lang="fr-FR" dirty="0"/>
          </a:p>
          <a:p>
            <a:r>
              <a:rPr lang="fr-FR" dirty="0" smtClean="0"/>
              <a:t>C’est une mode (une vague ?) où des designs avant-gardistes pour les textes apparaissant sur écrans </a:t>
            </a:r>
          </a:p>
          <a:p>
            <a:r>
              <a:rPr lang="fr-FR" dirty="0" smtClean="0"/>
              <a:t>d’ordinateurs sont transposés à des textes sur support papier (livres, brochures, affiches).</a:t>
            </a:r>
          </a:p>
          <a:p>
            <a:endParaRPr lang="fr-FR" dirty="0" smtClean="0"/>
          </a:p>
          <a:p>
            <a:r>
              <a:rPr lang="fr-FR" dirty="0" smtClean="0"/>
              <a:t>Par le </a:t>
            </a:r>
            <a:r>
              <a:rPr lang="fr-FR" sz="2800" b="1" dirty="0" smtClean="0"/>
              <a:t>mode d’emploi </a:t>
            </a:r>
            <a:r>
              <a:rPr lang="fr-FR" dirty="0" smtClean="0"/>
              <a:t>qui suit, chacun peut comparer ses impressions subjectives </a:t>
            </a:r>
          </a:p>
          <a:p>
            <a:r>
              <a:rPr lang="fr-FR" dirty="0" smtClean="0"/>
              <a:t>à des mesures colorimétriques. </a:t>
            </a:r>
          </a:p>
          <a:p>
            <a:endParaRPr lang="fr-FR" dirty="0"/>
          </a:p>
          <a:p>
            <a:r>
              <a:rPr lang="fr-FR" dirty="0" smtClean="0"/>
              <a:t>Il ne s’agit pas de savoir si l’un (</a:t>
            </a:r>
            <a:r>
              <a:rPr lang="fr-FR" b="1" dirty="0" smtClean="0"/>
              <a:t>le ressenti</a:t>
            </a:r>
            <a:r>
              <a:rPr lang="fr-FR" dirty="0" smtClean="0"/>
              <a:t>)  est plus « vrai » que l’autre (</a:t>
            </a:r>
            <a:r>
              <a:rPr lang="fr-FR" b="1" dirty="0" smtClean="0"/>
              <a:t>le mesuré</a:t>
            </a:r>
            <a:r>
              <a:rPr lang="fr-FR" dirty="0" smtClean="0"/>
              <a:t>) : les deux sont utiles, </a:t>
            </a:r>
          </a:p>
          <a:p>
            <a:r>
              <a:rPr lang="fr-FR" dirty="0" smtClean="0"/>
              <a:t>et il est intéressant de les confronter.  </a:t>
            </a:r>
          </a:p>
          <a:p>
            <a:endParaRPr lang="fr-FR" dirty="0" smtClean="0"/>
          </a:p>
          <a:p>
            <a:r>
              <a:rPr lang="fr-FR" dirty="0" smtClean="0"/>
              <a:t>Dans un article en préparation, «</a:t>
            </a:r>
            <a:r>
              <a:rPr lang="fr-FR" b="1" dirty="0" smtClean="0"/>
              <a:t> Dois-je vous l’écrire en noir sur blanc ?</a:t>
            </a:r>
            <a:r>
              <a:rPr lang="fr-FR" dirty="0" smtClean="0"/>
              <a:t> » </a:t>
            </a:r>
            <a:r>
              <a:rPr lang="fr-FR" dirty="0"/>
              <a:t>(Leclercq, 2021)</a:t>
            </a:r>
            <a:r>
              <a:rPr lang="fr-FR" dirty="0" smtClean="0"/>
              <a:t>, </a:t>
            </a:r>
          </a:p>
          <a:p>
            <a:r>
              <a:rPr lang="fr-FR" dirty="0" smtClean="0"/>
              <a:t>trois approches sont combinées : l’impressionniste, la colorimétrique et la théorique (basée </a:t>
            </a:r>
          </a:p>
          <a:p>
            <a:r>
              <a:rPr lang="fr-FR" dirty="0" smtClean="0"/>
              <a:t>sur la psychologie de la perception humaine).</a:t>
            </a:r>
            <a:endParaRPr lang="fr-FR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49304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55535" t="12486" r="6964" b="11111"/>
          <a:stretch/>
        </p:blipFill>
        <p:spPr>
          <a:xfrm>
            <a:off x="2547257" y="261258"/>
            <a:ext cx="4931228" cy="56513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438695" y="3359072"/>
            <a:ext cx="1776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 logiciel </a:t>
            </a:r>
          </a:p>
          <a:p>
            <a:r>
              <a:rPr lang="fr-FR" b="1" dirty="0" err="1" smtClean="0"/>
              <a:t>Contrast</a:t>
            </a:r>
            <a:r>
              <a:rPr lang="fr-FR" b="1" dirty="0" smtClean="0"/>
              <a:t> </a:t>
            </a:r>
            <a:r>
              <a:rPr lang="fr-FR" b="1" dirty="0" err="1" smtClean="0"/>
              <a:t>checker</a:t>
            </a:r>
            <a:endParaRPr lang="fr-FR" b="1" dirty="0" smtClean="0"/>
          </a:p>
          <a:p>
            <a:r>
              <a:rPr lang="fr-FR" b="1" dirty="0"/>
              <a:t>f</a:t>
            </a:r>
            <a:r>
              <a:rPr lang="fr-FR" b="1" dirty="0" smtClean="0"/>
              <a:t>ait des </a:t>
            </a:r>
          </a:p>
          <a:p>
            <a:r>
              <a:rPr lang="fr-FR" b="1" dirty="0" smtClean="0"/>
              <a:t>commentaires  </a:t>
            </a:r>
            <a:endParaRPr lang="fr-BE" b="1" dirty="0"/>
          </a:p>
        </p:txBody>
      </p:sp>
      <p:sp>
        <p:nvSpPr>
          <p:cNvPr id="4" name="Accolade ouvrante 3"/>
          <p:cNvSpPr/>
          <p:nvPr/>
        </p:nvSpPr>
        <p:spPr>
          <a:xfrm>
            <a:off x="2013857" y="2960914"/>
            <a:ext cx="359229" cy="2873829"/>
          </a:xfrm>
          <a:prstGeom prst="leftBrace">
            <a:avLst>
              <a:gd name="adj1" fmla="val 187121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7652656" y="261258"/>
            <a:ext cx="4481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WCGA = </a:t>
            </a:r>
            <a:r>
              <a:rPr lang="fr-FR" b="1" dirty="0" smtClean="0"/>
              <a:t>W</a:t>
            </a:r>
            <a:r>
              <a:rPr lang="fr-FR" dirty="0" smtClean="0"/>
              <a:t>eb </a:t>
            </a:r>
            <a:r>
              <a:rPr lang="fr-FR" b="1" dirty="0" smtClean="0"/>
              <a:t>C</a:t>
            </a:r>
            <a:r>
              <a:rPr lang="fr-FR" dirty="0" smtClean="0"/>
              <a:t>ontent </a:t>
            </a:r>
            <a:r>
              <a:rPr lang="fr-FR" b="1" dirty="0" err="1" smtClean="0"/>
              <a:t>A</a:t>
            </a:r>
            <a:r>
              <a:rPr lang="fr-FR" dirty="0" err="1" smtClean="0"/>
              <a:t>ccessibility</a:t>
            </a:r>
            <a:r>
              <a:rPr lang="fr-FR" dirty="0" smtClean="0"/>
              <a:t> </a:t>
            </a:r>
            <a:r>
              <a:rPr lang="fr-FR" b="1" dirty="0" smtClean="0"/>
              <a:t>G</a:t>
            </a:r>
            <a:r>
              <a:rPr lang="fr-FR" dirty="0" smtClean="0"/>
              <a:t>uidelines</a:t>
            </a:r>
            <a:endParaRPr lang="fr-BE" dirty="0"/>
          </a:p>
        </p:txBody>
      </p:sp>
      <p:sp>
        <p:nvSpPr>
          <p:cNvPr id="6" name="Rectangle 5"/>
          <p:cNvSpPr/>
          <p:nvPr/>
        </p:nvSpPr>
        <p:spPr>
          <a:xfrm>
            <a:off x="7652656" y="630590"/>
            <a:ext cx="4604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hlinkClick r:id="rId3"/>
              </a:rPr>
              <a:t>Règles </a:t>
            </a:r>
            <a:r>
              <a:rPr lang="fr-FR" b="1" dirty="0">
                <a:hlinkClick r:id="rId3"/>
              </a:rPr>
              <a:t>pour l'accessibilité des contenus </a:t>
            </a:r>
            <a:r>
              <a:rPr lang="fr-FR" b="1" dirty="0" smtClean="0">
                <a:hlinkClick r:id="rId3"/>
              </a:rPr>
              <a:t>Web</a:t>
            </a:r>
            <a:endParaRPr lang="fr-FR" b="1" dirty="0">
              <a:hlinkClick r:id="rId4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3135086" y="630590"/>
            <a:ext cx="4517570" cy="27284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52656" y="1256167"/>
            <a:ext cx="42527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Ces règles visent à favoriser l’accessibilité</a:t>
            </a:r>
          </a:p>
          <a:p>
            <a:r>
              <a:rPr lang="fr-FR" b="1" dirty="0"/>
              <a:t>d</a:t>
            </a:r>
            <a:r>
              <a:rPr lang="fr-FR" b="1" dirty="0" smtClean="0"/>
              <a:t>u web pour les </a:t>
            </a:r>
            <a:r>
              <a:rPr lang="fr-FR" b="1" dirty="0"/>
              <a:t>personnes </a:t>
            </a:r>
            <a:r>
              <a:rPr lang="fr-FR" b="1" dirty="0">
                <a:hlinkClick r:id="rId5" tooltip="Handicap"/>
              </a:rPr>
              <a:t>handicapées</a:t>
            </a:r>
            <a:r>
              <a:rPr lang="fr-FR" b="1" dirty="0"/>
              <a:t> </a:t>
            </a:r>
            <a:endParaRPr lang="fr-FR" b="1" dirty="0" smtClean="0"/>
          </a:p>
          <a:p>
            <a:r>
              <a:rPr lang="fr-FR" b="1" dirty="0" smtClean="0"/>
              <a:t>(ici ayant des déficiences visuelles).</a:t>
            </a:r>
            <a:endParaRPr lang="fr-BE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7652656" y="2364989"/>
            <a:ext cx="394935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 niveau </a:t>
            </a:r>
            <a:r>
              <a:rPr lang="fr-FR" b="1" dirty="0" smtClean="0">
                <a:solidFill>
                  <a:srgbClr val="FF0000"/>
                </a:solidFill>
              </a:rPr>
              <a:t>AA</a:t>
            </a:r>
            <a:r>
              <a:rPr lang="fr-FR" b="1" dirty="0" smtClean="0"/>
              <a:t> exige </a:t>
            </a:r>
          </a:p>
          <a:p>
            <a:r>
              <a:rPr lang="fr-FR" b="1" dirty="0" smtClean="0"/>
              <a:t>un rapport de contraste pour les textes </a:t>
            </a:r>
          </a:p>
          <a:p>
            <a:r>
              <a:rPr lang="fr-FR" b="1" dirty="0" smtClean="0"/>
              <a:t>de petite taille : 4.5</a:t>
            </a:r>
          </a:p>
          <a:p>
            <a:r>
              <a:rPr lang="fr-FR" b="1" dirty="0"/>
              <a:t>d</a:t>
            </a:r>
            <a:r>
              <a:rPr lang="fr-FR" b="1" dirty="0" smtClean="0"/>
              <a:t>e grande taille </a:t>
            </a:r>
            <a:r>
              <a:rPr lang="fr-FR" sz="1200" b="1" dirty="0" smtClean="0"/>
              <a:t>(1) </a:t>
            </a:r>
            <a:r>
              <a:rPr lang="fr-FR" b="1" dirty="0" smtClean="0"/>
              <a:t>: 3.1</a:t>
            </a:r>
          </a:p>
          <a:p>
            <a:endParaRPr lang="fr-FR" b="1" dirty="0" smtClean="0"/>
          </a:p>
          <a:p>
            <a:r>
              <a:rPr lang="fr-FR" b="1" dirty="0" smtClean="0"/>
              <a:t>Le niveau </a:t>
            </a:r>
            <a:r>
              <a:rPr lang="fr-FR" b="1" dirty="0" smtClean="0">
                <a:solidFill>
                  <a:srgbClr val="FF0000"/>
                </a:solidFill>
              </a:rPr>
              <a:t>AAA</a:t>
            </a:r>
            <a:r>
              <a:rPr lang="fr-FR" b="1" dirty="0" smtClean="0"/>
              <a:t> exige</a:t>
            </a:r>
          </a:p>
          <a:p>
            <a:r>
              <a:rPr lang="fr-FR" b="1" dirty="0" smtClean="0"/>
              <a:t>Un rapport de contraste pour les textes</a:t>
            </a:r>
          </a:p>
          <a:p>
            <a:r>
              <a:rPr lang="fr-FR" b="1" dirty="0"/>
              <a:t>de petite taille : </a:t>
            </a:r>
            <a:r>
              <a:rPr lang="fr-FR" b="1" dirty="0" smtClean="0"/>
              <a:t>7.1</a:t>
            </a:r>
            <a:endParaRPr lang="fr-FR" b="1" dirty="0"/>
          </a:p>
          <a:p>
            <a:r>
              <a:rPr lang="fr-FR" b="1" dirty="0"/>
              <a:t>de grande taille </a:t>
            </a:r>
            <a:r>
              <a:rPr lang="fr-FR" sz="1200" b="1" dirty="0"/>
              <a:t>(1) </a:t>
            </a:r>
            <a:r>
              <a:rPr lang="fr-FR" b="1" dirty="0"/>
              <a:t>: </a:t>
            </a:r>
            <a:r>
              <a:rPr lang="fr-FR" b="1" dirty="0" smtClean="0"/>
              <a:t>4.5</a:t>
            </a:r>
            <a:endParaRPr lang="fr-FR" b="1" dirty="0"/>
          </a:p>
          <a:p>
            <a:r>
              <a:rPr lang="fr-FR" b="1" dirty="0" smtClean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47257" y="5984179"/>
            <a:ext cx="6398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L’expression </a:t>
            </a:r>
            <a:r>
              <a:rPr lang="fr-FR" b="1" dirty="0" smtClean="0">
                <a:solidFill>
                  <a:srgbClr val="FF0000"/>
                </a:solidFill>
              </a:rPr>
              <a:t>Fail</a:t>
            </a:r>
            <a:r>
              <a:rPr lang="fr-FR" b="1" dirty="0" smtClean="0"/>
              <a:t> signifie que les exigences ne sont pas satisfaites </a:t>
            </a:r>
            <a:endParaRPr lang="fr-BE" b="1" dirty="0"/>
          </a:p>
        </p:txBody>
      </p:sp>
      <p:sp>
        <p:nvSpPr>
          <p:cNvPr id="12" name="Rectangle 11"/>
          <p:cNvSpPr/>
          <p:nvPr/>
        </p:nvSpPr>
        <p:spPr>
          <a:xfrm>
            <a:off x="8826335" y="5227311"/>
            <a:ext cx="3365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(1</a:t>
            </a:r>
            <a:r>
              <a:rPr lang="fr-FR" sz="1400" dirty="0" smtClean="0"/>
              <a:t>) </a:t>
            </a:r>
            <a:r>
              <a:rPr lang="fr-FR" dirty="0" smtClean="0"/>
              <a:t>18 points ou 14 points en gras </a:t>
            </a:r>
            <a:endParaRPr lang="fr-BE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Calculer le rapport de contraste des couleurs entre lettres et fond d'un texte. Université de Liège</a:t>
            </a:r>
            <a:endParaRPr lang="fr-BE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146D-31F5-4B65-B0F8-FC34633A27B1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3361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685" y="608227"/>
            <a:ext cx="8675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 smtClean="0"/>
              <a:t>https://www.w3.org/TR/UNDERSTANDING-WCAG20/visual-audio-contrast-contrast.html</a:t>
            </a:r>
            <a:endParaRPr lang="fr-BE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9329" t="4447" r="22687" b="30738"/>
          <a:stretch/>
        </p:blipFill>
        <p:spPr>
          <a:xfrm>
            <a:off x="1037328" y="1070782"/>
            <a:ext cx="8513032" cy="535258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78685" y="145672"/>
            <a:ext cx="213821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Pour aller plus loin : </a:t>
            </a:r>
            <a:endParaRPr lang="fr-BE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Calculer le rapport de contraste des couleurs entre lettres et fond d'un texte. Université de Liège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146D-31F5-4B65-B0F8-FC34633A27B1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8025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6421" t="44315" r="36558" b="34839"/>
          <a:stretch/>
        </p:blipFill>
        <p:spPr>
          <a:xfrm>
            <a:off x="488815" y="124457"/>
            <a:ext cx="10501913" cy="2618743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55179" t="65045" r="12321" b="6055"/>
          <a:stretch/>
        </p:blipFill>
        <p:spPr>
          <a:xfrm>
            <a:off x="6714397" y="4192944"/>
            <a:ext cx="4319846" cy="216072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l="55535" t="48802" r="6964" b="11111"/>
          <a:stretch/>
        </p:blipFill>
        <p:spPr>
          <a:xfrm>
            <a:off x="1614789" y="4192944"/>
            <a:ext cx="3852758" cy="23166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Calculer le rapport de contraste des couleurs entre lettres et fond d'un texte. Université de Liège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146D-31F5-4B65-B0F8-FC34633A27B1}" type="slidenum">
              <a:rPr lang="fr-BE" smtClean="0"/>
              <a:t>22</a:t>
            </a:fld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141518" y="3098740"/>
            <a:ext cx="5760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Ce contraste, calculé </a:t>
            </a:r>
            <a:r>
              <a:rPr lang="fr-FR" b="1" dirty="0" smtClean="0"/>
              <a:t>à l’intuition (correcte ?) </a:t>
            </a:r>
            <a:r>
              <a:rPr lang="fr-FR" dirty="0" smtClean="0"/>
              <a:t>des couleurs) </a:t>
            </a:r>
          </a:p>
          <a:p>
            <a:r>
              <a:rPr lang="fr-FR" dirty="0" smtClean="0"/>
              <a:t>ne satisfait pas (</a:t>
            </a:r>
            <a:r>
              <a:rPr lang="fr-FR" b="1" dirty="0" err="1" smtClean="0">
                <a:solidFill>
                  <a:srgbClr val="FF0000"/>
                </a:solidFill>
              </a:rPr>
              <a:t>fail</a:t>
            </a:r>
            <a:r>
              <a:rPr lang="fr-FR" dirty="0" smtClean="0"/>
              <a:t>) aux critères </a:t>
            </a:r>
            <a:endParaRPr lang="fr-BE" dirty="0"/>
          </a:p>
        </p:txBody>
      </p:sp>
      <p:cxnSp>
        <p:nvCxnSpPr>
          <p:cNvPr id="9" name="Connecteur droit avec flèche 8"/>
          <p:cNvCxnSpPr>
            <a:stCxn id="6" idx="3"/>
          </p:cNvCxnSpPr>
          <p:nvPr/>
        </p:nvCxnSpPr>
        <p:spPr>
          <a:xfrm>
            <a:off x="5902134" y="3421906"/>
            <a:ext cx="1839786" cy="6725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2092960" y="3745072"/>
            <a:ext cx="396240" cy="3494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074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Calculer le rapport de contraste des couleurs entre lettres et fond d'un texte. Université de Liège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146D-31F5-4B65-B0F8-FC34633A27B1}" type="slidenum">
              <a:rPr lang="fr-BE" smtClean="0"/>
              <a:t>23</a:t>
            </a:fld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203200" y="174337"/>
            <a:ext cx="3496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Les lettres entourées d’un bord</a:t>
            </a:r>
            <a:endParaRPr lang="fr-BE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655320" y="1570762"/>
            <a:ext cx="2280920" cy="1054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Triste contraste</a:t>
            </a:r>
            <a:endParaRPr lang="fr-BE" sz="32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85302" y="1556583"/>
            <a:ext cx="2280920" cy="1054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Triste contraste</a:t>
            </a:r>
            <a:endParaRPr lang="fr-BE" sz="32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30657" y="1448832"/>
            <a:ext cx="2280920" cy="1054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Triste contraste</a:t>
            </a:r>
            <a:endParaRPr lang="fr-BE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l="6930" t="13806" r="56427" b="71129"/>
          <a:stretch/>
        </p:blipFill>
        <p:spPr>
          <a:xfrm>
            <a:off x="203200" y="3368427"/>
            <a:ext cx="9202257" cy="2128133"/>
          </a:xfrm>
          <a:prstGeom prst="rect">
            <a:avLst/>
          </a:prstGeom>
        </p:spPr>
      </p:pic>
      <p:cxnSp>
        <p:nvCxnSpPr>
          <p:cNvPr id="12" name="Connecteur droit avec flèche 11"/>
          <p:cNvCxnSpPr/>
          <p:nvPr/>
        </p:nvCxnSpPr>
        <p:spPr>
          <a:xfrm flipV="1">
            <a:off x="7020560" y="2692400"/>
            <a:ext cx="751840" cy="17400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45160" y="761419"/>
            <a:ext cx="2574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Texte Noir sur fond blanc </a:t>
            </a:r>
          </a:p>
          <a:p>
            <a:pPr algn="ctr"/>
            <a:r>
              <a:rPr lang="fr-FR" dirty="0" err="1" smtClean="0"/>
              <a:t>RdC</a:t>
            </a:r>
            <a:r>
              <a:rPr lang="fr-FR" dirty="0" smtClean="0"/>
              <a:t> = 21</a:t>
            </a:r>
            <a:endParaRPr lang="fr-BE" dirty="0"/>
          </a:p>
        </p:txBody>
      </p:sp>
      <p:sp>
        <p:nvSpPr>
          <p:cNvPr id="15" name="ZoneTexte 14"/>
          <p:cNvSpPr txBox="1"/>
          <p:nvPr/>
        </p:nvSpPr>
        <p:spPr>
          <a:xfrm>
            <a:off x="3886389" y="761419"/>
            <a:ext cx="2678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Texte Blanc sur fond blanc </a:t>
            </a:r>
          </a:p>
          <a:p>
            <a:pPr algn="ctr"/>
            <a:r>
              <a:rPr lang="fr-FR" dirty="0" err="1" smtClean="0"/>
              <a:t>RdC</a:t>
            </a:r>
            <a:r>
              <a:rPr lang="fr-FR" dirty="0" smtClean="0"/>
              <a:t> = 1 Texte invisible</a:t>
            </a:r>
            <a:endParaRPr lang="fr-BE" dirty="0"/>
          </a:p>
        </p:txBody>
      </p:sp>
      <p:sp>
        <p:nvSpPr>
          <p:cNvPr id="16" name="ZoneTexte 15"/>
          <p:cNvSpPr txBox="1"/>
          <p:nvPr/>
        </p:nvSpPr>
        <p:spPr>
          <a:xfrm>
            <a:off x="7345665" y="741724"/>
            <a:ext cx="30757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Texte blanc bordé sur blanc </a:t>
            </a:r>
          </a:p>
          <a:p>
            <a:pPr algn="ctr"/>
            <a:r>
              <a:rPr lang="fr-FR" dirty="0" err="1" smtClean="0"/>
              <a:t>RdC</a:t>
            </a:r>
            <a:r>
              <a:rPr lang="fr-FR" dirty="0" smtClean="0"/>
              <a:t> = </a:t>
            </a:r>
            <a:r>
              <a:rPr lang="fr-FR" sz="2400" b="1" dirty="0" smtClean="0">
                <a:solidFill>
                  <a:srgbClr val="FF0000"/>
                </a:solidFill>
              </a:rPr>
              <a:t>?</a:t>
            </a:r>
            <a:r>
              <a:rPr lang="fr-FR" dirty="0" smtClean="0"/>
              <a:t> Texte (un peu)invisible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64302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Calculer le rapport de contraste des couleurs entre lettres et fond d'un texte. Université de Liège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146D-31F5-4B65-B0F8-FC34633A27B1}" type="slidenum">
              <a:rPr lang="fr-BE" smtClean="0"/>
              <a:t>24</a:t>
            </a:fld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203200" y="174337"/>
            <a:ext cx="3496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Les lettres entourées d’un bord</a:t>
            </a:r>
            <a:endParaRPr lang="fr-BE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203200" y="1899522"/>
            <a:ext cx="2280920" cy="1054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Triste contraste</a:t>
            </a:r>
            <a:endParaRPr lang="fr-BE" sz="32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5548" y="1875562"/>
            <a:ext cx="2280920" cy="1054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Triste contraste</a:t>
            </a:r>
            <a:endParaRPr lang="fr-BE" sz="32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05205" y="1899522"/>
            <a:ext cx="2280920" cy="1054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Triste contraste</a:t>
            </a:r>
            <a:endParaRPr lang="fr-BE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l="6930" t="13806" r="56427" b="71129"/>
          <a:stretch/>
        </p:blipFill>
        <p:spPr>
          <a:xfrm>
            <a:off x="56385" y="3549121"/>
            <a:ext cx="8894576" cy="2056978"/>
          </a:xfrm>
          <a:prstGeom prst="rect">
            <a:avLst/>
          </a:prstGeom>
        </p:spPr>
      </p:pic>
      <p:cxnSp>
        <p:nvCxnSpPr>
          <p:cNvPr id="12" name="Connecteur droit avec flèche 11"/>
          <p:cNvCxnSpPr/>
          <p:nvPr/>
        </p:nvCxnSpPr>
        <p:spPr>
          <a:xfrm flipV="1">
            <a:off x="6624320" y="2970622"/>
            <a:ext cx="642644" cy="17010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6384" y="1138857"/>
            <a:ext cx="254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Texte noir sur fond blanc </a:t>
            </a:r>
          </a:p>
          <a:p>
            <a:pPr algn="ctr"/>
            <a:r>
              <a:rPr lang="fr-FR" dirty="0" err="1" smtClean="0"/>
              <a:t>RdC</a:t>
            </a:r>
            <a:r>
              <a:rPr lang="fr-FR" dirty="0" smtClean="0"/>
              <a:t> = 21</a:t>
            </a:r>
            <a:endParaRPr lang="fr-BE" dirty="0"/>
          </a:p>
        </p:txBody>
      </p:sp>
      <p:sp>
        <p:nvSpPr>
          <p:cNvPr id="15" name="ZoneTexte 14"/>
          <p:cNvSpPr txBox="1"/>
          <p:nvPr/>
        </p:nvSpPr>
        <p:spPr>
          <a:xfrm>
            <a:off x="3020358" y="1132285"/>
            <a:ext cx="2675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Texte blanc sur fond blanc </a:t>
            </a:r>
          </a:p>
          <a:p>
            <a:pPr algn="ctr"/>
            <a:r>
              <a:rPr lang="fr-FR" dirty="0" err="1" smtClean="0"/>
              <a:t>RdC</a:t>
            </a:r>
            <a:r>
              <a:rPr lang="fr-FR" dirty="0" smtClean="0"/>
              <a:t> = 1 Texte invisible</a:t>
            </a:r>
            <a:endParaRPr lang="fr-BE" dirty="0"/>
          </a:p>
        </p:txBody>
      </p:sp>
      <p:sp>
        <p:nvSpPr>
          <p:cNvPr id="16" name="ZoneTexte 15"/>
          <p:cNvSpPr txBox="1"/>
          <p:nvPr/>
        </p:nvSpPr>
        <p:spPr>
          <a:xfrm>
            <a:off x="5866798" y="1092690"/>
            <a:ext cx="29577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Texte blanc </a:t>
            </a:r>
            <a:r>
              <a:rPr lang="fr-FR" b="1" dirty="0" smtClean="0"/>
              <a:t>bordé </a:t>
            </a:r>
            <a:r>
              <a:rPr lang="fr-FR" dirty="0" smtClean="0"/>
              <a:t>sur blanc </a:t>
            </a:r>
          </a:p>
          <a:p>
            <a:pPr algn="ctr"/>
            <a:r>
              <a:rPr lang="fr-FR" dirty="0" err="1" smtClean="0"/>
              <a:t>RdC</a:t>
            </a:r>
            <a:r>
              <a:rPr lang="fr-FR" dirty="0" smtClean="0"/>
              <a:t> = </a:t>
            </a:r>
            <a:r>
              <a:rPr lang="fr-FR" sz="2400" b="1" dirty="0" smtClean="0">
                <a:solidFill>
                  <a:srgbClr val="FF0000"/>
                </a:solidFill>
              </a:rPr>
              <a:t>?</a:t>
            </a:r>
            <a:r>
              <a:rPr lang="fr-FR" dirty="0" smtClean="0"/>
              <a:t> Texte (un peu)</a:t>
            </a:r>
            <a:r>
              <a:rPr lang="fr-FR" dirty="0"/>
              <a:t> </a:t>
            </a:r>
            <a:r>
              <a:rPr lang="fr-FR" dirty="0" smtClean="0"/>
              <a:t>visible</a:t>
            </a:r>
            <a:endParaRPr lang="fr-BE" dirty="0"/>
          </a:p>
        </p:txBody>
      </p:sp>
      <p:sp>
        <p:nvSpPr>
          <p:cNvPr id="17" name="Rectangle 16"/>
          <p:cNvSpPr/>
          <p:nvPr/>
        </p:nvSpPr>
        <p:spPr>
          <a:xfrm>
            <a:off x="9513684" y="1894756"/>
            <a:ext cx="2280920" cy="1054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Triste contraste</a:t>
            </a:r>
            <a:endParaRPr lang="fr-BE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9131690" y="531357"/>
            <a:ext cx="302589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Texte légèrement coloré jaune</a:t>
            </a:r>
          </a:p>
          <a:p>
            <a:pPr algn="ctr"/>
            <a:r>
              <a:rPr lang="fr-FR" b="1" dirty="0" smtClean="0"/>
              <a:t>bordé </a:t>
            </a:r>
            <a:r>
              <a:rPr lang="fr-FR" dirty="0" smtClean="0"/>
              <a:t>sur blanc </a:t>
            </a:r>
          </a:p>
          <a:p>
            <a:pPr algn="ctr"/>
            <a:r>
              <a:rPr lang="fr-FR" dirty="0" err="1" smtClean="0"/>
              <a:t>RdC</a:t>
            </a:r>
            <a:r>
              <a:rPr lang="fr-FR" dirty="0" smtClean="0"/>
              <a:t> = </a:t>
            </a:r>
            <a:r>
              <a:rPr lang="fr-FR" sz="2400" b="1" dirty="0" smtClean="0">
                <a:solidFill>
                  <a:srgbClr val="FF0000"/>
                </a:solidFill>
              </a:rPr>
              <a:t>?</a:t>
            </a:r>
            <a:r>
              <a:rPr lang="fr-FR" dirty="0" smtClean="0"/>
              <a:t> Texte (un peu plus) </a:t>
            </a:r>
          </a:p>
          <a:p>
            <a:pPr algn="ctr"/>
            <a:r>
              <a:rPr lang="fr-FR" dirty="0" smtClean="0"/>
              <a:t>visible</a:t>
            </a:r>
            <a:endParaRPr lang="fr-BE" dirty="0"/>
          </a:p>
        </p:txBody>
      </p:sp>
      <p:sp>
        <p:nvSpPr>
          <p:cNvPr id="19" name="ZoneTexte 18"/>
          <p:cNvSpPr txBox="1"/>
          <p:nvPr/>
        </p:nvSpPr>
        <p:spPr>
          <a:xfrm>
            <a:off x="9903778" y="3052426"/>
            <a:ext cx="1500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Quel principe 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appliquer ? 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183662" y="3884538"/>
            <a:ext cx="1963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Au minimum </a:t>
            </a:r>
          </a:p>
          <a:p>
            <a:pPr algn="ctr"/>
            <a:r>
              <a:rPr lang="fr-FR" dirty="0" smtClean="0"/>
              <a:t>repérer l’existence </a:t>
            </a:r>
          </a:p>
          <a:p>
            <a:pPr algn="ctr"/>
            <a:r>
              <a:rPr lang="fr-FR" dirty="0" smtClean="0"/>
              <a:t>du bord</a:t>
            </a:r>
            <a:endParaRPr lang="fr-BE" dirty="0"/>
          </a:p>
        </p:txBody>
      </p:sp>
      <p:sp>
        <p:nvSpPr>
          <p:cNvPr id="21" name="ZoneTexte 20"/>
          <p:cNvSpPr txBox="1"/>
          <p:nvPr/>
        </p:nvSpPr>
        <p:spPr>
          <a:xfrm>
            <a:off x="9053239" y="4729017"/>
            <a:ext cx="3093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Moyenne </a:t>
            </a:r>
            <a:r>
              <a:rPr lang="fr-FR" dirty="0" smtClean="0">
                <a:solidFill>
                  <a:srgbClr val="FF0000"/>
                </a:solidFill>
              </a:rPr>
              <a:t>des </a:t>
            </a:r>
            <a:r>
              <a:rPr lang="fr-FR" dirty="0" err="1" smtClean="0">
                <a:solidFill>
                  <a:srgbClr val="FF0000"/>
                </a:solidFill>
              </a:rPr>
              <a:t>RdC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-quand les lettres sont jaunes      </a:t>
            </a:r>
          </a:p>
          <a:p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            </a:t>
            </a:r>
            <a:r>
              <a:rPr lang="fr-FR" dirty="0" smtClean="0">
                <a:solidFill>
                  <a:srgbClr val="FF0000"/>
                </a:solidFill>
              </a:rPr>
              <a:t>sans bord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-quand les lettres sont </a:t>
            </a:r>
            <a:r>
              <a:rPr lang="fr-FR" dirty="0" smtClean="0">
                <a:solidFill>
                  <a:srgbClr val="FF0000"/>
                </a:solidFill>
              </a:rPr>
              <a:t>grises 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                 </a:t>
            </a:r>
            <a:r>
              <a:rPr lang="fr-FR" sz="2400" b="1" dirty="0" smtClean="0">
                <a:solidFill>
                  <a:srgbClr val="FF0000"/>
                </a:solidFill>
              </a:rPr>
              <a:t>?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endParaRPr lang="fr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28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16421" t="28013" r="36558" b="34839"/>
          <a:stretch/>
        </p:blipFill>
        <p:spPr>
          <a:xfrm>
            <a:off x="0" y="132964"/>
            <a:ext cx="8005259" cy="3557293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133636" y="3771578"/>
            <a:ext cx="5718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Considérons ces deux contrastes de couleurs  Texte/Fond. 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6571" y="4339312"/>
            <a:ext cx="1116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J’appelle  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2839" y="4365953"/>
            <a:ext cx="4801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smtClean="0">
                <a:solidFill>
                  <a:srgbClr val="0000CC"/>
                </a:solidFill>
              </a:rPr>
              <a:t>https://webaim.org/resources/contrastchecker/</a:t>
            </a:r>
            <a:endParaRPr lang="fr-BE" b="1" dirty="0">
              <a:solidFill>
                <a:srgbClr val="0000CC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Calculer le rapport de contraste des couleurs entre lettres et fond d'un texte. Université de Liège</a:t>
            </a:r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146D-31F5-4B65-B0F8-FC34633A27B1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3769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16421" t="28013" r="36558" b="34839"/>
          <a:stretch/>
        </p:blipFill>
        <p:spPr>
          <a:xfrm>
            <a:off x="0" y="132964"/>
            <a:ext cx="8005259" cy="3557293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133636" y="3771578"/>
            <a:ext cx="5718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Considérons ces deux contrastes de couleurs  Texte/Fond. 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6571" y="4339312"/>
            <a:ext cx="1116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J’appelle  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2839" y="4365953"/>
            <a:ext cx="4801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smtClean="0">
                <a:solidFill>
                  <a:srgbClr val="0000CC"/>
                </a:solidFill>
              </a:rPr>
              <a:t>https://webaim.org/resources/contrastchecker/</a:t>
            </a:r>
            <a:endParaRPr lang="fr-BE" b="1" dirty="0">
              <a:solidFill>
                <a:srgbClr val="0000CC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16170" t="52482" r="42606" b="4870"/>
          <a:stretch/>
        </p:blipFill>
        <p:spPr>
          <a:xfrm>
            <a:off x="7643321" y="3956244"/>
            <a:ext cx="4355589" cy="25346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3301722" y="4761926"/>
            <a:ext cx="428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q</a:t>
            </a:r>
            <a:r>
              <a:rPr lang="fr-FR" b="1" dirty="0" smtClean="0">
                <a:solidFill>
                  <a:srgbClr val="FF0000"/>
                </a:solidFill>
              </a:rPr>
              <a:t>ui m’affiche </a:t>
            </a:r>
            <a:r>
              <a:rPr lang="fr-FR" b="1" u="sng" dirty="0" smtClean="0">
                <a:solidFill>
                  <a:srgbClr val="FF0000"/>
                </a:solidFill>
              </a:rPr>
              <a:t>le vérificateur de contraste </a:t>
            </a:r>
            <a:r>
              <a:rPr lang="fr-FR" b="1" dirty="0" smtClean="0">
                <a:solidFill>
                  <a:srgbClr val="FF0000"/>
                </a:solidFill>
              </a:rPr>
              <a:t>: 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183465" y="5104617"/>
            <a:ext cx="3262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(toujours la même </a:t>
            </a:r>
            <a:r>
              <a:rPr lang="fr-FR" b="1" dirty="0" smtClean="0"/>
              <a:t>forme</a:t>
            </a:r>
            <a:r>
              <a:rPr lang="fr-FR" dirty="0" smtClean="0"/>
              <a:t> (Bleue)</a:t>
            </a:r>
          </a:p>
          <a:p>
            <a:r>
              <a:rPr lang="fr-FR" dirty="0" smtClean="0"/>
              <a:t> sur le même  </a:t>
            </a:r>
            <a:r>
              <a:rPr lang="fr-FR" b="1" dirty="0" smtClean="0"/>
              <a:t>Fond</a:t>
            </a:r>
            <a:r>
              <a:rPr lang="fr-FR" dirty="0" smtClean="0"/>
              <a:t> (blanc)</a:t>
            </a:r>
          </a:p>
          <a:p>
            <a:r>
              <a:rPr lang="fr-FR" dirty="0"/>
              <a:t>d</a:t>
            </a:r>
            <a:r>
              <a:rPr lang="fr-FR" dirty="0" smtClean="0"/>
              <a:t>onc le même </a:t>
            </a:r>
            <a:r>
              <a:rPr lang="fr-FR" b="1" dirty="0" smtClean="0"/>
              <a:t>contraste</a:t>
            </a:r>
            <a:r>
              <a:rPr lang="fr-FR" dirty="0" smtClean="0"/>
              <a:t> : 8,59</a:t>
            </a:r>
            <a:endParaRPr lang="fr-BE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Calculer le rapport de contraste des couleurs entre lettres et fond d'un texte. Université de Liège</a:t>
            </a:r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146D-31F5-4B65-B0F8-FC34633A27B1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84303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16170" t="64308" r="42606" b="4870"/>
          <a:stretch/>
        </p:blipFill>
        <p:spPr>
          <a:xfrm>
            <a:off x="3953063" y="2003546"/>
            <a:ext cx="4355589" cy="18318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ZoneTexte 8"/>
          <p:cNvSpPr txBox="1"/>
          <p:nvPr/>
        </p:nvSpPr>
        <p:spPr>
          <a:xfrm>
            <a:off x="381001" y="119743"/>
            <a:ext cx="255563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Parenthèse technique 1</a:t>
            </a:r>
          </a:p>
          <a:p>
            <a:r>
              <a:rPr lang="fr-FR" b="1" dirty="0" smtClean="0"/>
              <a:t>(termes et traductions) : </a:t>
            </a:r>
            <a:endParaRPr lang="fr-BE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158344" y="1709647"/>
            <a:ext cx="763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forme</a:t>
            </a:r>
            <a:endParaRPr lang="fr-BE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286076" y="1663135"/>
            <a:ext cx="65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Fond</a:t>
            </a:r>
            <a:endParaRPr lang="fr-BE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2997923" y="2455217"/>
            <a:ext cx="1236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Luminosité</a:t>
            </a:r>
            <a:endParaRPr lang="fr-BE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0" y="3276220"/>
            <a:ext cx="29871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On aurait pu écrire </a:t>
            </a:r>
            <a:r>
              <a:rPr lang="fr-FR" b="1" u="sng" dirty="0" smtClean="0"/>
              <a:t>blancheur</a:t>
            </a:r>
          </a:p>
          <a:p>
            <a:r>
              <a:rPr lang="fr-FR" b="1" u="sng" dirty="0"/>
              <a:t>o</a:t>
            </a:r>
            <a:r>
              <a:rPr lang="fr-FR" b="1" u="sng" dirty="0" smtClean="0"/>
              <a:t>u clarté </a:t>
            </a:r>
            <a:r>
              <a:rPr lang="fr-FR" b="1" dirty="0" smtClean="0"/>
              <a:t> (ses synonymes) </a:t>
            </a:r>
          </a:p>
          <a:p>
            <a:r>
              <a:rPr lang="fr-FR" b="1" dirty="0"/>
              <a:t>o</a:t>
            </a:r>
            <a:r>
              <a:rPr lang="fr-FR" b="1" dirty="0" smtClean="0"/>
              <a:t>u </a:t>
            </a:r>
            <a:r>
              <a:rPr lang="fr-FR" b="1" u="sng" dirty="0" smtClean="0"/>
              <a:t>obscurité</a:t>
            </a:r>
            <a:r>
              <a:rPr lang="fr-FR" b="1" dirty="0" smtClean="0"/>
              <a:t> ou </a:t>
            </a:r>
            <a:r>
              <a:rPr lang="fr-FR" b="1" u="sng" dirty="0" smtClean="0"/>
              <a:t>noirceur </a:t>
            </a:r>
          </a:p>
          <a:p>
            <a:r>
              <a:rPr lang="fr-FR" b="1" dirty="0" smtClean="0"/>
              <a:t>(ses antonymes) </a:t>
            </a:r>
            <a:endParaRPr lang="fr-BE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2177143" y="2824549"/>
            <a:ext cx="1197428" cy="4516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 flipV="1">
            <a:off x="4674838" y="3756759"/>
            <a:ext cx="16905" cy="5104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3864429" y="4365171"/>
            <a:ext cx="37547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On parle de contraste valant </a:t>
            </a:r>
            <a:r>
              <a:rPr lang="fr-FR" b="1" dirty="0" smtClean="0">
                <a:solidFill>
                  <a:srgbClr val="FF0000"/>
                </a:solidFill>
              </a:rPr>
              <a:t>8,59</a:t>
            </a:r>
          </a:p>
          <a:p>
            <a:r>
              <a:rPr lang="fr-FR" b="1" dirty="0" smtClean="0"/>
              <a:t>Or il s’agit, techniquement, d’un</a:t>
            </a:r>
          </a:p>
          <a:p>
            <a:r>
              <a:rPr lang="fr-FR" b="1" u="sng" dirty="0" smtClean="0"/>
              <a:t>Rapport</a:t>
            </a:r>
            <a:r>
              <a:rPr lang="fr-FR" b="1" dirty="0" smtClean="0"/>
              <a:t> de contraste (</a:t>
            </a:r>
            <a:r>
              <a:rPr lang="fr-FR" b="1" i="1" dirty="0" err="1" smtClean="0"/>
              <a:t>contrast</a:t>
            </a:r>
            <a:r>
              <a:rPr lang="fr-FR" b="1" i="1" dirty="0" smtClean="0"/>
              <a:t> ratio</a:t>
            </a:r>
            <a:r>
              <a:rPr lang="fr-FR" b="1" dirty="0" smtClean="0"/>
              <a:t>),</a:t>
            </a:r>
          </a:p>
          <a:p>
            <a:r>
              <a:rPr lang="fr-FR" b="1" dirty="0" smtClean="0"/>
              <a:t>ici 8,59</a:t>
            </a:r>
            <a:r>
              <a:rPr lang="fr-FR" b="1" dirty="0" smtClean="0">
                <a:solidFill>
                  <a:srgbClr val="FF0000"/>
                </a:solidFill>
              </a:rPr>
              <a:t>:1 </a:t>
            </a:r>
            <a:r>
              <a:rPr lang="fr-FR" b="1" dirty="0" smtClean="0"/>
              <a:t>qui se lit </a:t>
            </a:r>
            <a:r>
              <a:rPr lang="fr-FR" b="1" dirty="0" smtClean="0">
                <a:solidFill>
                  <a:srgbClr val="FF0000"/>
                </a:solidFill>
              </a:rPr>
              <a:t>« 8,59 sur 1 »</a:t>
            </a:r>
            <a:endParaRPr lang="fr-BE" b="1" dirty="0">
              <a:solidFill>
                <a:srgbClr val="FF0000"/>
              </a:solidFill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>
            <a:off x="4921437" y="489075"/>
            <a:ext cx="235376" cy="21508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4216849" y="94395"/>
            <a:ext cx="42877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Ce </a:t>
            </a:r>
            <a:r>
              <a:rPr lang="fr-FR" b="1" dirty="0"/>
              <a:t>c</a:t>
            </a:r>
            <a:r>
              <a:rPr lang="fr-FR" b="1" dirty="0" smtClean="0"/>
              <a:t>urseur (ici placé </a:t>
            </a:r>
            <a:r>
              <a:rPr lang="fr-FR" b="1" u="sng" dirty="0" smtClean="0"/>
              <a:t>au milieu du spectre</a:t>
            </a:r>
            <a:r>
              <a:rPr lang="fr-FR" b="1" dirty="0" smtClean="0"/>
              <a:t>)</a:t>
            </a:r>
          </a:p>
          <a:p>
            <a:r>
              <a:rPr lang="fr-FR" b="1" dirty="0" smtClean="0"/>
              <a:t>                    résulte en une </a:t>
            </a:r>
          </a:p>
          <a:p>
            <a:r>
              <a:rPr lang="fr-FR" b="1" dirty="0" smtClean="0"/>
              <a:t>                   </a:t>
            </a:r>
            <a:r>
              <a:rPr lang="fr-FR" b="1" u="sng" dirty="0" smtClean="0"/>
              <a:t>Saturation maximale </a:t>
            </a:r>
            <a:r>
              <a:rPr lang="fr-FR" b="1" dirty="0" smtClean="0"/>
              <a:t>du bleu </a:t>
            </a:r>
          </a:p>
          <a:p>
            <a:r>
              <a:rPr lang="fr-FR" b="1" dirty="0" smtClean="0"/>
              <a:t>                   (sans noir ni blanc)</a:t>
            </a:r>
            <a:endParaRPr lang="fr-BE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8439364" y="4780669"/>
            <a:ext cx="3464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CC"/>
                </a:solidFill>
              </a:rPr>
              <a:t>Bleu </a:t>
            </a:r>
            <a:r>
              <a:rPr lang="fr-FR" b="1" dirty="0" smtClean="0"/>
              <a:t>est une </a:t>
            </a:r>
            <a:r>
              <a:rPr lang="fr-FR" b="1" u="sng" dirty="0" smtClean="0"/>
              <a:t>couleur</a:t>
            </a:r>
            <a:r>
              <a:rPr lang="fr-FR" b="1" dirty="0" smtClean="0"/>
              <a:t> ou une </a:t>
            </a:r>
            <a:r>
              <a:rPr lang="fr-FR" b="1" u="sng" dirty="0" smtClean="0"/>
              <a:t>teinte</a:t>
            </a:r>
          </a:p>
          <a:p>
            <a:r>
              <a:rPr lang="fr-FR" b="1" dirty="0"/>
              <a:t> </a:t>
            </a:r>
            <a:r>
              <a:rPr lang="fr-FR" b="1" dirty="0" smtClean="0"/>
              <a:t>                        (</a:t>
            </a:r>
            <a:r>
              <a:rPr lang="fr-FR" b="1" dirty="0" err="1" smtClean="0"/>
              <a:t>color</a:t>
            </a:r>
            <a:r>
              <a:rPr lang="fr-FR" b="1" dirty="0" smtClean="0"/>
              <a:t>)               (hue)</a:t>
            </a:r>
            <a:endParaRPr lang="fr-BE" b="1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Calculer le rapport de contraste des couleurs entre lettres et fond d'un texte. Université de Liège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146D-31F5-4B65-B0F8-FC34633A27B1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6627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16170" t="64308" r="42606" b="4870"/>
          <a:stretch/>
        </p:blipFill>
        <p:spPr>
          <a:xfrm>
            <a:off x="3953063" y="2003546"/>
            <a:ext cx="4355589" cy="18318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ZoneTexte 8"/>
          <p:cNvSpPr txBox="1"/>
          <p:nvPr/>
        </p:nvSpPr>
        <p:spPr>
          <a:xfrm>
            <a:off x="381001" y="119743"/>
            <a:ext cx="255563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Parenthèse technique 1</a:t>
            </a:r>
          </a:p>
          <a:p>
            <a:r>
              <a:rPr lang="fr-FR" b="1" dirty="0" smtClean="0"/>
              <a:t>(termes et traductions) : </a:t>
            </a:r>
            <a:endParaRPr lang="fr-BE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158344" y="1709647"/>
            <a:ext cx="763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forme</a:t>
            </a:r>
            <a:endParaRPr lang="fr-BE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286076" y="1663135"/>
            <a:ext cx="65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Fond</a:t>
            </a:r>
            <a:endParaRPr lang="fr-BE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2997923" y="2455217"/>
            <a:ext cx="1236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Luminosité</a:t>
            </a:r>
            <a:endParaRPr lang="fr-BE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0" y="3276220"/>
            <a:ext cx="29871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On aurait pu écrire </a:t>
            </a:r>
            <a:r>
              <a:rPr lang="fr-FR" b="1" u="sng" dirty="0" smtClean="0"/>
              <a:t>blancheur</a:t>
            </a:r>
          </a:p>
          <a:p>
            <a:r>
              <a:rPr lang="fr-FR" b="1" u="sng" dirty="0"/>
              <a:t>o</a:t>
            </a:r>
            <a:r>
              <a:rPr lang="fr-FR" b="1" u="sng" dirty="0" smtClean="0"/>
              <a:t>u clarté </a:t>
            </a:r>
            <a:r>
              <a:rPr lang="fr-FR" b="1" dirty="0" smtClean="0"/>
              <a:t> (ses synonymes) </a:t>
            </a:r>
          </a:p>
          <a:p>
            <a:r>
              <a:rPr lang="fr-FR" b="1" dirty="0"/>
              <a:t>o</a:t>
            </a:r>
            <a:r>
              <a:rPr lang="fr-FR" b="1" dirty="0" smtClean="0"/>
              <a:t>u </a:t>
            </a:r>
            <a:r>
              <a:rPr lang="fr-FR" b="1" u="sng" dirty="0" smtClean="0"/>
              <a:t>obscurité</a:t>
            </a:r>
            <a:r>
              <a:rPr lang="fr-FR" b="1" dirty="0" smtClean="0"/>
              <a:t> ou </a:t>
            </a:r>
            <a:r>
              <a:rPr lang="fr-FR" b="1" u="sng" dirty="0" smtClean="0"/>
              <a:t>noirceur </a:t>
            </a:r>
          </a:p>
          <a:p>
            <a:r>
              <a:rPr lang="fr-FR" b="1" dirty="0" smtClean="0"/>
              <a:t>(ses antonymes) </a:t>
            </a:r>
            <a:endParaRPr lang="fr-BE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2177143" y="2824549"/>
            <a:ext cx="1197428" cy="4516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6781800" y="1537425"/>
            <a:ext cx="1852515" cy="709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8634314" y="1259885"/>
            <a:ext cx="2196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Chaque couleur a un 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code informatique</a:t>
            </a:r>
            <a:endParaRPr lang="fr-BE" b="1" dirty="0">
              <a:solidFill>
                <a:srgbClr val="FF0000"/>
              </a:solidFill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flipH="1" flipV="1">
            <a:off x="4674838" y="3756759"/>
            <a:ext cx="16905" cy="5104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3864429" y="4365171"/>
            <a:ext cx="37547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On parle de contraste valant </a:t>
            </a:r>
            <a:r>
              <a:rPr lang="fr-FR" b="1" dirty="0" smtClean="0">
                <a:solidFill>
                  <a:srgbClr val="FF0000"/>
                </a:solidFill>
              </a:rPr>
              <a:t>8,59</a:t>
            </a:r>
          </a:p>
          <a:p>
            <a:r>
              <a:rPr lang="fr-FR" b="1" dirty="0" smtClean="0"/>
              <a:t>Or il s’agit, techniquement, d’un</a:t>
            </a:r>
          </a:p>
          <a:p>
            <a:r>
              <a:rPr lang="fr-FR" b="1" u="sng" dirty="0" smtClean="0"/>
              <a:t>Rapport</a:t>
            </a:r>
            <a:r>
              <a:rPr lang="fr-FR" b="1" dirty="0" smtClean="0"/>
              <a:t> de contraste (</a:t>
            </a:r>
            <a:r>
              <a:rPr lang="fr-FR" b="1" i="1" dirty="0" err="1" smtClean="0"/>
              <a:t>contrast</a:t>
            </a:r>
            <a:r>
              <a:rPr lang="fr-FR" b="1" i="1" dirty="0" smtClean="0"/>
              <a:t> ratio</a:t>
            </a:r>
            <a:r>
              <a:rPr lang="fr-FR" b="1" dirty="0" smtClean="0"/>
              <a:t>),</a:t>
            </a:r>
          </a:p>
          <a:p>
            <a:r>
              <a:rPr lang="fr-FR" b="1" dirty="0" smtClean="0"/>
              <a:t>ici 8,59</a:t>
            </a:r>
            <a:r>
              <a:rPr lang="fr-FR" b="1" dirty="0" smtClean="0">
                <a:solidFill>
                  <a:srgbClr val="FF0000"/>
                </a:solidFill>
              </a:rPr>
              <a:t>:1 </a:t>
            </a:r>
            <a:r>
              <a:rPr lang="fr-FR" b="1" dirty="0" smtClean="0"/>
              <a:t>qui se lit </a:t>
            </a:r>
            <a:r>
              <a:rPr lang="fr-FR" b="1" dirty="0" smtClean="0">
                <a:solidFill>
                  <a:srgbClr val="FF0000"/>
                </a:solidFill>
              </a:rPr>
              <a:t>« 8,59 sur 1 »</a:t>
            </a:r>
            <a:endParaRPr lang="fr-BE" b="1" dirty="0">
              <a:solidFill>
                <a:srgbClr val="FF0000"/>
              </a:solidFill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 flipH="1" flipV="1">
            <a:off x="8439364" y="2797041"/>
            <a:ext cx="774401" cy="29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9437914" y="2639883"/>
            <a:ext cx="23497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Ce </a:t>
            </a:r>
            <a:r>
              <a:rPr lang="fr-FR" b="1" dirty="0">
                <a:solidFill>
                  <a:srgbClr val="FF0000"/>
                </a:solidFill>
              </a:rPr>
              <a:t>c</a:t>
            </a:r>
            <a:r>
              <a:rPr lang="fr-FR" b="1" dirty="0" smtClean="0">
                <a:solidFill>
                  <a:srgbClr val="FF0000"/>
                </a:solidFill>
              </a:rPr>
              <a:t>urseur (ici mis à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 l’extrême luminosité 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(ou blancheur) résulte </a:t>
            </a:r>
          </a:p>
          <a:p>
            <a:r>
              <a:rPr lang="fr-FR" b="1" dirty="0">
                <a:solidFill>
                  <a:srgbClr val="FF0000"/>
                </a:solidFill>
              </a:rPr>
              <a:t>e</a:t>
            </a:r>
            <a:r>
              <a:rPr lang="fr-FR" b="1" dirty="0" smtClean="0">
                <a:solidFill>
                  <a:srgbClr val="FF0000"/>
                </a:solidFill>
              </a:rPr>
              <a:t>n un 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fond blanc</a:t>
            </a:r>
            <a:endParaRPr lang="fr-BE" b="1" dirty="0">
              <a:solidFill>
                <a:srgbClr val="FF0000"/>
              </a:solidFill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H="1" flipV="1">
            <a:off x="7315200" y="2455217"/>
            <a:ext cx="2122715" cy="14211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4921437" y="489075"/>
            <a:ext cx="235376" cy="21508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4216849" y="94395"/>
            <a:ext cx="42877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Ce </a:t>
            </a:r>
            <a:r>
              <a:rPr lang="fr-FR" b="1" dirty="0"/>
              <a:t>c</a:t>
            </a:r>
            <a:r>
              <a:rPr lang="fr-FR" b="1" dirty="0" smtClean="0"/>
              <a:t>urseur (ici placé </a:t>
            </a:r>
            <a:r>
              <a:rPr lang="fr-FR" b="1" u="sng" dirty="0" smtClean="0"/>
              <a:t>au milieu du spectre</a:t>
            </a:r>
            <a:r>
              <a:rPr lang="fr-FR" b="1" dirty="0" smtClean="0"/>
              <a:t>)</a:t>
            </a:r>
          </a:p>
          <a:p>
            <a:r>
              <a:rPr lang="fr-FR" b="1" dirty="0" smtClean="0"/>
              <a:t>                    résulte en une </a:t>
            </a:r>
          </a:p>
          <a:p>
            <a:r>
              <a:rPr lang="fr-FR" b="1" dirty="0" smtClean="0"/>
              <a:t>                   </a:t>
            </a:r>
            <a:r>
              <a:rPr lang="fr-FR" b="1" u="sng" dirty="0" smtClean="0"/>
              <a:t>Saturation maximale </a:t>
            </a:r>
            <a:r>
              <a:rPr lang="fr-FR" b="1" dirty="0" smtClean="0"/>
              <a:t>du bleu </a:t>
            </a:r>
          </a:p>
          <a:p>
            <a:r>
              <a:rPr lang="fr-FR" b="1" dirty="0" smtClean="0"/>
              <a:t>                   (sans noir ni blanc)</a:t>
            </a:r>
            <a:endParaRPr lang="fr-BE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8439364" y="4780669"/>
            <a:ext cx="3464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CC"/>
                </a:solidFill>
              </a:rPr>
              <a:t>Bleu </a:t>
            </a:r>
            <a:r>
              <a:rPr lang="fr-FR" b="1" dirty="0" smtClean="0"/>
              <a:t>est une </a:t>
            </a:r>
            <a:r>
              <a:rPr lang="fr-FR" b="1" u="sng" dirty="0" smtClean="0"/>
              <a:t>couleur</a:t>
            </a:r>
            <a:r>
              <a:rPr lang="fr-FR" b="1" dirty="0" smtClean="0"/>
              <a:t> ou une </a:t>
            </a:r>
            <a:r>
              <a:rPr lang="fr-FR" b="1" u="sng" dirty="0" smtClean="0"/>
              <a:t>teinte</a:t>
            </a:r>
          </a:p>
          <a:p>
            <a:r>
              <a:rPr lang="fr-FR" b="1" dirty="0"/>
              <a:t> </a:t>
            </a:r>
            <a:r>
              <a:rPr lang="fr-FR" b="1" dirty="0" smtClean="0"/>
              <a:t>                        (</a:t>
            </a:r>
            <a:r>
              <a:rPr lang="fr-FR" b="1" dirty="0" err="1" smtClean="0"/>
              <a:t>color</a:t>
            </a:r>
            <a:r>
              <a:rPr lang="fr-FR" b="1" dirty="0" smtClean="0"/>
              <a:t>)               (hue)</a:t>
            </a:r>
            <a:endParaRPr lang="fr-BE" b="1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Calculer le rapport de contraste des couleurs entre lettres et fond d'un texte. Université de Liège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146D-31F5-4B65-B0F8-FC34633A27B1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15528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16170" t="52482" r="42606" b="4870"/>
          <a:stretch/>
        </p:blipFill>
        <p:spPr>
          <a:xfrm>
            <a:off x="306567" y="583862"/>
            <a:ext cx="4355589" cy="25346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14645" t="46718" r="42428" b="8641"/>
          <a:stretch/>
        </p:blipFill>
        <p:spPr>
          <a:xfrm>
            <a:off x="7237460" y="0"/>
            <a:ext cx="4596169" cy="26885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4721975" y="955206"/>
            <a:ext cx="24436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b="1" dirty="0" smtClean="0">
                <a:solidFill>
                  <a:srgbClr val="FF0000"/>
                </a:solidFill>
              </a:rPr>
              <a:t>1. On joue avec le curseur </a:t>
            </a:r>
          </a:p>
          <a:p>
            <a:r>
              <a:rPr lang="fr-BE" sz="1600" b="1" dirty="0" smtClean="0">
                <a:solidFill>
                  <a:srgbClr val="FF0000"/>
                </a:solidFill>
              </a:rPr>
              <a:t>pour augmenter </a:t>
            </a:r>
          </a:p>
          <a:p>
            <a:r>
              <a:rPr lang="fr-BE" sz="1600" b="1" dirty="0" smtClean="0">
                <a:solidFill>
                  <a:srgbClr val="FF0000"/>
                </a:solidFill>
              </a:rPr>
              <a:t>la</a:t>
            </a:r>
            <a:r>
              <a:rPr lang="fr-BE" sz="1600" b="1" u="sng" dirty="0" smtClean="0">
                <a:solidFill>
                  <a:srgbClr val="FF0000"/>
                </a:solidFill>
              </a:rPr>
              <a:t> luminosité </a:t>
            </a:r>
            <a:r>
              <a:rPr lang="fr-BE" sz="1600" b="1" dirty="0" smtClean="0">
                <a:solidFill>
                  <a:srgbClr val="FF0000"/>
                </a:solidFill>
              </a:rPr>
              <a:t>(</a:t>
            </a:r>
            <a:r>
              <a:rPr lang="fr-BE" sz="1600" b="1" dirty="0" err="1" smtClean="0">
                <a:solidFill>
                  <a:srgbClr val="FF0000"/>
                </a:solidFill>
              </a:rPr>
              <a:t>brightness</a:t>
            </a:r>
            <a:r>
              <a:rPr lang="fr-BE" sz="1600" b="1" dirty="0" smtClean="0">
                <a:solidFill>
                  <a:srgbClr val="FF0000"/>
                </a:solidFill>
              </a:rPr>
              <a:t>), </a:t>
            </a:r>
          </a:p>
          <a:p>
            <a:r>
              <a:rPr lang="fr-BE" sz="1600" b="1" dirty="0">
                <a:solidFill>
                  <a:srgbClr val="FF0000"/>
                </a:solidFill>
              </a:rPr>
              <a:t>o</a:t>
            </a:r>
            <a:r>
              <a:rPr lang="fr-BE" sz="1600" b="1" dirty="0" smtClean="0">
                <a:solidFill>
                  <a:srgbClr val="FF0000"/>
                </a:solidFill>
              </a:rPr>
              <a:t>u </a:t>
            </a:r>
            <a:r>
              <a:rPr lang="fr-BE" sz="1600" b="1" u="sng" dirty="0" smtClean="0">
                <a:solidFill>
                  <a:srgbClr val="FF0000"/>
                </a:solidFill>
              </a:rPr>
              <a:t>brillance</a:t>
            </a:r>
            <a:r>
              <a:rPr lang="fr-BE" sz="1600" b="1" dirty="0" smtClean="0">
                <a:solidFill>
                  <a:srgbClr val="FF0000"/>
                </a:solidFill>
              </a:rPr>
              <a:t> ou </a:t>
            </a:r>
            <a:r>
              <a:rPr lang="fr-BE" sz="1600" b="1" u="sng" dirty="0" smtClean="0">
                <a:solidFill>
                  <a:srgbClr val="FF0000"/>
                </a:solidFill>
              </a:rPr>
              <a:t>blancheur </a:t>
            </a:r>
          </a:p>
          <a:p>
            <a:r>
              <a:rPr lang="fr-BE" sz="1600" b="1" dirty="0" smtClean="0">
                <a:solidFill>
                  <a:srgbClr val="FF0000"/>
                </a:solidFill>
              </a:rPr>
              <a:t>en ajoutant  du blanc.</a:t>
            </a:r>
            <a:endParaRPr lang="fr-BE" sz="1600" b="1" dirty="0">
              <a:solidFill>
                <a:srgbClr val="FF0000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7032614" y="1236425"/>
            <a:ext cx="1854908" cy="3470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355318" y="2874285"/>
            <a:ext cx="5478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 smtClean="0">
                <a:solidFill>
                  <a:srgbClr val="FF0000"/>
                </a:solidFill>
              </a:rPr>
              <a:t>2. Résultats : R de contraste moins élevé et Texte plus pâle </a:t>
            </a:r>
            <a:endParaRPr lang="fr-BE" sz="1600" b="1" dirty="0">
              <a:solidFill>
                <a:srgbClr val="FF000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9132850" y="1237785"/>
            <a:ext cx="1268179" cy="17503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 flipV="1">
            <a:off x="8080919" y="2539757"/>
            <a:ext cx="43544" cy="4483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81001" y="119743"/>
            <a:ext cx="57694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Parenthèse technique 2 (jouons avec les curseurs) : </a:t>
            </a:r>
            <a:endParaRPr lang="fr-BE" b="1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Calculer le rapport de contraste des couleurs entre lettres et fond d'un texte. Université de Liège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146D-31F5-4B65-B0F8-FC34633A27B1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10150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16170" t="52482" r="42606" b="4870"/>
          <a:stretch/>
        </p:blipFill>
        <p:spPr>
          <a:xfrm>
            <a:off x="306567" y="583862"/>
            <a:ext cx="4355589" cy="25346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14645" t="46718" r="42428" b="8641"/>
          <a:stretch/>
        </p:blipFill>
        <p:spPr>
          <a:xfrm>
            <a:off x="7237460" y="0"/>
            <a:ext cx="4596169" cy="26885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4721975" y="955206"/>
            <a:ext cx="24436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b="1" dirty="0" smtClean="0">
                <a:solidFill>
                  <a:srgbClr val="FF33CC"/>
                </a:solidFill>
              </a:rPr>
              <a:t>1. On joue avec le curseur </a:t>
            </a:r>
          </a:p>
          <a:p>
            <a:r>
              <a:rPr lang="fr-BE" sz="1600" b="1" dirty="0" smtClean="0">
                <a:solidFill>
                  <a:srgbClr val="FF33CC"/>
                </a:solidFill>
              </a:rPr>
              <a:t>pour augmenter </a:t>
            </a:r>
          </a:p>
          <a:p>
            <a:r>
              <a:rPr lang="fr-BE" sz="1600" b="1" dirty="0" smtClean="0">
                <a:solidFill>
                  <a:srgbClr val="FF33CC"/>
                </a:solidFill>
              </a:rPr>
              <a:t>la</a:t>
            </a:r>
            <a:r>
              <a:rPr lang="fr-BE" sz="1600" b="1" u="sng" dirty="0" smtClean="0">
                <a:solidFill>
                  <a:srgbClr val="FF33CC"/>
                </a:solidFill>
              </a:rPr>
              <a:t> luminosité </a:t>
            </a:r>
            <a:r>
              <a:rPr lang="fr-BE" sz="1600" b="1" dirty="0" smtClean="0">
                <a:solidFill>
                  <a:srgbClr val="FF33CC"/>
                </a:solidFill>
              </a:rPr>
              <a:t>(</a:t>
            </a:r>
            <a:r>
              <a:rPr lang="fr-BE" sz="1600" b="1" dirty="0" err="1" smtClean="0">
                <a:solidFill>
                  <a:srgbClr val="FF33CC"/>
                </a:solidFill>
              </a:rPr>
              <a:t>brightness</a:t>
            </a:r>
            <a:r>
              <a:rPr lang="fr-BE" sz="1600" b="1" dirty="0" smtClean="0">
                <a:solidFill>
                  <a:srgbClr val="FF33CC"/>
                </a:solidFill>
              </a:rPr>
              <a:t>), </a:t>
            </a:r>
          </a:p>
          <a:p>
            <a:r>
              <a:rPr lang="fr-BE" sz="1600" b="1" dirty="0">
                <a:solidFill>
                  <a:srgbClr val="FF33CC"/>
                </a:solidFill>
              </a:rPr>
              <a:t>o</a:t>
            </a:r>
            <a:r>
              <a:rPr lang="fr-BE" sz="1600" b="1" dirty="0" smtClean="0">
                <a:solidFill>
                  <a:srgbClr val="FF33CC"/>
                </a:solidFill>
              </a:rPr>
              <a:t>u </a:t>
            </a:r>
            <a:r>
              <a:rPr lang="fr-BE" sz="1600" b="1" u="sng" dirty="0" smtClean="0">
                <a:solidFill>
                  <a:srgbClr val="FF33CC"/>
                </a:solidFill>
              </a:rPr>
              <a:t>brillance</a:t>
            </a:r>
            <a:r>
              <a:rPr lang="fr-BE" sz="1600" b="1" dirty="0" smtClean="0">
                <a:solidFill>
                  <a:srgbClr val="FF33CC"/>
                </a:solidFill>
              </a:rPr>
              <a:t> ou </a:t>
            </a:r>
            <a:r>
              <a:rPr lang="fr-BE" sz="1600" b="1" u="sng" dirty="0" smtClean="0">
                <a:solidFill>
                  <a:srgbClr val="FF33CC"/>
                </a:solidFill>
              </a:rPr>
              <a:t>blancheur </a:t>
            </a:r>
          </a:p>
          <a:p>
            <a:r>
              <a:rPr lang="fr-BE" sz="1600" b="1" dirty="0" smtClean="0">
                <a:solidFill>
                  <a:srgbClr val="FF33CC"/>
                </a:solidFill>
              </a:rPr>
              <a:t>en ajoutant  du blanc.</a:t>
            </a:r>
            <a:endParaRPr lang="fr-BE" sz="1600" b="1" dirty="0">
              <a:solidFill>
                <a:srgbClr val="FF33CC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7032614" y="1236425"/>
            <a:ext cx="1854908" cy="347049"/>
          </a:xfrm>
          <a:prstGeom prst="straightConnector1">
            <a:avLst/>
          </a:prstGeom>
          <a:ln w="28575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281542" y="2810779"/>
            <a:ext cx="5552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 smtClean="0">
                <a:solidFill>
                  <a:srgbClr val="FF33CC"/>
                </a:solidFill>
              </a:rPr>
              <a:t>2. Résultats : R de  contraste moins élevé et Texte plus pâle </a:t>
            </a:r>
            <a:endParaRPr lang="fr-BE" sz="1600" b="1" dirty="0">
              <a:solidFill>
                <a:srgbClr val="FF33CC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9132851" y="1237785"/>
            <a:ext cx="1118589" cy="1572994"/>
          </a:xfrm>
          <a:prstGeom prst="straightConnector1">
            <a:avLst/>
          </a:prstGeom>
          <a:ln w="28575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 flipV="1">
            <a:off x="8080919" y="2539757"/>
            <a:ext cx="6441" cy="309994"/>
          </a:xfrm>
          <a:prstGeom prst="straightConnector1">
            <a:avLst/>
          </a:prstGeom>
          <a:ln w="28575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4"/>
          <a:srcRect l="17134" t="48454" r="42322" b="8625"/>
          <a:stretch/>
        </p:blipFill>
        <p:spPr>
          <a:xfrm>
            <a:off x="3047704" y="3227540"/>
            <a:ext cx="4403431" cy="26221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ZoneTexte 16"/>
          <p:cNvSpPr txBox="1"/>
          <p:nvPr/>
        </p:nvSpPr>
        <p:spPr>
          <a:xfrm>
            <a:off x="93679" y="4538625"/>
            <a:ext cx="24215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b="1" dirty="0" smtClean="0">
                <a:solidFill>
                  <a:srgbClr val="FF0000"/>
                </a:solidFill>
              </a:rPr>
              <a:t>3. On joue avec le curseur </a:t>
            </a:r>
          </a:p>
          <a:p>
            <a:r>
              <a:rPr lang="fr-BE" sz="1600" b="1" dirty="0" smtClean="0">
                <a:solidFill>
                  <a:srgbClr val="FF0000"/>
                </a:solidFill>
              </a:rPr>
              <a:t>pour augmenter </a:t>
            </a:r>
          </a:p>
          <a:p>
            <a:r>
              <a:rPr lang="fr-BE" sz="1600" b="1" dirty="0" smtClean="0">
                <a:solidFill>
                  <a:srgbClr val="FF0000"/>
                </a:solidFill>
              </a:rPr>
              <a:t>l’</a:t>
            </a:r>
            <a:r>
              <a:rPr lang="fr-BE" sz="1600" b="1" u="sng" dirty="0" smtClean="0">
                <a:solidFill>
                  <a:srgbClr val="FF0000"/>
                </a:solidFill>
              </a:rPr>
              <a:t>obscurité</a:t>
            </a:r>
            <a:r>
              <a:rPr lang="fr-BE" sz="1600" b="1" dirty="0" smtClean="0">
                <a:solidFill>
                  <a:srgbClr val="FF0000"/>
                </a:solidFill>
              </a:rPr>
              <a:t>, la noirceur, </a:t>
            </a:r>
          </a:p>
          <a:p>
            <a:r>
              <a:rPr lang="fr-BE" sz="1600" b="1" dirty="0" smtClean="0">
                <a:solidFill>
                  <a:srgbClr val="FF0000"/>
                </a:solidFill>
              </a:rPr>
              <a:t>En ajoutant du gris</a:t>
            </a:r>
            <a:endParaRPr lang="fr-BE" sz="1600" b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968207" y="5993101"/>
            <a:ext cx="5064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 smtClean="0">
                <a:solidFill>
                  <a:srgbClr val="FF0000"/>
                </a:solidFill>
              </a:rPr>
              <a:t>4. Résultats : R de contraste plus élevé et Texte plus foncé </a:t>
            </a:r>
            <a:endParaRPr lang="fr-BE" sz="1600" b="1" dirty="0">
              <a:solidFill>
                <a:srgbClr val="FF0000"/>
              </a:solidFill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2555667" y="4756638"/>
            <a:ext cx="862951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 flipV="1">
            <a:off x="3705924" y="5645466"/>
            <a:ext cx="43544" cy="4483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 flipV="1">
            <a:off x="4407689" y="4470660"/>
            <a:ext cx="1536127" cy="16231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8423067" y="5577603"/>
            <a:ext cx="348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>
                <a:solidFill>
                  <a:srgbClr val="FF0000"/>
                </a:solidFill>
              </a:rPr>
              <a:t>6</a:t>
            </a:r>
            <a:r>
              <a:rPr lang="fr-BE" sz="1600" b="1" dirty="0" smtClean="0">
                <a:solidFill>
                  <a:srgbClr val="FF0000"/>
                </a:solidFill>
              </a:rPr>
              <a:t>. Les mêmes opérations peuvent</a:t>
            </a:r>
          </a:p>
          <a:p>
            <a:r>
              <a:rPr lang="fr-BE" sz="1600" b="1" dirty="0" smtClean="0">
                <a:solidFill>
                  <a:srgbClr val="FF0000"/>
                </a:solidFill>
              </a:rPr>
              <a:t>être faites avec le fond ! </a:t>
            </a:r>
            <a:endParaRPr lang="fr-BE" sz="1600" b="1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632014" y="3633928"/>
            <a:ext cx="50644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>
                <a:solidFill>
                  <a:srgbClr val="FF0000"/>
                </a:solidFill>
              </a:rPr>
              <a:t>5</a:t>
            </a:r>
            <a:r>
              <a:rPr lang="fr-BE" sz="1600" b="1" dirty="0" smtClean="0">
                <a:solidFill>
                  <a:srgbClr val="FF0000"/>
                </a:solidFill>
              </a:rPr>
              <a:t>. C’est dans la situation de départ (bleu = #0000F)</a:t>
            </a:r>
          </a:p>
          <a:p>
            <a:r>
              <a:rPr lang="fr-FR" sz="1600" b="1" u="sng" dirty="0">
                <a:solidFill>
                  <a:srgbClr val="FF0000"/>
                </a:solidFill>
              </a:rPr>
              <a:t>c</a:t>
            </a:r>
            <a:r>
              <a:rPr lang="fr-FR" sz="1600" b="1" u="sng" dirty="0" smtClean="0">
                <a:solidFill>
                  <a:srgbClr val="FF0000"/>
                </a:solidFill>
              </a:rPr>
              <a:t>urseur au milieu</a:t>
            </a:r>
            <a:endParaRPr lang="fr-BE" sz="1600" b="1" u="sng" dirty="0" smtClean="0">
              <a:solidFill>
                <a:srgbClr val="FF0000"/>
              </a:solidFill>
            </a:endParaRPr>
          </a:p>
          <a:p>
            <a:r>
              <a:rPr lang="fr-BE" sz="1600" b="1" dirty="0">
                <a:solidFill>
                  <a:srgbClr val="FF0000"/>
                </a:solidFill>
              </a:rPr>
              <a:t>q</a:t>
            </a:r>
            <a:r>
              <a:rPr lang="fr-BE" sz="1600" b="1" dirty="0" smtClean="0">
                <a:solidFill>
                  <a:srgbClr val="FF0000"/>
                </a:solidFill>
              </a:rPr>
              <a:t>ue le bleu est </a:t>
            </a:r>
            <a:r>
              <a:rPr lang="fr-BE" sz="3200" b="1" u="sng" dirty="0" smtClean="0">
                <a:solidFill>
                  <a:srgbClr val="FF0000"/>
                </a:solidFill>
              </a:rPr>
              <a:t>le plus saturé</a:t>
            </a:r>
            <a:r>
              <a:rPr lang="fr-BE" sz="32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BE" sz="1600" b="1" dirty="0" smtClean="0">
                <a:solidFill>
                  <a:srgbClr val="FF0000"/>
                </a:solidFill>
              </a:rPr>
              <a:t>(contient le moins de blanc  et </a:t>
            </a:r>
          </a:p>
          <a:p>
            <a:r>
              <a:rPr lang="fr-BE" sz="1600" b="1" dirty="0">
                <a:solidFill>
                  <a:srgbClr val="FF0000"/>
                </a:solidFill>
              </a:rPr>
              <a:t> </a:t>
            </a:r>
            <a:r>
              <a:rPr lang="fr-BE" sz="1600" b="1" dirty="0" smtClean="0">
                <a:solidFill>
                  <a:srgbClr val="FF0000"/>
                </a:solidFill>
              </a:rPr>
              <a:t>                 le moins de gris). </a:t>
            </a:r>
            <a:endParaRPr lang="fr-BE" sz="1600" b="1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81001" y="119743"/>
            <a:ext cx="57694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Parenthèse technique 2 (jouons avec les curseurs) : </a:t>
            </a:r>
            <a:endParaRPr lang="fr-BE" b="1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Calculer le rapport de contraste des couleurs entre lettres et fond d'un texte. Université de Liège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146D-31F5-4B65-B0F8-FC34633A27B1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68252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0371" y="152400"/>
            <a:ext cx="2539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Vérifiez vous-même que 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05797" y="676429"/>
            <a:ext cx="33345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 contraste maximum = </a:t>
            </a:r>
            <a:r>
              <a:rPr lang="fr-FR" sz="3200" b="1" dirty="0" smtClean="0"/>
              <a:t>21</a:t>
            </a:r>
          </a:p>
          <a:p>
            <a:r>
              <a:rPr lang="fr-FR" b="1" dirty="0" smtClean="0"/>
              <a:t> (blanc sur noir ou noir sur blanc)</a:t>
            </a:r>
            <a:endParaRPr lang="fr-BE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6170" t="64308" r="42606" b="4870"/>
          <a:stretch/>
        </p:blipFill>
        <p:spPr>
          <a:xfrm>
            <a:off x="4192548" y="152400"/>
            <a:ext cx="4355589" cy="18318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(2020). Calculer le rapport de contraste des couleurs entre lettres et fond d'un texte. Université de Liège</a:t>
            </a:r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146D-31F5-4B65-B0F8-FC34633A27B1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48640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2225</Words>
  <Application>Microsoft Office PowerPoint</Application>
  <PresentationFormat>Grand écran</PresentationFormat>
  <Paragraphs>347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calcul du Rapport de Contraste (RdC)</dc:title>
  <dc:creator>d.leclercq@uliege.be</dc:creator>
  <cp:lastModifiedBy>d.leclercq@uliege.be</cp:lastModifiedBy>
  <cp:revision>25</cp:revision>
  <cp:lastPrinted>2020-10-23T14:32:52Z</cp:lastPrinted>
  <dcterms:created xsi:type="dcterms:W3CDTF">2020-10-23T08:16:35Z</dcterms:created>
  <dcterms:modified xsi:type="dcterms:W3CDTF">2021-01-14T16:04:00Z</dcterms:modified>
</cp:coreProperties>
</file>