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60" r:id="rId2"/>
    <p:sldId id="351" r:id="rId3"/>
    <p:sldId id="352" r:id="rId4"/>
    <p:sldId id="378" r:id="rId5"/>
    <p:sldId id="379" r:id="rId6"/>
    <p:sldId id="380" r:id="rId7"/>
    <p:sldId id="435" r:id="rId8"/>
    <p:sldId id="359" r:id="rId9"/>
    <p:sldId id="381" r:id="rId10"/>
    <p:sldId id="375" r:id="rId11"/>
    <p:sldId id="358" r:id="rId12"/>
    <p:sldId id="370" r:id="rId13"/>
    <p:sldId id="376" r:id="rId14"/>
    <p:sldId id="372" r:id="rId15"/>
    <p:sldId id="386" r:id="rId16"/>
    <p:sldId id="390" r:id="rId17"/>
    <p:sldId id="371" r:id="rId18"/>
    <p:sldId id="363" r:id="rId19"/>
    <p:sldId id="388" r:id="rId20"/>
    <p:sldId id="389" r:id="rId21"/>
    <p:sldId id="362" r:id="rId22"/>
    <p:sldId id="361" r:id="rId23"/>
    <p:sldId id="360" r:id="rId24"/>
    <p:sldId id="364" r:id="rId25"/>
    <p:sldId id="365" r:id="rId26"/>
    <p:sldId id="391" r:id="rId27"/>
    <p:sldId id="400" r:id="rId28"/>
    <p:sldId id="408" r:id="rId29"/>
    <p:sldId id="401" r:id="rId30"/>
    <p:sldId id="404" r:id="rId31"/>
    <p:sldId id="405" r:id="rId32"/>
    <p:sldId id="407" r:id="rId33"/>
    <p:sldId id="414" r:id="rId34"/>
    <p:sldId id="416" r:id="rId35"/>
    <p:sldId id="417" r:id="rId36"/>
    <p:sldId id="411" r:id="rId37"/>
    <p:sldId id="412" r:id="rId38"/>
    <p:sldId id="419" r:id="rId39"/>
    <p:sldId id="418" r:id="rId40"/>
    <p:sldId id="429" r:id="rId41"/>
    <p:sldId id="431" r:id="rId42"/>
    <p:sldId id="432" r:id="rId43"/>
    <p:sldId id="426" r:id="rId44"/>
    <p:sldId id="433" r:id="rId45"/>
    <p:sldId id="436" r:id="rId46"/>
    <p:sldId id="271" r:id="rId47"/>
    <p:sldId id="387" r:id="rId48"/>
    <p:sldId id="261" r:id="rId49"/>
    <p:sldId id="262" r:id="rId50"/>
    <p:sldId id="353" r:id="rId51"/>
    <p:sldId id="354" r:id="rId52"/>
    <p:sldId id="366" r:id="rId53"/>
    <p:sldId id="421" r:id="rId54"/>
    <p:sldId id="422" r:id="rId55"/>
    <p:sldId id="423" r:id="rId56"/>
    <p:sldId id="427" r:id="rId57"/>
    <p:sldId id="428" r:id="rId58"/>
    <p:sldId id="43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44" autoAdjust="0"/>
  </p:normalViewPr>
  <p:slideViewPr>
    <p:cSldViewPr snapToGrid="0">
      <p:cViewPr>
        <p:scale>
          <a:sx n="75" d="100"/>
          <a:sy n="75" d="100"/>
        </p:scale>
        <p:origin x="126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19670-085B-4F44-B22D-43886DB95A48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4D3CC-B987-4C3C-B704-32F9A18C61F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387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357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415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5327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136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7287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626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3710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694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3441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4352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362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9048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9392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9723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040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9641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8722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1118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3039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9137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6228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290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D3CC-B987-4C3C-B704-32F9A18C61FF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078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0719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5541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5238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3613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1090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3122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6840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6787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00853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623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4D3CC-B987-4C3C-B704-32F9A18C61FF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8367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2381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590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8309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46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699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6089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19634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1124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0417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4436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490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8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2399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31980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51781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36694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13333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535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9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85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66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52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445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5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41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6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835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945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557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85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250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891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682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3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0DB4-0F7C-420D-9299-26F44DA0FF85}" type="datetimeFigureOut">
              <a:rPr lang="fr-BE" smtClean="0"/>
              <a:t>7/01/2021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BD79-C253-48F6-AD25-C1E3C48CD1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380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61595"/>
            <a:ext cx="1388836" cy="1014454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33450" cy="6858000"/>
            <a:chOff x="0" y="0"/>
            <a:chExt cx="933450" cy="6858000"/>
          </a:xfrm>
        </p:grpSpPr>
        <p:sp>
          <p:nvSpPr>
            <p:cNvPr id="24" name="Rectangle 23"/>
            <p:cNvSpPr/>
            <p:nvPr/>
          </p:nvSpPr>
          <p:spPr>
            <a:xfrm rot="16200000">
              <a:off x="215106" y="177007"/>
              <a:ext cx="503237" cy="933450"/>
            </a:xfrm>
            <a:prstGeom prst="rect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19101" b="20925"/>
          <a:stretch/>
        </p:blipFill>
        <p:spPr>
          <a:xfrm>
            <a:off x="1825393" y="1420394"/>
            <a:ext cx="7104161" cy="5308523"/>
          </a:xfrm>
          <a:prstGeom prst="rect">
            <a:avLst/>
          </a:prstGeom>
        </p:spPr>
      </p:pic>
      <p:sp>
        <p:nvSpPr>
          <p:cNvPr id="12" name="Triangle rectangle 11"/>
          <p:cNvSpPr/>
          <p:nvPr/>
        </p:nvSpPr>
        <p:spPr bwMode="auto">
          <a:xfrm rot="5400000">
            <a:off x="2736060" y="460298"/>
            <a:ext cx="5360989" cy="718232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7" y="1403517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4" y="1607887"/>
              <a:ext cx="5820370" cy="3859686"/>
              <a:chOff x="1521837" y="1581473"/>
              <a:chExt cx="5819446" cy="3859942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7" y="1581473"/>
                <a:ext cx="5819446" cy="1385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Experimental shading effects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on the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photosynthetic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activity of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seagrass 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Posidonia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oceanica</a:t>
                </a:r>
                <a:endParaRPr lang="fr-BE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379175"/>
                <a:ext cx="3410904" cy="206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fr-FR" sz="1600" dirty="0"/>
                  <a:t>Richir </a:t>
                </a:r>
                <a:r>
                  <a:rPr lang="fr-BE" altLang="fr-FR" sz="1600" dirty="0" smtClean="0"/>
                  <a:t>J., Borges A. V., </a:t>
                </a:r>
                <a:r>
                  <a:rPr lang="fr-BE" altLang="fr-FR" sz="1600" dirty="0"/>
                  <a:t>Champenois </a:t>
                </a:r>
                <a:r>
                  <a:rPr lang="fr-BE" altLang="fr-FR" sz="1600" dirty="0" smtClean="0"/>
                  <a:t>W., Chou L., </a:t>
                </a:r>
                <a:r>
                  <a:rPr lang="fr-BE" altLang="fr-FR" sz="1600" dirty="0" err="1" smtClean="0"/>
                  <a:t>Descy</a:t>
                </a:r>
                <a:r>
                  <a:rPr lang="fr-BE" altLang="fr-FR" sz="1600" dirty="0" smtClean="0"/>
                  <a:t> J.-P., Leduc M., </a:t>
                </a:r>
                <a:r>
                  <a:rPr lang="fr-BE" altLang="fr-FR" sz="1600" dirty="0" err="1" smtClean="0"/>
                  <a:t>Lepoint</a:t>
                </a:r>
                <a:r>
                  <a:rPr lang="fr-BE" altLang="fr-FR" sz="1600" dirty="0" smtClean="0"/>
                  <a:t> G., </a:t>
                </a:r>
                <a:r>
                  <a:rPr lang="fr-BE" altLang="fr-FR" sz="1600" dirty="0" err="1" smtClean="0"/>
                  <a:t>Walz</a:t>
                </a:r>
                <a:r>
                  <a:rPr lang="fr-BE" altLang="fr-FR" sz="1600" dirty="0" smtClean="0"/>
                  <a:t> S. &amp; </a:t>
                </a:r>
                <a:r>
                  <a:rPr lang="fr-BE" altLang="fr-FR" sz="1600" dirty="0" err="1"/>
                  <a:t>Gobert</a:t>
                </a:r>
                <a:r>
                  <a:rPr lang="fr-BE" altLang="fr-FR" sz="1600" dirty="0"/>
                  <a:t> </a:t>
                </a:r>
                <a:r>
                  <a:rPr lang="fr-BE" altLang="fr-FR" sz="1600" dirty="0" smtClean="0"/>
                  <a:t>S.</a:t>
                </a:r>
                <a:endParaRPr lang="fr-BE" altLang="fr-FR" sz="1600" dirty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endParaRPr lang="fr-BE" altLang="fr-FR" sz="1600" dirty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smtClean="0"/>
                  <a:t>11-10-2018</a:t>
                </a:r>
                <a:r>
                  <a:rPr lang="fr-BE" altLang="fr-FR" sz="1600" dirty="0" smtClean="0"/>
                  <a:t>,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Liège</a:t>
                </a:r>
                <a:endParaRPr lang="fr-BE" altLang="fr-FR" sz="1600" dirty="0"/>
              </a:p>
            </p:txBody>
          </p:sp>
        </p:grpSp>
      </p:grpSp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20" y="110397"/>
            <a:ext cx="2684882" cy="5682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" descr="bgeosys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032" y="27731"/>
            <a:ext cx="1945640" cy="67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16" b="-23532"/>
          <a:stretch/>
        </p:blipFill>
        <p:spPr>
          <a:xfrm>
            <a:off x="4074799" y="713424"/>
            <a:ext cx="1862829" cy="670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51" y="489193"/>
            <a:ext cx="1574899" cy="8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b="9915"/>
          <a:stretch/>
        </p:blipFill>
        <p:spPr>
          <a:xfrm>
            <a:off x="3497943" y="2857672"/>
            <a:ext cx="5646057" cy="4000328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>
            <a:off x="5747657" y="4482424"/>
            <a:ext cx="573313" cy="1294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497943" y="2857670"/>
            <a:ext cx="1959428" cy="306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SHADING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vers le bas 9"/>
          <p:cNvSpPr/>
          <p:nvPr/>
        </p:nvSpPr>
        <p:spPr>
          <a:xfrm>
            <a:off x="4274459" y="4482424"/>
            <a:ext cx="195942" cy="1230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5711372" y="3747507"/>
            <a:ext cx="92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sz="4000" b="1" baseline="-25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BE" sz="4000" b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54715" y="4045374"/>
            <a:ext cx="928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sz="2000" b="1" baseline="-25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BE" sz="2000" b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63455" y="5923002"/>
            <a:ext cx="1741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sz="15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15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CH</a:t>
            </a:r>
            <a:r>
              <a:rPr lang="fr-BE" sz="15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</a:t>
            </a:r>
            <a:r>
              <a:rPr lang="fr-BE" sz="15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BE" sz="15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5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15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BE" sz="15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40099" y="5716751"/>
            <a:ext cx="2238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sz="30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CH</a:t>
            </a:r>
            <a:r>
              <a:rPr lang="fr-BE" sz="30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3000" b="1" baseline="-25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fr-BE" sz="30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une 2"/>
          <p:cNvSpPr/>
          <p:nvPr/>
        </p:nvSpPr>
        <p:spPr>
          <a:xfrm>
            <a:off x="1257300" y="4511675"/>
            <a:ext cx="559594" cy="914400"/>
          </a:xfrm>
          <a:prstGeom prst="moon">
            <a:avLst>
              <a:gd name="adj" fmla="val 52778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Soleil 3"/>
          <p:cNvSpPr/>
          <p:nvPr/>
        </p:nvSpPr>
        <p:spPr>
          <a:xfrm>
            <a:off x="4267200" y="1171574"/>
            <a:ext cx="914400" cy="914400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Forme libre 22"/>
          <p:cNvSpPr/>
          <p:nvPr/>
        </p:nvSpPr>
        <p:spPr>
          <a:xfrm>
            <a:off x="2146300" y="2362198"/>
            <a:ext cx="5156200" cy="2451102"/>
          </a:xfrm>
          <a:custGeom>
            <a:avLst/>
            <a:gdLst>
              <a:gd name="connsiteX0" fmla="*/ 0 w 5156200"/>
              <a:gd name="connsiteY0" fmla="*/ 2451102 h 2451102"/>
              <a:gd name="connsiteX1" fmla="*/ 2628900 w 5156200"/>
              <a:gd name="connsiteY1" fmla="*/ 2 h 2451102"/>
              <a:gd name="connsiteX2" fmla="*/ 5156200 w 5156200"/>
              <a:gd name="connsiteY2" fmla="*/ 24384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6200" h="2451102">
                <a:moveTo>
                  <a:pt x="0" y="2451102"/>
                </a:moveTo>
                <a:cubicBezTo>
                  <a:pt x="884766" y="1226610"/>
                  <a:pt x="1769533" y="2119"/>
                  <a:pt x="2628900" y="2"/>
                </a:cubicBezTo>
                <a:cubicBezTo>
                  <a:pt x="3488267" y="-2115"/>
                  <a:pt x="4322233" y="1218143"/>
                  <a:pt x="5156200" y="2438402"/>
                </a:cubicBezTo>
              </a:path>
            </a:pathLst>
          </a:custGeom>
          <a:noFill/>
          <a:ln w="127000">
            <a:gradFill flip="none" rotWithShape="1">
              <a:gsLst>
                <a:gs pos="0">
                  <a:srgbClr val="FFFF00"/>
                </a:gs>
                <a:gs pos="50000">
                  <a:srgbClr val="FFC000"/>
                </a:gs>
                <a:gs pos="99000">
                  <a:schemeClr val="bg1">
                    <a:lumMod val="5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1981579" y="5211763"/>
            <a:ext cx="5943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photochemical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Photosynthesis-Irradiance curve (PI-curve,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lab.)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efficiency and capacity of plant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66658" y="970660"/>
            <a:ext cx="373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photochemical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) = light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Rapid Light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(RLC, 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)  =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plasticity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Diving</a:t>
            </a:r>
            <a:r>
              <a:rPr lang="fr-BE" sz="2400" dirty="0" smtClean="0">
                <a:latin typeface="Arial" charset="0"/>
                <a:cs typeface="Arial" charset="0"/>
              </a:rPr>
              <a:t>-PAM fluorometer records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PI-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r>
              <a:rPr lang="fr-BE" sz="2400" dirty="0" smtClean="0">
                <a:latin typeface="Arial" charset="0"/>
                <a:cs typeface="Arial" charset="0"/>
              </a:rPr>
              <a:t> &amp; RLC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68" y="5433916"/>
            <a:ext cx="1898232" cy="142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21" y="5433916"/>
            <a:ext cx="1909179" cy="142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0878" y="5556962"/>
            <a:ext cx="41613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r>
              <a:rPr lang="fr-BE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saturation: Ik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000297"/>
            <a:ext cx="6122987" cy="40540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" name="Rectangle 6"/>
          <p:cNvSpPr/>
          <p:nvPr/>
        </p:nvSpPr>
        <p:spPr>
          <a:xfrm>
            <a:off x="987425" y="1266825"/>
            <a:ext cx="1003300" cy="114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946216" y="3774073"/>
            <a:ext cx="179409" cy="225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851760" y="3678739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Ik</a:t>
            </a:r>
            <a:endParaRPr lang="fr-BE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343047" y="1911759"/>
            <a:ext cx="67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P</a:t>
            </a:r>
            <a:r>
              <a:rPr lang="fr-BE" sz="1600" baseline="-25000" dirty="0" smtClean="0"/>
              <a:t>max</a:t>
            </a:r>
          </a:p>
          <a:p>
            <a:pPr algn="ctr"/>
            <a:r>
              <a:rPr lang="fr-BE" sz="1600" dirty="0" err="1" smtClean="0"/>
              <a:t>ETRm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40246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1" y="400050"/>
            <a:ext cx="9143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BE" sz="2400" i="1" dirty="0" smtClean="0">
                <a:latin typeface="Arial" charset="0"/>
                <a:cs typeface="Arial" charset="0"/>
              </a:rPr>
              <a:t>Posidonia oceanica</a:t>
            </a:r>
            <a:r>
              <a:rPr lang="fr-BE" sz="2400" dirty="0">
                <a:latin typeface="Arial" charset="0"/>
                <a:cs typeface="Arial" charset="0"/>
              </a:rPr>
              <a:t>,</a:t>
            </a:r>
            <a:r>
              <a:rPr lang="fr-BE" sz="2400" dirty="0" smtClean="0">
                <a:latin typeface="Arial" charset="0"/>
                <a:cs typeface="Arial" charset="0"/>
              </a:rPr>
              <a:t> a </a:t>
            </a:r>
            <a:r>
              <a:rPr lang="fr-BE" sz="2400" dirty="0" err="1" smtClean="0">
                <a:latin typeface="Arial" charset="0"/>
                <a:cs typeface="Arial" charset="0"/>
              </a:rPr>
              <a:t>Mediterranean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endemic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seagrass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species</a:t>
            </a:r>
            <a:endParaRPr lang="fr-BE" sz="2400" i="1" dirty="0" smtClean="0"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2"/>
            <a:ext cx="9143771" cy="596264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8" y="4797152"/>
            <a:ext cx="4258788" cy="20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04589" y="6583403"/>
            <a:ext cx="1053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Michel, 2012</a:t>
            </a:r>
            <a:endParaRPr lang="fr-BE" sz="1200" dirty="0"/>
          </a:p>
        </p:txBody>
      </p:sp>
      <p:pic>
        <p:nvPicPr>
          <p:cNvPr id="15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PI-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r>
              <a:rPr lang="fr-BE" sz="2400" dirty="0" smtClean="0">
                <a:latin typeface="Arial" charset="0"/>
                <a:cs typeface="Arial" charset="0"/>
              </a:rPr>
              <a:t> &amp; RLC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68" y="5433916"/>
            <a:ext cx="1898232" cy="142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21" y="5433916"/>
            <a:ext cx="1909179" cy="142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0878" y="5556962"/>
            <a:ext cx="41613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r>
              <a:rPr lang="fr-BE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saturation: Ik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000297"/>
            <a:ext cx="6122987" cy="40540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" name="Rectangle 6"/>
          <p:cNvSpPr/>
          <p:nvPr/>
        </p:nvSpPr>
        <p:spPr>
          <a:xfrm>
            <a:off x="987425" y="1266825"/>
            <a:ext cx="1003300" cy="114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946216" y="3774073"/>
            <a:ext cx="179409" cy="225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851760" y="3678739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Ik</a:t>
            </a:r>
            <a:endParaRPr lang="fr-BE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343047" y="1911759"/>
            <a:ext cx="67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P</a:t>
            </a:r>
            <a:r>
              <a:rPr lang="fr-BE" sz="1600" baseline="-25000" dirty="0" smtClean="0"/>
              <a:t>max</a:t>
            </a:r>
          </a:p>
          <a:p>
            <a:pPr algn="ctr"/>
            <a:r>
              <a:rPr lang="fr-BE" sz="1600" dirty="0" err="1" smtClean="0"/>
              <a:t>ETRm</a:t>
            </a:r>
            <a:endParaRPr lang="fr-BE" sz="1600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3054970" y="2524125"/>
            <a:ext cx="729467" cy="0"/>
          </a:xfrm>
          <a:prstGeom prst="straightConnector1">
            <a:avLst/>
          </a:prstGeom>
          <a:ln w="381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054970" y="2105025"/>
            <a:ext cx="729467" cy="0"/>
          </a:xfrm>
          <a:prstGeom prst="straightConnector1">
            <a:avLst/>
          </a:prstGeom>
          <a:ln w="38100">
            <a:solidFill>
              <a:srgbClr val="FF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304065" y="1652161"/>
            <a:ext cx="3854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RLC «</a:t>
            </a:r>
            <a:r>
              <a:rPr lang="fr-BE" sz="1600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fr-BE" sz="16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10 sec. </a:t>
            </a:r>
            <a:r>
              <a:rPr lang="fr-BE" sz="1600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intervals</a:t>
            </a:r>
            <a:endParaRPr lang="fr-BE" sz="16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304065" y="2570982"/>
            <a:ext cx="347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fr-BE" sz="1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BE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fr-BE" sz="1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</a:t>
            </a:r>
            <a:r>
              <a:rPr lang="fr-BE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-state» </a:t>
            </a:r>
          </a:p>
          <a:p>
            <a:r>
              <a:rPr lang="fr-BE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min. </a:t>
            </a:r>
            <a:r>
              <a:rPr lang="fr-BE" sz="1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intervals</a:t>
            </a:r>
            <a:endParaRPr lang="fr-BE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Light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6057" y="5152571"/>
            <a:ext cx="4368800" cy="448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76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Light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9085" y="5152571"/>
            <a:ext cx="2815771" cy="448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4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Light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4399" y="5152571"/>
            <a:ext cx="1480457" cy="448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71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Light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56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Temperature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65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3"/>
          <a:stretch/>
        </p:blipFill>
        <p:spPr>
          <a:xfrm>
            <a:off x="-5051" y="1680917"/>
            <a:ext cx="8437851" cy="4545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3124200" y="227838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004060" y="221742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4221494" y="221742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341634" y="221742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6438928" y="221742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7559082" y="2186940"/>
            <a:ext cx="525780" cy="272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9" name="Soleil 18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4747274" y="5740400"/>
            <a:ext cx="3164826" cy="485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3"/>
          <a:stretch/>
        </p:blipFill>
        <p:spPr>
          <a:xfrm>
            <a:off x="-5051" y="1680917"/>
            <a:ext cx="8437851" cy="4545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Effective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efficiency of photon utilization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decreases from spring to summer according to shading treatment (so light availability)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2" y="400053"/>
            <a:ext cx="7250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</a:t>
            </a:r>
            <a:r>
              <a:rPr lang="fr-BE" sz="2400" dirty="0">
                <a:latin typeface="Arial" charset="0"/>
                <a:cs typeface="Arial" charset="0"/>
              </a:rPr>
              <a:t>Light </a:t>
            </a:r>
            <a:r>
              <a:rPr lang="fr-BE" sz="2400" dirty="0" err="1">
                <a:latin typeface="Arial" charset="0"/>
                <a:cs typeface="Arial" charset="0"/>
              </a:rPr>
              <a:t>Curves</a:t>
            </a:r>
            <a:r>
              <a:rPr lang="fr-BE" sz="2400" dirty="0">
                <a:latin typeface="Arial" charset="0"/>
                <a:cs typeface="Arial" charset="0"/>
              </a:rPr>
              <a:t>: max. </a:t>
            </a:r>
            <a:r>
              <a:rPr lang="fr-BE" sz="2400" dirty="0" err="1">
                <a:latin typeface="Arial" charset="0"/>
                <a:cs typeface="Arial" charset="0"/>
              </a:rPr>
              <a:t>electron</a:t>
            </a:r>
            <a:r>
              <a:rPr lang="fr-BE" sz="2400" dirty="0">
                <a:latin typeface="Arial" charset="0"/>
                <a:cs typeface="Arial" charset="0"/>
              </a:rPr>
              <a:t> transfert rate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5837" y="1680917"/>
            <a:ext cx="9125463" cy="4545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3860800"/>
            <a:ext cx="76200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847340" y="3187700"/>
            <a:ext cx="812800" cy="154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3952240" y="2692400"/>
            <a:ext cx="8128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057140" y="2433320"/>
            <a:ext cx="8128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6172744" y="2433320"/>
            <a:ext cx="8128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274560" y="2674620"/>
            <a:ext cx="8128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3124200" y="5740400"/>
            <a:ext cx="4775200" cy="485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25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8668"/>
            <a:ext cx="2519499" cy="33593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/>
          <a:stretch/>
        </p:blipFill>
        <p:spPr>
          <a:xfrm>
            <a:off x="5242560" y="1082"/>
            <a:ext cx="3901439" cy="49192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4255107"/>
            <a:ext cx="3904342" cy="26028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9" y="2773778"/>
            <a:ext cx="2720158" cy="40842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5242560" cy="34950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48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2" y="400053"/>
            <a:ext cx="7250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</a:t>
            </a:r>
            <a:r>
              <a:rPr lang="fr-BE" sz="2400" dirty="0">
                <a:latin typeface="Arial" charset="0"/>
                <a:cs typeface="Arial" charset="0"/>
              </a:rPr>
              <a:t>Light </a:t>
            </a:r>
            <a:r>
              <a:rPr lang="fr-BE" sz="2400" dirty="0" err="1">
                <a:latin typeface="Arial" charset="0"/>
                <a:cs typeface="Arial" charset="0"/>
              </a:rPr>
              <a:t>Curves</a:t>
            </a:r>
            <a:r>
              <a:rPr lang="fr-BE" sz="2400" dirty="0">
                <a:latin typeface="Arial" charset="0"/>
                <a:cs typeface="Arial" charset="0"/>
              </a:rPr>
              <a:t>: max. </a:t>
            </a:r>
            <a:r>
              <a:rPr lang="fr-BE" sz="2400" dirty="0" err="1">
                <a:latin typeface="Arial" charset="0"/>
                <a:cs typeface="Arial" charset="0"/>
              </a:rPr>
              <a:t>electron</a:t>
            </a:r>
            <a:r>
              <a:rPr lang="fr-BE" sz="2400" dirty="0">
                <a:latin typeface="Arial" charset="0"/>
                <a:cs typeface="Arial" charset="0"/>
              </a:rPr>
              <a:t> transfert rate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5837" y="1680917"/>
            <a:ext cx="9125463" cy="4545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82800" y="3860800"/>
            <a:ext cx="43180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139440" y="3187700"/>
            <a:ext cx="520700" cy="154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4244340" y="2692400"/>
            <a:ext cx="5207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349240" y="2433320"/>
            <a:ext cx="52070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6461760" y="2433320"/>
            <a:ext cx="52451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559082" y="2674620"/>
            <a:ext cx="528278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4765040" y="5740400"/>
            <a:ext cx="3134360" cy="485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21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7250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</a:t>
            </a:r>
            <a:r>
              <a:rPr lang="fr-BE" sz="2400" dirty="0">
                <a:latin typeface="Arial" charset="0"/>
                <a:cs typeface="Arial" charset="0"/>
              </a:rPr>
              <a:t>Light </a:t>
            </a:r>
            <a:r>
              <a:rPr lang="fr-BE" sz="2400" dirty="0" err="1">
                <a:latin typeface="Arial" charset="0"/>
                <a:cs typeface="Arial" charset="0"/>
              </a:rPr>
              <a:t>Curves</a:t>
            </a:r>
            <a:r>
              <a:rPr lang="fr-BE" sz="2400" dirty="0">
                <a:latin typeface="Arial" charset="0"/>
                <a:cs typeface="Arial" charset="0"/>
              </a:rPr>
              <a:t>: max. </a:t>
            </a:r>
            <a:r>
              <a:rPr lang="fr-BE" sz="2400" dirty="0" err="1">
                <a:latin typeface="Arial" charset="0"/>
                <a:cs typeface="Arial" charset="0"/>
              </a:rPr>
              <a:t>electron</a:t>
            </a:r>
            <a:r>
              <a:rPr lang="fr-BE" sz="2400" dirty="0">
                <a:latin typeface="Arial" charset="0"/>
                <a:cs typeface="Arial" charset="0"/>
              </a:rPr>
              <a:t> transfert rate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5837" y="1680917"/>
            <a:ext cx="9125463" cy="4545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63140" y="3860800"/>
            <a:ext cx="25146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406140" y="3187700"/>
            <a:ext cx="254000" cy="154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4495800" y="2692400"/>
            <a:ext cx="26924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600700" y="2433320"/>
            <a:ext cx="269240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6739860" y="2433320"/>
            <a:ext cx="246409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840948" y="2674620"/>
            <a:ext cx="246411" cy="204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6362700" y="5740400"/>
            <a:ext cx="1536700" cy="485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47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Curves</a:t>
            </a:r>
            <a:r>
              <a:rPr lang="fr-BE" sz="2400" dirty="0" smtClean="0">
                <a:latin typeface="Arial" charset="0"/>
                <a:cs typeface="Arial" charset="0"/>
              </a:rPr>
              <a:t>: max. </a:t>
            </a:r>
            <a:r>
              <a:rPr lang="fr-BE" sz="2400" dirty="0" err="1" smtClean="0">
                <a:latin typeface="Arial" charset="0"/>
                <a:cs typeface="Arial" charset="0"/>
              </a:rPr>
              <a:t>electron</a:t>
            </a:r>
            <a:r>
              <a:rPr lang="fr-BE" sz="2400" dirty="0" smtClean="0">
                <a:latin typeface="Arial" charset="0"/>
                <a:cs typeface="Arial" charset="0"/>
              </a:rPr>
              <a:t> transfert rate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5837" y="1680917"/>
            <a:ext cx="9125463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utilization decrease when light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seasonal cycle is reduced and shifted when light availability decreases</a:t>
            </a:r>
          </a:p>
        </p:txBody>
      </p:sp>
    </p:spTree>
    <p:extLst>
      <p:ext uri="{BB962C8B-B14F-4D97-AF65-F5344CB8AC3E}">
        <p14:creationId xmlns:p14="http://schemas.microsoft.com/office/powerpoint/2010/main" val="14543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61241" y="1000296"/>
            <a:ext cx="7531229" cy="5052155"/>
            <a:chOff x="1189038" y="1000297"/>
            <a:chExt cx="6122987" cy="405403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038" y="1000297"/>
              <a:ext cx="6122987" cy="40540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xtLst/>
          </p:spPr>
        </p:pic>
        <p:sp>
          <p:nvSpPr>
            <p:cNvPr id="9" name="Rectangle 8"/>
            <p:cNvSpPr/>
            <p:nvPr/>
          </p:nvSpPr>
          <p:spPr>
            <a:xfrm>
              <a:off x="2946216" y="3774073"/>
              <a:ext cx="179409" cy="225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887025" y="3705973"/>
              <a:ext cx="406400" cy="3704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2400" dirty="0" smtClean="0">
                  <a:solidFill>
                    <a:schemeClr val="bg2">
                      <a:lumMod val="25000"/>
                    </a:schemeClr>
                  </a:solidFill>
                </a:rPr>
                <a:t>Ik</a:t>
              </a:r>
              <a:endParaRPr lang="fr-BE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2124075" y="2533650"/>
            <a:ext cx="5562600" cy="1866900"/>
          </a:xfrm>
          <a:custGeom>
            <a:avLst/>
            <a:gdLst>
              <a:gd name="connsiteX0" fmla="*/ 0 w 5562600"/>
              <a:gd name="connsiteY0" fmla="*/ 1875366 h 1875366"/>
              <a:gd name="connsiteX1" fmla="*/ 742950 w 5562600"/>
              <a:gd name="connsiteY1" fmla="*/ 599016 h 1875366"/>
              <a:gd name="connsiteX2" fmla="*/ 1323975 w 5562600"/>
              <a:gd name="connsiteY2" fmla="*/ 141816 h 1875366"/>
              <a:gd name="connsiteX3" fmla="*/ 2333625 w 5562600"/>
              <a:gd name="connsiteY3" fmla="*/ 8466 h 1875366"/>
              <a:gd name="connsiteX4" fmla="*/ 3057525 w 5562600"/>
              <a:gd name="connsiteY4" fmla="*/ 46566 h 1875366"/>
              <a:gd name="connsiteX5" fmla="*/ 4191000 w 5562600"/>
              <a:gd name="connsiteY5" fmla="*/ 313266 h 1875366"/>
              <a:gd name="connsiteX6" fmla="*/ 5562600 w 5562600"/>
              <a:gd name="connsiteY6" fmla="*/ 732366 h 1875366"/>
              <a:gd name="connsiteX0" fmla="*/ 0 w 5562600"/>
              <a:gd name="connsiteY0" fmla="*/ 1875366 h 1875366"/>
              <a:gd name="connsiteX1" fmla="*/ 742950 w 5562600"/>
              <a:gd name="connsiteY1" fmla="*/ 599016 h 1875366"/>
              <a:gd name="connsiteX2" fmla="*/ 1323975 w 5562600"/>
              <a:gd name="connsiteY2" fmla="*/ 141816 h 1875366"/>
              <a:gd name="connsiteX3" fmla="*/ 2076450 w 5562600"/>
              <a:gd name="connsiteY3" fmla="*/ 8466 h 1875366"/>
              <a:gd name="connsiteX4" fmla="*/ 3057525 w 5562600"/>
              <a:gd name="connsiteY4" fmla="*/ 46566 h 1875366"/>
              <a:gd name="connsiteX5" fmla="*/ 4191000 w 5562600"/>
              <a:gd name="connsiteY5" fmla="*/ 313266 h 1875366"/>
              <a:gd name="connsiteX6" fmla="*/ 5562600 w 5562600"/>
              <a:gd name="connsiteY6" fmla="*/ 732366 h 187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600" h="1875366">
                <a:moveTo>
                  <a:pt x="0" y="1875366"/>
                </a:moveTo>
                <a:cubicBezTo>
                  <a:pt x="261143" y="1381653"/>
                  <a:pt x="522287" y="887941"/>
                  <a:pt x="742950" y="599016"/>
                </a:cubicBezTo>
                <a:cubicBezTo>
                  <a:pt x="963613" y="310091"/>
                  <a:pt x="1101725" y="240241"/>
                  <a:pt x="1323975" y="141816"/>
                </a:cubicBezTo>
                <a:cubicBezTo>
                  <a:pt x="1546225" y="43391"/>
                  <a:pt x="1787525" y="24341"/>
                  <a:pt x="2076450" y="8466"/>
                </a:cubicBezTo>
                <a:cubicBezTo>
                  <a:pt x="2365375" y="-7409"/>
                  <a:pt x="2705100" y="-4234"/>
                  <a:pt x="3057525" y="46566"/>
                </a:cubicBezTo>
                <a:cubicBezTo>
                  <a:pt x="3409950" y="97366"/>
                  <a:pt x="3773488" y="198966"/>
                  <a:pt x="4191000" y="313266"/>
                </a:cubicBezTo>
                <a:cubicBezTo>
                  <a:pt x="4608513" y="427566"/>
                  <a:pt x="5085556" y="579966"/>
                  <a:pt x="5562600" y="732366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2124075" y="2543175"/>
            <a:ext cx="227647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3203507" y="2552701"/>
            <a:ext cx="0" cy="1866899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rme libre 25"/>
          <p:cNvSpPr/>
          <p:nvPr/>
        </p:nvSpPr>
        <p:spPr>
          <a:xfrm>
            <a:off x="2374900" y="3943350"/>
            <a:ext cx="298450" cy="466725"/>
          </a:xfrm>
          <a:custGeom>
            <a:avLst/>
            <a:gdLst>
              <a:gd name="connsiteX0" fmla="*/ 0 w 635000"/>
              <a:gd name="connsiteY0" fmla="*/ 0 h 838200"/>
              <a:gd name="connsiteX1" fmla="*/ 495300 w 635000"/>
              <a:gd name="connsiteY1" fmla="*/ 317500 h 838200"/>
              <a:gd name="connsiteX2" fmla="*/ 635000 w 635000"/>
              <a:gd name="connsiteY2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838200">
                <a:moveTo>
                  <a:pt x="0" y="0"/>
                </a:moveTo>
                <a:cubicBezTo>
                  <a:pt x="194733" y="88900"/>
                  <a:pt x="389467" y="177800"/>
                  <a:pt x="495300" y="317500"/>
                </a:cubicBezTo>
                <a:cubicBezTo>
                  <a:pt x="601133" y="457200"/>
                  <a:pt x="618066" y="647700"/>
                  <a:pt x="635000" y="838200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/>
          <p:cNvSpPr/>
          <p:nvPr/>
        </p:nvSpPr>
        <p:spPr>
          <a:xfrm>
            <a:off x="5908607" y="1018032"/>
            <a:ext cx="30829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saturation: Ik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061241" y="1000296"/>
            <a:ext cx="7531229" cy="5052155"/>
            <a:chOff x="1189038" y="1000297"/>
            <a:chExt cx="6122987" cy="405403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038" y="1000297"/>
              <a:ext cx="6122987" cy="40540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xtLst/>
          </p:spPr>
        </p:pic>
        <p:sp>
          <p:nvSpPr>
            <p:cNvPr id="9" name="Rectangle 8"/>
            <p:cNvSpPr/>
            <p:nvPr/>
          </p:nvSpPr>
          <p:spPr>
            <a:xfrm>
              <a:off x="2946216" y="3774073"/>
              <a:ext cx="179409" cy="225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887025" y="3705973"/>
              <a:ext cx="406400" cy="3704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 sz="2400" dirty="0" smtClean="0">
                  <a:solidFill>
                    <a:schemeClr val="bg2">
                      <a:lumMod val="25000"/>
                    </a:schemeClr>
                  </a:solidFill>
                </a:rPr>
                <a:t>Ik</a:t>
              </a:r>
              <a:endParaRPr lang="fr-BE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rme libre 16"/>
          <p:cNvSpPr/>
          <p:nvPr/>
        </p:nvSpPr>
        <p:spPr>
          <a:xfrm>
            <a:off x="2118361" y="2858413"/>
            <a:ext cx="2301239" cy="1560824"/>
          </a:xfrm>
          <a:custGeom>
            <a:avLst/>
            <a:gdLst>
              <a:gd name="connsiteX0" fmla="*/ 0 w 5457371"/>
              <a:gd name="connsiteY0" fmla="*/ 2043810 h 2043810"/>
              <a:gd name="connsiteX1" fmla="*/ 769257 w 5457371"/>
              <a:gd name="connsiteY1" fmla="*/ 723010 h 2043810"/>
              <a:gd name="connsiteX2" fmla="*/ 1480457 w 5457371"/>
              <a:gd name="connsiteY2" fmla="*/ 142439 h 2043810"/>
              <a:gd name="connsiteX3" fmla="*/ 2438400 w 5457371"/>
              <a:gd name="connsiteY3" fmla="*/ 11810 h 2043810"/>
              <a:gd name="connsiteX4" fmla="*/ 3773714 w 5457371"/>
              <a:gd name="connsiteY4" fmla="*/ 360153 h 2043810"/>
              <a:gd name="connsiteX5" fmla="*/ 5457371 w 5457371"/>
              <a:gd name="connsiteY5" fmla="*/ 853639 h 204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371" h="2043810">
                <a:moveTo>
                  <a:pt x="0" y="2043810"/>
                </a:moveTo>
                <a:cubicBezTo>
                  <a:pt x="261257" y="1541857"/>
                  <a:pt x="522514" y="1039905"/>
                  <a:pt x="769257" y="723010"/>
                </a:cubicBezTo>
                <a:cubicBezTo>
                  <a:pt x="1016000" y="406115"/>
                  <a:pt x="1202267" y="260972"/>
                  <a:pt x="1480457" y="142439"/>
                </a:cubicBezTo>
                <a:cubicBezTo>
                  <a:pt x="1758647" y="23906"/>
                  <a:pt x="2056191" y="-24476"/>
                  <a:pt x="2438400" y="11810"/>
                </a:cubicBezTo>
                <a:cubicBezTo>
                  <a:pt x="2820610" y="48096"/>
                  <a:pt x="3270552" y="219848"/>
                  <a:pt x="3773714" y="360153"/>
                </a:cubicBezTo>
                <a:cubicBezTo>
                  <a:pt x="4276876" y="500458"/>
                  <a:pt x="4867123" y="677048"/>
                  <a:pt x="5457371" y="853639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2123124" y="2858413"/>
            <a:ext cx="485139" cy="1560824"/>
          </a:xfrm>
          <a:prstGeom prst="line">
            <a:avLst/>
          </a:prstGeom>
          <a:ln w="222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13597" y="2858413"/>
            <a:ext cx="2707640" cy="0"/>
          </a:xfrm>
          <a:prstGeom prst="line">
            <a:avLst/>
          </a:prstGeom>
          <a:ln w="222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603500" y="2858413"/>
            <a:ext cx="0" cy="1560822"/>
          </a:xfrm>
          <a:prstGeom prst="line">
            <a:avLst/>
          </a:prstGeom>
          <a:ln w="222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e libre 20"/>
          <p:cNvSpPr/>
          <p:nvPr/>
        </p:nvSpPr>
        <p:spPr>
          <a:xfrm>
            <a:off x="2374900" y="3581400"/>
            <a:ext cx="635000" cy="838200"/>
          </a:xfrm>
          <a:custGeom>
            <a:avLst/>
            <a:gdLst>
              <a:gd name="connsiteX0" fmla="*/ 0 w 635000"/>
              <a:gd name="connsiteY0" fmla="*/ 0 h 838200"/>
              <a:gd name="connsiteX1" fmla="*/ 495300 w 635000"/>
              <a:gd name="connsiteY1" fmla="*/ 317500 h 838200"/>
              <a:gd name="connsiteX2" fmla="*/ 635000 w 635000"/>
              <a:gd name="connsiteY2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0" h="838200">
                <a:moveTo>
                  <a:pt x="0" y="0"/>
                </a:moveTo>
                <a:cubicBezTo>
                  <a:pt x="194733" y="88900"/>
                  <a:pt x="389467" y="177800"/>
                  <a:pt x="495300" y="317500"/>
                </a:cubicBezTo>
                <a:cubicBezTo>
                  <a:pt x="601133" y="457200"/>
                  <a:pt x="618066" y="647700"/>
                  <a:pt x="635000" y="838200"/>
                </a:cubicBezTo>
              </a:path>
            </a:pathLst>
          </a:custGeom>
          <a:noFill/>
          <a:ln w="222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2772350" y="3545443"/>
            <a:ext cx="373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fr-BE" sz="2400" b="1" dirty="0">
              <a:solidFill>
                <a:srgbClr val="FF99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406803" y="4372122"/>
            <a:ext cx="499869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9900"/>
                </a:solidFill>
              </a:rPr>
              <a:t>Ik</a:t>
            </a:r>
            <a:endParaRPr lang="fr-BE" sz="2400" b="1" dirty="0">
              <a:solidFill>
                <a:srgbClr val="FF99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177188" y="2627217"/>
            <a:ext cx="1510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9900"/>
                </a:solidFill>
              </a:rPr>
              <a:t>ETR</a:t>
            </a:r>
            <a:r>
              <a:rPr lang="fr-BE" sz="2400" b="1" baseline="-25000" dirty="0" smtClean="0">
                <a:solidFill>
                  <a:srgbClr val="FF9900"/>
                </a:solidFill>
              </a:rPr>
              <a:t>max</a:t>
            </a:r>
            <a:endParaRPr lang="fr-BE" sz="2400" b="1" baseline="-25000" dirty="0">
              <a:solidFill>
                <a:srgbClr val="FF9900"/>
              </a:solidFill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2124075" y="2533650"/>
            <a:ext cx="5562600" cy="1866900"/>
          </a:xfrm>
          <a:custGeom>
            <a:avLst/>
            <a:gdLst>
              <a:gd name="connsiteX0" fmla="*/ 0 w 5562600"/>
              <a:gd name="connsiteY0" fmla="*/ 1875366 h 1875366"/>
              <a:gd name="connsiteX1" fmla="*/ 742950 w 5562600"/>
              <a:gd name="connsiteY1" fmla="*/ 599016 h 1875366"/>
              <a:gd name="connsiteX2" fmla="*/ 1323975 w 5562600"/>
              <a:gd name="connsiteY2" fmla="*/ 141816 h 1875366"/>
              <a:gd name="connsiteX3" fmla="*/ 2333625 w 5562600"/>
              <a:gd name="connsiteY3" fmla="*/ 8466 h 1875366"/>
              <a:gd name="connsiteX4" fmla="*/ 3057525 w 5562600"/>
              <a:gd name="connsiteY4" fmla="*/ 46566 h 1875366"/>
              <a:gd name="connsiteX5" fmla="*/ 4191000 w 5562600"/>
              <a:gd name="connsiteY5" fmla="*/ 313266 h 1875366"/>
              <a:gd name="connsiteX6" fmla="*/ 5562600 w 5562600"/>
              <a:gd name="connsiteY6" fmla="*/ 732366 h 1875366"/>
              <a:gd name="connsiteX0" fmla="*/ 0 w 5562600"/>
              <a:gd name="connsiteY0" fmla="*/ 1875366 h 1875366"/>
              <a:gd name="connsiteX1" fmla="*/ 742950 w 5562600"/>
              <a:gd name="connsiteY1" fmla="*/ 599016 h 1875366"/>
              <a:gd name="connsiteX2" fmla="*/ 1323975 w 5562600"/>
              <a:gd name="connsiteY2" fmla="*/ 141816 h 1875366"/>
              <a:gd name="connsiteX3" fmla="*/ 2076450 w 5562600"/>
              <a:gd name="connsiteY3" fmla="*/ 8466 h 1875366"/>
              <a:gd name="connsiteX4" fmla="*/ 3057525 w 5562600"/>
              <a:gd name="connsiteY4" fmla="*/ 46566 h 1875366"/>
              <a:gd name="connsiteX5" fmla="*/ 4191000 w 5562600"/>
              <a:gd name="connsiteY5" fmla="*/ 313266 h 1875366"/>
              <a:gd name="connsiteX6" fmla="*/ 5562600 w 5562600"/>
              <a:gd name="connsiteY6" fmla="*/ 732366 h 187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600" h="1875366">
                <a:moveTo>
                  <a:pt x="0" y="1875366"/>
                </a:moveTo>
                <a:cubicBezTo>
                  <a:pt x="261143" y="1381653"/>
                  <a:pt x="522287" y="887941"/>
                  <a:pt x="742950" y="599016"/>
                </a:cubicBezTo>
                <a:cubicBezTo>
                  <a:pt x="963613" y="310091"/>
                  <a:pt x="1101725" y="240241"/>
                  <a:pt x="1323975" y="141816"/>
                </a:cubicBezTo>
                <a:cubicBezTo>
                  <a:pt x="1546225" y="43391"/>
                  <a:pt x="1787525" y="24341"/>
                  <a:pt x="2076450" y="8466"/>
                </a:cubicBezTo>
                <a:cubicBezTo>
                  <a:pt x="2365375" y="-7409"/>
                  <a:pt x="2705100" y="-4234"/>
                  <a:pt x="3057525" y="46566"/>
                </a:cubicBezTo>
                <a:cubicBezTo>
                  <a:pt x="3409950" y="97366"/>
                  <a:pt x="3773488" y="198966"/>
                  <a:pt x="4191000" y="313266"/>
                </a:cubicBezTo>
                <a:cubicBezTo>
                  <a:pt x="4608513" y="427566"/>
                  <a:pt x="5085556" y="579966"/>
                  <a:pt x="5562600" y="73236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8607" y="1018032"/>
            <a:ext cx="30829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fr-B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saturation: Ik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Curves</a:t>
            </a:r>
            <a:r>
              <a:rPr lang="fr-BE" sz="2400" dirty="0" smtClean="0">
                <a:latin typeface="Arial" charset="0"/>
                <a:cs typeface="Arial" charset="0"/>
              </a:rPr>
              <a:t>: Ik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"/>
          <a:stretch/>
        </p:blipFill>
        <p:spPr>
          <a:xfrm>
            <a:off x="-5046" y="1680917"/>
            <a:ext cx="9134532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Rapid Light </a:t>
            </a:r>
            <a:r>
              <a:rPr lang="fr-BE" sz="2400" dirty="0" err="1" smtClean="0">
                <a:latin typeface="Arial" charset="0"/>
                <a:cs typeface="Arial" charset="0"/>
              </a:rPr>
              <a:t>Curves</a:t>
            </a:r>
            <a:r>
              <a:rPr lang="fr-BE" sz="2400" dirty="0" smtClean="0">
                <a:latin typeface="Arial" charset="0"/>
                <a:cs typeface="Arial" charset="0"/>
              </a:rPr>
              <a:t>: alpha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"/>
          <a:stretch/>
        </p:blipFill>
        <p:spPr>
          <a:xfrm>
            <a:off x="-5050" y="1680917"/>
            <a:ext cx="9134536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1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utilization decrease when light decrease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decrease and shift when light decrease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Ik and α model parameters respectively decrease and increase when light availability decreases</a:t>
            </a:r>
          </a:p>
        </p:txBody>
      </p:sp>
    </p:spTree>
    <p:extLst>
      <p:ext uri="{BB962C8B-B14F-4D97-AF65-F5344CB8AC3E}">
        <p14:creationId xmlns:p14="http://schemas.microsoft.com/office/powerpoint/2010/main" val="27618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35982" y="1287464"/>
            <a:ext cx="760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when light decrease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and shift when light decrease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and α decrease and increase when light availability decreases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1892300" y="3231245"/>
            <a:ext cx="609600" cy="393700"/>
          </a:xfrm>
          <a:prstGeom prst="rightArrow">
            <a:avLst/>
          </a:prstGeom>
          <a:solidFill>
            <a:srgbClr val="008000">
              <a:alpha val="6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30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6" y="696034"/>
            <a:ext cx="8596517" cy="53799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10734" y="642809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Leoni et al., 2008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8634" y="2089835"/>
            <a:ext cx="3390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eutrophication, </a:t>
            </a: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sediment resuspension,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installation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of marine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structures …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40999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35982" y="4221164"/>
            <a:ext cx="790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PI-curve parameters: P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α and Ik did not differ among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235982" y="1287464"/>
            <a:ext cx="760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when light decrease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and shift when light decrease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and α decrease and increase when light availability decreases.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892300" y="3231245"/>
            <a:ext cx="609600" cy="393700"/>
          </a:xfrm>
          <a:prstGeom prst="rightArrow">
            <a:avLst/>
          </a:prstGeom>
          <a:solidFill>
            <a:srgbClr val="008000">
              <a:alpha val="6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83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when light decrease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and shift when light decrease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and α decrease and increase when light availability decreases.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1892300" y="3231245"/>
            <a:ext cx="609600" cy="393700"/>
          </a:xfrm>
          <a:prstGeom prst="rightArrow">
            <a:avLst/>
          </a:prstGeom>
          <a:solidFill>
            <a:srgbClr val="008000">
              <a:alpha val="6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1235982" y="4221164"/>
            <a:ext cx="7908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PI-curve parameters: 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and Ik did not differ among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Plant photosynthetic apparatus little or not affected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1892300" y="47507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44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when light decrease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and shift when light decrease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and α decrease and increase when light availability decreases.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1892300" y="3231245"/>
            <a:ext cx="609600" cy="393700"/>
          </a:xfrm>
          <a:prstGeom prst="rightArrow">
            <a:avLst/>
          </a:prstGeom>
          <a:solidFill>
            <a:srgbClr val="008000">
              <a:alpha val="6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1235982" y="4221164"/>
            <a:ext cx="7908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PI-curve parameters: 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and Ik did not differ among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Plant photosynthetic apparatus little or not affected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1892300" y="47507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1235982" y="5541964"/>
            <a:ext cx="790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Seasonal trends of 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S, CH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in sediment pore-water, bur little differences among treatments</a:t>
            </a:r>
          </a:p>
        </p:txBody>
      </p:sp>
    </p:spTree>
    <p:extLst>
      <p:ext uri="{BB962C8B-B14F-4D97-AF65-F5344CB8AC3E}">
        <p14:creationId xmlns:p14="http://schemas.microsoft.com/office/powerpoint/2010/main" val="24836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" y="1442760"/>
            <a:ext cx="8825191" cy="47669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H</a:t>
            </a:r>
            <a:r>
              <a:rPr lang="fr-BE" sz="2400" baseline="-25000" dirty="0" smtClean="0">
                <a:latin typeface="Arial" charset="0"/>
                <a:cs typeface="Arial" charset="0"/>
              </a:rPr>
              <a:t>2</a:t>
            </a:r>
            <a:r>
              <a:rPr lang="fr-BE" sz="2400" dirty="0" smtClean="0">
                <a:latin typeface="Arial" charset="0"/>
                <a:cs typeface="Arial" charset="0"/>
              </a:rPr>
              <a:t>S in </a:t>
            </a:r>
            <a:r>
              <a:rPr lang="fr-BE" sz="2400" dirty="0" err="1" smtClean="0">
                <a:latin typeface="Arial" charset="0"/>
                <a:cs typeface="Arial" charset="0"/>
              </a:rPr>
              <a:t>porewater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Which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means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when light decrease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and shift when light decrease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and α decrease and increase when light availability decreases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1892300" y="3231245"/>
            <a:ext cx="609600" cy="393700"/>
          </a:xfrm>
          <a:prstGeom prst="rightArrow">
            <a:avLst/>
          </a:prstGeom>
          <a:solidFill>
            <a:srgbClr val="008000">
              <a:alpha val="6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1235982" y="4221164"/>
            <a:ext cx="7908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PI-curve parameters: 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and Ik did not differ among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Plant photosynthetic apparatus little or not affected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1892300" y="47507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1235982" y="5541964"/>
            <a:ext cx="790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Pore-water H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CH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little differences among treatments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Plant lowered photosynthetic activity did not result in pore-				water chemical changes 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892300" y="60842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41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And </a:t>
            </a:r>
            <a:r>
              <a:rPr lang="fr-BE" sz="2400" dirty="0" err="1" smtClean="0">
                <a:latin typeface="Arial" charset="0"/>
                <a:cs typeface="Arial" charset="0"/>
              </a:rPr>
              <a:t>next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982" y="1287464"/>
            <a:ext cx="760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Posidonia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adapted its photosynthetic activity to light availability: the seagrass shows great photosynthetic plasticity to changing ambient light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1892300" y="1690778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1235982" y="2468564"/>
            <a:ext cx="790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Plant photosynthetic apparatus little or not affected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1892300" y="26933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1235982" y="3078164"/>
            <a:ext cx="7908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Plant lowered photosynthetic activity did not result in pore-				water chemical changes 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892300" y="3442694"/>
            <a:ext cx="609600" cy="393700"/>
          </a:xfrm>
          <a:prstGeom prst="rightArrow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1747839" y="4700808"/>
            <a:ext cx="7116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Further studies and complementary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analyses: 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●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on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seagrass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samples - biometry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, growth, sugars, C, pigments,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							 DMSP and DMSO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●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on canopy and pore-water samples - nutrients 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strengthen these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conclusions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13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2" y="855134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65" y="77725"/>
            <a:ext cx="1533036" cy="9648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13" y="508000"/>
            <a:ext cx="1937274" cy="14580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51" y="255658"/>
            <a:ext cx="1574899" cy="8123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" y="118611"/>
            <a:ext cx="6330151" cy="13451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46701" y="2351418"/>
            <a:ext cx="346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4000" b="1" dirty="0" err="1" smtClean="0">
                <a:solidFill>
                  <a:schemeClr val="bg1"/>
                </a:solidFill>
              </a:rPr>
              <a:t>Thank</a:t>
            </a:r>
            <a:r>
              <a:rPr lang="fr-BE" sz="4000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r-BE" sz="4000" b="1" dirty="0" err="1" smtClean="0">
                <a:solidFill>
                  <a:schemeClr val="bg1"/>
                </a:solidFill>
              </a:rPr>
              <a:t>you</a:t>
            </a:r>
            <a:r>
              <a:rPr lang="fr-BE" sz="4000" b="1" dirty="0" smtClean="0">
                <a:solidFill>
                  <a:schemeClr val="bg1"/>
                </a:solidFill>
              </a:rPr>
              <a:t> for </a:t>
            </a:r>
          </a:p>
          <a:p>
            <a:pPr algn="r"/>
            <a:r>
              <a:rPr lang="fr-BE" sz="4000" b="1" dirty="0" err="1" smtClean="0">
                <a:solidFill>
                  <a:schemeClr val="bg1"/>
                </a:solidFill>
              </a:rPr>
              <a:t>your</a:t>
            </a:r>
            <a:r>
              <a:rPr lang="fr-BE" sz="4000" b="1" dirty="0" smtClean="0">
                <a:solidFill>
                  <a:schemeClr val="bg1"/>
                </a:solidFill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7699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2"/>
            <a:ext cx="9144000" cy="6856191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The light </a:t>
            </a:r>
            <a:r>
              <a:rPr lang="fr-BE" sz="2400" dirty="0" err="1">
                <a:latin typeface="Arial" charset="0"/>
                <a:cs typeface="Arial" charset="0"/>
              </a:rPr>
              <a:t>reactions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67570" y="6556559"/>
            <a:ext cx="3207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Campbell &amp; Race, © Pearson Education Inc.</a:t>
            </a: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111295" y="977902"/>
            <a:ext cx="7652421" cy="5586971"/>
            <a:chOff x="1111292" y="977900"/>
            <a:chExt cx="7652421" cy="5586971"/>
          </a:xfrm>
        </p:grpSpPr>
        <p:pic>
          <p:nvPicPr>
            <p:cNvPr id="2050" name="Picture 2" descr="Image180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5" b="4029"/>
            <a:stretch/>
          </p:blipFill>
          <p:spPr bwMode="auto">
            <a:xfrm>
              <a:off x="1120176" y="1268012"/>
              <a:ext cx="7643537" cy="529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e 4"/>
            <p:cNvGrpSpPr/>
            <p:nvPr/>
          </p:nvGrpSpPr>
          <p:grpSpPr>
            <a:xfrm>
              <a:off x="1111292" y="977900"/>
              <a:ext cx="2958641" cy="2058670"/>
              <a:chOff x="1111292" y="977900"/>
              <a:chExt cx="2958641" cy="2058670"/>
            </a:xfrm>
          </p:grpSpPr>
          <p:pic>
            <p:nvPicPr>
              <p:cNvPr id="22" name="Picture 4" descr="http://www.google.fr/url?source=imglanding&amp;ct=img&amp;q=http://image.slidesharecdn.com/10lecturephotosynthesis-140401160104-phpapp01/95/campbell-biology-9th-edition-chapter-10-slides-33-638.jpg?cb=1396368446&amp;sa=X&amp;ei=CeZWVZSvL4nbUYqNgeAC&amp;ved=0CAkQ8wc&amp;usg=AFQjCNHY3RD0evOB6NnTC8WMCKM4AKJVBw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4" b="4550"/>
              <a:stretch/>
            </p:blipFill>
            <p:spPr bwMode="auto">
              <a:xfrm>
                <a:off x="1111292" y="985520"/>
                <a:ext cx="2958641" cy="2051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187624" y="977900"/>
                <a:ext cx="144016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559910" y="1628802"/>
            <a:ext cx="3785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6CO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 → C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+ 6O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90090" y="1138032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66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>
                <a:latin typeface="Arial" charset="0"/>
                <a:cs typeface="Arial" charset="0"/>
              </a:rPr>
              <a:t>Fluorescence </a:t>
            </a:r>
            <a:r>
              <a:rPr lang="fr-BE" sz="2400" dirty="0" err="1">
                <a:latin typeface="Arial" charset="0"/>
                <a:cs typeface="Arial" charset="0"/>
              </a:rPr>
              <a:t>emission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6"/>
          <a:stretch/>
        </p:blipFill>
        <p:spPr bwMode="auto">
          <a:xfrm>
            <a:off x="423279" y="900975"/>
            <a:ext cx="8241367" cy="36907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30214" y="4414532"/>
            <a:ext cx="81974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to the alternative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</a:p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de-excitation,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photochemistry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dissipation.</a:t>
            </a:r>
          </a:p>
          <a:p>
            <a:pPr algn="ctr"/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" y="2"/>
            <a:ext cx="300037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3"/>
          <a:stretch/>
        </p:blipFill>
        <p:spPr>
          <a:xfrm>
            <a:off x="2" y="5177483"/>
            <a:ext cx="9144003" cy="168051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64729" y="3861051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41364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6" y="696034"/>
            <a:ext cx="8596517" cy="53799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10734" y="642809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Leoni et al., 2008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306" y="4763069"/>
            <a:ext cx="2784145" cy="1312946"/>
          </a:xfrm>
          <a:prstGeom prst="rect">
            <a:avLst/>
          </a:prstGeom>
          <a:solidFill>
            <a:srgbClr val="FF9900">
              <a:alpha val="25000"/>
            </a:srgb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3165491" y="4763069"/>
            <a:ext cx="4409016" cy="131294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WARNINGS</a:t>
            </a:r>
          </a:p>
          <a:p>
            <a:pPr algn="ctr"/>
            <a:r>
              <a:rPr lang="fr-BE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fr-BE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BE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fr-BE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stress</a:t>
            </a:r>
            <a:endParaRPr lang="fr-BE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288322" y="5255768"/>
            <a:ext cx="655093" cy="312518"/>
          </a:xfrm>
          <a:prstGeom prst="rightArrow">
            <a:avLst/>
          </a:prstGeom>
          <a:solidFill>
            <a:srgbClr val="FF9900">
              <a:alpha val="75000"/>
            </a:srgb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9276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Fluorescence </a:t>
            </a:r>
            <a:r>
              <a:rPr lang="fr-BE" sz="2400" dirty="0" err="1" smtClean="0">
                <a:latin typeface="Arial" charset="0"/>
                <a:cs typeface="Arial" charset="0"/>
              </a:rPr>
              <a:t>measurement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6" y="2235833"/>
            <a:ext cx="6771392" cy="459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974769" y="6438968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72591" y="1018828"/>
            <a:ext cx="6190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YIELD = (Fm’-F)/Fm’ 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F/Fm’</a:t>
            </a:r>
          </a:p>
          <a:p>
            <a:pPr marL="285750" indent="-285750" algn="just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photochemistry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dissipation are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5" t="2311" r="1"/>
          <a:stretch/>
        </p:blipFill>
        <p:spPr>
          <a:xfrm>
            <a:off x="7493123" y="893190"/>
            <a:ext cx="1650880" cy="59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5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437698"/>
            <a:chOff x="0" y="0"/>
            <a:chExt cx="9144000" cy="6437698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43769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ETR - RLC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" y="2212120"/>
            <a:ext cx="6382081" cy="42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458160" y="3645024"/>
            <a:ext cx="2525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Rapid Light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: insight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aparatus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 changes 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13632" y="6394156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Lassauque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2008) 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36260" y="1134156"/>
            <a:ext cx="451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Electron Transfert Rate :    ETR = YIELD x PAR x 0.5 x ETR-factor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5837" y="1680917"/>
            <a:ext cx="9125463" cy="45450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Lune 7"/>
          <p:cNvSpPr>
            <a:spLocks noChangeAspect="1"/>
          </p:cNvSpPr>
          <p:nvPr/>
        </p:nvSpPr>
        <p:spPr>
          <a:xfrm>
            <a:off x="8039098" y="209732"/>
            <a:ext cx="839171" cy="1371238"/>
          </a:xfrm>
          <a:prstGeom prst="moon">
            <a:avLst>
              <a:gd name="adj" fmla="val 52778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Maximal </a:t>
            </a:r>
            <a:r>
              <a:rPr lang="fr-BE" sz="2400" dirty="0" err="1" smtClean="0">
                <a:latin typeface="Arial" charset="0"/>
                <a:cs typeface="Arial" charset="0"/>
              </a:rPr>
              <a:t>photochemical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efficiency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PI-</a:t>
            </a:r>
            <a:r>
              <a:rPr lang="fr-BE" sz="2400" dirty="0" err="1">
                <a:latin typeface="Arial" charset="0"/>
                <a:cs typeface="Arial" charset="0"/>
              </a:rPr>
              <a:t>c</a:t>
            </a:r>
            <a:r>
              <a:rPr lang="fr-BE" sz="2400" dirty="0" err="1" smtClean="0">
                <a:latin typeface="Arial" charset="0"/>
                <a:cs typeface="Arial" charset="0"/>
              </a:rPr>
              <a:t>urves</a:t>
            </a:r>
            <a:r>
              <a:rPr lang="fr-BE" sz="2400" dirty="0" smtClean="0">
                <a:latin typeface="Arial" charset="0"/>
                <a:cs typeface="Arial" charset="0"/>
              </a:rPr>
              <a:t>: maximal </a:t>
            </a:r>
            <a:r>
              <a:rPr lang="fr-BE" sz="2400" dirty="0" err="1" smtClean="0">
                <a:latin typeface="Arial" charset="0"/>
                <a:cs typeface="Arial" charset="0"/>
              </a:rPr>
              <a:t>photosynthesis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0" name="Lune 9"/>
          <p:cNvSpPr>
            <a:spLocks noChangeAspect="1"/>
          </p:cNvSpPr>
          <p:nvPr/>
        </p:nvSpPr>
        <p:spPr>
          <a:xfrm>
            <a:off x="8039098" y="209732"/>
            <a:ext cx="839171" cy="1371238"/>
          </a:xfrm>
          <a:prstGeom prst="moon">
            <a:avLst>
              <a:gd name="adj" fmla="val 52778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9"/>
          <a:stretch/>
        </p:blipFill>
        <p:spPr>
          <a:xfrm>
            <a:off x="5837" y="1680917"/>
            <a:ext cx="9138163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PI-</a:t>
            </a:r>
            <a:r>
              <a:rPr lang="fr-BE" sz="2400" dirty="0" err="1" smtClean="0">
                <a:latin typeface="Arial" charset="0"/>
                <a:cs typeface="Arial" charset="0"/>
              </a:rPr>
              <a:t>curves</a:t>
            </a:r>
            <a:r>
              <a:rPr lang="fr-BE" sz="2400" dirty="0" smtClean="0">
                <a:latin typeface="Arial" charset="0"/>
                <a:cs typeface="Arial" charset="0"/>
              </a:rPr>
              <a:t>: Ik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0" name="Lune 9"/>
          <p:cNvSpPr>
            <a:spLocks noChangeAspect="1"/>
          </p:cNvSpPr>
          <p:nvPr/>
        </p:nvSpPr>
        <p:spPr>
          <a:xfrm>
            <a:off x="8039098" y="209732"/>
            <a:ext cx="839171" cy="1371238"/>
          </a:xfrm>
          <a:prstGeom prst="moon">
            <a:avLst>
              <a:gd name="adj" fmla="val 52778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6"/>
          <a:stretch/>
        </p:blipFill>
        <p:spPr>
          <a:xfrm>
            <a:off x="5837" y="1680917"/>
            <a:ext cx="9150863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6826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PI-</a:t>
            </a:r>
            <a:r>
              <a:rPr lang="fr-BE" sz="2400" dirty="0" err="1" smtClean="0">
                <a:latin typeface="Arial" charset="0"/>
                <a:cs typeface="Arial" charset="0"/>
              </a:rPr>
              <a:t>curves</a:t>
            </a:r>
            <a:r>
              <a:rPr lang="fr-BE" sz="2400" dirty="0" smtClean="0">
                <a:latin typeface="Arial" charset="0"/>
                <a:cs typeface="Arial" charset="0"/>
              </a:rPr>
              <a:t>: alpha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10" name="Lune 9"/>
          <p:cNvSpPr>
            <a:spLocks noChangeAspect="1"/>
          </p:cNvSpPr>
          <p:nvPr/>
        </p:nvSpPr>
        <p:spPr>
          <a:xfrm>
            <a:off x="8039098" y="209732"/>
            <a:ext cx="839171" cy="1371238"/>
          </a:xfrm>
          <a:prstGeom prst="moon">
            <a:avLst>
              <a:gd name="adj" fmla="val 52778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9"/>
          <a:stretch/>
        </p:blipFill>
        <p:spPr>
          <a:xfrm>
            <a:off x="5837" y="1680917"/>
            <a:ext cx="9138163" cy="45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" y="1442760"/>
            <a:ext cx="8825191" cy="47669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CH</a:t>
            </a:r>
            <a:r>
              <a:rPr lang="fr-BE" sz="2400" baseline="-25000" dirty="0" smtClean="0">
                <a:latin typeface="Arial" charset="0"/>
                <a:cs typeface="Arial" charset="0"/>
              </a:rPr>
              <a:t>4</a:t>
            </a:r>
            <a:r>
              <a:rPr lang="fr-BE" sz="2400" dirty="0" smtClean="0">
                <a:latin typeface="Arial" charset="0"/>
                <a:cs typeface="Arial" charset="0"/>
              </a:rPr>
              <a:t> in </a:t>
            </a:r>
            <a:r>
              <a:rPr lang="fr-BE" sz="2400" dirty="0" err="1" smtClean="0">
                <a:latin typeface="Arial" charset="0"/>
                <a:cs typeface="Arial" charset="0"/>
              </a:rPr>
              <a:t>porewater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430213" y="0"/>
            <a:ext cx="503237" cy="895351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6" name="Soleil 5"/>
          <p:cNvSpPr>
            <a:spLocks noChangeAspect="1"/>
          </p:cNvSpPr>
          <p:nvPr/>
        </p:nvSpPr>
        <p:spPr>
          <a:xfrm>
            <a:off x="7559082" y="176099"/>
            <a:ext cx="1371238" cy="1371238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836613" y="400053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N</a:t>
            </a:r>
            <a:r>
              <a:rPr lang="fr-BE" sz="2400" baseline="-25000" dirty="0" smtClean="0">
                <a:latin typeface="Arial" charset="0"/>
                <a:cs typeface="Arial" charset="0"/>
              </a:rPr>
              <a:t>2</a:t>
            </a:r>
            <a:r>
              <a:rPr lang="fr-BE" sz="2400" dirty="0" smtClean="0">
                <a:latin typeface="Arial" charset="0"/>
                <a:cs typeface="Arial" charset="0"/>
              </a:rPr>
              <a:t>O in </a:t>
            </a:r>
            <a:r>
              <a:rPr lang="fr-BE" sz="2400" dirty="0" err="1" smtClean="0">
                <a:latin typeface="Arial" charset="0"/>
                <a:cs typeface="Arial" charset="0"/>
              </a:rPr>
              <a:t>porewater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" y="1442760"/>
            <a:ext cx="8825191" cy="47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15051" y="2708275"/>
            <a:ext cx="8750074" cy="1728788"/>
            <a:chOff x="717807" y="2708275"/>
            <a:chExt cx="8750513" cy="1728788"/>
          </a:xfrm>
        </p:grpSpPr>
        <p:sp>
          <p:nvSpPr>
            <p:cNvPr id="2" name="Flèche droite 1"/>
            <p:cNvSpPr/>
            <p:nvPr/>
          </p:nvSpPr>
          <p:spPr bwMode="auto">
            <a:xfrm>
              <a:off x="1095419" y="3141663"/>
              <a:ext cx="8372901" cy="86360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BE"/>
            </a:p>
          </p:txBody>
        </p:sp>
        <p:cxnSp>
          <p:nvCxnSpPr>
            <p:cNvPr id="5" name="Connecteur droit 4"/>
            <p:cNvCxnSpPr/>
            <p:nvPr/>
          </p:nvCxnSpPr>
          <p:spPr bwMode="auto">
            <a:xfrm>
              <a:off x="1119230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 bwMode="auto">
            <a:xfrm>
              <a:off x="2848105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 bwMode="auto">
            <a:xfrm>
              <a:off x="3279927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 bwMode="auto">
            <a:xfrm>
              <a:off x="4143571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6304269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 bwMode="auto">
            <a:xfrm>
              <a:off x="6736091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 bwMode="auto">
            <a:xfrm>
              <a:off x="7167913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 bwMode="auto">
            <a:xfrm>
              <a:off x="7599735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712" name="ZoneTexte 43"/>
            <p:cNvSpPr txBox="1">
              <a:spLocks noChangeArrowheads="1"/>
            </p:cNvSpPr>
            <p:nvPr/>
          </p:nvSpPr>
          <p:spPr bwMode="auto">
            <a:xfrm rot="-5400000">
              <a:off x="464958" y="3362527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2000</a:t>
              </a:r>
            </a:p>
          </p:txBody>
        </p:sp>
        <p:sp>
          <p:nvSpPr>
            <p:cNvPr id="199713" name="ZoneTexte 44"/>
            <p:cNvSpPr txBox="1">
              <a:spLocks noChangeArrowheads="1"/>
            </p:cNvSpPr>
            <p:nvPr/>
          </p:nvSpPr>
          <p:spPr bwMode="auto">
            <a:xfrm rot="-5400000">
              <a:off x="2175927" y="3362527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2004</a:t>
              </a:r>
            </a:p>
          </p:txBody>
        </p:sp>
        <p:sp>
          <p:nvSpPr>
            <p:cNvPr id="199714" name="ZoneTexte 45"/>
            <p:cNvSpPr txBox="1">
              <a:spLocks noChangeArrowheads="1"/>
            </p:cNvSpPr>
            <p:nvPr/>
          </p:nvSpPr>
          <p:spPr bwMode="auto">
            <a:xfrm rot="-5400000">
              <a:off x="2607983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2005</a:t>
              </a:r>
            </a:p>
          </p:txBody>
        </p:sp>
        <p:sp>
          <p:nvSpPr>
            <p:cNvPr id="199715" name="ZoneTexte 46"/>
            <p:cNvSpPr txBox="1">
              <a:spLocks noChangeArrowheads="1"/>
            </p:cNvSpPr>
            <p:nvPr/>
          </p:nvSpPr>
          <p:spPr bwMode="auto">
            <a:xfrm rot="-5400000">
              <a:off x="3472095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2007</a:t>
              </a:r>
            </a:p>
          </p:txBody>
        </p:sp>
        <p:sp>
          <p:nvSpPr>
            <p:cNvPr id="199716" name="ZoneTexte 47"/>
            <p:cNvSpPr txBox="1">
              <a:spLocks noChangeArrowheads="1"/>
            </p:cNvSpPr>
            <p:nvPr/>
          </p:nvSpPr>
          <p:spPr bwMode="auto">
            <a:xfrm rot="-5400000">
              <a:off x="5632375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2012</a:t>
              </a:r>
            </a:p>
          </p:txBody>
        </p:sp>
        <p:sp>
          <p:nvSpPr>
            <p:cNvPr id="199717" name="ZoneTexte 48"/>
            <p:cNvSpPr txBox="1">
              <a:spLocks noChangeArrowheads="1"/>
            </p:cNvSpPr>
            <p:nvPr/>
          </p:nvSpPr>
          <p:spPr bwMode="auto">
            <a:xfrm rot="-5400000">
              <a:off x="6064430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2013</a:t>
              </a:r>
            </a:p>
          </p:txBody>
        </p:sp>
        <p:sp>
          <p:nvSpPr>
            <p:cNvPr id="199718" name="ZoneTexte 49"/>
            <p:cNvSpPr txBox="1">
              <a:spLocks noChangeArrowheads="1"/>
            </p:cNvSpPr>
            <p:nvPr/>
          </p:nvSpPr>
          <p:spPr bwMode="auto">
            <a:xfrm rot="-5400000">
              <a:off x="6496486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2014</a:t>
              </a:r>
            </a:p>
          </p:txBody>
        </p:sp>
        <p:sp>
          <p:nvSpPr>
            <p:cNvPr id="199719" name="ZoneTexte 50"/>
            <p:cNvSpPr txBox="1">
              <a:spLocks noChangeArrowheads="1"/>
            </p:cNvSpPr>
            <p:nvPr/>
          </p:nvSpPr>
          <p:spPr bwMode="auto">
            <a:xfrm rot="-5400000">
              <a:off x="6928542" y="3362528"/>
              <a:ext cx="967372" cy="46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>
                  <a:latin typeface="Tahoma" panose="020B0604030504040204" pitchFamily="34" charset="0"/>
                </a:rPr>
                <a:t>2015</a:t>
              </a:r>
            </a:p>
          </p:txBody>
        </p:sp>
        <p:cxnSp>
          <p:nvCxnSpPr>
            <p:cNvPr id="22" name="Connecteur droit 21"/>
            <p:cNvCxnSpPr/>
            <p:nvPr/>
          </p:nvCxnSpPr>
          <p:spPr bwMode="auto">
            <a:xfrm>
              <a:off x="8469729" y="2708275"/>
              <a:ext cx="0" cy="1728788"/>
            </a:xfrm>
            <a:prstGeom prst="line">
              <a:avLst/>
            </a:prstGeom>
            <a:ln w="63500">
              <a:solidFill>
                <a:srgbClr val="FF6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721" name="ZoneTexte 50"/>
            <p:cNvSpPr txBox="1">
              <a:spLocks noChangeArrowheads="1"/>
            </p:cNvSpPr>
            <p:nvPr/>
          </p:nvSpPr>
          <p:spPr bwMode="auto">
            <a:xfrm rot="-5400000">
              <a:off x="7797475" y="3362474"/>
              <a:ext cx="9669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BE" altLang="fr-FR" sz="2400" dirty="0">
                  <a:latin typeface="Tahoma" panose="020B0604030504040204" pitchFamily="34" charset="0"/>
                </a:rPr>
                <a:t>2017</a:t>
              </a:r>
            </a:p>
          </p:txBody>
        </p:sp>
      </p:grpSp>
      <p:sp>
        <p:nvSpPr>
          <p:cNvPr id="199685" name="ZoneTexte 25"/>
          <p:cNvSpPr txBox="1">
            <a:spLocks noChangeArrowheads="1"/>
          </p:cNvSpPr>
          <p:nvPr/>
        </p:nvSpPr>
        <p:spPr bwMode="auto">
          <a:xfrm>
            <a:off x="370415" y="2206627"/>
            <a:ext cx="162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>
                <a:latin typeface="Tahoma" panose="020B0604030504040204" pitchFamily="34" charset="0"/>
              </a:rPr>
              <a:t>Licence FUNDP</a:t>
            </a:r>
          </a:p>
        </p:txBody>
      </p:sp>
      <p:pic>
        <p:nvPicPr>
          <p:cNvPr id="199686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/>
          <a:stretch>
            <a:fillRect/>
          </a:stretch>
        </p:blipFill>
        <p:spPr bwMode="auto">
          <a:xfrm>
            <a:off x="636587" y="5013325"/>
            <a:ext cx="212554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ZoneTexte 27"/>
          <p:cNvSpPr txBox="1">
            <a:spLocks noChangeArrowheads="1"/>
          </p:cNvSpPr>
          <p:nvPr/>
        </p:nvSpPr>
        <p:spPr bwMode="auto">
          <a:xfrm>
            <a:off x="798512" y="4540250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>
                <a:latin typeface="Tahoma" panose="020B0604030504040204" pitchFamily="34" charset="0"/>
              </a:rPr>
              <a:t>DES FUSAGx</a:t>
            </a:r>
          </a:p>
        </p:txBody>
      </p:sp>
      <p:pic>
        <p:nvPicPr>
          <p:cNvPr id="199688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09588"/>
            <a:ext cx="22082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9" name="Image 29" descr="3D_baie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514350"/>
            <a:ext cx="220345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ZoneTexte 30"/>
          <p:cNvSpPr txBox="1">
            <a:spLocks noChangeArrowheads="1"/>
          </p:cNvSpPr>
          <p:nvPr/>
        </p:nvSpPr>
        <p:spPr bwMode="auto">
          <a:xfrm>
            <a:off x="2505072" y="2206627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>
                <a:latin typeface="Tahoma" panose="020B0604030504040204" pitchFamily="34" charset="0"/>
              </a:rPr>
              <a:t>Master </a:t>
            </a:r>
            <a:r>
              <a:rPr lang="fr-BE" altLang="fr-FR" sz="2000" b="0" dirty="0" err="1">
                <a:latin typeface="Tahoma" panose="020B0604030504040204" pitchFamily="34" charset="0"/>
              </a:rPr>
              <a:t>ULg</a:t>
            </a:r>
            <a:endParaRPr lang="fr-BE" altLang="fr-FR" sz="2000" b="0" dirty="0">
              <a:latin typeface="Tahoma" panose="020B0604030504040204" pitchFamily="34" charset="0"/>
            </a:endParaRPr>
          </a:p>
        </p:txBody>
      </p:sp>
      <p:pic>
        <p:nvPicPr>
          <p:cNvPr id="199691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62"/>
          <a:stretch>
            <a:fillRect/>
          </a:stretch>
        </p:blipFill>
        <p:spPr bwMode="auto">
          <a:xfrm>
            <a:off x="2814637" y="5014913"/>
            <a:ext cx="165576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2" name="ZoneTexte 30"/>
          <p:cNvSpPr txBox="1">
            <a:spLocks noChangeArrowheads="1"/>
          </p:cNvSpPr>
          <p:nvPr/>
        </p:nvSpPr>
        <p:spPr bwMode="auto">
          <a:xfrm>
            <a:off x="2750502" y="4538663"/>
            <a:ext cx="162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>
                <a:latin typeface="Tahoma" panose="020B0604030504040204" pitchFamily="34" charset="0"/>
              </a:rPr>
              <a:t>PhD </a:t>
            </a:r>
            <a:r>
              <a:rPr lang="fr-BE" altLang="fr-FR" sz="2000" b="0" dirty="0" err="1" smtClean="0">
                <a:latin typeface="Tahoma" panose="020B0604030504040204" pitchFamily="34" charset="0"/>
              </a:rPr>
              <a:t>ULg</a:t>
            </a:r>
            <a:endParaRPr lang="fr-BE" altLang="fr-FR" sz="2000" b="0" dirty="0">
              <a:latin typeface="Tahoma" panose="020B0604030504040204" pitchFamily="34" charset="0"/>
            </a:endParaRPr>
          </a:p>
        </p:txBody>
      </p:sp>
      <p:pic>
        <p:nvPicPr>
          <p:cNvPr id="199693" name="Imag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9"/>
          <a:stretch>
            <a:fillRect/>
          </a:stretch>
        </p:blipFill>
        <p:spPr bwMode="auto">
          <a:xfrm>
            <a:off x="5297488" y="512763"/>
            <a:ext cx="12271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ZoneTexte 30"/>
          <p:cNvSpPr txBox="1">
            <a:spLocks noChangeArrowheads="1"/>
          </p:cNvSpPr>
          <p:nvPr/>
        </p:nvSpPr>
        <p:spPr bwMode="auto">
          <a:xfrm>
            <a:off x="5050361" y="2218419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>
                <a:latin typeface="Tahoma" panose="020B0604030504040204" pitchFamily="34" charset="0"/>
              </a:rPr>
              <a:t>SPW</a:t>
            </a:r>
          </a:p>
        </p:txBody>
      </p:sp>
      <p:pic>
        <p:nvPicPr>
          <p:cNvPr id="199695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4" y="5013325"/>
            <a:ext cx="165905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6" name="ZoneTexte 30"/>
          <p:cNvSpPr txBox="1">
            <a:spLocks noChangeArrowheads="1"/>
          </p:cNvSpPr>
          <p:nvPr/>
        </p:nvSpPr>
        <p:spPr bwMode="auto">
          <a:xfrm>
            <a:off x="4327524" y="4545013"/>
            <a:ext cx="196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>
                <a:latin typeface="Tahoma" panose="020B0604030504040204" pitchFamily="34" charset="0"/>
              </a:rPr>
              <a:t>Post-doc IMS</a:t>
            </a:r>
          </a:p>
        </p:txBody>
      </p:sp>
      <p:pic>
        <p:nvPicPr>
          <p:cNvPr id="199697" name="Image 37" descr="Copy of DSC04668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09550"/>
            <a:ext cx="223043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8" name="ZoneTexte 30"/>
          <p:cNvSpPr txBox="1">
            <a:spLocks noChangeArrowheads="1"/>
          </p:cNvSpPr>
          <p:nvPr/>
        </p:nvSpPr>
        <p:spPr bwMode="auto">
          <a:xfrm>
            <a:off x="6824668" y="1923371"/>
            <a:ext cx="1966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>
                <a:latin typeface="Tahoma" panose="020B0604030504040204" pitchFamily="34" charset="0"/>
              </a:rPr>
              <a:t>Post-doc </a:t>
            </a:r>
            <a:r>
              <a:rPr lang="fr-BE" altLang="fr-FR" sz="2000" b="0" dirty="0" err="1">
                <a:latin typeface="Tahoma" panose="020B0604030504040204" pitchFamily="34" charset="0"/>
              </a:rPr>
              <a:t>Stareso</a:t>
            </a:r>
            <a:endParaRPr lang="fr-BE" altLang="fr-FR" sz="2000" b="0" dirty="0">
              <a:latin typeface="Tahoma" panose="020B0604030504040204" pitchFamily="34" charset="0"/>
            </a:endParaRPr>
          </a:p>
        </p:txBody>
      </p:sp>
      <p:pic>
        <p:nvPicPr>
          <p:cNvPr id="199699" name="Image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26226" b="13450"/>
          <a:stretch/>
        </p:blipFill>
        <p:spPr bwMode="auto">
          <a:xfrm>
            <a:off x="6294437" y="5301343"/>
            <a:ext cx="1123950" cy="14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700" name="ZoneTexte 30"/>
          <p:cNvSpPr txBox="1">
            <a:spLocks noChangeArrowheads="1"/>
          </p:cNvSpPr>
          <p:nvPr/>
        </p:nvSpPr>
        <p:spPr bwMode="auto">
          <a:xfrm>
            <a:off x="6046277" y="4541911"/>
            <a:ext cx="16880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 smtClean="0">
                <a:latin typeface="Tahoma" panose="020B0604030504040204" pitchFamily="34" charset="0"/>
              </a:rPr>
              <a:t>Post-doc UMONS</a:t>
            </a:r>
            <a:endParaRPr lang="fr-BE" altLang="fr-FR" sz="2000" b="0" dirty="0">
              <a:latin typeface="Tahoma" panose="020B0604030504040204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0"/>
          <a:srcRect r="82404"/>
          <a:stretch/>
        </p:blipFill>
        <p:spPr>
          <a:xfrm>
            <a:off x="7634385" y="5858484"/>
            <a:ext cx="1048031" cy="786024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1"/>
          <a:srcRect r="65479" b="80799"/>
          <a:stretch/>
        </p:blipFill>
        <p:spPr>
          <a:xfrm>
            <a:off x="7437660" y="4998313"/>
            <a:ext cx="1844594" cy="1184307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7969248" y="5067189"/>
            <a:ext cx="11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DMSP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577805" y="6530588"/>
            <a:ext cx="11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DMSO</a:t>
            </a:r>
          </a:p>
        </p:txBody>
      </p:sp>
      <p:sp>
        <p:nvSpPr>
          <p:cNvPr id="49" name="ZoneTexte 30"/>
          <p:cNvSpPr txBox="1">
            <a:spLocks noChangeArrowheads="1"/>
          </p:cNvSpPr>
          <p:nvPr/>
        </p:nvSpPr>
        <p:spPr bwMode="auto">
          <a:xfrm>
            <a:off x="7677684" y="4340268"/>
            <a:ext cx="15683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BE" altLang="fr-FR" sz="2000" b="0" dirty="0" smtClean="0">
                <a:latin typeface="Tahoma" panose="020B0604030504040204" pitchFamily="34" charset="0"/>
              </a:rPr>
              <a:t>Post-doc </a:t>
            </a:r>
            <a:r>
              <a:rPr lang="fr-BE" altLang="fr-FR" sz="2000" b="0" dirty="0" err="1" smtClean="0">
                <a:latin typeface="Tahoma" panose="020B0604030504040204" pitchFamily="34" charset="0"/>
              </a:rPr>
              <a:t>ULiège</a:t>
            </a:r>
            <a:endParaRPr lang="fr-BE" altLang="fr-FR" sz="2000" b="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7527" y="31757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Leoni et al., 2008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79198"/>
          <a:stretch/>
        </p:blipFill>
        <p:spPr>
          <a:xfrm>
            <a:off x="259306" y="696035"/>
            <a:ext cx="8596517" cy="1119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250" y="2006225"/>
            <a:ext cx="8270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 small reductions of light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have been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" </a:t>
            </a:r>
          </a:p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 the studies are performed over short periods, and only show responses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short-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3042106" y="1160063"/>
            <a:ext cx="1501254" cy="559558"/>
          </a:xfrm>
          <a:prstGeom prst="line">
            <a:avLst/>
          </a:prstGeom>
          <a:ln w="635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05710" y="1186093"/>
            <a:ext cx="1636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 ?   ?</a:t>
            </a:r>
            <a:endParaRPr lang="fr-BE" sz="30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29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7527" y="317577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Leoni et al., 2008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79198"/>
          <a:stretch/>
        </p:blipFill>
        <p:spPr>
          <a:xfrm>
            <a:off x="259306" y="696035"/>
            <a:ext cx="8596517" cy="1119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250" y="2006225"/>
            <a:ext cx="827054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 small reductions of light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have been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" </a:t>
            </a:r>
          </a:p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of the studies are performed over short periods, and only show responses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short-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aim of </a:t>
            </a:r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our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study was to follow </a:t>
            </a:r>
            <a:r>
              <a:rPr lang="en-US" sz="2200" i="1" dirty="0">
                <a:latin typeface="Arial" panose="020B0604020202020204" pitchFamily="34" charset="0"/>
                <a:ea typeface="Times New Roman" panose="02020603050405020304" pitchFamily="18" charset="0"/>
              </a:rPr>
              <a:t>P. </a:t>
            </a:r>
            <a:r>
              <a:rPr lang="en-US" sz="22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oceanica</a:t>
            </a:r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physiological responses</a:t>
            </a:r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photosynthesis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endParaRPr lang="en-US" sz="22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low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medium </a:t>
            </a:r>
            <a:r>
              <a:rPr lang="en-US" sz="2200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light reduction </a:t>
            </a:r>
            <a:endParaRPr lang="en-US" sz="2200" dirty="0" smtClean="0">
              <a:solidFill>
                <a:srgbClr val="FF66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over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growing </a:t>
            </a:r>
            <a:r>
              <a:rPr lang="en-US" sz="22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period</a:t>
            </a:r>
            <a:endParaRPr lang="fr-BE" sz="2200" dirty="0">
              <a:solidFill>
                <a:srgbClr val="FF66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3042106" y="1160063"/>
            <a:ext cx="1501254" cy="559558"/>
          </a:xfrm>
          <a:prstGeom prst="line">
            <a:avLst/>
          </a:prstGeom>
          <a:ln w="635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 droite 15"/>
          <p:cNvSpPr/>
          <p:nvPr/>
        </p:nvSpPr>
        <p:spPr>
          <a:xfrm rot="5400000">
            <a:off x="3679631" y="3536910"/>
            <a:ext cx="686853" cy="460650"/>
          </a:xfrm>
          <a:prstGeom prst="rightArrow">
            <a:avLst/>
          </a:prstGeom>
          <a:solidFill>
            <a:srgbClr val="FF9900">
              <a:alpha val="75000"/>
            </a:srgb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99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05710" y="1186093"/>
            <a:ext cx="1636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 ?   ?</a:t>
            </a:r>
            <a:endParaRPr lang="fr-BE" sz="30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2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-1" y="855132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-1" y="855132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31932">
            <a:off x="7299635" y="3764787"/>
            <a:ext cx="551543" cy="348343"/>
          </a:xfrm>
          <a:prstGeom prst="rect">
            <a:avLst/>
          </a:prstGeom>
          <a:pattFill prst="smCheck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chemeClr val="tx1"/>
                </a:solidFill>
              </a:rPr>
              <a:t>30%</a:t>
            </a:r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131932">
            <a:off x="6913360" y="4052876"/>
            <a:ext cx="551543" cy="348343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chemeClr val="tx1"/>
                </a:solidFill>
              </a:rPr>
              <a:t>15%</a:t>
            </a:r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31932">
            <a:off x="6527085" y="4340965"/>
            <a:ext cx="551543" cy="348343"/>
          </a:xfrm>
          <a:prstGeom prst="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chemeClr val="tx1"/>
                </a:solidFill>
              </a:rPr>
              <a:t>60%</a:t>
            </a:r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160000">
            <a:off x="5921015" y="4510241"/>
            <a:ext cx="914400" cy="423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control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47657" y="840518"/>
            <a:ext cx="33963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15m </a:t>
            </a:r>
            <a:r>
              <a:rPr lang="fr-B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BE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April to August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fr-B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90 dives (&gt; 100H)</a:t>
            </a:r>
          </a:p>
        </p:txBody>
      </p:sp>
    </p:spTree>
    <p:extLst>
      <p:ext uri="{BB962C8B-B14F-4D97-AF65-F5344CB8AC3E}">
        <p14:creationId xmlns:p14="http://schemas.microsoft.com/office/powerpoint/2010/main" val="30039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2890</TotalTime>
  <Words>2488</Words>
  <Application>Microsoft Office PowerPoint</Application>
  <PresentationFormat>Affichage à l'écran (4:3)</PresentationFormat>
  <Paragraphs>311</Paragraphs>
  <Slides>58</Slides>
  <Notes>54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Cambria</vt:lpstr>
      <vt:lpstr>Tahoma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 - Faculté des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 Richir</dc:creator>
  <cp:lastModifiedBy>Jonathan Richir</cp:lastModifiedBy>
  <cp:revision>118</cp:revision>
  <cp:lastPrinted>2018-04-10T06:21:16Z</cp:lastPrinted>
  <dcterms:created xsi:type="dcterms:W3CDTF">2018-04-08T08:42:18Z</dcterms:created>
  <dcterms:modified xsi:type="dcterms:W3CDTF">2021-01-07T19:38:37Z</dcterms:modified>
</cp:coreProperties>
</file>