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  <p:sldId id="260" r:id="rId17"/>
    <p:sldId id="261" r:id="rId18"/>
    <p:sldId id="273" r:id="rId19"/>
    <p:sldId id="286" r:id="rId20"/>
    <p:sldId id="277" r:id="rId21"/>
    <p:sldId id="278" r:id="rId22"/>
    <p:sldId id="282" r:id="rId23"/>
    <p:sldId id="283" r:id="rId24"/>
    <p:sldId id="274" r:id="rId25"/>
    <p:sldId id="275" r:id="rId26"/>
    <p:sldId id="279" r:id="rId27"/>
    <p:sldId id="280" r:id="rId28"/>
    <p:sldId id="281" r:id="rId29"/>
    <p:sldId id="284" r:id="rId30"/>
    <p:sldId id="28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256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336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565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148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719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236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838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202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481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237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757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0755-2622-4F4A-8391-75CDBE0A9376}" type="datetimeFigureOut">
              <a:rPr lang="fr-BE" smtClean="0"/>
              <a:t>30-11-20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3CBFD-FD4E-4122-9B88-B2E04308D4B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295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464" y="2525485"/>
            <a:ext cx="12087496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300"/>
              </a:spcAft>
            </a:pPr>
            <a:r>
              <a:rPr lang="en-GB" sz="2800" b="1" cap="al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STEEL SHEET PILES EXPOSED TO FIRE</a:t>
            </a:r>
            <a:endParaRPr lang="fr-BE" sz="2800" b="1" cap="all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GB" sz="2800" b="1" cap="al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EXPERIMENTAL TESTS AND NUMERICAL MODELLING</a:t>
            </a:r>
            <a:endParaRPr lang="fr-BE" sz="2800" b="1" cap="all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Jean-Marc </a:t>
            </a:r>
            <a:r>
              <a:rPr lang="en-GB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Franssen</a:t>
            </a:r>
            <a:r>
              <a:rPr lang="en-GB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João</a:t>
            </a:r>
            <a:r>
              <a:rPr lang="en-GB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Martins</a:t>
            </a:r>
            <a:endParaRPr lang="fr-BE" sz="2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it-IT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it-IT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it-IT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it-IT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it-IT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it-IT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endParaRPr lang="it-IT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it-IT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Liege University -  ArcelorMittal</a:t>
            </a:r>
            <a:endParaRPr lang="fr-B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300754" y="235131"/>
            <a:ext cx="1948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11</a:t>
            </a:r>
            <a:r>
              <a:rPr lang="fr-BE" baseline="30000" dirty="0" smtClean="0"/>
              <a:t>th </a:t>
            </a:r>
            <a:r>
              <a:rPr lang="fr-BE" dirty="0" err="1" smtClean="0"/>
              <a:t>SiF</a:t>
            </a:r>
            <a:r>
              <a:rPr lang="fr-BE" dirty="0" smtClean="0"/>
              <a:t> </a:t>
            </a:r>
            <a:r>
              <a:rPr lang="fr-BE" dirty="0" err="1" smtClean="0"/>
              <a:t>conference</a:t>
            </a:r>
            <a:endParaRPr lang="fr-BE" dirty="0" smtClean="0"/>
          </a:p>
          <a:p>
            <a:r>
              <a:rPr lang="fr-BE" dirty="0" smtClean="0"/>
              <a:t>3°/11-02/12/2020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35131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7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1"/>
    </mc:Choice>
    <mc:Fallback xmlns="">
      <p:transition spd="slow" advTm="123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952500"/>
            <a:ext cx="100869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96"/>
    </mc:Choice>
    <mc:Fallback xmlns="">
      <p:transition spd="slow" advTm="43096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6676"/>
            <a:ext cx="8172450" cy="59150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68511" y="6209483"/>
            <a:ext cx="3784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/>
              <a:t>Temperatures</a:t>
            </a:r>
            <a:r>
              <a:rPr lang="fr-BE" sz="2000" dirty="0" smtClean="0"/>
              <a:t> </a:t>
            </a:r>
            <a:r>
              <a:rPr lang="fr-BE" sz="2000" dirty="0" err="1" smtClean="0"/>
              <a:t>computed</a:t>
            </a:r>
            <a:r>
              <a:rPr lang="fr-BE" sz="2000" dirty="0" smtClean="0"/>
              <a:t> by SAFIR</a:t>
            </a:r>
            <a:r>
              <a:rPr lang="fr-BE" sz="2000" baseline="30000" dirty="0" smtClean="0"/>
              <a:t>®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0820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8"/>
    </mc:Choice>
    <mc:Fallback xmlns="">
      <p:transition spd="slow" advTm="972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7675" y="295275"/>
            <a:ext cx="275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2) </a:t>
            </a:r>
            <a:r>
              <a:rPr lang="fr-BE" dirty="0" err="1" smtClean="0"/>
              <a:t>Loading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</a:t>
            </a:r>
            <a:r>
              <a:rPr lang="fr-BE" dirty="0" err="1" smtClean="0"/>
              <a:t>ground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447675" y="939284"/>
            <a:ext cx="507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Traditional</a:t>
            </a:r>
            <a:r>
              <a:rPr lang="fr-BE" dirty="0" smtClean="0"/>
              <a:t> </a:t>
            </a:r>
            <a:r>
              <a:rPr lang="fr-BE" dirty="0" err="1" smtClean="0"/>
              <a:t>approach</a:t>
            </a:r>
            <a:r>
              <a:rPr lang="fr-BE" dirty="0" smtClean="0"/>
              <a:t>: </a:t>
            </a:r>
            <a:r>
              <a:rPr lang="fr-BE" dirty="0" err="1" smtClean="0"/>
              <a:t>linearly</a:t>
            </a:r>
            <a:r>
              <a:rPr lang="fr-BE" dirty="0" smtClean="0"/>
              <a:t> z </a:t>
            </a:r>
            <a:r>
              <a:rPr lang="fr-BE" dirty="0" err="1" smtClean="0"/>
              <a:t>dependent</a:t>
            </a:r>
            <a:r>
              <a:rPr lang="fr-BE" dirty="0" smtClean="0"/>
              <a:t> </a:t>
            </a:r>
            <a:r>
              <a:rPr lang="fr-BE" dirty="0" err="1" smtClean="0"/>
              <a:t>functions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037" y="1123950"/>
            <a:ext cx="4772025" cy="4610100"/>
          </a:xfrm>
          <a:prstGeom prst="rect">
            <a:avLst/>
          </a:prstGeom>
        </p:spPr>
      </p:pic>
      <p:sp>
        <p:nvSpPr>
          <p:cNvPr id="9" name="Forme libre 8"/>
          <p:cNvSpPr/>
          <p:nvPr/>
        </p:nvSpPr>
        <p:spPr>
          <a:xfrm>
            <a:off x="6800850" y="1657350"/>
            <a:ext cx="1543050" cy="3705225"/>
          </a:xfrm>
          <a:custGeom>
            <a:avLst/>
            <a:gdLst>
              <a:gd name="connsiteX0" fmla="*/ 1543050 w 1543050"/>
              <a:gd name="connsiteY0" fmla="*/ 0 h 3705225"/>
              <a:gd name="connsiteX1" fmla="*/ 1323975 w 1543050"/>
              <a:gd name="connsiteY1" fmla="*/ 0 h 3705225"/>
              <a:gd name="connsiteX2" fmla="*/ 1171575 w 1543050"/>
              <a:gd name="connsiteY2" fmla="*/ 904875 h 3705225"/>
              <a:gd name="connsiteX3" fmla="*/ 0 w 1543050"/>
              <a:gd name="connsiteY3" fmla="*/ 3705225 h 3705225"/>
              <a:gd name="connsiteX4" fmla="*/ 1533525 w 1543050"/>
              <a:gd name="connsiteY4" fmla="*/ 3705225 h 3705225"/>
              <a:gd name="connsiteX5" fmla="*/ 1543050 w 1543050"/>
              <a:gd name="connsiteY5" fmla="*/ 0 h 370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50" h="3705225">
                <a:moveTo>
                  <a:pt x="1543050" y="0"/>
                </a:moveTo>
                <a:lnTo>
                  <a:pt x="1323975" y="0"/>
                </a:lnTo>
                <a:lnTo>
                  <a:pt x="1171575" y="904875"/>
                </a:lnTo>
                <a:lnTo>
                  <a:pt x="0" y="3705225"/>
                </a:lnTo>
                <a:lnTo>
                  <a:pt x="1533525" y="3705225"/>
                </a:lnTo>
                <a:lnTo>
                  <a:pt x="154305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orme libre 9"/>
          <p:cNvSpPr/>
          <p:nvPr/>
        </p:nvSpPr>
        <p:spPr>
          <a:xfrm>
            <a:off x="8420100" y="4143375"/>
            <a:ext cx="561975" cy="1209675"/>
          </a:xfrm>
          <a:custGeom>
            <a:avLst/>
            <a:gdLst>
              <a:gd name="connsiteX0" fmla="*/ 38100 w 561975"/>
              <a:gd name="connsiteY0" fmla="*/ 0 h 1209675"/>
              <a:gd name="connsiteX1" fmla="*/ 561975 w 561975"/>
              <a:gd name="connsiteY1" fmla="*/ 1209675 h 1209675"/>
              <a:gd name="connsiteX2" fmla="*/ 0 w 561975"/>
              <a:gd name="connsiteY2" fmla="*/ 1209675 h 1209675"/>
              <a:gd name="connsiteX3" fmla="*/ 38100 w 561975"/>
              <a:gd name="connsiteY3" fmla="*/ 0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1209675">
                <a:moveTo>
                  <a:pt x="38100" y="0"/>
                </a:moveTo>
                <a:lnTo>
                  <a:pt x="561975" y="1209675"/>
                </a:lnTo>
                <a:lnTo>
                  <a:pt x="0" y="1209675"/>
                </a:lnTo>
                <a:lnTo>
                  <a:pt x="38100" y="0"/>
                </a:lnTo>
                <a:close/>
              </a:path>
            </a:pathLst>
          </a:custGeom>
          <a:pattFill prst="dk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533400" y="2209800"/>
            <a:ext cx="236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OK in </a:t>
            </a:r>
            <a:r>
              <a:rPr lang="fr-BE" dirty="0" err="1" smtClean="0"/>
              <a:t>static</a:t>
            </a:r>
            <a:r>
              <a:rPr lang="fr-BE" dirty="0" smtClean="0"/>
              <a:t> </a:t>
            </a:r>
            <a:r>
              <a:rPr lang="fr-BE" dirty="0" err="1" smtClean="0"/>
              <a:t>equilibrium</a:t>
            </a:r>
            <a:endParaRPr lang="fr-B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3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90"/>
    </mc:Choice>
    <mc:Fallback xmlns="">
      <p:transition spd="slow" advTm="36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6524" y="1704975"/>
            <a:ext cx="4344355" cy="46101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1475" y="361950"/>
            <a:ext cx="7205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During</a:t>
            </a:r>
            <a:r>
              <a:rPr lang="fr-BE" dirty="0" smtClean="0"/>
              <a:t> the </a:t>
            </a:r>
            <a:r>
              <a:rPr lang="fr-BE" dirty="0" err="1" smtClean="0"/>
              <a:t>fire</a:t>
            </a:r>
            <a:r>
              <a:rPr lang="fr-BE" dirty="0" smtClean="0"/>
              <a:t>, the structure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subjected</a:t>
            </a:r>
            <a:r>
              <a:rPr lang="fr-BE" dirty="0" smtClean="0"/>
              <a:t> to large horizontal </a:t>
            </a:r>
            <a:r>
              <a:rPr lang="fr-BE" dirty="0" err="1" smtClean="0"/>
              <a:t>displacements</a:t>
            </a:r>
            <a:endParaRPr lang="fr-BE" dirty="0" smtClean="0"/>
          </a:p>
          <a:p>
            <a:r>
              <a:rPr lang="fr-BE" dirty="0"/>
              <a:t>	</a:t>
            </a:r>
            <a:r>
              <a:rPr lang="fr-BE" dirty="0" err="1" smtClean="0"/>
              <a:t>away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</a:t>
            </a:r>
            <a:r>
              <a:rPr lang="fr-BE" dirty="0" err="1" smtClean="0"/>
              <a:t>ground</a:t>
            </a:r>
            <a:endParaRPr lang="fr-BE" dirty="0" smtClean="0"/>
          </a:p>
          <a:p>
            <a:r>
              <a:rPr lang="fr-BE" dirty="0"/>
              <a:t>	</a:t>
            </a:r>
            <a:r>
              <a:rPr lang="fr-BE" dirty="0" smtClean="0"/>
              <a:t>to the </a:t>
            </a:r>
            <a:r>
              <a:rPr lang="fr-BE" dirty="0" err="1" smtClean="0"/>
              <a:t>ground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7" y="1704974"/>
            <a:ext cx="4772025" cy="4610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8625" y="1504950"/>
            <a:ext cx="3181350" cy="511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7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8"/>
    </mc:Choice>
    <mc:Fallback xmlns="">
      <p:transition spd="slow" advTm="40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524499" y="3076575"/>
            <a:ext cx="5930099" cy="3238499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5429250" y="2101334"/>
            <a:ext cx="1504950" cy="55245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5334000" y="2006084"/>
            <a:ext cx="190500" cy="190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/>
          <p:cNvSpPr txBox="1"/>
          <p:nvPr/>
        </p:nvSpPr>
        <p:spPr>
          <a:xfrm>
            <a:off x="1152525" y="609600"/>
            <a:ext cx="27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New SPRING </a:t>
            </a:r>
            <a:r>
              <a:rPr lang="fr-BE" dirty="0" err="1" smtClean="0"/>
              <a:t>finite</a:t>
            </a:r>
            <a:r>
              <a:rPr lang="fr-BE" dirty="0" smtClean="0"/>
              <a:t> </a:t>
            </a:r>
            <a:r>
              <a:rPr lang="fr-BE" dirty="0" err="1" smtClean="0"/>
              <a:t>element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1152525" y="1178480"/>
            <a:ext cx="17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Characterised</a:t>
            </a:r>
            <a:r>
              <a:rPr lang="fr-BE" dirty="0" smtClean="0"/>
              <a:t> by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1177179" y="1821418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One single </a:t>
            </a:r>
            <a:r>
              <a:rPr lang="fr-BE" dirty="0" err="1" smtClean="0"/>
              <a:t>node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1177179" y="2469118"/>
            <a:ext cx="146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One direction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1177179" y="3200400"/>
            <a:ext cx="39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One </a:t>
            </a:r>
            <a:r>
              <a:rPr lang="fr-BE" dirty="0" err="1" smtClean="0"/>
              <a:t>relationship</a:t>
            </a:r>
            <a:r>
              <a:rPr lang="fr-BE" dirty="0" smtClean="0"/>
              <a:t> (Force – </a:t>
            </a:r>
            <a:r>
              <a:rPr lang="fr-BE" dirty="0" err="1" smtClean="0"/>
              <a:t>displacement</a:t>
            </a:r>
            <a:r>
              <a:rPr lang="fr-BE" dirty="0" smtClean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378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16"/>
    </mc:Choice>
    <mc:Fallback xmlns="">
      <p:transition spd="slow" advTm="46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8" grpId="0"/>
    </p:bld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437" y="952814"/>
            <a:ext cx="7450563" cy="59051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0099" y="225877"/>
            <a:ext cx="7303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3) </a:t>
            </a:r>
            <a:r>
              <a:rPr lang="fr-BE" sz="2000" dirty="0" err="1" smtClean="0"/>
              <a:t>Complex</a:t>
            </a:r>
            <a:r>
              <a:rPr lang="fr-BE" sz="2000" dirty="0" smtClean="0"/>
              <a:t> construction phases</a:t>
            </a:r>
            <a:endParaRPr lang="fr-BE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400050" y="1600200"/>
            <a:ext cx="31815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Installation of the </a:t>
            </a:r>
            <a:r>
              <a:rPr lang="fr-BE" dirty="0" err="1" smtClean="0"/>
              <a:t>sheet</a:t>
            </a:r>
            <a:r>
              <a:rPr lang="fr-BE" dirty="0" smtClean="0"/>
              <a:t> piles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Lower</a:t>
            </a:r>
            <a:r>
              <a:rPr lang="fr-BE" dirty="0" smtClean="0"/>
              <a:t> the water table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Excavation (partial)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Temporary</a:t>
            </a:r>
            <a:r>
              <a:rPr lang="fr-BE" dirty="0" smtClean="0"/>
              <a:t> supports (</a:t>
            </a:r>
            <a:r>
              <a:rPr lang="fr-BE" dirty="0" err="1" smtClean="0"/>
              <a:t>struts</a:t>
            </a:r>
            <a:r>
              <a:rPr lang="fr-BE" dirty="0" smtClean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2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4"/>
    </mc:Choice>
    <mc:Fallback xmlns="">
      <p:transition spd="slow" advTm="21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250" y="0"/>
            <a:ext cx="8361596" cy="61817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050" y="1600200"/>
            <a:ext cx="31815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Installation of the </a:t>
            </a:r>
            <a:r>
              <a:rPr lang="fr-BE" dirty="0" err="1" smtClean="0"/>
              <a:t>sheet</a:t>
            </a:r>
            <a:r>
              <a:rPr lang="fr-BE" dirty="0" smtClean="0"/>
              <a:t> piles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Lower</a:t>
            </a:r>
            <a:r>
              <a:rPr lang="fr-BE" dirty="0" smtClean="0"/>
              <a:t> the water table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Excavation (partial)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Temporary</a:t>
            </a:r>
            <a:r>
              <a:rPr lang="fr-BE" dirty="0" smtClean="0"/>
              <a:t> supports (</a:t>
            </a:r>
            <a:r>
              <a:rPr lang="fr-BE" dirty="0" err="1" smtClean="0"/>
              <a:t>struts</a:t>
            </a:r>
            <a:r>
              <a:rPr lang="fr-BE" dirty="0" smtClean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093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4"/>
    </mc:Choice>
    <mc:Fallback xmlns="">
      <p:transition spd="slow" advTm="557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075" y="142875"/>
            <a:ext cx="4914900" cy="6629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0050" y="1600200"/>
            <a:ext cx="31815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Installation of the </a:t>
            </a:r>
            <a:r>
              <a:rPr lang="fr-BE" dirty="0" err="1" smtClean="0"/>
              <a:t>sheet</a:t>
            </a:r>
            <a:r>
              <a:rPr lang="fr-BE" dirty="0" smtClean="0"/>
              <a:t> piles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Lower</a:t>
            </a:r>
            <a:r>
              <a:rPr lang="fr-BE" dirty="0" smtClean="0"/>
              <a:t> the water table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Excavation (partial)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 smtClean="0"/>
              <a:t>Temporary</a:t>
            </a:r>
            <a:r>
              <a:rPr lang="fr-BE" dirty="0" smtClean="0"/>
              <a:t> supports (</a:t>
            </a:r>
            <a:r>
              <a:rPr lang="fr-BE" dirty="0" err="1" smtClean="0"/>
              <a:t>struts</a:t>
            </a:r>
            <a:r>
              <a:rPr lang="fr-BE" dirty="0" smtClean="0"/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0050" y="3558587"/>
            <a:ext cx="50034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Utilisation of </a:t>
            </a:r>
            <a:r>
              <a:rPr lang="fr-BE" dirty="0" err="1" smtClean="0"/>
              <a:t>anchors</a:t>
            </a:r>
            <a:r>
              <a:rPr lang="fr-BE" dirty="0" smtClean="0"/>
              <a:t> (</a:t>
            </a:r>
            <a:r>
              <a:rPr lang="fr-BE" dirty="0" err="1" smtClean="0"/>
              <a:t>temporary</a:t>
            </a:r>
            <a:r>
              <a:rPr lang="fr-BE" dirty="0" smtClean="0"/>
              <a:t> or permanent)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Casting the </a:t>
            </a:r>
            <a:r>
              <a:rPr lang="fr-BE" dirty="0" err="1" smtClean="0"/>
              <a:t>slabs</a:t>
            </a:r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smtClean="0"/>
              <a:t>Water table to original position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4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7"/>
    </mc:Choice>
    <mc:Fallback xmlns="">
      <p:transition spd="slow" advTm="19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2425" y="192285"/>
            <a:ext cx="7443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The situation in </a:t>
            </a:r>
            <a:r>
              <a:rPr lang="fr-BE" dirty="0" err="1" smtClean="0"/>
              <a:t>our</a:t>
            </a:r>
            <a:r>
              <a:rPr lang="fr-BE" dirty="0" smtClean="0"/>
              <a:t> system </a:t>
            </a:r>
            <a:r>
              <a:rPr lang="fr-BE" dirty="0" err="1" smtClean="0"/>
              <a:t>when</a:t>
            </a:r>
            <a:r>
              <a:rPr lang="fr-BE" dirty="0" smtClean="0"/>
              <a:t> the </a:t>
            </a:r>
            <a:r>
              <a:rPr lang="fr-BE" dirty="0" err="1" smtClean="0"/>
              <a:t>fire</a:t>
            </a:r>
            <a:r>
              <a:rPr lang="fr-BE" dirty="0" smtClean="0"/>
              <a:t> </a:t>
            </a:r>
            <a:r>
              <a:rPr lang="fr-BE" dirty="0" err="1" smtClean="0"/>
              <a:t>starts</a:t>
            </a:r>
            <a:r>
              <a:rPr lang="fr-BE" dirty="0" smtClean="0"/>
              <a:t> </a:t>
            </a:r>
            <a:r>
              <a:rPr lang="fr-BE" dirty="0" err="1" smtClean="0"/>
              <a:t>results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all </a:t>
            </a:r>
            <a:r>
              <a:rPr lang="fr-BE" dirty="0" err="1" smtClean="0"/>
              <a:t>these</a:t>
            </a:r>
            <a:r>
              <a:rPr lang="fr-BE" dirty="0" smtClean="0"/>
              <a:t> phases:</a:t>
            </a:r>
          </a:p>
          <a:p>
            <a:endParaRPr lang="fr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i</a:t>
            </a:r>
            <a:r>
              <a:rPr lang="fr-BE" dirty="0" smtClean="0"/>
              <a:t>n </a:t>
            </a:r>
            <a:r>
              <a:rPr lang="fr-BE" dirty="0" err="1" smtClean="0"/>
              <a:t>terms</a:t>
            </a:r>
            <a:r>
              <a:rPr lang="fr-BE" dirty="0" smtClean="0"/>
              <a:t> of </a:t>
            </a:r>
            <a:r>
              <a:rPr lang="fr-BE" dirty="0" err="1"/>
              <a:t>d</a:t>
            </a:r>
            <a:r>
              <a:rPr lang="fr-BE" dirty="0" err="1" smtClean="0"/>
              <a:t>isplacements</a:t>
            </a:r>
            <a:endParaRPr lang="fr-BE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/>
              <a:t>i</a:t>
            </a:r>
            <a:r>
              <a:rPr lang="fr-BE" dirty="0" smtClean="0"/>
              <a:t>n </a:t>
            </a:r>
            <a:r>
              <a:rPr lang="fr-BE" dirty="0" err="1" smtClean="0"/>
              <a:t>terms</a:t>
            </a:r>
            <a:r>
              <a:rPr lang="fr-BE" dirty="0" smtClean="0"/>
              <a:t> of pressure </a:t>
            </a:r>
            <a:r>
              <a:rPr lang="fr-BE" dirty="0" err="1" smtClean="0"/>
              <a:t>from</a:t>
            </a:r>
            <a:r>
              <a:rPr lang="fr-BE" dirty="0" smtClean="0"/>
              <a:t> the </a:t>
            </a:r>
            <a:r>
              <a:rPr lang="fr-BE" dirty="0" err="1" smtClean="0"/>
              <a:t>ground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52425" y="2057400"/>
            <a:ext cx="54968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Need</a:t>
            </a:r>
            <a:r>
              <a:rPr lang="fr-BE" dirty="0" smtClean="0"/>
              <a:t> of a </a:t>
            </a:r>
            <a:r>
              <a:rPr lang="fr-BE" dirty="0" err="1" smtClean="0"/>
              <a:t>specialised</a:t>
            </a:r>
            <a:r>
              <a:rPr lang="fr-BE" dirty="0" smtClean="0"/>
              <a:t> software: </a:t>
            </a:r>
          </a:p>
          <a:p>
            <a:endParaRPr lang="fr-BE" dirty="0"/>
          </a:p>
          <a:p>
            <a:r>
              <a:rPr lang="fr-BE" dirty="0" smtClean="0"/>
              <a:t>RIDO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smtClean="0"/>
              <a:t>Model the </a:t>
            </a:r>
            <a:r>
              <a:rPr lang="fr-BE" dirty="0" err="1" smtClean="0"/>
              <a:t>complex</a:t>
            </a:r>
            <a:r>
              <a:rPr lang="fr-BE" dirty="0" smtClean="0"/>
              <a:t> </a:t>
            </a:r>
            <a:r>
              <a:rPr lang="fr-BE" dirty="0" err="1" smtClean="0"/>
              <a:t>sequence</a:t>
            </a:r>
            <a:r>
              <a:rPr lang="fr-BE" dirty="0" smtClean="0"/>
              <a:t> of construction phases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BE" dirty="0" err="1" smtClean="0"/>
              <a:t>Produces</a:t>
            </a:r>
            <a:r>
              <a:rPr lang="fr-BE" dirty="0" smtClean="0"/>
              <a:t> </a:t>
            </a:r>
            <a:r>
              <a:rPr lang="fr-BE" dirty="0" smtClean="0">
                <a:solidFill>
                  <a:srgbClr val="FF0000"/>
                </a:solidFill>
              </a:rPr>
              <a:t>the situation in the system </a:t>
            </a:r>
            <a:r>
              <a:rPr lang="fr-BE" dirty="0" err="1" smtClean="0"/>
              <a:t>after</a:t>
            </a:r>
            <a:r>
              <a:rPr lang="fr-BE" dirty="0" smtClean="0"/>
              <a:t> </a:t>
            </a:r>
            <a:r>
              <a:rPr lang="fr-BE" dirty="0" err="1" smtClean="0"/>
              <a:t>completion</a:t>
            </a:r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6289303" y="31653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=&gt;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7165603" y="316539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Input file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8346703" y="31653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=&gt;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9223003" y="3165396"/>
            <a:ext cx="71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SAFIR</a:t>
            </a:r>
            <a:endParaRPr lang="fr-BE" dirty="0"/>
          </a:p>
        </p:txBody>
      </p:sp>
      <p:pic>
        <p:nvPicPr>
          <p:cNvPr id="10" name="image7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23326" y="3534728"/>
            <a:ext cx="5930099" cy="3238499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V="1">
            <a:off x="3324225" y="5153025"/>
            <a:ext cx="0" cy="14192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933700" y="5153025"/>
            <a:ext cx="3238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2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95"/>
    </mc:Choice>
    <mc:Fallback xmlns="">
      <p:transition spd="slow" advTm="80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30923" y="1043354"/>
            <a:ext cx="36081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2 application </a:t>
            </a:r>
            <a:r>
              <a:rPr lang="fr-BE" sz="2800" dirty="0" err="1" smtClean="0"/>
              <a:t>examples</a:t>
            </a:r>
            <a:r>
              <a:rPr lang="fr-BE" sz="2800" dirty="0" smtClean="0"/>
              <a:t>:</a:t>
            </a:r>
          </a:p>
          <a:p>
            <a:endParaRPr lang="fr-BE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2800" dirty="0" smtClean="0"/>
              <a:t>A </a:t>
            </a:r>
            <a:r>
              <a:rPr lang="fr-BE" sz="2800" dirty="0" err="1" smtClean="0"/>
              <a:t>steel</a:t>
            </a:r>
            <a:r>
              <a:rPr lang="fr-BE" sz="2800" dirty="0" smtClean="0"/>
              <a:t> </a:t>
            </a:r>
            <a:r>
              <a:rPr lang="fr-BE" sz="2800" dirty="0" err="1" smtClean="0"/>
              <a:t>sheet</a:t>
            </a:r>
            <a:r>
              <a:rPr lang="fr-BE" sz="2800" dirty="0" smtClean="0"/>
              <a:t> pile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BE" sz="28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2800" dirty="0" smtClean="0"/>
              <a:t>A </a:t>
            </a:r>
            <a:r>
              <a:rPr lang="fr-BE" sz="2800" dirty="0" err="1" smtClean="0"/>
              <a:t>concrete</a:t>
            </a:r>
            <a:r>
              <a:rPr lang="fr-BE" sz="2800" dirty="0" smtClean="0"/>
              <a:t> tunnel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885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31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85211" y="4362994"/>
            <a:ext cx="2516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chemeClr val="bg1"/>
                </a:solidFill>
              </a:rPr>
              <a:t>Underground car </a:t>
            </a:r>
            <a:r>
              <a:rPr lang="fr-BE" sz="2000" dirty="0" err="1" smtClean="0">
                <a:solidFill>
                  <a:schemeClr val="bg1"/>
                </a:solidFill>
              </a:rPr>
              <a:t>park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with</a:t>
            </a:r>
            <a:r>
              <a:rPr lang="fr-BE" sz="2000" dirty="0" smtClean="0">
                <a:solidFill>
                  <a:schemeClr val="bg1"/>
                </a:solidFill>
              </a:rPr>
              <a:t> </a:t>
            </a:r>
            <a:r>
              <a:rPr lang="fr-BE" sz="2000" dirty="0" err="1" smtClean="0">
                <a:solidFill>
                  <a:schemeClr val="bg1"/>
                </a:solidFill>
              </a:rPr>
              <a:t>concrete</a:t>
            </a:r>
            <a:r>
              <a:rPr lang="fr-BE" sz="2000" dirty="0" smtClean="0">
                <a:solidFill>
                  <a:schemeClr val="bg1"/>
                </a:solidFill>
              </a:rPr>
              <a:t> piles</a:t>
            </a:r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652462"/>
            <a:ext cx="8086725" cy="5553075"/>
          </a:xfrm>
          <a:prstGeom prst="rect">
            <a:avLst/>
          </a:prstGeom>
        </p:spPr>
      </p:pic>
      <p:sp>
        <p:nvSpPr>
          <p:cNvPr id="4" name="Accolade fermante 3"/>
          <p:cNvSpPr/>
          <p:nvPr/>
        </p:nvSpPr>
        <p:spPr>
          <a:xfrm>
            <a:off x="4807131" y="2560320"/>
            <a:ext cx="339635" cy="775063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5429250" y="276318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FIRE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58237" y="283130"/>
            <a:ext cx="5341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Pressure </a:t>
            </a:r>
            <a:r>
              <a:rPr lang="fr-BE" sz="2400" dirty="0" err="1" smtClean="0"/>
              <a:t>from</a:t>
            </a:r>
            <a:r>
              <a:rPr lang="fr-BE" sz="2400" dirty="0" smtClean="0"/>
              <a:t> the </a:t>
            </a:r>
            <a:r>
              <a:rPr lang="fr-BE" sz="2400" dirty="0" err="1" smtClean="0"/>
              <a:t>ground</a:t>
            </a:r>
            <a:r>
              <a:rPr lang="fr-BE" sz="2400" dirty="0" smtClean="0"/>
              <a:t>: </a:t>
            </a:r>
            <a:r>
              <a:rPr lang="fr-BE" sz="2400" dirty="0"/>
              <a:t>c</a:t>
            </a:r>
            <a:r>
              <a:rPr lang="fr-BE" sz="2400" dirty="0" smtClean="0"/>
              <a:t>old condition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85869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3"/>
    </mc:Choice>
    <mc:Fallback xmlns="">
      <p:transition spd="slow" advTm="26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652462"/>
            <a:ext cx="8086725" cy="55530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58237" y="283130"/>
            <a:ext cx="520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Pressure </a:t>
            </a:r>
            <a:r>
              <a:rPr lang="fr-BE" sz="2400" dirty="0" err="1" smtClean="0"/>
              <a:t>from</a:t>
            </a:r>
            <a:r>
              <a:rPr lang="fr-BE" sz="2400" dirty="0" smtClean="0"/>
              <a:t> the </a:t>
            </a:r>
            <a:r>
              <a:rPr lang="fr-BE" sz="2400" dirty="0" err="1" smtClean="0"/>
              <a:t>ground</a:t>
            </a:r>
            <a:r>
              <a:rPr lang="fr-BE" sz="2400" dirty="0" smtClean="0"/>
              <a:t>: </a:t>
            </a:r>
            <a:r>
              <a:rPr lang="fr-BE" sz="2400" dirty="0" err="1" smtClean="0"/>
              <a:t>fire</a:t>
            </a:r>
            <a:r>
              <a:rPr lang="fr-BE" sz="2400" dirty="0" smtClean="0"/>
              <a:t> condition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8822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8"/>
    </mc:Choice>
    <mc:Fallback xmlns="">
      <p:transition spd="slow" advTm="16548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652462"/>
            <a:ext cx="8086725" cy="5553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58237" y="283130"/>
            <a:ext cx="4384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Bending</a:t>
            </a:r>
            <a:r>
              <a:rPr lang="fr-BE" sz="2400" dirty="0" smtClean="0"/>
              <a:t> moments: </a:t>
            </a:r>
            <a:r>
              <a:rPr lang="fr-BE" sz="2400" dirty="0"/>
              <a:t>c</a:t>
            </a:r>
            <a:r>
              <a:rPr lang="fr-BE" sz="2400" dirty="0" smtClean="0"/>
              <a:t>old condition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3294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3"/>
    </mc:Choice>
    <mc:Fallback xmlns="">
      <p:transition spd="slow" advTm="944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7" y="652462"/>
            <a:ext cx="8086725" cy="55530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58237" y="283130"/>
            <a:ext cx="428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 smtClean="0"/>
              <a:t>Bending</a:t>
            </a:r>
            <a:r>
              <a:rPr lang="fr-BE" sz="2400" dirty="0" smtClean="0"/>
              <a:t> moments: </a:t>
            </a:r>
            <a:r>
              <a:rPr lang="fr-BE" sz="2400" dirty="0" err="1" smtClean="0"/>
              <a:t>fire</a:t>
            </a:r>
            <a:r>
              <a:rPr lang="fr-BE" sz="2400" dirty="0" smtClean="0"/>
              <a:t> condition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8686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3"/>
    </mc:Choice>
    <mc:Fallback xmlns="">
      <p:transition spd="slow" advTm="1004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58" y="1951243"/>
            <a:ext cx="10058400" cy="490675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48344" y="313509"/>
            <a:ext cx="4258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13 tunnels in </a:t>
            </a:r>
            <a:r>
              <a:rPr lang="fr-BE" dirty="0" err="1" smtClean="0"/>
              <a:t>Poland</a:t>
            </a:r>
            <a:endParaRPr lang="fr-BE" dirty="0"/>
          </a:p>
          <a:p>
            <a:r>
              <a:rPr lang="fr-BE" dirty="0" err="1" smtClean="0"/>
              <a:t>Length</a:t>
            </a:r>
            <a:r>
              <a:rPr lang="fr-BE" dirty="0" smtClean="0"/>
              <a:t>: </a:t>
            </a:r>
            <a:r>
              <a:rPr lang="fr-BE" dirty="0" err="1" smtClean="0"/>
              <a:t>from</a:t>
            </a:r>
            <a:r>
              <a:rPr lang="fr-BE" dirty="0" smtClean="0"/>
              <a:t> 300 m to 3 860 m</a:t>
            </a:r>
          </a:p>
          <a:p>
            <a:r>
              <a:rPr lang="fr-BE" dirty="0" err="1" smtClean="0"/>
              <a:t>Diameter</a:t>
            </a:r>
            <a:r>
              <a:rPr lang="fr-BE" dirty="0" smtClean="0"/>
              <a:t>: 10 </a:t>
            </a:r>
            <a:r>
              <a:rPr lang="fr-BE" dirty="0" err="1" smtClean="0"/>
              <a:t>meters</a:t>
            </a:r>
            <a:endParaRPr lang="fr-BE" dirty="0" smtClean="0"/>
          </a:p>
          <a:p>
            <a:r>
              <a:rPr lang="fr-BE" i="1" dirty="0" err="1" smtClean="0"/>
              <a:t>Courtesy</a:t>
            </a:r>
            <a:r>
              <a:rPr lang="fr-BE" i="1" dirty="0" smtClean="0"/>
              <a:t>: </a:t>
            </a:r>
            <a:r>
              <a:rPr lang="fr-BE" i="1" dirty="0" err="1" smtClean="0"/>
              <a:t>Egis</a:t>
            </a:r>
            <a:r>
              <a:rPr lang="fr-BE" i="1" dirty="0" smtClean="0"/>
              <a:t> Rail / </a:t>
            </a:r>
            <a:r>
              <a:rPr lang="fr-BE" i="1" dirty="0" err="1" smtClean="0"/>
              <a:t>Egis</a:t>
            </a:r>
            <a:r>
              <a:rPr lang="fr-BE" i="1" dirty="0" smtClean="0"/>
              <a:t> Tunnel France </a:t>
            </a:r>
            <a:endParaRPr lang="fr-BE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9"/>
          <a:stretch/>
        </p:blipFill>
        <p:spPr>
          <a:xfrm>
            <a:off x="6748272" y="1952095"/>
            <a:ext cx="2203704" cy="49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67"/>
    </mc:Choice>
    <mc:Fallback xmlns="">
      <p:transition spd="slow" advTm="32867"/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647" y="1951241"/>
            <a:ext cx="10058400" cy="49067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62" y="1951240"/>
            <a:ext cx="10058400" cy="49067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42032" y="268942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½ </a:t>
            </a:r>
            <a:r>
              <a:rPr lang="fr-BE" sz="3200" dirty="0" err="1" smtClean="0"/>
              <a:t>loading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77906" y="1397243"/>
            <a:ext cx="484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Variation of pressure </a:t>
            </a:r>
            <a:r>
              <a:rPr lang="fr-BE" dirty="0" err="1" smtClean="0"/>
              <a:t>compared</a:t>
            </a:r>
            <a:r>
              <a:rPr lang="fr-BE" dirty="0" smtClean="0"/>
              <a:t> to a </a:t>
            </a:r>
            <a:r>
              <a:rPr lang="fr-BE" dirty="0" err="1" smtClean="0"/>
              <a:t>static</a:t>
            </a:r>
            <a:r>
              <a:rPr lang="fr-BE" dirty="0" smtClean="0"/>
              <a:t> </a:t>
            </a:r>
            <a:r>
              <a:rPr lang="fr-BE" dirty="0" err="1" smtClean="0"/>
              <a:t>loading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8077201" y="1413013"/>
            <a:ext cx="262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Bending</a:t>
            </a:r>
            <a:r>
              <a:rPr lang="fr-BE" dirty="0" smtClean="0"/>
              <a:t> moment </a:t>
            </a:r>
            <a:r>
              <a:rPr lang="fr-BE" dirty="0" err="1" smtClean="0"/>
              <a:t>diagram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35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0"/>
    </mc:Choice>
    <mc:Fallback xmlns="">
      <p:transition spd="slow" advTm="1201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1347" y="268942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Full </a:t>
            </a:r>
            <a:r>
              <a:rPr lang="fr-BE" sz="3200" dirty="0" err="1" smtClean="0"/>
              <a:t>loading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77906" y="1397243"/>
            <a:ext cx="484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Variation of pressure </a:t>
            </a:r>
            <a:r>
              <a:rPr lang="fr-BE" dirty="0" err="1" smtClean="0"/>
              <a:t>compared</a:t>
            </a:r>
            <a:r>
              <a:rPr lang="fr-BE" dirty="0" smtClean="0"/>
              <a:t> to a </a:t>
            </a:r>
            <a:r>
              <a:rPr lang="fr-BE" dirty="0" err="1" smtClean="0"/>
              <a:t>static</a:t>
            </a:r>
            <a:r>
              <a:rPr lang="fr-BE" dirty="0" smtClean="0"/>
              <a:t> </a:t>
            </a:r>
            <a:r>
              <a:rPr lang="fr-BE" dirty="0" err="1" smtClean="0"/>
              <a:t>loading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8077201" y="1413013"/>
            <a:ext cx="262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Bending</a:t>
            </a:r>
            <a:r>
              <a:rPr lang="fr-BE" dirty="0" smtClean="0"/>
              <a:t> moment </a:t>
            </a:r>
            <a:r>
              <a:rPr lang="fr-BE" dirty="0" err="1" smtClean="0"/>
              <a:t>diagram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647" y="1946186"/>
            <a:ext cx="10058400" cy="49067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62" y="1941301"/>
            <a:ext cx="10058400" cy="49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33"/>
    </mc:Choice>
    <mc:Fallback xmlns="">
      <p:transition spd="slow" advTm="33033"/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1347" y="268942"/>
            <a:ext cx="270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60 minutes </a:t>
            </a:r>
            <a:r>
              <a:rPr lang="fr-BE" sz="3200" dirty="0" err="1" smtClean="0"/>
              <a:t>fire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77906" y="1397243"/>
            <a:ext cx="484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Variation of pressure </a:t>
            </a:r>
            <a:r>
              <a:rPr lang="fr-BE" dirty="0" err="1" smtClean="0"/>
              <a:t>compared</a:t>
            </a:r>
            <a:r>
              <a:rPr lang="fr-BE" dirty="0" smtClean="0"/>
              <a:t> to a </a:t>
            </a:r>
            <a:r>
              <a:rPr lang="fr-BE" dirty="0" err="1" smtClean="0"/>
              <a:t>static</a:t>
            </a:r>
            <a:r>
              <a:rPr lang="fr-BE" dirty="0" smtClean="0"/>
              <a:t> </a:t>
            </a:r>
            <a:r>
              <a:rPr lang="fr-BE" dirty="0" err="1" smtClean="0"/>
              <a:t>loading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8077201" y="1413013"/>
            <a:ext cx="262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Bending</a:t>
            </a:r>
            <a:r>
              <a:rPr lang="fr-BE" dirty="0" smtClean="0"/>
              <a:t> moment </a:t>
            </a:r>
            <a:r>
              <a:rPr lang="fr-BE" dirty="0" err="1" smtClean="0"/>
              <a:t>diagram</a:t>
            </a:r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647" y="1963279"/>
            <a:ext cx="10058400" cy="490675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62" y="1959826"/>
            <a:ext cx="10058400" cy="49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"/>
    </mc:Choice>
    <mc:Fallback xmlns="">
      <p:transition spd="slow" advTm="537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61347" y="268942"/>
            <a:ext cx="290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smtClean="0"/>
              <a:t>120 minutes </a:t>
            </a:r>
            <a:r>
              <a:rPr lang="fr-BE" sz="3200" dirty="0" err="1" smtClean="0"/>
              <a:t>fire</a:t>
            </a:r>
            <a:endParaRPr lang="fr-BE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77906" y="1397243"/>
            <a:ext cx="484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Variation of pressure </a:t>
            </a:r>
            <a:r>
              <a:rPr lang="fr-BE" dirty="0" err="1" smtClean="0"/>
              <a:t>compared</a:t>
            </a:r>
            <a:r>
              <a:rPr lang="fr-BE" dirty="0" smtClean="0"/>
              <a:t> to a </a:t>
            </a:r>
            <a:r>
              <a:rPr lang="fr-BE" dirty="0" err="1" smtClean="0"/>
              <a:t>static</a:t>
            </a:r>
            <a:r>
              <a:rPr lang="fr-BE" dirty="0" smtClean="0"/>
              <a:t> </a:t>
            </a:r>
            <a:r>
              <a:rPr lang="fr-BE" dirty="0" err="1" smtClean="0"/>
              <a:t>loading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8077201" y="1413013"/>
            <a:ext cx="262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Bending</a:t>
            </a:r>
            <a:r>
              <a:rPr lang="fr-BE" dirty="0" smtClean="0"/>
              <a:t> moment </a:t>
            </a:r>
            <a:r>
              <a:rPr lang="fr-BE" dirty="0" err="1" smtClean="0"/>
              <a:t>diagram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647" y="1965349"/>
            <a:ext cx="10058400" cy="49067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62" y="1959827"/>
            <a:ext cx="10058400" cy="49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8"/>
    </mc:Choice>
    <mc:Fallback xmlns="">
      <p:transition spd="slow" advTm="2512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9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15245" y="5007428"/>
            <a:ext cx="2516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Underground car </a:t>
            </a:r>
            <a:r>
              <a:rPr lang="fr-BE" sz="2000" dirty="0" err="1" smtClean="0"/>
              <a:t>park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</a:t>
            </a:r>
            <a:r>
              <a:rPr lang="fr-BE" sz="2000" dirty="0" err="1" smtClean="0"/>
              <a:t>steel</a:t>
            </a:r>
            <a:r>
              <a:rPr lang="fr-BE" sz="2000" dirty="0" smtClean="0"/>
              <a:t> </a:t>
            </a:r>
            <a:r>
              <a:rPr lang="fr-BE" sz="2000" dirty="0" err="1" smtClean="0"/>
              <a:t>sheet</a:t>
            </a:r>
            <a:r>
              <a:rPr lang="fr-BE" sz="2000" dirty="0" smtClean="0"/>
              <a:t> piles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053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8"/>
    </mc:Choice>
    <mc:Fallback xmlns="">
      <p:transition spd="slow" advTm="1584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8" name="Picture 4" descr="gliders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081" y="0"/>
            <a:ext cx="8869680" cy="6862994"/>
          </a:xfrm>
          <a:prstGeom prst="rect">
            <a:avLst/>
          </a:prstGeom>
          <a:noFill/>
        </p:spPr>
      </p:pic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5735960" y="4797153"/>
            <a:ext cx="211731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fr-BE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Thank</a:t>
            </a:r>
            <a:r>
              <a:rPr lang="fr-BE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fr-BE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you</a:t>
            </a:r>
            <a:endParaRPr lang="fr-BE" sz="36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76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19201" y="731520"/>
            <a:ext cx="356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u="sng" dirty="0" smtClean="0"/>
              <a:t>STEEL</a:t>
            </a:r>
            <a:r>
              <a:rPr lang="fr-BE" sz="2400" dirty="0" smtClean="0"/>
              <a:t> </a:t>
            </a:r>
            <a:r>
              <a:rPr lang="fr-BE" sz="2400" dirty="0" err="1" smtClean="0"/>
              <a:t>sheet</a:t>
            </a:r>
            <a:r>
              <a:rPr lang="fr-BE" sz="2400" dirty="0" smtClean="0"/>
              <a:t> pile </a:t>
            </a:r>
            <a:r>
              <a:rPr lang="fr-BE" sz="2400" dirty="0" smtClean="0">
                <a:sym typeface="Wingdings" panose="05000000000000000000" pitchFamily="2" charset="2"/>
              </a:rPr>
              <a:t>  </a:t>
            </a:r>
            <a:r>
              <a:rPr lang="fr-BE" sz="2400" dirty="0" err="1" smtClean="0">
                <a:sym typeface="Wingdings" panose="05000000000000000000" pitchFamily="2" charset="2"/>
              </a:rPr>
              <a:t>Fire</a:t>
            </a:r>
            <a:r>
              <a:rPr lang="fr-BE" sz="2400" dirty="0" smtClean="0">
                <a:sym typeface="Wingdings" panose="05000000000000000000" pitchFamily="2" charset="2"/>
              </a:rPr>
              <a:t> !!!</a:t>
            </a:r>
            <a:endParaRPr lang="fr-BE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232216" y="1567542"/>
            <a:ext cx="17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Can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protect</a:t>
            </a:r>
            <a:r>
              <a:rPr lang="fr-BE" dirty="0" smtClean="0"/>
              <a:t> ?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1332411" y="2481943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Yes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426" y="1260310"/>
            <a:ext cx="4772025" cy="50768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32411" y="3614057"/>
            <a:ext cx="4354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Anyway</a:t>
            </a:r>
            <a:r>
              <a:rPr lang="fr-BE" dirty="0" smtClean="0"/>
              <a:t>, </a:t>
            </a:r>
            <a:r>
              <a:rPr lang="fr-BE" dirty="0" err="1" smtClean="0"/>
              <a:t>we</a:t>
            </a:r>
            <a:r>
              <a:rPr lang="fr-BE" dirty="0" smtClean="0"/>
              <a:t> have to </a:t>
            </a:r>
            <a:r>
              <a:rPr lang="fr-BE" dirty="0" err="1" smtClean="0"/>
              <a:t>prove</a:t>
            </a:r>
            <a:r>
              <a:rPr lang="fr-BE" dirty="0" smtClean="0"/>
              <a:t> the </a:t>
            </a:r>
            <a:r>
              <a:rPr lang="fr-BE" dirty="0" err="1" smtClean="0"/>
              <a:t>fire</a:t>
            </a:r>
            <a:r>
              <a:rPr lang="fr-BE" dirty="0" smtClean="0"/>
              <a:t> </a:t>
            </a:r>
            <a:r>
              <a:rPr lang="fr-BE" dirty="0" err="1" smtClean="0"/>
              <a:t>resistance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597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8"/>
    </mc:Choice>
    <mc:Fallback xmlns="">
      <p:transition spd="slow" advTm="28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8639" y="635726"/>
            <a:ext cx="641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1) Thermal </a:t>
            </a:r>
            <a:r>
              <a:rPr lang="fr-BE" dirty="0" err="1" smtClean="0"/>
              <a:t>calculation</a:t>
            </a:r>
            <a:r>
              <a:rPr lang="fr-BE" dirty="0" smtClean="0"/>
              <a:t> of the </a:t>
            </a:r>
            <a:r>
              <a:rPr lang="fr-BE" dirty="0" err="1" smtClean="0"/>
              <a:t>temperatures</a:t>
            </a:r>
            <a:r>
              <a:rPr lang="fr-BE" dirty="0" smtClean="0"/>
              <a:t> in the </a:t>
            </a:r>
            <a:r>
              <a:rPr lang="fr-BE" dirty="0" err="1" smtClean="0"/>
              <a:t>steel</a:t>
            </a:r>
            <a:r>
              <a:rPr lang="fr-BE" dirty="0" smtClean="0"/>
              <a:t> </a:t>
            </a:r>
            <a:r>
              <a:rPr lang="fr-BE" dirty="0" err="1" smtClean="0"/>
              <a:t>sheet</a:t>
            </a:r>
            <a:r>
              <a:rPr lang="fr-BE" dirty="0" smtClean="0"/>
              <a:t> piles.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539932" y="2063931"/>
            <a:ext cx="10014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Thermal properties of steel: OK</a:t>
            </a:r>
          </a:p>
          <a:p>
            <a:endParaRPr lang="en-GB" dirty="0" smtClean="0"/>
          </a:p>
          <a:p>
            <a:r>
              <a:rPr lang="en-GB" dirty="0" smtClean="0"/>
              <a:t>Thermal properties of concrete or thermal insulation: OK</a:t>
            </a:r>
          </a:p>
          <a:p>
            <a:endParaRPr lang="en-GB" dirty="0" smtClean="0"/>
          </a:p>
          <a:p>
            <a:r>
              <a:rPr lang="en-GB" dirty="0" smtClean="0"/>
              <a:t>Physical phenomena in the ground : complicated (water movements)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201" y="4062412"/>
            <a:ext cx="4791075" cy="2524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8639" y="4487503"/>
            <a:ext cx="1001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Equivalent thermal properties of soils ?  =&gt; Tests.</a:t>
            </a: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94322" y="3478670"/>
            <a:ext cx="1001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=&gt; Simple approach is required: conduction with « evaporation » of moisture taken into account 		(movements not modelled explicitly)</a:t>
            </a:r>
          </a:p>
        </p:txBody>
      </p:sp>
    </p:spTree>
    <p:extLst>
      <p:ext uri="{BB962C8B-B14F-4D97-AF65-F5344CB8AC3E}">
        <p14:creationId xmlns:p14="http://schemas.microsoft.com/office/powerpoint/2010/main" val="32837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8"/>
    </mc:Choice>
    <mc:Fallback xmlns="">
      <p:transition spd="slow" advTm="80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2687795" y="1854661"/>
            <a:ext cx="6019471" cy="4267200"/>
            <a:chOff x="4907609" y="2590800"/>
            <a:chExt cx="6019471" cy="4267200"/>
          </a:xfrm>
        </p:grpSpPr>
        <p:pic>
          <p:nvPicPr>
            <p:cNvPr id="7" name="Imag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907609" y="2590800"/>
              <a:ext cx="5913120" cy="4267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907609" y="2590800"/>
              <a:ext cx="6019471" cy="1551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3" name="Forme libre 2"/>
          <p:cNvSpPr/>
          <p:nvPr/>
        </p:nvSpPr>
        <p:spPr>
          <a:xfrm>
            <a:off x="2569029" y="905691"/>
            <a:ext cx="5947954" cy="1733006"/>
          </a:xfrm>
          <a:custGeom>
            <a:avLst/>
            <a:gdLst>
              <a:gd name="connsiteX0" fmla="*/ 5712822 w 5947954"/>
              <a:gd name="connsiteY0" fmla="*/ 1706880 h 1733006"/>
              <a:gd name="connsiteX1" fmla="*/ 5947954 w 5947954"/>
              <a:gd name="connsiteY1" fmla="*/ 1706880 h 1733006"/>
              <a:gd name="connsiteX2" fmla="*/ 5947954 w 5947954"/>
              <a:gd name="connsiteY2" fmla="*/ 0 h 1733006"/>
              <a:gd name="connsiteX3" fmla="*/ 0 w 5947954"/>
              <a:gd name="connsiteY3" fmla="*/ 0 h 1733006"/>
              <a:gd name="connsiteX4" fmla="*/ 0 w 5947954"/>
              <a:gd name="connsiteY4" fmla="*/ 1733006 h 1733006"/>
              <a:gd name="connsiteX5" fmla="*/ 252548 w 5947954"/>
              <a:gd name="connsiteY5" fmla="*/ 1733006 h 1733006"/>
              <a:gd name="connsiteX6" fmla="*/ 252548 w 5947954"/>
              <a:gd name="connsiteY6" fmla="*/ 278675 h 1733006"/>
              <a:gd name="connsiteX7" fmla="*/ 5738948 w 5947954"/>
              <a:gd name="connsiteY7" fmla="*/ 278675 h 1733006"/>
              <a:gd name="connsiteX8" fmla="*/ 5712822 w 5947954"/>
              <a:gd name="connsiteY8" fmla="*/ 1706880 h 173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7954" h="1733006">
                <a:moveTo>
                  <a:pt x="5712822" y="1706880"/>
                </a:moveTo>
                <a:lnTo>
                  <a:pt x="5947954" y="1706880"/>
                </a:lnTo>
                <a:lnTo>
                  <a:pt x="5947954" y="0"/>
                </a:lnTo>
                <a:lnTo>
                  <a:pt x="0" y="0"/>
                </a:lnTo>
                <a:lnTo>
                  <a:pt x="0" y="1733006"/>
                </a:lnTo>
                <a:lnTo>
                  <a:pt x="252548" y="1733006"/>
                </a:lnTo>
                <a:lnTo>
                  <a:pt x="252548" y="278675"/>
                </a:lnTo>
                <a:lnTo>
                  <a:pt x="5738948" y="278675"/>
                </a:lnTo>
                <a:lnTo>
                  <a:pt x="5712822" y="170688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5181600" y="898204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Furnace</a:t>
            </a:r>
            <a:endParaRPr lang="fr-BE" dirty="0"/>
          </a:p>
        </p:txBody>
      </p:sp>
      <p:pic>
        <p:nvPicPr>
          <p:cNvPr id="2" name="Image 1"/>
          <p:cNvPicPr/>
          <p:nvPr/>
        </p:nvPicPr>
        <p:blipFill rotWithShape="1">
          <a:blip r:embed="rId3"/>
          <a:srcRect l="37668" t="2870" r="36162" b="64160"/>
          <a:stretch/>
        </p:blipFill>
        <p:spPr>
          <a:xfrm>
            <a:off x="4876913" y="1324158"/>
            <a:ext cx="1547447" cy="1301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90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98"/>
    </mc:Choice>
    <mc:Fallback xmlns="">
      <p:transition spd="slow" advTm="38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0.0037 L -0.01185 -0.114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45" y="239820"/>
            <a:ext cx="5819775" cy="58388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92060" y="6213230"/>
            <a:ext cx="5257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Installation of a thermocouple </a:t>
            </a:r>
            <a:r>
              <a:rPr lang="fr-BE" sz="2800" dirty="0" err="1" smtClean="0"/>
              <a:t>tree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938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92"/>
    </mc:Choice>
    <mc:Fallback xmlns="">
      <p:transition spd="slow" advTm="23792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1823" y="1331302"/>
            <a:ext cx="371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4 tests made:</a:t>
            </a:r>
          </a:p>
          <a:p>
            <a:endParaRPr lang="fr-BE" sz="2400" dirty="0"/>
          </a:p>
          <a:p>
            <a:r>
              <a:rPr lang="fr-BE" sz="2400" dirty="0" smtClean="0"/>
              <a:t>Sand: 	</a:t>
            </a:r>
            <a:r>
              <a:rPr lang="fr-BE" sz="2400" dirty="0" err="1" smtClean="0"/>
              <a:t>saturated</a:t>
            </a:r>
            <a:r>
              <a:rPr lang="fr-BE" sz="2400" dirty="0" smtClean="0"/>
              <a:t> </a:t>
            </a:r>
            <a:r>
              <a:rPr lang="fr-BE" sz="2400" dirty="0" err="1" smtClean="0"/>
              <a:t>with</a:t>
            </a:r>
            <a:r>
              <a:rPr lang="fr-BE" sz="2400" dirty="0" smtClean="0"/>
              <a:t> water</a:t>
            </a:r>
          </a:p>
          <a:p>
            <a:r>
              <a:rPr lang="fr-BE" sz="2400" dirty="0"/>
              <a:t>	</a:t>
            </a:r>
            <a:r>
              <a:rPr lang="fr-BE" sz="2400" dirty="0" smtClean="0"/>
              <a:t>not </a:t>
            </a:r>
            <a:r>
              <a:rPr lang="fr-BE" sz="2400" dirty="0" err="1" smtClean="0"/>
              <a:t>saturated</a:t>
            </a:r>
            <a:endParaRPr lang="fr-BE" sz="2400" dirty="0" smtClean="0"/>
          </a:p>
          <a:p>
            <a:endParaRPr lang="fr-BE" sz="2400" dirty="0"/>
          </a:p>
          <a:p>
            <a:r>
              <a:rPr lang="fr-BE" sz="2400" dirty="0" smtClean="0"/>
              <a:t>Clay:	</a:t>
            </a:r>
            <a:r>
              <a:rPr lang="fr-BE" sz="2400" dirty="0" err="1" smtClean="0"/>
              <a:t>saturated</a:t>
            </a:r>
            <a:r>
              <a:rPr lang="fr-BE" sz="2400" dirty="0" smtClean="0"/>
              <a:t> </a:t>
            </a:r>
            <a:r>
              <a:rPr lang="fr-BE" sz="2400" dirty="0" err="1" smtClean="0"/>
              <a:t>with</a:t>
            </a:r>
            <a:r>
              <a:rPr lang="fr-BE" sz="2400" dirty="0" smtClean="0"/>
              <a:t> water</a:t>
            </a:r>
          </a:p>
          <a:p>
            <a:r>
              <a:rPr lang="fr-BE" sz="2400" dirty="0"/>
              <a:t>	</a:t>
            </a:r>
            <a:r>
              <a:rPr lang="fr-BE" sz="2400" dirty="0" smtClean="0"/>
              <a:t>not </a:t>
            </a:r>
            <a:r>
              <a:rPr lang="fr-BE" sz="2400" dirty="0" err="1" smtClean="0"/>
              <a:t>saturated</a:t>
            </a:r>
            <a:r>
              <a:rPr lang="fr-BE" sz="2400" dirty="0" smtClean="0"/>
              <a:t>	</a:t>
            </a:r>
            <a:endParaRPr lang="fr-BE" sz="2400" dirty="0"/>
          </a:p>
        </p:txBody>
      </p:sp>
      <p:grpSp>
        <p:nvGrpSpPr>
          <p:cNvPr id="6" name="Groupe 5"/>
          <p:cNvGrpSpPr/>
          <p:nvPr/>
        </p:nvGrpSpPr>
        <p:grpSpPr>
          <a:xfrm>
            <a:off x="5679098" y="333604"/>
            <a:ext cx="6372225" cy="6024842"/>
            <a:chOff x="5679098" y="333604"/>
            <a:chExt cx="6372225" cy="6024842"/>
          </a:xfrm>
        </p:grpSpPr>
        <p:pic>
          <p:nvPicPr>
            <p:cNvPr id="4" name="Imag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679098" y="333604"/>
              <a:ext cx="6372225" cy="4924425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7150480" y="5404339"/>
              <a:ext cx="32236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2800" dirty="0" err="1" smtClean="0"/>
                <a:t>Sheet</a:t>
              </a:r>
              <a:r>
                <a:rPr lang="fr-BE" sz="2800" dirty="0" smtClean="0"/>
                <a:t> piles – </a:t>
              </a:r>
              <a:r>
                <a:rPr lang="fr-BE" sz="2800" dirty="0" err="1" smtClean="0"/>
                <a:t>furnace</a:t>
              </a:r>
              <a:endParaRPr lang="fr-BE" sz="2800" dirty="0" smtClean="0"/>
            </a:p>
            <a:p>
              <a:pPr algn="ctr"/>
              <a:r>
                <a:rPr lang="fr-BE" sz="2800" dirty="0" err="1"/>
                <a:t>a</a:t>
              </a:r>
              <a:r>
                <a:rPr lang="fr-BE" sz="2800" dirty="0" err="1" smtClean="0"/>
                <a:t>fter</a:t>
              </a:r>
              <a:r>
                <a:rPr lang="fr-BE" sz="2800" dirty="0" smtClean="0"/>
                <a:t> one test</a:t>
              </a:r>
              <a:endParaRPr lang="fr-BE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60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1"/>
    </mc:Choice>
    <mc:Fallback xmlns="">
      <p:transition spd="slow" advTm="13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38125"/>
            <a:ext cx="4886325" cy="2667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71625" y="3057525"/>
            <a:ext cx="21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T</a:t>
            </a:r>
            <a:r>
              <a:rPr lang="fr-BE" dirty="0" smtClean="0"/>
              <a:t>hermal </a:t>
            </a:r>
            <a:r>
              <a:rPr lang="fr-BE" dirty="0" err="1" smtClean="0"/>
              <a:t>conductivity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0" y="266700"/>
            <a:ext cx="4953000" cy="26098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75357" y="3057525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Specific</a:t>
            </a:r>
            <a:r>
              <a:rPr lang="fr-BE" dirty="0" smtClean="0"/>
              <a:t> </a:t>
            </a:r>
            <a:r>
              <a:rPr lang="fr-BE" dirty="0" err="1" smtClean="0"/>
              <a:t>heat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5427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1"/>
    </mc:Choice>
    <mc:Fallback xmlns="">
      <p:transition spd="slow" advTm="16931"/>
    </mc:Fallback>
  </mc:AlternateContent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4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427</Words>
  <Application>Microsoft Office PowerPoint</Application>
  <PresentationFormat>Grand écran</PresentationFormat>
  <Paragraphs>121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</dc:creator>
  <cp:lastModifiedBy>Jean-Marc</cp:lastModifiedBy>
  <cp:revision>27</cp:revision>
  <dcterms:created xsi:type="dcterms:W3CDTF">2020-11-24T07:53:49Z</dcterms:created>
  <dcterms:modified xsi:type="dcterms:W3CDTF">2020-11-30T07:15:51Z</dcterms:modified>
</cp:coreProperties>
</file>