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9"/>
  </p:notesMasterIdLst>
  <p:sldIdLst>
    <p:sldId id="256" r:id="rId2"/>
    <p:sldId id="273" r:id="rId3"/>
    <p:sldId id="274" r:id="rId4"/>
    <p:sldId id="258" r:id="rId5"/>
    <p:sldId id="259" r:id="rId6"/>
    <p:sldId id="260" r:id="rId7"/>
    <p:sldId id="261" r:id="rId8"/>
    <p:sldId id="262" r:id="rId9"/>
    <p:sldId id="263" r:id="rId10"/>
    <p:sldId id="257" r:id="rId11"/>
    <p:sldId id="265" r:id="rId12"/>
    <p:sldId id="271" r:id="rId13"/>
    <p:sldId id="264" r:id="rId14"/>
    <p:sldId id="266" r:id="rId15"/>
    <p:sldId id="267" r:id="rId16"/>
    <p:sldId id="272" r:id="rId17"/>
    <p:sldId id="270"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3"/>
    <p:restoredTop sz="88519"/>
  </p:normalViewPr>
  <p:slideViewPr>
    <p:cSldViewPr snapToGrid="0" snapToObjects="1">
      <p:cViewPr>
        <p:scale>
          <a:sx n="61" d="100"/>
          <a:sy n="61" d="100"/>
        </p:scale>
        <p:origin x="1736"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BE67CD-E622-2540-B58C-60050CF209D3}" type="datetimeFigureOut">
              <a:rPr lang="en-GB" smtClean="0"/>
              <a:t>15/12/2017</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95FE5-BE09-0F49-BF1A-FF4121E6A3EB}" type="slidenum">
              <a:rPr lang="en-GB" smtClean="0"/>
              <a:t>‹#›</a:t>
            </a:fld>
            <a:endParaRPr lang="en-GB"/>
          </a:p>
        </p:txBody>
      </p:sp>
    </p:spTree>
    <p:extLst>
      <p:ext uri="{BB962C8B-B14F-4D97-AF65-F5344CB8AC3E}">
        <p14:creationId xmlns:p14="http://schemas.microsoft.com/office/powerpoint/2010/main" val="719526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i="1" dirty="0" smtClean="0">
                <a:latin typeface="Palatino Linotype" charset="0"/>
                <a:ea typeface="Palatino Linotype" charset="0"/>
                <a:cs typeface="Palatino Linotype" charset="0"/>
              </a:rPr>
              <a:t>“However: still need for empirical research on how notion of deliberate metaphor may be conceived”</a:t>
            </a:r>
          </a:p>
          <a:p>
            <a:r>
              <a:rPr lang="en-GB" i="0" dirty="0" smtClean="0">
                <a:latin typeface="Palatino Linotype" charset="0"/>
                <a:ea typeface="Palatino Linotype" charset="0"/>
                <a:cs typeface="Palatino Linotype" charset="0"/>
              </a:rPr>
              <a:t>Because</a:t>
            </a:r>
            <a:r>
              <a:rPr lang="en-GB" i="0" baseline="0" dirty="0" smtClean="0">
                <a:latin typeface="Palatino Linotype" charset="0"/>
                <a:ea typeface="Palatino Linotype" charset="0"/>
                <a:cs typeface="Palatino Linotype" charset="0"/>
              </a:rPr>
              <a:t> a lot of metaphor scholars do agree that deliberate metaphors </a:t>
            </a:r>
            <a:r>
              <a:rPr lang="en-GB" i="0" u="sng" baseline="0" dirty="0" smtClean="0">
                <a:latin typeface="Palatino Linotype" charset="0"/>
                <a:ea typeface="Palatino Linotype" charset="0"/>
                <a:cs typeface="Palatino Linotype" charset="0"/>
              </a:rPr>
              <a:t>do exist</a:t>
            </a:r>
            <a:r>
              <a:rPr lang="en-GB" i="0" u="none" baseline="0" dirty="0" smtClean="0">
                <a:latin typeface="Palatino Linotype" charset="0"/>
                <a:ea typeface="Palatino Linotype" charset="0"/>
                <a:cs typeface="Palatino Linotype" charset="0"/>
              </a:rPr>
              <a:t>, but research on what characterizes these metaphors and what differentiates them from other types of metaphor remains scarce </a:t>
            </a:r>
            <a:endParaRPr lang="en-GB" i="0"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4</a:t>
            </a:fld>
            <a:endParaRPr lang="en-GB"/>
          </a:p>
        </p:txBody>
      </p:sp>
    </p:spTree>
    <p:extLst>
      <p:ext uri="{BB962C8B-B14F-4D97-AF65-F5344CB8AC3E}">
        <p14:creationId xmlns:p14="http://schemas.microsoft.com/office/powerpoint/2010/main" val="601889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15</a:t>
            </a:fld>
            <a:endParaRPr lang="en-GB"/>
          </a:p>
        </p:txBody>
      </p:sp>
    </p:spTree>
    <p:extLst>
      <p:ext uri="{BB962C8B-B14F-4D97-AF65-F5344CB8AC3E}">
        <p14:creationId xmlns:p14="http://schemas.microsoft.com/office/powerpoint/2010/main" val="1692700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16</a:t>
            </a:fld>
            <a:endParaRPr lang="en-GB"/>
          </a:p>
        </p:txBody>
      </p:sp>
    </p:spTree>
    <p:extLst>
      <p:ext uri="{BB962C8B-B14F-4D97-AF65-F5344CB8AC3E}">
        <p14:creationId xmlns:p14="http://schemas.microsoft.com/office/powerpoint/2010/main" val="2107698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i="1" dirty="0" smtClean="0">
                <a:latin typeface="Palatino Linotype" charset="0"/>
                <a:ea typeface="Palatino Linotype" charset="0"/>
                <a:cs typeface="Palatino Linotype" charset="0"/>
              </a:rPr>
              <a:t>“Top-down” versus</a:t>
            </a:r>
            <a:r>
              <a:rPr lang="en-GB" i="1" baseline="0" dirty="0" smtClean="0">
                <a:latin typeface="Palatino Linotype" charset="0"/>
                <a:ea typeface="Palatino Linotype" charset="0"/>
                <a:cs typeface="Palatino Linotype" charset="0"/>
              </a:rPr>
              <a:t> “bottom-up approach”:</a:t>
            </a:r>
            <a:r>
              <a:rPr lang="en-GB" i="0" baseline="0" dirty="0" smtClean="0">
                <a:latin typeface="Palatino Linotype" charset="0"/>
                <a:ea typeface="Palatino Linotype" charset="0"/>
                <a:cs typeface="Palatino Linotype" charset="0"/>
              </a:rPr>
              <a:t> top-down approach starts from existing list of features to find potentially deliberate metaphors </a:t>
            </a:r>
          </a:p>
          <a:p>
            <a:r>
              <a:rPr lang="en-GB" i="0" baseline="0" dirty="0" smtClean="0">
                <a:latin typeface="Palatino Linotype" charset="0"/>
                <a:ea typeface="Palatino Linotype" charset="0"/>
                <a:cs typeface="Palatino Linotype" charset="0"/>
              </a:rPr>
              <a:t>Bottom-up approach might offer a more complete overview of what characterizes deliberate metaphors, because starting from an existing list of features (as is the case with top-down) limits the identification of potentially deliberate metaphors, since the researcher might overlook some important cases or features of deliberate metaphor </a:t>
            </a:r>
          </a:p>
          <a:p>
            <a:endParaRPr lang="en-GB" i="0" baseline="0" dirty="0" smtClean="0">
              <a:latin typeface="Palatino Linotype" charset="0"/>
              <a:ea typeface="Palatino Linotype" charset="0"/>
              <a:cs typeface="Palatino Linotype" charset="0"/>
            </a:endParaRPr>
          </a:p>
          <a:p>
            <a:endParaRPr lang="en-GB" i="0"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5</a:t>
            </a:fld>
            <a:endParaRPr lang="en-GB"/>
          </a:p>
        </p:txBody>
      </p:sp>
    </p:spTree>
    <p:extLst>
      <p:ext uri="{BB962C8B-B14F-4D97-AF65-F5344CB8AC3E}">
        <p14:creationId xmlns:p14="http://schemas.microsoft.com/office/powerpoint/2010/main" val="1455818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i="0" baseline="0" dirty="0" smtClean="0">
              <a:latin typeface="Palatino Linotype" charset="0"/>
              <a:ea typeface="Palatino Linotype" charset="0"/>
              <a:cs typeface="Palatino Linotype" charset="0"/>
            </a:endParaRPr>
          </a:p>
          <a:p>
            <a:endParaRPr lang="en-GB" i="0"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6</a:t>
            </a:fld>
            <a:endParaRPr lang="en-GB"/>
          </a:p>
        </p:txBody>
      </p:sp>
    </p:spTree>
    <p:extLst>
      <p:ext uri="{BB962C8B-B14F-4D97-AF65-F5344CB8AC3E}">
        <p14:creationId xmlns:p14="http://schemas.microsoft.com/office/powerpoint/2010/main" val="413095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i="0" baseline="0" dirty="0" smtClean="0">
              <a:latin typeface="Palatino Linotype" charset="0"/>
              <a:ea typeface="Palatino Linotype" charset="0"/>
              <a:cs typeface="Palatino Linotype" charset="0"/>
            </a:endParaRPr>
          </a:p>
          <a:p>
            <a:endParaRPr lang="en-GB" i="0"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7</a:t>
            </a:fld>
            <a:endParaRPr lang="en-GB"/>
          </a:p>
        </p:txBody>
      </p:sp>
    </p:spTree>
    <p:extLst>
      <p:ext uri="{BB962C8B-B14F-4D97-AF65-F5344CB8AC3E}">
        <p14:creationId xmlns:p14="http://schemas.microsoft.com/office/powerpoint/2010/main" val="419135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dirty="0" smtClean="0"/>
              <a:t>Only</a:t>
            </a:r>
            <a:r>
              <a:rPr lang="en-GB" baseline="0" dirty="0" smtClean="0"/>
              <a:t> finishing the quantitative side of things, so unfortunately not possible to already provide results from the qualitative aspect of the research </a:t>
            </a:r>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9</a:t>
            </a:fld>
            <a:endParaRPr lang="en-GB"/>
          </a:p>
        </p:txBody>
      </p:sp>
    </p:spTree>
    <p:extLst>
      <p:ext uri="{BB962C8B-B14F-4D97-AF65-F5344CB8AC3E}">
        <p14:creationId xmlns:p14="http://schemas.microsoft.com/office/powerpoint/2010/main" val="1773233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11</a:t>
            </a:fld>
            <a:endParaRPr lang="en-GB"/>
          </a:p>
        </p:txBody>
      </p:sp>
    </p:spTree>
    <p:extLst>
      <p:ext uri="{BB962C8B-B14F-4D97-AF65-F5344CB8AC3E}">
        <p14:creationId xmlns:p14="http://schemas.microsoft.com/office/powerpoint/2010/main" val="1570505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12</a:t>
            </a:fld>
            <a:endParaRPr lang="en-GB"/>
          </a:p>
        </p:txBody>
      </p:sp>
    </p:spTree>
    <p:extLst>
      <p:ext uri="{BB962C8B-B14F-4D97-AF65-F5344CB8AC3E}">
        <p14:creationId xmlns:p14="http://schemas.microsoft.com/office/powerpoint/2010/main" val="888721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13</a:t>
            </a:fld>
            <a:endParaRPr lang="en-GB"/>
          </a:p>
        </p:txBody>
      </p:sp>
    </p:spTree>
    <p:extLst>
      <p:ext uri="{BB962C8B-B14F-4D97-AF65-F5344CB8AC3E}">
        <p14:creationId xmlns:p14="http://schemas.microsoft.com/office/powerpoint/2010/main" val="1755069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ED795FE5-BE09-0F49-BF1A-FF4121E6A3EB}" type="slidenum">
              <a:rPr lang="en-GB" smtClean="0"/>
              <a:t>14</a:t>
            </a:fld>
            <a:endParaRPr lang="en-GB"/>
          </a:p>
        </p:txBody>
      </p:sp>
    </p:spTree>
    <p:extLst>
      <p:ext uri="{BB962C8B-B14F-4D97-AF65-F5344CB8AC3E}">
        <p14:creationId xmlns:p14="http://schemas.microsoft.com/office/powerpoint/2010/main" val="2060654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F657D0E4-4923-4A48-944F-68B4E2697F9B}"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772FFB-9EC9-BB48-8965-932D9A26330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57D0E4-4923-4A48-944F-68B4E2697F9B}"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57D0E4-4923-4A48-944F-68B4E2697F9B}"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57D0E4-4923-4A48-944F-68B4E2697F9B}"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Cliquez et modifiez le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F657D0E4-4923-4A48-944F-68B4E2697F9B}" type="datetimeFigureOut">
              <a:rPr lang="en-GB" smtClean="0"/>
              <a:t>15/12/2017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772FFB-9EC9-BB48-8965-932D9A26330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Cliquez et modifiez le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657D0E4-4923-4A48-944F-68B4E2697F9B}" type="datetimeFigureOut">
              <a:rPr lang="en-GB" smtClean="0"/>
              <a:t>15/12/2017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Cliquez et modifiez le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657D0E4-4923-4A48-944F-68B4E2697F9B}" type="datetimeFigureOut">
              <a:rPr lang="en-GB" smtClean="0"/>
              <a:t>15/12/2017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F657D0E4-4923-4A48-944F-68B4E2697F9B}" type="datetimeFigureOut">
              <a:rPr lang="en-GB" smtClean="0"/>
              <a:t>15/12/2017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57D0E4-4923-4A48-944F-68B4E2697F9B}" type="datetimeFigureOut">
              <a:rPr lang="en-GB" smtClean="0"/>
              <a:t>15/12/2017</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Cliquez et modifiez le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657D0E4-4923-4A48-944F-68B4E2697F9B}" type="datetimeFigureOut">
              <a:rPr lang="en-GB" smtClean="0"/>
              <a:t>15/12/2017</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4772FFB-9EC9-BB48-8965-932D9A263307}"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Cliquez et modifiez le titre</a:t>
            </a:r>
            <a:endParaRPr lang="en-US" dirty="0"/>
          </a:p>
        </p:txBody>
      </p:sp>
      <p:sp>
        <p:nvSpPr>
          <p:cNvPr id="3" name="Picture Placeholder 2"/>
          <p:cNvSpPr>
            <a:spLocks noGrp="1" noChangeAspect="1"/>
          </p:cNvSpPr>
          <p:nvPr>
            <p:ph type="pic" idx="1"/>
          </p:nvPr>
        </p:nvSpPr>
        <p:spPr>
          <a:xfrm>
            <a:off x="15" y="0"/>
            <a:ext cx="12191985" cy="4915076"/>
          </a:xfrm>
          <a:solidFill>
            <a:schemeClr val="accent2"/>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F657D0E4-4923-4A48-944F-68B4E2697F9B}" type="datetimeFigureOut">
              <a:rPr lang="en-GB" smtClean="0"/>
              <a:t>15/12/2017</a:t>
            </a:fld>
            <a:endParaRPr lang="en-GB"/>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772FFB-9EC9-BB48-8965-932D9A263307}"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Cliquez et modifiez le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657D0E4-4923-4A48-944F-68B4E2697F9B}" type="datetimeFigureOut">
              <a:rPr lang="en-GB" smtClean="0"/>
              <a:t>15/12/2017</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4772FFB-9EC9-BB48-8965-932D9A263307}"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84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64838" y="2330245"/>
            <a:ext cx="9966960" cy="1755058"/>
          </a:xfrm>
        </p:spPr>
        <p:txBody>
          <a:bodyPr>
            <a:normAutofit/>
          </a:bodyPr>
          <a:lstStyle/>
          <a:p>
            <a:pPr algn="ctr"/>
            <a:r>
              <a:rPr lang="en-GB" sz="4000" smtClean="0">
                <a:latin typeface="Palatino Linotype" charset="0"/>
                <a:ea typeface="Palatino Linotype" charset="0"/>
                <a:cs typeface="Palatino Linotype" charset="0"/>
              </a:rPr>
              <a:t>DMT and </a:t>
            </a:r>
            <a:r>
              <a:rPr lang="en-GB" sz="4000" dirty="0">
                <a:latin typeface="Palatino Linotype" charset="0"/>
                <a:ea typeface="Palatino Linotype" charset="0"/>
                <a:cs typeface="Palatino Linotype" charset="0"/>
              </a:rPr>
              <a:t>its theoretical </a:t>
            </a:r>
            <a:r>
              <a:rPr lang="en-GB" sz="4000" dirty="0" smtClean="0">
                <a:latin typeface="Palatino Linotype" charset="0"/>
                <a:ea typeface="Palatino Linotype" charset="0"/>
                <a:cs typeface="Palatino Linotype" charset="0"/>
              </a:rPr>
              <a:t>framework: </a:t>
            </a:r>
            <a:br>
              <a:rPr lang="en-GB" sz="4000" dirty="0" smtClean="0">
                <a:latin typeface="Palatino Linotype" charset="0"/>
                <a:ea typeface="Palatino Linotype" charset="0"/>
                <a:cs typeface="Palatino Linotype" charset="0"/>
              </a:rPr>
            </a:br>
            <a:r>
              <a:rPr lang="en-GB" sz="4000" dirty="0" smtClean="0">
                <a:latin typeface="Palatino Linotype" charset="0"/>
                <a:ea typeface="Palatino Linotype" charset="0"/>
                <a:cs typeface="Palatino Linotype" charset="0"/>
              </a:rPr>
              <a:t>A </a:t>
            </a:r>
            <a:r>
              <a:rPr lang="en-GB" sz="4000" dirty="0">
                <a:latin typeface="Palatino Linotype" charset="0"/>
                <a:ea typeface="Palatino Linotype" charset="0"/>
                <a:cs typeface="Palatino Linotype" charset="0"/>
              </a:rPr>
              <a:t>bottom-up approach to the </a:t>
            </a:r>
            <a:r>
              <a:rPr lang="en-GB" sz="4000" dirty="0" smtClean="0">
                <a:latin typeface="Palatino Linotype" charset="0"/>
                <a:ea typeface="Palatino Linotype" charset="0"/>
                <a:cs typeface="Palatino Linotype" charset="0"/>
              </a:rPr>
              <a:t>analysis </a:t>
            </a:r>
            <a:r>
              <a:rPr lang="en-GB" sz="4000" dirty="0">
                <a:latin typeface="Palatino Linotype" charset="0"/>
                <a:ea typeface="Palatino Linotype" charset="0"/>
                <a:cs typeface="Palatino Linotype" charset="0"/>
              </a:rPr>
              <a:t>of </a:t>
            </a:r>
            <a:r>
              <a:rPr lang="en-GB" sz="4000" dirty="0" smtClean="0">
                <a:latin typeface="Palatino Linotype" charset="0"/>
                <a:ea typeface="Palatino Linotype" charset="0"/>
                <a:cs typeface="Palatino Linotype" charset="0"/>
              </a:rPr>
              <a:t>deliberate metaphor in political </a:t>
            </a:r>
            <a:r>
              <a:rPr lang="en-GB" sz="4000" dirty="0">
                <a:latin typeface="Palatino Linotype" charset="0"/>
                <a:ea typeface="Palatino Linotype" charset="0"/>
                <a:cs typeface="Palatino Linotype" charset="0"/>
              </a:rPr>
              <a:t>discourse</a:t>
            </a:r>
          </a:p>
        </p:txBody>
      </p:sp>
      <p:sp>
        <p:nvSpPr>
          <p:cNvPr id="3" name="Sous-titre 2"/>
          <p:cNvSpPr>
            <a:spLocks noGrp="1"/>
          </p:cNvSpPr>
          <p:nvPr>
            <p:ph type="subTitle" idx="1"/>
          </p:nvPr>
        </p:nvSpPr>
        <p:spPr>
          <a:xfrm>
            <a:off x="878117" y="5043948"/>
            <a:ext cx="10140401" cy="1047136"/>
          </a:xfrm>
        </p:spPr>
        <p:txBody>
          <a:bodyPr>
            <a:normAutofit lnSpcReduction="10000"/>
          </a:bodyPr>
          <a:lstStyle/>
          <a:p>
            <a:r>
              <a:rPr lang="en-GB" sz="1900" cap="small" dirty="0" smtClean="0">
                <a:latin typeface="Palatino Linotype" charset="0"/>
                <a:ea typeface="Palatino Linotype" charset="0"/>
                <a:cs typeface="Palatino Linotype" charset="0"/>
              </a:rPr>
              <a:t>Heyvaert</a:t>
            </a:r>
            <a:r>
              <a:rPr lang="en-GB" sz="1900" dirty="0" smtClean="0">
                <a:latin typeface="Palatino Linotype" charset="0"/>
                <a:ea typeface="Palatino Linotype" charset="0"/>
                <a:cs typeface="Palatino Linotype" charset="0"/>
              </a:rPr>
              <a:t> Pauline </a:t>
            </a:r>
          </a:p>
          <a:p>
            <a:r>
              <a:rPr lang="en-GB" sz="1300" i="1" dirty="0" smtClean="0">
                <a:latin typeface="Palatino Linotype" charset="0"/>
                <a:ea typeface="Palatino Linotype" charset="0"/>
                <a:cs typeface="Palatino Linotype" charset="0"/>
              </a:rPr>
              <a:t>Université de Liège, </a:t>
            </a:r>
          </a:p>
          <a:p>
            <a:r>
              <a:rPr lang="en-GB" sz="1300" i="1" dirty="0" smtClean="0">
                <a:latin typeface="Palatino Linotype" charset="0"/>
                <a:ea typeface="Palatino Linotype" charset="0"/>
                <a:cs typeface="Palatino Linotype" charset="0"/>
              </a:rPr>
              <a:t>Université </a:t>
            </a:r>
            <a:r>
              <a:rPr lang="en-GB" sz="1300" i="1" dirty="0" err="1" smtClean="0">
                <a:latin typeface="Palatino Linotype" charset="0"/>
                <a:ea typeface="Palatino Linotype" charset="0"/>
                <a:cs typeface="Palatino Linotype" charset="0"/>
              </a:rPr>
              <a:t>catholique</a:t>
            </a:r>
            <a:r>
              <a:rPr lang="en-GB" sz="1300" i="1" dirty="0" smtClean="0">
                <a:latin typeface="Palatino Linotype" charset="0"/>
                <a:ea typeface="Palatino Linotype" charset="0"/>
                <a:cs typeface="Palatino Linotype" charset="0"/>
              </a:rPr>
              <a:t> de Louvain</a:t>
            </a:r>
            <a:endParaRPr lang="en-GB" sz="1300" i="1" dirty="0">
              <a:latin typeface="Palatino Linotype" charset="0"/>
              <a:ea typeface="Palatino Linotype" charset="0"/>
              <a:cs typeface="Palatino Linotype" charset="0"/>
            </a:endParaRPr>
          </a:p>
        </p:txBody>
      </p:sp>
      <p:pic>
        <p:nvPicPr>
          <p:cNvPr id="4" name="Image 3"/>
          <p:cNvPicPr>
            <a:picLocks noChangeAspect="1"/>
          </p:cNvPicPr>
          <p:nvPr/>
        </p:nvPicPr>
        <p:blipFill>
          <a:blip r:embed="rId2"/>
          <a:stretch>
            <a:fillRect/>
          </a:stretch>
        </p:blipFill>
        <p:spPr>
          <a:xfrm>
            <a:off x="9526061" y="4862383"/>
            <a:ext cx="1492457" cy="1081270"/>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332" y="4834141"/>
            <a:ext cx="2023672" cy="1137753"/>
          </a:xfrm>
          <a:prstGeom prst="rect">
            <a:avLst/>
          </a:prstGeom>
        </p:spPr>
      </p:pic>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416412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878520"/>
          </a:xfrm>
        </p:spPr>
        <p:txBody>
          <a:bodyPr>
            <a:normAutofit fontScale="90000"/>
          </a:bodyPr>
          <a:lstStyle/>
          <a:p>
            <a:pPr algn="ctr"/>
            <a:r>
              <a:rPr lang="en-GB" i="1" dirty="0" smtClean="0">
                <a:solidFill>
                  <a:schemeClr val="accent6"/>
                </a:solidFill>
                <a:latin typeface="Palatino Linotype" charset="0"/>
                <a:ea typeface="Palatino Linotype" charset="0"/>
                <a:cs typeface="Palatino Linotype" charset="0"/>
              </a:rPr>
              <a:t> Deliberate metaphor in political discourse</a:t>
            </a:r>
            <a:endParaRPr lang="en-GB" i="1" dirty="0">
              <a:solidFill>
                <a:schemeClr val="accent6"/>
              </a:solidFill>
              <a:latin typeface="Palatino Linotype" charset="0"/>
              <a:ea typeface="Palatino Linotype" charset="0"/>
              <a:cs typeface="Palatino Linotype" charset="0"/>
            </a:endParaRPr>
          </a:p>
        </p:txBody>
      </p:sp>
      <p:sp>
        <p:nvSpPr>
          <p:cNvPr id="3" name="Espace réservé du contenu 2"/>
          <p:cNvSpPr>
            <a:spLocks noGrp="1"/>
          </p:cNvSpPr>
          <p:nvPr>
            <p:ph idx="1"/>
          </p:nvPr>
        </p:nvSpPr>
        <p:spPr>
          <a:xfrm>
            <a:off x="1097280" y="1919476"/>
            <a:ext cx="10058400" cy="4023360"/>
          </a:xfrm>
        </p:spPr>
        <p:txBody>
          <a:bodyPr/>
          <a:lstStyle/>
          <a:p>
            <a:r>
              <a:rPr lang="en-GB" dirty="0" smtClean="0"/>
              <a:t> </a:t>
            </a:r>
            <a:endParaRPr lang="en-GB" dirty="0"/>
          </a:p>
        </p:txBody>
      </p:sp>
      <p:sp>
        <p:nvSpPr>
          <p:cNvPr id="5" name="ZoneTexte 4"/>
          <p:cNvSpPr txBox="1"/>
          <p:nvPr/>
        </p:nvSpPr>
        <p:spPr>
          <a:xfrm>
            <a:off x="1097280" y="4603041"/>
            <a:ext cx="4232787" cy="1569660"/>
          </a:xfrm>
          <a:prstGeom prst="rect">
            <a:avLst/>
          </a:prstGeom>
          <a:noFill/>
        </p:spPr>
        <p:txBody>
          <a:bodyPr wrap="square" rtlCol="0">
            <a:spAutoFit/>
          </a:bodyPr>
          <a:lstStyle/>
          <a:p>
            <a:r>
              <a:rPr lang="en-GB" sz="2000" i="1" dirty="0" smtClean="0">
                <a:latin typeface="Palatino Linotype" charset="0"/>
                <a:ea typeface="Palatino Linotype" charset="0"/>
                <a:cs typeface="Palatino Linotype" charset="0"/>
              </a:rPr>
              <a:t>The Prime Minister presents himself as a red fairy with a green magic wand, but it is typical for fairies to put a spell on people. </a:t>
            </a:r>
          </a:p>
          <a:p>
            <a:r>
              <a:rPr lang="en-GB" sz="1600" dirty="0" smtClean="0">
                <a:latin typeface="Palatino Linotype" charset="0"/>
                <a:ea typeface="Palatino Linotype" charset="0"/>
                <a:cs typeface="Palatino Linotype" charset="0"/>
              </a:rPr>
              <a:t>(</a:t>
            </a:r>
            <a:r>
              <a:rPr lang="en-GB" sz="1600" dirty="0" err="1" smtClean="0">
                <a:latin typeface="Palatino Linotype" charset="0"/>
                <a:ea typeface="Palatino Linotype" charset="0"/>
                <a:cs typeface="Palatino Linotype" charset="0"/>
              </a:rPr>
              <a:t>Roel</a:t>
            </a:r>
            <a:r>
              <a:rPr lang="en-GB" sz="1600" dirty="0" smtClean="0">
                <a:latin typeface="Palatino Linotype" charset="0"/>
                <a:ea typeface="Palatino Linotype" charset="0"/>
                <a:cs typeface="Palatino Linotype" charset="0"/>
              </a:rPr>
              <a:t> </a:t>
            </a:r>
            <a:r>
              <a:rPr lang="en-GB" sz="1600" dirty="0" err="1" smtClean="0">
                <a:latin typeface="Palatino Linotype" charset="0"/>
                <a:ea typeface="Palatino Linotype" charset="0"/>
                <a:cs typeface="Palatino Linotype" charset="0"/>
              </a:rPr>
              <a:t>Deseyn</a:t>
            </a:r>
            <a:r>
              <a:rPr lang="en-GB" sz="1600" dirty="0" smtClean="0">
                <a:latin typeface="Palatino Linotype" charset="0"/>
                <a:ea typeface="Palatino Linotype" charset="0"/>
                <a:cs typeface="Palatino Linotype" charset="0"/>
              </a:rPr>
              <a:t>, CD&amp;V)</a:t>
            </a:r>
          </a:p>
        </p:txBody>
      </p:sp>
      <p:sp>
        <p:nvSpPr>
          <p:cNvPr id="7" name="ZoneTexte 6"/>
          <p:cNvSpPr txBox="1"/>
          <p:nvPr/>
        </p:nvSpPr>
        <p:spPr>
          <a:xfrm>
            <a:off x="6711499" y="2530772"/>
            <a:ext cx="5480501" cy="2800767"/>
          </a:xfrm>
          <a:prstGeom prst="rect">
            <a:avLst/>
          </a:prstGeom>
          <a:noFill/>
        </p:spPr>
        <p:txBody>
          <a:bodyPr wrap="square" rtlCol="0">
            <a:spAutoFit/>
          </a:bodyPr>
          <a:lstStyle/>
          <a:p>
            <a:r>
              <a:rPr lang="en-GB" sz="2000" i="1" dirty="0" smtClean="0">
                <a:latin typeface="Palatino Linotype" charset="0"/>
                <a:ea typeface="Palatino Linotype" charset="0"/>
                <a:cs typeface="Palatino Linotype" charset="0"/>
              </a:rPr>
              <a:t>They tried to make a community mayonnaise with the wrong ingredients and with the wrong tools. Moreover, they forgot to put lubricating oil in it to keep the Belgian system running. They wouldn’t understand that the Flemish oil will now continue rippling with the French vinegar, and that the Brussels egg yolk will never come along in the plate. </a:t>
            </a:r>
          </a:p>
          <a:p>
            <a:r>
              <a:rPr lang="en-GB" sz="1600" dirty="0" smtClean="0">
                <a:latin typeface="Palatino Linotype" charset="0"/>
                <a:ea typeface="Palatino Linotype" charset="0"/>
                <a:cs typeface="Palatino Linotype" charset="0"/>
              </a:rPr>
              <a:t>(Jean-Marie </a:t>
            </a:r>
            <a:r>
              <a:rPr lang="en-GB" sz="1600" dirty="0" err="1" smtClean="0">
                <a:latin typeface="Palatino Linotype" charset="0"/>
                <a:ea typeface="Palatino Linotype" charset="0"/>
                <a:cs typeface="Palatino Linotype" charset="0"/>
              </a:rPr>
              <a:t>Dedecker</a:t>
            </a:r>
            <a:r>
              <a:rPr lang="en-GB" sz="1600" dirty="0" smtClean="0">
                <a:latin typeface="Palatino Linotype" charset="0"/>
                <a:ea typeface="Palatino Linotype" charset="0"/>
                <a:cs typeface="Palatino Linotype" charset="0"/>
              </a:rPr>
              <a:t>, LDD, right-wing) </a:t>
            </a:r>
          </a:p>
        </p:txBody>
      </p:sp>
      <p:sp>
        <p:nvSpPr>
          <p:cNvPr id="9" name="ZoneTexte 8"/>
          <p:cNvSpPr txBox="1"/>
          <p:nvPr/>
        </p:nvSpPr>
        <p:spPr>
          <a:xfrm>
            <a:off x="645979" y="2159117"/>
            <a:ext cx="4247536" cy="1569660"/>
          </a:xfrm>
          <a:prstGeom prst="rect">
            <a:avLst/>
          </a:prstGeom>
          <a:noFill/>
        </p:spPr>
        <p:txBody>
          <a:bodyPr wrap="square" rtlCol="0">
            <a:spAutoFit/>
          </a:bodyPr>
          <a:lstStyle/>
          <a:p>
            <a:r>
              <a:rPr lang="en-GB" sz="2000" i="1" dirty="0" smtClean="0">
                <a:latin typeface="Palatino Linotype" charset="0"/>
                <a:ea typeface="Palatino Linotype" charset="0"/>
                <a:cs typeface="Palatino Linotype" charset="0"/>
              </a:rPr>
              <a:t>This is an exercise in political marketing, meant to show the other countries that the Belgian Titanic is still floating.</a:t>
            </a:r>
          </a:p>
          <a:p>
            <a:r>
              <a:rPr lang="en-GB" sz="1600" dirty="0" smtClean="0">
                <a:latin typeface="Palatino Linotype" charset="0"/>
                <a:ea typeface="Palatino Linotype" charset="0"/>
                <a:cs typeface="Palatino Linotype" charset="0"/>
              </a:rPr>
              <a:t>(Jean-Marie </a:t>
            </a:r>
            <a:r>
              <a:rPr lang="en-GB" sz="1600" dirty="0" err="1" smtClean="0">
                <a:latin typeface="Palatino Linotype" charset="0"/>
                <a:ea typeface="Palatino Linotype" charset="0"/>
                <a:cs typeface="Palatino Linotype" charset="0"/>
              </a:rPr>
              <a:t>Dedecker</a:t>
            </a:r>
            <a:r>
              <a:rPr lang="en-GB" sz="1600" dirty="0" smtClean="0">
                <a:latin typeface="Palatino Linotype" charset="0"/>
                <a:ea typeface="Palatino Linotype" charset="0"/>
                <a:cs typeface="Palatino Linotype" charset="0"/>
              </a:rPr>
              <a:t>, LDD, right-wing) </a:t>
            </a:r>
            <a:endParaRPr lang="en-GB" sz="1600" dirty="0">
              <a:latin typeface="Palatino Linotype" charset="0"/>
              <a:ea typeface="Palatino Linotype" charset="0"/>
              <a:cs typeface="Palatino Linotype" charset="0"/>
            </a:endParaRPr>
          </a:p>
        </p:txBody>
      </p:sp>
      <p:sp>
        <p:nvSpPr>
          <p:cNvPr id="10" name="Rectangle 9"/>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017012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blinds(horizontal)">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blinds(horizontal)">
                                      <p:cBhvr>
                                        <p:cTn id="15" dur="500"/>
                                        <p:tgtEl>
                                          <p:spTgt spid="5">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linds(horizont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blinds(horizontal)">
                                      <p:cBhvr>
                                        <p:cTn id="23" dur="500"/>
                                        <p:tgtEl>
                                          <p:spTgt spid="7">
                                            <p:txEl>
                                              <p:pRg st="0" end="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7">
                                            <p:txEl>
                                              <p:pRg st="1" end="1"/>
                                            </p:txEl>
                                          </p:spTgt>
                                        </p:tgtEl>
                                        <p:attrNameLst>
                                          <p:attrName>style.visibility</p:attrName>
                                        </p:attrNameLst>
                                      </p:cBhvr>
                                      <p:to>
                                        <p:strVal val="visible"/>
                                      </p:to>
                                    </p:set>
                                    <p:animEffect transition="in" filter="blinds(horizontal)">
                                      <p:cBhvr>
                                        <p:cTn id="26"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3" y="477191"/>
            <a:ext cx="11662913" cy="903842"/>
          </a:xfrm>
        </p:spPr>
        <p:txBody>
          <a:bodyPr>
            <a:normAutofit fontScale="90000"/>
          </a:bodyPr>
          <a:lstStyle/>
          <a:p>
            <a:pPr algn="ctr"/>
            <a:r>
              <a:rPr lang="en-GB" i="1" dirty="0" smtClean="0">
                <a:solidFill>
                  <a:schemeClr val="accent6"/>
                </a:solidFill>
                <a:latin typeface="Palatino Linotype" charset="0"/>
                <a:ea typeface="Palatino Linotype" charset="0"/>
                <a:cs typeface="Palatino Linotype" charset="0"/>
              </a:rPr>
              <a:t>Why a bottom-up analysis of the characteristics </a:t>
            </a:r>
            <a:r>
              <a:rPr lang="en-GB" i="1" smtClean="0">
                <a:solidFill>
                  <a:schemeClr val="accent6"/>
                </a:solidFill>
                <a:latin typeface="Palatino Linotype" charset="0"/>
                <a:ea typeface="Palatino Linotype" charset="0"/>
                <a:cs typeface="Palatino Linotype" charset="0"/>
              </a:rPr>
              <a:t>of deliberate metaphors?</a:t>
            </a:r>
            <a:endParaRPr lang="en-GB"/>
          </a:p>
        </p:txBody>
      </p:sp>
      <p:sp>
        <p:nvSpPr>
          <p:cNvPr id="3" name="Espace réservé du contenu 2"/>
          <p:cNvSpPr>
            <a:spLocks noGrp="1"/>
          </p:cNvSpPr>
          <p:nvPr>
            <p:ph idx="1"/>
          </p:nvPr>
        </p:nvSpPr>
        <p:spPr>
          <a:xfrm>
            <a:off x="1078301" y="1759789"/>
            <a:ext cx="10058400" cy="4571999"/>
          </a:xfrm>
        </p:spPr>
        <p:txBody>
          <a:bodyPr>
            <a:normAutofit/>
          </a:bodyPr>
          <a:lstStyle/>
          <a:p>
            <a:r>
              <a:rPr lang="en-GB" sz="1800" dirty="0" smtClean="0">
                <a:latin typeface="Palatino Linotype" charset="0"/>
                <a:ea typeface="Palatino Linotype" charset="0"/>
                <a:cs typeface="Palatino Linotype" charset="0"/>
              </a:rPr>
              <a:t>Further contribute to development of theoretical framework of DMT </a:t>
            </a:r>
          </a:p>
          <a:p>
            <a:endParaRPr lang="en-GB" sz="1800" dirty="0">
              <a:latin typeface="Palatino Linotype" charset="0"/>
              <a:ea typeface="Palatino Linotype" charset="0"/>
              <a:cs typeface="Palatino Linotype" charset="0"/>
            </a:endParaRPr>
          </a:p>
          <a:p>
            <a:endParaRPr lang="en-GB" sz="1800" dirty="0" smtClean="0">
              <a:latin typeface="Palatino Linotype" charset="0"/>
              <a:ea typeface="Palatino Linotype" charset="0"/>
              <a:cs typeface="Palatino Linotype" charset="0"/>
            </a:endParaRPr>
          </a:p>
        </p:txBody>
      </p:sp>
      <p:pic>
        <p:nvPicPr>
          <p:cNvPr id="6" name="Image 5"/>
          <p:cNvPicPr/>
          <p:nvPr/>
        </p:nvPicPr>
        <p:blipFill>
          <a:blip r:embed="rId3">
            <a:extLst>
              <a:ext uri="{28A0092B-C50C-407E-A947-70E740481C1C}">
                <a14:useLocalDpi xmlns:a14="http://schemas.microsoft.com/office/drawing/2010/main" val="0"/>
              </a:ext>
            </a:extLst>
          </a:blip>
          <a:stretch>
            <a:fillRect/>
          </a:stretch>
        </p:blipFill>
        <p:spPr>
          <a:xfrm>
            <a:off x="3031103" y="2188336"/>
            <a:ext cx="6152792" cy="4143452"/>
          </a:xfrm>
          <a:prstGeom prst="rect">
            <a:avLst/>
          </a:prstGeom>
        </p:spPr>
      </p:pic>
      <p:sp>
        <p:nvSpPr>
          <p:cNvPr id="5" name="Ellipse 4"/>
          <p:cNvSpPr/>
          <p:nvPr/>
        </p:nvSpPr>
        <p:spPr>
          <a:xfrm>
            <a:off x="6072996" y="4865298"/>
            <a:ext cx="1897812" cy="93165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
        <p:nvSpPr>
          <p:cNvPr id="7" name="ZoneTexte 6"/>
          <p:cNvSpPr txBox="1"/>
          <p:nvPr/>
        </p:nvSpPr>
        <p:spPr>
          <a:xfrm>
            <a:off x="9040482" y="5796951"/>
            <a:ext cx="2898474" cy="338554"/>
          </a:xfrm>
          <a:prstGeom prst="rect">
            <a:avLst/>
          </a:prstGeom>
          <a:noFill/>
        </p:spPr>
        <p:txBody>
          <a:bodyPr wrap="square" rtlCol="0">
            <a:spAutoFit/>
          </a:bodyPr>
          <a:lstStyle/>
          <a:p>
            <a:pPr algn="r"/>
            <a:r>
              <a:rPr lang="en-GB" sz="1600" i="1" dirty="0" smtClean="0">
                <a:latin typeface="Palatino Linotype" charset="0"/>
                <a:ea typeface="Palatino Linotype" charset="0"/>
                <a:cs typeface="Palatino Linotype" charset="0"/>
              </a:rPr>
              <a:t>(</a:t>
            </a:r>
            <a:r>
              <a:rPr lang="en-GB" sz="1600" i="1" dirty="0" err="1" smtClean="0">
                <a:latin typeface="Palatino Linotype" charset="0"/>
                <a:ea typeface="Palatino Linotype" charset="0"/>
                <a:cs typeface="Palatino Linotype" charset="0"/>
              </a:rPr>
              <a:t>Reijnierse</a:t>
            </a:r>
            <a:r>
              <a:rPr lang="en-GB" sz="1600" i="1" dirty="0" smtClean="0">
                <a:latin typeface="Palatino Linotype" charset="0"/>
                <a:ea typeface="Palatino Linotype" charset="0"/>
                <a:cs typeface="Palatino Linotype" charset="0"/>
              </a:rPr>
              <a:t>, 2017)</a:t>
            </a:r>
            <a:endParaRPr lang="en-GB" sz="1600" i="1" dirty="0">
              <a:latin typeface="Palatino Linotype" charset="0"/>
              <a:ea typeface="Palatino Linotype" charset="0"/>
              <a:cs typeface="Palatino Linotype" charset="0"/>
            </a:endParaRPr>
          </a:p>
        </p:txBody>
      </p:sp>
    </p:spTree>
    <p:extLst>
      <p:ext uri="{BB962C8B-B14F-4D97-AF65-F5344CB8AC3E}">
        <p14:creationId xmlns:p14="http://schemas.microsoft.com/office/powerpoint/2010/main" val="211537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pPr algn="ctr"/>
            <a:r>
              <a:rPr lang="en-GB" i="1" dirty="0" smtClean="0">
                <a:solidFill>
                  <a:schemeClr val="accent6"/>
                </a:solidFill>
                <a:latin typeface="Palatino Linotype" charset="0"/>
                <a:ea typeface="Palatino Linotype" charset="0"/>
                <a:cs typeface="Palatino Linotype" charset="0"/>
              </a:rPr>
              <a:t>Circulation of deliberate metaphors</a:t>
            </a:r>
            <a:endParaRPr lang="en-GB" dirty="0"/>
          </a:p>
        </p:txBody>
      </p:sp>
      <p:sp>
        <p:nvSpPr>
          <p:cNvPr id="3" name="Espace réservé du contenu 2"/>
          <p:cNvSpPr>
            <a:spLocks noGrp="1"/>
          </p:cNvSpPr>
          <p:nvPr>
            <p:ph idx="1"/>
          </p:nvPr>
        </p:nvSpPr>
        <p:spPr>
          <a:xfrm>
            <a:off x="276046" y="1794294"/>
            <a:ext cx="11662912" cy="4364966"/>
          </a:xfrm>
        </p:spPr>
        <p:txBody>
          <a:bodyPr>
            <a:normAutofit fontScale="92500" lnSpcReduction="10000"/>
          </a:bodyPr>
          <a:lstStyle/>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buNone/>
            </a:pPr>
            <a:r>
              <a:rPr lang="en-US" sz="1800" dirty="0">
                <a:latin typeface="Palatino Linotype" charset="0"/>
                <a:ea typeface="Palatino Linotype" charset="0"/>
                <a:cs typeface="Palatino Linotype" charset="0"/>
              </a:rPr>
              <a:t>« The Prime Minister </a:t>
            </a:r>
            <a:r>
              <a:rPr lang="en-US" sz="1800" b="1" dirty="0">
                <a:solidFill>
                  <a:schemeClr val="accent2"/>
                </a:solidFill>
                <a:latin typeface="Palatino Linotype" charset="0"/>
                <a:ea typeface="Palatino Linotype" charset="0"/>
                <a:cs typeface="Palatino Linotype" charset="0"/>
              </a:rPr>
              <a:t>resurrects</a:t>
            </a:r>
            <a:r>
              <a:rPr lang="en-US" sz="1800" dirty="0">
                <a:latin typeface="Palatino Linotype" charset="0"/>
                <a:ea typeface="Palatino Linotype" charset="0"/>
                <a:cs typeface="Palatino Linotype" charset="0"/>
              </a:rPr>
              <a:t> as if it’s nothing: he’s born on </a:t>
            </a:r>
            <a:r>
              <a:rPr lang="en-US" sz="1800" b="1" dirty="0">
                <a:solidFill>
                  <a:schemeClr val="accent2"/>
                </a:solidFill>
                <a:latin typeface="Palatino Linotype" charset="0"/>
                <a:ea typeface="Palatino Linotype" charset="0"/>
                <a:cs typeface="Palatino Linotype" charset="0"/>
              </a:rPr>
              <a:t>Christmas</a:t>
            </a:r>
            <a:r>
              <a:rPr lang="en-US" sz="1800" dirty="0">
                <a:latin typeface="Palatino Linotype" charset="0"/>
                <a:ea typeface="Palatino Linotype" charset="0"/>
                <a:cs typeface="Palatino Linotype" charset="0"/>
              </a:rPr>
              <a:t> and will die on </a:t>
            </a:r>
            <a:r>
              <a:rPr lang="en-US" sz="1800" b="1" dirty="0">
                <a:solidFill>
                  <a:schemeClr val="accent2"/>
                </a:solidFill>
                <a:latin typeface="Palatino Linotype" charset="0"/>
                <a:ea typeface="Palatino Linotype" charset="0"/>
                <a:cs typeface="Palatino Linotype" charset="0"/>
              </a:rPr>
              <a:t>Easter</a:t>
            </a:r>
            <a:r>
              <a:rPr lang="en-US" sz="1800" dirty="0">
                <a:latin typeface="Palatino Linotype" charset="0"/>
                <a:ea typeface="Palatino Linotype" charset="0"/>
                <a:cs typeface="Palatino Linotype" charset="0"/>
              </a:rPr>
              <a:t> … But on Easter the political observers will look out for </a:t>
            </a:r>
            <a:r>
              <a:rPr lang="en-US" sz="1800" b="1" dirty="0">
                <a:solidFill>
                  <a:schemeClr val="accent2"/>
                </a:solidFill>
                <a:latin typeface="Palatino Linotype" charset="0"/>
                <a:ea typeface="Palatino Linotype" charset="0"/>
                <a:cs typeface="Palatino Linotype" charset="0"/>
              </a:rPr>
              <a:t>the third day</a:t>
            </a:r>
            <a:r>
              <a:rPr lang="en-US" sz="1800" dirty="0">
                <a:latin typeface="Palatino Linotype" charset="0"/>
                <a:ea typeface="Palatino Linotype" charset="0"/>
                <a:cs typeface="Palatino Linotype" charset="0"/>
              </a:rPr>
              <a:t>! » </a:t>
            </a:r>
          </a:p>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US" sz="1800" dirty="0">
                <a:latin typeface="Palatino Linotype" charset="0"/>
                <a:ea typeface="Palatino Linotype" charset="0"/>
                <a:cs typeface="Palatino Linotype" charset="0"/>
              </a:rPr>
              <a:t>« For that, we still have to wait until the </a:t>
            </a:r>
            <a:r>
              <a:rPr lang="en-US" sz="1800" b="1" dirty="0">
                <a:solidFill>
                  <a:schemeClr val="accent2"/>
                </a:solidFill>
                <a:latin typeface="Palatino Linotype" charset="0"/>
                <a:ea typeface="Palatino Linotype" charset="0"/>
                <a:cs typeface="Palatino Linotype" charset="0"/>
              </a:rPr>
              <a:t>Easter bells toll</a:t>
            </a:r>
            <a:r>
              <a:rPr lang="en-US" sz="1800" dirty="0">
                <a:latin typeface="Palatino Linotype" charset="0"/>
                <a:ea typeface="Palatino Linotype" charset="0"/>
                <a:cs typeface="Palatino Linotype" charset="0"/>
              </a:rPr>
              <a:t>, if this </a:t>
            </a:r>
            <a:r>
              <a:rPr lang="en-US" sz="1800" b="1" dirty="0">
                <a:solidFill>
                  <a:schemeClr val="accent6"/>
                </a:solidFill>
                <a:latin typeface="Palatino Linotype" charset="0"/>
                <a:ea typeface="Palatino Linotype" charset="0"/>
                <a:cs typeface="Palatino Linotype" charset="0"/>
              </a:rPr>
              <a:t>forced marriage </a:t>
            </a:r>
            <a:r>
              <a:rPr lang="en-US" sz="1800" dirty="0">
                <a:latin typeface="Palatino Linotype" charset="0"/>
                <a:ea typeface="Palatino Linotype" charset="0"/>
                <a:cs typeface="Palatino Linotype" charset="0"/>
              </a:rPr>
              <a:t>lasts that long »</a:t>
            </a:r>
          </a:p>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US" sz="1800" dirty="0">
                <a:latin typeface="Palatino Linotype" charset="0"/>
                <a:ea typeface="Palatino Linotype" charset="0"/>
                <a:cs typeface="Palatino Linotype" charset="0"/>
              </a:rPr>
              <a:t>« The Christian corner has managed to « secure » some symbolism, with a government from </a:t>
            </a:r>
            <a:r>
              <a:rPr lang="en-US" sz="1800" b="1" dirty="0">
                <a:solidFill>
                  <a:schemeClr val="accent2"/>
                </a:solidFill>
                <a:latin typeface="Palatino Linotype" charset="0"/>
                <a:ea typeface="Palatino Linotype" charset="0"/>
                <a:cs typeface="Palatino Linotype" charset="0"/>
              </a:rPr>
              <a:t>Christmas</a:t>
            </a:r>
            <a:r>
              <a:rPr lang="en-US" sz="1800" dirty="0">
                <a:latin typeface="Palatino Linotype" charset="0"/>
                <a:ea typeface="Palatino Linotype" charset="0"/>
                <a:cs typeface="Palatino Linotype" charset="0"/>
              </a:rPr>
              <a:t>, the </a:t>
            </a:r>
            <a:r>
              <a:rPr lang="en-US" sz="1800" b="1" dirty="0">
                <a:solidFill>
                  <a:schemeClr val="accent2"/>
                </a:solidFill>
                <a:latin typeface="Palatino Linotype" charset="0"/>
                <a:ea typeface="Palatino Linotype" charset="0"/>
                <a:cs typeface="Palatino Linotype" charset="0"/>
              </a:rPr>
              <a:t>birth</a:t>
            </a:r>
            <a:r>
              <a:rPr lang="en-US" sz="1800" dirty="0">
                <a:latin typeface="Palatino Linotype" charset="0"/>
                <a:ea typeface="Palatino Linotype" charset="0"/>
                <a:cs typeface="Palatino Linotype" charset="0"/>
              </a:rPr>
              <a:t>, till </a:t>
            </a:r>
            <a:r>
              <a:rPr lang="en-US" sz="1800" b="1" dirty="0">
                <a:solidFill>
                  <a:schemeClr val="accent2"/>
                </a:solidFill>
                <a:latin typeface="Palatino Linotype" charset="0"/>
                <a:ea typeface="Palatino Linotype" charset="0"/>
                <a:cs typeface="Palatino Linotype" charset="0"/>
              </a:rPr>
              <a:t>Easter</a:t>
            </a:r>
            <a:r>
              <a:rPr lang="en-US" sz="1800" dirty="0">
                <a:latin typeface="Palatino Linotype" charset="0"/>
                <a:ea typeface="Palatino Linotype" charset="0"/>
                <a:cs typeface="Palatino Linotype" charset="0"/>
              </a:rPr>
              <a:t>, the </a:t>
            </a:r>
            <a:r>
              <a:rPr lang="en-US" sz="1800" b="1" dirty="0">
                <a:solidFill>
                  <a:schemeClr val="accent2"/>
                </a:solidFill>
                <a:latin typeface="Palatino Linotype" charset="0"/>
                <a:ea typeface="Palatino Linotype" charset="0"/>
                <a:cs typeface="Palatino Linotype" charset="0"/>
              </a:rPr>
              <a:t>resurrection</a:t>
            </a:r>
            <a:r>
              <a:rPr lang="en-US" sz="1800" dirty="0">
                <a:latin typeface="Palatino Linotype" charset="0"/>
                <a:ea typeface="Palatino Linotype" charset="0"/>
                <a:cs typeface="Palatino Linotype" charset="0"/>
              </a:rPr>
              <a:t>. Although it could also become a </a:t>
            </a:r>
            <a:r>
              <a:rPr lang="en-US" sz="1800" b="1" dirty="0">
                <a:solidFill>
                  <a:schemeClr val="accent2"/>
                </a:solidFill>
                <a:latin typeface="Palatino Linotype" charset="0"/>
                <a:ea typeface="Palatino Linotype" charset="0"/>
                <a:cs typeface="Palatino Linotype" charset="0"/>
              </a:rPr>
              <a:t>crucifixion</a:t>
            </a:r>
            <a:r>
              <a:rPr lang="en-US" sz="1800" dirty="0">
                <a:latin typeface="Palatino Linotype" charset="0"/>
                <a:ea typeface="Palatino Linotype" charset="0"/>
                <a:cs typeface="Palatino Linotype" charset="0"/>
              </a:rPr>
              <a:t> »</a:t>
            </a:r>
          </a:p>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US" sz="1800" dirty="0">
                <a:latin typeface="Palatino Linotype" charset="0"/>
                <a:ea typeface="Palatino Linotype" charset="0"/>
                <a:cs typeface="Palatino Linotype" charset="0"/>
              </a:rPr>
              <a:t>« The government is not a </a:t>
            </a:r>
            <a:r>
              <a:rPr lang="en-US" sz="1800" b="1" dirty="0">
                <a:solidFill>
                  <a:schemeClr val="accent6"/>
                </a:solidFill>
                <a:latin typeface="Palatino Linotype" charset="0"/>
                <a:ea typeface="Palatino Linotype" charset="0"/>
                <a:cs typeface="Palatino Linotype" charset="0"/>
              </a:rPr>
              <a:t>political marriage </a:t>
            </a:r>
            <a:r>
              <a:rPr lang="en-US" sz="1800" dirty="0">
                <a:latin typeface="Palatino Linotype" charset="0"/>
                <a:ea typeface="Palatino Linotype" charset="0"/>
                <a:cs typeface="Palatino Linotype" charset="0"/>
              </a:rPr>
              <a:t>and not even a</a:t>
            </a:r>
            <a:r>
              <a:rPr lang="en-US" sz="1800" b="1" dirty="0">
                <a:solidFill>
                  <a:schemeClr val="accent6"/>
                </a:solidFill>
                <a:latin typeface="Palatino Linotype" charset="0"/>
                <a:ea typeface="Palatino Linotype" charset="0"/>
                <a:cs typeface="Palatino Linotype" charset="0"/>
              </a:rPr>
              <a:t> marriage of convenience</a:t>
            </a:r>
            <a:r>
              <a:rPr lang="en-US" sz="1800" dirty="0">
                <a:latin typeface="Palatino Linotype" charset="0"/>
                <a:ea typeface="Palatino Linotype" charset="0"/>
                <a:cs typeface="Palatino Linotype" charset="0"/>
              </a:rPr>
              <a:t>, but at the very most a </a:t>
            </a:r>
            <a:r>
              <a:rPr lang="en-US" sz="1800" b="1" dirty="0">
                <a:solidFill>
                  <a:schemeClr val="accent6"/>
                </a:solidFill>
                <a:latin typeface="Palatino Linotype" charset="0"/>
                <a:ea typeface="Palatino Linotype" charset="0"/>
                <a:cs typeface="Palatino Linotype" charset="0"/>
              </a:rPr>
              <a:t>sham marriage</a:t>
            </a:r>
            <a:r>
              <a:rPr lang="en-US" sz="1800" dirty="0">
                <a:latin typeface="Palatino Linotype" charset="0"/>
                <a:ea typeface="Palatino Linotype" charset="0"/>
                <a:cs typeface="Palatino Linotype" charset="0"/>
              </a:rPr>
              <a:t>. And a </a:t>
            </a:r>
            <a:r>
              <a:rPr lang="en-US" sz="1800" b="1" dirty="0">
                <a:solidFill>
                  <a:schemeClr val="accent6"/>
                </a:solidFill>
                <a:latin typeface="Palatino Linotype" charset="0"/>
                <a:ea typeface="Palatino Linotype" charset="0"/>
                <a:cs typeface="Palatino Linotype" charset="0"/>
              </a:rPr>
              <a:t>sham marriage </a:t>
            </a:r>
            <a:r>
              <a:rPr lang="en-US" sz="1800" dirty="0">
                <a:latin typeface="Palatino Linotype" charset="0"/>
                <a:ea typeface="Palatino Linotype" charset="0"/>
                <a:cs typeface="Palatino Linotype" charset="0"/>
              </a:rPr>
              <a:t>always leads to a catastrophe, because it’s based on deception. » </a:t>
            </a:r>
          </a:p>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US" sz="1800" dirty="0">
                <a:latin typeface="Palatino Linotype" charset="0"/>
                <a:ea typeface="Palatino Linotype" charset="0"/>
                <a:cs typeface="Palatino Linotype" charset="0"/>
              </a:rPr>
              <a:t>« Even before the </a:t>
            </a:r>
            <a:r>
              <a:rPr lang="en-US" sz="1800" b="1" dirty="0">
                <a:latin typeface="Palatino Linotype" charset="0"/>
                <a:ea typeface="Palatino Linotype" charset="0"/>
                <a:cs typeface="Palatino Linotype" charset="0"/>
              </a:rPr>
              <a:t>family</a:t>
            </a:r>
            <a:r>
              <a:rPr lang="en-US" sz="1800" dirty="0">
                <a:latin typeface="Palatino Linotype" charset="0"/>
                <a:ea typeface="Palatino Linotype" charset="0"/>
                <a:cs typeface="Palatino Linotype" charset="0"/>
              </a:rPr>
              <a:t> sits at the table for the </a:t>
            </a:r>
            <a:r>
              <a:rPr lang="en-US" sz="1800" b="1" dirty="0">
                <a:solidFill>
                  <a:schemeClr val="accent2"/>
                </a:solidFill>
                <a:latin typeface="Palatino Linotype" charset="0"/>
                <a:ea typeface="Palatino Linotype" charset="0"/>
                <a:cs typeface="Palatino Linotype" charset="0"/>
              </a:rPr>
              <a:t>Christmas feast</a:t>
            </a:r>
            <a:r>
              <a:rPr lang="en-US" sz="1800" dirty="0">
                <a:latin typeface="Palatino Linotype" charset="0"/>
                <a:ea typeface="Palatino Linotype" charset="0"/>
                <a:cs typeface="Palatino Linotype" charset="0"/>
              </a:rPr>
              <a:t>, people are already arguing about who gets to cut the </a:t>
            </a:r>
            <a:r>
              <a:rPr lang="en-US" sz="1800" b="1" dirty="0">
                <a:latin typeface="Palatino Linotype" charset="0"/>
                <a:ea typeface="Palatino Linotype" charset="0"/>
                <a:cs typeface="Palatino Linotype" charset="0"/>
              </a:rPr>
              <a:t>turkey</a:t>
            </a:r>
            <a:r>
              <a:rPr lang="en-US" sz="1800" dirty="0">
                <a:latin typeface="Palatino Linotype" charset="0"/>
                <a:ea typeface="Palatino Linotype" charset="0"/>
                <a:cs typeface="Palatino Linotype" charset="0"/>
              </a:rPr>
              <a:t>. The appetizer – a fat fish** – gets skipped. This is a </a:t>
            </a:r>
            <a:r>
              <a:rPr lang="en-US" sz="1800" b="1" dirty="0">
                <a:solidFill>
                  <a:schemeClr val="accent6"/>
                </a:solidFill>
                <a:latin typeface="Palatino Linotype" charset="0"/>
                <a:ea typeface="Palatino Linotype" charset="0"/>
                <a:cs typeface="Palatino Linotype" charset="0"/>
              </a:rPr>
              <a:t>sham marriage</a:t>
            </a:r>
            <a:r>
              <a:rPr lang="en-US" sz="1800" dirty="0">
                <a:latin typeface="Palatino Linotype" charset="0"/>
                <a:ea typeface="Palatino Linotype" charset="0"/>
                <a:cs typeface="Palatino Linotype" charset="0"/>
              </a:rPr>
              <a:t>, of which the </a:t>
            </a:r>
            <a:r>
              <a:rPr lang="en-US" sz="1800" b="1" dirty="0">
                <a:solidFill>
                  <a:schemeClr val="accent6"/>
                </a:solidFill>
                <a:latin typeface="Palatino Linotype" charset="0"/>
                <a:ea typeface="Palatino Linotype" charset="0"/>
                <a:cs typeface="Palatino Linotype" charset="0"/>
              </a:rPr>
              <a:t>expiration date </a:t>
            </a:r>
            <a:r>
              <a:rPr lang="en-US" sz="1800" dirty="0">
                <a:latin typeface="Palatino Linotype" charset="0"/>
                <a:ea typeface="Palatino Linotype" charset="0"/>
                <a:cs typeface="Palatino Linotype" charset="0"/>
              </a:rPr>
              <a:t>is already known. » </a:t>
            </a:r>
          </a:p>
          <a:p>
            <a:pPr marL="0" lvl="0" indent="0" algn="ctr">
              <a:lnSpc>
                <a:spcPct val="100000"/>
              </a:lnSpc>
              <a:spcBef>
                <a:spcPts val="0"/>
              </a:spcBef>
              <a:spcAft>
                <a:spcPts val="0"/>
              </a:spcAft>
              <a:buClrTx/>
              <a:buSzTx/>
              <a:buNone/>
              <a:defRPr/>
            </a:pPr>
            <a:endParaRPr lang="en-US" sz="1800"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US" sz="1800" dirty="0">
                <a:latin typeface="Palatino Linotype" charset="0"/>
                <a:ea typeface="Palatino Linotype" charset="0"/>
                <a:cs typeface="Palatino Linotype" charset="0"/>
              </a:rPr>
              <a:t>« </a:t>
            </a:r>
            <a:r>
              <a:rPr lang="en-US" sz="1800" b="1" dirty="0">
                <a:solidFill>
                  <a:schemeClr val="accent6"/>
                </a:solidFill>
                <a:latin typeface="Palatino Linotype" charset="0"/>
                <a:ea typeface="Palatino Linotype" charset="0"/>
                <a:cs typeface="Palatino Linotype" charset="0"/>
              </a:rPr>
              <a:t>Love at first sight </a:t>
            </a:r>
            <a:r>
              <a:rPr lang="en-US" sz="1800" dirty="0">
                <a:latin typeface="Palatino Linotype" charset="0"/>
                <a:ea typeface="Palatino Linotype" charset="0"/>
                <a:cs typeface="Palatino Linotype" charset="0"/>
              </a:rPr>
              <a:t>is beautiful, but also in politics, </a:t>
            </a:r>
            <a:r>
              <a:rPr lang="en-US" sz="1800" b="1" dirty="0">
                <a:solidFill>
                  <a:schemeClr val="accent6"/>
                </a:solidFill>
                <a:latin typeface="Palatino Linotype" charset="0"/>
                <a:ea typeface="Palatino Linotype" charset="0"/>
                <a:cs typeface="Palatino Linotype" charset="0"/>
              </a:rPr>
              <a:t>marriages of convenience </a:t>
            </a:r>
            <a:r>
              <a:rPr lang="en-US" sz="1800" dirty="0">
                <a:latin typeface="Palatino Linotype" charset="0"/>
                <a:ea typeface="Palatino Linotype" charset="0"/>
                <a:cs typeface="Palatino Linotype" charset="0"/>
              </a:rPr>
              <a:t>are the ones that last the longest » </a:t>
            </a:r>
          </a:p>
          <a:p>
            <a:pPr algn="r"/>
            <a:endParaRPr lang="en-GB" sz="1800" dirty="0" smtClean="0">
              <a:latin typeface="Palatino Linotype" charset="0"/>
              <a:ea typeface="Palatino Linotype" charset="0"/>
              <a:cs typeface="Palatino Linotype" charset="0"/>
            </a:endParaRPr>
          </a:p>
          <a:p>
            <a:pPr algn="ctr"/>
            <a:endParaRPr lang="en-GB" sz="1800" dirty="0">
              <a:latin typeface="Palatino Linotype" charset="0"/>
              <a:ea typeface="Palatino Linotype" charset="0"/>
              <a:cs typeface="Palatino Linotype" charset="0"/>
            </a:endParaRPr>
          </a:p>
          <a:p>
            <a:pPr algn="ctr"/>
            <a:endParaRPr lang="en-GB" sz="1800" dirty="0">
              <a:latin typeface="Palatino Linotype" charset="0"/>
              <a:ea typeface="Palatino Linotype" charset="0"/>
              <a:cs typeface="Palatino Linotype" charset="0"/>
            </a:endParaRPr>
          </a:p>
        </p:txBody>
      </p:sp>
      <p:sp>
        <p:nvSpPr>
          <p:cNvPr id="10" name="Rectangle 9"/>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425873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pPr algn="ctr"/>
            <a:r>
              <a:rPr lang="en-GB" i="1" dirty="0" smtClean="0">
                <a:solidFill>
                  <a:schemeClr val="accent6"/>
                </a:solidFill>
                <a:latin typeface="Palatino Linotype" charset="0"/>
                <a:ea typeface="Palatino Linotype" charset="0"/>
                <a:cs typeface="Palatino Linotype" charset="0"/>
              </a:rPr>
              <a:t>Circulation of deliberate metaphors</a:t>
            </a:r>
            <a:endParaRPr lang="en-GB" dirty="0"/>
          </a:p>
        </p:txBody>
      </p:sp>
      <p:sp>
        <p:nvSpPr>
          <p:cNvPr id="3" name="Espace réservé du contenu 2"/>
          <p:cNvSpPr>
            <a:spLocks noGrp="1"/>
          </p:cNvSpPr>
          <p:nvPr>
            <p:ph idx="1"/>
          </p:nvPr>
        </p:nvSpPr>
        <p:spPr>
          <a:xfrm>
            <a:off x="1078301" y="1914746"/>
            <a:ext cx="10058400" cy="4023360"/>
          </a:xfrm>
        </p:spPr>
        <p:txBody>
          <a:bodyPr/>
          <a:lstStyle/>
          <a:p>
            <a:pPr algn="ctr"/>
            <a:r>
              <a:rPr lang="en-GB" sz="1800" dirty="0" smtClean="0">
                <a:latin typeface="Palatino Linotype" charset="0"/>
                <a:ea typeface="Palatino Linotype" charset="0"/>
                <a:cs typeface="Palatino Linotype" charset="0"/>
              </a:rPr>
              <a:t>There are two ways to do politics like there are two ways to </a:t>
            </a:r>
            <a:r>
              <a:rPr lang="en-GB" sz="1800" b="1" dirty="0" smtClean="0">
                <a:solidFill>
                  <a:schemeClr val="accent4"/>
                </a:solidFill>
                <a:latin typeface="Palatino Linotype" charset="0"/>
                <a:ea typeface="Palatino Linotype" charset="0"/>
                <a:cs typeface="Palatino Linotype" charset="0"/>
              </a:rPr>
              <a:t>navigate a ship</a:t>
            </a:r>
            <a:r>
              <a:rPr lang="en-GB" sz="1800" dirty="0" smtClean="0">
                <a:latin typeface="Palatino Linotype" charset="0"/>
                <a:ea typeface="Palatino Linotype" charset="0"/>
                <a:cs typeface="Palatino Linotype" charset="0"/>
              </a:rPr>
              <a:t>. Either your only concern is to keep the </a:t>
            </a:r>
            <a:r>
              <a:rPr lang="en-GB" sz="1800" b="1" dirty="0" smtClean="0">
                <a:solidFill>
                  <a:schemeClr val="accent4"/>
                </a:solidFill>
                <a:latin typeface="Palatino Linotype" charset="0"/>
                <a:ea typeface="Palatino Linotype" charset="0"/>
                <a:cs typeface="Palatino Linotype" charset="0"/>
              </a:rPr>
              <a:t>ship floating</a:t>
            </a:r>
            <a:r>
              <a:rPr lang="en-GB" sz="1800" dirty="0" smtClean="0">
                <a:latin typeface="Palatino Linotype" charset="0"/>
                <a:ea typeface="Palatino Linotype" charset="0"/>
                <a:cs typeface="Palatino Linotype" charset="0"/>
              </a:rPr>
              <a:t>, without a specific </a:t>
            </a:r>
            <a:r>
              <a:rPr lang="en-GB" sz="1800" b="1" dirty="0" smtClean="0">
                <a:solidFill>
                  <a:schemeClr val="accent4"/>
                </a:solidFill>
                <a:latin typeface="Palatino Linotype" charset="0"/>
                <a:ea typeface="Palatino Linotype" charset="0"/>
                <a:cs typeface="Palatino Linotype" charset="0"/>
              </a:rPr>
              <a:t>beacon</a:t>
            </a:r>
            <a:r>
              <a:rPr lang="en-GB" sz="1800" dirty="0" smtClean="0">
                <a:latin typeface="Palatino Linotype" charset="0"/>
                <a:ea typeface="Palatino Linotype" charset="0"/>
                <a:cs typeface="Palatino Linotype" charset="0"/>
              </a:rPr>
              <a:t>, without a specific purpose. You just keep on </a:t>
            </a:r>
            <a:r>
              <a:rPr lang="en-GB" sz="1800" b="1" dirty="0" smtClean="0">
                <a:solidFill>
                  <a:schemeClr val="accent4"/>
                </a:solidFill>
                <a:latin typeface="Palatino Linotype" charset="0"/>
                <a:ea typeface="Palatino Linotype" charset="0"/>
                <a:cs typeface="Palatino Linotype" charset="0"/>
              </a:rPr>
              <a:t>floating</a:t>
            </a:r>
            <a:r>
              <a:rPr lang="en-GB" sz="1800" dirty="0" smtClean="0">
                <a:latin typeface="Palatino Linotype" charset="0"/>
                <a:ea typeface="Palatino Linotype" charset="0"/>
                <a:cs typeface="Palatino Linotype" charset="0"/>
              </a:rPr>
              <a:t> in whatever direction. Or you have a mission, a vision, a dream. You have a clear purpose in mind, even though you know you might have to </a:t>
            </a:r>
            <a:r>
              <a:rPr lang="en-GB" sz="1800" b="1" dirty="0" smtClean="0">
                <a:solidFill>
                  <a:schemeClr val="accent4"/>
                </a:solidFill>
                <a:latin typeface="Palatino Linotype" charset="0"/>
                <a:ea typeface="Palatino Linotype" charset="0"/>
                <a:cs typeface="Palatino Linotype" charset="0"/>
              </a:rPr>
              <a:t>face wild waters and heavy storms. </a:t>
            </a:r>
          </a:p>
          <a:p>
            <a:pPr algn="r"/>
            <a:r>
              <a:rPr lang="en-GB" sz="1800" dirty="0" smtClean="0">
                <a:latin typeface="Palatino Linotype" charset="0"/>
                <a:ea typeface="Palatino Linotype" charset="0"/>
                <a:cs typeface="Palatino Linotype" charset="0"/>
              </a:rPr>
              <a:t>(2006, Guy </a:t>
            </a:r>
            <a:r>
              <a:rPr lang="en-GB" sz="1800" dirty="0" err="1" smtClean="0">
                <a:latin typeface="Palatino Linotype" charset="0"/>
                <a:ea typeface="Palatino Linotype" charset="0"/>
                <a:cs typeface="Palatino Linotype" charset="0"/>
              </a:rPr>
              <a:t>Verhofstadt</a:t>
            </a:r>
            <a:r>
              <a:rPr lang="en-GB" sz="1800" dirty="0" smtClean="0">
                <a:latin typeface="Palatino Linotype" charset="0"/>
                <a:ea typeface="Palatino Linotype" charset="0"/>
                <a:cs typeface="Palatino Linotype" charset="0"/>
              </a:rPr>
              <a:t>, Prime Minister) </a:t>
            </a:r>
          </a:p>
          <a:p>
            <a:pPr algn="r"/>
            <a:endParaRPr lang="en-GB" sz="1800" dirty="0" smtClean="0">
              <a:latin typeface="Palatino Linotype" charset="0"/>
              <a:ea typeface="Palatino Linotype" charset="0"/>
              <a:cs typeface="Palatino Linotype" charset="0"/>
            </a:endParaRPr>
          </a:p>
          <a:p>
            <a:pPr algn="r"/>
            <a:endParaRPr lang="en-GB" sz="1800" dirty="0">
              <a:latin typeface="Palatino Linotype" charset="0"/>
              <a:ea typeface="Palatino Linotype" charset="0"/>
              <a:cs typeface="Palatino Linotype" charset="0"/>
            </a:endParaRPr>
          </a:p>
          <a:p>
            <a:pPr algn="ctr"/>
            <a:r>
              <a:rPr lang="en-GB" sz="1800" dirty="0" smtClean="0">
                <a:latin typeface="Palatino Linotype" charset="0"/>
                <a:ea typeface="Palatino Linotype" charset="0"/>
                <a:cs typeface="Palatino Linotype" charset="0"/>
              </a:rPr>
              <a:t>You enthusiastically </a:t>
            </a:r>
            <a:r>
              <a:rPr lang="en-GB" sz="1800" dirty="0">
                <a:latin typeface="Palatino Linotype" charset="0"/>
                <a:ea typeface="Palatino Linotype" charset="0"/>
                <a:cs typeface="Palatino Linotype" charset="0"/>
              </a:rPr>
              <a:t>talked </a:t>
            </a:r>
            <a:r>
              <a:rPr lang="en-GB" sz="1800" dirty="0" smtClean="0">
                <a:latin typeface="Palatino Linotype" charset="0"/>
                <a:ea typeface="Palatino Linotype" charset="0"/>
                <a:cs typeface="Palatino Linotype" charset="0"/>
              </a:rPr>
              <a:t>about yourself as a </a:t>
            </a:r>
            <a:r>
              <a:rPr lang="en-GB" sz="1800" b="1" dirty="0" smtClean="0">
                <a:solidFill>
                  <a:schemeClr val="accent4"/>
                </a:solidFill>
                <a:latin typeface="Palatino Linotype" charset="0"/>
                <a:ea typeface="Palatino Linotype" charset="0"/>
                <a:cs typeface="Palatino Linotype" charset="0"/>
              </a:rPr>
              <a:t>captain</a:t>
            </a:r>
            <a:r>
              <a:rPr lang="en-GB" sz="1800" dirty="0" smtClean="0">
                <a:latin typeface="Palatino Linotype" charset="0"/>
                <a:ea typeface="Palatino Linotype" charset="0"/>
                <a:cs typeface="Palatino Linotype" charset="0"/>
              </a:rPr>
              <a:t> </a:t>
            </a:r>
            <a:r>
              <a:rPr lang="en-GB" sz="1800" b="1" dirty="0" smtClean="0">
                <a:solidFill>
                  <a:schemeClr val="accent4"/>
                </a:solidFill>
                <a:latin typeface="Palatino Linotype" charset="0"/>
                <a:ea typeface="Palatino Linotype" charset="0"/>
                <a:cs typeface="Palatino Linotype" charset="0"/>
              </a:rPr>
              <a:t>leading</a:t>
            </a:r>
            <a:r>
              <a:rPr lang="en-GB" sz="1800" dirty="0" smtClean="0">
                <a:latin typeface="Palatino Linotype" charset="0"/>
                <a:ea typeface="Palatino Linotype" charset="0"/>
                <a:cs typeface="Palatino Linotype" charset="0"/>
              </a:rPr>
              <a:t> his </a:t>
            </a:r>
            <a:r>
              <a:rPr lang="en-GB" sz="1800" b="1" dirty="0" smtClean="0">
                <a:solidFill>
                  <a:schemeClr val="accent4"/>
                </a:solidFill>
                <a:latin typeface="Palatino Linotype" charset="0"/>
                <a:ea typeface="Palatino Linotype" charset="0"/>
                <a:cs typeface="Palatino Linotype" charset="0"/>
              </a:rPr>
              <a:t>ship through wild waters</a:t>
            </a:r>
            <a:r>
              <a:rPr lang="en-GB" sz="1800" dirty="0" smtClean="0">
                <a:latin typeface="Palatino Linotype" charset="0"/>
                <a:ea typeface="Palatino Linotype" charset="0"/>
                <a:cs typeface="Palatino Linotype" charset="0"/>
              </a:rPr>
              <a:t>, Mr. Prime </a:t>
            </a:r>
            <a:r>
              <a:rPr lang="en-GB" sz="1800" dirty="0" err="1" smtClean="0">
                <a:latin typeface="Palatino Linotype" charset="0"/>
                <a:ea typeface="Palatino Linotype" charset="0"/>
                <a:cs typeface="Palatino Linotype" charset="0"/>
              </a:rPr>
              <a:t>Minisiter</a:t>
            </a:r>
            <a:r>
              <a:rPr lang="en-GB" sz="1800" dirty="0" smtClean="0">
                <a:latin typeface="Palatino Linotype" charset="0"/>
                <a:ea typeface="Palatino Linotype" charset="0"/>
                <a:cs typeface="Palatino Linotype" charset="0"/>
              </a:rPr>
              <a:t>, but this doesn’t get to me one bit. </a:t>
            </a:r>
          </a:p>
          <a:p>
            <a:pPr algn="r"/>
            <a:r>
              <a:rPr lang="en-GB" sz="1800" dirty="0" smtClean="0">
                <a:latin typeface="Palatino Linotype" charset="0"/>
                <a:ea typeface="Palatino Linotype" charset="0"/>
                <a:cs typeface="Palatino Linotype" charset="0"/>
              </a:rPr>
              <a:t>(2006, Patrick De Groote, N-VA, right-wing)</a:t>
            </a:r>
          </a:p>
          <a:p>
            <a:pPr algn="ctr"/>
            <a:endParaRPr lang="en-GB" sz="1800" dirty="0">
              <a:latin typeface="Palatino Linotype" charset="0"/>
              <a:ea typeface="Palatino Linotype" charset="0"/>
              <a:cs typeface="Palatino Linotype" charset="0"/>
            </a:endParaRPr>
          </a:p>
          <a:p>
            <a:pPr algn="ctr"/>
            <a:endParaRPr lang="en-GB" sz="1800" dirty="0">
              <a:latin typeface="Palatino Linotype" charset="0"/>
              <a:ea typeface="Palatino Linotype" charset="0"/>
              <a:cs typeface="Palatino Linotype" charset="0"/>
            </a:endParaRPr>
          </a:p>
        </p:txBody>
      </p:sp>
      <p:sp>
        <p:nvSpPr>
          <p:cNvPr id="4" name="Flèche vers le bas 3"/>
          <p:cNvSpPr/>
          <p:nvPr/>
        </p:nvSpPr>
        <p:spPr>
          <a:xfrm>
            <a:off x="5978104" y="3391588"/>
            <a:ext cx="258793" cy="534838"/>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691054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pPr algn="ctr"/>
            <a:r>
              <a:rPr lang="en-GB" i="1" dirty="0" smtClean="0">
                <a:solidFill>
                  <a:schemeClr val="accent6"/>
                </a:solidFill>
                <a:latin typeface="Palatino Linotype" charset="0"/>
                <a:ea typeface="Palatino Linotype" charset="0"/>
                <a:cs typeface="Palatino Linotype" charset="0"/>
              </a:rPr>
              <a:t>Circulation of deliberate metaphors</a:t>
            </a:r>
            <a:endParaRPr lang="en-GB" dirty="0"/>
          </a:p>
        </p:txBody>
      </p:sp>
      <p:sp>
        <p:nvSpPr>
          <p:cNvPr id="3" name="Espace réservé du contenu 2"/>
          <p:cNvSpPr>
            <a:spLocks noGrp="1"/>
          </p:cNvSpPr>
          <p:nvPr>
            <p:ph idx="1"/>
          </p:nvPr>
        </p:nvSpPr>
        <p:spPr>
          <a:xfrm>
            <a:off x="1078301" y="1914746"/>
            <a:ext cx="10058400" cy="4023360"/>
          </a:xfrm>
        </p:spPr>
        <p:txBody>
          <a:bodyPr>
            <a:normAutofit/>
          </a:bodyPr>
          <a:lstStyle/>
          <a:p>
            <a:pPr algn="ctr"/>
            <a:r>
              <a:rPr lang="en-GB" sz="1800" dirty="0" smtClean="0">
                <a:latin typeface="Palatino Linotype" charset="0"/>
                <a:ea typeface="Palatino Linotype" charset="0"/>
                <a:cs typeface="Palatino Linotype" charset="0"/>
              </a:rPr>
              <a:t>Will Prime Minister </a:t>
            </a:r>
            <a:r>
              <a:rPr lang="en-GB" sz="1800" dirty="0" err="1" smtClean="0">
                <a:latin typeface="Palatino Linotype" charset="0"/>
                <a:ea typeface="Palatino Linotype" charset="0"/>
                <a:cs typeface="Palatino Linotype" charset="0"/>
              </a:rPr>
              <a:t>Leterme</a:t>
            </a:r>
            <a:r>
              <a:rPr lang="en-GB" sz="1800" dirty="0" smtClean="0">
                <a:latin typeface="Palatino Linotype" charset="0"/>
                <a:ea typeface="Palatino Linotype" charset="0"/>
                <a:cs typeface="Palatino Linotype" charset="0"/>
              </a:rPr>
              <a:t> </a:t>
            </a:r>
            <a:r>
              <a:rPr lang="en-GB" sz="1800" b="1" dirty="0" smtClean="0">
                <a:solidFill>
                  <a:schemeClr val="accent4"/>
                </a:solidFill>
                <a:latin typeface="Palatino Linotype" charset="0"/>
                <a:ea typeface="Palatino Linotype" charset="0"/>
                <a:cs typeface="Palatino Linotype" charset="0"/>
              </a:rPr>
              <a:t>lead this out-of</a:t>
            </a:r>
            <a:r>
              <a:rPr lang="en-GB" sz="1800" b="1" dirty="0">
                <a:solidFill>
                  <a:schemeClr val="accent4"/>
                </a:solidFill>
                <a:latin typeface="Palatino Linotype" charset="0"/>
                <a:ea typeface="Palatino Linotype" charset="0"/>
                <a:cs typeface="Palatino Linotype" charset="0"/>
              </a:rPr>
              <a:t>-</a:t>
            </a:r>
            <a:r>
              <a:rPr lang="en-GB" sz="1800" b="1" dirty="0" smtClean="0">
                <a:solidFill>
                  <a:schemeClr val="accent4"/>
                </a:solidFill>
                <a:latin typeface="Palatino Linotype" charset="0"/>
                <a:ea typeface="Palatino Linotype" charset="0"/>
                <a:cs typeface="Palatino Linotype" charset="0"/>
              </a:rPr>
              <a:t>control ship </a:t>
            </a:r>
            <a:r>
              <a:rPr lang="en-GB" sz="1800" dirty="0" smtClean="0">
                <a:latin typeface="Palatino Linotype" charset="0"/>
                <a:ea typeface="Palatino Linotype" charset="0"/>
                <a:cs typeface="Palatino Linotype" charset="0"/>
              </a:rPr>
              <a:t>and disappoint the elector? Or will the cartel guide him towards a new Flemish </a:t>
            </a:r>
            <a:r>
              <a:rPr lang="en-GB" sz="1800" b="1" dirty="0" smtClean="0">
                <a:solidFill>
                  <a:schemeClr val="accent4"/>
                </a:solidFill>
                <a:latin typeface="Palatino Linotype" charset="0"/>
                <a:ea typeface="Palatino Linotype" charset="0"/>
                <a:cs typeface="Palatino Linotype" charset="0"/>
              </a:rPr>
              <a:t>ship</a:t>
            </a:r>
            <a:r>
              <a:rPr lang="en-GB" sz="1800" dirty="0" smtClean="0">
                <a:latin typeface="Palatino Linotype" charset="0"/>
                <a:ea typeface="Palatino Linotype" charset="0"/>
                <a:cs typeface="Palatino Linotype" charset="0"/>
              </a:rPr>
              <a:t> that </a:t>
            </a:r>
            <a:r>
              <a:rPr lang="en-GB" sz="1800" b="1" dirty="0" smtClean="0">
                <a:solidFill>
                  <a:schemeClr val="accent4"/>
                </a:solidFill>
                <a:latin typeface="Palatino Linotype" charset="0"/>
                <a:ea typeface="Palatino Linotype" charset="0"/>
                <a:cs typeface="Palatino Linotype" charset="0"/>
              </a:rPr>
              <a:t>sets sail </a:t>
            </a:r>
            <a:r>
              <a:rPr lang="en-GB" sz="1800" dirty="0" smtClean="0">
                <a:latin typeface="Palatino Linotype" charset="0"/>
                <a:ea typeface="Palatino Linotype" charset="0"/>
                <a:cs typeface="Palatino Linotype" charset="0"/>
              </a:rPr>
              <a:t>right next to the Walloon </a:t>
            </a:r>
            <a:r>
              <a:rPr lang="en-GB" sz="1800" b="1" dirty="0" smtClean="0">
                <a:solidFill>
                  <a:schemeClr val="accent4"/>
                </a:solidFill>
                <a:latin typeface="Palatino Linotype" charset="0"/>
                <a:ea typeface="Palatino Linotype" charset="0"/>
                <a:cs typeface="Palatino Linotype" charset="0"/>
              </a:rPr>
              <a:t>ship</a:t>
            </a:r>
            <a:r>
              <a:rPr lang="en-GB" sz="1800" dirty="0" smtClean="0">
                <a:latin typeface="Palatino Linotype" charset="0"/>
                <a:ea typeface="Palatino Linotype" charset="0"/>
                <a:cs typeface="Palatino Linotype" charset="0"/>
              </a:rPr>
              <a:t>? I hope he picks the latter, otherwise part of his </a:t>
            </a:r>
            <a:r>
              <a:rPr lang="en-GB" sz="1800" b="1" dirty="0" smtClean="0">
                <a:solidFill>
                  <a:schemeClr val="accent4"/>
                </a:solidFill>
                <a:latin typeface="Palatino Linotype" charset="0"/>
                <a:ea typeface="Palatino Linotype" charset="0"/>
                <a:cs typeface="Palatino Linotype" charset="0"/>
              </a:rPr>
              <a:t>crew will mutiny or jump overboard</a:t>
            </a:r>
            <a:r>
              <a:rPr lang="en-GB" sz="1800" dirty="0" smtClean="0">
                <a:latin typeface="Palatino Linotype" charset="0"/>
                <a:ea typeface="Palatino Linotype" charset="0"/>
                <a:cs typeface="Palatino Linotype" charset="0"/>
              </a:rPr>
              <a:t>. </a:t>
            </a:r>
          </a:p>
          <a:p>
            <a:pPr algn="r"/>
            <a:r>
              <a:rPr lang="en-GB" sz="1800" dirty="0" smtClean="0">
                <a:latin typeface="Palatino Linotype" charset="0"/>
                <a:ea typeface="Palatino Linotype" charset="0"/>
                <a:cs typeface="Palatino Linotype" charset="0"/>
              </a:rPr>
              <a:t>(2008, Bruno </a:t>
            </a:r>
            <a:r>
              <a:rPr lang="en-GB" sz="1800" dirty="0" err="1" smtClean="0">
                <a:latin typeface="Palatino Linotype" charset="0"/>
                <a:ea typeface="Palatino Linotype" charset="0"/>
                <a:cs typeface="Palatino Linotype" charset="0"/>
              </a:rPr>
              <a:t>Valkeniers</a:t>
            </a:r>
            <a:r>
              <a:rPr lang="en-GB" sz="1800" dirty="0" smtClean="0">
                <a:latin typeface="Palatino Linotype" charset="0"/>
                <a:ea typeface="Palatino Linotype" charset="0"/>
                <a:cs typeface="Palatino Linotype" charset="0"/>
              </a:rPr>
              <a:t>, </a:t>
            </a:r>
            <a:r>
              <a:rPr lang="en-GB" sz="1800" dirty="0" err="1" smtClean="0">
                <a:latin typeface="Palatino Linotype" charset="0"/>
                <a:ea typeface="Palatino Linotype" charset="0"/>
                <a:cs typeface="Palatino Linotype" charset="0"/>
              </a:rPr>
              <a:t>Vlaams</a:t>
            </a:r>
            <a:r>
              <a:rPr lang="en-GB" sz="1800" dirty="0" smtClean="0">
                <a:latin typeface="Palatino Linotype" charset="0"/>
                <a:ea typeface="Palatino Linotype" charset="0"/>
                <a:cs typeface="Palatino Linotype" charset="0"/>
              </a:rPr>
              <a:t> </a:t>
            </a:r>
            <a:r>
              <a:rPr lang="en-GB" sz="1800" dirty="0" err="1" smtClean="0">
                <a:latin typeface="Palatino Linotype" charset="0"/>
                <a:ea typeface="Palatino Linotype" charset="0"/>
                <a:cs typeface="Palatino Linotype" charset="0"/>
              </a:rPr>
              <a:t>Belang</a:t>
            </a:r>
            <a:r>
              <a:rPr lang="en-GB" sz="1800" dirty="0" smtClean="0">
                <a:latin typeface="Palatino Linotype" charset="0"/>
                <a:ea typeface="Palatino Linotype" charset="0"/>
                <a:cs typeface="Palatino Linotype" charset="0"/>
              </a:rPr>
              <a:t>, extreme right-wing) </a:t>
            </a:r>
          </a:p>
          <a:p>
            <a:pPr algn="r"/>
            <a:endParaRPr lang="en-GB" sz="1800" dirty="0" smtClean="0">
              <a:latin typeface="Palatino Linotype" charset="0"/>
              <a:ea typeface="Palatino Linotype" charset="0"/>
              <a:cs typeface="Palatino Linotype" charset="0"/>
            </a:endParaRPr>
          </a:p>
          <a:p>
            <a:pPr algn="ctr"/>
            <a:endParaRPr lang="en-GB" sz="1800" dirty="0" smtClean="0">
              <a:latin typeface="Palatino Linotype" charset="0"/>
              <a:ea typeface="Palatino Linotype" charset="0"/>
              <a:cs typeface="Palatino Linotype" charset="0"/>
            </a:endParaRPr>
          </a:p>
          <a:p>
            <a:pPr algn="ctr"/>
            <a:endParaRPr lang="en-GB" sz="1800" dirty="0" smtClean="0">
              <a:latin typeface="Palatino Linotype" charset="0"/>
              <a:ea typeface="Palatino Linotype" charset="0"/>
              <a:cs typeface="Palatino Linotype" charset="0"/>
            </a:endParaRPr>
          </a:p>
          <a:p>
            <a:pPr algn="ctr"/>
            <a:r>
              <a:rPr lang="en-GB" sz="1800" dirty="0" smtClean="0">
                <a:latin typeface="Palatino Linotype" charset="0"/>
                <a:ea typeface="Palatino Linotype" charset="0"/>
                <a:cs typeface="Palatino Linotype" charset="0"/>
              </a:rPr>
              <a:t>In this context, we have to offer the citizens security, we have to offer them trust </a:t>
            </a:r>
            <a:r>
              <a:rPr lang="mr-IN" sz="1800" dirty="0" smtClean="0">
                <a:latin typeface="Palatino Linotype" charset="0"/>
                <a:ea typeface="Palatino Linotype" charset="0"/>
                <a:cs typeface="Palatino Linotype" charset="0"/>
              </a:rPr>
              <a:t>…</a:t>
            </a:r>
            <a:r>
              <a:rPr lang="fr-FR" sz="1800" dirty="0" smtClean="0">
                <a:latin typeface="Palatino Linotype" charset="0"/>
                <a:ea typeface="Palatino Linotype" charset="0"/>
                <a:cs typeface="Palatino Linotype" charset="0"/>
              </a:rPr>
              <a:t> by </a:t>
            </a:r>
            <a:r>
              <a:rPr lang="fr-FR" sz="1800" dirty="0" err="1" smtClean="0">
                <a:latin typeface="Palatino Linotype" charset="0"/>
                <a:ea typeface="Palatino Linotype" charset="0"/>
                <a:cs typeface="Palatino Linotype" charset="0"/>
              </a:rPr>
              <a:t>being</a:t>
            </a:r>
            <a:r>
              <a:rPr lang="fr-FR" sz="1800" dirty="0" smtClean="0">
                <a:latin typeface="Palatino Linotype" charset="0"/>
                <a:ea typeface="Palatino Linotype" charset="0"/>
                <a:cs typeface="Palatino Linotype" charset="0"/>
              </a:rPr>
              <a:t> </a:t>
            </a:r>
            <a:r>
              <a:rPr lang="mr-IN" sz="1800" dirty="0" smtClean="0">
                <a:latin typeface="Palatino Linotype" charset="0"/>
                <a:ea typeface="Palatino Linotype" charset="0"/>
                <a:cs typeface="Palatino Linotype" charset="0"/>
              </a:rPr>
              <a:t>–</a:t>
            </a:r>
            <a:r>
              <a:rPr lang="fr-FR" sz="1800" dirty="0" smtClean="0">
                <a:latin typeface="Palatino Linotype" charset="0"/>
                <a:ea typeface="Palatino Linotype" charset="0"/>
                <a:cs typeface="Palatino Linotype" charset="0"/>
              </a:rPr>
              <a:t> </a:t>
            </a:r>
            <a:r>
              <a:rPr lang="fr-FR" sz="1800" b="1" dirty="0" err="1" smtClean="0">
                <a:solidFill>
                  <a:schemeClr val="accent4"/>
                </a:solidFill>
                <a:latin typeface="Palatino Linotype" charset="0"/>
                <a:ea typeface="Palatino Linotype" charset="0"/>
                <a:cs typeface="Palatino Linotype" charset="0"/>
              </a:rPr>
              <a:t>through</a:t>
            </a:r>
            <a:r>
              <a:rPr lang="fr-FR" sz="1800" b="1" dirty="0" smtClean="0">
                <a:solidFill>
                  <a:schemeClr val="accent4"/>
                </a:solidFill>
                <a:latin typeface="Palatino Linotype" charset="0"/>
                <a:ea typeface="Palatino Linotype" charset="0"/>
                <a:cs typeface="Palatino Linotype" charset="0"/>
              </a:rPr>
              <a:t> </a:t>
            </a:r>
            <a:r>
              <a:rPr lang="fr-FR" sz="1800" b="1" dirty="0" err="1" smtClean="0">
                <a:solidFill>
                  <a:schemeClr val="accent4"/>
                </a:solidFill>
                <a:latin typeface="Palatino Linotype" charset="0"/>
                <a:ea typeface="Palatino Linotype" charset="0"/>
                <a:cs typeface="Palatino Linotype" charset="0"/>
              </a:rPr>
              <a:t>these</a:t>
            </a:r>
            <a:r>
              <a:rPr lang="fr-FR" sz="1800" b="1" dirty="0" smtClean="0">
                <a:solidFill>
                  <a:schemeClr val="accent4"/>
                </a:solidFill>
                <a:latin typeface="Palatino Linotype" charset="0"/>
                <a:ea typeface="Palatino Linotype" charset="0"/>
                <a:cs typeface="Palatino Linotype" charset="0"/>
              </a:rPr>
              <a:t> </a:t>
            </a:r>
            <a:r>
              <a:rPr lang="fr-FR" sz="1800" b="1" dirty="0" err="1" smtClean="0">
                <a:solidFill>
                  <a:schemeClr val="accent4"/>
                </a:solidFill>
                <a:latin typeface="Palatino Linotype" charset="0"/>
                <a:ea typeface="Palatino Linotype" charset="0"/>
                <a:cs typeface="Palatino Linotype" charset="0"/>
              </a:rPr>
              <a:t>wild</a:t>
            </a:r>
            <a:r>
              <a:rPr lang="fr-FR" sz="1800" b="1" dirty="0" smtClean="0">
                <a:solidFill>
                  <a:schemeClr val="accent4"/>
                </a:solidFill>
                <a:latin typeface="Palatino Linotype" charset="0"/>
                <a:ea typeface="Palatino Linotype" charset="0"/>
                <a:cs typeface="Palatino Linotype" charset="0"/>
              </a:rPr>
              <a:t> waters </a:t>
            </a:r>
            <a:r>
              <a:rPr lang="mr-IN" sz="1800" dirty="0" smtClean="0">
                <a:latin typeface="Palatino Linotype" charset="0"/>
                <a:ea typeface="Palatino Linotype" charset="0"/>
                <a:cs typeface="Palatino Linotype" charset="0"/>
              </a:rPr>
              <a:t>–</a:t>
            </a:r>
            <a:r>
              <a:rPr lang="fr-FR" sz="1800" dirty="0" smtClean="0">
                <a:latin typeface="Palatino Linotype" charset="0"/>
                <a:ea typeface="Palatino Linotype" charset="0"/>
                <a:cs typeface="Palatino Linotype" charset="0"/>
              </a:rPr>
              <a:t> a </a:t>
            </a:r>
            <a:r>
              <a:rPr lang="fr-FR" sz="1800" b="1" dirty="0" err="1" smtClean="0">
                <a:solidFill>
                  <a:schemeClr val="accent4"/>
                </a:solidFill>
                <a:latin typeface="Palatino Linotype" charset="0"/>
                <a:ea typeface="Palatino Linotype" charset="0"/>
                <a:cs typeface="Palatino Linotype" charset="0"/>
              </a:rPr>
              <a:t>safe</a:t>
            </a:r>
            <a:r>
              <a:rPr lang="fr-FR" sz="1800" b="1" dirty="0" smtClean="0">
                <a:solidFill>
                  <a:schemeClr val="accent4"/>
                </a:solidFill>
                <a:latin typeface="Palatino Linotype" charset="0"/>
                <a:ea typeface="Palatino Linotype" charset="0"/>
                <a:cs typeface="Palatino Linotype" charset="0"/>
              </a:rPr>
              <a:t> </a:t>
            </a:r>
            <a:r>
              <a:rPr lang="fr-FR" sz="1800" b="1" dirty="0" err="1" smtClean="0">
                <a:solidFill>
                  <a:schemeClr val="accent4"/>
                </a:solidFill>
                <a:latin typeface="Palatino Linotype" charset="0"/>
                <a:ea typeface="Palatino Linotype" charset="0"/>
                <a:cs typeface="Palatino Linotype" charset="0"/>
              </a:rPr>
              <a:t>beacon</a:t>
            </a:r>
            <a:r>
              <a:rPr lang="fr-FR" sz="1800" b="1" dirty="0">
                <a:solidFill>
                  <a:schemeClr val="accent4"/>
                </a:solidFill>
                <a:latin typeface="Palatino Linotype" charset="0"/>
                <a:ea typeface="Palatino Linotype" charset="0"/>
                <a:cs typeface="Palatino Linotype" charset="0"/>
              </a:rPr>
              <a:t> </a:t>
            </a:r>
            <a:r>
              <a:rPr lang="fr-FR" sz="1800" dirty="0" smtClean="0">
                <a:latin typeface="Palatino Linotype" charset="0"/>
                <a:ea typeface="Palatino Linotype" charset="0"/>
                <a:cs typeface="Palatino Linotype" charset="0"/>
              </a:rPr>
              <a:t>and, if </a:t>
            </a:r>
            <a:r>
              <a:rPr lang="fr-FR" sz="1800" dirty="0" err="1" smtClean="0">
                <a:latin typeface="Palatino Linotype" charset="0"/>
                <a:ea typeface="Palatino Linotype" charset="0"/>
                <a:cs typeface="Palatino Linotype" charset="0"/>
              </a:rPr>
              <a:t>necessary</a:t>
            </a:r>
            <a:r>
              <a:rPr lang="fr-FR" sz="1800" dirty="0" smtClean="0">
                <a:latin typeface="Palatino Linotype" charset="0"/>
                <a:ea typeface="Palatino Linotype" charset="0"/>
                <a:cs typeface="Palatino Linotype" charset="0"/>
              </a:rPr>
              <a:t>, the last </a:t>
            </a:r>
            <a:r>
              <a:rPr lang="fr-FR" sz="1800" b="1" dirty="0" err="1" smtClean="0">
                <a:solidFill>
                  <a:schemeClr val="accent4"/>
                </a:solidFill>
                <a:latin typeface="Palatino Linotype" charset="0"/>
                <a:ea typeface="Palatino Linotype" charset="0"/>
                <a:cs typeface="Palatino Linotype" charset="0"/>
              </a:rPr>
              <a:t>lifebuoy</a:t>
            </a:r>
            <a:r>
              <a:rPr lang="fr-FR" sz="1800" dirty="0">
                <a:latin typeface="Palatino Linotype" charset="0"/>
                <a:ea typeface="Palatino Linotype" charset="0"/>
                <a:cs typeface="Palatino Linotype" charset="0"/>
              </a:rPr>
              <a:t>.</a:t>
            </a:r>
          </a:p>
          <a:p>
            <a:pPr algn="r"/>
            <a:r>
              <a:rPr lang="fr-FR" sz="1800" dirty="0" smtClean="0">
                <a:latin typeface="Palatino Linotype" charset="0"/>
                <a:ea typeface="Palatino Linotype" charset="0"/>
                <a:cs typeface="Palatino Linotype" charset="0"/>
              </a:rPr>
              <a:t>(2008, Yves </a:t>
            </a:r>
            <a:r>
              <a:rPr lang="fr-FR" sz="1800" dirty="0" err="1" smtClean="0">
                <a:latin typeface="Palatino Linotype" charset="0"/>
                <a:ea typeface="Palatino Linotype" charset="0"/>
                <a:cs typeface="Palatino Linotype" charset="0"/>
              </a:rPr>
              <a:t>Leterme</a:t>
            </a:r>
            <a:r>
              <a:rPr lang="fr-FR" sz="1800" dirty="0" smtClean="0">
                <a:latin typeface="Palatino Linotype" charset="0"/>
                <a:ea typeface="Palatino Linotype" charset="0"/>
                <a:cs typeface="Palatino Linotype" charset="0"/>
              </a:rPr>
              <a:t>, Prime </a:t>
            </a:r>
            <a:r>
              <a:rPr lang="fr-FR" sz="1800" dirty="0" err="1" smtClean="0">
                <a:latin typeface="Palatino Linotype" charset="0"/>
                <a:ea typeface="Palatino Linotype" charset="0"/>
                <a:cs typeface="Palatino Linotype" charset="0"/>
              </a:rPr>
              <a:t>Minister</a:t>
            </a:r>
            <a:r>
              <a:rPr lang="fr-FR" sz="1800" dirty="0" smtClean="0">
                <a:latin typeface="Palatino Linotype" charset="0"/>
                <a:ea typeface="Palatino Linotype" charset="0"/>
                <a:cs typeface="Palatino Linotype" charset="0"/>
              </a:rPr>
              <a:t>) </a:t>
            </a:r>
            <a:endParaRPr lang="en-GB" sz="1800" dirty="0">
              <a:latin typeface="Palatino Linotype" charset="0"/>
              <a:ea typeface="Palatino Linotype" charset="0"/>
              <a:cs typeface="Palatino Linotype" charset="0"/>
            </a:endParaRPr>
          </a:p>
          <a:p>
            <a:pPr algn="ctr"/>
            <a:endParaRPr lang="en-GB" sz="1800" dirty="0">
              <a:latin typeface="Palatino Linotype" charset="0"/>
              <a:ea typeface="Palatino Linotype" charset="0"/>
              <a:cs typeface="Palatino Linotype" charset="0"/>
            </a:endParaRPr>
          </a:p>
        </p:txBody>
      </p:sp>
      <p:sp>
        <p:nvSpPr>
          <p:cNvPr id="4" name="Flèche vers le bas 3"/>
          <p:cNvSpPr/>
          <p:nvPr/>
        </p:nvSpPr>
        <p:spPr>
          <a:xfrm>
            <a:off x="5978104" y="3659007"/>
            <a:ext cx="258793" cy="534838"/>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44843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pPr algn="ctr"/>
            <a:r>
              <a:rPr lang="en-GB" i="1" dirty="0" smtClean="0">
                <a:solidFill>
                  <a:schemeClr val="accent6"/>
                </a:solidFill>
                <a:latin typeface="Palatino Linotype" charset="0"/>
                <a:ea typeface="Palatino Linotype" charset="0"/>
                <a:cs typeface="Palatino Linotype" charset="0"/>
              </a:rPr>
              <a:t>Circulation of deliberate metaphors</a:t>
            </a:r>
            <a:endParaRPr lang="en-GB" dirty="0"/>
          </a:p>
        </p:txBody>
      </p:sp>
      <p:sp>
        <p:nvSpPr>
          <p:cNvPr id="3" name="Espace réservé du contenu 2"/>
          <p:cNvSpPr>
            <a:spLocks noGrp="1"/>
          </p:cNvSpPr>
          <p:nvPr>
            <p:ph idx="1"/>
          </p:nvPr>
        </p:nvSpPr>
        <p:spPr>
          <a:xfrm>
            <a:off x="1078301" y="1914746"/>
            <a:ext cx="10058400" cy="4023360"/>
          </a:xfrm>
        </p:spPr>
        <p:txBody>
          <a:bodyPr>
            <a:normAutofit/>
          </a:bodyPr>
          <a:lstStyle/>
          <a:p>
            <a:pPr algn="ctr"/>
            <a:r>
              <a:rPr lang="en-GB" sz="1800" dirty="0" smtClean="0">
                <a:latin typeface="Palatino Linotype" charset="0"/>
                <a:ea typeface="Palatino Linotype" charset="0"/>
                <a:cs typeface="Palatino Linotype" charset="0"/>
              </a:rPr>
              <a:t>The Prime Minister uses the economic crisis to hide the fact that the system is crashing. He does so by using the </a:t>
            </a:r>
            <a:r>
              <a:rPr lang="en-GB" sz="1800" u="sng" dirty="0" smtClean="0">
                <a:latin typeface="Palatino Linotype" charset="0"/>
                <a:ea typeface="Palatino Linotype" charset="0"/>
                <a:cs typeface="Palatino Linotype" charset="0"/>
              </a:rPr>
              <a:t>image</a:t>
            </a:r>
            <a:r>
              <a:rPr lang="en-GB" sz="1800" dirty="0" smtClean="0">
                <a:latin typeface="Palatino Linotype" charset="0"/>
                <a:ea typeface="Palatino Linotype" charset="0"/>
                <a:cs typeface="Palatino Linotype" charset="0"/>
              </a:rPr>
              <a:t> of the </a:t>
            </a:r>
            <a:r>
              <a:rPr lang="en-GB" sz="1800" b="1" dirty="0" smtClean="0">
                <a:solidFill>
                  <a:schemeClr val="accent4"/>
                </a:solidFill>
                <a:latin typeface="Palatino Linotype" charset="0"/>
                <a:ea typeface="Palatino Linotype" charset="0"/>
                <a:cs typeface="Palatino Linotype" charset="0"/>
              </a:rPr>
              <a:t>wind and sails</a:t>
            </a:r>
            <a:r>
              <a:rPr lang="en-GB" sz="1800" dirty="0" smtClean="0">
                <a:latin typeface="Palatino Linotype" charset="0"/>
                <a:ea typeface="Palatino Linotype" charset="0"/>
                <a:cs typeface="Palatino Linotype" charset="0"/>
              </a:rPr>
              <a:t>: the </a:t>
            </a:r>
            <a:r>
              <a:rPr lang="en-GB" sz="1800" b="1" dirty="0" smtClean="0">
                <a:solidFill>
                  <a:schemeClr val="accent4"/>
                </a:solidFill>
                <a:latin typeface="Palatino Linotype" charset="0"/>
                <a:ea typeface="Palatino Linotype" charset="0"/>
                <a:cs typeface="Palatino Linotype" charset="0"/>
              </a:rPr>
              <a:t>wind blows </a:t>
            </a:r>
            <a:r>
              <a:rPr lang="en-GB" sz="1800" dirty="0" smtClean="0">
                <a:latin typeface="Palatino Linotype" charset="0"/>
                <a:ea typeface="Palatino Linotype" charset="0"/>
                <a:cs typeface="Palatino Linotype" charset="0"/>
              </a:rPr>
              <a:t>and the only thing we can do is </a:t>
            </a:r>
            <a:r>
              <a:rPr lang="en-GB" sz="1800" b="1" dirty="0" smtClean="0">
                <a:solidFill>
                  <a:schemeClr val="accent4"/>
                </a:solidFill>
                <a:latin typeface="Palatino Linotype" charset="0"/>
                <a:ea typeface="Palatino Linotype" charset="0"/>
                <a:cs typeface="Palatino Linotype" charset="0"/>
              </a:rPr>
              <a:t>set the sails</a:t>
            </a:r>
            <a:r>
              <a:rPr lang="en-GB" sz="1800" dirty="0" smtClean="0">
                <a:latin typeface="Palatino Linotype" charset="0"/>
                <a:ea typeface="Palatino Linotype" charset="0"/>
                <a:cs typeface="Palatino Linotype" charset="0"/>
              </a:rPr>
              <a:t>*.</a:t>
            </a:r>
            <a:r>
              <a:rPr lang="fr-FR" sz="1800" dirty="0" smtClean="0">
                <a:latin typeface="Palatino Linotype" charset="0"/>
                <a:ea typeface="Palatino Linotype" charset="0"/>
                <a:cs typeface="Palatino Linotype" charset="0"/>
              </a:rPr>
              <a:t>The reality, </a:t>
            </a:r>
            <a:r>
              <a:rPr lang="fr-FR" sz="1800" dirty="0" err="1" smtClean="0">
                <a:latin typeface="Palatino Linotype" charset="0"/>
                <a:ea typeface="Palatino Linotype" charset="0"/>
                <a:cs typeface="Palatino Linotype" charset="0"/>
              </a:rPr>
              <a:t>however</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is</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that</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we</a:t>
            </a:r>
            <a:r>
              <a:rPr lang="fr-FR" sz="1800" dirty="0" smtClean="0">
                <a:latin typeface="Palatino Linotype" charset="0"/>
                <a:ea typeface="Palatino Linotype" charset="0"/>
                <a:cs typeface="Palatino Linotype" charset="0"/>
              </a:rPr>
              <a:t> are </a:t>
            </a:r>
            <a:r>
              <a:rPr lang="fr-FR" sz="1800" b="1" dirty="0" err="1" smtClean="0">
                <a:solidFill>
                  <a:schemeClr val="accent4"/>
                </a:solidFill>
                <a:latin typeface="Palatino Linotype" charset="0"/>
                <a:ea typeface="Palatino Linotype" charset="0"/>
                <a:cs typeface="Palatino Linotype" charset="0"/>
              </a:rPr>
              <a:t>sailing</a:t>
            </a:r>
            <a:r>
              <a:rPr lang="fr-FR" sz="1800" dirty="0" smtClean="0">
                <a:latin typeface="Palatino Linotype" charset="0"/>
                <a:ea typeface="Palatino Linotype" charset="0"/>
                <a:cs typeface="Palatino Linotype" charset="0"/>
              </a:rPr>
              <a:t> on </a:t>
            </a:r>
            <a:r>
              <a:rPr lang="fr-FR" sz="1800" dirty="0" err="1" smtClean="0">
                <a:latin typeface="Palatino Linotype" charset="0"/>
                <a:ea typeface="Palatino Linotype" charset="0"/>
                <a:cs typeface="Palatino Linotype" charset="0"/>
              </a:rPr>
              <a:t>two</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different</a:t>
            </a:r>
            <a:r>
              <a:rPr lang="fr-FR" sz="1800" dirty="0" smtClean="0">
                <a:latin typeface="Palatino Linotype" charset="0"/>
                <a:ea typeface="Palatino Linotype" charset="0"/>
                <a:cs typeface="Palatino Linotype" charset="0"/>
              </a:rPr>
              <a:t> </a:t>
            </a:r>
            <a:r>
              <a:rPr lang="fr-FR" sz="1800" b="1" dirty="0" err="1" smtClean="0">
                <a:solidFill>
                  <a:schemeClr val="accent4"/>
                </a:solidFill>
                <a:latin typeface="Palatino Linotype" charset="0"/>
                <a:ea typeface="Palatino Linotype" charset="0"/>
                <a:cs typeface="Palatino Linotype" charset="0"/>
              </a:rPr>
              <a:t>ships</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with</a:t>
            </a:r>
            <a:r>
              <a:rPr lang="fr-FR" sz="1800" dirty="0" smtClean="0">
                <a:latin typeface="Palatino Linotype" charset="0"/>
                <a:ea typeface="Palatino Linotype" charset="0"/>
                <a:cs typeface="Palatino Linotype" charset="0"/>
              </a:rPr>
              <a:t> </a:t>
            </a:r>
            <a:r>
              <a:rPr lang="fr-FR" sz="1800" dirty="0" err="1" smtClean="0">
                <a:latin typeface="Palatino Linotype" charset="0"/>
                <a:ea typeface="Palatino Linotype" charset="0"/>
                <a:cs typeface="Palatino Linotype" charset="0"/>
              </a:rPr>
              <a:t>two</a:t>
            </a:r>
            <a:r>
              <a:rPr lang="fr-FR" sz="1800" dirty="0" smtClean="0">
                <a:latin typeface="Palatino Linotype" charset="0"/>
                <a:ea typeface="Palatino Linotype" charset="0"/>
                <a:cs typeface="Palatino Linotype" charset="0"/>
              </a:rPr>
              <a:t> </a:t>
            </a:r>
            <a:r>
              <a:rPr lang="en-GB" sz="1800" b="1" dirty="0" smtClean="0">
                <a:solidFill>
                  <a:schemeClr val="accent4"/>
                </a:solidFill>
                <a:latin typeface="Palatino Linotype" charset="0"/>
                <a:ea typeface="Palatino Linotype" charset="0"/>
                <a:cs typeface="Palatino Linotype" charset="0"/>
              </a:rPr>
              <a:t>poles</a:t>
            </a:r>
            <a:r>
              <a:rPr lang="en-GB" sz="1800" dirty="0" smtClean="0">
                <a:latin typeface="Palatino Linotype" charset="0"/>
                <a:ea typeface="Palatino Linotype" charset="0"/>
                <a:cs typeface="Palatino Linotype" charset="0"/>
              </a:rPr>
              <a:t> and two </a:t>
            </a:r>
            <a:r>
              <a:rPr lang="en-GB" sz="1800" b="1" dirty="0" smtClean="0">
                <a:solidFill>
                  <a:schemeClr val="accent4"/>
                </a:solidFill>
                <a:latin typeface="Palatino Linotype" charset="0"/>
                <a:ea typeface="Palatino Linotype" charset="0"/>
                <a:cs typeface="Palatino Linotype" charset="0"/>
              </a:rPr>
              <a:t>sets of sails</a:t>
            </a:r>
            <a:r>
              <a:rPr lang="en-GB" sz="1800" dirty="0" smtClean="0">
                <a:latin typeface="Palatino Linotype" charset="0"/>
                <a:ea typeface="Palatino Linotype" charset="0"/>
                <a:cs typeface="Palatino Linotype" charset="0"/>
              </a:rPr>
              <a:t>. These </a:t>
            </a:r>
            <a:r>
              <a:rPr lang="en-GB" sz="1800" b="1" dirty="0" smtClean="0">
                <a:solidFill>
                  <a:schemeClr val="accent4"/>
                </a:solidFill>
                <a:latin typeface="Palatino Linotype" charset="0"/>
                <a:ea typeface="Palatino Linotype" charset="0"/>
                <a:cs typeface="Palatino Linotype" charset="0"/>
              </a:rPr>
              <a:t>ships</a:t>
            </a:r>
            <a:r>
              <a:rPr lang="en-GB" sz="1800" dirty="0" smtClean="0">
                <a:latin typeface="Palatino Linotype" charset="0"/>
                <a:ea typeface="Palatino Linotype" charset="0"/>
                <a:cs typeface="Palatino Linotype" charset="0"/>
              </a:rPr>
              <a:t> are </a:t>
            </a:r>
            <a:r>
              <a:rPr lang="en-GB" sz="1800" b="1" dirty="0" smtClean="0">
                <a:solidFill>
                  <a:schemeClr val="accent4"/>
                </a:solidFill>
                <a:latin typeface="Palatino Linotype" charset="0"/>
                <a:ea typeface="Palatino Linotype" charset="0"/>
                <a:cs typeface="Palatino Linotype" charset="0"/>
              </a:rPr>
              <a:t>sailing</a:t>
            </a:r>
            <a:r>
              <a:rPr lang="en-GB" sz="1800" dirty="0" smtClean="0">
                <a:latin typeface="Palatino Linotype" charset="0"/>
                <a:ea typeface="Palatino Linotype" charset="0"/>
                <a:cs typeface="Palatino Linotype" charset="0"/>
              </a:rPr>
              <a:t> next to each other and between them, there is a </a:t>
            </a:r>
            <a:r>
              <a:rPr lang="en-GB" sz="1800" b="1" dirty="0" smtClean="0">
                <a:solidFill>
                  <a:schemeClr val="accent4"/>
                </a:solidFill>
                <a:latin typeface="Palatino Linotype" charset="0"/>
                <a:ea typeface="Palatino Linotype" charset="0"/>
                <a:cs typeface="Palatino Linotype" charset="0"/>
              </a:rPr>
              <a:t>footbridge</a:t>
            </a:r>
            <a:r>
              <a:rPr lang="en-GB" sz="1800" dirty="0" smtClean="0">
                <a:latin typeface="Palatino Linotype" charset="0"/>
                <a:ea typeface="Palatino Linotype" charset="0"/>
                <a:cs typeface="Palatino Linotype" charset="0"/>
              </a:rPr>
              <a:t> with a chair, on which </a:t>
            </a:r>
            <a:r>
              <a:rPr lang="mr-IN" sz="1800" dirty="0" smtClean="0">
                <a:latin typeface="Palatino Linotype" charset="0"/>
                <a:ea typeface="Palatino Linotype" charset="0"/>
                <a:cs typeface="Palatino Linotype" charset="0"/>
              </a:rPr>
              <a:t>–</a:t>
            </a:r>
            <a:r>
              <a:rPr lang="en-GB" sz="1800" dirty="0" smtClean="0">
                <a:latin typeface="Palatino Linotype" charset="0"/>
                <a:ea typeface="Palatino Linotype" charset="0"/>
                <a:cs typeface="Palatino Linotype" charset="0"/>
              </a:rPr>
              <a:t> in a very unstable way </a:t>
            </a:r>
            <a:r>
              <a:rPr lang="mr-IN" sz="1800" dirty="0" smtClean="0">
                <a:latin typeface="Palatino Linotype" charset="0"/>
                <a:ea typeface="Palatino Linotype" charset="0"/>
                <a:cs typeface="Palatino Linotype" charset="0"/>
              </a:rPr>
              <a:t>–</a:t>
            </a:r>
            <a:r>
              <a:rPr lang="en-GB" sz="1800" dirty="0" smtClean="0">
                <a:latin typeface="Palatino Linotype" charset="0"/>
                <a:ea typeface="Palatino Linotype" charset="0"/>
                <a:cs typeface="Palatino Linotype" charset="0"/>
              </a:rPr>
              <a:t> the Prime </a:t>
            </a:r>
            <a:r>
              <a:rPr lang="en-GB" sz="1800" dirty="0" err="1" smtClean="0">
                <a:latin typeface="Palatino Linotype" charset="0"/>
                <a:ea typeface="Palatino Linotype" charset="0"/>
                <a:cs typeface="Palatino Linotype" charset="0"/>
              </a:rPr>
              <a:t>Minisiter</a:t>
            </a:r>
            <a:r>
              <a:rPr lang="en-GB" sz="1800" dirty="0" smtClean="0">
                <a:latin typeface="Palatino Linotype" charset="0"/>
                <a:ea typeface="Palatino Linotype" charset="0"/>
                <a:cs typeface="Palatino Linotype" charset="0"/>
              </a:rPr>
              <a:t> sits.</a:t>
            </a:r>
          </a:p>
          <a:p>
            <a:pPr algn="r"/>
            <a:r>
              <a:rPr lang="en-GB" sz="1800" dirty="0" smtClean="0">
                <a:latin typeface="Palatino Linotype" charset="0"/>
                <a:ea typeface="Palatino Linotype" charset="0"/>
                <a:cs typeface="Palatino Linotype" charset="0"/>
              </a:rPr>
              <a:t>(2009, G. </a:t>
            </a:r>
            <a:r>
              <a:rPr lang="en-GB" sz="1800" dirty="0" err="1" smtClean="0">
                <a:latin typeface="Palatino Linotype" charset="0"/>
                <a:ea typeface="Palatino Linotype" charset="0"/>
                <a:cs typeface="Palatino Linotype" charset="0"/>
              </a:rPr>
              <a:t>Annemans</a:t>
            </a:r>
            <a:r>
              <a:rPr lang="en-GB" sz="1800" dirty="0" smtClean="0">
                <a:latin typeface="Palatino Linotype" charset="0"/>
                <a:ea typeface="Palatino Linotype" charset="0"/>
                <a:cs typeface="Palatino Linotype" charset="0"/>
              </a:rPr>
              <a:t>, </a:t>
            </a:r>
            <a:r>
              <a:rPr lang="en-GB" sz="1800" dirty="0" err="1" smtClean="0">
                <a:latin typeface="Palatino Linotype" charset="0"/>
                <a:ea typeface="Palatino Linotype" charset="0"/>
                <a:cs typeface="Palatino Linotype" charset="0"/>
              </a:rPr>
              <a:t>Vlaams</a:t>
            </a:r>
            <a:r>
              <a:rPr lang="en-GB" sz="1800" dirty="0" smtClean="0">
                <a:latin typeface="Palatino Linotype" charset="0"/>
                <a:ea typeface="Palatino Linotype" charset="0"/>
                <a:cs typeface="Palatino Linotype" charset="0"/>
              </a:rPr>
              <a:t> </a:t>
            </a:r>
            <a:r>
              <a:rPr lang="en-GB" sz="1800" dirty="0" err="1" smtClean="0">
                <a:latin typeface="Palatino Linotype" charset="0"/>
                <a:ea typeface="Palatino Linotype" charset="0"/>
                <a:cs typeface="Palatino Linotype" charset="0"/>
              </a:rPr>
              <a:t>Belang</a:t>
            </a:r>
            <a:r>
              <a:rPr lang="en-GB" sz="1800" dirty="0" smtClean="0">
                <a:latin typeface="Palatino Linotype" charset="0"/>
                <a:ea typeface="Palatino Linotype" charset="0"/>
                <a:cs typeface="Palatino Linotype" charset="0"/>
              </a:rPr>
              <a:t>, extreme right-wing) </a:t>
            </a:r>
          </a:p>
          <a:p>
            <a:pPr algn="r"/>
            <a:endParaRPr lang="en-GB" sz="1800" dirty="0" smtClean="0">
              <a:latin typeface="Palatino Linotype" charset="0"/>
              <a:ea typeface="Palatino Linotype" charset="0"/>
              <a:cs typeface="Palatino Linotype" charset="0"/>
            </a:endParaRPr>
          </a:p>
          <a:p>
            <a:pPr algn="r"/>
            <a:endParaRPr lang="en-GB" sz="1800" dirty="0">
              <a:latin typeface="Palatino Linotype" charset="0"/>
              <a:ea typeface="Palatino Linotype" charset="0"/>
              <a:cs typeface="Palatino Linotype" charset="0"/>
            </a:endParaRPr>
          </a:p>
          <a:p>
            <a:pPr algn="ctr"/>
            <a:r>
              <a:rPr lang="en-GB" sz="1800" dirty="0" smtClean="0">
                <a:latin typeface="Palatino Linotype" charset="0"/>
                <a:ea typeface="Palatino Linotype" charset="0"/>
                <a:cs typeface="Palatino Linotype" charset="0"/>
              </a:rPr>
              <a:t>The Prime Minister uses the image that as a country, you cannot </a:t>
            </a:r>
            <a:r>
              <a:rPr lang="en-GB" sz="1800" b="1" dirty="0" smtClean="0">
                <a:solidFill>
                  <a:schemeClr val="accent4"/>
                </a:solidFill>
                <a:latin typeface="Palatino Linotype" charset="0"/>
                <a:ea typeface="Palatino Linotype" charset="0"/>
                <a:cs typeface="Palatino Linotype" charset="0"/>
              </a:rPr>
              <a:t>change the wind’s direction</a:t>
            </a:r>
            <a:r>
              <a:rPr lang="en-GB" sz="1800" dirty="0" smtClean="0">
                <a:latin typeface="Palatino Linotype" charset="0"/>
                <a:ea typeface="Palatino Linotype" charset="0"/>
                <a:cs typeface="Palatino Linotype" charset="0"/>
              </a:rPr>
              <a:t>, but that you are able to </a:t>
            </a:r>
            <a:r>
              <a:rPr lang="en-GB" sz="1800" b="1" dirty="0" smtClean="0">
                <a:solidFill>
                  <a:schemeClr val="accent4"/>
                </a:solidFill>
                <a:latin typeface="Palatino Linotype" charset="0"/>
                <a:ea typeface="Palatino Linotype" charset="0"/>
                <a:cs typeface="Palatino Linotype" charset="0"/>
              </a:rPr>
              <a:t>set the sails</a:t>
            </a:r>
            <a:r>
              <a:rPr lang="en-GB" sz="1800" dirty="0" smtClean="0">
                <a:latin typeface="Palatino Linotype" charset="0"/>
                <a:ea typeface="Palatino Linotype" charset="0"/>
                <a:cs typeface="Palatino Linotype" charset="0"/>
              </a:rPr>
              <a:t>. He seems to forget that while </a:t>
            </a:r>
            <a:r>
              <a:rPr lang="en-GB" sz="1800" b="1" dirty="0" smtClean="0">
                <a:solidFill>
                  <a:schemeClr val="accent4"/>
                </a:solidFill>
                <a:latin typeface="Palatino Linotype" charset="0"/>
                <a:ea typeface="Palatino Linotype" charset="0"/>
                <a:cs typeface="Palatino Linotype" charset="0"/>
              </a:rPr>
              <a:t>sailing</a:t>
            </a:r>
            <a:r>
              <a:rPr lang="en-GB" sz="1800" dirty="0" smtClean="0">
                <a:latin typeface="Palatino Linotype" charset="0"/>
                <a:ea typeface="Palatino Linotype" charset="0"/>
                <a:cs typeface="Palatino Linotype" charset="0"/>
              </a:rPr>
              <a:t>, you might </a:t>
            </a:r>
            <a:r>
              <a:rPr lang="en-GB" sz="1800" b="1" dirty="0" smtClean="0">
                <a:solidFill>
                  <a:schemeClr val="accent4"/>
                </a:solidFill>
                <a:latin typeface="Palatino Linotype" charset="0"/>
                <a:ea typeface="Palatino Linotype" charset="0"/>
                <a:cs typeface="Palatino Linotype" charset="0"/>
              </a:rPr>
              <a:t>dash against a cliff. </a:t>
            </a:r>
          </a:p>
          <a:p>
            <a:pPr algn="r"/>
            <a:r>
              <a:rPr lang="en-GB" sz="1800" dirty="0" smtClean="0">
                <a:latin typeface="Palatino Linotype" charset="0"/>
                <a:ea typeface="Palatino Linotype" charset="0"/>
                <a:cs typeface="Palatino Linotype" charset="0"/>
              </a:rPr>
              <a:t>(2009, Jean-Marie </a:t>
            </a:r>
            <a:r>
              <a:rPr lang="en-GB" sz="1800" dirty="0" err="1" smtClean="0">
                <a:latin typeface="Palatino Linotype" charset="0"/>
                <a:ea typeface="Palatino Linotype" charset="0"/>
                <a:cs typeface="Palatino Linotype" charset="0"/>
              </a:rPr>
              <a:t>Dedecker</a:t>
            </a:r>
            <a:r>
              <a:rPr lang="en-GB" sz="1800" dirty="0" smtClean="0">
                <a:latin typeface="Palatino Linotype" charset="0"/>
                <a:ea typeface="Palatino Linotype" charset="0"/>
                <a:cs typeface="Palatino Linotype" charset="0"/>
              </a:rPr>
              <a:t>, LDD, right-wing)</a:t>
            </a:r>
          </a:p>
          <a:p>
            <a:pPr algn="ctr"/>
            <a:endParaRPr lang="en-GB" sz="1800" dirty="0">
              <a:latin typeface="Palatino Linotype" charset="0"/>
              <a:ea typeface="Palatino Linotype" charset="0"/>
              <a:cs typeface="Palatino Linotype" charset="0"/>
            </a:endParaRPr>
          </a:p>
          <a:p>
            <a:pPr algn="ctr"/>
            <a:endParaRPr lang="en-GB" sz="1800" dirty="0">
              <a:latin typeface="Palatino Linotype" charset="0"/>
              <a:ea typeface="Palatino Linotype" charset="0"/>
              <a:cs typeface="Palatino Linotype" charset="0"/>
            </a:endParaRPr>
          </a:p>
        </p:txBody>
      </p:sp>
      <p:sp>
        <p:nvSpPr>
          <p:cNvPr id="4" name="Flèche vers le bas 3"/>
          <p:cNvSpPr/>
          <p:nvPr/>
        </p:nvSpPr>
        <p:spPr>
          <a:xfrm>
            <a:off x="5978104" y="3926426"/>
            <a:ext cx="258793" cy="534838"/>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871641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pPr algn="ctr"/>
            <a:r>
              <a:rPr lang="en-GB" i="1" dirty="0" smtClean="0">
                <a:solidFill>
                  <a:schemeClr val="accent6"/>
                </a:solidFill>
                <a:latin typeface="Palatino Linotype" charset="0"/>
                <a:ea typeface="Palatino Linotype" charset="0"/>
                <a:cs typeface="Palatino Linotype" charset="0"/>
              </a:rPr>
              <a:t>Circulation of deliberate metaphors</a:t>
            </a:r>
            <a:endParaRPr lang="en-GB" dirty="0"/>
          </a:p>
        </p:txBody>
      </p:sp>
      <p:sp>
        <p:nvSpPr>
          <p:cNvPr id="3" name="Espace réservé du contenu 2"/>
          <p:cNvSpPr>
            <a:spLocks noGrp="1"/>
          </p:cNvSpPr>
          <p:nvPr>
            <p:ph idx="1"/>
          </p:nvPr>
        </p:nvSpPr>
        <p:spPr>
          <a:xfrm>
            <a:off x="1078301" y="1914745"/>
            <a:ext cx="10058400" cy="4330779"/>
          </a:xfrm>
        </p:spPr>
        <p:txBody>
          <a:bodyPr>
            <a:normAutofit/>
          </a:bodyPr>
          <a:lstStyle/>
          <a:p>
            <a:pPr algn="ctr"/>
            <a:r>
              <a:rPr lang="en-GB" sz="1400" dirty="0" smtClean="0">
                <a:latin typeface="Palatino Linotype" charset="0"/>
                <a:ea typeface="Palatino Linotype" charset="0"/>
                <a:cs typeface="Palatino Linotype" charset="0"/>
              </a:rPr>
              <a:t>The Prime Minister uses the economic crisis to hide the fact that the system is crashing. He does so by using the image of the wind and sails: the wind blows and the only thing we can do is ZEILEN BIJZTTEN </a:t>
            </a:r>
            <a:r>
              <a:rPr lang="mr-IN" sz="1400" dirty="0" smtClean="0">
                <a:latin typeface="Palatino Linotype" charset="0"/>
                <a:ea typeface="Palatino Linotype" charset="0"/>
                <a:cs typeface="Palatino Linotype" charset="0"/>
              </a:rPr>
              <a:t>…</a:t>
            </a:r>
            <a:r>
              <a:rPr lang="fr-FR" sz="1400" dirty="0" smtClean="0">
                <a:latin typeface="Palatino Linotype" charset="0"/>
                <a:ea typeface="Palatino Linotype" charset="0"/>
                <a:cs typeface="Palatino Linotype" charset="0"/>
              </a:rPr>
              <a:t> The reality, </a:t>
            </a:r>
            <a:r>
              <a:rPr lang="fr-FR" sz="1400" dirty="0" err="1" smtClean="0">
                <a:latin typeface="Palatino Linotype" charset="0"/>
                <a:ea typeface="Palatino Linotype" charset="0"/>
                <a:cs typeface="Palatino Linotype" charset="0"/>
              </a:rPr>
              <a:t>however</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is</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that</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we</a:t>
            </a:r>
            <a:r>
              <a:rPr lang="fr-FR" sz="1400" dirty="0" smtClean="0">
                <a:latin typeface="Palatino Linotype" charset="0"/>
                <a:ea typeface="Palatino Linotype" charset="0"/>
                <a:cs typeface="Palatino Linotype" charset="0"/>
              </a:rPr>
              <a:t> are </a:t>
            </a:r>
            <a:r>
              <a:rPr lang="fr-FR" sz="1400" dirty="0" err="1" smtClean="0">
                <a:latin typeface="Palatino Linotype" charset="0"/>
                <a:ea typeface="Palatino Linotype" charset="0"/>
                <a:cs typeface="Palatino Linotype" charset="0"/>
              </a:rPr>
              <a:t>sailing</a:t>
            </a:r>
            <a:r>
              <a:rPr lang="fr-FR" sz="1400" dirty="0" smtClean="0">
                <a:latin typeface="Palatino Linotype" charset="0"/>
                <a:ea typeface="Palatino Linotype" charset="0"/>
                <a:cs typeface="Palatino Linotype" charset="0"/>
              </a:rPr>
              <a:t> on </a:t>
            </a:r>
            <a:r>
              <a:rPr lang="fr-FR" sz="1400" dirty="0" err="1" smtClean="0">
                <a:latin typeface="Palatino Linotype" charset="0"/>
                <a:ea typeface="Palatino Linotype" charset="0"/>
                <a:cs typeface="Palatino Linotype" charset="0"/>
              </a:rPr>
              <a:t>two</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different</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ships</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with</a:t>
            </a:r>
            <a:r>
              <a:rPr lang="fr-FR" sz="1400" dirty="0" smtClean="0">
                <a:latin typeface="Palatino Linotype" charset="0"/>
                <a:ea typeface="Palatino Linotype" charset="0"/>
                <a:cs typeface="Palatino Linotype" charset="0"/>
              </a:rPr>
              <a:t> </a:t>
            </a:r>
            <a:r>
              <a:rPr lang="fr-FR" sz="1400" dirty="0" err="1" smtClean="0">
                <a:latin typeface="Palatino Linotype" charset="0"/>
                <a:ea typeface="Palatino Linotype" charset="0"/>
                <a:cs typeface="Palatino Linotype" charset="0"/>
              </a:rPr>
              <a:t>two</a:t>
            </a:r>
            <a:r>
              <a:rPr lang="fr-FR" sz="1400" dirty="0" smtClean="0">
                <a:latin typeface="Palatino Linotype" charset="0"/>
                <a:ea typeface="Palatino Linotype" charset="0"/>
                <a:cs typeface="Palatino Linotype" charset="0"/>
              </a:rPr>
              <a:t> </a:t>
            </a:r>
            <a:r>
              <a:rPr lang="en-GB" sz="1400" dirty="0" smtClean="0">
                <a:latin typeface="Palatino Linotype" charset="0"/>
                <a:ea typeface="Palatino Linotype" charset="0"/>
                <a:cs typeface="Palatino Linotype" charset="0"/>
              </a:rPr>
              <a:t>poles and two sets of sails. These ships are sailing next to each other and between them, there is a footbridge with a chair, on which </a:t>
            </a:r>
            <a:r>
              <a:rPr lang="mr-IN" sz="1400" dirty="0" smtClean="0">
                <a:latin typeface="Palatino Linotype" charset="0"/>
                <a:ea typeface="Palatino Linotype" charset="0"/>
                <a:cs typeface="Palatino Linotype" charset="0"/>
              </a:rPr>
              <a:t>–</a:t>
            </a:r>
            <a:r>
              <a:rPr lang="en-GB" sz="1400" dirty="0" smtClean="0">
                <a:latin typeface="Palatino Linotype" charset="0"/>
                <a:ea typeface="Palatino Linotype" charset="0"/>
                <a:cs typeface="Palatino Linotype" charset="0"/>
              </a:rPr>
              <a:t> in a very unstable way </a:t>
            </a:r>
            <a:r>
              <a:rPr lang="mr-IN" sz="1400" dirty="0" smtClean="0">
                <a:latin typeface="Palatino Linotype" charset="0"/>
                <a:ea typeface="Palatino Linotype" charset="0"/>
                <a:cs typeface="Palatino Linotype" charset="0"/>
              </a:rPr>
              <a:t>–</a:t>
            </a:r>
            <a:r>
              <a:rPr lang="en-GB" sz="1400" dirty="0" smtClean="0">
                <a:latin typeface="Palatino Linotype" charset="0"/>
                <a:ea typeface="Palatino Linotype" charset="0"/>
                <a:cs typeface="Palatino Linotype" charset="0"/>
              </a:rPr>
              <a:t> the Prime </a:t>
            </a:r>
            <a:r>
              <a:rPr lang="en-GB" sz="1400" dirty="0" err="1" smtClean="0">
                <a:latin typeface="Palatino Linotype" charset="0"/>
                <a:ea typeface="Palatino Linotype" charset="0"/>
                <a:cs typeface="Palatino Linotype" charset="0"/>
              </a:rPr>
              <a:t>Minisiter</a:t>
            </a:r>
            <a:r>
              <a:rPr lang="en-GB" sz="1400" dirty="0" smtClean="0">
                <a:latin typeface="Palatino Linotype" charset="0"/>
                <a:ea typeface="Palatino Linotype" charset="0"/>
                <a:cs typeface="Palatino Linotype" charset="0"/>
              </a:rPr>
              <a:t> sits.</a:t>
            </a:r>
          </a:p>
          <a:p>
            <a:pPr algn="r"/>
            <a:r>
              <a:rPr lang="en-GB" sz="1400" dirty="0" smtClean="0">
                <a:latin typeface="Palatino Linotype" charset="0"/>
                <a:ea typeface="Palatino Linotype" charset="0"/>
                <a:cs typeface="Palatino Linotype" charset="0"/>
              </a:rPr>
              <a:t>(2009, G. </a:t>
            </a:r>
            <a:r>
              <a:rPr lang="en-GB" sz="1400" dirty="0" err="1" smtClean="0">
                <a:latin typeface="Palatino Linotype" charset="0"/>
                <a:ea typeface="Palatino Linotype" charset="0"/>
                <a:cs typeface="Palatino Linotype" charset="0"/>
              </a:rPr>
              <a:t>Annemans</a:t>
            </a:r>
            <a:r>
              <a:rPr lang="en-GB" sz="1400" dirty="0" smtClean="0">
                <a:latin typeface="Palatino Linotype" charset="0"/>
                <a:ea typeface="Palatino Linotype" charset="0"/>
                <a:cs typeface="Palatino Linotype" charset="0"/>
              </a:rPr>
              <a:t>, </a:t>
            </a:r>
            <a:r>
              <a:rPr lang="en-GB" sz="1400" dirty="0" err="1" smtClean="0">
                <a:latin typeface="Palatino Linotype" charset="0"/>
                <a:ea typeface="Palatino Linotype" charset="0"/>
                <a:cs typeface="Palatino Linotype" charset="0"/>
              </a:rPr>
              <a:t>Vlaams</a:t>
            </a:r>
            <a:r>
              <a:rPr lang="en-GB" sz="1400" dirty="0" smtClean="0">
                <a:latin typeface="Palatino Linotype" charset="0"/>
                <a:ea typeface="Palatino Linotype" charset="0"/>
                <a:cs typeface="Palatino Linotype" charset="0"/>
              </a:rPr>
              <a:t> </a:t>
            </a:r>
            <a:r>
              <a:rPr lang="en-GB" sz="1400" dirty="0" err="1" smtClean="0">
                <a:latin typeface="Palatino Linotype" charset="0"/>
                <a:ea typeface="Palatino Linotype" charset="0"/>
                <a:cs typeface="Palatino Linotype" charset="0"/>
              </a:rPr>
              <a:t>Belang</a:t>
            </a:r>
            <a:r>
              <a:rPr lang="en-GB" sz="1400" dirty="0" smtClean="0">
                <a:latin typeface="Palatino Linotype" charset="0"/>
                <a:ea typeface="Palatino Linotype" charset="0"/>
                <a:cs typeface="Palatino Linotype" charset="0"/>
              </a:rPr>
              <a:t>, extreme right-wing) </a:t>
            </a:r>
          </a:p>
          <a:p>
            <a:pPr algn="r"/>
            <a:endParaRPr lang="en-GB" sz="1800" dirty="0">
              <a:latin typeface="Palatino Linotype" charset="0"/>
              <a:ea typeface="Palatino Linotype" charset="0"/>
              <a:cs typeface="Palatino Linotype" charset="0"/>
            </a:endParaRPr>
          </a:p>
          <a:p>
            <a:pPr algn="ctr"/>
            <a:r>
              <a:rPr lang="en-GB" sz="1400" dirty="0" smtClean="0">
                <a:latin typeface="Palatino Linotype" charset="0"/>
                <a:ea typeface="Palatino Linotype" charset="0"/>
                <a:cs typeface="Palatino Linotype" charset="0"/>
              </a:rPr>
              <a:t>The Prime Minister uses the image that as a country, you cannot change the wind’s direction, but that you are able to ZEILEN BIJZTTEN. He seems to forge that while sailing, you might dash against a cliff. </a:t>
            </a:r>
          </a:p>
          <a:p>
            <a:pPr algn="r"/>
            <a:r>
              <a:rPr lang="en-GB" sz="1400" dirty="0" smtClean="0">
                <a:latin typeface="Palatino Linotype" charset="0"/>
                <a:ea typeface="Palatino Linotype" charset="0"/>
                <a:cs typeface="Palatino Linotype" charset="0"/>
              </a:rPr>
              <a:t>(2009, Jean-Marie </a:t>
            </a:r>
            <a:r>
              <a:rPr lang="en-GB" sz="1400" dirty="0" err="1" smtClean="0">
                <a:latin typeface="Palatino Linotype" charset="0"/>
                <a:ea typeface="Palatino Linotype" charset="0"/>
                <a:cs typeface="Palatino Linotype" charset="0"/>
              </a:rPr>
              <a:t>Dedecker</a:t>
            </a:r>
            <a:r>
              <a:rPr lang="en-GB" sz="1400" dirty="0" smtClean="0">
                <a:latin typeface="Palatino Linotype" charset="0"/>
                <a:ea typeface="Palatino Linotype" charset="0"/>
                <a:cs typeface="Palatino Linotype" charset="0"/>
              </a:rPr>
              <a:t>, LDD, right-wing)</a:t>
            </a:r>
          </a:p>
          <a:p>
            <a:pPr algn="ctr"/>
            <a:endParaRPr lang="en-GB" sz="1800" dirty="0">
              <a:latin typeface="Palatino Linotype" charset="0"/>
              <a:ea typeface="Palatino Linotype" charset="0"/>
              <a:cs typeface="Palatino Linotype" charset="0"/>
            </a:endParaRPr>
          </a:p>
          <a:p>
            <a:pPr algn="ctr"/>
            <a:r>
              <a:rPr lang="en-GB" sz="1800" dirty="0">
                <a:latin typeface="Palatino Linotype" charset="0"/>
                <a:ea typeface="Palatino Linotype" charset="0"/>
                <a:cs typeface="Palatino Linotype" charset="0"/>
              </a:rPr>
              <a:t>To ask for people’s trust, the government has given itself the role of a </a:t>
            </a:r>
            <a:r>
              <a:rPr lang="en-GB" sz="1800" b="1" dirty="0">
                <a:solidFill>
                  <a:schemeClr val="accent4"/>
                </a:solidFill>
                <a:latin typeface="Palatino Linotype" charset="0"/>
                <a:ea typeface="Palatino Linotype" charset="0"/>
                <a:cs typeface="Palatino Linotype" charset="0"/>
              </a:rPr>
              <a:t>captain</a:t>
            </a:r>
            <a:r>
              <a:rPr lang="en-GB" sz="1800" dirty="0">
                <a:latin typeface="Palatino Linotype" charset="0"/>
                <a:ea typeface="Palatino Linotype" charset="0"/>
                <a:cs typeface="Palatino Linotype" charset="0"/>
              </a:rPr>
              <a:t> who, to avoid a </a:t>
            </a:r>
            <a:r>
              <a:rPr lang="en-GB" sz="1800" b="1" dirty="0">
                <a:solidFill>
                  <a:schemeClr val="accent4"/>
                </a:solidFill>
                <a:latin typeface="Palatino Linotype" charset="0"/>
                <a:ea typeface="Palatino Linotype" charset="0"/>
                <a:cs typeface="Palatino Linotype" charset="0"/>
              </a:rPr>
              <a:t>shipwreck</a:t>
            </a:r>
            <a:r>
              <a:rPr lang="en-GB" sz="1800" dirty="0">
                <a:latin typeface="Palatino Linotype" charset="0"/>
                <a:ea typeface="Palatino Linotype" charset="0"/>
                <a:cs typeface="Palatino Linotype" charset="0"/>
              </a:rPr>
              <a:t>, asks the </a:t>
            </a:r>
            <a:r>
              <a:rPr lang="en-GB" sz="1800" b="1" dirty="0">
                <a:solidFill>
                  <a:schemeClr val="accent4"/>
                </a:solidFill>
                <a:latin typeface="Palatino Linotype" charset="0"/>
                <a:ea typeface="Palatino Linotype" charset="0"/>
                <a:cs typeface="Palatino Linotype" charset="0"/>
              </a:rPr>
              <a:t>passengers</a:t>
            </a:r>
            <a:r>
              <a:rPr lang="en-GB" sz="1800" dirty="0">
                <a:latin typeface="Palatino Linotype" charset="0"/>
                <a:ea typeface="Palatino Linotype" charset="0"/>
                <a:cs typeface="Palatino Linotype" charset="0"/>
              </a:rPr>
              <a:t> to give up their privileges.</a:t>
            </a:r>
          </a:p>
          <a:p>
            <a:pPr algn="r"/>
            <a:r>
              <a:rPr lang="en-GB" sz="1800" dirty="0">
                <a:latin typeface="Palatino Linotype" charset="0"/>
                <a:ea typeface="Palatino Linotype" charset="0"/>
                <a:cs typeface="Palatino Linotype" charset="0"/>
              </a:rPr>
              <a:t>(Laurette </a:t>
            </a:r>
            <a:r>
              <a:rPr lang="en-GB" sz="1800" dirty="0" err="1">
                <a:latin typeface="Palatino Linotype" charset="0"/>
                <a:ea typeface="Palatino Linotype" charset="0"/>
                <a:cs typeface="Palatino Linotype" charset="0"/>
              </a:rPr>
              <a:t>Onkelinx</a:t>
            </a:r>
            <a:r>
              <a:rPr lang="en-GB" sz="1800" dirty="0">
                <a:latin typeface="Palatino Linotype" charset="0"/>
                <a:ea typeface="Palatino Linotype" charset="0"/>
                <a:cs typeface="Palatino Linotype" charset="0"/>
              </a:rPr>
              <a:t>, 2014, Socialist </a:t>
            </a:r>
            <a:r>
              <a:rPr lang="en-GB" sz="1800" dirty="0" smtClean="0">
                <a:latin typeface="Palatino Linotype" charset="0"/>
                <a:ea typeface="Palatino Linotype" charset="0"/>
                <a:cs typeface="Palatino Linotype" charset="0"/>
              </a:rPr>
              <a:t>Party)</a:t>
            </a:r>
            <a:endParaRPr lang="en-GB" sz="1800" dirty="0">
              <a:latin typeface="Palatino Linotype" charset="0"/>
              <a:ea typeface="Palatino Linotype" charset="0"/>
              <a:cs typeface="Palatino Linotype" charset="0"/>
            </a:endParaRPr>
          </a:p>
        </p:txBody>
      </p:sp>
      <p:sp>
        <p:nvSpPr>
          <p:cNvPr id="4" name="Flèche vers le bas 3"/>
          <p:cNvSpPr/>
          <p:nvPr/>
        </p:nvSpPr>
        <p:spPr>
          <a:xfrm>
            <a:off x="5901904" y="2893949"/>
            <a:ext cx="334993" cy="638497"/>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
        <p:nvSpPr>
          <p:cNvPr id="6" name="Flèche vers le bas 5"/>
          <p:cNvSpPr/>
          <p:nvPr/>
        </p:nvSpPr>
        <p:spPr>
          <a:xfrm>
            <a:off x="5901904" y="4256745"/>
            <a:ext cx="334994" cy="625983"/>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1501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64837" y="535951"/>
            <a:ext cx="9966960" cy="3673740"/>
          </a:xfrm>
        </p:spPr>
        <p:txBody>
          <a:bodyPr>
            <a:normAutofit/>
          </a:bodyPr>
          <a:lstStyle/>
          <a:p>
            <a:pPr algn="ctr"/>
            <a:r>
              <a:rPr lang="en-GB" sz="2700" i="1" dirty="0" smtClean="0">
                <a:latin typeface="Palatino Linotype" charset="0"/>
                <a:ea typeface="Palatino Linotype" charset="0"/>
                <a:cs typeface="Palatino Linotype" charset="0"/>
              </a:rPr>
              <a:t>DMT and </a:t>
            </a:r>
            <a:r>
              <a:rPr lang="en-GB" sz="2700" i="1" dirty="0">
                <a:latin typeface="Palatino Linotype" charset="0"/>
                <a:ea typeface="Palatino Linotype" charset="0"/>
                <a:cs typeface="Palatino Linotype" charset="0"/>
              </a:rPr>
              <a:t>its theoretical </a:t>
            </a:r>
            <a:r>
              <a:rPr lang="en-GB" sz="2700" i="1" dirty="0" smtClean="0">
                <a:latin typeface="Palatino Linotype" charset="0"/>
                <a:ea typeface="Palatino Linotype" charset="0"/>
                <a:cs typeface="Palatino Linotype" charset="0"/>
              </a:rPr>
              <a:t>framework: </a:t>
            </a:r>
            <a:br>
              <a:rPr lang="en-GB" sz="2700" i="1" dirty="0" smtClean="0">
                <a:latin typeface="Palatino Linotype" charset="0"/>
                <a:ea typeface="Palatino Linotype" charset="0"/>
                <a:cs typeface="Palatino Linotype" charset="0"/>
              </a:rPr>
            </a:br>
            <a:r>
              <a:rPr lang="en-GB" sz="2700" i="1" dirty="0" smtClean="0">
                <a:latin typeface="Palatino Linotype" charset="0"/>
                <a:ea typeface="Palatino Linotype" charset="0"/>
                <a:cs typeface="Palatino Linotype" charset="0"/>
              </a:rPr>
              <a:t>A </a:t>
            </a:r>
            <a:r>
              <a:rPr lang="en-GB" sz="2700" i="1" dirty="0">
                <a:latin typeface="Palatino Linotype" charset="0"/>
                <a:ea typeface="Palatino Linotype" charset="0"/>
                <a:cs typeface="Palatino Linotype" charset="0"/>
              </a:rPr>
              <a:t>bottom-up approach to the </a:t>
            </a:r>
            <a:r>
              <a:rPr lang="en-GB" sz="2700" i="1" dirty="0" smtClean="0">
                <a:latin typeface="Palatino Linotype" charset="0"/>
                <a:ea typeface="Palatino Linotype" charset="0"/>
                <a:cs typeface="Palatino Linotype" charset="0"/>
              </a:rPr>
              <a:t>analysis </a:t>
            </a:r>
            <a:r>
              <a:rPr lang="en-GB" sz="2700" i="1" dirty="0">
                <a:latin typeface="Palatino Linotype" charset="0"/>
                <a:ea typeface="Palatino Linotype" charset="0"/>
                <a:cs typeface="Palatino Linotype" charset="0"/>
              </a:rPr>
              <a:t>of </a:t>
            </a:r>
            <a:r>
              <a:rPr lang="en-GB" sz="2700" i="1" dirty="0" smtClean="0">
                <a:latin typeface="Palatino Linotype" charset="0"/>
                <a:ea typeface="Palatino Linotype" charset="0"/>
                <a:cs typeface="Palatino Linotype" charset="0"/>
              </a:rPr>
              <a:t>deliberate metaphor in political discourse</a:t>
            </a:r>
            <a:r>
              <a:rPr lang="en-GB" sz="3200" i="1" dirty="0" smtClean="0">
                <a:latin typeface="Palatino Linotype" charset="0"/>
                <a:ea typeface="Palatino Linotype" charset="0"/>
                <a:cs typeface="Palatino Linotype" charset="0"/>
              </a:rPr>
              <a:t/>
            </a:r>
            <a:br>
              <a:rPr lang="en-GB" sz="3200" i="1" dirty="0" smtClean="0">
                <a:latin typeface="Palatino Linotype" charset="0"/>
                <a:ea typeface="Palatino Linotype" charset="0"/>
                <a:cs typeface="Palatino Linotype" charset="0"/>
              </a:rPr>
            </a:br>
            <a:r>
              <a:rPr lang="en-GB" sz="3200" i="1" dirty="0">
                <a:latin typeface="Palatino Linotype" charset="0"/>
                <a:ea typeface="Palatino Linotype" charset="0"/>
                <a:cs typeface="Palatino Linotype" charset="0"/>
              </a:rPr>
              <a:t/>
            </a:r>
            <a:br>
              <a:rPr lang="en-GB" sz="3200" i="1" dirty="0">
                <a:latin typeface="Palatino Linotype" charset="0"/>
                <a:ea typeface="Palatino Linotype" charset="0"/>
                <a:cs typeface="Palatino Linotype" charset="0"/>
              </a:rPr>
            </a:br>
            <a:r>
              <a:rPr lang="en-GB" sz="3200" b="1" i="1" dirty="0" smtClean="0">
                <a:latin typeface="Palatino Linotype" charset="0"/>
                <a:ea typeface="Palatino Linotype" charset="0"/>
                <a:cs typeface="Palatino Linotype" charset="0"/>
              </a:rPr>
              <a:t>Thank you ! </a:t>
            </a:r>
            <a:br>
              <a:rPr lang="en-GB" sz="3200" b="1" i="1" dirty="0" smtClean="0">
                <a:latin typeface="Palatino Linotype" charset="0"/>
                <a:ea typeface="Palatino Linotype" charset="0"/>
                <a:cs typeface="Palatino Linotype" charset="0"/>
              </a:rPr>
            </a:br>
            <a:r>
              <a:rPr lang="en-GB" sz="3200" b="1" i="1" dirty="0">
                <a:latin typeface="Palatino Linotype" charset="0"/>
                <a:ea typeface="Palatino Linotype" charset="0"/>
                <a:cs typeface="Palatino Linotype" charset="0"/>
              </a:rPr>
              <a:t/>
            </a:r>
            <a:br>
              <a:rPr lang="en-GB" sz="3200" b="1" i="1" dirty="0">
                <a:latin typeface="Palatino Linotype" charset="0"/>
                <a:ea typeface="Palatino Linotype" charset="0"/>
                <a:cs typeface="Palatino Linotype" charset="0"/>
              </a:rPr>
            </a:br>
            <a:r>
              <a:rPr lang="en-GB" sz="3200" b="1" i="1" dirty="0" smtClean="0">
                <a:latin typeface="Palatino Linotype" charset="0"/>
                <a:ea typeface="Palatino Linotype" charset="0"/>
                <a:cs typeface="Palatino Linotype" charset="0"/>
              </a:rPr>
              <a:t>Suggestions and comments are welcome! </a:t>
            </a:r>
            <a:r>
              <a:rPr lang="en-GB" sz="3200" i="1" dirty="0" smtClean="0">
                <a:latin typeface="Palatino Linotype" charset="0"/>
                <a:ea typeface="Palatino Linotype" charset="0"/>
                <a:cs typeface="Palatino Linotype" charset="0"/>
              </a:rPr>
              <a:t/>
            </a:r>
            <a:br>
              <a:rPr lang="en-GB" sz="3200" i="1" dirty="0" smtClean="0">
                <a:latin typeface="Palatino Linotype" charset="0"/>
                <a:ea typeface="Palatino Linotype" charset="0"/>
                <a:cs typeface="Palatino Linotype" charset="0"/>
              </a:rPr>
            </a:br>
            <a:r>
              <a:rPr lang="en-GB" sz="3200" i="1" dirty="0">
                <a:latin typeface="Palatino Linotype" charset="0"/>
                <a:ea typeface="Palatino Linotype" charset="0"/>
                <a:cs typeface="Palatino Linotype" charset="0"/>
              </a:rPr>
              <a:t/>
            </a:r>
            <a:br>
              <a:rPr lang="en-GB" sz="3200" i="1" dirty="0">
                <a:latin typeface="Palatino Linotype" charset="0"/>
                <a:ea typeface="Palatino Linotype" charset="0"/>
                <a:cs typeface="Palatino Linotype" charset="0"/>
              </a:rPr>
            </a:br>
            <a:endParaRPr lang="en-GB" sz="3200" i="1" dirty="0">
              <a:latin typeface="Palatino Linotype" charset="0"/>
              <a:ea typeface="Palatino Linotype" charset="0"/>
              <a:cs typeface="Palatino Linotype" charset="0"/>
            </a:endParaRPr>
          </a:p>
        </p:txBody>
      </p:sp>
      <p:sp>
        <p:nvSpPr>
          <p:cNvPr id="3" name="Sous-titre 2"/>
          <p:cNvSpPr>
            <a:spLocks noGrp="1"/>
          </p:cNvSpPr>
          <p:nvPr>
            <p:ph type="subTitle" idx="1"/>
          </p:nvPr>
        </p:nvSpPr>
        <p:spPr>
          <a:xfrm>
            <a:off x="878117" y="5043948"/>
            <a:ext cx="10140401" cy="1047136"/>
          </a:xfrm>
        </p:spPr>
        <p:txBody>
          <a:bodyPr>
            <a:normAutofit lnSpcReduction="10000"/>
          </a:bodyPr>
          <a:lstStyle/>
          <a:p>
            <a:r>
              <a:rPr lang="en-GB" sz="1900" cap="small" dirty="0" smtClean="0">
                <a:latin typeface="Palatino Linotype" charset="0"/>
                <a:ea typeface="Palatino Linotype" charset="0"/>
                <a:cs typeface="Palatino Linotype" charset="0"/>
              </a:rPr>
              <a:t>Heyvaert</a:t>
            </a:r>
            <a:r>
              <a:rPr lang="en-GB" sz="1900" dirty="0" smtClean="0">
                <a:latin typeface="Palatino Linotype" charset="0"/>
                <a:ea typeface="Palatino Linotype" charset="0"/>
                <a:cs typeface="Palatino Linotype" charset="0"/>
              </a:rPr>
              <a:t> Pauline </a:t>
            </a:r>
          </a:p>
          <a:p>
            <a:r>
              <a:rPr lang="en-GB" sz="1300" i="1" dirty="0" smtClean="0">
                <a:latin typeface="Palatino Linotype" charset="0"/>
                <a:ea typeface="Palatino Linotype" charset="0"/>
                <a:cs typeface="Palatino Linotype" charset="0"/>
              </a:rPr>
              <a:t>Université de Liège, </a:t>
            </a:r>
          </a:p>
          <a:p>
            <a:r>
              <a:rPr lang="en-GB" sz="1300" i="1" dirty="0" smtClean="0">
                <a:latin typeface="Palatino Linotype" charset="0"/>
                <a:ea typeface="Palatino Linotype" charset="0"/>
                <a:cs typeface="Palatino Linotype" charset="0"/>
              </a:rPr>
              <a:t>Université </a:t>
            </a:r>
            <a:r>
              <a:rPr lang="en-GB" sz="1300" i="1" dirty="0" err="1" smtClean="0">
                <a:latin typeface="Palatino Linotype" charset="0"/>
                <a:ea typeface="Palatino Linotype" charset="0"/>
                <a:cs typeface="Palatino Linotype" charset="0"/>
              </a:rPr>
              <a:t>catholique</a:t>
            </a:r>
            <a:r>
              <a:rPr lang="en-GB" sz="1300" i="1" dirty="0" smtClean="0">
                <a:latin typeface="Palatino Linotype" charset="0"/>
                <a:ea typeface="Palatino Linotype" charset="0"/>
                <a:cs typeface="Palatino Linotype" charset="0"/>
              </a:rPr>
              <a:t> de Louvain</a:t>
            </a:r>
            <a:endParaRPr lang="en-GB" sz="1300" i="1" dirty="0">
              <a:latin typeface="Palatino Linotype" charset="0"/>
              <a:ea typeface="Palatino Linotype" charset="0"/>
              <a:cs typeface="Palatino Linotype" charset="0"/>
            </a:endParaRPr>
          </a:p>
        </p:txBody>
      </p:sp>
      <p:pic>
        <p:nvPicPr>
          <p:cNvPr id="4" name="Image 3"/>
          <p:cNvPicPr>
            <a:picLocks noChangeAspect="1"/>
          </p:cNvPicPr>
          <p:nvPr/>
        </p:nvPicPr>
        <p:blipFill>
          <a:blip r:embed="rId2"/>
          <a:stretch>
            <a:fillRect/>
          </a:stretch>
        </p:blipFill>
        <p:spPr>
          <a:xfrm>
            <a:off x="9526061" y="4862383"/>
            <a:ext cx="1492457" cy="1081270"/>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332" y="4834141"/>
            <a:ext cx="2023672" cy="1137753"/>
          </a:xfrm>
          <a:prstGeom prst="rect">
            <a:avLst/>
          </a:prstGeom>
        </p:spPr>
      </p:pic>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972717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GB" sz="3600" b="1" dirty="0">
                <a:solidFill>
                  <a:schemeClr val="accent3"/>
                </a:solidFill>
                <a:latin typeface="Palatino Linotype" charset="0"/>
                <a:ea typeface="Palatino Linotype" charset="0"/>
                <a:cs typeface="Palatino Linotype" charset="0"/>
              </a:rPr>
              <a:t>Starting point of the project: </a:t>
            </a:r>
            <a:r>
              <a:rPr lang="en-GB" sz="3600" dirty="0">
                <a:solidFill>
                  <a:schemeClr val="accent3"/>
                </a:solidFill>
                <a:latin typeface="Palatino Linotype" charset="0"/>
                <a:ea typeface="Palatino Linotype" charset="0"/>
                <a:cs typeface="Palatino Linotype" charset="0"/>
              </a:rPr>
              <a:t/>
            </a:r>
            <a:br>
              <a:rPr lang="en-GB" sz="3600" dirty="0">
                <a:solidFill>
                  <a:schemeClr val="accent3"/>
                </a:solidFill>
                <a:latin typeface="Palatino Linotype" charset="0"/>
                <a:ea typeface="Palatino Linotype" charset="0"/>
                <a:cs typeface="Palatino Linotype" charset="0"/>
              </a:rPr>
            </a:br>
            <a:r>
              <a:rPr lang="en-GB" sz="3600" i="1" dirty="0">
                <a:solidFill>
                  <a:schemeClr val="accent3"/>
                </a:solidFill>
                <a:latin typeface="Palatino Linotype" charset="0"/>
                <a:ea typeface="Palatino Linotype" charset="0"/>
                <a:cs typeface="Palatino Linotype" charset="0"/>
              </a:rPr>
              <a:t>The Paradox of metaphor - Deliberate Metaphor Theory (DMT) </a:t>
            </a:r>
            <a:endParaRPr lang="en-GB" sz="3600" dirty="0">
              <a:solidFill>
                <a:schemeClr val="accent3"/>
              </a:solidFill>
            </a:endParaRPr>
          </a:p>
        </p:txBody>
      </p:sp>
      <p:sp>
        <p:nvSpPr>
          <p:cNvPr id="3" name="Espace réservé du contenu 2"/>
          <p:cNvSpPr>
            <a:spLocks noGrp="1"/>
          </p:cNvSpPr>
          <p:nvPr>
            <p:ph idx="1"/>
          </p:nvPr>
        </p:nvSpPr>
        <p:spPr/>
        <p:txBody>
          <a:bodyPr/>
          <a:lstStyle/>
          <a:p>
            <a:pPr marL="0" lvl="0" indent="0" algn="ctr">
              <a:lnSpc>
                <a:spcPct val="100000"/>
              </a:lnSpc>
              <a:spcBef>
                <a:spcPts val="0"/>
              </a:spcBef>
              <a:spcAft>
                <a:spcPts val="0"/>
              </a:spcAft>
              <a:buClrTx/>
              <a:buSzTx/>
              <a:buNone/>
              <a:defRPr/>
            </a:pPr>
            <a:endParaRPr lang="en-GB" sz="2400" dirty="0"/>
          </a:p>
          <a:p>
            <a:pPr marL="0" lvl="0" indent="0">
              <a:lnSpc>
                <a:spcPct val="100000"/>
              </a:lnSpc>
              <a:spcBef>
                <a:spcPts val="0"/>
              </a:spcBef>
              <a:buNone/>
              <a:defRPr/>
            </a:pPr>
            <a:r>
              <a:rPr lang="en-GB" sz="2400" dirty="0">
                <a:latin typeface="Palatino Linotype" charset="0"/>
                <a:ea typeface="Palatino Linotype" charset="0"/>
                <a:cs typeface="Palatino Linotype" charset="0"/>
              </a:rPr>
              <a:t>Most metaphors are processed by </a:t>
            </a:r>
            <a:r>
              <a:rPr lang="en-GB" sz="2400" b="1" dirty="0">
                <a:latin typeface="Palatino Linotype" charset="0"/>
                <a:ea typeface="Palatino Linotype" charset="0"/>
                <a:cs typeface="Palatino Linotype" charset="0"/>
              </a:rPr>
              <a:t>lexical disambiguation</a:t>
            </a:r>
            <a:r>
              <a:rPr lang="en-GB" sz="2400" dirty="0">
                <a:latin typeface="Palatino Linotype" charset="0"/>
                <a:ea typeface="Palatino Linotype" charset="0"/>
                <a:cs typeface="Palatino Linotype" charset="0"/>
              </a:rPr>
              <a:t>, and not by </a:t>
            </a:r>
            <a:r>
              <a:rPr lang="en-GB" sz="2400" b="1" dirty="0">
                <a:latin typeface="Palatino Linotype" charset="0"/>
                <a:ea typeface="Palatino Linotype" charset="0"/>
                <a:cs typeface="Palatino Linotype" charset="0"/>
              </a:rPr>
              <a:t>comparison</a:t>
            </a:r>
          </a:p>
          <a:p>
            <a:pPr marL="0" lvl="0" indent="0">
              <a:lnSpc>
                <a:spcPct val="100000"/>
              </a:lnSpc>
              <a:spcBef>
                <a:spcPts val="0"/>
              </a:spcBef>
              <a:buNone/>
              <a:defRPr/>
            </a:pPr>
            <a:endParaRPr lang="en-GB" sz="2400" b="1" dirty="0">
              <a:latin typeface="Palatino Linotype" charset="0"/>
              <a:ea typeface="Palatino Linotype" charset="0"/>
              <a:cs typeface="Palatino Linotype" charset="0"/>
            </a:endParaRPr>
          </a:p>
          <a:p>
            <a:pPr marL="0" lvl="0" indent="0">
              <a:lnSpc>
                <a:spcPct val="100000"/>
              </a:lnSpc>
              <a:spcBef>
                <a:spcPts val="0"/>
              </a:spcBef>
              <a:buNone/>
              <a:defRPr/>
            </a:pPr>
            <a:r>
              <a:rPr lang="en-GB" sz="2400" b="1" u="sng" dirty="0">
                <a:latin typeface="Palatino Linotype" charset="0"/>
                <a:ea typeface="Palatino Linotype" charset="0"/>
                <a:cs typeface="Palatino Linotype" charset="0"/>
              </a:rPr>
              <a:t>Solution to this paradox</a:t>
            </a:r>
            <a:r>
              <a:rPr lang="en-GB" sz="2400" dirty="0">
                <a:latin typeface="Palatino Linotype" charset="0"/>
                <a:ea typeface="Palatino Linotype" charset="0"/>
                <a:cs typeface="Palatino Linotype" charset="0"/>
              </a:rPr>
              <a:t>: 3-dimensional model of metaphor analysis </a:t>
            </a:r>
          </a:p>
          <a:p>
            <a:pPr marL="0" lvl="0" indent="0">
              <a:lnSpc>
                <a:spcPct val="100000"/>
              </a:lnSpc>
              <a:spcBef>
                <a:spcPts val="0"/>
              </a:spcBef>
              <a:buNone/>
              <a:defRPr/>
            </a:pPr>
            <a:endParaRPr lang="en-GB" sz="2400" b="1" u="sng" dirty="0">
              <a:latin typeface="Palatino Linotype" charset="0"/>
              <a:ea typeface="Palatino Linotype" charset="0"/>
              <a:cs typeface="Palatino Linotype" charset="0"/>
            </a:endParaRPr>
          </a:p>
          <a:p>
            <a:pPr marL="514350" lvl="0" indent="-514350">
              <a:lnSpc>
                <a:spcPct val="100000"/>
              </a:lnSpc>
              <a:spcBef>
                <a:spcPts val="0"/>
              </a:spcBef>
              <a:buAutoNum type="arabicPeriod"/>
              <a:defRPr/>
            </a:pPr>
            <a:r>
              <a:rPr lang="en-GB" sz="2400" dirty="0">
                <a:latin typeface="Palatino Linotype" charset="0"/>
                <a:ea typeface="Palatino Linotype" charset="0"/>
                <a:cs typeface="Palatino Linotype" charset="0"/>
              </a:rPr>
              <a:t>Linguistic level: direct versus indirect</a:t>
            </a:r>
          </a:p>
          <a:p>
            <a:pPr marL="514350" lvl="0" indent="-514350">
              <a:lnSpc>
                <a:spcPct val="100000"/>
              </a:lnSpc>
              <a:spcBef>
                <a:spcPts val="0"/>
              </a:spcBef>
              <a:buAutoNum type="arabicPeriod"/>
              <a:defRPr/>
            </a:pPr>
            <a:r>
              <a:rPr lang="en-GB" sz="2400" dirty="0">
                <a:latin typeface="Palatino Linotype" charset="0"/>
                <a:ea typeface="Palatino Linotype" charset="0"/>
                <a:cs typeface="Palatino Linotype" charset="0"/>
              </a:rPr>
              <a:t>Conceptual level: conventional versus novel</a:t>
            </a:r>
          </a:p>
          <a:p>
            <a:pPr marL="514350" lvl="0" indent="-514350">
              <a:lnSpc>
                <a:spcPct val="100000"/>
              </a:lnSpc>
              <a:spcBef>
                <a:spcPts val="0"/>
              </a:spcBef>
              <a:buAutoNum type="arabicPeriod"/>
              <a:defRPr/>
            </a:pPr>
            <a:r>
              <a:rPr lang="en-GB" sz="2400" b="1" dirty="0">
                <a:solidFill>
                  <a:schemeClr val="accent3"/>
                </a:solidFill>
                <a:latin typeface="Palatino Linotype" charset="0"/>
                <a:ea typeface="Palatino Linotype" charset="0"/>
                <a:cs typeface="Palatino Linotype" charset="0"/>
              </a:rPr>
              <a:t>Communicative level: deliberate versus non-deliberate </a:t>
            </a:r>
          </a:p>
          <a:p>
            <a:endParaRPr lang="en-GB" dirty="0"/>
          </a:p>
        </p:txBody>
      </p:sp>
      <p:sp>
        <p:nvSpPr>
          <p:cNvPr id="4" name="Rectangle 3"/>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801735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GB" sz="3600" b="1" dirty="0">
                <a:solidFill>
                  <a:schemeClr val="accent3"/>
                </a:solidFill>
                <a:latin typeface="Palatino Linotype" charset="0"/>
                <a:ea typeface="Palatino Linotype" charset="0"/>
                <a:cs typeface="Palatino Linotype" charset="0"/>
              </a:rPr>
              <a:t>Starting point of the project: </a:t>
            </a:r>
            <a:r>
              <a:rPr lang="en-GB" sz="3600" dirty="0">
                <a:solidFill>
                  <a:schemeClr val="accent3"/>
                </a:solidFill>
                <a:latin typeface="Palatino Linotype" charset="0"/>
                <a:ea typeface="Palatino Linotype" charset="0"/>
                <a:cs typeface="Palatino Linotype" charset="0"/>
              </a:rPr>
              <a:t/>
            </a:r>
            <a:br>
              <a:rPr lang="en-GB" sz="3600" dirty="0">
                <a:solidFill>
                  <a:schemeClr val="accent3"/>
                </a:solidFill>
                <a:latin typeface="Palatino Linotype" charset="0"/>
                <a:ea typeface="Palatino Linotype" charset="0"/>
                <a:cs typeface="Palatino Linotype" charset="0"/>
              </a:rPr>
            </a:br>
            <a:r>
              <a:rPr lang="en-GB" sz="3600" i="1" dirty="0">
                <a:solidFill>
                  <a:schemeClr val="accent3"/>
                </a:solidFill>
                <a:latin typeface="Palatino Linotype" charset="0"/>
                <a:ea typeface="Palatino Linotype" charset="0"/>
                <a:cs typeface="Palatino Linotype" charset="0"/>
              </a:rPr>
              <a:t>The Paradox of metaphor - Deliberate Metaphor Theory (DMT) </a:t>
            </a:r>
            <a:endParaRPr lang="en-GB" sz="3600" dirty="0">
              <a:solidFill>
                <a:schemeClr val="accent3"/>
              </a:solidFill>
            </a:endParaRPr>
          </a:p>
        </p:txBody>
      </p:sp>
      <p:sp>
        <p:nvSpPr>
          <p:cNvPr id="3" name="Espace réservé du contenu 2"/>
          <p:cNvSpPr>
            <a:spLocks noGrp="1"/>
          </p:cNvSpPr>
          <p:nvPr>
            <p:ph idx="1"/>
          </p:nvPr>
        </p:nvSpPr>
        <p:spPr/>
        <p:txBody>
          <a:bodyPr/>
          <a:lstStyle/>
          <a:p>
            <a:pPr marL="0" lvl="0" indent="0" algn="ctr">
              <a:lnSpc>
                <a:spcPct val="100000"/>
              </a:lnSpc>
              <a:spcBef>
                <a:spcPts val="0"/>
              </a:spcBef>
              <a:spcAft>
                <a:spcPts val="0"/>
              </a:spcAft>
              <a:buClrTx/>
              <a:buSzTx/>
              <a:buNone/>
              <a:defRPr/>
            </a:pPr>
            <a:endParaRPr lang="en-GB" sz="2400" dirty="0"/>
          </a:p>
          <a:p>
            <a:pPr marL="0" lvl="0" indent="0">
              <a:lnSpc>
                <a:spcPct val="100000"/>
              </a:lnSpc>
              <a:spcBef>
                <a:spcPts val="0"/>
              </a:spcBef>
              <a:buNone/>
              <a:defRPr/>
            </a:pPr>
            <a:r>
              <a:rPr lang="en-GB" sz="2400" dirty="0">
                <a:latin typeface="Palatino Linotype" charset="0"/>
                <a:ea typeface="Palatino Linotype" charset="0"/>
                <a:cs typeface="Palatino Linotype" charset="0"/>
              </a:rPr>
              <a:t>Most metaphors are processed by </a:t>
            </a:r>
            <a:r>
              <a:rPr lang="en-GB" sz="2400" b="1" dirty="0">
                <a:latin typeface="Palatino Linotype" charset="0"/>
                <a:ea typeface="Palatino Linotype" charset="0"/>
                <a:cs typeface="Palatino Linotype" charset="0"/>
              </a:rPr>
              <a:t>lexical disambiguation</a:t>
            </a:r>
            <a:r>
              <a:rPr lang="en-GB" sz="2400" dirty="0">
                <a:latin typeface="Palatino Linotype" charset="0"/>
                <a:ea typeface="Palatino Linotype" charset="0"/>
                <a:cs typeface="Palatino Linotype" charset="0"/>
              </a:rPr>
              <a:t>, and not by </a:t>
            </a:r>
            <a:r>
              <a:rPr lang="en-GB" sz="2400" b="1" dirty="0">
                <a:latin typeface="Palatino Linotype" charset="0"/>
                <a:ea typeface="Palatino Linotype" charset="0"/>
                <a:cs typeface="Palatino Linotype" charset="0"/>
              </a:rPr>
              <a:t>comparison</a:t>
            </a:r>
          </a:p>
          <a:p>
            <a:pPr marL="0" lvl="0" indent="0">
              <a:lnSpc>
                <a:spcPct val="100000"/>
              </a:lnSpc>
              <a:spcBef>
                <a:spcPts val="0"/>
              </a:spcBef>
              <a:buNone/>
              <a:defRPr/>
            </a:pPr>
            <a:endParaRPr lang="en-GB" sz="2400" b="1" dirty="0">
              <a:latin typeface="Palatino Linotype" charset="0"/>
              <a:ea typeface="Palatino Linotype" charset="0"/>
              <a:cs typeface="Palatino Linotype" charset="0"/>
            </a:endParaRPr>
          </a:p>
          <a:p>
            <a:pPr marL="0" lvl="0" indent="0">
              <a:lnSpc>
                <a:spcPct val="100000"/>
              </a:lnSpc>
              <a:spcBef>
                <a:spcPts val="0"/>
              </a:spcBef>
              <a:buNone/>
              <a:defRPr/>
            </a:pPr>
            <a:r>
              <a:rPr lang="en-GB" sz="2400" b="1" u="sng" dirty="0">
                <a:latin typeface="Palatino Linotype" charset="0"/>
                <a:ea typeface="Palatino Linotype" charset="0"/>
                <a:cs typeface="Palatino Linotype" charset="0"/>
              </a:rPr>
              <a:t>Solution to this paradox</a:t>
            </a:r>
            <a:r>
              <a:rPr lang="en-GB" sz="2400" dirty="0">
                <a:latin typeface="Palatino Linotype" charset="0"/>
                <a:ea typeface="Palatino Linotype" charset="0"/>
                <a:cs typeface="Palatino Linotype" charset="0"/>
              </a:rPr>
              <a:t>: 3-dimensional model of metaphor analysis </a:t>
            </a:r>
          </a:p>
          <a:p>
            <a:pPr marL="0" lvl="0" indent="0">
              <a:lnSpc>
                <a:spcPct val="100000"/>
              </a:lnSpc>
              <a:spcBef>
                <a:spcPts val="0"/>
              </a:spcBef>
              <a:buNone/>
              <a:defRPr/>
            </a:pPr>
            <a:endParaRPr lang="en-GB" sz="2400" b="1" u="sng" dirty="0">
              <a:latin typeface="Palatino Linotype" charset="0"/>
              <a:ea typeface="Palatino Linotype" charset="0"/>
              <a:cs typeface="Palatino Linotype" charset="0"/>
            </a:endParaRPr>
          </a:p>
          <a:p>
            <a:pPr marL="514350" lvl="0" indent="-514350">
              <a:lnSpc>
                <a:spcPct val="100000"/>
              </a:lnSpc>
              <a:spcBef>
                <a:spcPts val="0"/>
              </a:spcBef>
              <a:buAutoNum type="arabicPeriod"/>
              <a:defRPr/>
            </a:pPr>
            <a:r>
              <a:rPr lang="en-GB" sz="2400" dirty="0">
                <a:latin typeface="Palatino Linotype" charset="0"/>
                <a:ea typeface="Palatino Linotype" charset="0"/>
                <a:cs typeface="Palatino Linotype" charset="0"/>
              </a:rPr>
              <a:t>Linguistic level: direct versus indirect</a:t>
            </a:r>
          </a:p>
          <a:p>
            <a:pPr marL="514350" lvl="0" indent="-514350">
              <a:lnSpc>
                <a:spcPct val="100000"/>
              </a:lnSpc>
              <a:spcBef>
                <a:spcPts val="0"/>
              </a:spcBef>
              <a:buAutoNum type="arabicPeriod"/>
              <a:defRPr/>
            </a:pPr>
            <a:r>
              <a:rPr lang="en-GB" sz="2400" dirty="0">
                <a:latin typeface="Palatino Linotype" charset="0"/>
                <a:ea typeface="Palatino Linotype" charset="0"/>
                <a:cs typeface="Palatino Linotype" charset="0"/>
              </a:rPr>
              <a:t>Conceptual level: conventional versus novel</a:t>
            </a:r>
          </a:p>
          <a:p>
            <a:pPr marL="514350" lvl="0" indent="-514350">
              <a:lnSpc>
                <a:spcPct val="100000"/>
              </a:lnSpc>
              <a:spcBef>
                <a:spcPts val="0"/>
              </a:spcBef>
              <a:buAutoNum type="arabicPeriod"/>
              <a:defRPr/>
            </a:pPr>
            <a:r>
              <a:rPr lang="en-GB" sz="2400" b="1" dirty="0">
                <a:solidFill>
                  <a:schemeClr val="accent3"/>
                </a:solidFill>
                <a:latin typeface="Palatino Linotype" charset="0"/>
                <a:ea typeface="Palatino Linotype" charset="0"/>
                <a:cs typeface="Palatino Linotype" charset="0"/>
              </a:rPr>
              <a:t>Communicative level: deliberate versus non-deliberate </a:t>
            </a:r>
          </a:p>
          <a:p>
            <a:endParaRPr lang="en-GB" dirty="0"/>
          </a:p>
        </p:txBody>
      </p:sp>
      <p:sp>
        <p:nvSpPr>
          <p:cNvPr id="4" name="Bulle rectangulaire 3"/>
          <p:cNvSpPr/>
          <p:nvPr/>
        </p:nvSpPr>
        <p:spPr>
          <a:xfrm>
            <a:off x="2608521" y="1250704"/>
            <a:ext cx="9364133" cy="3318933"/>
          </a:xfrm>
          <a:prstGeom prst="wedgeRect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Palatino Linotype" charset="0"/>
                <a:ea typeface="Palatino Linotype" charset="0"/>
                <a:cs typeface="Palatino Linotype" charset="0"/>
              </a:rPr>
              <a:t>Deliberate metaphor concerns the intentional use of metaphors </a:t>
            </a:r>
            <a:r>
              <a:rPr lang="en-GB" sz="2800" i="1" dirty="0" smtClean="0">
                <a:latin typeface="Palatino Linotype" charset="0"/>
                <a:ea typeface="Palatino Linotype" charset="0"/>
                <a:cs typeface="Palatino Linotype" charset="0"/>
              </a:rPr>
              <a:t>as</a:t>
            </a:r>
            <a:r>
              <a:rPr lang="en-GB" sz="2800" dirty="0" smtClean="0">
                <a:latin typeface="Palatino Linotype" charset="0"/>
                <a:ea typeface="Palatino Linotype" charset="0"/>
                <a:cs typeface="Palatino Linotype" charset="0"/>
              </a:rPr>
              <a:t> metaphors between sender and addressee. This definition minimally implies that language users, in production or reception, pay distinct attention to the source domain as a separate domain of reference </a:t>
            </a:r>
          </a:p>
          <a:p>
            <a:pPr algn="ctr"/>
            <a:r>
              <a:rPr lang="en-GB" sz="2800" dirty="0" smtClean="0">
                <a:latin typeface="Palatino Linotype" charset="0"/>
                <a:ea typeface="Palatino Linotype" charset="0"/>
                <a:cs typeface="Palatino Linotype" charset="0"/>
              </a:rPr>
              <a:t>(Steen, 2017) </a:t>
            </a:r>
            <a:endParaRPr lang="en-GB" sz="2800" dirty="0">
              <a:latin typeface="Palatino Linotype" charset="0"/>
              <a:ea typeface="Palatino Linotype" charset="0"/>
              <a:cs typeface="Palatino Linotype" charset="0"/>
            </a:endParaRPr>
          </a:p>
        </p:txBody>
      </p:sp>
      <p:sp>
        <p:nvSpPr>
          <p:cNvPr id="5" name="Rectangle 4"/>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48605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834274"/>
          </a:xfrm>
        </p:spPr>
        <p:txBody>
          <a:bodyPr/>
          <a:lstStyle/>
          <a:p>
            <a:pPr algn="ctr"/>
            <a:r>
              <a:rPr lang="en-GB" i="1" dirty="0" smtClean="0">
                <a:solidFill>
                  <a:schemeClr val="accent6"/>
                </a:solidFill>
                <a:latin typeface="Palatino Linotype" charset="0"/>
                <a:ea typeface="Palatino Linotype" charset="0"/>
                <a:cs typeface="Palatino Linotype" charset="0"/>
              </a:rPr>
              <a:t>DMT &amp; it’s theoretical framework </a:t>
            </a:r>
            <a:endParaRPr lang="en-GB" i="1" dirty="0">
              <a:solidFill>
                <a:schemeClr val="accent6"/>
              </a:solidFill>
              <a:latin typeface="Palatino Linotype" charset="0"/>
              <a:ea typeface="Palatino Linotype" charset="0"/>
              <a:cs typeface="Palatino Linotype" charset="0"/>
            </a:endParaRPr>
          </a:p>
        </p:txBody>
      </p:sp>
      <p:sp>
        <p:nvSpPr>
          <p:cNvPr id="3" name="Espace réservé du contenu 2"/>
          <p:cNvSpPr>
            <a:spLocks noGrp="1"/>
          </p:cNvSpPr>
          <p:nvPr>
            <p:ph idx="1"/>
          </p:nvPr>
        </p:nvSpPr>
        <p:spPr/>
        <p:txBody>
          <a:bodyPr/>
          <a:lstStyle/>
          <a:p>
            <a:pPr marL="0" indent="0">
              <a:buNone/>
            </a:pPr>
            <a:r>
              <a:rPr lang="en-GB" dirty="0">
                <a:latin typeface="Palatino Linotype" charset="0"/>
                <a:ea typeface="Palatino Linotype" charset="0"/>
                <a:cs typeface="Palatino Linotype" charset="0"/>
              </a:rPr>
              <a:t>The idea of deliberate metaphor </a:t>
            </a:r>
            <a:r>
              <a:rPr lang="en-GB" dirty="0" smtClean="0">
                <a:latin typeface="Palatino Linotype" charset="0"/>
                <a:ea typeface="Palatino Linotype" charset="0"/>
                <a:cs typeface="Palatino Linotype" charset="0"/>
              </a:rPr>
              <a:t>= a </a:t>
            </a:r>
            <a:r>
              <a:rPr lang="en-GB" b="1" u="sng" dirty="0">
                <a:latin typeface="Palatino Linotype" charset="0"/>
                <a:ea typeface="Palatino Linotype" charset="0"/>
                <a:cs typeface="Palatino Linotype" charset="0"/>
              </a:rPr>
              <a:t>hotly debated issue </a:t>
            </a:r>
            <a:r>
              <a:rPr lang="en-GB" dirty="0">
                <a:latin typeface="Palatino Linotype" charset="0"/>
                <a:ea typeface="Palatino Linotype" charset="0"/>
                <a:cs typeface="Palatino Linotype" charset="0"/>
              </a:rPr>
              <a:t>in </a:t>
            </a:r>
            <a:r>
              <a:rPr lang="en-GB" dirty="0" smtClean="0">
                <a:latin typeface="Palatino Linotype" charset="0"/>
                <a:ea typeface="Palatino Linotype" charset="0"/>
                <a:cs typeface="Palatino Linotype" charset="0"/>
              </a:rPr>
              <a:t>literature</a:t>
            </a:r>
          </a:p>
          <a:p>
            <a:pPr marL="0" indent="0">
              <a:buNone/>
            </a:pPr>
            <a:endParaRPr lang="en-GB" dirty="0" smtClean="0">
              <a:latin typeface="Palatino Linotype" charset="0"/>
              <a:ea typeface="Palatino Linotype" charset="0"/>
              <a:cs typeface="Palatino Linotype" charset="0"/>
            </a:endParaRPr>
          </a:p>
          <a:p>
            <a:pPr lvl="1">
              <a:lnSpc>
                <a:spcPct val="150000"/>
              </a:lnSpc>
              <a:buFont typeface="Wingdings" charset="2"/>
              <a:buChar char="Ø"/>
            </a:pPr>
            <a:r>
              <a:rPr lang="en-GB" dirty="0">
                <a:latin typeface="Palatino Linotype" charset="0"/>
                <a:ea typeface="Palatino Linotype" charset="0"/>
                <a:cs typeface="Palatino Linotype" charset="0"/>
              </a:rPr>
              <a:t> T</a:t>
            </a:r>
            <a:r>
              <a:rPr lang="en-GB" dirty="0" smtClean="0">
                <a:latin typeface="Palatino Linotype" charset="0"/>
                <a:ea typeface="Palatino Linotype" charset="0"/>
                <a:cs typeface="Palatino Linotype" charset="0"/>
              </a:rPr>
              <a:t>heoretical &amp; empirical </a:t>
            </a:r>
          </a:p>
          <a:p>
            <a:pPr lvl="1">
              <a:lnSpc>
                <a:spcPct val="150000"/>
              </a:lnSpc>
              <a:buFont typeface="Wingdings" charset="2"/>
              <a:buChar char="Ø"/>
            </a:pPr>
            <a:r>
              <a:rPr lang="en-GB" dirty="0" smtClean="0">
                <a:latin typeface="Palatino Linotype" charset="0"/>
                <a:ea typeface="Palatino Linotype" charset="0"/>
                <a:cs typeface="Palatino Linotype" charset="0"/>
              </a:rPr>
              <a:t> Steen versus Gibbs </a:t>
            </a:r>
          </a:p>
          <a:p>
            <a:pPr lvl="1">
              <a:lnSpc>
                <a:spcPct val="150000"/>
              </a:lnSpc>
              <a:buFont typeface="Wingdings" charset="2"/>
              <a:buChar char="Ø"/>
            </a:pPr>
            <a:r>
              <a:rPr lang="en-GB" dirty="0">
                <a:latin typeface="Palatino Linotype" charset="0"/>
                <a:ea typeface="Palatino Linotype" charset="0"/>
                <a:cs typeface="Palatino Linotype" charset="0"/>
              </a:rPr>
              <a:t> </a:t>
            </a:r>
            <a:r>
              <a:rPr lang="en-GB" dirty="0" smtClean="0">
                <a:latin typeface="Palatino Linotype" charset="0"/>
                <a:ea typeface="Palatino Linotype" charset="0"/>
                <a:cs typeface="Palatino Linotype" charset="0"/>
              </a:rPr>
              <a:t>Evolution of DMT : 2008 ⟹ 2017</a:t>
            </a:r>
          </a:p>
          <a:p>
            <a:pPr lvl="1">
              <a:lnSpc>
                <a:spcPct val="150000"/>
              </a:lnSpc>
              <a:buFont typeface="Wingdings" charset="2"/>
              <a:buChar char="Ø"/>
            </a:pPr>
            <a:r>
              <a:rPr lang="en-GB" dirty="0" smtClean="0">
                <a:latin typeface="Palatino Linotype" charset="0"/>
                <a:ea typeface="Palatino Linotype" charset="0"/>
                <a:cs typeface="Palatino Linotype" charset="0"/>
              </a:rPr>
              <a:t> However: still need for empirical research on how notion of deliberate metaphor may be conceived </a:t>
            </a:r>
            <a:br>
              <a:rPr lang="en-GB" dirty="0" smtClean="0">
                <a:latin typeface="Palatino Linotype" charset="0"/>
                <a:ea typeface="Palatino Linotype" charset="0"/>
                <a:cs typeface="Palatino Linotype" charset="0"/>
              </a:rPr>
            </a:br>
            <a:endParaRPr lang="en-GB" dirty="0" smtClean="0">
              <a:latin typeface="Palatino Linotype" charset="0"/>
              <a:ea typeface="Palatino Linotype" charset="0"/>
              <a:cs typeface="Palatino Linotype" charset="0"/>
            </a:endParaRPr>
          </a:p>
          <a:p>
            <a:pPr marL="0" indent="0">
              <a:buNone/>
            </a:pPr>
            <a:endParaRPr lang="en-GB" dirty="0" smtClean="0"/>
          </a:p>
          <a:p>
            <a:pPr marL="0" indent="0">
              <a:buNone/>
            </a:pPr>
            <a:endParaRPr lang="en-GB" dirty="0">
              <a:latin typeface="Palatino Linotype" charset="0"/>
              <a:ea typeface="Palatino Linotype" charset="0"/>
              <a:cs typeface="Palatino Linotype" charset="0"/>
            </a:endParaRPr>
          </a:p>
        </p:txBody>
      </p:sp>
      <p:sp>
        <p:nvSpPr>
          <p:cNvPr id="4" name="Rectangle 3"/>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611208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834274"/>
          </a:xfrm>
        </p:spPr>
        <p:txBody>
          <a:bodyPr/>
          <a:lstStyle/>
          <a:p>
            <a:pPr algn="ctr"/>
            <a:r>
              <a:rPr lang="en-GB" i="1" dirty="0" smtClean="0">
                <a:solidFill>
                  <a:schemeClr val="accent6"/>
                </a:solidFill>
                <a:latin typeface="Palatino Linotype" charset="0"/>
                <a:ea typeface="Palatino Linotype" charset="0"/>
                <a:cs typeface="Palatino Linotype" charset="0"/>
              </a:rPr>
              <a:t>DMT &amp; it’s theoretical framework </a:t>
            </a:r>
            <a:endParaRPr lang="en-GB" i="1" dirty="0">
              <a:solidFill>
                <a:schemeClr val="accent6"/>
              </a:solidFill>
              <a:latin typeface="Palatino Linotype" charset="0"/>
              <a:ea typeface="Palatino Linotype" charset="0"/>
              <a:cs typeface="Palatino Linotype" charset="0"/>
            </a:endParaRPr>
          </a:p>
        </p:txBody>
      </p:sp>
      <p:sp>
        <p:nvSpPr>
          <p:cNvPr id="3" name="Espace réservé du contenu 2"/>
          <p:cNvSpPr>
            <a:spLocks noGrp="1"/>
          </p:cNvSpPr>
          <p:nvPr>
            <p:ph idx="1"/>
          </p:nvPr>
        </p:nvSpPr>
        <p:spPr>
          <a:xfrm>
            <a:off x="1097280" y="2002220"/>
            <a:ext cx="10058400" cy="3866873"/>
          </a:xfrm>
        </p:spPr>
        <p:txBody>
          <a:bodyPr>
            <a:normAutofit fontScale="92500" lnSpcReduction="20000"/>
          </a:bodyPr>
          <a:lstStyle/>
          <a:p>
            <a:pPr>
              <a:buFont typeface="Wingdings" charset="2"/>
              <a:buChar char="Ø"/>
            </a:pPr>
            <a:r>
              <a:rPr lang="en-GB" dirty="0" smtClean="0">
                <a:latin typeface="Palatino Linotype" charset="0"/>
                <a:ea typeface="Palatino Linotype" charset="0"/>
                <a:cs typeface="Palatino Linotype" charset="0"/>
              </a:rPr>
              <a:t> </a:t>
            </a:r>
            <a:r>
              <a:rPr lang="en-GB" b="1" u="sng" dirty="0" smtClean="0">
                <a:latin typeface="Palatino Linotype" charset="0"/>
                <a:ea typeface="Palatino Linotype" charset="0"/>
                <a:cs typeface="Palatino Linotype" charset="0"/>
              </a:rPr>
              <a:t>Existing research </a:t>
            </a:r>
            <a:r>
              <a:rPr lang="en-GB" dirty="0" smtClean="0">
                <a:latin typeface="Palatino Linotype" charset="0"/>
                <a:ea typeface="Palatino Linotype" charset="0"/>
                <a:cs typeface="Palatino Linotype" charset="0"/>
              </a:rPr>
              <a:t>on deliberate metaphor: </a:t>
            </a:r>
            <a:br>
              <a:rPr lang="en-GB" dirty="0" smtClean="0">
                <a:latin typeface="Palatino Linotype" charset="0"/>
                <a:ea typeface="Palatino Linotype" charset="0"/>
                <a:cs typeface="Palatino Linotype" charset="0"/>
              </a:rPr>
            </a:br>
            <a:r>
              <a:rPr lang="en-GB" dirty="0" smtClean="0">
                <a:latin typeface="Palatino Linotype" charset="0"/>
                <a:ea typeface="Palatino Linotype" charset="0"/>
                <a:cs typeface="Palatino Linotype" charset="0"/>
              </a:rPr>
              <a:t>	Krennmayr (2011), </a:t>
            </a:r>
            <a:r>
              <a:rPr lang="en-GB" dirty="0" err="1" smtClean="0">
                <a:latin typeface="Palatino Linotype" charset="0"/>
                <a:ea typeface="Palatino Linotype" charset="0"/>
                <a:cs typeface="Palatino Linotype" charset="0"/>
              </a:rPr>
              <a:t>Pasma</a:t>
            </a:r>
            <a:r>
              <a:rPr lang="en-GB" dirty="0" smtClean="0">
                <a:latin typeface="Palatino Linotype" charset="0"/>
                <a:ea typeface="Palatino Linotype" charset="0"/>
                <a:cs typeface="Palatino Linotype" charset="0"/>
              </a:rPr>
              <a:t> (2011), Perrez &amp; Reuchamps (2014), Heyvaert et al. 	(submitted), etc. </a:t>
            </a:r>
          </a:p>
          <a:p>
            <a:pPr>
              <a:buFont typeface="Wingdings" charset="2"/>
              <a:buChar char="Ø"/>
            </a:pPr>
            <a:endParaRPr lang="en-GB" sz="3200" dirty="0">
              <a:latin typeface="Palatino Linotype" charset="0"/>
              <a:ea typeface="Palatino Linotype" charset="0"/>
              <a:cs typeface="Palatino Linotype" charset="0"/>
            </a:endParaRPr>
          </a:p>
          <a:p>
            <a:pPr lvl="2">
              <a:buFont typeface="Wingdings" charset="2"/>
              <a:buChar char="Ø"/>
            </a:pPr>
            <a:r>
              <a:rPr lang="en-GB" sz="2000" dirty="0" smtClean="0">
                <a:latin typeface="Palatino Linotype" charset="0"/>
                <a:ea typeface="Palatino Linotype" charset="0"/>
                <a:cs typeface="Palatino Linotype" charset="0"/>
              </a:rPr>
              <a:t> </a:t>
            </a:r>
            <a:r>
              <a:rPr lang="en-GB" sz="2000" b="1" u="sng" dirty="0" smtClean="0">
                <a:latin typeface="Palatino Linotype" charset="0"/>
                <a:ea typeface="Palatino Linotype" charset="0"/>
                <a:cs typeface="Palatino Linotype" charset="0"/>
              </a:rPr>
              <a:t>Top-down approach </a:t>
            </a:r>
            <a:r>
              <a:rPr lang="en-GB" sz="2000" dirty="0" smtClean="0">
                <a:latin typeface="Palatino Linotype" charset="0"/>
                <a:ea typeface="Palatino Linotype" charset="0"/>
                <a:cs typeface="Palatino Linotype" charset="0"/>
              </a:rPr>
              <a:t>to the identification of deliberate metaphor</a:t>
            </a:r>
            <a:br>
              <a:rPr lang="en-GB" sz="2000" dirty="0" smtClean="0">
                <a:latin typeface="Palatino Linotype" charset="0"/>
                <a:ea typeface="Palatino Linotype" charset="0"/>
                <a:cs typeface="Palatino Linotype" charset="0"/>
              </a:rPr>
            </a:br>
            <a:endParaRPr lang="en-GB" sz="2000" dirty="0" smtClean="0">
              <a:latin typeface="Palatino Linotype" charset="0"/>
              <a:ea typeface="Palatino Linotype" charset="0"/>
              <a:cs typeface="Palatino Linotype" charset="0"/>
            </a:endParaRPr>
          </a:p>
          <a:p>
            <a:pPr>
              <a:buFont typeface="Wingdings" charset="2"/>
              <a:buChar char="Ø"/>
            </a:pPr>
            <a:r>
              <a:rPr lang="en-GB" dirty="0">
                <a:latin typeface="Palatino Linotype" charset="0"/>
                <a:ea typeface="Palatino Linotype" charset="0"/>
                <a:cs typeface="Palatino Linotype" charset="0"/>
              </a:rPr>
              <a:t> </a:t>
            </a:r>
            <a:r>
              <a:rPr lang="en-GB" dirty="0" smtClean="0">
                <a:solidFill>
                  <a:schemeClr val="accent6"/>
                </a:solidFill>
                <a:latin typeface="Palatino Linotype" charset="0"/>
                <a:ea typeface="Palatino Linotype" charset="0"/>
                <a:cs typeface="Palatino Linotype" charset="0"/>
              </a:rPr>
              <a:t>Need for </a:t>
            </a:r>
            <a:r>
              <a:rPr lang="en-GB" b="1" u="sng" dirty="0" smtClean="0">
                <a:solidFill>
                  <a:schemeClr val="accent6"/>
                </a:solidFill>
                <a:latin typeface="Palatino Linotype" charset="0"/>
                <a:ea typeface="Palatino Linotype" charset="0"/>
                <a:cs typeface="Palatino Linotype" charset="0"/>
              </a:rPr>
              <a:t>bottom-up approach</a:t>
            </a:r>
            <a:r>
              <a:rPr lang="en-GB" dirty="0" smtClean="0">
                <a:solidFill>
                  <a:schemeClr val="accent6"/>
                </a:solidFill>
                <a:latin typeface="Palatino Linotype" charset="0"/>
                <a:ea typeface="Palatino Linotype" charset="0"/>
                <a:cs typeface="Palatino Linotype" charset="0"/>
              </a:rPr>
              <a:t> </a:t>
            </a:r>
            <a:r>
              <a:rPr lang="en-GB" dirty="0" smtClean="0">
                <a:latin typeface="Palatino Linotype" charset="0"/>
                <a:ea typeface="Palatino Linotype" charset="0"/>
                <a:cs typeface="Palatino Linotype" charset="0"/>
              </a:rPr>
              <a:t>⟹ fully understand what deliberate metaphors are and what characterizes them </a:t>
            </a:r>
          </a:p>
          <a:p>
            <a:pPr>
              <a:buFont typeface="Wingdings" charset="2"/>
              <a:buChar char="Ø"/>
            </a:pPr>
            <a:r>
              <a:rPr lang="en-GB" b="1" dirty="0" smtClean="0">
                <a:latin typeface="Palatino Linotype" charset="0"/>
                <a:ea typeface="Palatino Linotype" charset="0"/>
                <a:cs typeface="Palatino Linotype" charset="0"/>
              </a:rPr>
              <a:t>Aim of the research</a:t>
            </a:r>
            <a:endParaRPr lang="en-GB" dirty="0" smtClean="0">
              <a:latin typeface="Palatino Linotype" charset="0"/>
              <a:ea typeface="Palatino Linotype" charset="0"/>
              <a:cs typeface="Palatino Linotype" charset="0"/>
            </a:endParaRPr>
          </a:p>
          <a:p>
            <a:pPr marL="0" lvl="0" indent="0">
              <a:lnSpc>
                <a:spcPct val="100000"/>
              </a:lnSpc>
              <a:spcBef>
                <a:spcPts val="0"/>
              </a:spcBef>
              <a:spcAft>
                <a:spcPts val="0"/>
              </a:spcAft>
              <a:buClrTx/>
              <a:buSzTx/>
              <a:buNone/>
              <a:defRPr/>
            </a:pPr>
            <a:endParaRPr lang="en-GB" dirty="0">
              <a:latin typeface="Palatino Linotype" charset="0"/>
              <a:ea typeface="Palatino Linotype" charset="0"/>
              <a:cs typeface="Palatino Linotype" charset="0"/>
            </a:endParaRPr>
          </a:p>
          <a:p>
            <a:pPr marL="0" lvl="0" indent="0" algn="ctr">
              <a:lnSpc>
                <a:spcPct val="100000"/>
              </a:lnSpc>
              <a:spcBef>
                <a:spcPts val="0"/>
              </a:spcBef>
              <a:spcAft>
                <a:spcPts val="0"/>
              </a:spcAft>
              <a:buClrTx/>
              <a:buSzTx/>
              <a:buNone/>
              <a:defRPr/>
            </a:pPr>
            <a:r>
              <a:rPr lang="en-GB" i="1" dirty="0" smtClean="0">
                <a:latin typeface="Palatino Linotype" charset="0"/>
                <a:ea typeface="Palatino Linotype" charset="0"/>
                <a:cs typeface="Palatino Linotype" charset="0"/>
              </a:rPr>
              <a:t>“important </a:t>
            </a:r>
            <a:r>
              <a:rPr lang="en-GB" i="1" dirty="0">
                <a:latin typeface="Palatino Linotype" charset="0"/>
                <a:ea typeface="Palatino Linotype" charset="0"/>
                <a:cs typeface="Palatino Linotype" charset="0"/>
              </a:rPr>
              <a:t>to perform the identification of potentially deliberate metaphor in a bottom-up fashion, starting from the data rather than from a set list of features to look for</a:t>
            </a:r>
            <a:r>
              <a:rPr lang="en-GB" dirty="0" smtClean="0">
                <a:latin typeface="Palatino Linotype" charset="0"/>
                <a:ea typeface="Palatino Linotype" charset="0"/>
                <a:cs typeface="Palatino Linotype" charset="0"/>
              </a:rPr>
              <a:t>.” (</a:t>
            </a:r>
            <a:r>
              <a:rPr lang="en-GB" dirty="0" err="1" smtClean="0">
                <a:latin typeface="Palatino Linotype" charset="0"/>
                <a:ea typeface="Palatino Linotype" charset="0"/>
                <a:cs typeface="Palatino Linotype" charset="0"/>
              </a:rPr>
              <a:t>Reijnierse</a:t>
            </a:r>
            <a:r>
              <a:rPr lang="en-GB" dirty="0" smtClean="0">
                <a:latin typeface="Palatino Linotype" charset="0"/>
                <a:ea typeface="Palatino Linotype" charset="0"/>
                <a:cs typeface="Palatino Linotype" charset="0"/>
              </a:rPr>
              <a:t>, 2017) 	</a:t>
            </a:r>
            <a:br>
              <a:rPr lang="en-GB" dirty="0" smtClean="0">
                <a:latin typeface="Palatino Linotype" charset="0"/>
                <a:ea typeface="Palatino Linotype" charset="0"/>
                <a:cs typeface="Palatino Linotype" charset="0"/>
              </a:rPr>
            </a:br>
            <a:endParaRPr lang="en-GB" dirty="0" smtClean="0">
              <a:latin typeface="Palatino Linotype" charset="0"/>
              <a:ea typeface="Palatino Linotype" charset="0"/>
              <a:cs typeface="Palatino Linotype" charset="0"/>
            </a:endParaRPr>
          </a:p>
          <a:p>
            <a:pPr marL="0" indent="0">
              <a:buNone/>
            </a:pPr>
            <a:endParaRPr lang="en-GB" dirty="0" smtClean="0"/>
          </a:p>
          <a:p>
            <a:pPr marL="0" indent="0">
              <a:buNone/>
            </a:pPr>
            <a:endParaRPr lang="en-GB" dirty="0">
              <a:latin typeface="Palatino Linotype" charset="0"/>
              <a:ea typeface="Palatino Linotype" charset="0"/>
              <a:cs typeface="Palatino Linotype" charset="0"/>
            </a:endParaRPr>
          </a:p>
        </p:txBody>
      </p:sp>
      <p:sp>
        <p:nvSpPr>
          <p:cNvPr id="4" name="Rectangle 3"/>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50333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blinds(horizontal)">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834274"/>
          </a:xfrm>
        </p:spPr>
        <p:txBody>
          <a:bodyPr/>
          <a:lstStyle/>
          <a:p>
            <a:pPr algn="ctr"/>
            <a:r>
              <a:rPr lang="en-GB" i="1" dirty="0" smtClean="0">
                <a:solidFill>
                  <a:schemeClr val="accent6"/>
                </a:solidFill>
                <a:latin typeface="Palatino Linotype" charset="0"/>
                <a:ea typeface="Palatino Linotype" charset="0"/>
                <a:cs typeface="Palatino Linotype" charset="0"/>
              </a:rPr>
              <a:t>Corpus: Belgian Political Discourse </a:t>
            </a:r>
            <a:endParaRPr lang="en-GB" i="1" dirty="0">
              <a:solidFill>
                <a:schemeClr val="accent6"/>
              </a:solidFill>
              <a:latin typeface="Palatino Linotype" charset="0"/>
              <a:ea typeface="Palatino Linotype" charset="0"/>
              <a:cs typeface="Palatino Linotype" charset="0"/>
            </a:endParaRPr>
          </a:p>
        </p:txBody>
      </p:sp>
      <p:sp>
        <p:nvSpPr>
          <p:cNvPr id="3" name="Espace réservé du contenu 2"/>
          <p:cNvSpPr>
            <a:spLocks noGrp="1"/>
          </p:cNvSpPr>
          <p:nvPr>
            <p:ph idx="1"/>
          </p:nvPr>
        </p:nvSpPr>
        <p:spPr>
          <a:xfrm>
            <a:off x="1097280" y="2002220"/>
            <a:ext cx="10058400" cy="3866873"/>
          </a:xfrm>
        </p:spPr>
        <p:txBody>
          <a:bodyPr>
            <a:normAutofit/>
          </a:bodyPr>
          <a:lstStyle/>
          <a:p>
            <a:pPr marL="0" indent="0">
              <a:buNone/>
            </a:pPr>
            <a:endParaRPr lang="en-GB" dirty="0" smtClean="0"/>
          </a:p>
          <a:p>
            <a:pPr marL="0" indent="0">
              <a:buNone/>
            </a:pPr>
            <a:endParaRPr lang="en-GB" dirty="0">
              <a:latin typeface="Palatino Linotype" charset="0"/>
              <a:ea typeface="Palatino Linotype" charset="0"/>
              <a:cs typeface="Palatino Linotype" charset="0"/>
            </a:endParaRPr>
          </a:p>
        </p:txBody>
      </p:sp>
      <p:sp>
        <p:nvSpPr>
          <p:cNvPr id="5" name="Espace réservé du contenu 2"/>
          <p:cNvSpPr txBox="1">
            <a:spLocks/>
          </p:cNvSpPr>
          <p:nvPr/>
        </p:nvSpPr>
        <p:spPr>
          <a:xfrm>
            <a:off x="838200" y="1825625"/>
            <a:ext cx="10515600" cy="435133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0000"/>
              </a:lnSpc>
              <a:spcBef>
                <a:spcPts val="0"/>
              </a:spcBef>
              <a:spcAft>
                <a:spcPts val="0"/>
              </a:spcAft>
              <a:buClrTx/>
              <a:buSzTx/>
              <a:buFontTx/>
              <a:buNone/>
              <a:defRPr/>
            </a:pPr>
            <a:r>
              <a:rPr lang="en-GB" smtClean="0"/>
              <a:t> </a:t>
            </a:r>
            <a:endParaRPr lang="en-GB" dirty="0"/>
          </a:p>
        </p:txBody>
      </p:sp>
      <p:sp>
        <p:nvSpPr>
          <p:cNvPr id="7" name="ZoneTexte 6"/>
          <p:cNvSpPr txBox="1"/>
          <p:nvPr/>
        </p:nvSpPr>
        <p:spPr>
          <a:xfrm>
            <a:off x="838200" y="2236944"/>
            <a:ext cx="4377267" cy="923330"/>
          </a:xfrm>
          <a:prstGeom prst="rect">
            <a:avLst/>
          </a:prstGeom>
          <a:ln w="57150">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err="1" smtClean="0">
                <a:latin typeface="Palatino Linotype" charset="0"/>
                <a:ea typeface="Palatino Linotype" charset="0"/>
                <a:cs typeface="Palatino Linotype" charset="0"/>
              </a:rPr>
              <a:t>metaphors</a:t>
            </a:r>
            <a:r>
              <a:rPr lang="fr-FR" dirty="0" smtClean="0">
                <a:latin typeface="Palatino Linotype" charset="0"/>
                <a:ea typeface="Palatino Linotype" charset="0"/>
                <a:cs typeface="Palatino Linotype" charset="0"/>
              </a:rPr>
              <a:t> </a:t>
            </a:r>
            <a:r>
              <a:rPr lang="fr-FR" dirty="0" err="1" smtClean="0">
                <a:latin typeface="Palatino Linotype" charset="0"/>
                <a:ea typeface="Palatino Linotype" charset="0"/>
                <a:cs typeface="Palatino Linotype" charset="0"/>
              </a:rPr>
              <a:t>which</a:t>
            </a:r>
            <a:r>
              <a:rPr lang="fr-FR" dirty="0" smtClean="0">
                <a:latin typeface="Palatino Linotype" charset="0"/>
                <a:ea typeface="Palatino Linotype" charset="0"/>
                <a:cs typeface="Palatino Linotype" charset="0"/>
              </a:rPr>
              <a:t> are </a:t>
            </a:r>
            <a:r>
              <a:rPr lang="fr-FR" dirty="0" err="1" smtClean="0">
                <a:latin typeface="Palatino Linotype" charset="0"/>
                <a:ea typeface="Palatino Linotype" charset="0"/>
                <a:cs typeface="Palatino Linotype" charset="0"/>
              </a:rPr>
              <a:t>produced</a:t>
            </a:r>
            <a:r>
              <a:rPr lang="fr-FR" dirty="0" smtClean="0">
                <a:latin typeface="Palatino Linotype" charset="0"/>
                <a:ea typeface="Palatino Linotype" charset="0"/>
                <a:cs typeface="Palatino Linotype" charset="0"/>
              </a:rPr>
              <a:t>/</a:t>
            </a:r>
            <a:r>
              <a:rPr lang="fr-FR" dirty="0" err="1" smtClean="0">
                <a:latin typeface="Palatino Linotype" charset="0"/>
                <a:ea typeface="Palatino Linotype" charset="0"/>
                <a:cs typeface="Palatino Linotype" charset="0"/>
              </a:rPr>
              <a:t>perceived</a:t>
            </a:r>
            <a:r>
              <a:rPr lang="fr-FR" dirty="0" smtClean="0">
                <a:latin typeface="Palatino Linotype" charset="0"/>
                <a:ea typeface="Palatino Linotype" charset="0"/>
                <a:cs typeface="Palatino Linotype" charset="0"/>
              </a:rPr>
              <a:t> </a:t>
            </a:r>
          </a:p>
          <a:p>
            <a:pPr algn="ctr"/>
            <a:r>
              <a:rPr lang="fr-FR" i="1" dirty="0" smtClean="0">
                <a:latin typeface="Palatino Linotype" charset="0"/>
                <a:ea typeface="Palatino Linotype" charset="0"/>
                <a:cs typeface="Palatino Linotype" charset="0"/>
              </a:rPr>
              <a:t>as</a:t>
            </a:r>
            <a:r>
              <a:rPr lang="fr-FR" dirty="0" smtClean="0">
                <a:latin typeface="Palatino Linotype" charset="0"/>
                <a:ea typeface="Palatino Linotype" charset="0"/>
                <a:cs typeface="Palatino Linotype" charset="0"/>
              </a:rPr>
              <a:t> </a:t>
            </a:r>
            <a:r>
              <a:rPr lang="fr-FR" dirty="0" err="1" smtClean="0">
                <a:latin typeface="Palatino Linotype" charset="0"/>
                <a:ea typeface="Palatino Linotype" charset="0"/>
                <a:cs typeface="Palatino Linotype" charset="0"/>
              </a:rPr>
              <a:t>metaphors</a:t>
            </a:r>
            <a:r>
              <a:rPr lang="fr-FR" dirty="0" smtClean="0">
                <a:latin typeface="Palatino Linotype" charset="0"/>
                <a:ea typeface="Palatino Linotype" charset="0"/>
                <a:cs typeface="Palatino Linotype" charset="0"/>
              </a:rPr>
              <a:t> (⇾ </a:t>
            </a:r>
            <a:r>
              <a:rPr lang="fr-FR" dirty="0" err="1" smtClean="0">
                <a:latin typeface="Palatino Linotype" charset="0"/>
                <a:ea typeface="Palatino Linotype" charset="0"/>
                <a:cs typeface="Palatino Linotype" charset="0"/>
              </a:rPr>
              <a:t>deliberate</a:t>
            </a:r>
            <a:r>
              <a:rPr lang="fr-FR" dirty="0" smtClean="0">
                <a:latin typeface="Palatino Linotype" charset="0"/>
                <a:ea typeface="Palatino Linotype" charset="0"/>
                <a:cs typeface="Palatino Linotype" charset="0"/>
              </a:rPr>
              <a:t>)</a:t>
            </a:r>
          </a:p>
        </p:txBody>
      </p:sp>
      <p:sp>
        <p:nvSpPr>
          <p:cNvPr id="8" name="ZoneTexte 7"/>
          <p:cNvSpPr txBox="1"/>
          <p:nvPr/>
        </p:nvSpPr>
        <p:spPr>
          <a:xfrm>
            <a:off x="6942667" y="2049546"/>
            <a:ext cx="4614333" cy="1200329"/>
          </a:xfrm>
          <a:prstGeom prst="rect">
            <a:avLst/>
          </a:prstGeom>
          <a:ln w="57150">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err="1" smtClean="0">
                <a:latin typeface="Palatino Linotype" charset="0"/>
                <a:ea typeface="Palatino Linotype" charset="0"/>
                <a:cs typeface="Palatino Linotype" charset="0"/>
              </a:rPr>
              <a:t>metaphors</a:t>
            </a:r>
            <a:r>
              <a:rPr lang="fr-FR" dirty="0" smtClean="0">
                <a:latin typeface="Palatino Linotype" charset="0"/>
                <a:ea typeface="Palatino Linotype" charset="0"/>
                <a:cs typeface="Palatino Linotype" charset="0"/>
              </a:rPr>
              <a:t> </a:t>
            </a:r>
            <a:r>
              <a:rPr lang="fr-FR" dirty="0" err="1" smtClean="0">
                <a:latin typeface="Palatino Linotype" charset="0"/>
                <a:ea typeface="Palatino Linotype" charset="0"/>
                <a:cs typeface="Palatino Linotype" charset="0"/>
              </a:rPr>
              <a:t>which</a:t>
            </a:r>
            <a:r>
              <a:rPr lang="fr-FR" dirty="0" smtClean="0">
                <a:latin typeface="Palatino Linotype" charset="0"/>
                <a:ea typeface="Palatino Linotype" charset="0"/>
                <a:cs typeface="Palatino Linotype" charset="0"/>
              </a:rPr>
              <a:t> </a:t>
            </a:r>
            <a:r>
              <a:rPr lang="fr-FR" dirty="0" err="1" smtClean="0">
                <a:latin typeface="Palatino Linotype" charset="0"/>
                <a:ea typeface="Palatino Linotype" charset="0"/>
                <a:cs typeface="Palatino Linotype" charset="0"/>
              </a:rPr>
              <a:t>constitute</a:t>
            </a:r>
            <a:r>
              <a:rPr lang="fr-FR" dirty="0" smtClean="0">
                <a:latin typeface="Palatino Linotype" charset="0"/>
                <a:ea typeface="Palatino Linotype" charset="0"/>
                <a:cs typeface="Palatino Linotype" charset="0"/>
              </a:rPr>
              <a:t> </a:t>
            </a:r>
          </a:p>
          <a:p>
            <a:pPr algn="ctr"/>
            <a:r>
              <a:rPr lang="fr-FR" dirty="0" smtClean="0">
                <a:latin typeface="Palatino Linotype" charset="0"/>
                <a:ea typeface="Palatino Linotype" charset="0"/>
                <a:cs typeface="Palatino Linotype" charset="0"/>
              </a:rPr>
              <a:t>the type of </a:t>
            </a:r>
            <a:r>
              <a:rPr lang="fr-FR" dirty="0" err="1" smtClean="0">
                <a:latin typeface="Palatino Linotype" charset="0"/>
                <a:ea typeface="Palatino Linotype" charset="0"/>
                <a:cs typeface="Palatino Linotype" charset="0"/>
              </a:rPr>
              <a:t>language</a:t>
            </a:r>
            <a:r>
              <a:rPr lang="fr-FR" dirty="0" smtClean="0">
                <a:latin typeface="Palatino Linotype" charset="0"/>
                <a:ea typeface="Palatino Linotype" charset="0"/>
                <a:cs typeface="Palatino Linotype" charset="0"/>
              </a:rPr>
              <a:t> use </a:t>
            </a:r>
            <a:r>
              <a:rPr lang="fr-FR" dirty="0" err="1" smtClean="0">
                <a:latin typeface="Palatino Linotype" charset="0"/>
                <a:ea typeface="Palatino Linotype" charset="0"/>
                <a:cs typeface="Palatino Linotype" charset="0"/>
              </a:rPr>
              <a:t>that</a:t>
            </a:r>
            <a:r>
              <a:rPr lang="fr-FR" dirty="0" smtClean="0">
                <a:latin typeface="Palatino Linotype" charset="0"/>
                <a:ea typeface="Palatino Linotype" charset="0"/>
                <a:cs typeface="Palatino Linotype" charset="0"/>
              </a:rPr>
              <a:t> people </a:t>
            </a:r>
            <a:r>
              <a:rPr lang="fr-FR" dirty="0" err="1" smtClean="0">
                <a:latin typeface="Palatino Linotype" charset="0"/>
                <a:ea typeface="Palatino Linotype" charset="0"/>
                <a:cs typeface="Palatino Linotype" charset="0"/>
              </a:rPr>
              <a:t>usually</a:t>
            </a:r>
            <a:r>
              <a:rPr lang="fr-FR" dirty="0" smtClean="0">
                <a:latin typeface="Palatino Linotype" charset="0"/>
                <a:ea typeface="Palatino Linotype" charset="0"/>
                <a:cs typeface="Palatino Linotype" charset="0"/>
              </a:rPr>
              <a:t> use to talk about </a:t>
            </a:r>
          </a:p>
          <a:p>
            <a:pPr algn="ctr"/>
            <a:r>
              <a:rPr lang="fr-FR" dirty="0" smtClean="0">
                <a:latin typeface="Palatino Linotype" charset="0"/>
                <a:ea typeface="Palatino Linotype" charset="0"/>
                <a:cs typeface="Palatino Linotype" charset="0"/>
              </a:rPr>
              <a:t>certain topics (⇾ non-</a:t>
            </a:r>
            <a:r>
              <a:rPr lang="fr-FR" dirty="0" err="1" smtClean="0">
                <a:latin typeface="Palatino Linotype" charset="0"/>
                <a:ea typeface="Palatino Linotype" charset="0"/>
                <a:cs typeface="Palatino Linotype" charset="0"/>
              </a:rPr>
              <a:t>deliberate</a:t>
            </a:r>
            <a:r>
              <a:rPr lang="fr-FR" dirty="0" smtClean="0">
                <a:latin typeface="Palatino Linotype" charset="0"/>
                <a:ea typeface="Palatino Linotype" charset="0"/>
                <a:cs typeface="Palatino Linotype" charset="0"/>
              </a:rPr>
              <a:t>)</a:t>
            </a:r>
          </a:p>
        </p:txBody>
      </p:sp>
      <p:sp>
        <p:nvSpPr>
          <p:cNvPr id="9" name="Double flèche horizontale 8"/>
          <p:cNvSpPr/>
          <p:nvPr/>
        </p:nvSpPr>
        <p:spPr>
          <a:xfrm>
            <a:off x="5418667" y="2508054"/>
            <a:ext cx="1117600" cy="389467"/>
          </a:xfrm>
          <a:prstGeom prst="lef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952499" y="4018425"/>
            <a:ext cx="10286999" cy="369332"/>
          </a:xfrm>
          <a:prstGeom prst="rect">
            <a:avLst/>
          </a:prstGeom>
          <a:ln w="28575">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a:spAutoFit/>
          </a:bodyPr>
          <a:lstStyle/>
          <a:p>
            <a:r>
              <a:rPr lang="en-GB" dirty="0" smtClean="0">
                <a:latin typeface="Palatino Linotype" charset="0"/>
                <a:ea typeface="Palatino Linotype" charset="0"/>
                <a:cs typeface="Palatino Linotype" charset="0"/>
              </a:rPr>
              <a:t>Political discourse = </a:t>
            </a:r>
            <a:r>
              <a:rPr lang="en-GB" dirty="0">
                <a:latin typeface="Palatino Linotype" charset="0"/>
                <a:ea typeface="Palatino Linotype" charset="0"/>
                <a:cs typeface="Palatino Linotype" charset="0"/>
              </a:rPr>
              <a:t>s</a:t>
            </a:r>
            <a:r>
              <a:rPr lang="en-GB" dirty="0" smtClean="0">
                <a:latin typeface="Palatino Linotype" charset="0"/>
                <a:ea typeface="Palatino Linotype" charset="0"/>
                <a:cs typeface="Palatino Linotype" charset="0"/>
              </a:rPr>
              <a:t>ituated in a </a:t>
            </a:r>
            <a:r>
              <a:rPr lang="en-GB" b="1" dirty="0" smtClean="0">
                <a:latin typeface="Palatino Linotype" charset="0"/>
                <a:ea typeface="Palatino Linotype" charset="0"/>
                <a:cs typeface="Palatino Linotype" charset="0"/>
              </a:rPr>
              <a:t>space of  “conflicts” </a:t>
            </a:r>
            <a:r>
              <a:rPr lang="en-GB" dirty="0" smtClean="0">
                <a:latin typeface="Palatino Linotype" charset="0"/>
                <a:ea typeface="Palatino Linotype" charset="0"/>
                <a:cs typeface="Palatino Linotype" charset="0"/>
              </a:rPr>
              <a:t>between </a:t>
            </a:r>
            <a:r>
              <a:rPr lang="en-GB" b="1" dirty="0" smtClean="0">
                <a:latin typeface="Palatino Linotype" charset="0"/>
                <a:ea typeface="Palatino Linotype" charset="0"/>
                <a:cs typeface="Palatino Linotype" charset="0"/>
              </a:rPr>
              <a:t>representations</a:t>
            </a:r>
            <a:r>
              <a:rPr lang="en-GB" dirty="0" smtClean="0">
                <a:latin typeface="Palatino Linotype" charset="0"/>
                <a:ea typeface="Palatino Linotype" charset="0"/>
                <a:cs typeface="Palatino Linotype" charset="0"/>
              </a:rPr>
              <a:t> of topics and issues</a:t>
            </a:r>
            <a:endParaRPr lang="en-GB" dirty="0"/>
          </a:p>
        </p:txBody>
      </p:sp>
      <p:sp>
        <p:nvSpPr>
          <p:cNvPr id="11" name="Rectangle 10"/>
          <p:cNvSpPr/>
          <p:nvPr/>
        </p:nvSpPr>
        <p:spPr>
          <a:xfrm>
            <a:off x="838200" y="5212067"/>
            <a:ext cx="10515599" cy="507831"/>
          </a:xfrm>
          <a:prstGeom prst="rect">
            <a:avLst/>
          </a:prstGeom>
          <a:ln w="38100">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en-GB" dirty="0" smtClean="0">
                <a:latin typeface="Palatino Linotype" charset="0"/>
                <a:ea typeface="Palatino Linotype" charset="0"/>
                <a:cs typeface="Palatino Linotype" charset="0"/>
              </a:rPr>
              <a:t>Political discourse = ideal: Lends itself quite naturally to the use of deliberate metaphors</a:t>
            </a:r>
          </a:p>
        </p:txBody>
      </p:sp>
      <p:cxnSp>
        <p:nvCxnSpPr>
          <p:cNvPr id="12" name="Connecteur en arc 11"/>
          <p:cNvCxnSpPr/>
          <p:nvPr/>
        </p:nvCxnSpPr>
        <p:spPr>
          <a:xfrm>
            <a:off x="2137833" y="3222685"/>
            <a:ext cx="1778000" cy="551782"/>
          </a:xfrm>
          <a:prstGeom prst="curvedConnector3">
            <a:avLst/>
          </a:prstGeom>
          <a:ln w="57150">
            <a:solidFill>
              <a:schemeClr val="accent1">
                <a:lumMod val="60000"/>
                <a:lumOff val="40000"/>
              </a:schemeClr>
            </a:solidFill>
            <a:tailEnd type="triangle"/>
          </a:ln>
          <a:effectLst>
            <a:outerShdw blurRad="50800" dist="76200" dir="5400000" algn="t" rotWithShape="0">
              <a:prstClr val="black">
                <a:alpha val="40000"/>
              </a:prstClr>
            </a:outerShdw>
          </a:effectLst>
        </p:spPr>
        <p:style>
          <a:lnRef idx="3">
            <a:schemeClr val="accent5"/>
          </a:lnRef>
          <a:fillRef idx="0">
            <a:schemeClr val="accent5"/>
          </a:fillRef>
          <a:effectRef idx="2">
            <a:schemeClr val="accent5"/>
          </a:effectRef>
          <a:fontRef idx="minor">
            <a:schemeClr val="tx1"/>
          </a:fontRef>
        </p:style>
      </p:cxnSp>
      <p:cxnSp>
        <p:nvCxnSpPr>
          <p:cNvPr id="13" name="Connecteur en arc 12"/>
          <p:cNvCxnSpPr/>
          <p:nvPr/>
        </p:nvCxnSpPr>
        <p:spPr>
          <a:xfrm rot="10800000" flipV="1">
            <a:off x="7696360" y="3327347"/>
            <a:ext cx="2133600" cy="551782"/>
          </a:xfrm>
          <a:prstGeom prst="curvedConnector3">
            <a:avLst/>
          </a:prstGeom>
          <a:ln w="57150">
            <a:solidFill>
              <a:schemeClr val="accent1">
                <a:lumMod val="60000"/>
                <a:lumOff val="40000"/>
              </a:schemeClr>
            </a:solidFill>
            <a:tailEnd type="triangle"/>
          </a:ln>
          <a:effectLst>
            <a:outerShdw blurRad="50800" dist="762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4" name="Flèche vers le bas 13"/>
          <p:cNvSpPr/>
          <p:nvPr/>
        </p:nvSpPr>
        <p:spPr>
          <a:xfrm>
            <a:off x="5740400" y="4511668"/>
            <a:ext cx="474134" cy="583755"/>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401057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834274"/>
          </a:xfrm>
        </p:spPr>
        <p:txBody>
          <a:bodyPr/>
          <a:lstStyle/>
          <a:p>
            <a:pPr algn="ctr"/>
            <a:r>
              <a:rPr lang="en-GB" i="1" dirty="0" smtClean="0">
                <a:solidFill>
                  <a:schemeClr val="accent6"/>
                </a:solidFill>
                <a:latin typeface="Palatino Linotype" charset="0"/>
                <a:ea typeface="Palatino Linotype" charset="0"/>
                <a:cs typeface="Palatino Linotype" charset="0"/>
              </a:rPr>
              <a:t>Corpus: Belgian Political Discourse </a:t>
            </a:r>
            <a:endParaRPr lang="en-GB" i="1" dirty="0">
              <a:solidFill>
                <a:schemeClr val="accent6"/>
              </a:solidFill>
              <a:latin typeface="Palatino Linotype" charset="0"/>
              <a:ea typeface="Palatino Linotype" charset="0"/>
              <a:cs typeface="Palatino Linotype" charset="0"/>
            </a:endParaRPr>
          </a:p>
        </p:txBody>
      </p:sp>
      <p:sp>
        <p:nvSpPr>
          <p:cNvPr id="3" name="Espace réservé du contenu 2"/>
          <p:cNvSpPr>
            <a:spLocks noGrp="1"/>
          </p:cNvSpPr>
          <p:nvPr>
            <p:ph idx="1"/>
          </p:nvPr>
        </p:nvSpPr>
        <p:spPr>
          <a:xfrm>
            <a:off x="586596" y="2002220"/>
            <a:ext cx="10767204" cy="4174743"/>
          </a:xfrm>
        </p:spPr>
        <p:txBody>
          <a:bodyPr>
            <a:normAutofit/>
          </a:bodyPr>
          <a:lstStyle/>
          <a:p>
            <a:pPr>
              <a:buFont typeface="Wingdings" charset="2"/>
              <a:buChar char="Ø"/>
            </a:pPr>
            <a:r>
              <a:rPr lang="en-GB" dirty="0" smtClean="0">
                <a:latin typeface="Palatino Linotype" charset="0"/>
                <a:ea typeface="Palatino Linotype" charset="0"/>
                <a:cs typeface="Palatino Linotype" charset="0"/>
              </a:rPr>
              <a:t> Belgian </a:t>
            </a:r>
            <a:r>
              <a:rPr lang="en-GB" dirty="0">
                <a:latin typeface="Palatino Linotype" charset="0"/>
                <a:ea typeface="Palatino Linotype" charset="0"/>
                <a:cs typeface="Palatino Linotype" charset="0"/>
              </a:rPr>
              <a:t>governmental declarations from 2006 </a:t>
            </a:r>
            <a:r>
              <a:rPr lang="mr-IN" dirty="0">
                <a:latin typeface="Palatino Linotype" charset="0"/>
                <a:ea typeface="Palatino Linotype" charset="0"/>
                <a:cs typeface="Palatino Linotype" charset="0"/>
              </a:rPr>
              <a:t>–</a:t>
            </a:r>
            <a:r>
              <a:rPr lang="en-GB" dirty="0">
                <a:latin typeface="Palatino Linotype" charset="0"/>
                <a:ea typeface="Palatino Linotype" charset="0"/>
                <a:cs typeface="Palatino Linotype" charset="0"/>
              </a:rPr>
              <a:t> 2016 </a:t>
            </a:r>
            <a:br>
              <a:rPr lang="en-GB" dirty="0">
                <a:latin typeface="Palatino Linotype" charset="0"/>
                <a:ea typeface="Palatino Linotype" charset="0"/>
                <a:cs typeface="Palatino Linotype" charset="0"/>
              </a:rPr>
            </a:br>
            <a:endParaRPr lang="en-GB" dirty="0">
              <a:latin typeface="Palatino Linotype" charset="0"/>
              <a:ea typeface="Palatino Linotype" charset="0"/>
              <a:cs typeface="Palatino Linotype" charset="0"/>
            </a:endParaRPr>
          </a:p>
          <a:p>
            <a:pPr>
              <a:buFont typeface="Wingdings" charset="2"/>
              <a:buChar char="Ø"/>
            </a:pPr>
            <a:r>
              <a:rPr lang="en-GB" dirty="0" smtClean="0">
                <a:latin typeface="Palatino Linotype" charset="0"/>
                <a:ea typeface="Palatino Linotype" charset="0"/>
                <a:cs typeface="Palatino Linotype" charset="0"/>
              </a:rPr>
              <a:t> Bilingual </a:t>
            </a:r>
            <a:r>
              <a:rPr lang="en-GB" dirty="0">
                <a:latin typeface="Palatino Linotype" charset="0"/>
                <a:ea typeface="Palatino Linotype" charset="0"/>
                <a:cs typeface="Palatino Linotype" charset="0"/>
              </a:rPr>
              <a:t>corpus (FR </a:t>
            </a:r>
            <a:r>
              <a:rPr lang="mr-IN" dirty="0">
                <a:latin typeface="Palatino Linotype" charset="0"/>
                <a:ea typeface="Palatino Linotype" charset="0"/>
                <a:cs typeface="Palatino Linotype" charset="0"/>
              </a:rPr>
              <a:t>–</a:t>
            </a:r>
            <a:r>
              <a:rPr lang="en-GB" dirty="0">
                <a:latin typeface="Palatino Linotype" charset="0"/>
                <a:ea typeface="Palatino Linotype" charset="0"/>
                <a:cs typeface="Palatino Linotype" charset="0"/>
              </a:rPr>
              <a:t> NL) </a:t>
            </a:r>
            <a:br>
              <a:rPr lang="en-GB" dirty="0">
                <a:latin typeface="Palatino Linotype" charset="0"/>
                <a:ea typeface="Palatino Linotype" charset="0"/>
                <a:cs typeface="Palatino Linotype" charset="0"/>
              </a:rPr>
            </a:br>
            <a:endParaRPr lang="en-GB" dirty="0">
              <a:latin typeface="Palatino Linotype" charset="0"/>
              <a:ea typeface="Palatino Linotype" charset="0"/>
              <a:cs typeface="Palatino Linotype" charset="0"/>
            </a:endParaRPr>
          </a:p>
          <a:p>
            <a:pPr>
              <a:buFont typeface="Wingdings" charset="2"/>
              <a:buChar char="Ø"/>
            </a:pPr>
            <a:r>
              <a:rPr lang="en-GB" dirty="0" smtClean="0">
                <a:latin typeface="Palatino Linotype" charset="0"/>
                <a:ea typeface="Palatino Linotype" charset="0"/>
                <a:cs typeface="Palatino Linotype" charset="0"/>
              </a:rPr>
              <a:t> 1 </a:t>
            </a:r>
            <a:r>
              <a:rPr lang="en-GB" dirty="0">
                <a:latin typeface="Palatino Linotype" charset="0"/>
                <a:ea typeface="Palatino Linotype" charset="0"/>
                <a:cs typeface="Palatino Linotype" charset="0"/>
              </a:rPr>
              <a:t>million words</a:t>
            </a:r>
            <a:br>
              <a:rPr lang="en-GB" dirty="0">
                <a:latin typeface="Palatino Linotype" charset="0"/>
                <a:ea typeface="Palatino Linotype" charset="0"/>
                <a:cs typeface="Palatino Linotype" charset="0"/>
              </a:rPr>
            </a:br>
            <a:endParaRPr lang="en-GB" dirty="0">
              <a:latin typeface="Palatino Linotype" charset="0"/>
              <a:ea typeface="Palatino Linotype" charset="0"/>
              <a:cs typeface="Palatino Linotype" charset="0"/>
            </a:endParaRPr>
          </a:p>
          <a:p>
            <a:pPr>
              <a:buFont typeface="Wingdings" charset="2"/>
              <a:buChar char="Ø"/>
            </a:pPr>
            <a:r>
              <a:rPr lang="en-GB" dirty="0" smtClean="0">
                <a:latin typeface="Palatino Linotype" charset="0"/>
                <a:ea typeface="Palatino Linotype" charset="0"/>
                <a:cs typeface="Palatino Linotype" charset="0"/>
              </a:rPr>
              <a:t> Consists </a:t>
            </a:r>
            <a:r>
              <a:rPr lang="en-GB" dirty="0">
                <a:latin typeface="Palatino Linotype" charset="0"/>
                <a:ea typeface="Palatino Linotype" charset="0"/>
                <a:cs typeface="Palatino Linotype" charset="0"/>
              </a:rPr>
              <a:t>of 2 types of political discourse: </a:t>
            </a:r>
            <a:br>
              <a:rPr lang="en-GB" dirty="0">
                <a:latin typeface="Palatino Linotype" charset="0"/>
                <a:ea typeface="Palatino Linotype" charset="0"/>
                <a:cs typeface="Palatino Linotype" charset="0"/>
              </a:rPr>
            </a:br>
            <a:r>
              <a:rPr lang="en-GB" dirty="0">
                <a:latin typeface="Palatino Linotype" charset="0"/>
                <a:ea typeface="Palatino Linotype" charset="0"/>
                <a:cs typeface="Palatino Linotype" charset="0"/>
              </a:rPr>
              <a:t>1. Speech given by Belgian Prime Minister about current state of affairs regarding Belgian politics </a:t>
            </a:r>
            <a:br>
              <a:rPr lang="en-GB" dirty="0">
                <a:latin typeface="Palatino Linotype" charset="0"/>
                <a:ea typeface="Palatino Linotype" charset="0"/>
                <a:cs typeface="Palatino Linotype" charset="0"/>
              </a:rPr>
            </a:br>
            <a:r>
              <a:rPr lang="en-GB" dirty="0">
                <a:latin typeface="Palatino Linotype" charset="0"/>
                <a:ea typeface="Palatino Linotype" charset="0"/>
                <a:cs typeface="Palatino Linotype" charset="0"/>
              </a:rPr>
              <a:t>2. Responses and reactions of Presidents and other prominent members of Belgian political parties </a:t>
            </a:r>
            <a:endParaRPr lang="en-GB" dirty="0" smtClean="0">
              <a:latin typeface="Palatino Linotype" charset="0"/>
              <a:ea typeface="Palatino Linotype" charset="0"/>
              <a:cs typeface="Palatino Linotype" charset="0"/>
            </a:endParaRPr>
          </a:p>
          <a:p>
            <a:pPr marL="0" indent="0">
              <a:buNone/>
            </a:pPr>
            <a:r>
              <a:rPr lang="en-GB" dirty="0" smtClean="0">
                <a:latin typeface="Palatino Linotype" charset="0"/>
                <a:ea typeface="Palatino Linotype" charset="0"/>
                <a:cs typeface="Palatino Linotype" charset="0"/>
              </a:rPr>
              <a:t>⟹ spoken language, but written transcripts</a:t>
            </a:r>
          </a:p>
        </p:txBody>
      </p:sp>
      <p:sp>
        <p:nvSpPr>
          <p:cNvPr id="5" name="Espace réservé du contenu 2"/>
          <p:cNvSpPr txBox="1">
            <a:spLocks/>
          </p:cNvSpPr>
          <p:nvPr/>
        </p:nvSpPr>
        <p:spPr>
          <a:xfrm>
            <a:off x="838200" y="1825625"/>
            <a:ext cx="10515600" cy="435133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0000"/>
              </a:lnSpc>
              <a:spcBef>
                <a:spcPts val="0"/>
              </a:spcBef>
              <a:spcAft>
                <a:spcPts val="0"/>
              </a:spcAft>
              <a:buClrTx/>
              <a:buSzTx/>
              <a:buFontTx/>
              <a:buNone/>
              <a:defRPr/>
            </a:pPr>
            <a:r>
              <a:rPr lang="en-GB" smtClean="0"/>
              <a:t> </a:t>
            </a:r>
            <a:endParaRPr lang="en-GB" dirty="0"/>
          </a:p>
        </p:txBody>
      </p:sp>
      <p:sp>
        <p:nvSpPr>
          <p:cNvPr id="15" name="Rectangle 14"/>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408340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r>
              <a:rPr lang="en-GB" i="1" dirty="0" smtClean="0">
                <a:solidFill>
                  <a:schemeClr val="accent6"/>
                </a:solidFill>
                <a:latin typeface="Palatino Linotype" charset="0"/>
                <a:ea typeface="Palatino Linotype" charset="0"/>
                <a:cs typeface="Palatino Linotype" charset="0"/>
              </a:rPr>
              <a:t>Analysis of deliberate metaphors</a:t>
            </a:r>
            <a:r>
              <a:rPr lang="en-GB" i="1" smtClean="0">
                <a:solidFill>
                  <a:schemeClr val="accent6"/>
                </a:solidFill>
                <a:latin typeface="Palatino Linotype" charset="0"/>
                <a:ea typeface="Palatino Linotype" charset="0"/>
                <a:cs typeface="Palatino Linotype" charset="0"/>
              </a:rPr>
              <a:t>: Methodology </a:t>
            </a:r>
            <a:endParaRPr lang="en-GB"/>
          </a:p>
        </p:txBody>
      </p:sp>
      <p:sp>
        <p:nvSpPr>
          <p:cNvPr id="3" name="Espace réservé du contenu 2"/>
          <p:cNvSpPr>
            <a:spLocks noGrp="1"/>
          </p:cNvSpPr>
          <p:nvPr>
            <p:ph idx="1"/>
          </p:nvPr>
        </p:nvSpPr>
        <p:spPr>
          <a:xfrm>
            <a:off x="1078301" y="1914746"/>
            <a:ext cx="10058400" cy="4023360"/>
          </a:xfrm>
        </p:spPr>
        <p:txBody>
          <a:bodyPr/>
          <a:lstStyle/>
          <a:p>
            <a:pPr algn="ctr"/>
            <a:r>
              <a:rPr lang="en-GB" b="1" dirty="0" smtClean="0"/>
              <a:t> </a:t>
            </a:r>
            <a:r>
              <a:rPr lang="en-GB" b="1" dirty="0" smtClean="0">
                <a:latin typeface="Palatino Linotype" charset="0"/>
                <a:ea typeface="Palatino Linotype" charset="0"/>
                <a:cs typeface="Palatino Linotype" charset="0"/>
              </a:rPr>
              <a:t>Deliberate Metaphor Identification Procedure (DMIP) </a:t>
            </a:r>
          </a:p>
          <a:p>
            <a:pPr algn="ctr"/>
            <a:r>
              <a:rPr lang="en-GB" sz="1800" dirty="0" smtClean="0">
                <a:latin typeface="Palatino Linotype" charset="0"/>
                <a:ea typeface="Palatino Linotype" charset="0"/>
                <a:cs typeface="Palatino Linotype" charset="0"/>
              </a:rPr>
              <a:t>= bottom-up approach to the identification of potentially deliberate metaphors, </a:t>
            </a:r>
            <a:r>
              <a:rPr lang="en-GB" sz="1800" dirty="0" err="1" smtClean="0">
                <a:latin typeface="Palatino Linotype" charset="0"/>
                <a:ea typeface="Palatino Linotype" charset="0"/>
                <a:cs typeface="Palatino Linotype" charset="0"/>
              </a:rPr>
              <a:t>Reijnierse</a:t>
            </a:r>
            <a:r>
              <a:rPr lang="en-GB" sz="1800" dirty="0" smtClean="0">
                <a:latin typeface="Palatino Linotype" charset="0"/>
                <a:ea typeface="Palatino Linotype" charset="0"/>
                <a:cs typeface="Palatino Linotype" charset="0"/>
              </a:rPr>
              <a:t> 2017</a:t>
            </a:r>
          </a:p>
          <a:p>
            <a:pPr lvl="0" algn="ctr"/>
            <a:endParaRPr lang="en-GB" sz="1800" b="1" i="1" dirty="0" smtClean="0">
              <a:latin typeface="Palatino Linotype" charset="0"/>
              <a:ea typeface="Palatino Linotype" charset="0"/>
              <a:cs typeface="Palatino Linotype" charset="0"/>
            </a:endParaRPr>
          </a:p>
          <a:p>
            <a:pPr lvl="0" algn="ctr"/>
            <a:r>
              <a:rPr lang="en-GB" sz="1800" b="1" i="1" dirty="0" smtClean="0">
                <a:latin typeface="Palatino Linotype" charset="0"/>
                <a:ea typeface="Palatino Linotype" charset="0"/>
                <a:cs typeface="Palatino Linotype" charset="0"/>
              </a:rPr>
              <a:t>Quantitative </a:t>
            </a:r>
            <a:r>
              <a:rPr lang="en-GB" sz="1800" b="1" i="1" dirty="0">
                <a:latin typeface="Palatino Linotype" charset="0"/>
                <a:ea typeface="Palatino Linotype" charset="0"/>
                <a:cs typeface="Palatino Linotype" charset="0"/>
              </a:rPr>
              <a:t>perspective</a:t>
            </a:r>
            <a:r>
              <a:rPr lang="en-GB" sz="1800" i="1" dirty="0">
                <a:latin typeface="Palatino Linotype" charset="0"/>
                <a:ea typeface="Palatino Linotype" charset="0"/>
                <a:cs typeface="Palatino Linotype" charset="0"/>
              </a:rPr>
              <a:t>:</a:t>
            </a:r>
            <a:r>
              <a:rPr lang="en-GB" sz="1800" dirty="0">
                <a:latin typeface="Palatino Linotype" charset="0"/>
                <a:ea typeface="Palatino Linotype" charset="0"/>
                <a:cs typeface="Palatino Linotype" charset="0"/>
              </a:rPr>
              <a:t> distribution and frequency of DM in language </a:t>
            </a:r>
            <a:r>
              <a:rPr lang="en-GB" sz="1800" dirty="0" smtClean="0">
                <a:latin typeface="Palatino Linotype" charset="0"/>
                <a:ea typeface="Palatino Linotype" charset="0"/>
                <a:cs typeface="Palatino Linotype" charset="0"/>
              </a:rPr>
              <a:t>use</a:t>
            </a:r>
          </a:p>
          <a:p>
            <a:pPr lvl="0" algn="ctr"/>
            <a:endParaRPr lang="en-GB" sz="1800" dirty="0">
              <a:latin typeface="Palatino Linotype" charset="0"/>
              <a:ea typeface="Palatino Linotype" charset="0"/>
              <a:cs typeface="Palatino Linotype" charset="0"/>
            </a:endParaRPr>
          </a:p>
          <a:p>
            <a:pPr lvl="0"/>
            <a:endParaRPr lang="en-GB" sz="1800" dirty="0">
              <a:latin typeface="Palatino Linotype" charset="0"/>
              <a:ea typeface="Palatino Linotype" charset="0"/>
              <a:cs typeface="Palatino Linotype" charset="0"/>
            </a:endParaRPr>
          </a:p>
          <a:p>
            <a:pPr lvl="0">
              <a:buFont typeface="Wingdings" charset="2"/>
              <a:buChar char="Ø"/>
            </a:pPr>
            <a:r>
              <a:rPr lang="en-GB" sz="1800" dirty="0" smtClean="0">
                <a:latin typeface="Palatino Linotype" charset="0"/>
                <a:ea typeface="Palatino Linotype" charset="0"/>
                <a:cs typeface="Palatino Linotype" charset="0"/>
              </a:rPr>
              <a:t> +/- 210 relevant contexts </a:t>
            </a:r>
          </a:p>
          <a:p>
            <a:pPr algn="ctr"/>
            <a:endParaRPr lang="en-GB" sz="1800" dirty="0">
              <a:latin typeface="Palatino Linotype" charset="0"/>
              <a:ea typeface="Palatino Linotype" charset="0"/>
              <a:cs typeface="Palatino Linotype" charset="0"/>
            </a:endParaRPr>
          </a:p>
        </p:txBody>
      </p:sp>
      <p:sp>
        <p:nvSpPr>
          <p:cNvPr id="9" name="Flèche vers la droite 8"/>
          <p:cNvSpPr/>
          <p:nvPr/>
        </p:nvSpPr>
        <p:spPr>
          <a:xfrm>
            <a:off x="1078301" y="3260784"/>
            <a:ext cx="1173193" cy="258793"/>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198086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86604"/>
            <a:ext cx="11662913" cy="903842"/>
          </a:xfrm>
        </p:spPr>
        <p:txBody>
          <a:bodyPr/>
          <a:lstStyle/>
          <a:p>
            <a:r>
              <a:rPr lang="en-GB" i="1" dirty="0" smtClean="0">
                <a:solidFill>
                  <a:schemeClr val="accent6"/>
                </a:solidFill>
                <a:latin typeface="Palatino Linotype" charset="0"/>
                <a:ea typeface="Palatino Linotype" charset="0"/>
                <a:cs typeface="Palatino Linotype" charset="0"/>
              </a:rPr>
              <a:t>Analysis of deliberate metaphors</a:t>
            </a:r>
            <a:r>
              <a:rPr lang="en-GB" i="1" smtClean="0">
                <a:solidFill>
                  <a:schemeClr val="accent6"/>
                </a:solidFill>
                <a:latin typeface="Palatino Linotype" charset="0"/>
                <a:ea typeface="Palatino Linotype" charset="0"/>
                <a:cs typeface="Palatino Linotype" charset="0"/>
              </a:rPr>
              <a:t>: Methodology </a:t>
            </a:r>
            <a:endParaRPr lang="en-GB"/>
          </a:p>
        </p:txBody>
      </p:sp>
      <p:sp>
        <p:nvSpPr>
          <p:cNvPr id="3" name="Espace réservé du contenu 2"/>
          <p:cNvSpPr>
            <a:spLocks noGrp="1"/>
          </p:cNvSpPr>
          <p:nvPr>
            <p:ph idx="1"/>
          </p:nvPr>
        </p:nvSpPr>
        <p:spPr>
          <a:xfrm>
            <a:off x="1078301" y="1914746"/>
            <a:ext cx="10058400" cy="4023360"/>
          </a:xfrm>
        </p:spPr>
        <p:txBody>
          <a:bodyPr>
            <a:normAutofit lnSpcReduction="10000"/>
          </a:bodyPr>
          <a:lstStyle/>
          <a:p>
            <a:pPr algn="ctr"/>
            <a:r>
              <a:rPr lang="en-GB" dirty="0" smtClean="0">
                <a:latin typeface="Palatino Linotype" charset="0"/>
                <a:ea typeface="Palatino Linotype" charset="0"/>
                <a:cs typeface="Palatino Linotype" charset="0"/>
              </a:rPr>
              <a:t>Quantitative results </a:t>
            </a:r>
          </a:p>
          <a:p>
            <a:pPr algn="ctr"/>
            <a:r>
              <a:rPr lang="en-GB" b="1" dirty="0" smtClean="0"/>
              <a:t> </a:t>
            </a:r>
            <a:endParaRPr lang="en-GB" sz="1800" b="1" i="1" dirty="0">
              <a:latin typeface="Palatino Linotype" charset="0"/>
              <a:ea typeface="Palatino Linotype" charset="0"/>
              <a:cs typeface="Palatino Linotype" charset="0"/>
            </a:endParaRPr>
          </a:p>
          <a:p>
            <a:pPr algn="ctr"/>
            <a:endParaRPr lang="en-GB" sz="1800" b="1" i="1" dirty="0" smtClean="0">
              <a:latin typeface="Palatino Linotype" charset="0"/>
              <a:ea typeface="Palatino Linotype" charset="0"/>
              <a:cs typeface="Palatino Linotype" charset="0"/>
            </a:endParaRPr>
          </a:p>
          <a:p>
            <a:pPr marL="201168" lvl="1" indent="0" algn="ctr">
              <a:buNone/>
            </a:pPr>
            <a:r>
              <a:rPr lang="en-GB" sz="1400" b="1" i="1" dirty="0">
                <a:latin typeface="Palatino Linotype" charset="0"/>
                <a:ea typeface="Palatino Linotype" charset="0"/>
                <a:cs typeface="Palatino Linotype" charset="0"/>
              </a:rPr>
              <a:t>	</a:t>
            </a:r>
            <a:r>
              <a:rPr lang="en-GB" sz="2000" b="1" i="1" dirty="0" smtClean="0">
                <a:latin typeface="Palatino Linotype" charset="0"/>
                <a:ea typeface="Palatino Linotype" charset="0"/>
                <a:cs typeface="Palatino Linotype" charset="0"/>
              </a:rPr>
              <a:t>Qualitative </a:t>
            </a:r>
            <a:r>
              <a:rPr lang="en-GB" sz="2000" b="1" i="1" dirty="0">
                <a:latin typeface="Palatino Linotype" charset="0"/>
                <a:ea typeface="Palatino Linotype" charset="0"/>
                <a:cs typeface="Palatino Linotype" charset="0"/>
              </a:rPr>
              <a:t>perspective</a:t>
            </a:r>
            <a:r>
              <a:rPr lang="en-GB" sz="2000" i="1" dirty="0">
                <a:latin typeface="Palatino Linotype" charset="0"/>
                <a:ea typeface="Palatino Linotype" charset="0"/>
                <a:cs typeface="Palatino Linotype" charset="0"/>
              </a:rPr>
              <a:t>:</a:t>
            </a:r>
            <a:r>
              <a:rPr lang="en-GB" sz="2000" dirty="0">
                <a:latin typeface="Palatino Linotype" charset="0"/>
                <a:ea typeface="Palatino Linotype" charset="0"/>
                <a:cs typeface="Palatino Linotype" charset="0"/>
              </a:rPr>
              <a:t> look at manifestations of DM in order to analyse functions and forms of DM</a:t>
            </a:r>
          </a:p>
          <a:p>
            <a:pPr lvl="0" algn="ctr"/>
            <a:endParaRPr lang="en-GB" sz="2800" dirty="0">
              <a:latin typeface="Palatino Linotype" charset="0"/>
              <a:ea typeface="Palatino Linotype" charset="0"/>
              <a:cs typeface="Palatino Linotype" charset="0"/>
            </a:endParaRPr>
          </a:p>
          <a:p>
            <a:pPr lvl="0">
              <a:buFont typeface="Wingdings" charset="2"/>
              <a:buChar char="Ø"/>
            </a:pPr>
            <a:r>
              <a:rPr lang="en-GB" sz="1800" dirty="0" smtClean="0">
                <a:latin typeface="Palatino Linotype" charset="0"/>
                <a:ea typeface="Palatino Linotype" charset="0"/>
                <a:cs typeface="Palatino Linotype" charset="0"/>
              </a:rPr>
              <a:t> Essence of the project </a:t>
            </a:r>
          </a:p>
          <a:p>
            <a:pPr lvl="0">
              <a:buFont typeface="Wingdings" charset="2"/>
              <a:buChar char="Ø"/>
            </a:pPr>
            <a:r>
              <a:rPr lang="en-GB" sz="1800" dirty="0">
                <a:latin typeface="Palatino Linotype" charset="0"/>
                <a:ea typeface="Palatino Linotype" charset="0"/>
                <a:cs typeface="Palatino Linotype" charset="0"/>
              </a:rPr>
              <a:t> </a:t>
            </a:r>
            <a:r>
              <a:rPr lang="en-GB" sz="1800" b="1" dirty="0" smtClean="0">
                <a:latin typeface="Palatino Linotype" charset="0"/>
                <a:ea typeface="Palatino Linotype" charset="0"/>
                <a:cs typeface="Palatino Linotype" charset="0"/>
              </a:rPr>
              <a:t>What characterizes deliberate metaphor?</a:t>
            </a:r>
          </a:p>
          <a:p>
            <a:pPr lvl="1">
              <a:buFont typeface="Wingdings" charset="2"/>
              <a:buChar char="Ø"/>
            </a:pPr>
            <a:r>
              <a:rPr lang="en-GB" sz="1600" dirty="0">
                <a:latin typeface="Palatino Linotype" charset="0"/>
                <a:ea typeface="Palatino Linotype" charset="0"/>
                <a:cs typeface="Palatino Linotype" charset="0"/>
              </a:rPr>
              <a:t> </a:t>
            </a:r>
            <a:r>
              <a:rPr lang="en-GB" sz="1600" dirty="0" smtClean="0">
                <a:latin typeface="Palatino Linotype" charset="0"/>
                <a:ea typeface="Palatino Linotype" charset="0"/>
                <a:cs typeface="Palatino Linotype" charset="0"/>
              </a:rPr>
              <a:t>linguistic </a:t>
            </a:r>
            <a:r>
              <a:rPr lang="mr-IN" sz="1600" dirty="0" smtClean="0">
                <a:latin typeface="Palatino Linotype" charset="0"/>
                <a:ea typeface="Palatino Linotype" charset="0"/>
                <a:cs typeface="Palatino Linotype" charset="0"/>
              </a:rPr>
              <a:t>–</a:t>
            </a:r>
            <a:r>
              <a:rPr lang="en-GB" sz="1600" dirty="0" smtClean="0">
                <a:latin typeface="Palatino Linotype" charset="0"/>
                <a:ea typeface="Palatino Linotype" charset="0"/>
                <a:cs typeface="Palatino Linotype" charset="0"/>
              </a:rPr>
              <a:t> conceptual </a:t>
            </a:r>
            <a:r>
              <a:rPr lang="mr-IN" sz="1600" dirty="0" smtClean="0">
                <a:latin typeface="Palatino Linotype" charset="0"/>
                <a:ea typeface="Palatino Linotype" charset="0"/>
                <a:cs typeface="Palatino Linotype" charset="0"/>
              </a:rPr>
              <a:t>–</a:t>
            </a:r>
            <a:r>
              <a:rPr lang="en-GB" sz="1600" dirty="0" smtClean="0">
                <a:latin typeface="Palatino Linotype" charset="0"/>
                <a:ea typeface="Palatino Linotype" charset="0"/>
                <a:cs typeface="Palatino Linotype" charset="0"/>
              </a:rPr>
              <a:t> communicative </a:t>
            </a:r>
          </a:p>
          <a:p>
            <a:pPr>
              <a:buFont typeface="Wingdings" charset="2"/>
              <a:buChar char="Ø"/>
            </a:pPr>
            <a:r>
              <a:rPr lang="en-GB" sz="2000" dirty="0" smtClean="0">
                <a:latin typeface="Palatino Linotype" charset="0"/>
                <a:ea typeface="Palatino Linotype" charset="0"/>
                <a:cs typeface="Palatino Linotype" charset="0"/>
              </a:rPr>
              <a:t>Provide a more complete list (++ “top-down”-list) </a:t>
            </a:r>
            <a:endParaRPr lang="en-GB" sz="2000" dirty="0">
              <a:latin typeface="Palatino Linotype" charset="0"/>
              <a:ea typeface="Palatino Linotype" charset="0"/>
              <a:cs typeface="Palatino Linotype" charset="0"/>
            </a:endParaRPr>
          </a:p>
        </p:txBody>
      </p:sp>
      <p:sp>
        <p:nvSpPr>
          <p:cNvPr id="9" name="Flèche vers la droite 8"/>
          <p:cNvSpPr/>
          <p:nvPr/>
        </p:nvSpPr>
        <p:spPr>
          <a:xfrm>
            <a:off x="1078300" y="3001992"/>
            <a:ext cx="1173193" cy="258793"/>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lèche vers le bas 3"/>
          <p:cNvSpPr/>
          <p:nvPr/>
        </p:nvSpPr>
        <p:spPr>
          <a:xfrm>
            <a:off x="5978104" y="2467154"/>
            <a:ext cx="258793" cy="534838"/>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01282" y="6409284"/>
            <a:ext cx="8839200" cy="369332"/>
          </a:xfrm>
          <a:prstGeom prst="rect">
            <a:avLst/>
          </a:prstGeom>
        </p:spPr>
        <p:txBody>
          <a:bodyPr wrap="square">
            <a:spAutoFit/>
          </a:bodyPr>
          <a:lstStyle/>
          <a:p>
            <a:r>
              <a:rPr lang="en-GB" b="1" i="1" smtClean="0">
                <a:solidFill>
                  <a:schemeClr val="accent6"/>
                </a:solidFill>
                <a:latin typeface="Palatino Linotype" charset="0"/>
                <a:ea typeface="Palatino Linotype" charset="0"/>
                <a:cs typeface="Palatino Linotype" charset="0"/>
              </a:rPr>
              <a:t>Symposium: Figurative Framing in Political Communication, Amsterdam 15/12/2017</a:t>
            </a:r>
            <a:endParaRPr lang="en-GB" b="1" i="1" dirty="0">
              <a:solidFill>
                <a:schemeClr val="accent6"/>
              </a:solidFill>
              <a:latin typeface="Palatino Linotype" charset="0"/>
              <a:ea typeface="Palatino Linotype" charset="0"/>
              <a:cs typeface="Palatino Linotype" charset="0"/>
            </a:endParaRPr>
          </a:p>
        </p:txBody>
      </p:sp>
    </p:spTree>
    <p:extLst>
      <p:ext uri="{BB962C8B-B14F-4D97-AF65-F5344CB8AC3E}">
        <p14:creationId xmlns:p14="http://schemas.microsoft.com/office/powerpoint/2010/main" val="794018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on">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étrospectio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o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1166</TotalTime>
  <Words>1537</Words>
  <Application>Microsoft Macintosh PowerPoint</Application>
  <PresentationFormat>Grand écran</PresentationFormat>
  <Paragraphs>166</Paragraphs>
  <Slides>17</Slides>
  <Notes>11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Calibri</vt:lpstr>
      <vt:lpstr>Calibri Light</vt:lpstr>
      <vt:lpstr>Palatino Linotype</vt:lpstr>
      <vt:lpstr>Wingdings</vt:lpstr>
      <vt:lpstr>Rétrospection</vt:lpstr>
      <vt:lpstr>DMT and its theoretical framework:  A bottom-up approach to the analysis of deliberate metaphor in political discourse</vt:lpstr>
      <vt:lpstr>Starting point of the project:  The Paradox of metaphor - Deliberate Metaphor Theory (DMT) </vt:lpstr>
      <vt:lpstr>Starting point of the project:  The Paradox of metaphor - Deliberate Metaphor Theory (DMT) </vt:lpstr>
      <vt:lpstr>DMT &amp; it’s theoretical framework </vt:lpstr>
      <vt:lpstr>DMT &amp; it’s theoretical framework </vt:lpstr>
      <vt:lpstr>Corpus: Belgian Political Discourse </vt:lpstr>
      <vt:lpstr>Corpus: Belgian Political Discourse </vt:lpstr>
      <vt:lpstr>Analysis of deliberate metaphors: Methodology </vt:lpstr>
      <vt:lpstr>Analysis of deliberate metaphors: Methodology </vt:lpstr>
      <vt:lpstr> Deliberate metaphor in political discourse</vt:lpstr>
      <vt:lpstr>Why a bottom-up analysis of the characteristics of deliberate metaphors?</vt:lpstr>
      <vt:lpstr>Circulation of deliberate metaphors</vt:lpstr>
      <vt:lpstr>Circulation of deliberate metaphors</vt:lpstr>
      <vt:lpstr>Circulation of deliberate metaphors</vt:lpstr>
      <vt:lpstr>Circulation of deliberate metaphors</vt:lpstr>
      <vt:lpstr>Circulation of deliberate metaphors</vt:lpstr>
      <vt:lpstr>DMT and its theoretical framework:  A bottom-up approach to the analysis of deliberate metaphor in political discourse  Thank you !   Suggestions and comments are welcome!   </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DMT and its theoretical framework:  A bottom-up approach to the analysis of deliberate metaphor in political discourse</dc:title>
  <dc:creator>Pauline Heyvaert</dc:creator>
  <cp:lastModifiedBy>Pauline Heyvaert</cp:lastModifiedBy>
  <cp:revision>30</cp:revision>
  <dcterms:created xsi:type="dcterms:W3CDTF">2017-12-14T14:05:11Z</dcterms:created>
  <dcterms:modified xsi:type="dcterms:W3CDTF">2017-12-15T09:56:46Z</dcterms:modified>
</cp:coreProperties>
</file>