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4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972"/>
    <p:restoredTop sz="94877"/>
  </p:normalViewPr>
  <p:slideViewPr>
    <p:cSldViewPr snapToGrid="0" snapToObjects="1">
      <p:cViewPr varScale="1">
        <p:scale>
          <a:sx n="90" d="100"/>
          <a:sy n="90" d="100"/>
        </p:scale>
        <p:origin x="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B89BB5-61D2-DB41-A1AE-3AD997FA82F0}" type="doc">
      <dgm:prSet loTypeId="urn:microsoft.com/office/officeart/2005/8/layout/radial6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061FEDA4-1183-BA49-A02E-AE2AF6A9B924}">
      <dgm:prSet phldrT="[Texte]" custT="1"/>
      <dgm:spPr/>
      <dgm:t>
        <a:bodyPr/>
        <a:lstStyle/>
        <a:p>
          <a:r>
            <a:rPr lang="fr-FR" sz="2000" b="1" dirty="0">
              <a:latin typeface="Avenir Roman" panose="02000503020000020003" pitchFamily="2" charset="0"/>
            </a:rPr>
            <a:t>WAR</a:t>
          </a:r>
        </a:p>
      </dgm:t>
    </dgm:pt>
    <dgm:pt modelId="{6364287A-B847-7E44-B416-56DAB72C8F00}" type="parTrans" cxnId="{7FABD29A-B28C-D64F-8E94-DA71A3E543F7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B98D9FA0-28E9-9547-AC60-C5D7B8AD99C8}" type="sibTrans" cxnId="{7FABD29A-B28C-D64F-8E94-DA71A3E543F7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86E3C99D-E6D5-994A-9F7B-CF1191BCFCD1}">
      <dgm:prSet phldrT="[Texte]"/>
      <dgm:spPr/>
      <dgm:t>
        <a:bodyPr/>
        <a:lstStyle/>
        <a:p>
          <a:r>
            <a:rPr lang="fr-FR" b="1" dirty="0" err="1">
              <a:latin typeface="Avenir Roman" panose="02000503020000020003" pitchFamily="2" charset="0"/>
            </a:rPr>
            <a:t>Enemy</a:t>
          </a:r>
          <a:r>
            <a:rPr lang="fr-FR" b="1" dirty="0">
              <a:latin typeface="Avenir Roman" panose="02000503020000020003" pitchFamily="2" charset="0"/>
            </a:rPr>
            <a:t> (coronavirus)</a:t>
          </a:r>
        </a:p>
      </dgm:t>
    </dgm:pt>
    <dgm:pt modelId="{4ABD0726-E2A1-2740-A840-94BC2A7D30F7}" type="parTrans" cxnId="{A12C00F5-6686-F649-8712-C652B7B3531F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38649515-4361-6D47-AA21-85BECDE904BE}" type="sibTrans" cxnId="{A12C00F5-6686-F649-8712-C652B7B3531F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CC674929-9437-E34A-B612-AE314382E02D}">
      <dgm:prSet phldrT="[Texte]"/>
      <dgm:spPr/>
      <dgm:t>
        <a:bodyPr/>
        <a:lstStyle/>
        <a:p>
          <a:r>
            <a:rPr lang="fr-FR" b="1" dirty="0" err="1">
              <a:latin typeface="Avenir Roman" panose="02000503020000020003" pitchFamily="2" charset="0"/>
            </a:rPr>
            <a:t>Strategy</a:t>
          </a:r>
          <a:r>
            <a:rPr lang="fr-FR" b="1" dirty="0">
              <a:latin typeface="Avenir Roman" panose="02000503020000020003" pitchFamily="2" charset="0"/>
            </a:rPr>
            <a:t> (</a:t>
          </a:r>
          <a:r>
            <a:rPr lang="fr-FR" b="1" dirty="0" err="1">
              <a:latin typeface="Avenir Roman" panose="02000503020000020003" pitchFamily="2" charset="0"/>
            </a:rPr>
            <a:t>flatten</a:t>
          </a:r>
          <a:r>
            <a:rPr lang="fr-FR" b="1" dirty="0">
              <a:latin typeface="Avenir Roman" panose="02000503020000020003" pitchFamily="2" charset="0"/>
            </a:rPr>
            <a:t> the </a:t>
          </a:r>
          <a:r>
            <a:rPr lang="fr-FR" b="1" dirty="0" err="1">
              <a:latin typeface="Avenir Roman" panose="02000503020000020003" pitchFamily="2" charset="0"/>
            </a:rPr>
            <a:t>curve</a:t>
          </a:r>
          <a:r>
            <a:rPr lang="fr-FR" b="1" dirty="0">
              <a:latin typeface="Avenir Roman" panose="02000503020000020003" pitchFamily="2" charset="0"/>
            </a:rPr>
            <a:t>)</a:t>
          </a:r>
        </a:p>
      </dgm:t>
    </dgm:pt>
    <dgm:pt modelId="{45583E44-EFC5-7047-B513-ECD18136F275}" type="parTrans" cxnId="{043ECCB1-7D29-1A4F-A8A9-4A036CC8D0DD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F5442B9D-ED7E-DF4C-A35B-C6475432F469}" type="sibTrans" cxnId="{043ECCB1-7D29-1A4F-A8A9-4A036CC8D0DD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0D91B6C3-3E2D-A64D-B88F-0F3BAE12419E}">
      <dgm:prSet phldrT="[Texte]"/>
      <dgm:spPr/>
      <dgm:t>
        <a:bodyPr/>
        <a:lstStyle/>
        <a:p>
          <a:r>
            <a:rPr lang="fr-FR" b="1" dirty="0">
              <a:latin typeface="Avenir Roman" panose="02000503020000020003" pitchFamily="2" charset="0"/>
            </a:rPr>
            <a:t>Front-line </a:t>
          </a:r>
          <a:r>
            <a:rPr lang="fr-FR" b="1" dirty="0" err="1">
              <a:latin typeface="Avenir Roman" panose="02000503020000020003" pitchFamily="2" charset="0"/>
            </a:rPr>
            <a:t>warriors</a:t>
          </a:r>
          <a:r>
            <a:rPr lang="fr-FR" b="1" dirty="0">
              <a:latin typeface="Avenir Roman" panose="02000503020000020003" pitchFamily="2" charset="0"/>
            </a:rPr>
            <a:t> (</a:t>
          </a:r>
          <a:r>
            <a:rPr lang="fr-FR" b="1" dirty="0" err="1">
              <a:latin typeface="Avenir Roman" panose="02000503020000020003" pitchFamily="2" charset="0"/>
            </a:rPr>
            <a:t>health</a:t>
          </a:r>
          <a:r>
            <a:rPr lang="fr-FR" b="1" dirty="0">
              <a:latin typeface="Avenir Roman" panose="02000503020000020003" pitchFamily="2" charset="0"/>
            </a:rPr>
            <a:t>-care </a:t>
          </a:r>
          <a:r>
            <a:rPr lang="fr-FR" b="1" dirty="0" err="1">
              <a:latin typeface="Avenir Roman" panose="02000503020000020003" pitchFamily="2" charset="0"/>
            </a:rPr>
            <a:t>personel</a:t>
          </a:r>
          <a:r>
            <a:rPr lang="fr-FR" b="1" dirty="0">
              <a:latin typeface="Avenir Roman" panose="02000503020000020003" pitchFamily="2" charset="0"/>
            </a:rPr>
            <a:t>)</a:t>
          </a:r>
        </a:p>
      </dgm:t>
    </dgm:pt>
    <dgm:pt modelId="{7C1E977E-ECEB-8F43-AB1A-5EC40377F8AA}" type="parTrans" cxnId="{2237C1F2-394F-2B48-BC8B-6A08CD376AB6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93721AF7-66D0-6940-873E-6071E13D8A25}" type="sibTrans" cxnId="{2237C1F2-394F-2B48-BC8B-6A08CD376AB6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7E8FDA6E-6AE8-5F4A-993D-6FCB452BBB97}">
      <dgm:prSet phldrT="[Texte]"/>
      <dgm:spPr/>
      <dgm:t>
        <a:bodyPr/>
        <a:lstStyle/>
        <a:p>
          <a:r>
            <a:rPr lang="fr-FR" b="1" dirty="0">
              <a:latin typeface="Avenir Roman" panose="02000503020000020003" pitchFamily="2" charset="0"/>
            </a:rPr>
            <a:t>Home-front (people </a:t>
          </a:r>
          <a:r>
            <a:rPr lang="fr-FR" b="1" dirty="0" err="1">
              <a:latin typeface="Avenir Roman" panose="02000503020000020003" pitchFamily="2" charset="0"/>
            </a:rPr>
            <a:t>isolating</a:t>
          </a:r>
          <a:r>
            <a:rPr lang="fr-FR" b="1" dirty="0">
              <a:latin typeface="Avenir Roman" panose="02000503020000020003" pitchFamily="2" charset="0"/>
            </a:rPr>
            <a:t> at home)</a:t>
          </a:r>
        </a:p>
      </dgm:t>
    </dgm:pt>
    <dgm:pt modelId="{C4649814-F35C-4842-8EBF-5779775138B9}" type="parTrans" cxnId="{D9296C62-C011-4E4A-BB5F-8B6971EF66F2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10B2664D-51E6-C44A-B4B6-F15B358EF705}" type="sibTrans" cxnId="{D9296C62-C011-4E4A-BB5F-8B6971EF66F2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6FB6017A-EBD6-CB46-8A5D-BFE99694922D}">
      <dgm:prSet/>
      <dgm:spPr/>
      <dgm:t>
        <a:bodyPr/>
        <a:lstStyle/>
        <a:p>
          <a:r>
            <a:rPr lang="fr-FR" b="1" dirty="0" err="1">
              <a:latin typeface="Avenir Roman" panose="02000503020000020003" pitchFamily="2" charset="0"/>
            </a:rPr>
            <a:t>Traitors</a:t>
          </a:r>
          <a:r>
            <a:rPr lang="fr-FR" b="1" dirty="0">
              <a:latin typeface="Avenir Roman" panose="02000503020000020003" pitchFamily="2" charset="0"/>
            </a:rPr>
            <a:t> (people not </a:t>
          </a:r>
          <a:r>
            <a:rPr lang="fr-FR" b="1" dirty="0" err="1">
              <a:latin typeface="Avenir Roman" panose="02000503020000020003" pitchFamily="2" charset="0"/>
            </a:rPr>
            <a:t>respecting</a:t>
          </a:r>
          <a:r>
            <a:rPr lang="fr-FR" b="1" dirty="0">
              <a:latin typeface="Avenir Roman" panose="02000503020000020003" pitchFamily="2" charset="0"/>
            </a:rPr>
            <a:t> the </a:t>
          </a:r>
          <a:r>
            <a:rPr lang="fr-FR" b="1" dirty="0" err="1">
              <a:latin typeface="Avenir Roman" panose="02000503020000020003" pitchFamily="2" charset="0"/>
            </a:rPr>
            <a:t>measures</a:t>
          </a:r>
          <a:r>
            <a:rPr lang="fr-FR" b="1" dirty="0">
              <a:latin typeface="Avenir Roman" panose="02000503020000020003" pitchFamily="2" charset="0"/>
            </a:rPr>
            <a:t>)</a:t>
          </a:r>
        </a:p>
      </dgm:t>
    </dgm:pt>
    <dgm:pt modelId="{7D841F53-C36B-A045-AE8B-64F18B72DAFB}" type="parTrans" cxnId="{7D08FEFC-51CB-6E45-BB84-D93B43755788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98A221D0-0121-C343-8187-193BE903B957}" type="sibTrans" cxnId="{7D08FEFC-51CB-6E45-BB84-D93B43755788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9CA839B6-93A7-0041-8D41-0A85C39FE5A1}" type="pres">
      <dgm:prSet presAssocID="{F9B89BB5-61D2-DB41-A1AE-3AD997FA82F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424C8F-7F7C-7046-8A32-A934D853167E}" type="pres">
      <dgm:prSet presAssocID="{061FEDA4-1183-BA49-A02E-AE2AF6A9B924}" presName="centerShape" presStyleLbl="node0" presStyleIdx="0" presStyleCnt="1" custScaleX="71803" custScaleY="71803"/>
      <dgm:spPr/>
    </dgm:pt>
    <dgm:pt modelId="{54B3357B-45DD-F84A-B7AE-4E2A5984DBE3}" type="pres">
      <dgm:prSet presAssocID="{86E3C99D-E6D5-994A-9F7B-CF1191BCFCD1}" presName="node" presStyleLbl="node1" presStyleIdx="0" presStyleCnt="5" custScaleX="128219" custScaleY="128219">
        <dgm:presLayoutVars>
          <dgm:bulletEnabled val="1"/>
        </dgm:presLayoutVars>
      </dgm:prSet>
      <dgm:spPr/>
    </dgm:pt>
    <dgm:pt modelId="{B300C728-95B9-7748-A534-FF9914E2B55E}" type="pres">
      <dgm:prSet presAssocID="{86E3C99D-E6D5-994A-9F7B-CF1191BCFCD1}" presName="dummy" presStyleCnt="0"/>
      <dgm:spPr/>
    </dgm:pt>
    <dgm:pt modelId="{636727B6-F976-B04B-92AE-5B06BC4C8F98}" type="pres">
      <dgm:prSet presAssocID="{38649515-4361-6D47-AA21-85BECDE904BE}" presName="sibTrans" presStyleLbl="sibTrans2D1" presStyleIdx="0" presStyleCnt="5"/>
      <dgm:spPr/>
    </dgm:pt>
    <dgm:pt modelId="{DFCAC9C1-43C7-1846-827E-36EA950F9CEC}" type="pres">
      <dgm:prSet presAssocID="{CC674929-9437-E34A-B612-AE314382E02D}" presName="node" presStyleLbl="node1" presStyleIdx="1" presStyleCnt="5" custScaleX="128219" custScaleY="128219">
        <dgm:presLayoutVars>
          <dgm:bulletEnabled val="1"/>
        </dgm:presLayoutVars>
      </dgm:prSet>
      <dgm:spPr/>
    </dgm:pt>
    <dgm:pt modelId="{85F887C8-AC80-AF49-A9FD-E6B673630BCE}" type="pres">
      <dgm:prSet presAssocID="{CC674929-9437-E34A-B612-AE314382E02D}" presName="dummy" presStyleCnt="0"/>
      <dgm:spPr/>
    </dgm:pt>
    <dgm:pt modelId="{B6E0B326-9B35-1B40-AED7-7812FFA81D36}" type="pres">
      <dgm:prSet presAssocID="{F5442B9D-ED7E-DF4C-A35B-C6475432F469}" presName="sibTrans" presStyleLbl="sibTrans2D1" presStyleIdx="1" presStyleCnt="5"/>
      <dgm:spPr/>
    </dgm:pt>
    <dgm:pt modelId="{2FFBBA1C-C2FB-CD48-AC63-11E598E01CCA}" type="pres">
      <dgm:prSet presAssocID="{0D91B6C3-3E2D-A64D-B88F-0F3BAE12419E}" presName="node" presStyleLbl="node1" presStyleIdx="2" presStyleCnt="5" custScaleX="128219" custScaleY="128219">
        <dgm:presLayoutVars>
          <dgm:bulletEnabled val="1"/>
        </dgm:presLayoutVars>
      </dgm:prSet>
      <dgm:spPr/>
    </dgm:pt>
    <dgm:pt modelId="{75BDFA7F-16FD-8446-A35B-08896EDE8837}" type="pres">
      <dgm:prSet presAssocID="{0D91B6C3-3E2D-A64D-B88F-0F3BAE12419E}" presName="dummy" presStyleCnt="0"/>
      <dgm:spPr/>
    </dgm:pt>
    <dgm:pt modelId="{9CB10511-0CAB-7545-BA40-884EE935AE84}" type="pres">
      <dgm:prSet presAssocID="{93721AF7-66D0-6940-873E-6071E13D8A25}" presName="sibTrans" presStyleLbl="sibTrans2D1" presStyleIdx="2" presStyleCnt="5"/>
      <dgm:spPr/>
    </dgm:pt>
    <dgm:pt modelId="{EFBC0DC7-E576-4D40-B0BD-513D055EA4C8}" type="pres">
      <dgm:prSet presAssocID="{7E8FDA6E-6AE8-5F4A-993D-6FCB452BBB97}" presName="node" presStyleLbl="node1" presStyleIdx="3" presStyleCnt="5" custScaleX="128219" custScaleY="128219">
        <dgm:presLayoutVars>
          <dgm:bulletEnabled val="1"/>
        </dgm:presLayoutVars>
      </dgm:prSet>
      <dgm:spPr/>
    </dgm:pt>
    <dgm:pt modelId="{CFACAD9C-6DA4-114B-A1CD-9D84F0679144}" type="pres">
      <dgm:prSet presAssocID="{7E8FDA6E-6AE8-5F4A-993D-6FCB452BBB97}" presName="dummy" presStyleCnt="0"/>
      <dgm:spPr/>
    </dgm:pt>
    <dgm:pt modelId="{0576782C-502F-CB48-9FF2-108A2BF8BBC6}" type="pres">
      <dgm:prSet presAssocID="{10B2664D-51E6-C44A-B4B6-F15B358EF705}" presName="sibTrans" presStyleLbl="sibTrans2D1" presStyleIdx="3" presStyleCnt="5"/>
      <dgm:spPr/>
    </dgm:pt>
    <dgm:pt modelId="{C4E797FD-4968-BC4A-ADF9-0F295FAF843D}" type="pres">
      <dgm:prSet presAssocID="{6FB6017A-EBD6-CB46-8A5D-BFE99694922D}" presName="node" presStyleLbl="node1" presStyleIdx="4" presStyleCnt="5" custScaleX="128219" custScaleY="128219">
        <dgm:presLayoutVars>
          <dgm:bulletEnabled val="1"/>
        </dgm:presLayoutVars>
      </dgm:prSet>
      <dgm:spPr/>
    </dgm:pt>
    <dgm:pt modelId="{A7C6EFCF-5D6E-9E46-B47F-BB5066B82F62}" type="pres">
      <dgm:prSet presAssocID="{6FB6017A-EBD6-CB46-8A5D-BFE99694922D}" presName="dummy" presStyleCnt="0"/>
      <dgm:spPr/>
    </dgm:pt>
    <dgm:pt modelId="{7A3542E1-6F5F-2B4C-A2D5-CB1AC400D301}" type="pres">
      <dgm:prSet presAssocID="{98A221D0-0121-C343-8187-193BE903B957}" presName="sibTrans" presStyleLbl="sibTrans2D1" presStyleIdx="4" presStyleCnt="5"/>
      <dgm:spPr/>
    </dgm:pt>
  </dgm:ptLst>
  <dgm:cxnLst>
    <dgm:cxn modelId="{6922530F-C47C-CA4D-8946-470C8B338073}" type="presOf" srcId="{7E8FDA6E-6AE8-5F4A-993D-6FCB452BBB97}" destId="{EFBC0DC7-E576-4D40-B0BD-513D055EA4C8}" srcOrd="0" destOrd="0" presId="urn:microsoft.com/office/officeart/2005/8/layout/radial6"/>
    <dgm:cxn modelId="{F75ED346-5621-E142-9199-292AACBCC895}" type="presOf" srcId="{6FB6017A-EBD6-CB46-8A5D-BFE99694922D}" destId="{C4E797FD-4968-BC4A-ADF9-0F295FAF843D}" srcOrd="0" destOrd="0" presId="urn:microsoft.com/office/officeart/2005/8/layout/radial6"/>
    <dgm:cxn modelId="{F3661347-D667-E34F-AD4D-60918859BBCF}" type="presOf" srcId="{86E3C99D-E6D5-994A-9F7B-CF1191BCFCD1}" destId="{54B3357B-45DD-F84A-B7AE-4E2A5984DBE3}" srcOrd="0" destOrd="0" presId="urn:microsoft.com/office/officeart/2005/8/layout/radial6"/>
    <dgm:cxn modelId="{5A43394D-174A-E447-84A4-1B5990FD2485}" type="presOf" srcId="{CC674929-9437-E34A-B612-AE314382E02D}" destId="{DFCAC9C1-43C7-1846-827E-36EA950F9CEC}" srcOrd="0" destOrd="0" presId="urn:microsoft.com/office/officeart/2005/8/layout/radial6"/>
    <dgm:cxn modelId="{D8DCB058-AD89-B445-B6C5-2561A20645D5}" type="presOf" srcId="{0D91B6C3-3E2D-A64D-B88F-0F3BAE12419E}" destId="{2FFBBA1C-C2FB-CD48-AC63-11E598E01CCA}" srcOrd="0" destOrd="0" presId="urn:microsoft.com/office/officeart/2005/8/layout/radial6"/>
    <dgm:cxn modelId="{4C81E459-1B3D-174E-ADA4-65271987D83D}" type="presOf" srcId="{061FEDA4-1183-BA49-A02E-AE2AF6A9B924}" destId="{9F424C8F-7F7C-7046-8A32-A934D853167E}" srcOrd="0" destOrd="0" presId="urn:microsoft.com/office/officeart/2005/8/layout/radial6"/>
    <dgm:cxn modelId="{D9296C62-C011-4E4A-BB5F-8B6971EF66F2}" srcId="{061FEDA4-1183-BA49-A02E-AE2AF6A9B924}" destId="{7E8FDA6E-6AE8-5F4A-993D-6FCB452BBB97}" srcOrd="3" destOrd="0" parTransId="{C4649814-F35C-4842-8EBF-5779775138B9}" sibTransId="{10B2664D-51E6-C44A-B4B6-F15B358EF705}"/>
    <dgm:cxn modelId="{694AEA6C-362B-2041-B4D3-BB7A2A5C4C9F}" type="presOf" srcId="{98A221D0-0121-C343-8187-193BE903B957}" destId="{7A3542E1-6F5F-2B4C-A2D5-CB1AC400D301}" srcOrd="0" destOrd="0" presId="urn:microsoft.com/office/officeart/2005/8/layout/radial6"/>
    <dgm:cxn modelId="{7FABD29A-B28C-D64F-8E94-DA71A3E543F7}" srcId="{F9B89BB5-61D2-DB41-A1AE-3AD997FA82F0}" destId="{061FEDA4-1183-BA49-A02E-AE2AF6A9B924}" srcOrd="0" destOrd="0" parTransId="{6364287A-B847-7E44-B416-56DAB72C8F00}" sibTransId="{B98D9FA0-28E9-9547-AC60-C5D7B8AD99C8}"/>
    <dgm:cxn modelId="{2EF05CAD-CF35-3144-99C1-EF1FE1E6F80B}" type="presOf" srcId="{F5442B9D-ED7E-DF4C-A35B-C6475432F469}" destId="{B6E0B326-9B35-1B40-AED7-7812FFA81D36}" srcOrd="0" destOrd="0" presId="urn:microsoft.com/office/officeart/2005/8/layout/radial6"/>
    <dgm:cxn modelId="{043ECCB1-7D29-1A4F-A8A9-4A036CC8D0DD}" srcId="{061FEDA4-1183-BA49-A02E-AE2AF6A9B924}" destId="{CC674929-9437-E34A-B612-AE314382E02D}" srcOrd="1" destOrd="0" parTransId="{45583E44-EFC5-7047-B513-ECD18136F275}" sibTransId="{F5442B9D-ED7E-DF4C-A35B-C6475432F469}"/>
    <dgm:cxn modelId="{47EDD9B8-FD9E-C44D-907D-04080BFE7F48}" type="presOf" srcId="{F9B89BB5-61D2-DB41-A1AE-3AD997FA82F0}" destId="{9CA839B6-93A7-0041-8D41-0A85C39FE5A1}" srcOrd="0" destOrd="0" presId="urn:microsoft.com/office/officeart/2005/8/layout/radial6"/>
    <dgm:cxn modelId="{9DB0F0C3-AD4B-4644-8010-2C98CCDB4567}" type="presOf" srcId="{38649515-4361-6D47-AA21-85BECDE904BE}" destId="{636727B6-F976-B04B-92AE-5B06BC4C8F98}" srcOrd="0" destOrd="0" presId="urn:microsoft.com/office/officeart/2005/8/layout/radial6"/>
    <dgm:cxn modelId="{A11DC3D7-31DE-5D4C-AE98-935832587F7B}" type="presOf" srcId="{93721AF7-66D0-6940-873E-6071E13D8A25}" destId="{9CB10511-0CAB-7545-BA40-884EE935AE84}" srcOrd="0" destOrd="0" presId="urn:microsoft.com/office/officeart/2005/8/layout/radial6"/>
    <dgm:cxn modelId="{353BF2EB-16B5-B44C-958B-7C67F97445F8}" type="presOf" srcId="{10B2664D-51E6-C44A-B4B6-F15B358EF705}" destId="{0576782C-502F-CB48-9FF2-108A2BF8BBC6}" srcOrd="0" destOrd="0" presId="urn:microsoft.com/office/officeart/2005/8/layout/radial6"/>
    <dgm:cxn modelId="{2237C1F2-394F-2B48-BC8B-6A08CD376AB6}" srcId="{061FEDA4-1183-BA49-A02E-AE2AF6A9B924}" destId="{0D91B6C3-3E2D-A64D-B88F-0F3BAE12419E}" srcOrd="2" destOrd="0" parTransId="{7C1E977E-ECEB-8F43-AB1A-5EC40377F8AA}" sibTransId="{93721AF7-66D0-6940-873E-6071E13D8A25}"/>
    <dgm:cxn modelId="{A12C00F5-6686-F649-8712-C652B7B3531F}" srcId="{061FEDA4-1183-BA49-A02E-AE2AF6A9B924}" destId="{86E3C99D-E6D5-994A-9F7B-CF1191BCFCD1}" srcOrd="0" destOrd="0" parTransId="{4ABD0726-E2A1-2740-A840-94BC2A7D30F7}" sibTransId="{38649515-4361-6D47-AA21-85BECDE904BE}"/>
    <dgm:cxn modelId="{7D08FEFC-51CB-6E45-BB84-D93B43755788}" srcId="{061FEDA4-1183-BA49-A02E-AE2AF6A9B924}" destId="{6FB6017A-EBD6-CB46-8A5D-BFE99694922D}" srcOrd="4" destOrd="0" parTransId="{7D841F53-C36B-A045-AE8B-64F18B72DAFB}" sibTransId="{98A221D0-0121-C343-8187-193BE903B957}"/>
    <dgm:cxn modelId="{B907F7B9-34F3-CE44-A369-1F079C7D1969}" type="presParOf" srcId="{9CA839B6-93A7-0041-8D41-0A85C39FE5A1}" destId="{9F424C8F-7F7C-7046-8A32-A934D853167E}" srcOrd="0" destOrd="0" presId="urn:microsoft.com/office/officeart/2005/8/layout/radial6"/>
    <dgm:cxn modelId="{9757AA34-FA07-164C-829C-5337779E0671}" type="presParOf" srcId="{9CA839B6-93A7-0041-8D41-0A85C39FE5A1}" destId="{54B3357B-45DD-F84A-B7AE-4E2A5984DBE3}" srcOrd="1" destOrd="0" presId="urn:microsoft.com/office/officeart/2005/8/layout/radial6"/>
    <dgm:cxn modelId="{3CB9FE5B-A51F-1E4E-A7F6-F36FA6259C4E}" type="presParOf" srcId="{9CA839B6-93A7-0041-8D41-0A85C39FE5A1}" destId="{B300C728-95B9-7748-A534-FF9914E2B55E}" srcOrd="2" destOrd="0" presId="urn:microsoft.com/office/officeart/2005/8/layout/radial6"/>
    <dgm:cxn modelId="{2C19798D-6595-FF45-96D2-90E4B98764B2}" type="presParOf" srcId="{9CA839B6-93A7-0041-8D41-0A85C39FE5A1}" destId="{636727B6-F976-B04B-92AE-5B06BC4C8F98}" srcOrd="3" destOrd="0" presId="urn:microsoft.com/office/officeart/2005/8/layout/radial6"/>
    <dgm:cxn modelId="{4D758970-7892-8C41-B739-D82B0A9D1BA8}" type="presParOf" srcId="{9CA839B6-93A7-0041-8D41-0A85C39FE5A1}" destId="{DFCAC9C1-43C7-1846-827E-36EA950F9CEC}" srcOrd="4" destOrd="0" presId="urn:microsoft.com/office/officeart/2005/8/layout/radial6"/>
    <dgm:cxn modelId="{76885AAD-B25E-9C40-948B-19054814BA11}" type="presParOf" srcId="{9CA839B6-93A7-0041-8D41-0A85C39FE5A1}" destId="{85F887C8-AC80-AF49-A9FD-E6B673630BCE}" srcOrd="5" destOrd="0" presId="urn:microsoft.com/office/officeart/2005/8/layout/radial6"/>
    <dgm:cxn modelId="{703161C3-FFDE-7F4D-AD8E-603780BCDD93}" type="presParOf" srcId="{9CA839B6-93A7-0041-8D41-0A85C39FE5A1}" destId="{B6E0B326-9B35-1B40-AED7-7812FFA81D36}" srcOrd="6" destOrd="0" presId="urn:microsoft.com/office/officeart/2005/8/layout/radial6"/>
    <dgm:cxn modelId="{04C09DC5-70BE-B149-BBB4-245F9573182D}" type="presParOf" srcId="{9CA839B6-93A7-0041-8D41-0A85C39FE5A1}" destId="{2FFBBA1C-C2FB-CD48-AC63-11E598E01CCA}" srcOrd="7" destOrd="0" presId="urn:microsoft.com/office/officeart/2005/8/layout/radial6"/>
    <dgm:cxn modelId="{EAF4020C-1B62-A34A-B59C-10FF65D34B5F}" type="presParOf" srcId="{9CA839B6-93A7-0041-8D41-0A85C39FE5A1}" destId="{75BDFA7F-16FD-8446-A35B-08896EDE8837}" srcOrd="8" destOrd="0" presId="urn:microsoft.com/office/officeart/2005/8/layout/radial6"/>
    <dgm:cxn modelId="{CBF1E735-335F-D149-ADDE-9F69713ED684}" type="presParOf" srcId="{9CA839B6-93A7-0041-8D41-0A85C39FE5A1}" destId="{9CB10511-0CAB-7545-BA40-884EE935AE84}" srcOrd="9" destOrd="0" presId="urn:microsoft.com/office/officeart/2005/8/layout/radial6"/>
    <dgm:cxn modelId="{AC3EBE1F-876B-B242-871F-B4966211A4A3}" type="presParOf" srcId="{9CA839B6-93A7-0041-8D41-0A85C39FE5A1}" destId="{EFBC0DC7-E576-4D40-B0BD-513D055EA4C8}" srcOrd="10" destOrd="0" presId="urn:microsoft.com/office/officeart/2005/8/layout/radial6"/>
    <dgm:cxn modelId="{3C91FD50-5862-7E4C-BEE6-9921551AD4C6}" type="presParOf" srcId="{9CA839B6-93A7-0041-8D41-0A85C39FE5A1}" destId="{CFACAD9C-6DA4-114B-A1CD-9D84F0679144}" srcOrd="11" destOrd="0" presId="urn:microsoft.com/office/officeart/2005/8/layout/radial6"/>
    <dgm:cxn modelId="{0DC75A8D-AF02-1143-ABB8-6AD4D791B5AB}" type="presParOf" srcId="{9CA839B6-93A7-0041-8D41-0A85C39FE5A1}" destId="{0576782C-502F-CB48-9FF2-108A2BF8BBC6}" srcOrd="12" destOrd="0" presId="urn:microsoft.com/office/officeart/2005/8/layout/radial6"/>
    <dgm:cxn modelId="{536AF904-5429-5B44-BABE-81AFE93C3D70}" type="presParOf" srcId="{9CA839B6-93A7-0041-8D41-0A85C39FE5A1}" destId="{C4E797FD-4968-BC4A-ADF9-0F295FAF843D}" srcOrd="13" destOrd="0" presId="urn:microsoft.com/office/officeart/2005/8/layout/radial6"/>
    <dgm:cxn modelId="{BF0334BD-D8CD-7A43-97F7-8C1611B6BE0E}" type="presParOf" srcId="{9CA839B6-93A7-0041-8D41-0A85C39FE5A1}" destId="{A7C6EFCF-5D6E-9E46-B47F-BB5066B82F62}" srcOrd="14" destOrd="0" presId="urn:microsoft.com/office/officeart/2005/8/layout/radial6"/>
    <dgm:cxn modelId="{E97BB43B-A3BE-114E-8501-711AA416F580}" type="presParOf" srcId="{9CA839B6-93A7-0041-8D41-0A85C39FE5A1}" destId="{7A3542E1-6F5F-2B4C-A2D5-CB1AC400D30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B89BB5-61D2-DB41-A1AE-3AD997FA82F0}" type="doc">
      <dgm:prSet loTypeId="urn:microsoft.com/office/officeart/2005/8/layout/radial6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061FEDA4-1183-BA49-A02E-AE2AF6A9B924}">
      <dgm:prSet phldrT="[Texte]" custT="1"/>
      <dgm:spPr/>
      <dgm:t>
        <a:bodyPr/>
        <a:lstStyle/>
        <a:p>
          <a:r>
            <a:rPr lang="fr-FR" sz="2000" b="1" dirty="0">
              <a:latin typeface="Avenir Roman" panose="02000503020000020003" pitchFamily="2" charset="0"/>
            </a:rPr>
            <a:t>WAR</a:t>
          </a:r>
        </a:p>
      </dgm:t>
    </dgm:pt>
    <dgm:pt modelId="{6364287A-B847-7E44-B416-56DAB72C8F00}" type="parTrans" cxnId="{7FABD29A-B28C-D64F-8E94-DA71A3E543F7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B98D9FA0-28E9-9547-AC60-C5D7B8AD99C8}" type="sibTrans" cxnId="{7FABD29A-B28C-D64F-8E94-DA71A3E543F7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86E3C99D-E6D5-994A-9F7B-CF1191BCFCD1}">
      <dgm:prSet phldrT="[Texte]"/>
      <dgm:spPr/>
      <dgm:t>
        <a:bodyPr/>
        <a:lstStyle/>
        <a:p>
          <a:r>
            <a:rPr lang="fr-FR" b="1" dirty="0" err="1">
              <a:latin typeface="Avenir Roman" panose="02000503020000020003" pitchFamily="2" charset="0"/>
            </a:rPr>
            <a:t>Enemy</a:t>
          </a:r>
          <a:r>
            <a:rPr lang="fr-FR" b="1" dirty="0">
              <a:latin typeface="Avenir Roman" panose="02000503020000020003" pitchFamily="2" charset="0"/>
            </a:rPr>
            <a:t> (coronavirus)</a:t>
          </a:r>
        </a:p>
      </dgm:t>
    </dgm:pt>
    <dgm:pt modelId="{4ABD0726-E2A1-2740-A840-94BC2A7D30F7}" type="parTrans" cxnId="{A12C00F5-6686-F649-8712-C652B7B3531F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38649515-4361-6D47-AA21-85BECDE904BE}" type="sibTrans" cxnId="{A12C00F5-6686-F649-8712-C652B7B3531F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CC674929-9437-E34A-B612-AE314382E02D}">
      <dgm:prSet phldrT="[Texte]"/>
      <dgm:spPr/>
      <dgm:t>
        <a:bodyPr/>
        <a:lstStyle/>
        <a:p>
          <a:r>
            <a:rPr lang="fr-FR" b="1" dirty="0" err="1">
              <a:latin typeface="Avenir Roman" panose="02000503020000020003" pitchFamily="2" charset="0"/>
            </a:rPr>
            <a:t>Strategy</a:t>
          </a:r>
          <a:r>
            <a:rPr lang="fr-FR" b="1" dirty="0">
              <a:latin typeface="Avenir Roman" panose="02000503020000020003" pitchFamily="2" charset="0"/>
            </a:rPr>
            <a:t> (</a:t>
          </a:r>
          <a:r>
            <a:rPr lang="fr-FR" b="1" dirty="0" err="1">
              <a:latin typeface="Avenir Roman" panose="02000503020000020003" pitchFamily="2" charset="0"/>
            </a:rPr>
            <a:t>flatten</a:t>
          </a:r>
          <a:r>
            <a:rPr lang="fr-FR" b="1" dirty="0">
              <a:latin typeface="Avenir Roman" panose="02000503020000020003" pitchFamily="2" charset="0"/>
            </a:rPr>
            <a:t> the </a:t>
          </a:r>
          <a:r>
            <a:rPr lang="fr-FR" b="1" dirty="0" err="1">
              <a:latin typeface="Avenir Roman" panose="02000503020000020003" pitchFamily="2" charset="0"/>
            </a:rPr>
            <a:t>curve</a:t>
          </a:r>
          <a:r>
            <a:rPr lang="fr-FR" b="1" dirty="0">
              <a:latin typeface="Avenir Roman" panose="02000503020000020003" pitchFamily="2" charset="0"/>
            </a:rPr>
            <a:t>)</a:t>
          </a:r>
        </a:p>
      </dgm:t>
    </dgm:pt>
    <dgm:pt modelId="{45583E44-EFC5-7047-B513-ECD18136F275}" type="parTrans" cxnId="{043ECCB1-7D29-1A4F-A8A9-4A036CC8D0DD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F5442B9D-ED7E-DF4C-A35B-C6475432F469}" type="sibTrans" cxnId="{043ECCB1-7D29-1A4F-A8A9-4A036CC8D0DD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0D91B6C3-3E2D-A64D-B88F-0F3BAE12419E}">
      <dgm:prSet phldrT="[Texte]"/>
      <dgm:spPr/>
      <dgm:t>
        <a:bodyPr/>
        <a:lstStyle/>
        <a:p>
          <a:r>
            <a:rPr lang="fr-FR" b="1" dirty="0">
              <a:latin typeface="Avenir Roman" panose="02000503020000020003" pitchFamily="2" charset="0"/>
            </a:rPr>
            <a:t>Front-line </a:t>
          </a:r>
          <a:r>
            <a:rPr lang="fr-FR" b="1" dirty="0" err="1">
              <a:latin typeface="Avenir Roman" panose="02000503020000020003" pitchFamily="2" charset="0"/>
            </a:rPr>
            <a:t>warriors</a:t>
          </a:r>
          <a:r>
            <a:rPr lang="fr-FR" b="1" dirty="0">
              <a:latin typeface="Avenir Roman" panose="02000503020000020003" pitchFamily="2" charset="0"/>
            </a:rPr>
            <a:t> (</a:t>
          </a:r>
          <a:r>
            <a:rPr lang="fr-FR" b="1" dirty="0" err="1">
              <a:latin typeface="Avenir Roman" panose="02000503020000020003" pitchFamily="2" charset="0"/>
            </a:rPr>
            <a:t>health</a:t>
          </a:r>
          <a:r>
            <a:rPr lang="fr-FR" b="1" dirty="0">
              <a:latin typeface="Avenir Roman" panose="02000503020000020003" pitchFamily="2" charset="0"/>
            </a:rPr>
            <a:t>-care </a:t>
          </a:r>
          <a:r>
            <a:rPr lang="fr-FR" b="1" dirty="0" err="1">
              <a:latin typeface="Avenir Roman" panose="02000503020000020003" pitchFamily="2" charset="0"/>
            </a:rPr>
            <a:t>personel</a:t>
          </a:r>
          <a:r>
            <a:rPr lang="fr-FR" b="1" dirty="0">
              <a:latin typeface="Avenir Roman" panose="02000503020000020003" pitchFamily="2" charset="0"/>
            </a:rPr>
            <a:t>)</a:t>
          </a:r>
        </a:p>
      </dgm:t>
    </dgm:pt>
    <dgm:pt modelId="{7C1E977E-ECEB-8F43-AB1A-5EC40377F8AA}" type="parTrans" cxnId="{2237C1F2-394F-2B48-BC8B-6A08CD376AB6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93721AF7-66D0-6940-873E-6071E13D8A25}" type="sibTrans" cxnId="{2237C1F2-394F-2B48-BC8B-6A08CD376AB6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7E8FDA6E-6AE8-5F4A-993D-6FCB452BBB97}">
      <dgm:prSet phldrT="[Texte]"/>
      <dgm:spPr/>
      <dgm:t>
        <a:bodyPr/>
        <a:lstStyle/>
        <a:p>
          <a:r>
            <a:rPr lang="fr-FR" b="1" dirty="0">
              <a:latin typeface="Avenir Roman" panose="02000503020000020003" pitchFamily="2" charset="0"/>
            </a:rPr>
            <a:t>Home-front (people </a:t>
          </a:r>
          <a:r>
            <a:rPr lang="fr-FR" b="1" dirty="0" err="1">
              <a:latin typeface="Avenir Roman" panose="02000503020000020003" pitchFamily="2" charset="0"/>
            </a:rPr>
            <a:t>isolating</a:t>
          </a:r>
          <a:r>
            <a:rPr lang="fr-FR" b="1" dirty="0">
              <a:latin typeface="Avenir Roman" panose="02000503020000020003" pitchFamily="2" charset="0"/>
            </a:rPr>
            <a:t> at home)</a:t>
          </a:r>
        </a:p>
      </dgm:t>
    </dgm:pt>
    <dgm:pt modelId="{C4649814-F35C-4842-8EBF-5779775138B9}" type="parTrans" cxnId="{D9296C62-C011-4E4A-BB5F-8B6971EF66F2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10B2664D-51E6-C44A-B4B6-F15B358EF705}" type="sibTrans" cxnId="{D9296C62-C011-4E4A-BB5F-8B6971EF66F2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6FB6017A-EBD6-CB46-8A5D-BFE99694922D}">
      <dgm:prSet/>
      <dgm:spPr/>
      <dgm:t>
        <a:bodyPr/>
        <a:lstStyle/>
        <a:p>
          <a:r>
            <a:rPr lang="fr-FR" b="1" dirty="0" err="1">
              <a:latin typeface="Avenir Roman" panose="02000503020000020003" pitchFamily="2" charset="0"/>
            </a:rPr>
            <a:t>Traitors</a:t>
          </a:r>
          <a:r>
            <a:rPr lang="fr-FR" b="1" dirty="0">
              <a:latin typeface="Avenir Roman" panose="02000503020000020003" pitchFamily="2" charset="0"/>
            </a:rPr>
            <a:t> (people not </a:t>
          </a:r>
          <a:r>
            <a:rPr lang="fr-FR" b="1" dirty="0" err="1">
              <a:latin typeface="Avenir Roman" panose="02000503020000020003" pitchFamily="2" charset="0"/>
            </a:rPr>
            <a:t>respecting</a:t>
          </a:r>
          <a:r>
            <a:rPr lang="fr-FR" b="1" dirty="0">
              <a:latin typeface="Avenir Roman" panose="02000503020000020003" pitchFamily="2" charset="0"/>
            </a:rPr>
            <a:t> the </a:t>
          </a:r>
          <a:r>
            <a:rPr lang="fr-FR" b="1" dirty="0" err="1">
              <a:latin typeface="Avenir Roman" panose="02000503020000020003" pitchFamily="2" charset="0"/>
            </a:rPr>
            <a:t>measures</a:t>
          </a:r>
          <a:r>
            <a:rPr lang="fr-FR" b="1" dirty="0">
              <a:latin typeface="Avenir Roman" panose="02000503020000020003" pitchFamily="2" charset="0"/>
            </a:rPr>
            <a:t>)</a:t>
          </a:r>
        </a:p>
      </dgm:t>
    </dgm:pt>
    <dgm:pt modelId="{7D841F53-C36B-A045-AE8B-64F18B72DAFB}" type="parTrans" cxnId="{7D08FEFC-51CB-6E45-BB84-D93B43755788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98A221D0-0121-C343-8187-193BE903B957}" type="sibTrans" cxnId="{7D08FEFC-51CB-6E45-BB84-D93B43755788}">
      <dgm:prSet/>
      <dgm:spPr/>
      <dgm:t>
        <a:bodyPr/>
        <a:lstStyle/>
        <a:p>
          <a:endParaRPr lang="fr-FR" b="1">
            <a:latin typeface="Avenir Roman" panose="02000503020000020003" pitchFamily="2" charset="0"/>
          </a:endParaRPr>
        </a:p>
      </dgm:t>
    </dgm:pt>
    <dgm:pt modelId="{9CA839B6-93A7-0041-8D41-0A85C39FE5A1}" type="pres">
      <dgm:prSet presAssocID="{F9B89BB5-61D2-DB41-A1AE-3AD997FA82F0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424C8F-7F7C-7046-8A32-A934D853167E}" type="pres">
      <dgm:prSet presAssocID="{061FEDA4-1183-BA49-A02E-AE2AF6A9B924}" presName="centerShape" presStyleLbl="node0" presStyleIdx="0" presStyleCnt="1" custScaleX="71803" custScaleY="71803"/>
      <dgm:spPr/>
    </dgm:pt>
    <dgm:pt modelId="{54B3357B-45DD-F84A-B7AE-4E2A5984DBE3}" type="pres">
      <dgm:prSet presAssocID="{86E3C99D-E6D5-994A-9F7B-CF1191BCFCD1}" presName="node" presStyleLbl="node1" presStyleIdx="0" presStyleCnt="5" custScaleX="128219" custScaleY="128219">
        <dgm:presLayoutVars>
          <dgm:bulletEnabled val="1"/>
        </dgm:presLayoutVars>
      </dgm:prSet>
      <dgm:spPr/>
    </dgm:pt>
    <dgm:pt modelId="{B300C728-95B9-7748-A534-FF9914E2B55E}" type="pres">
      <dgm:prSet presAssocID="{86E3C99D-E6D5-994A-9F7B-CF1191BCFCD1}" presName="dummy" presStyleCnt="0"/>
      <dgm:spPr/>
    </dgm:pt>
    <dgm:pt modelId="{636727B6-F976-B04B-92AE-5B06BC4C8F98}" type="pres">
      <dgm:prSet presAssocID="{38649515-4361-6D47-AA21-85BECDE904BE}" presName="sibTrans" presStyleLbl="sibTrans2D1" presStyleIdx="0" presStyleCnt="5"/>
      <dgm:spPr/>
    </dgm:pt>
    <dgm:pt modelId="{DFCAC9C1-43C7-1846-827E-36EA950F9CEC}" type="pres">
      <dgm:prSet presAssocID="{CC674929-9437-E34A-B612-AE314382E02D}" presName="node" presStyleLbl="node1" presStyleIdx="1" presStyleCnt="5" custScaleX="128219" custScaleY="128219">
        <dgm:presLayoutVars>
          <dgm:bulletEnabled val="1"/>
        </dgm:presLayoutVars>
      </dgm:prSet>
      <dgm:spPr/>
    </dgm:pt>
    <dgm:pt modelId="{85F887C8-AC80-AF49-A9FD-E6B673630BCE}" type="pres">
      <dgm:prSet presAssocID="{CC674929-9437-E34A-B612-AE314382E02D}" presName="dummy" presStyleCnt="0"/>
      <dgm:spPr/>
    </dgm:pt>
    <dgm:pt modelId="{B6E0B326-9B35-1B40-AED7-7812FFA81D36}" type="pres">
      <dgm:prSet presAssocID="{F5442B9D-ED7E-DF4C-A35B-C6475432F469}" presName="sibTrans" presStyleLbl="sibTrans2D1" presStyleIdx="1" presStyleCnt="5"/>
      <dgm:spPr/>
    </dgm:pt>
    <dgm:pt modelId="{2FFBBA1C-C2FB-CD48-AC63-11E598E01CCA}" type="pres">
      <dgm:prSet presAssocID="{0D91B6C3-3E2D-A64D-B88F-0F3BAE12419E}" presName="node" presStyleLbl="node1" presStyleIdx="2" presStyleCnt="5" custScaleX="128219" custScaleY="128219">
        <dgm:presLayoutVars>
          <dgm:bulletEnabled val="1"/>
        </dgm:presLayoutVars>
      </dgm:prSet>
      <dgm:spPr/>
    </dgm:pt>
    <dgm:pt modelId="{75BDFA7F-16FD-8446-A35B-08896EDE8837}" type="pres">
      <dgm:prSet presAssocID="{0D91B6C3-3E2D-A64D-B88F-0F3BAE12419E}" presName="dummy" presStyleCnt="0"/>
      <dgm:spPr/>
    </dgm:pt>
    <dgm:pt modelId="{9CB10511-0CAB-7545-BA40-884EE935AE84}" type="pres">
      <dgm:prSet presAssocID="{93721AF7-66D0-6940-873E-6071E13D8A25}" presName="sibTrans" presStyleLbl="sibTrans2D1" presStyleIdx="2" presStyleCnt="5"/>
      <dgm:spPr/>
    </dgm:pt>
    <dgm:pt modelId="{EFBC0DC7-E576-4D40-B0BD-513D055EA4C8}" type="pres">
      <dgm:prSet presAssocID="{7E8FDA6E-6AE8-5F4A-993D-6FCB452BBB97}" presName="node" presStyleLbl="node1" presStyleIdx="3" presStyleCnt="5" custScaleX="128219" custScaleY="128219">
        <dgm:presLayoutVars>
          <dgm:bulletEnabled val="1"/>
        </dgm:presLayoutVars>
      </dgm:prSet>
      <dgm:spPr/>
    </dgm:pt>
    <dgm:pt modelId="{CFACAD9C-6DA4-114B-A1CD-9D84F0679144}" type="pres">
      <dgm:prSet presAssocID="{7E8FDA6E-6AE8-5F4A-993D-6FCB452BBB97}" presName="dummy" presStyleCnt="0"/>
      <dgm:spPr/>
    </dgm:pt>
    <dgm:pt modelId="{0576782C-502F-CB48-9FF2-108A2BF8BBC6}" type="pres">
      <dgm:prSet presAssocID="{10B2664D-51E6-C44A-B4B6-F15B358EF705}" presName="sibTrans" presStyleLbl="sibTrans2D1" presStyleIdx="3" presStyleCnt="5"/>
      <dgm:spPr/>
    </dgm:pt>
    <dgm:pt modelId="{C4E797FD-4968-BC4A-ADF9-0F295FAF843D}" type="pres">
      <dgm:prSet presAssocID="{6FB6017A-EBD6-CB46-8A5D-BFE99694922D}" presName="node" presStyleLbl="node1" presStyleIdx="4" presStyleCnt="5" custScaleX="128219" custScaleY="128219">
        <dgm:presLayoutVars>
          <dgm:bulletEnabled val="1"/>
        </dgm:presLayoutVars>
      </dgm:prSet>
      <dgm:spPr/>
    </dgm:pt>
    <dgm:pt modelId="{A7C6EFCF-5D6E-9E46-B47F-BB5066B82F62}" type="pres">
      <dgm:prSet presAssocID="{6FB6017A-EBD6-CB46-8A5D-BFE99694922D}" presName="dummy" presStyleCnt="0"/>
      <dgm:spPr/>
    </dgm:pt>
    <dgm:pt modelId="{7A3542E1-6F5F-2B4C-A2D5-CB1AC400D301}" type="pres">
      <dgm:prSet presAssocID="{98A221D0-0121-C343-8187-193BE903B957}" presName="sibTrans" presStyleLbl="sibTrans2D1" presStyleIdx="4" presStyleCnt="5"/>
      <dgm:spPr/>
    </dgm:pt>
  </dgm:ptLst>
  <dgm:cxnLst>
    <dgm:cxn modelId="{6922530F-C47C-CA4D-8946-470C8B338073}" type="presOf" srcId="{7E8FDA6E-6AE8-5F4A-993D-6FCB452BBB97}" destId="{EFBC0DC7-E576-4D40-B0BD-513D055EA4C8}" srcOrd="0" destOrd="0" presId="urn:microsoft.com/office/officeart/2005/8/layout/radial6"/>
    <dgm:cxn modelId="{F75ED346-5621-E142-9199-292AACBCC895}" type="presOf" srcId="{6FB6017A-EBD6-CB46-8A5D-BFE99694922D}" destId="{C4E797FD-4968-BC4A-ADF9-0F295FAF843D}" srcOrd="0" destOrd="0" presId="urn:microsoft.com/office/officeart/2005/8/layout/radial6"/>
    <dgm:cxn modelId="{F3661347-D667-E34F-AD4D-60918859BBCF}" type="presOf" srcId="{86E3C99D-E6D5-994A-9F7B-CF1191BCFCD1}" destId="{54B3357B-45DD-F84A-B7AE-4E2A5984DBE3}" srcOrd="0" destOrd="0" presId="urn:microsoft.com/office/officeart/2005/8/layout/radial6"/>
    <dgm:cxn modelId="{5A43394D-174A-E447-84A4-1B5990FD2485}" type="presOf" srcId="{CC674929-9437-E34A-B612-AE314382E02D}" destId="{DFCAC9C1-43C7-1846-827E-36EA950F9CEC}" srcOrd="0" destOrd="0" presId="urn:microsoft.com/office/officeart/2005/8/layout/radial6"/>
    <dgm:cxn modelId="{D8DCB058-AD89-B445-B6C5-2561A20645D5}" type="presOf" srcId="{0D91B6C3-3E2D-A64D-B88F-0F3BAE12419E}" destId="{2FFBBA1C-C2FB-CD48-AC63-11E598E01CCA}" srcOrd="0" destOrd="0" presId="urn:microsoft.com/office/officeart/2005/8/layout/radial6"/>
    <dgm:cxn modelId="{4C81E459-1B3D-174E-ADA4-65271987D83D}" type="presOf" srcId="{061FEDA4-1183-BA49-A02E-AE2AF6A9B924}" destId="{9F424C8F-7F7C-7046-8A32-A934D853167E}" srcOrd="0" destOrd="0" presId="urn:microsoft.com/office/officeart/2005/8/layout/radial6"/>
    <dgm:cxn modelId="{D9296C62-C011-4E4A-BB5F-8B6971EF66F2}" srcId="{061FEDA4-1183-BA49-A02E-AE2AF6A9B924}" destId="{7E8FDA6E-6AE8-5F4A-993D-6FCB452BBB97}" srcOrd="3" destOrd="0" parTransId="{C4649814-F35C-4842-8EBF-5779775138B9}" sibTransId="{10B2664D-51E6-C44A-B4B6-F15B358EF705}"/>
    <dgm:cxn modelId="{694AEA6C-362B-2041-B4D3-BB7A2A5C4C9F}" type="presOf" srcId="{98A221D0-0121-C343-8187-193BE903B957}" destId="{7A3542E1-6F5F-2B4C-A2D5-CB1AC400D301}" srcOrd="0" destOrd="0" presId="urn:microsoft.com/office/officeart/2005/8/layout/radial6"/>
    <dgm:cxn modelId="{7FABD29A-B28C-D64F-8E94-DA71A3E543F7}" srcId="{F9B89BB5-61D2-DB41-A1AE-3AD997FA82F0}" destId="{061FEDA4-1183-BA49-A02E-AE2AF6A9B924}" srcOrd="0" destOrd="0" parTransId="{6364287A-B847-7E44-B416-56DAB72C8F00}" sibTransId="{B98D9FA0-28E9-9547-AC60-C5D7B8AD99C8}"/>
    <dgm:cxn modelId="{2EF05CAD-CF35-3144-99C1-EF1FE1E6F80B}" type="presOf" srcId="{F5442B9D-ED7E-DF4C-A35B-C6475432F469}" destId="{B6E0B326-9B35-1B40-AED7-7812FFA81D36}" srcOrd="0" destOrd="0" presId="urn:microsoft.com/office/officeart/2005/8/layout/radial6"/>
    <dgm:cxn modelId="{043ECCB1-7D29-1A4F-A8A9-4A036CC8D0DD}" srcId="{061FEDA4-1183-BA49-A02E-AE2AF6A9B924}" destId="{CC674929-9437-E34A-B612-AE314382E02D}" srcOrd="1" destOrd="0" parTransId="{45583E44-EFC5-7047-B513-ECD18136F275}" sibTransId="{F5442B9D-ED7E-DF4C-A35B-C6475432F469}"/>
    <dgm:cxn modelId="{47EDD9B8-FD9E-C44D-907D-04080BFE7F48}" type="presOf" srcId="{F9B89BB5-61D2-DB41-A1AE-3AD997FA82F0}" destId="{9CA839B6-93A7-0041-8D41-0A85C39FE5A1}" srcOrd="0" destOrd="0" presId="urn:microsoft.com/office/officeart/2005/8/layout/radial6"/>
    <dgm:cxn modelId="{9DB0F0C3-AD4B-4644-8010-2C98CCDB4567}" type="presOf" srcId="{38649515-4361-6D47-AA21-85BECDE904BE}" destId="{636727B6-F976-B04B-92AE-5B06BC4C8F98}" srcOrd="0" destOrd="0" presId="urn:microsoft.com/office/officeart/2005/8/layout/radial6"/>
    <dgm:cxn modelId="{A11DC3D7-31DE-5D4C-AE98-935832587F7B}" type="presOf" srcId="{93721AF7-66D0-6940-873E-6071E13D8A25}" destId="{9CB10511-0CAB-7545-BA40-884EE935AE84}" srcOrd="0" destOrd="0" presId="urn:microsoft.com/office/officeart/2005/8/layout/radial6"/>
    <dgm:cxn modelId="{353BF2EB-16B5-B44C-958B-7C67F97445F8}" type="presOf" srcId="{10B2664D-51E6-C44A-B4B6-F15B358EF705}" destId="{0576782C-502F-CB48-9FF2-108A2BF8BBC6}" srcOrd="0" destOrd="0" presId="urn:microsoft.com/office/officeart/2005/8/layout/radial6"/>
    <dgm:cxn modelId="{2237C1F2-394F-2B48-BC8B-6A08CD376AB6}" srcId="{061FEDA4-1183-BA49-A02E-AE2AF6A9B924}" destId="{0D91B6C3-3E2D-A64D-B88F-0F3BAE12419E}" srcOrd="2" destOrd="0" parTransId="{7C1E977E-ECEB-8F43-AB1A-5EC40377F8AA}" sibTransId="{93721AF7-66D0-6940-873E-6071E13D8A25}"/>
    <dgm:cxn modelId="{A12C00F5-6686-F649-8712-C652B7B3531F}" srcId="{061FEDA4-1183-BA49-A02E-AE2AF6A9B924}" destId="{86E3C99D-E6D5-994A-9F7B-CF1191BCFCD1}" srcOrd="0" destOrd="0" parTransId="{4ABD0726-E2A1-2740-A840-94BC2A7D30F7}" sibTransId="{38649515-4361-6D47-AA21-85BECDE904BE}"/>
    <dgm:cxn modelId="{7D08FEFC-51CB-6E45-BB84-D93B43755788}" srcId="{061FEDA4-1183-BA49-A02E-AE2AF6A9B924}" destId="{6FB6017A-EBD6-CB46-8A5D-BFE99694922D}" srcOrd="4" destOrd="0" parTransId="{7D841F53-C36B-A045-AE8B-64F18B72DAFB}" sibTransId="{98A221D0-0121-C343-8187-193BE903B957}"/>
    <dgm:cxn modelId="{B907F7B9-34F3-CE44-A369-1F079C7D1969}" type="presParOf" srcId="{9CA839B6-93A7-0041-8D41-0A85C39FE5A1}" destId="{9F424C8F-7F7C-7046-8A32-A934D853167E}" srcOrd="0" destOrd="0" presId="urn:microsoft.com/office/officeart/2005/8/layout/radial6"/>
    <dgm:cxn modelId="{9757AA34-FA07-164C-829C-5337779E0671}" type="presParOf" srcId="{9CA839B6-93A7-0041-8D41-0A85C39FE5A1}" destId="{54B3357B-45DD-F84A-B7AE-4E2A5984DBE3}" srcOrd="1" destOrd="0" presId="urn:microsoft.com/office/officeart/2005/8/layout/radial6"/>
    <dgm:cxn modelId="{3CB9FE5B-A51F-1E4E-A7F6-F36FA6259C4E}" type="presParOf" srcId="{9CA839B6-93A7-0041-8D41-0A85C39FE5A1}" destId="{B300C728-95B9-7748-A534-FF9914E2B55E}" srcOrd="2" destOrd="0" presId="urn:microsoft.com/office/officeart/2005/8/layout/radial6"/>
    <dgm:cxn modelId="{2C19798D-6595-FF45-96D2-90E4B98764B2}" type="presParOf" srcId="{9CA839B6-93A7-0041-8D41-0A85C39FE5A1}" destId="{636727B6-F976-B04B-92AE-5B06BC4C8F98}" srcOrd="3" destOrd="0" presId="urn:microsoft.com/office/officeart/2005/8/layout/radial6"/>
    <dgm:cxn modelId="{4D758970-7892-8C41-B739-D82B0A9D1BA8}" type="presParOf" srcId="{9CA839B6-93A7-0041-8D41-0A85C39FE5A1}" destId="{DFCAC9C1-43C7-1846-827E-36EA950F9CEC}" srcOrd="4" destOrd="0" presId="urn:microsoft.com/office/officeart/2005/8/layout/radial6"/>
    <dgm:cxn modelId="{76885AAD-B25E-9C40-948B-19054814BA11}" type="presParOf" srcId="{9CA839B6-93A7-0041-8D41-0A85C39FE5A1}" destId="{85F887C8-AC80-AF49-A9FD-E6B673630BCE}" srcOrd="5" destOrd="0" presId="urn:microsoft.com/office/officeart/2005/8/layout/radial6"/>
    <dgm:cxn modelId="{703161C3-FFDE-7F4D-AD8E-603780BCDD93}" type="presParOf" srcId="{9CA839B6-93A7-0041-8D41-0A85C39FE5A1}" destId="{B6E0B326-9B35-1B40-AED7-7812FFA81D36}" srcOrd="6" destOrd="0" presId="urn:microsoft.com/office/officeart/2005/8/layout/radial6"/>
    <dgm:cxn modelId="{04C09DC5-70BE-B149-BBB4-245F9573182D}" type="presParOf" srcId="{9CA839B6-93A7-0041-8D41-0A85C39FE5A1}" destId="{2FFBBA1C-C2FB-CD48-AC63-11E598E01CCA}" srcOrd="7" destOrd="0" presId="urn:microsoft.com/office/officeart/2005/8/layout/radial6"/>
    <dgm:cxn modelId="{EAF4020C-1B62-A34A-B59C-10FF65D34B5F}" type="presParOf" srcId="{9CA839B6-93A7-0041-8D41-0A85C39FE5A1}" destId="{75BDFA7F-16FD-8446-A35B-08896EDE8837}" srcOrd="8" destOrd="0" presId="urn:microsoft.com/office/officeart/2005/8/layout/radial6"/>
    <dgm:cxn modelId="{CBF1E735-335F-D149-ADDE-9F69713ED684}" type="presParOf" srcId="{9CA839B6-93A7-0041-8D41-0A85C39FE5A1}" destId="{9CB10511-0CAB-7545-BA40-884EE935AE84}" srcOrd="9" destOrd="0" presId="urn:microsoft.com/office/officeart/2005/8/layout/radial6"/>
    <dgm:cxn modelId="{AC3EBE1F-876B-B242-871F-B4966211A4A3}" type="presParOf" srcId="{9CA839B6-93A7-0041-8D41-0A85C39FE5A1}" destId="{EFBC0DC7-E576-4D40-B0BD-513D055EA4C8}" srcOrd="10" destOrd="0" presId="urn:microsoft.com/office/officeart/2005/8/layout/radial6"/>
    <dgm:cxn modelId="{3C91FD50-5862-7E4C-BEE6-9921551AD4C6}" type="presParOf" srcId="{9CA839B6-93A7-0041-8D41-0A85C39FE5A1}" destId="{CFACAD9C-6DA4-114B-A1CD-9D84F0679144}" srcOrd="11" destOrd="0" presId="urn:microsoft.com/office/officeart/2005/8/layout/radial6"/>
    <dgm:cxn modelId="{0DC75A8D-AF02-1143-ABB8-6AD4D791B5AB}" type="presParOf" srcId="{9CA839B6-93A7-0041-8D41-0A85C39FE5A1}" destId="{0576782C-502F-CB48-9FF2-108A2BF8BBC6}" srcOrd="12" destOrd="0" presId="urn:microsoft.com/office/officeart/2005/8/layout/radial6"/>
    <dgm:cxn modelId="{536AF904-5429-5B44-BABE-81AFE93C3D70}" type="presParOf" srcId="{9CA839B6-93A7-0041-8D41-0A85C39FE5A1}" destId="{C4E797FD-4968-BC4A-ADF9-0F295FAF843D}" srcOrd="13" destOrd="0" presId="urn:microsoft.com/office/officeart/2005/8/layout/radial6"/>
    <dgm:cxn modelId="{BF0334BD-D8CD-7A43-97F7-8C1611B6BE0E}" type="presParOf" srcId="{9CA839B6-93A7-0041-8D41-0A85C39FE5A1}" destId="{A7C6EFCF-5D6E-9E46-B47F-BB5066B82F62}" srcOrd="14" destOrd="0" presId="urn:microsoft.com/office/officeart/2005/8/layout/radial6"/>
    <dgm:cxn modelId="{E97BB43B-A3BE-114E-8501-711AA416F580}" type="presParOf" srcId="{9CA839B6-93A7-0041-8D41-0A85C39FE5A1}" destId="{7A3542E1-6F5F-2B4C-A2D5-CB1AC400D301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42E1-6F5F-2B4C-A2D5-CB1AC400D301}">
      <dsp:nvSpPr>
        <dsp:cNvPr id="0" name=""/>
        <dsp:cNvSpPr/>
      </dsp:nvSpPr>
      <dsp:spPr>
        <a:xfrm>
          <a:off x="2126059" y="671983"/>
          <a:ext cx="4358479" cy="4358479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6782C-502F-CB48-9FF2-108A2BF8BBC6}">
      <dsp:nvSpPr>
        <dsp:cNvPr id="0" name=""/>
        <dsp:cNvSpPr/>
      </dsp:nvSpPr>
      <dsp:spPr>
        <a:xfrm>
          <a:off x="2126059" y="671983"/>
          <a:ext cx="4358479" cy="4358479"/>
        </a:xfrm>
        <a:prstGeom prst="blockArc">
          <a:avLst>
            <a:gd name="adj1" fmla="val 7560000"/>
            <a:gd name="adj2" fmla="val 11880000"/>
            <a:gd name="adj3" fmla="val 4638"/>
          </a:avLst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10511-0CAB-7545-BA40-884EE935AE84}">
      <dsp:nvSpPr>
        <dsp:cNvPr id="0" name=""/>
        <dsp:cNvSpPr/>
      </dsp:nvSpPr>
      <dsp:spPr>
        <a:xfrm>
          <a:off x="2126059" y="671983"/>
          <a:ext cx="4358479" cy="4358479"/>
        </a:xfrm>
        <a:prstGeom prst="blockArc">
          <a:avLst>
            <a:gd name="adj1" fmla="val 3240000"/>
            <a:gd name="adj2" fmla="val 7560000"/>
            <a:gd name="adj3" fmla="val 4638"/>
          </a:avLst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0B326-9B35-1B40-AED7-7812FFA81D36}">
      <dsp:nvSpPr>
        <dsp:cNvPr id="0" name=""/>
        <dsp:cNvSpPr/>
      </dsp:nvSpPr>
      <dsp:spPr>
        <a:xfrm>
          <a:off x="2126059" y="671983"/>
          <a:ext cx="4358479" cy="4358479"/>
        </a:xfrm>
        <a:prstGeom prst="blockArc">
          <a:avLst>
            <a:gd name="adj1" fmla="val 20520000"/>
            <a:gd name="adj2" fmla="val 3240000"/>
            <a:gd name="adj3" fmla="val 4638"/>
          </a:avLst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727B6-F976-B04B-92AE-5B06BC4C8F98}">
      <dsp:nvSpPr>
        <dsp:cNvPr id="0" name=""/>
        <dsp:cNvSpPr/>
      </dsp:nvSpPr>
      <dsp:spPr>
        <a:xfrm>
          <a:off x="2126059" y="671983"/>
          <a:ext cx="4358479" cy="4358479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24C8F-7F7C-7046-8A32-A934D853167E}">
      <dsp:nvSpPr>
        <dsp:cNvPr id="0" name=""/>
        <dsp:cNvSpPr/>
      </dsp:nvSpPr>
      <dsp:spPr>
        <a:xfrm>
          <a:off x="3585296" y="2131219"/>
          <a:ext cx="1440006" cy="14400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Avenir Roman" panose="02000503020000020003" pitchFamily="2" charset="0"/>
            </a:rPr>
            <a:t>WAR</a:t>
          </a:r>
        </a:p>
      </dsp:txBody>
      <dsp:txXfrm>
        <a:off x="3796180" y="2342103"/>
        <a:ext cx="1018238" cy="1018238"/>
      </dsp:txXfrm>
    </dsp:sp>
    <dsp:sp modelId="{54B3357B-45DD-F84A-B7AE-4E2A5984DBE3}">
      <dsp:nvSpPr>
        <dsp:cNvPr id="0" name=""/>
        <dsp:cNvSpPr/>
      </dsp:nvSpPr>
      <dsp:spPr>
        <a:xfrm>
          <a:off x="3405300" y="-177477"/>
          <a:ext cx="1799998" cy="179999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 err="1">
              <a:latin typeface="Avenir Roman" panose="02000503020000020003" pitchFamily="2" charset="0"/>
            </a:rPr>
            <a:t>Enemy</a:t>
          </a:r>
          <a:r>
            <a:rPr lang="fr-FR" sz="1500" b="1" kern="1200" dirty="0">
              <a:latin typeface="Avenir Roman" panose="02000503020000020003" pitchFamily="2" charset="0"/>
            </a:rPr>
            <a:t> (coronavirus)</a:t>
          </a:r>
        </a:p>
      </dsp:txBody>
      <dsp:txXfrm>
        <a:off x="3668904" y="86127"/>
        <a:ext cx="1272790" cy="1272790"/>
      </dsp:txXfrm>
    </dsp:sp>
    <dsp:sp modelId="{DFCAC9C1-43C7-1846-827E-36EA950F9CEC}">
      <dsp:nvSpPr>
        <dsp:cNvPr id="0" name=""/>
        <dsp:cNvSpPr/>
      </dsp:nvSpPr>
      <dsp:spPr>
        <a:xfrm>
          <a:off x="5429815" y="1293418"/>
          <a:ext cx="1799998" cy="1799998"/>
        </a:xfrm>
        <a:prstGeom prst="ellipse">
          <a:avLst/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 err="1">
              <a:latin typeface="Avenir Roman" panose="02000503020000020003" pitchFamily="2" charset="0"/>
            </a:rPr>
            <a:t>Strategy</a:t>
          </a:r>
          <a:r>
            <a:rPr lang="fr-FR" sz="1500" b="1" kern="1200" dirty="0">
              <a:latin typeface="Avenir Roman" panose="02000503020000020003" pitchFamily="2" charset="0"/>
            </a:rPr>
            <a:t> (</a:t>
          </a:r>
          <a:r>
            <a:rPr lang="fr-FR" sz="1500" b="1" kern="1200" dirty="0" err="1">
              <a:latin typeface="Avenir Roman" panose="02000503020000020003" pitchFamily="2" charset="0"/>
            </a:rPr>
            <a:t>flatten</a:t>
          </a:r>
          <a:r>
            <a:rPr lang="fr-FR" sz="1500" b="1" kern="1200" dirty="0">
              <a:latin typeface="Avenir Roman" panose="02000503020000020003" pitchFamily="2" charset="0"/>
            </a:rPr>
            <a:t> the </a:t>
          </a:r>
          <a:r>
            <a:rPr lang="fr-FR" sz="1500" b="1" kern="1200" dirty="0" err="1">
              <a:latin typeface="Avenir Roman" panose="02000503020000020003" pitchFamily="2" charset="0"/>
            </a:rPr>
            <a:t>curve</a:t>
          </a:r>
          <a:r>
            <a:rPr lang="fr-FR" sz="1500" b="1" kern="1200" dirty="0">
              <a:latin typeface="Avenir Roman" panose="02000503020000020003" pitchFamily="2" charset="0"/>
            </a:rPr>
            <a:t>)</a:t>
          </a:r>
        </a:p>
      </dsp:txBody>
      <dsp:txXfrm>
        <a:off x="5693419" y="1557022"/>
        <a:ext cx="1272790" cy="1272790"/>
      </dsp:txXfrm>
    </dsp:sp>
    <dsp:sp modelId="{2FFBBA1C-C2FB-CD48-AC63-11E598E01CCA}">
      <dsp:nvSpPr>
        <dsp:cNvPr id="0" name=""/>
        <dsp:cNvSpPr/>
      </dsp:nvSpPr>
      <dsp:spPr>
        <a:xfrm>
          <a:off x="4656519" y="3673378"/>
          <a:ext cx="1799998" cy="1799998"/>
        </a:xfrm>
        <a:prstGeom prst="ellipse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Avenir Roman" panose="02000503020000020003" pitchFamily="2" charset="0"/>
            </a:rPr>
            <a:t>Front-line </a:t>
          </a:r>
          <a:r>
            <a:rPr lang="fr-FR" sz="1500" b="1" kern="1200" dirty="0" err="1">
              <a:latin typeface="Avenir Roman" panose="02000503020000020003" pitchFamily="2" charset="0"/>
            </a:rPr>
            <a:t>warriors</a:t>
          </a:r>
          <a:r>
            <a:rPr lang="fr-FR" sz="1500" b="1" kern="1200" dirty="0">
              <a:latin typeface="Avenir Roman" panose="02000503020000020003" pitchFamily="2" charset="0"/>
            </a:rPr>
            <a:t> (</a:t>
          </a:r>
          <a:r>
            <a:rPr lang="fr-FR" sz="1500" b="1" kern="1200" dirty="0" err="1">
              <a:latin typeface="Avenir Roman" panose="02000503020000020003" pitchFamily="2" charset="0"/>
            </a:rPr>
            <a:t>health</a:t>
          </a:r>
          <a:r>
            <a:rPr lang="fr-FR" sz="1500" b="1" kern="1200" dirty="0">
              <a:latin typeface="Avenir Roman" panose="02000503020000020003" pitchFamily="2" charset="0"/>
            </a:rPr>
            <a:t>-care </a:t>
          </a:r>
          <a:r>
            <a:rPr lang="fr-FR" sz="1500" b="1" kern="1200" dirty="0" err="1">
              <a:latin typeface="Avenir Roman" panose="02000503020000020003" pitchFamily="2" charset="0"/>
            </a:rPr>
            <a:t>personel</a:t>
          </a:r>
          <a:r>
            <a:rPr lang="fr-FR" sz="1500" b="1" kern="1200" dirty="0">
              <a:latin typeface="Avenir Roman" panose="02000503020000020003" pitchFamily="2" charset="0"/>
            </a:rPr>
            <a:t>)</a:t>
          </a:r>
        </a:p>
      </dsp:txBody>
      <dsp:txXfrm>
        <a:off x="4920123" y="3936982"/>
        <a:ext cx="1272790" cy="1272790"/>
      </dsp:txXfrm>
    </dsp:sp>
    <dsp:sp modelId="{EFBC0DC7-E576-4D40-B0BD-513D055EA4C8}">
      <dsp:nvSpPr>
        <dsp:cNvPr id="0" name=""/>
        <dsp:cNvSpPr/>
      </dsp:nvSpPr>
      <dsp:spPr>
        <a:xfrm>
          <a:off x="2154081" y="3673378"/>
          <a:ext cx="1799998" cy="1799998"/>
        </a:xfrm>
        <a:prstGeom prst="ellipse">
          <a:avLst/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>
              <a:latin typeface="Avenir Roman" panose="02000503020000020003" pitchFamily="2" charset="0"/>
            </a:rPr>
            <a:t>Home-front (people </a:t>
          </a:r>
          <a:r>
            <a:rPr lang="fr-FR" sz="1500" b="1" kern="1200" dirty="0" err="1">
              <a:latin typeface="Avenir Roman" panose="02000503020000020003" pitchFamily="2" charset="0"/>
            </a:rPr>
            <a:t>isolating</a:t>
          </a:r>
          <a:r>
            <a:rPr lang="fr-FR" sz="1500" b="1" kern="1200" dirty="0">
              <a:latin typeface="Avenir Roman" panose="02000503020000020003" pitchFamily="2" charset="0"/>
            </a:rPr>
            <a:t> at home)</a:t>
          </a:r>
        </a:p>
      </dsp:txBody>
      <dsp:txXfrm>
        <a:off x="2417685" y="3936982"/>
        <a:ext cx="1272790" cy="1272790"/>
      </dsp:txXfrm>
    </dsp:sp>
    <dsp:sp modelId="{C4E797FD-4968-BC4A-ADF9-0F295FAF843D}">
      <dsp:nvSpPr>
        <dsp:cNvPr id="0" name=""/>
        <dsp:cNvSpPr/>
      </dsp:nvSpPr>
      <dsp:spPr>
        <a:xfrm>
          <a:off x="1380785" y="1293418"/>
          <a:ext cx="1799998" cy="1799998"/>
        </a:xfrm>
        <a:prstGeom prst="ellipse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 dirty="0" err="1">
              <a:latin typeface="Avenir Roman" panose="02000503020000020003" pitchFamily="2" charset="0"/>
            </a:rPr>
            <a:t>Traitors</a:t>
          </a:r>
          <a:r>
            <a:rPr lang="fr-FR" sz="1500" b="1" kern="1200" dirty="0">
              <a:latin typeface="Avenir Roman" panose="02000503020000020003" pitchFamily="2" charset="0"/>
            </a:rPr>
            <a:t> (people not </a:t>
          </a:r>
          <a:r>
            <a:rPr lang="fr-FR" sz="1500" b="1" kern="1200" dirty="0" err="1">
              <a:latin typeface="Avenir Roman" panose="02000503020000020003" pitchFamily="2" charset="0"/>
            </a:rPr>
            <a:t>respecting</a:t>
          </a:r>
          <a:r>
            <a:rPr lang="fr-FR" sz="1500" b="1" kern="1200" dirty="0">
              <a:latin typeface="Avenir Roman" panose="02000503020000020003" pitchFamily="2" charset="0"/>
            </a:rPr>
            <a:t> the </a:t>
          </a:r>
          <a:r>
            <a:rPr lang="fr-FR" sz="1500" b="1" kern="1200" dirty="0" err="1">
              <a:latin typeface="Avenir Roman" panose="02000503020000020003" pitchFamily="2" charset="0"/>
            </a:rPr>
            <a:t>measures</a:t>
          </a:r>
          <a:r>
            <a:rPr lang="fr-FR" sz="1500" b="1" kern="1200" dirty="0">
              <a:latin typeface="Avenir Roman" panose="02000503020000020003" pitchFamily="2" charset="0"/>
            </a:rPr>
            <a:t>)</a:t>
          </a:r>
        </a:p>
      </dsp:txBody>
      <dsp:txXfrm>
        <a:off x="1644389" y="1557022"/>
        <a:ext cx="1272790" cy="12727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3542E1-6F5F-2B4C-A2D5-CB1AC400D301}">
      <dsp:nvSpPr>
        <dsp:cNvPr id="0" name=""/>
        <dsp:cNvSpPr/>
      </dsp:nvSpPr>
      <dsp:spPr>
        <a:xfrm>
          <a:off x="1386189" y="438087"/>
          <a:ext cx="2842040" cy="2842040"/>
        </a:xfrm>
        <a:prstGeom prst="blockArc">
          <a:avLst>
            <a:gd name="adj1" fmla="val 11880000"/>
            <a:gd name="adj2" fmla="val 16200000"/>
            <a:gd name="adj3" fmla="val 4638"/>
          </a:avLst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6782C-502F-CB48-9FF2-108A2BF8BBC6}">
      <dsp:nvSpPr>
        <dsp:cNvPr id="0" name=""/>
        <dsp:cNvSpPr/>
      </dsp:nvSpPr>
      <dsp:spPr>
        <a:xfrm>
          <a:off x="1386189" y="438087"/>
          <a:ext cx="2842040" cy="2842040"/>
        </a:xfrm>
        <a:prstGeom prst="blockArc">
          <a:avLst>
            <a:gd name="adj1" fmla="val 7560000"/>
            <a:gd name="adj2" fmla="val 11880000"/>
            <a:gd name="adj3" fmla="val 4638"/>
          </a:avLst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10511-0CAB-7545-BA40-884EE935AE84}">
      <dsp:nvSpPr>
        <dsp:cNvPr id="0" name=""/>
        <dsp:cNvSpPr/>
      </dsp:nvSpPr>
      <dsp:spPr>
        <a:xfrm>
          <a:off x="1386189" y="438087"/>
          <a:ext cx="2842040" cy="2842040"/>
        </a:xfrm>
        <a:prstGeom prst="blockArc">
          <a:avLst>
            <a:gd name="adj1" fmla="val 3240000"/>
            <a:gd name="adj2" fmla="val 7560000"/>
            <a:gd name="adj3" fmla="val 4638"/>
          </a:avLst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0B326-9B35-1B40-AED7-7812FFA81D36}">
      <dsp:nvSpPr>
        <dsp:cNvPr id="0" name=""/>
        <dsp:cNvSpPr/>
      </dsp:nvSpPr>
      <dsp:spPr>
        <a:xfrm>
          <a:off x="1386189" y="438087"/>
          <a:ext cx="2842040" cy="2842040"/>
        </a:xfrm>
        <a:prstGeom prst="blockArc">
          <a:avLst>
            <a:gd name="adj1" fmla="val 20520000"/>
            <a:gd name="adj2" fmla="val 3240000"/>
            <a:gd name="adj3" fmla="val 4638"/>
          </a:avLst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6727B6-F976-B04B-92AE-5B06BC4C8F98}">
      <dsp:nvSpPr>
        <dsp:cNvPr id="0" name=""/>
        <dsp:cNvSpPr/>
      </dsp:nvSpPr>
      <dsp:spPr>
        <a:xfrm>
          <a:off x="1386189" y="438087"/>
          <a:ext cx="2842040" cy="2842040"/>
        </a:xfrm>
        <a:prstGeom prst="blockArc">
          <a:avLst>
            <a:gd name="adj1" fmla="val 16200000"/>
            <a:gd name="adj2" fmla="val 20520000"/>
            <a:gd name="adj3" fmla="val 463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424C8F-7F7C-7046-8A32-A934D853167E}">
      <dsp:nvSpPr>
        <dsp:cNvPr id="0" name=""/>
        <dsp:cNvSpPr/>
      </dsp:nvSpPr>
      <dsp:spPr>
        <a:xfrm>
          <a:off x="2337742" y="1389639"/>
          <a:ext cx="938935" cy="9389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kern="1200" dirty="0">
              <a:latin typeface="Avenir Roman" panose="02000503020000020003" pitchFamily="2" charset="0"/>
            </a:rPr>
            <a:t>WAR</a:t>
          </a:r>
        </a:p>
      </dsp:txBody>
      <dsp:txXfrm>
        <a:off x="2475246" y="1527143"/>
        <a:ext cx="663927" cy="663927"/>
      </dsp:txXfrm>
    </dsp:sp>
    <dsp:sp modelId="{54B3357B-45DD-F84A-B7AE-4E2A5984DBE3}">
      <dsp:nvSpPr>
        <dsp:cNvPr id="0" name=""/>
        <dsp:cNvSpPr/>
      </dsp:nvSpPr>
      <dsp:spPr>
        <a:xfrm>
          <a:off x="2220378" y="-115792"/>
          <a:ext cx="1173663" cy="117366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 err="1">
              <a:latin typeface="Avenir Roman" panose="02000503020000020003" pitchFamily="2" charset="0"/>
            </a:rPr>
            <a:t>Enemy</a:t>
          </a:r>
          <a:r>
            <a:rPr lang="fr-FR" sz="1000" b="1" kern="1200" dirty="0">
              <a:latin typeface="Avenir Roman" panose="02000503020000020003" pitchFamily="2" charset="0"/>
            </a:rPr>
            <a:t> (coronavirus)</a:t>
          </a:r>
        </a:p>
      </dsp:txBody>
      <dsp:txXfrm>
        <a:off x="2392257" y="56087"/>
        <a:ext cx="829905" cy="829905"/>
      </dsp:txXfrm>
    </dsp:sp>
    <dsp:sp modelId="{DFCAC9C1-43C7-1846-827E-36EA950F9CEC}">
      <dsp:nvSpPr>
        <dsp:cNvPr id="0" name=""/>
        <dsp:cNvSpPr/>
      </dsp:nvSpPr>
      <dsp:spPr>
        <a:xfrm>
          <a:off x="3540508" y="843338"/>
          <a:ext cx="1173663" cy="1173663"/>
        </a:xfrm>
        <a:prstGeom prst="ellipse">
          <a:avLst/>
        </a:prstGeom>
        <a:solidFill>
          <a:schemeClr val="accent2">
            <a:hueOff val="-361550"/>
            <a:satOff val="-2481"/>
            <a:lumOff val="127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 err="1">
              <a:latin typeface="Avenir Roman" panose="02000503020000020003" pitchFamily="2" charset="0"/>
            </a:rPr>
            <a:t>Strategy</a:t>
          </a:r>
          <a:r>
            <a:rPr lang="fr-FR" sz="1000" b="1" kern="1200" dirty="0">
              <a:latin typeface="Avenir Roman" panose="02000503020000020003" pitchFamily="2" charset="0"/>
            </a:rPr>
            <a:t> (</a:t>
          </a:r>
          <a:r>
            <a:rPr lang="fr-FR" sz="1000" b="1" kern="1200" dirty="0" err="1">
              <a:latin typeface="Avenir Roman" panose="02000503020000020003" pitchFamily="2" charset="0"/>
            </a:rPr>
            <a:t>flatten</a:t>
          </a:r>
          <a:r>
            <a:rPr lang="fr-FR" sz="1000" b="1" kern="1200" dirty="0">
              <a:latin typeface="Avenir Roman" panose="02000503020000020003" pitchFamily="2" charset="0"/>
            </a:rPr>
            <a:t> the </a:t>
          </a:r>
          <a:r>
            <a:rPr lang="fr-FR" sz="1000" b="1" kern="1200" dirty="0" err="1">
              <a:latin typeface="Avenir Roman" panose="02000503020000020003" pitchFamily="2" charset="0"/>
            </a:rPr>
            <a:t>curve</a:t>
          </a:r>
          <a:r>
            <a:rPr lang="fr-FR" sz="1000" b="1" kern="1200" dirty="0">
              <a:latin typeface="Avenir Roman" panose="02000503020000020003" pitchFamily="2" charset="0"/>
            </a:rPr>
            <a:t>)</a:t>
          </a:r>
        </a:p>
      </dsp:txBody>
      <dsp:txXfrm>
        <a:off x="3712387" y="1015217"/>
        <a:ext cx="829905" cy="829905"/>
      </dsp:txXfrm>
    </dsp:sp>
    <dsp:sp modelId="{2FFBBA1C-C2FB-CD48-AC63-11E598E01CCA}">
      <dsp:nvSpPr>
        <dsp:cNvPr id="0" name=""/>
        <dsp:cNvSpPr/>
      </dsp:nvSpPr>
      <dsp:spPr>
        <a:xfrm>
          <a:off x="3036263" y="2395245"/>
          <a:ext cx="1173663" cy="1173663"/>
        </a:xfrm>
        <a:prstGeom prst="ellipse">
          <a:avLst/>
        </a:prstGeom>
        <a:solidFill>
          <a:schemeClr val="accent2">
            <a:hueOff val="-723100"/>
            <a:satOff val="-4962"/>
            <a:lumOff val="25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Avenir Roman" panose="02000503020000020003" pitchFamily="2" charset="0"/>
            </a:rPr>
            <a:t>Front-line </a:t>
          </a:r>
          <a:r>
            <a:rPr lang="fr-FR" sz="1000" b="1" kern="1200" dirty="0" err="1">
              <a:latin typeface="Avenir Roman" panose="02000503020000020003" pitchFamily="2" charset="0"/>
            </a:rPr>
            <a:t>warriors</a:t>
          </a:r>
          <a:r>
            <a:rPr lang="fr-FR" sz="1000" b="1" kern="1200" dirty="0">
              <a:latin typeface="Avenir Roman" panose="02000503020000020003" pitchFamily="2" charset="0"/>
            </a:rPr>
            <a:t> (</a:t>
          </a:r>
          <a:r>
            <a:rPr lang="fr-FR" sz="1000" b="1" kern="1200" dirty="0" err="1">
              <a:latin typeface="Avenir Roman" panose="02000503020000020003" pitchFamily="2" charset="0"/>
            </a:rPr>
            <a:t>health</a:t>
          </a:r>
          <a:r>
            <a:rPr lang="fr-FR" sz="1000" b="1" kern="1200" dirty="0">
              <a:latin typeface="Avenir Roman" panose="02000503020000020003" pitchFamily="2" charset="0"/>
            </a:rPr>
            <a:t>-care </a:t>
          </a:r>
          <a:r>
            <a:rPr lang="fr-FR" sz="1000" b="1" kern="1200" dirty="0" err="1">
              <a:latin typeface="Avenir Roman" panose="02000503020000020003" pitchFamily="2" charset="0"/>
            </a:rPr>
            <a:t>personel</a:t>
          </a:r>
          <a:r>
            <a:rPr lang="fr-FR" sz="1000" b="1" kern="1200" dirty="0">
              <a:latin typeface="Avenir Roman" panose="02000503020000020003" pitchFamily="2" charset="0"/>
            </a:rPr>
            <a:t>)</a:t>
          </a:r>
        </a:p>
      </dsp:txBody>
      <dsp:txXfrm>
        <a:off x="3208142" y="2567124"/>
        <a:ext cx="829905" cy="829905"/>
      </dsp:txXfrm>
    </dsp:sp>
    <dsp:sp modelId="{EFBC0DC7-E576-4D40-B0BD-513D055EA4C8}">
      <dsp:nvSpPr>
        <dsp:cNvPr id="0" name=""/>
        <dsp:cNvSpPr/>
      </dsp:nvSpPr>
      <dsp:spPr>
        <a:xfrm>
          <a:off x="1404492" y="2395245"/>
          <a:ext cx="1173663" cy="1173663"/>
        </a:xfrm>
        <a:prstGeom prst="ellipse">
          <a:avLst/>
        </a:prstGeom>
        <a:solidFill>
          <a:schemeClr val="accent2">
            <a:hueOff val="-1084650"/>
            <a:satOff val="-7443"/>
            <a:lumOff val="382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>
              <a:latin typeface="Avenir Roman" panose="02000503020000020003" pitchFamily="2" charset="0"/>
            </a:rPr>
            <a:t>Home-front (people </a:t>
          </a:r>
          <a:r>
            <a:rPr lang="fr-FR" sz="1000" b="1" kern="1200" dirty="0" err="1">
              <a:latin typeface="Avenir Roman" panose="02000503020000020003" pitchFamily="2" charset="0"/>
            </a:rPr>
            <a:t>isolating</a:t>
          </a:r>
          <a:r>
            <a:rPr lang="fr-FR" sz="1000" b="1" kern="1200" dirty="0">
              <a:latin typeface="Avenir Roman" panose="02000503020000020003" pitchFamily="2" charset="0"/>
            </a:rPr>
            <a:t> at home)</a:t>
          </a:r>
        </a:p>
      </dsp:txBody>
      <dsp:txXfrm>
        <a:off x="1576371" y="2567124"/>
        <a:ext cx="829905" cy="829905"/>
      </dsp:txXfrm>
    </dsp:sp>
    <dsp:sp modelId="{C4E797FD-4968-BC4A-ADF9-0F295FAF843D}">
      <dsp:nvSpPr>
        <dsp:cNvPr id="0" name=""/>
        <dsp:cNvSpPr/>
      </dsp:nvSpPr>
      <dsp:spPr>
        <a:xfrm>
          <a:off x="900247" y="843338"/>
          <a:ext cx="1173663" cy="1173663"/>
        </a:xfrm>
        <a:prstGeom prst="ellipse">
          <a:avLst/>
        </a:prstGeom>
        <a:solidFill>
          <a:schemeClr val="accent2">
            <a:hueOff val="-1446200"/>
            <a:satOff val="-9924"/>
            <a:lumOff val="509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b="1" kern="1200" dirty="0" err="1">
              <a:latin typeface="Avenir Roman" panose="02000503020000020003" pitchFamily="2" charset="0"/>
            </a:rPr>
            <a:t>Traitors</a:t>
          </a:r>
          <a:r>
            <a:rPr lang="fr-FR" sz="1000" b="1" kern="1200" dirty="0">
              <a:latin typeface="Avenir Roman" panose="02000503020000020003" pitchFamily="2" charset="0"/>
            </a:rPr>
            <a:t> (people not </a:t>
          </a:r>
          <a:r>
            <a:rPr lang="fr-FR" sz="1000" b="1" kern="1200" dirty="0" err="1">
              <a:latin typeface="Avenir Roman" panose="02000503020000020003" pitchFamily="2" charset="0"/>
            </a:rPr>
            <a:t>respecting</a:t>
          </a:r>
          <a:r>
            <a:rPr lang="fr-FR" sz="1000" b="1" kern="1200" dirty="0">
              <a:latin typeface="Avenir Roman" panose="02000503020000020003" pitchFamily="2" charset="0"/>
            </a:rPr>
            <a:t> the </a:t>
          </a:r>
          <a:r>
            <a:rPr lang="fr-FR" sz="1000" b="1" kern="1200" dirty="0" err="1">
              <a:latin typeface="Avenir Roman" panose="02000503020000020003" pitchFamily="2" charset="0"/>
            </a:rPr>
            <a:t>measures</a:t>
          </a:r>
          <a:r>
            <a:rPr lang="fr-FR" sz="1000" b="1" kern="1200" dirty="0">
              <a:latin typeface="Avenir Roman" panose="02000503020000020003" pitchFamily="2" charset="0"/>
            </a:rPr>
            <a:t>)</a:t>
          </a:r>
        </a:p>
      </dsp:txBody>
      <dsp:txXfrm>
        <a:off x="1072126" y="1015217"/>
        <a:ext cx="829905" cy="829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4/28/20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531B0-A7DB-854C-BA62-42480AAE6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75" y="928687"/>
            <a:ext cx="8658225" cy="3300413"/>
          </a:xfrm>
        </p:spPr>
        <p:txBody>
          <a:bodyPr>
            <a:noAutofit/>
          </a:bodyPr>
          <a:lstStyle/>
          <a:p>
            <a:r>
              <a:rPr lang="nl-NL" sz="4400" b="1" cap="small" dirty="0" err="1">
                <a:latin typeface="Avenir Roman" panose="02000503020000020003" pitchFamily="2" charset="0"/>
              </a:rPr>
              <a:t>Symphonies</a:t>
            </a:r>
            <a:r>
              <a:rPr lang="nl-NL" sz="4400" b="1" cap="small" dirty="0">
                <a:latin typeface="Avenir Roman" panose="02000503020000020003" pitchFamily="2" charset="0"/>
              </a:rPr>
              <a:t>, </a:t>
            </a:r>
            <a:r>
              <a:rPr lang="nl-NL" sz="4400" b="1" cap="small" dirty="0" err="1">
                <a:latin typeface="Avenir Roman" panose="02000503020000020003" pitchFamily="2" charset="0"/>
              </a:rPr>
              <a:t>houses</a:t>
            </a:r>
            <a:r>
              <a:rPr lang="nl-NL" sz="4400" b="1" cap="small" dirty="0">
                <a:latin typeface="Avenir Roman" panose="02000503020000020003" pitchFamily="2" charset="0"/>
              </a:rPr>
              <a:t> on </a:t>
            </a:r>
            <a:r>
              <a:rPr lang="nl-NL" sz="4400" b="1" cap="small" dirty="0" err="1">
                <a:latin typeface="Avenir Roman" panose="02000503020000020003" pitchFamily="2" charset="0"/>
              </a:rPr>
              <a:t>fire</a:t>
            </a:r>
            <a:r>
              <a:rPr lang="nl-NL" sz="4400" b="1" cap="small" dirty="0">
                <a:latin typeface="Avenir Roman" panose="02000503020000020003" pitchFamily="2" charset="0"/>
              </a:rPr>
              <a:t>, wars </a:t>
            </a:r>
            <a:r>
              <a:rPr lang="nl-NL" sz="4400" b="1" cap="small" dirty="0" err="1">
                <a:latin typeface="Avenir Roman" panose="02000503020000020003" pitchFamily="2" charset="0"/>
              </a:rPr>
              <a:t>and</a:t>
            </a:r>
            <a:r>
              <a:rPr lang="nl-NL" sz="4400" b="1" cap="small" dirty="0">
                <a:latin typeface="Avenir Roman" panose="02000503020000020003" pitchFamily="2" charset="0"/>
              </a:rPr>
              <a:t> Harry Potter: </a:t>
            </a:r>
            <a:br>
              <a:rPr lang="nl-NL" sz="4400" b="1" cap="small" dirty="0">
                <a:latin typeface="Avenir Roman" panose="02000503020000020003" pitchFamily="2" charset="0"/>
              </a:rPr>
            </a:br>
            <a:br>
              <a:rPr lang="nl-NL" sz="4400" b="1" cap="small" dirty="0">
                <a:latin typeface="Avenir Roman" panose="02000503020000020003" pitchFamily="2" charset="0"/>
              </a:rPr>
            </a:br>
            <a:r>
              <a:rPr lang="nl-NL" sz="4000" b="1" cap="small" dirty="0">
                <a:latin typeface="Avenir Roman" panose="02000503020000020003" pitchFamily="2" charset="0"/>
              </a:rPr>
              <a:t>COVID-19 </a:t>
            </a:r>
            <a:r>
              <a:rPr lang="nl-NL" sz="4000" b="1" cap="small" dirty="0" err="1">
                <a:latin typeface="Avenir Roman" panose="02000503020000020003" pitchFamily="2" charset="0"/>
              </a:rPr>
              <a:t>and</a:t>
            </a:r>
            <a:r>
              <a:rPr lang="nl-NL" sz="4000" b="1" cap="small" dirty="0">
                <a:latin typeface="Avenir Roman" panose="02000503020000020003" pitchFamily="2" charset="0"/>
              </a:rPr>
              <a:t> </a:t>
            </a:r>
            <a:r>
              <a:rPr lang="nl-NL" sz="4000" b="1" cap="small" dirty="0" err="1">
                <a:latin typeface="Avenir Roman" panose="02000503020000020003" pitchFamily="2" charset="0"/>
              </a:rPr>
              <a:t>the</a:t>
            </a:r>
            <a:r>
              <a:rPr lang="nl-NL" sz="4000" b="1" cap="small" dirty="0">
                <a:latin typeface="Avenir Roman" panose="02000503020000020003" pitchFamily="2" charset="0"/>
              </a:rPr>
              <a:t> </a:t>
            </a:r>
            <a:r>
              <a:rPr lang="nl-NL" sz="4000" b="1" cap="small" dirty="0" err="1">
                <a:latin typeface="Avenir Roman" panose="02000503020000020003" pitchFamily="2" charset="0"/>
              </a:rPr>
              <a:t>importance</a:t>
            </a:r>
            <a:r>
              <a:rPr lang="nl-NL" sz="4000" b="1" cap="small" dirty="0">
                <a:latin typeface="Avenir Roman" panose="02000503020000020003" pitchFamily="2" charset="0"/>
              </a:rPr>
              <a:t> of </a:t>
            </a:r>
            <a:r>
              <a:rPr lang="nl-NL" sz="4000" b="1" cap="small" dirty="0" err="1">
                <a:latin typeface="Avenir Roman" panose="02000503020000020003" pitchFamily="2" charset="0"/>
              </a:rPr>
              <a:t>choosing</a:t>
            </a:r>
            <a:r>
              <a:rPr lang="nl-NL" sz="4000" b="1" cap="small" dirty="0">
                <a:latin typeface="Avenir Roman" panose="02000503020000020003" pitchFamily="2" charset="0"/>
              </a:rPr>
              <a:t> </a:t>
            </a:r>
            <a:r>
              <a:rPr lang="nl-NL" sz="4000" b="1" cap="small" dirty="0" err="1">
                <a:latin typeface="Avenir Roman" panose="02000503020000020003" pitchFamily="2" charset="0"/>
              </a:rPr>
              <a:t>metaphors</a:t>
            </a:r>
            <a:endParaRPr lang="nl-NL" sz="4400" b="1" cap="small" dirty="0">
              <a:latin typeface="Avenir Roman" panose="02000503020000020003" pitchFamily="2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CEF630-8F6C-0D45-91FC-CFB588E38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75" y="5184596"/>
            <a:ext cx="7315200" cy="914400"/>
          </a:xfrm>
        </p:spPr>
        <p:txBody>
          <a:bodyPr>
            <a:normAutofit/>
          </a:bodyPr>
          <a:lstStyle/>
          <a:p>
            <a:r>
              <a:rPr lang="nl-NL" sz="2000" dirty="0">
                <a:latin typeface="Avenir Roman" panose="02000503020000020003" pitchFamily="2" charset="0"/>
              </a:rPr>
              <a:t>LPPE1102 – </a:t>
            </a:r>
            <a:r>
              <a:rPr lang="nl-NL" sz="2000" dirty="0" err="1">
                <a:latin typeface="Avenir Roman" panose="02000503020000020003" pitchFamily="2" charset="0"/>
              </a:rPr>
              <a:t>Tuesday</a:t>
            </a:r>
            <a:r>
              <a:rPr lang="nl-NL" sz="2000" dirty="0">
                <a:latin typeface="Avenir Roman" panose="02000503020000020003" pitchFamily="2" charset="0"/>
              </a:rPr>
              <a:t> 28/04/2020 </a:t>
            </a:r>
          </a:p>
          <a:p>
            <a:r>
              <a:rPr lang="nl-NL" sz="2000" dirty="0">
                <a:latin typeface="Avenir Roman" panose="02000503020000020003" pitchFamily="2" charset="0"/>
              </a:rPr>
              <a:t>Pauline Heyvaert (</a:t>
            </a:r>
            <a:r>
              <a:rPr lang="nl-NL" sz="2000" dirty="0" err="1">
                <a:latin typeface="Avenir Roman" panose="02000503020000020003" pitchFamily="2" charset="0"/>
              </a:rPr>
              <a:t>ULiège</a:t>
            </a:r>
            <a:r>
              <a:rPr lang="nl-NL" sz="2000" dirty="0">
                <a:latin typeface="Avenir Roman" panose="02000503020000020003" pitchFamily="2" charset="0"/>
              </a:rPr>
              <a:t> &amp; </a:t>
            </a:r>
            <a:r>
              <a:rPr lang="nl-NL" sz="2000" dirty="0" err="1">
                <a:latin typeface="Avenir Roman" panose="02000503020000020003" pitchFamily="2" charset="0"/>
              </a:rPr>
              <a:t>UCLouvain</a:t>
            </a:r>
            <a:r>
              <a:rPr lang="nl-NL" sz="2000" dirty="0">
                <a:latin typeface="Avenir Roman" panose="02000503020000020003" pitchFamily="2" charset="0"/>
              </a:rPr>
              <a:t>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CE79FAD-8317-D443-8F59-CE473783D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838" y="1385887"/>
            <a:ext cx="2702838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33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Deliberate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Theory</a:t>
            </a:r>
            <a:r>
              <a:rPr lang="nl-NL" sz="1800" b="1" cap="small" dirty="0">
                <a:latin typeface="Avenir Roman" panose="02000503020000020003" pitchFamily="2" charset="0"/>
              </a:rPr>
              <a:t> (DMT)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205" y="427482"/>
            <a:ext cx="7315200" cy="599389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3200" b="1" dirty="0">
                <a:latin typeface="Avenir Roman" panose="02000503020000020003" pitchFamily="2" charset="0"/>
              </a:rPr>
              <a:t>The </a:t>
            </a:r>
            <a:r>
              <a:rPr lang="nl-NL" sz="3200" b="1" dirty="0" err="1">
                <a:latin typeface="Avenir Roman" panose="02000503020000020003" pitchFamily="2" charset="0"/>
              </a:rPr>
              <a:t>importance</a:t>
            </a:r>
            <a:r>
              <a:rPr lang="nl-NL" sz="3200" b="1" dirty="0">
                <a:latin typeface="Avenir Roman" panose="02000503020000020003" pitchFamily="2" charset="0"/>
              </a:rPr>
              <a:t> of </a:t>
            </a:r>
            <a:r>
              <a:rPr lang="nl-NL" sz="3200" b="1" dirty="0" err="1">
                <a:latin typeface="Avenir Roman" panose="02000503020000020003" pitchFamily="2" charset="0"/>
              </a:rPr>
              <a:t>deliberate</a:t>
            </a:r>
            <a:r>
              <a:rPr lang="nl-NL" sz="3200" b="1" dirty="0">
                <a:latin typeface="Avenir Roman" panose="02000503020000020003" pitchFamily="2" charset="0"/>
              </a:rPr>
              <a:t> </a:t>
            </a:r>
            <a:r>
              <a:rPr lang="nl-NL" sz="3200" b="1" dirty="0" err="1">
                <a:latin typeface="Avenir Roman" panose="02000503020000020003" pitchFamily="2" charset="0"/>
              </a:rPr>
              <a:t>metaphor</a:t>
            </a:r>
            <a:r>
              <a:rPr lang="nl-NL" sz="3200" b="1" dirty="0">
                <a:latin typeface="Avenir Roman" panose="02000503020000020003" pitchFamily="2" charset="0"/>
              </a:rPr>
              <a:t> in discourse analysis: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Stronger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communicative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purpose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Why</a:t>
            </a:r>
            <a:r>
              <a:rPr lang="nl-NL" sz="2400" dirty="0">
                <a:latin typeface="Avenir Roman" panose="02000503020000020003" pitchFamily="2" charset="0"/>
              </a:rPr>
              <a:t> do </a:t>
            </a:r>
            <a:r>
              <a:rPr lang="nl-NL" sz="2400" dirty="0" err="1">
                <a:latin typeface="Avenir Roman" panose="02000503020000020003" pitchFamily="2" charset="0"/>
              </a:rPr>
              <a:t>people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use</a:t>
            </a:r>
            <a:r>
              <a:rPr lang="nl-NL" sz="2400" dirty="0">
                <a:latin typeface="Avenir Roman" panose="02000503020000020003" pitchFamily="2" charset="0"/>
              </a:rPr>
              <a:t> these </a:t>
            </a:r>
            <a:r>
              <a:rPr lang="nl-NL" sz="2400" dirty="0" err="1">
                <a:latin typeface="Avenir Roman" panose="02000503020000020003" pitchFamily="2" charset="0"/>
              </a:rPr>
              <a:t>metaphors</a:t>
            </a:r>
            <a:r>
              <a:rPr lang="nl-NL" sz="2400" dirty="0">
                <a:latin typeface="Avenir Roman" panose="02000503020000020003" pitchFamily="2" charset="0"/>
              </a:rPr>
              <a:t>? (</a:t>
            </a:r>
            <a:r>
              <a:rPr lang="nl-NL" sz="2400" dirty="0" err="1">
                <a:latin typeface="Avenir Roman" panose="02000503020000020003" pitchFamily="2" charset="0"/>
              </a:rPr>
              <a:t>criticism</a:t>
            </a:r>
            <a:r>
              <a:rPr lang="nl-NL" sz="2400" dirty="0">
                <a:latin typeface="Avenir Roman" panose="02000503020000020003" pitchFamily="2" charset="0"/>
              </a:rPr>
              <a:t>, </a:t>
            </a:r>
            <a:r>
              <a:rPr lang="nl-NL" sz="2400" dirty="0" err="1">
                <a:latin typeface="Avenir Roman" panose="02000503020000020003" pitchFamily="2" charset="0"/>
              </a:rPr>
              <a:t>explain</a:t>
            </a:r>
            <a:r>
              <a:rPr lang="nl-NL" sz="2400" dirty="0">
                <a:latin typeface="Avenir Roman" panose="02000503020000020003" pitchFamily="2" charset="0"/>
              </a:rPr>
              <a:t>, </a:t>
            </a:r>
            <a:r>
              <a:rPr lang="nl-NL" sz="2400" dirty="0" err="1">
                <a:latin typeface="Avenir Roman" panose="02000503020000020003" pitchFamily="2" charset="0"/>
              </a:rPr>
              <a:t>humour</a:t>
            </a:r>
            <a:r>
              <a:rPr lang="nl-NL" sz="2400" dirty="0">
                <a:latin typeface="Avenir Roman" panose="02000503020000020003" pitchFamily="2" charset="0"/>
              </a:rPr>
              <a:t>, …)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Use</a:t>
            </a:r>
            <a:r>
              <a:rPr lang="nl-NL" sz="2400" dirty="0">
                <a:latin typeface="Avenir Roman" panose="02000503020000020003" pitchFamily="2" charset="0"/>
              </a:rPr>
              <a:t> of </a:t>
            </a:r>
            <a:r>
              <a:rPr lang="nl-NL" sz="2400" dirty="0" err="1">
                <a:latin typeface="Avenir Roman" panose="02000503020000020003" pitchFamily="2" charset="0"/>
              </a:rPr>
              <a:t>deliberate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metaphors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reveals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how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people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conceptualize</a:t>
            </a:r>
            <a:r>
              <a:rPr lang="nl-NL" sz="2400" dirty="0">
                <a:latin typeface="Avenir Roman" panose="02000503020000020003" pitchFamily="2" charset="0"/>
              </a:rPr>
              <a:t> topics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Sometimes</a:t>
            </a:r>
            <a:r>
              <a:rPr lang="nl-NL" sz="2400" dirty="0">
                <a:latin typeface="Avenir Roman" panose="02000503020000020003" pitchFamily="2" charset="0"/>
              </a:rPr>
              <a:t> strong </a:t>
            </a:r>
            <a:r>
              <a:rPr lang="nl-NL" sz="2400" dirty="0" err="1">
                <a:latin typeface="Avenir Roman" panose="02000503020000020003" pitchFamily="2" charset="0"/>
              </a:rPr>
              <a:t>rhetorical</a:t>
            </a:r>
            <a:r>
              <a:rPr lang="nl-NL" sz="2400" dirty="0">
                <a:latin typeface="Avenir Roman" panose="02000503020000020003" pitchFamily="2" charset="0"/>
              </a:rPr>
              <a:t> tools (</a:t>
            </a:r>
            <a:r>
              <a:rPr lang="nl-NL" sz="2400" dirty="0" err="1">
                <a:latin typeface="Avenir Roman" panose="02000503020000020003" pitchFamily="2" charset="0"/>
              </a:rPr>
              <a:t>especially</a:t>
            </a:r>
            <a:r>
              <a:rPr lang="nl-NL" sz="2400" dirty="0">
                <a:latin typeface="Avenir Roman" panose="02000503020000020003" pitchFamily="2" charset="0"/>
              </a:rPr>
              <a:t> at level of pathos, </a:t>
            </a:r>
            <a:r>
              <a:rPr lang="nl-NL" sz="2400" dirty="0" err="1">
                <a:latin typeface="Avenir Roman" panose="02000503020000020003" pitchFamily="2" charset="0"/>
              </a:rPr>
              <a:t>because</a:t>
            </a:r>
            <a:r>
              <a:rPr lang="nl-NL" sz="2400" dirty="0">
                <a:latin typeface="Avenir Roman" panose="02000503020000020003" pitchFamily="2" charset="0"/>
              </a:rPr>
              <a:t> of </a:t>
            </a:r>
            <a:r>
              <a:rPr lang="nl-NL" sz="2400" dirty="0" err="1">
                <a:latin typeface="Avenir Roman" panose="02000503020000020003" pitchFamily="2" charset="0"/>
              </a:rPr>
              <a:t>their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familiar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character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and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thus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potential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to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arouse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emotions</a:t>
            </a:r>
            <a:r>
              <a:rPr lang="nl-NL" sz="2400" dirty="0">
                <a:latin typeface="Avenir Roman" panose="02000503020000020003" pitchFamily="2" charset="0"/>
              </a:rPr>
              <a:t> of </a:t>
            </a:r>
            <a:r>
              <a:rPr lang="nl-NL" sz="2400" dirty="0" err="1">
                <a:latin typeface="Avenir Roman" panose="02000503020000020003" pitchFamily="2" charset="0"/>
              </a:rPr>
              <a:t>the</a:t>
            </a:r>
            <a:r>
              <a:rPr lang="nl-NL" sz="2400" dirty="0">
                <a:latin typeface="Avenir Roman" panose="02000503020000020003" pitchFamily="2" charset="0"/>
              </a:rPr>
              <a:t> public)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Argumentative</a:t>
            </a:r>
            <a:r>
              <a:rPr lang="nl-NL" sz="2400" dirty="0">
                <a:latin typeface="Avenir Roman" panose="02000503020000020003" pitchFamily="2" charset="0"/>
              </a:rPr>
              <a:t> tools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Potential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to</a:t>
            </a:r>
            <a:r>
              <a:rPr lang="nl-NL" sz="2400" dirty="0">
                <a:latin typeface="Avenir Roman" panose="02000503020000020003" pitchFamily="2" charset="0"/>
              </a:rPr>
              <a:t> frame </a:t>
            </a:r>
            <a:r>
              <a:rPr lang="nl-NL" sz="2400" dirty="0" err="1">
                <a:latin typeface="Avenir Roman" panose="02000503020000020003" pitchFamily="2" charset="0"/>
              </a:rPr>
              <a:t>one’s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standpoint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regarding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certains</a:t>
            </a:r>
            <a:r>
              <a:rPr lang="nl-NL" sz="2400" dirty="0">
                <a:latin typeface="Avenir Roman" panose="02000503020000020003" pitchFamily="2" charset="0"/>
              </a:rPr>
              <a:t> topics, frame </a:t>
            </a:r>
            <a:r>
              <a:rPr lang="nl-NL" sz="2400" dirty="0" err="1">
                <a:latin typeface="Avenir Roman" panose="02000503020000020003" pitchFamily="2" charset="0"/>
              </a:rPr>
              <a:t>arguments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and</a:t>
            </a:r>
            <a:r>
              <a:rPr lang="nl-NL" sz="2400" dirty="0">
                <a:latin typeface="Avenir Roman" panose="02000503020000020003" pitchFamily="2" charset="0"/>
              </a:rPr>
              <a:t> </a:t>
            </a:r>
            <a:r>
              <a:rPr lang="nl-NL" sz="2400" dirty="0" err="1">
                <a:latin typeface="Avenir Roman" panose="02000503020000020003" pitchFamily="2" charset="0"/>
              </a:rPr>
              <a:t>counterarguments</a:t>
            </a:r>
            <a:r>
              <a:rPr lang="nl-NL" sz="2400" dirty="0">
                <a:latin typeface="Avenir Roman" panose="02000503020000020003" pitchFamily="2" charset="0"/>
              </a:rPr>
              <a:t>, etc. </a:t>
            </a:r>
          </a:p>
        </p:txBody>
      </p:sp>
    </p:spTree>
    <p:extLst>
      <p:ext uri="{BB962C8B-B14F-4D97-AF65-F5344CB8AC3E}">
        <p14:creationId xmlns:p14="http://schemas.microsoft.com/office/powerpoint/2010/main" val="957953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>
                <a:latin typeface="Avenir Roman" panose="02000503020000020003" pitchFamily="2" charset="0"/>
              </a:rPr>
              <a:t>Critical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Analysis</a:t>
            </a:r>
            <a:br>
              <a:rPr lang="nl-NL" sz="1800" b="1" cap="small" dirty="0">
                <a:latin typeface="Avenir Roman" panose="02000503020000020003" pitchFamily="2" charset="0"/>
              </a:rPr>
            </a:br>
            <a:r>
              <a:rPr lang="nl-NL" sz="1800" b="1" cap="small" dirty="0">
                <a:latin typeface="Avenir Roman" panose="02000503020000020003" pitchFamily="2" charset="0"/>
              </a:rPr>
              <a:t>(CMA)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205" y="427482"/>
            <a:ext cx="7315200" cy="5993892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2800" b="1" dirty="0">
                <a:latin typeface="Avenir Roman" panose="02000503020000020003" pitchFamily="2" charset="0"/>
              </a:rPr>
              <a:t>The </a:t>
            </a:r>
            <a:r>
              <a:rPr lang="nl-NL" sz="2800" b="1" dirty="0" err="1">
                <a:latin typeface="Avenir Roman" panose="02000503020000020003" pitchFamily="2" charset="0"/>
              </a:rPr>
              <a:t>importance</a:t>
            </a:r>
            <a:r>
              <a:rPr lang="nl-NL" sz="2800" b="1" dirty="0">
                <a:latin typeface="Avenir Roman" panose="02000503020000020003" pitchFamily="2" charset="0"/>
              </a:rPr>
              <a:t> of </a:t>
            </a:r>
            <a:r>
              <a:rPr lang="nl-NL" sz="2800" b="1" dirty="0" err="1">
                <a:latin typeface="Avenir Roman" panose="02000503020000020003" pitchFamily="2" charset="0"/>
              </a:rPr>
              <a:t>deliberate</a:t>
            </a:r>
            <a:r>
              <a:rPr lang="nl-NL" sz="2800" b="1" dirty="0">
                <a:latin typeface="Avenir Roman" panose="02000503020000020003" pitchFamily="2" charset="0"/>
              </a:rPr>
              <a:t> </a:t>
            </a:r>
            <a:r>
              <a:rPr lang="nl-NL" sz="2800" b="1" dirty="0" err="1">
                <a:latin typeface="Avenir Roman" panose="02000503020000020003" pitchFamily="2" charset="0"/>
              </a:rPr>
              <a:t>metaphor</a:t>
            </a:r>
            <a:r>
              <a:rPr lang="nl-NL" sz="2800" b="1" dirty="0">
                <a:latin typeface="Avenir Roman" panose="02000503020000020003" pitchFamily="2" charset="0"/>
              </a:rPr>
              <a:t> in discourse analysis ⇨ Critical </a:t>
            </a:r>
            <a:r>
              <a:rPr lang="nl-NL" sz="2800" b="1" dirty="0" err="1">
                <a:latin typeface="Avenir Roman" panose="02000503020000020003" pitchFamily="2" charset="0"/>
              </a:rPr>
              <a:t>Metaphor</a:t>
            </a:r>
            <a:r>
              <a:rPr lang="nl-NL" sz="2800" b="1" dirty="0">
                <a:latin typeface="Avenir Roman" panose="02000503020000020003" pitchFamily="2" charset="0"/>
              </a:rPr>
              <a:t> Analysis (CMA, Charteris-Black, 2004)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000" dirty="0">
                <a:latin typeface="Avenir Roman" panose="02000503020000020003" pitchFamily="2" charset="0"/>
              </a:rPr>
              <a:t> </a:t>
            </a:r>
            <a:r>
              <a:rPr lang="en-US" sz="2000" dirty="0">
                <a:latin typeface="Avenir Roman" panose="02000503020000020003" pitchFamily="2" charset="0"/>
              </a:rPr>
              <a:t>Identify </a:t>
            </a:r>
            <a:r>
              <a:rPr lang="en-US" sz="2000" i="1" dirty="0">
                <a:latin typeface="Avenir Roman" panose="02000503020000020003" pitchFamily="2" charset="0"/>
              </a:rPr>
              <a:t>which</a:t>
            </a:r>
            <a:r>
              <a:rPr lang="en-US" sz="2000" dirty="0">
                <a:latin typeface="Avenir Roman" panose="02000503020000020003" pitchFamily="2" charset="0"/>
              </a:rPr>
              <a:t> metaphors are chosen in persuasive genres (e.g. political speeches, party political manifestos or press reports) and attempts to explain </a:t>
            </a:r>
            <a:r>
              <a:rPr lang="en-US" sz="2000" i="1" dirty="0">
                <a:latin typeface="Avenir Roman" panose="02000503020000020003" pitchFamily="2" charset="0"/>
              </a:rPr>
              <a:t>why</a:t>
            </a:r>
            <a:r>
              <a:rPr lang="en-US" sz="2000" dirty="0">
                <a:latin typeface="Avenir Roman" panose="02000503020000020003" pitchFamily="2" charset="0"/>
              </a:rPr>
              <a:t> these metaphors are chosen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Avenir Roman" panose="02000503020000020003" pitchFamily="2" charset="0"/>
              </a:rPr>
              <a:t> Step-by-step procedure: </a:t>
            </a:r>
          </a:p>
          <a:p>
            <a:pPr marL="960120" lvl="1" indent="-457200">
              <a:buFont typeface="+mj-lt"/>
              <a:buAutoNum type="arabicPeriod"/>
            </a:pPr>
            <a:r>
              <a:rPr lang="en-US" sz="2000" dirty="0">
                <a:latin typeface="Avenir Roman" panose="02000503020000020003" pitchFamily="2" charset="0"/>
              </a:rPr>
              <a:t>Metaphor identification (Identify the metaphorical words in a discourse)</a:t>
            </a:r>
          </a:p>
          <a:p>
            <a:pPr marL="960120" lvl="1" indent="-457200">
              <a:buFont typeface="+mj-lt"/>
              <a:buAutoNum type="arabicPeriod"/>
            </a:pPr>
            <a:r>
              <a:rPr lang="en-US" sz="2000" dirty="0">
                <a:latin typeface="Avenir Roman" panose="02000503020000020003" pitchFamily="2" charset="0"/>
              </a:rPr>
              <a:t>Metaphor interpretation (Identify the conceptual domains: target and source domains) </a:t>
            </a:r>
          </a:p>
          <a:p>
            <a:pPr marL="960120" lvl="1" indent="-457200">
              <a:buFont typeface="+mj-lt"/>
              <a:buAutoNum type="arabicPeriod"/>
            </a:pPr>
            <a:r>
              <a:rPr lang="en-US" sz="2000" dirty="0">
                <a:latin typeface="Avenir Roman" panose="02000503020000020003" pitchFamily="2" charset="0"/>
              </a:rPr>
              <a:t>Metaphor explanation (Identify the purposes the speaker has when using metaphors in a given socio-political context)</a:t>
            </a:r>
            <a:r>
              <a:rPr lang="fr-BE" sz="2000" dirty="0">
                <a:latin typeface="Avenir Roman" panose="02000503020000020003" pitchFamily="2" charset="0"/>
              </a:rPr>
              <a:t> </a:t>
            </a:r>
            <a:endParaRPr lang="nl-NL" sz="20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074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Symphonies</a:t>
            </a:r>
            <a:r>
              <a:rPr lang="nl-NL" sz="1800" b="1" cap="small" dirty="0">
                <a:latin typeface="Avenir Roman" panose="02000503020000020003" pitchFamily="2" charset="0"/>
              </a:rPr>
              <a:t>, </a:t>
            </a:r>
            <a:r>
              <a:rPr lang="nl-NL" sz="1800" b="1" cap="small" dirty="0" err="1">
                <a:latin typeface="Avenir Roman" panose="02000503020000020003" pitchFamily="2" charset="0"/>
              </a:rPr>
              <a:t>houses</a:t>
            </a:r>
            <a:r>
              <a:rPr lang="nl-NL" sz="1800" b="1" cap="small" dirty="0">
                <a:latin typeface="Avenir Roman" panose="02000503020000020003" pitchFamily="2" charset="0"/>
              </a:rPr>
              <a:t> on </a:t>
            </a:r>
            <a:r>
              <a:rPr lang="nl-NL" sz="1800" b="1" cap="small" dirty="0" err="1">
                <a:latin typeface="Avenir Roman" panose="02000503020000020003" pitchFamily="2" charset="0"/>
              </a:rPr>
              <a:t>fire</a:t>
            </a:r>
            <a:r>
              <a:rPr lang="nl-NL" sz="1800" b="1" cap="small" dirty="0">
                <a:latin typeface="Avenir Roman" panose="02000503020000020003" pitchFamily="2" charset="0"/>
              </a:rPr>
              <a:t>, wars </a:t>
            </a:r>
            <a:r>
              <a:rPr lang="nl-NL" sz="1800" b="1" cap="small" dirty="0" err="1">
                <a:latin typeface="Avenir Roman" panose="02000503020000020003" pitchFamily="2" charset="0"/>
              </a:rPr>
              <a:t>and</a:t>
            </a:r>
            <a:r>
              <a:rPr lang="nl-NL" sz="1800" b="1" cap="small" dirty="0">
                <a:latin typeface="Avenir Roman" panose="02000503020000020003" pitchFamily="2" charset="0"/>
              </a:rPr>
              <a:t> Harry Potter: </a:t>
            </a:r>
            <a:br>
              <a:rPr lang="nl-NL" sz="1800" b="1" cap="small" dirty="0">
                <a:latin typeface="Avenir Roman" panose="02000503020000020003" pitchFamily="2" charset="0"/>
              </a:rPr>
            </a:br>
            <a:br>
              <a:rPr lang="nl-NL" sz="1800" b="1" cap="small" dirty="0">
                <a:latin typeface="Avenir Roman" panose="02000503020000020003" pitchFamily="2" charset="0"/>
              </a:rPr>
            </a:br>
            <a:r>
              <a:rPr lang="nl-NL" sz="1800" b="1" cap="small" dirty="0">
                <a:latin typeface="Avenir Roman" panose="02000503020000020003" pitchFamily="2" charset="0"/>
              </a:rPr>
              <a:t>COVID-19 </a:t>
            </a:r>
            <a:r>
              <a:rPr lang="nl-NL" sz="1800" b="1" cap="small" dirty="0" err="1">
                <a:latin typeface="Avenir Roman" panose="02000503020000020003" pitchFamily="2" charset="0"/>
              </a:rPr>
              <a:t>and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importance</a:t>
            </a:r>
            <a:r>
              <a:rPr lang="nl-NL" sz="1800" b="1" cap="small" dirty="0">
                <a:latin typeface="Avenir Roman" panose="02000503020000020003" pitchFamily="2" charset="0"/>
              </a:rPr>
              <a:t> of </a:t>
            </a:r>
            <a:r>
              <a:rPr lang="nl-NL" sz="1800" b="1" cap="small" dirty="0" err="1">
                <a:latin typeface="Avenir Roman" panose="02000503020000020003" pitchFamily="2" charset="0"/>
              </a:rPr>
              <a:t>choosing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205" y="427482"/>
            <a:ext cx="7315200" cy="5993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800" b="1" dirty="0">
                <a:latin typeface="Avenir Roman" panose="02000503020000020003" pitchFamily="2" charset="0"/>
              </a:rPr>
              <a:t>A Critical </a:t>
            </a:r>
            <a:r>
              <a:rPr lang="fr-FR" sz="2800" b="1" dirty="0" err="1">
                <a:latin typeface="Avenir Roman" panose="02000503020000020003" pitchFamily="2" charset="0"/>
              </a:rPr>
              <a:t>Metaphor</a:t>
            </a:r>
            <a:r>
              <a:rPr lang="fr-FR" sz="2800" b="1" dirty="0">
                <a:latin typeface="Avenir Roman" panose="02000503020000020003" pitchFamily="2" charset="0"/>
              </a:rPr>
              <a:t> </a:t>
            </a:r>
            <a:r>
              <a:rPr lang="fr-FR" sz="2800" b="1" dirty="0" err="1">
                <a:latin typeface="Avenir Roman" panose="02000503020000020003" pitchFamily="2" charset="0"/>
              </a:rPr>
              <a:t>Analysis</a:t>
            </a:r>
            <a:r>
              <a:rPr lang="fr-FR" sz="2800" b="1" dirty="0">
                <a:latin typeface="Avenir Roman" panose="02000503020000020003" pitchFamily="2" charset="0"/>
              </a:rPr>
              <a:t> of </a:t>
            </a:r>
            <a:r>
              <a:rPr lang="fr-FR" sz="2800" b="1" dirty="0" err="1">
                <a:latin typeface="Avenir Roman" panose="02000503020000020003" pitchFamily="2" charset="0"/>
              </a:rPr>
              <a:t>metaphors</a:t>
            </a:r>
            <a:r>
              <a:rPr lang="fr-FR" sz="2800" b="1" dirty="0">
                <a:latin typeface="Avenir Roman" panose="02000503020000020003" pitchFamily="2" charset="0"/>
              </a:rPr>
              <a:t> </a:t>
            </a:r>
            <a:r>
              <a:rPr lang="fr-FR" sz="2800" b="1" dirty="0" err="1">
                <a:latin typeface="Avenir Roman" panose="02000503020000020003" pitchFamily="2" charset="0"/>
              </a:rPr>
              <a:t>used</a:t>
            </a:r>
            <a:r>
              <a:rPr lang="fr-FR" sz="2800" b="1" dirty="0">
                <a:latin typeface="Avenir Roman" panose="02000503020000020003" pitchFamily="2" charset="0"/>
              </a:rPr>
              <a:t> to talk about the coronavirus: </a:t>
            </a:r>
            <a:r>
              <a:rPr lang="fr-FR" sz="2800" b="1" dirty="0" err="1">
                <a:latin typeface="Avenir Roman" panose="02000503020000020003" pitchFamily="2" charset="0"/>
              </a:rPr>
              <a:t>why</a:t>
            </a:r>
            <a:r>
              <a:rPr lang="fr-FR" sz="2800" b="1" dirty="0">
                <a:latin typeface="Avenir Roman" panose="02000503020000020003" pitchFamily="2" charset="0"/>
              </a:rPr>
              <a:t> the use of </a:t>
            </a:r>
            <a:r>
              <a:rPr lang="fr-FR" sz="2800" b="1" dirty="0" err="1">
                <a:latin typeface="Avenir Roman" panose="02000503020000020003" pitchFamily="2" charset="0"/>
              </a:rPr>
              <a:t>war-metaphors</a:t>
            </a:r>
            <a:r>
              <a:rPr lang="fr-FR" sz="2800" b="1" dirty="0">
                <a:latin typeface="Avenir Roman" panose="02000503020000020003" pitchFamily="2" charset="0"/>
              </a:rPr>
              <a:t> </a:t>
            </a:r>
            <a:r>
              <a:rPr lang="fr-FR" sz="2800" b="1" dirty="0" err="1">
                <a:latin typeface="Avenir Roman" panose="02000503020000020003" pitchFamily="2" charset="0"/>
              </a:rPr>
              <a:t>is</a:t>
            </a:r>
            <a:r>
              <a:rPr lang="fr-FR" sz="2800" b="1" dirty="0">
                <a:latin typeface="Avenir Roman" panose="02000503020000020003" pitchFamily="2" charset="0"/>
              </a:rPr>
              <a:t> </a:t>
            </a:r>
            <a:r>
              <a:rPr lang="fr-FR" sz="2800" b="1" dirty="0" err="1">
                <a:latin typeface="Avenir Roman" panose="02000503020000020003" pitchFamily="2" charset="0"/>
              </a:rPr>
              <a:t>dangerous</a:t>
            </a:r>
            <a:r>
              <a:rPr lang="fr-FR" sz="2800" b="1" dirty="0">
                <a:latin typeface="Avenir Roman" panose="02000503020000020003" pitchFamily="2" charset="0"/>
              </a:rPr>
              <a:t>. </a:t>
            </a:r>
            <a:endParaRPr lang="nl-NL" sz="20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2380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>
                <a:latin typeface="Avenir Roman" panose="02000503020000020003" pitchFamily="2" charset="0"/>
              </a:rPr>
              <a:t>A CMA of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used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to</a:t>
            </a:r>
            <a:r>
              <a:rPr lang="nl-NL" sz="1800" b="1" cap="small" dirty="0">
                <a:latin typeface="Avenir Roman" panose="02000503020000020003" pitchFamily="2" charset="0"/>
              </a:rPr>
              <a:t> talk </a:t>
            </a:r>
            <a:r>
              <a:rPr lang="nl-NL" sz="1800" b="1" cap="small" dirty="0" err="1">
                <a:latin typeface="Avenir Roman" panose="02000503020000020003" pitchFamily="2" charset="0"/>
              </a:rPr>
              <a:t>about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coronavirus: </a:t>
            </a:r>
            <a:r>
              <a:rPr lang="nl-NL" sz="1800" b="1" cap="small" dirty="0" err="1">
                <a:latin typeface="Avenir Roman" panose="02000503020000020003" pitchFamily="2" charset="0"/>
              </a:rPr>
              <a:t>why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</a:t>
            </a:r>
            <a:r>
              <a:rPr lang="nl-NL" sz="1800" b="1" cap="small" dirty="0">
                <a:latin typeface="Avenir Roman" panose="02000503020000020003" pitchFamily="2" charset="0"/>
              </a:rPr>
              <a:t> of war-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is </a:t>
            </a:r>
            <a:r>
              <a:rPr lang="nl-NL" sz="1800" b="1" cap="small" dirty="0" err="1">
                <a:latin typeface="Avenir Roman" panose="02000503020000020003" pitchFamily="2" charset="0"/>
              </a:rPr>
              <a:t>dangerous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205" y="427482"/>
            <a:ext cx="7315200" cy="109651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Though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wide</a:t>
            </a:r>
            <a:r>
              <a:rPr lang="nl-NL" dirty="0">
                <a:latin typeface="Avenir Roman" panose="02000503020000020003" pitchFamily="2" charset="0"/>
              </a:rPr>
              <a:t> array of different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, </a:t>
            </a:r>
            <a:r>
              <a:rPr lang="nl-NL" dirty="0" err="1">
                <a:latin typeface="Avenir Roman" panose="02000503020000020003" pitchFamily="2" charset="0"/>
              </a:rPr>
              <a:t>the</a:t>
            </a:r>
            <a:r>
              <a:rPr lang="nl-NL" dirty="0">
                <a:latin typeface="Avenir Roman" panose="02000503020000020003" pitchFamily="2" charset="0"/>
              </a:rPr>
              <a:t> most prominent </a:t>
            </a:r>
            <a:r>
              <a:rPr lang="nl-NL" dirty="0" err="1">
                <a:latin typeface="Avenir Roman" panose="02000503020000020003" pitchFamily="2" charset="0"/>
              </a:rPr>
              <a:t>metaphor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seems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to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be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the</a:t>
            </a:r>
            <a:r>
              <a:rPr lang="nl-NL" dirty="0">
                <a:latin typeface="Avenir Roman" panose="02000503020000020003" pitchFamily="2" charset="0"/>
              </a:rPr>
              <a:t> war-</a:t>
            </a:r>
            <a:r>
              <a:rPr lang="nl-NL" dirty="0" err="1">
                <a:latin typeface="Avenir Roman" panose="02000503020000020003" pitchFamily="2" charset="0"/>
              </a:rPr>
              <a:t>metaphor</a:t>
            </a:r>
            <a:endParaRPr lang="nl-NL" dirty="0">
              <a:latin typeface="Avenir Roman" panose="02000503020000020003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445FEB-DAFB-6044-A971-4F3B24070F95}"/>
              </a:ext>
            </a:extLst>
          </p:cNvPr>
          <p:cNvSpPr txBox="1"/>
          <p:nvPr/>
        </p:nvSpPr>
        <p:spPr>
          <a:xfrm rot="20619874">
            <a:off x="3812498" y="2095501"/>
            <a:ext cx="5276850" cy="1200329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A number of people have said it, but — and I feel it, actually: I’m a wartime president. This is a war. This is a war. A different kind of war than we’ve ever had</a:t>
            </a:r>
            <a:r>
              <a:rPr lang="fr-BE" dirty="0">
                <a:solidFill>
                  <a:schemeClr val="bg1"/>
                </a:solidFill>
                <a:latin typeface="Avenir Roman" panose="02000503020000020003" pitchFamily="2" charset="0"/>
              </a:rPr>
              <a:t>. (Donald </a:t>
            </a:r>
            <a:r>
              <a:rPr lang="fr-BE" dirty="0" err="1">
                <a:solidFill>
                  <a:schemeClr val="bg1"/>
                </a:solidFill>
                <a:latin typeface="Avenir Roman" panose="02000503020000020003" pitchFamily="2" charset="0"/>
              </a:rPr>
              <a:t>Trump</a:t>
            </a:r>
            <a:r>
              <a:rPr lang="fr-BE" dirty="0">
                <a:solidFill>
                  <a:schemeClr val="bg1"/>
                </a:solidFill>
                <a:latin typeface="Avenir Roman" panose="02000503020000020003" pitchFamily="2" charset="0"/>
              </a:rPr>
              <a:t>)</a:t>
            </a:r>
            <a:endParaRPr lang="nl-NL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31DC74-5F94-B14C-8486-E650FC8933D6}"/>
              </a:ext>
            </a:extLst>
          </p:cNvPr>
          <p:cNvSpPr txBox="1"/>
          <p:nvPr/>
        </p:nvSpPr>
        <p:spPr>
          <a:xfrm rot="646163">
            <a:off x="7239006" y="3275022"/>
            <a:ext cx="4857750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This virus doesn’t discriminate. It attacks everyone, and it attacks everywhere. The president said this is a war. I agree with that. This is a war. Then let’s act that way, and let’s act that way now</a:t>
            </a:r>
            <a:r>
              <a:rPr lang="fr-BE" dirty="0">
                <a:solidFill>
                  <a:schemeClr val="bg1"/>
                </a:solidFill>
                <a:latin typeface="Avenir Roman" panose="02000503020000020003" pitchFamily="2" charset="0"/>
              </a:rPr>
              <a:t> . (Andrew </a:t>
            </a:r>
            <a:r>
              <a:rPr lang="fr-BE" dirty="0" err="1">
                <a:solidFill>
                  <a:schemeClr val="bg1"/>
                </a:solidFill>
                <a:latin typeface="Avenir Roman" panose="02000503020000020003" pitchFamily="2" charset="0"/>
              </a:rPr>
              <a:t>Cuomo</a:t>
            </a:r>
            <a:r>
              <a:rPr lang="fr-BE" dirty="0">
                <a:solidFill>
                  <a:schemeClr val="bg1"/>
                </a:solidFill>
                <a:latin typeface="Avenir Roman" panose="02000503020000020003" pitchFamily="2" charset="0"/>
              </a:rPr>
              <a:t>)</a:t>
            </a:r>
            <a:endParaRPr lang="nl-NL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3A4D907-16C2-B54B-A112-EC74279F8DE4}"/>
              </a:ext>
            </a:extLst>
          </p:cNvPr>
          <p:cNvSpPr txBox="1"/>
          <p:nvPr/>
        </p:nvSpPr>
        <p:spPr>
          <a:xfrm>
            <a:off x="1726660" y="4363684"/>
            <a:ext cx="5772150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Avenir Roman" panose="02000503020000020003" pitchFamily="2" charset="0"/>
              </a:rPr>
              <a:t>Nous sommes en guerre, en guerre sanitaire certes. Nous ne luttons ni contre une armée, ni contre une autre nation. Mais l’ennemi est là, invisible, insaisissable, qui progresse. (Emmanuel Macron)</a:t>
            </a:r>
            <a:endParaRPr lang="nl-NL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E5CE99-58BE-4841-B3C8-F5A5967846CD}"/>
              </a:ext>
            </a:extLst>
          </p:cNvPr>
          <p:cNvSpPr txBox="1"/>
          <p:nvPr/>
        </p:nvSpPr>
        <p:spPr>
          <a:xfrm rot="21154848">
            <a:off x="6534156" y="5313844"/>
            <a:ext cx="4876789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venir Roman" panose="02000503020000020003" pitchFamily="2" charset="0"/>
              </a:rPr>
              <a:t>We are at war with a virus – and not winning it. …This war needs a war-time plan to fight it. (Antonio Gutiérrez)</a:t>
            </a:r>
            <a:endParaRPr lang="fr-BE" dirty="0">
              <a:solidFill>
                <a:schemeClr val="bg1"/>
              </a:solidFill>
              <a:latin typeface="Avenir Roman" panose="02000503020000020003" pitchFamily="2" charset="0"/>
            </a:endParaRPr>
          </a:p>
          <a:p>
            <a:endParaRPr lang="nl-NL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2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>
                <a:latin typeface="Avenir Roman" panose="02000503020000020003" pitchFamily="2" charset="0"/>
              </a:rPr>
              <a:t>A CMA of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used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to</a:t>
            </a:r>
            <a:r>
              <a:rPr lang="nl-NL" sz="1800" b="1" cap="small" dirty="0">
                <a:latin typeface="Avenir Roman" panose="02000503020000020003" pitchFamily="2" charset="0"/>
              </a:rPr>
              <a:t> talk </a:t>
            </a:r>
            <a:r>
              <a:rPr lang="nl-NL" sz="1800" b="1" cap="small" dirty="0" err="1">
                <a:latin typeface="Avenir Roman" panose="02000503020000020003" pitchFamily="2" charset="0"/>
              </a:rPr>
              <a:t>about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coronavirus: </a:t>
            </a:r>
            <a:r>
              <a:rPr lang="nl-NL" sz="1800" b="1" cap="small" dirty="0" err="1">
                <a:latin typeface="Avenir Roman" panose="02000503020000020003" pitchFamily="2" charset="0"/>
              </a:rPr>
              <a:t>why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</a:t>
            </a:r>
            <a:r>
              <a:rPr lang="nl-NL" sz="1800" b="1" cap="small" dirty="0">
                <a:latin typeface="Avenir Roman" panose="02000503020000020003" pitchFamily="2" charset="0"/>
              </a:rPr>
              <a:t> of war-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is </a:t>
            </a:r>
            <a:r>
              <a:rPr lang="nl-NL" sz="1800" b="1" cap="small" dirty="0" err="1">
                <a:latin typeface="Avenir Roman" panose="02000503020000020003" pitchFamily="2" charset="0"/>
              </a:rPr>
              <a:t>dangerous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204" y="0"/>
            <a:ext cx="8308445" cy="140970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Metaphors</a:t>
            </a:r>
            <a:r>
              <a:rPr lang="fr-FR" dirty="0">
                <a:latin typeface="Avenir Roman" panose="02000503020000020003" pitchFamily="2" charset="0"/>
              </a:rPr>
              <a:t>: </a:t>
            </a:r>
            <a:r>
              <a:rPr lang="fr-FR" dirty="0" err="1">
                <a:latin typeface="Avenir Roman" panose="02000503020000020003" pitchFamily="2" charset="0"/>
              </a:rPr>
              <a:t>create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meaning</a:t>
            </a:r>
            <a:r>
              <a:rPr lang="fr-FR" dirty="0">
                <a:latin typeface="Avenir Roman" panose="02000503020000020003" pitchFamily="2" charset="0"/>
              </a:rPr>
              <a:t>, </a:t>
            </a:r>
            <a:r>
              <a:rPr lang="fr-FR" dirty="0" err="1">
                <a:latin typeface="Avenir Roman" panose="02000503020000020003" pitchFamily="2" charset="0"/>
              </a:rPr>
              <a:t>highlight</a:t>
            </a:r>
            <a:r>
              <a:rPr lang="fr-FR" dirty="0">
                <a:latin typeface="Avenir Roman" panose="02000503020000020003" pitchFamily="2" charset="0"/>
              </a:rPr>
              <a:t> and </a:t>
            </a:r>
            <a:r>
              <a:rPr lang="fr-FR" dirty="0" err="1">
                <a:latin typeface="Avenir Roman" panose="02000503020000020003" pitchFamily="2" charset="0"/>
              </a:rPr>
              <a:t>hide</a:t>
            </a:r>
            <a:r>
              <a:rPr lang="fr-FR" dirty="0">
                <a:latin typeface="Avenir Roman" panose="02000503020000020003" pitchFamily="2" charset="0"/>
              </a:rPr>
              <a:t> certain aspects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Understanding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metaphors</a:t>
            </a:r>
            <a:r>
              <a:rPr lang="fr-FR" dirty="0">
                <a:latin typeface="Avenir Roman" panose="02000503020000020003" pitchFamily="2" charset="0"/>
              </a:rPr>
              <a:t> = </a:t>
            </a:r>
            <a:r>
              <a:rPr lang="fr-FR" dirty="0" err="1">
                <a:latin typeface="Avenir Roman" panose="02000503020000020003" pitchFamily="2" charset="0"/>
              </a:rPr>
              <a:t>making</a:t>
            </a:r>
            <a:r>
              <a:rPr lang="fr-FR" dirty="0">
                <a:latin typeface="Avenir Roman" panose="02000503020000020003" pitchFamily="2" charset="0"/>
              </a:rPr>
              <a:t> associations </a:t>
            </a:r>
            <a:r>
              <a:rPr lang="fr-FR" dirty="0" err="1">
                <a:latin typeface="Avenir Roman" panose="02000503020000020003" pitchFamily="2" charset="0"/>
              </a:rPr>
              <a:t>between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target</a:t>
            </a:r>
            <a:r>
              <a:rPr lang="fr-FR" dirty="0">
                <a:latin typeface="Avenir Roman" panose="02000503020000020003" pitchFamily="2" charset="0"/>
              </a:rPr>
              <a:t> and source domain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10AFD39-13AD-754A-8148-6047B33A4C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0547455"/>
              </p:ext>
            </p:extLst>
          </p:nvPr>
        </p:nvGraphicFramePr>
        <p:xfrm>
          <a:off x="3448050" y="1180987"/>
          <a:ext cx="8610599" cy="5295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09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>
                <a:latin typeface="Avenir Roman" panose="02000503020000020003" pitchFamily="2" charset="0"/>
              </a:rPr>
              <a:t>A CMA of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used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to</a:t>
            </a:r>
            <a:r>
              <a:rPr lang="nl-NL" sz="1800" b="1" cap="small" dirty="0">
                <a:latin typeface="Avenir Roman" panose="02000503020000020003" pitchFamily="2" charset="0"/>
              </a:rPr>
              <a:t> talk </a:t>
            </a:r>
            <a:r>
              <a:rPr lang="nl-NL" sz="1800" b="1" cap="small" dirty="0" err="1">
                <a:latin typeface="Avenir Roman" panose="02000503020000020003" pitchFamily="2" charset="0"/>
              </a:rPr>
              <a:t>about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coronavirus: </a:t>
            </a:r>
            <a:r>
              <a:rPr lang="nl-NL" sz="1800" b="1" cap="small" dirty="0" err="1">
                <a:latin typeface="Avenir Roman" panose="02000503020000020003" pitchFamily="2" charset="0"/>
              </a:rPr>
              <a:t>why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</a:t>
            </a:r>
            <a:r>
              <a:rPr lang="nl-NL" sz="1800" b="1" cap="small" dirty="0">
                <a:latin typeface="Avenir Roman" panose="02000503020000020003" pitchFamily="2" charset="0"/>
              </a:rPr>
              <a:t> of war-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is </a:t>
            </a:r>
            <a:r>
              <a:rPr lang="nl-NL" sz="1800" b="1" cap="small" dirty="0" err="1">
                <a:latin typeface="Avenir Roman" panose="02000503020000020003" pitchFamily="2" charset="0"/>
              </a:rPr>
              <a:t>dangerous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704" y="3867150"/>
            <a:ext cx="8308445" cy="285750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 Analysing </a:t>
            </a:r>
            <a:r>
              <a:rPr lang="fr-FR" dirty="0" err="1">
                <a:latin typeface="Avenir Roman" panose="02000503020000020003" pitchFamily="2" charset="0"/>
              </a:rPr>
              <a:t>war-metaphors</a:t>
            </a:r>
            <a:r>
              <a:rPr lang="fr-FR" dirty="0">
                <a:latin typeface="Avenir Roman" panose="02000503020000020003" pitchFamily="2" charset="0"/>
              </a:rPr>
              <a:t> as </a:t>
            </a:r>
            <a:r>
              <a:rPr lang="fr-FR" dirty="0" err="1">
                <a:latin typeface="Avenir Roman" panose="02000503020000020003" pitchFamily="2" charset="0"/>
              </a:rPr>
              <a:t>such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makes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their</a:t>
            </a:r>
            <a:r>
              <a:rPr lang="fr-FR" dirty="0">
                <a:latin typeface="Avenir Roman" panose="02000503020000020003" pitchFamily="2" charset="0"/>
              </a:rPr>
              <a:t> use </a:t>
            </a:r>
            <a:r>
              <a:rPr lang="fr-FR" dirty="0" err="1">
                <a:latin typeface="Avenir Roman" panose="02000503020000020003" pitchFamily="2" charset="0"/>
              </a:rPr>
              <a:t>seem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comprehensible</a:t>
            </a:r>
            <a:r>
              <a:rPr lang="fr-FR" dirty="0">
                <a:latin typeface="Avenir Roman" panose="02000503020000020003" pitchFamily="2" charset="0"/>
              </a:rPr>
              <a:t> and </a:t>
            </a:r>
            <a:r>
              <a:rPr lang="fr-FR" dirty="0" err="1">
                <a:latin typeface="Avenir Roman" panose="02000503020000020003" pitchFamily="2" charset="0"/>
              </a:rPr>
              <a:t>justified</a:t>
            </a:r>
            <a:endParaRPr lang="fr-FR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 err="1">
                <a:latin typeface="Avenir Roman" panose="02000503020000020003" pitchFamily="2" charset="0"/>
              </a:rPr>
              <a:t>War-metaphors</a:t>
            </a:r>
            <a:r>
              <a:rPr lang="fr-FR" dirty="0">
                <a:latin typeface="Avenir Roman" panose="02000503020000020003" pitchFamily="2" charset="0"/>
              </a:rPr>
              <a:t> = </a:t>
            </a:r>
            <a:r>
              <a:rPr lang="fr-FR" dirty="0" err="1">
                <a:latin typeface="Avenir Roman" panose="02000503020000020003" pitchFamily="2" charset="0"/>
              </a:rPr>
              <a:t>highly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appealing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rhetorical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tools</a:t>
            </a:r>
            <a:r>
              <a:rPr lang="fr-FR" dirty="0">
                <a:latin typeface="Avenir Roman" panose="02000503020000020003" pitchFamily="2" charset="0"/>
              </a:rPr>
              <a:t> in </a:t>
            </a:r>
            <a:r>
              <a:rPr lang="fr-FR" dirty="0" err="1">
                <a:latin typeface="Avenir Roman" panose="02000503020000020003" pitchFamily="2" charset="0"/>
              </a:rPr>
              <a:t>politics</a:t>
            </a:r>
            <a:r>
              <a:rPr lang="fr-FR" dirty="0">
                <a:latin typeface="Avenir Roman" panose="02000503020000020003" pitchFamily="2" charset="0"/>
              </a:rPr>
              <a:t>, </a:t>
            </a:r>
            <a:r>
              <a:rPr lang="fr-FR" b="1" u="sng" dirty="0">
                <a:latin typeface="Avenir Roman" panose="02000503020000020003" pitchFamily="2" charset="0"/>
              </a:rPr>
              <a:t>but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may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work</a:t>
            </a:r>
            <a:r>
              <a:rPr lang="fr-FR" dirty="0">
                <a:latin typeface="Avenir Roman" panose="02000503020000020003" pitchFamily="2" charset="0"/>
              </a:rPr>
              <a:t> for </a:t>
            </a:r>
            <a:r>
              <a:rPr lang="fr-FR" dirty="0" err="1">
                <a:latin typeface="Avenir Roman" panose="02000503020000020003" pitchFamily="2" charset="0"/>
              </a:rPr>
              <a:t>political</a:t>
            </a:r>
            <a:r>
              <a:rPr lang="fr-FR" dirty="0">
                <a:latin typeface="Avenir Roman" panose="02000503020000020003" pitchFamily="2" charset="0"/>
              </a:rPr>
              <a:t> leaders (gain in public support) but </a:t>
            </a:r>
            <a:r>
              <a:rPr lang="fr-FR" dirty="0" err="1">
                <a:latin typeface="Avenir Roman" panose="02000503020000020003" pitchFamily="2" charset="0"/>
              </a:rPr>
              <a:t>potentially</a:t>
            </a:r>
            <a:r>
              <a:rPr lang="fr-FR" dirty="0">
                <a:latin typeface="Avenir Roman" panose="02000503020000020003" pitchFamily="2" charset="0"/>
              </a:rPr>
              <a:t> more </a:t>
            </a:r>
            <a:r>
              <a:rPr lang="fr-FR" dirty="0" err="1">
                <a:latin typeface="Avenir Roman" panose="02000503020000020003" pitchFamily="2" charset="0"/>
              </a:rPr>
              <a:t>harmful</a:t>
            </a:r>
            <a:r>
              <a:rPr lang="fr-FR" dirty="0">
                <a:latin typeface="Avenir Roman" panose="02000503020000020003" pitchFamily="2" charset="0"/>
              </a:rPr>
              <a:t> for public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 More </a:t>
            </a:r>
            <a:r>
              <a:rPr lang="fr-FR" dirty="0" err="1">
                <a:latin typeface="Avenir Roman" panose="02000503020000020003" pitchFamily="2" charset="0"/>
              </a:rPr>
              <a:t>thorough</a:t>
            </a:r>
            <a:r>
              <a:rPr lang="fr-FR" dirty="0">
                <a:latin typeface="Avenir Roman" panose="02000503020000020003" pitchFamily="2" charset="0"/>
              </a:rPr>
              <a:t> discursive </a:t>
            </a:r>
            <a:r>
              <a:rPr lang="fr-FR" dirty="0" err="1">
                <a:latin typeface="Avenir Roman" panose="02000503020000020003" pitchFamily="2" charset="0"/>
              </a:rPr>
              <a:t>analysis</a:t>
            </a:r>
            <a:r>
              <a:rPr lang="fr-FR" dirty="0">
                <a:latin typeface="Avenir Roman" panose="02000503020000020003" pitchFamily="2" charset="0"/>
              </a:rPr>
              <a:t> of </a:t>
            </a:r>
            <a:r>
              <a:rPr lang="fr-FR" dirty="0" err="1">
                <a:latin typeface="Avenir Roman" panose="02000503020000020003" pitchFamily="2" charset="0"/>
              </a:rPr>
              <a:t>war-metaphors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reveals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other</a:t>
            </a:r>
            <a:r>
              <a:rPr lang="fr-FR" dirty="0">
                <a:latin typeface="Avenir Roman" panose="02000503020000020003" pitchFamily="2" charset="0"/>
              </a:rPr>
              <a:t> implications as </a:t>
            </a:r>
            <a:r>
              <a:rPr lang="fr-FR" dirty="0" err="1">
                <a:latin typeface="Avenir Roman" panose="02000503020000020003" pitchFamily="2" charset="0"/>
              </a:rPr>
              <a:t>well</a:t>
            </a:r>
            <a:endParaRPr lang="fr-FR" dirty="0">
              <a:latin typeface="Avenir Roman" panose="02000503020000020003" pitchFamily="2" charset="0"/>
            </a:endParaRP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10AFD39-13AD-754A-8148-6047B33A4C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86294"/>
              </p:ext>
            </p:extLst>
          </p:nvPr>
        </p:nvGraphicFramePr>
        <p:xfrm>
          <a:off x="3200401" y="247650"/>
          <a:ext cx="5614420" cy="345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24283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>
                <a:latin typeface="Avenir Roman" panose="02000503020000020003" pitchFamily="2" charset="0"/>
              </a:rPr>
              <a:t>A CMA of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used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to</a:t>
            </a:r>
            <a:r>
              <a:rPr lang="nl-NL" sz="1800" b="1" cap="small" dirty="0">
                <a:latin typeface="Avenir Roman" panose="02000503020000020003" pitchFamily="2" charset="0"/>
              </a:rPr>
              <a:t> talk </a:t>
            </a:r>
            <a:r>
              <a:rPr lang="nl-NL" sz="1800" b="1" cap="small" dirty="0" err="1">
                <a:latin typeface="Avenir Roman" panose="02000503020000020003" pitchFamily="2" charset="0"/>
              </a:rPr>
              <a:t>about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coronavirus: </a:t>
            </a:r>
            <a:r>
              <a:rPr lang="nl-NL" sz="1800" b="1" cap="small" dirty="0" err="1">
                <a:latin typeface="Avenir Roman" panose="02000503020000020003" pitchFamily="2" charset="0"/>
              </a:rPr>
              <a:t>why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use</a:t>
            </a:r>
            <a:r>
              <a:rPr lang="nl-NL" sz="1800" b="1" cap="small" dirty="0">
                <a:latin typeface="Avenir Roman" panose="02000503020000020003" pitchFamily="2" charset="0"/>
              </a:rPr>
              <a:t> of war-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 is </a:t>
            </a:r>
            <a:r>
              <a:rPr lang="nl-NL" sz="1800" b="1" cap="small" dirty="0" err="1">
                <a:latin typeface="Avenir Roman" panose="02000503020000020003" pitchFamily="2" charset="0"/>
              </a:rPr>
              <a:t>dangerous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9704" y="171450"/>
            <a:ext cx="8632296" cy="6553200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fr-FR" sz="2400" dirty="0">
                <a:latin typeface="Avenir Roman" panose="02000503020000020003" pitchFamily="2" charset="0"/>
              </a:rPr>
              <a:t>More </a:t>
            </a:r>
            <a:r>
              <a:rPr lang="fr-FR" sz="2400" dirty="0" err="1">
                <a:latin typeface="Avenir Roman" panose="02000503020000020003" pitchFamily="2" charset="0"/>
              </a:rPr>
              <a:t>thorough</a:t>
            </a:r>
            <a:r>
              <a:rPr lang="fr-FR" sz="2400" dirty="0">
                <a:latin typeface="Avenir Roman" panose="02000503020000020003" pitchFamily="2" charset="0"/>
              </a:rPr>
              <a:t> discursive </a:t>
            </a:r>
            <a:r>
              <a:rPr lang="fr-FR" sz="2400" dirty="0" err="1">
                <a:latin typeface="Avenir Roman" panose="02000503020000020003" pitchFamily="2" charset="0"/>
              </a:rPr>
              <a:t>analysis</a:t>
            </a:r>
            <a:r>
              <a:rPr lang="fr-FR" sz="2400" dirty="0">
                <a:latin typeface="Avenir Roman" panose="02000503020000020003" pitchFamily="2" charset="0"/>
              </a:rPr>
              <a:t> of </a:t>
            </a:r>
            <a:r>
              <a:rPr lang="fr-FR" sz="2400" dirty="0" err="1">
                <a:latin typeface="Avenir Roman" panose="02000503020000020003" pitchFamily="2" charset="0"/>
              </a:rPr>
              <a:t>war-metaphors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reveals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other</a:t>
            </a:r>
            <a:r>
              <a:rPr lang="fr-FR" sz="2400" dirty="0">
                <a:latin typeface="Avenir Roman" panose="02000503020000020003" pitchFamily="2" charset="0"/>
              </a:rPr>
              <a:t> implications as </a:t>
            </a:r>
            <a:r>
              <a:rPr lang="fr-FR" sz="2400" dirty="0" err="1">
                <a:latin typeface="Avenir Roman" panose="02000503020000020003" pitchFamily="2" charset="0"/>
              </a:rPr>
              <a:t>well</a:t>
            </a:r>
            <a:endParaRPr lang="fr-FR" sz="2400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Also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shuffle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categorizations</a:t>
            </a:r>
            <a:r>
              <a:rPr lang="fr-FR" sz="2400" dirty="0">
                <a:latin typeface="Avenir Roman" panose="02000503020000020003" pitchFamily="2" charset="0"/>
              </a:rPr>
              <a:t>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Most </a:t>
            </a:r>
            <a:r>
              <a:rPr lang="fr-FR" dirty="0" err="1">
                <a:latin typeface="Avenir Roman" panose="02000503020000020003" pitchFamily="2" charset="0"/>
              </a:rPr>
              <a:t>portray</a:t>
            </a:r>
            <a:r>
              <a:rPr lang="fr-FR" dirty="0">
                <a:latin typeface="Avenir Roman" panose="02000503020000020003" pitchFamily="2" charset="0"/>
              </a:rPr>
              <a:t> the virus as the </a:t>
            </a:r>
            <a:r>
              <a:rPr lang="fr-FR" dirty="0" err="1">
                <a:latin typeface="Avenir Roman" panose="02000503020000020003" pitchFamily="2" charset="0"/>
              </a:rPr>
              <a:t>enemy</a:t>
            </a:r>
            <a:r>
              <a:rPr lang="fr-FR" dirty="0">
                <a:latin typeface="Avenir Roman" panose="02000503020000020003" pitchFamily="2" charset="0"/>
              </a:rPr>
              <a:t>, but in </a:t>
            </a:r>
            <a:r>
              <a:rPr lang="fr-FR" dirty="0" err="1">
                <a:latin typeface="Avenir Roman" panose="02000503020000020003" pitchFamily="2" charset="0"/>
              </a:rPr>
              <a:t>some</a:t>
            </a:r>
            <a:r>
              <a:rPr lang="fr-FR" dirty="0">
                <a:latin typeface="Avenir Roman" panose="02000503020000020003" pitchFamily="2" charset="0"/>
              </a:rPr>
              <a:t> cases </a:t>
            </a:r>
            <a:r>
              <a:rPr lang="fr-FR" dirty="0" err="1">
                <a:latin typeface="Avenir Roman" panose="02000503020000020003" pitchFamily="2" charset="0"/>
              </a:rPr>
              <a:t>other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enemies</a:t>
            </a:r>
            <a:r>
              <a:rPr lang="fr-FR" dirty="0">
                <a:latin typeface="Avenir Roman" panose="02000503020000020003" pitchFamily="2" charset="0"/>
              </a:rPr>
              <a:t> as </a:t>
            </a:r>
            <a:r>
              <a:rPr lang="fr-FR" dirty="0" err="1">
                <a:latin typeface="Avenir Roman" panose="02000503020000020003" pitchFamily="2" charset="0"/>
              </a:rPr>
              <a:t>well</a:t>
            </a:r>
            <a:r>
              <a:rPr lang="fr-FR" dirty="0">
                <a:latin typeface="Avenir Roman" panose="02000503020000020003" pitchFamily="2" charset="0"/>
              </a:rPr>
              <a:t> (</a:t>
            </a:r>
            <a:r>
              <a:rPr lang="fr-FR" dirty="0" err="1">
                <a:latin typeface="Avenir Roman" panose="02000503020000020003" pitchFamily="2" charset="0"/>
              </a:rPr>
              <a:t>think</a:t>
            </a:r>
            <a:r>
              <a:rPr lang="fr-FR" dirty="0">
                <a:latin typeface="Avenir Roman" panose="02000503020000020003" pitchFamily="2" charset="0"/>
              </a:rPr>
              <a:t> about </a:t>
            </a:r>
            <a:r>
              <a:rPr lang="fr-FR" dirty="0" err="1">
                <a:latin typeface="Avenir Roman" panose="02000503020000020003" pitchFamily="2" charset="0"/>
              </a:rPr>
              <a:t>Trump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constantly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referring</a:t>
            </a:r>
            <a:r>
              <a:rPr lang="fr-FR" dirty="0">
                <a:latin typeface="Avenir Roman" panose="02000503020000020003" pitchFamily="2" charset="0"/>
              </a:rPr>
              <a:t> to the virus as the « </a:t>
            </a:r>
            <a:r>
              <a:rPr lang="fr-FR" dirty="0" err="1">
                <a:latin typeface="Avenir Roman" panose="02000503020000020003" pitchFamily="2" charset="0"/>
              </a:rPr>
              <a:t>Chinese</a:t>
            </a:r>
            <a:r>
              <a:rPr lang="fr-FR" dirty="0">
                <a:latin typeface="Avenir Roman" panose="02000503020000020003" pitchFamily="2" charset="0"/>
              </a:rPr>
              <a:t> virus »)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 People = no longer </a:t>
            </a:r>
            <a:r>
              <a:rPr lang="fr-FR" dirty="0" err="1">
                <a:latin typeface="Avenir Roman" panose="02000503020000020003" pitchFamily="2" charset="0"/>
              </a:rPr>
              <a:t>just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citizens</a:t>
            </a:r>
            <a:r>
              <a:rPr lang="fr-FR" dirty="0">
                <a:latin typeface="Avenir Roman" panose="02000503020000020003" pitchFamily="2" charset="0"/>
              </a:rPr>
              <a:t>, but </a:t>
            </a:r>
            <a:r>
              <a:rPr lang="fr-FR" dirty="0" err="1">
                <a:latin typeface="Avenir Roman" panose="02000503020000020003" pitchFamily="2" charset="0"/>
              </a:rPr>
              <a:t>soldiers</a:t>
            </a:r>
            <a:endParaRPr lang="fr-FR" dirty="0">
              <a:latin typeface="Avenir Roman" panose="02000503020000020003" pitchFamily="2" charset="0"/>
            </a:endParaRP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dirty="0" err="1">
                <a:latin typeface="Avenir Roman" panose="02000503020000020003" pitchFamily="2" charset="0"/>
              </a:rPr>
              <a:t>Obedience</a:t>
            </a:r>
            <a:r>
              <a:rPr lang="fr-FR" dirty="0">
                <a:latin typeface="Avenir Roman" panose="02000503020000020003" pitchFamily="2" charset="0"/>
              </a:rPr>
              <a:t> &gt; </a:t>
            </a:r>
            <a:r>
              <a:rPr lang="fr-FR" dirty="0" err="1">
                <a:latin typeface="Avenir Roman" panose="02000503020000020003" pitchFamily="2" charset="0"/>
              </a:rPr>
              <a:t>awareness</a:t>
            </a:r>
            <a:r>
              <a:rPr lang="fr-FR" dirty="0">
                <a:latin typeface="Avenir Roman" panose="02000503020000020003" pitchFamily="2" charset="0"/>
              </a:rPr>
              <a:t> 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Patriotism</a:t>
            </a:r>
            <a:r>
              <a:rPr lang="fr-FR" dirty="0">
                <a:latin typeface="Avenir Roman" panose="02000503020000020003" pitchFamily="2" charset="0"/>
              </a:rPr>
              <a:t> &gt; </a:t>
            </a:r>
            <a:r>
              <a:rPr lang="fr-FR" dirty="0" err="1">
                <a:latin typeface="Avenir Roman" panose="02000503020000020003" pitchFamily="2" charset="0"/>
              </a:rPr>
              <a:t>solidarity</a:t>
            </a:r>
            <a:r>
              <a:rPr lang="fr-FR" dirty="0">
                <a:latin typeface="Avenir Roman" panose="02000503020000020003" pitchFamily="2" charset="0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fr-FR" dirty="0" err="1">
                <a:latin typeface="Avenir Roman" panose="02000503020000020003" pitchFamily="2" charset="0"/>
              </a:rPr>
              <a:t>Stigmatizes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those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who</a:t>
            </a:r>
            <a:r>
              <a:rPr lang="fr-FR" dirty="0">
                <a:latin typeface="Avenir Roman" panose="02000503020000020003" pitchFamily="2" charset="0"/>
              </a:rPr>
              <a:t> have the </a:t>
            </a:r>
            <a:r>
              <a:rPr lang="fr-FR" dirty="0" err="1">
                <a:latin typeface="Avenir Roman" panose="02000503020000020003" pitchFamily="2" charset="0"/>
              </a:rPr>
              <a:t>disease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because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they</a:t>
            </a:r>
            <a:r>
              <a:rPr lang="fr-FR" dirty="0">
                <a:latin typeface="Avenir Roman" panose="02000503020000020003" pitchFamily="2" charset="0"/>
              </a:rPr>
              <a:t> ‘</a:t>
            </a:r>
            <a:r>
              <a:rPr lang="fr-FR" dirty="0" err="1">
                <a:latin typeface="Avenir Roman" panose="02000503020000020003" pitchFamily="2" charset="0"/>
              </a:rPr>
              <a:t>can’t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fight</a:t>
            </a: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dirty="0" err="1">
                <a:latin typeface="Avenir Roman" panose="02000503020000020003" pitchFamily="2" charset="0"/>
              </a:rPr>
              <a:t>it</a:t>
            </a:r>
            <a:r>
              <a:rPr lang="fr-FR" dirty="0">
                <a:latin typeface="Avenir Roman" panose="02000503020000020003" pitchFamily="2" charset="0"/>
              </a:rPr>
              <a:t> off’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Evoke</a:t>
            </a:r>
            <a:r>
              <a:rPr lang="fr-FR" sz="2400" dirty="0">
                <a:latin typeface="Avenir Roman" panose="02000503020000020003" pitchFamily="2" charset="0"/>
              </a:rPr>
              <a:t> violent notions of division, </a:t>
            </a:r>
            <a:r>
              <a:rPr lang="fr-FR" sz="2400" dirty="0" err="1">
                <a:latin typeface="Avenir Roman" panose="02000503020000020003" pitchFamily="2" charset="0"/>
              </a:rPr>
              <a:t>superiority</a:t>
            </a:r>
            <a:r>
              <a:rPr lang="fr-FR" sz="2400" dirty="0">
                <a:latin typeface="Avenir Roman" panose="02000503020000020003" pitchFamily="2" charset="0"/>
              </a:rPr>
              <a:t>, </a:t>
            </a:r>
            <a:r>
              <a:rPr lang="fr-FR" sz="2400" dirty="0" err="1">
                <a:latin typeface="Avenir Roman" panose="02000503020000020003" pitchFamily="2" charset="0"/>
              </a:rPr>
              <a:t>fighting</a:t>
            </a:r>
            <a:r>
              <a:rPr lang="fr-FR" sz="2400" dirty="0">
                <a:latin typeface="Avenir Roman" panose="02000503020000020003" pitchFamily="2" charset="0"/>
              </a:rPr>
              <a:t>, etc.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2400" dirty="0">
                <a:latin typeface="Avenir Roman" panose="02000503020000020003" pitchFamily="2" charset="0"/>
              </a:rPr>
              <a:t> May </a:t>
            </a:r>
            <a:r>
              <a:rPr lang="fr-FR" sz="2400" dirty="0" err="1">
                <a:latin typeface="Avenir Roman" panose="02000503020000020003" pitchFamily="2" charset="0"/>
              </a:rPr>
              <a:t>also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be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harmful</a:t>
            </a:r>
            <a:r>
              <a:rPr lang="fr-FR" sz="2400" dirty="0">
                <a:latin typeface="Avenir Roman" panose="02000503020000020003" pitchFamily="2" charset="0"/>
              </a:rPr>
              <a:t> for international </a:t>
            </a:r>
            <a:r>
              <a:rPr lang="fr-FR" sz="2400" dirty="0" err="1">
                <a:latin typeface="Avenir Roman" panose="02000503020000020003" pitchFamily="2" charset="0"/>
              </a:rPr>
              <a:t>cooperation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between</a:t>
            </a:r>
            <a:r>
              <a:rPr lang="fr-FR" sz="2400" dirty="0">
                <a:latin typeface="Avenir Roman" panose="02000503020000020003" pitchFamily="2" charset="0"/>
              </a:rPr>
              <a:t> countries (</a:t>
            </a:r>
            <a:r>
              <a:rPr lang="fr-FR" sz="2400" dirty="0" err="1">
                <a:latin typeface="Avenir Roman" panose="02000503020000020003" pitchFamily="2" charset="0"/>
              </a:rPr>
              <a:t>jeopardize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transparency</a:t>
            </a:r>
            <a:r>
              <a:rPr lang="fr-FR" sz="2400" dirty="0">
                <a:latin typeface="Avenir Roman" panose="02000503020000020003" pitchFamily="2" charset="0"/>
              </a:rPr>
              <a:t> and </a:t>
            </a:r>
            <a:r>
              <a:rPr lang="fr-FR" sz="2400" dirty="0" err="1">
                <a:latin typeface="Avenir Roman" panose="02000503020000020003" pitchFamily="2" charset="0"/>
              </a:rPr>
              <a:t>solidarity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across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borders</a:t>
            </a:r>
            <a:r>
              <a:rPr lang="fr-FR" sz="2400" dirty="0">
                <a:latin typeface="Avenir Roman" panose="02000503020000020003" pitchFamily="2" charset="0"/>
              </a:rPr>
              <a:t>)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fr-FR" sz="2400" dirty="0">
                <a:latin typeface="Avenir Roman" panose="02000503020000020003" pitchFamily="2" charset="0"/>
              </a:rPr>
              <a:t>May </a:t>
            </a:r>
            <a:r>
              <a:rPr lang="fr-FR" sz="2400" dirty="0" err="1">
                <a:latin typeface="Avenir Roman" panose="02000503020000020003" pitchFamily="2" charset="0"/>
              </a:rPr>
              <a:t>divide</a:t>
            </a:r>
            <a:r>
              <a:rPr lang="fr-FR" sz="2400" dirty="0">
                <a:latin typeface="Avenir Roman" panose="02000503020000020003" pitchFamily="2" charset="0"/>
              </a:rPr>
              <a:t> </a:t>
            </a:r>
            <a:r>
              <a:rPr lang="fr-FR" sz="2400" dirty="0" err="1">
                <a:latin typeface="Avenir Roman" panose="02000503020000020003" pitchFamily="2" charset="0"/>
              </a:rPr>
              <a:t>communities</a:t>
            </a:r>
            <a:r>
              <a:rPr lang="fr-FR" sz="2400" dirty="0">
                <a:latin typeface="Avenir Roman" panose="02000503020000020003" pitchFamily="2" charset="0"/>
              </a:rPr>
              <a:t> (push people to an </a:t>
            </a:r>
            <a:r>
              <a:rPr lang="fr-FR" sz="2400" dirty="0" err="1">
                <a:latin typeface="Avenir Roman" panose="02000503020000020003" pitchFamily="2" charset="0"/>
              </a:rPr>
              <a:t>inward-looking</a:t>
            </a:r>
            <a:r>
              <a:rPr lang="fr-FR" sz="2400" dirty="0">
                <a:latin typeface="Avenir Roman" panose="02000503020000020003" pitchFamily="2" charset="0"/>
              </a:rPr>
              <a:t> ’</a:t>
            </a:r>
            <a:r>
              <a:rPr lang="fr-FR" sz="2400" dirty="0" err="1">
                <a:latin typeface="Avenir Roman" panose="02000503020000020003" pitchFamily="2" charset="0"/>
              </a:rPr>
              <a:t>my</a:t>
            </a:r>
            <a:r>
              <a:rPr lang="fr-FR" sz="2400" dirty="0">
                <a:latin typeface="Avenir Roman" panose="02000503020000020003" pitchFamily="2" charset="0"/>
              </a:rPr>
              <a:t>-country-first attitude)</a:t>
            </a:r>
          </a:p>
          <a:p>
            <a:pPr marL="0" indent="0">
              <a:buNone/>
            </a:pPr>
            <a:endParaRPr lang="fr-FR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chemeClr val="accent3"/>
                </a:solidFill>
                <a:latin typeface="Avenir Roman" panose="02000503020000020003" pitchFamily="2" charset="0"/>
              </a:rPr>
              <a:t>Danger of </a:t>
            </a:r>
            <a:r>
              <a:rPr lang="fr-FR" sz="2400" b="1" dirty="0" err="1">
                <a:solidFill>
                  <a:schemeClr val="accent3"/>
                </a:solidFill>
                <a:latin typeface="Avenir Roman" panose="02000503020000020003" pitchFamily="2" charset="0"/>
              </a:rPr>
              <a:t>war-metaphors</a:t>
            </a:r>
            <a:r>
              <a:rPr lang="fr-FR" sz="2400" b="1" dirty="0">
                <a:solidFill>
                  <a:schemeClr val="accent3"/>
                </a:solidFill>
                <a:latin typeface="Avenir Roman" panose="02000503020000020003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8330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Symphonies</a:t>
            </a:r>
            <a:r>
              <a:rPr lang="nl-NL" sz="1800" b="1" cap="small" dirty="0">
                <a:latin typeface="Avenir Roman" panose="02000503020000020003" pitchFamily="2" charset="0"/>
              </a:rPr>
              <a:t>, </a:t>
            </a:r>
            <a:r>
              <a:rPr lang="nl-NL" sz="1800" b="1" cap="small" dirty="0" err="1">
                <a:latin typeface="Avenir Roman" panose="02000503020000020003" pitchFamily="2" charset="0"/>
              </a:rPr>
              <a:t>houses</a:t>
            </a:r>
            <a:r>
              <a:rPr lang="nl-NL" sz="1800" b="1" cap="small" dirty="0">
                <a:latin typeface="Avenir Roman" panose="02000503020000020003" pitchFamily="2" charset="0"/>
              </a:rPr>
              <a:t> on </a:t>
            </a:r>
            <a:r>
              <a:rPr lang="nl-NL" sz="1800" b="1" cap="small" dirty="0" err="1">
                <a:latin typeface="Avenir Roman" panose="02000503020000020003" pitchFamily="2" charset="0"/>
              </a:rPr>
              <a:t>fire</a:t>
            </a:r>
            <a:r>
              <a:rPr lang="nl-NL" sz="1800" b="1" cap="small" dirty="0">
                <a:latin typeface="Avenir Roman" panose="02000503020000020003" pitchFamily="2" charset="0"/>
              </a:rPr>
              <a:t>, wars </a:t>
            </a:r>
            <a:r>
              <a:rPr lang="nl-NL" sz="1800" b="1" cap="small" dirty="0" err="1">
                <a:latin typeface="Avenir Roman" panose="02000503020000020003" pitchFamily="2" charset="0"/>
              </a:rPr>
              <a:t>and</a:t>
            </a:r>
            <a:r>
              <a:rPr lang="nl-NL" sz="1800" b="1" cap="small" dirty="0">
                <a:latin typeface="Avenir Roman" panose="02000503020000020003" pitchFamily="2" charset="0"/>
              </a:rPr>
              <a:t> Harry Potter: </a:t>
            </a:r>
            <a:br>
              <a:rPr lang="nl-NL" sz="1800" b="1" cap="small" dirty="0">
                <a:latin typeface="Avenir Roman" panose="02000503020000020003" pitchFamily="2" charset="0"/>
              </a:rPr>
            </a:br>
            <a:br>
              <a:rPr lang="nl-NL" sz="1800" b="1" cap="small" dirty="0">
                <a:latin typeface="Avenir Roman" panose="02000503020000020003" pitchFamily="2" charset="0"/>
              </a:rPr>
            </a:br>
            <a:r>
              <a:rPr lang="nl-NL" sz="1800" b="1" cap="small" dirty="0">
                <a:latin typeface="Avenir Roman" panose="02000503020000020003" pitchFamily="2" charset="0"/>
              </a:rPr>
              <a:t>COVID-19 </a:t>
            </a:r>
            <a:r>
              <a:rPr lang="nl-NL" sz="1800" b="1" cap="small" dirty="0" err="1">
                <a:latin typeface="Avenir Roman" panose="02000503020000020003" pitchFamily="2" charset="0"/>
              </a:rPr>
              <a:t>and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importance</a:t>
            </a:r>
            <a:r>
              <a:rPr lang="nl-NL" sz="1800" b="1" cap="small" dirty="0">
                <a:latin typeface="Avenir Roman" panose="02000503020000020003" pitchFamily="2" charset="0"/>
              </a:rPr>
              <a:t> of </a:t>
            </a:r>
            <a:r>
              <a:rPr lang="nl-NL" sz="1800" b="1" cap="small" dirty="0" err="1">
                <a:latin typeface="Avenir Roman" panose="02000503020000020003" pitchFamily="2" charset="0"/>
              </a:rPr>
              <a:t>choosing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205" y="427482"/>
            <a:ext cx="7315200" cy="579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>
                <a:solidFill>
                  <a:schemeClr val="accent3"/>
                </a:solidFill>
                <a:latin typeface="Avenir Roman" panose="02000503020000020003" pitchFamily="2" charset="0"/>
              </a:rPr>
              <a:t>The </a:t>
            </a:r>
            <a:r>
              <a:rPr lang="nl-NL" sz="2400" b="1" dirty="0" err="1">
                <a:solidFill>
                  <a:schemeClr val="accent3"/>
                </a:solidFill>
                <a:latin typeface="Avenir Roman" panose="02000503020000020003" pitchFamily="2" charset="0"/>
              </a:rPr>
              <a:t>importance</a:t>
            </a:r>
            <a:r>
              <a:rPr lang="nl-NL" sz="2400" b="1" dirty="0">
                <a:solidFill>
                  <a:schemeClr val="accent3"/>
                </a:solidFill>
                <a:latin typeface="Avenir Roman" panose="02000503020000020003" pitchFamily="2" charset="0"/>
              </a:rPr>
              <a:t> of </a:t>
            </a:r>
            <a:r>
              <a:rPr lang="nl-NL" sz="2400" b="1" dirty="0" err="1">
                <a:solidFill>
                  <a:schemeClr val="accent3"/>
                </a:solidFill>
                <a:latin typeface="Avenir Roman" panose="02000503020000020003" pitchFamily="2" charset="0"/>
              </a:rPr>
              <a:t>choosing</a:t>
            </a:r>
            <a:r>
              <a:rPr lang="nl-NL" sz="2400" b="1" dirty="0">
                <a:solidFill>
                  <a:schemeClr val="accent3"/>
                </a:solidFill>
                <a:latin typeface="Avenir Roman" panose="02000503020000020003" pitchFamily="2" charset="0"/>
              </a:rPr>
              <a:t> </a:t>
            </a:r>
            <a:r>
              <a:rPr lang="nl-NL" sz="2400" b="1" dirty="0" err="1">
                <a:solidFill>
                  <a:schemeClr val="accent3"/>
                </a:solidFill>
                <a:latin typeface="Avenir Roman" panose="02000503020000020003" pitchFamily="2" charset="0"/>
              </a:rPr>
              <a:t>metaphors</a:t>
            </a:r>
            <a:r>
              <a:rPr lang="nl-NL" sz="2400" b="1" dirty="0">
                <a:solidFill>
                  <a:schemeClr val="accent3"/>
                </a:solidFill>
                <a:latin typeface="Avenir Roman" panose="02000503020000020003" pitchFamily="2" charset="0"/>
              </a:rPr>
              <a:t>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2445FEB-DAFB-6044-A971-4F3B24070F95}"/>
              </a:ext>
            </a:extLst>
          </p:cNvPr>
          <p:cNvSpPr txBox="1"/>
          <p:nvPr/>
        </p:nvSpPr>
        <p:spPr>
          <a:xfrm rot="645047">
            <a:off x="6786129" y="3391870"/>
            <a:ext cx="5276850" cy="1569660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Watching the federal government deal with COVID-19 is like watching the Ministry of Magic deal with Voldemort’s return (Twitter)</a:t>
            </a:r>
            <a:endParaRPr lang="nl-NL" sz="24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431DC74-5F94-B14C-8486-E650FC8933D6}"/>
              </a:ext>
            </a:extLst>
          </p:cNvPr>
          <p:cNvSpPr txBox="1"/>
          <p:nvPr/>
        </p:nvSpPr>
        <p:spPr>
          <a:xfrm rot="20844193">
            <a:off x="3504062" y="1147896"/>
            <a:ext cx="4857750" cy="193899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Understand that this is a marathon. If you sprint at the beginning, you will vomit on your shoes by the end of the month. (Aisha S. Ahmad)</a:t>
            </a:r>
            <a:endParaRPr lang="fr-BE" sz="2400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9E5CE99-58BE-4841-B3C8-F5A5967846CD}"/>
              </a:ext>
            </a:extLst>
          </p:cNvPr>
          <p:cNvSpPr txBox="1"/>
          <p:nvPr/>
        </p:nvSpPr>
        <p:spPr>
          <a:xfrm>
            <a:off x="2400342" y="4653433"/>
            <a:ext cx="4876789" cy="1846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Avenir Roman" panose="02000503020000020003" pitchFamily="2" charset="0"/>
              </a:rPr>
              <a:t>Social distancing is like asking a string section to play pianissimo: it only works if everyone does it (Twitter, Classic FM)</a:t>
            </a:r>
          </a:p>
          <a:p>
            <a:endParaRPr lang="nl-NL" dirty="0">
              <a:solidFill>
                <a:schemeClr val="bg1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8531B0-A7DB-854C-BA62-42480AAE6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7175" y="928687"/>
            <a:ext cx="8658225" cy="3986213"/>
          </a:xfrm>
        </p:spPr>
        <p:txBody>
          <a:bodyPr>
            <a:noAutofit/>
          </a:bodyPr>
          <a:lstStyle/>
          <a:p>
            <a:pPr algn="ctr"/>
            <a:r>
              <a:rPr lang="nl-NL" sz="2800" b="1" cap="small" dirty="0" err="1">
                <a:latin typeface="Avenir Roman" panose="02000503020000020003" pitchFamily="2" charset="0"/>
              </a:rPr>
              <a:t>Symphonies</a:t>
            </a:r>
            <a:r>
              <a:rPr lang="nl-NL" sz="2800" b="1" cap="small" dirty="0">
                <a:latin typeface="Avenir Roman" panose="02000503020000020003" pitchFamily="2" charset="0"/>
              </a:rPr>
              <a:t>, </a:t>
            </a:r>
            <a:r>
              <a:rPr lang="nl-NL" sz="2800" b="1" cap="small" dirty="0" err="1">
                <a:latin typeface="Avenir Roman" panose="02000503020000020003" pitchFamily="2" charset="0"/>
              </a:rPr>
              <a:t>houses</a:t>
            </a:r>
            <a:r>
              <a:rPr lang="nl-NL" sz="2800" b="1" cap="small" dirty="0">
                <a:latin typeface="Avenir Roman" panose="02000503020000020003" pitchFamily="2" charset="0"/>
              </a:rPr>
              <a:t> on </a:t>
            </a:r>
            <a:r>
              <a:rPr lang="nl-NL" sz="2800" b="1" cap="small" dirty="0" err="1">
                <a:latin typeface="Avenir Roman" panose="02000503020000020003" pitchFamily="2" charset="0"/>
              </a:rPr>
              <a:t>fire</a:t>
            </a:r>
            <a:r>
              <a:rPr lang="nl-NL" sz="2800" b="1" cap="small" dirty="0">
                <a:latin typeface="Avenir Roman" panose="02000503020000020003" pitchFamily="2" charset="0"/>
              </a:rPr>
              <a:t>, wars </a:t>
            </a:r>
            <a:r>
              <a:rPr lang="nl-NL" sz="2800" b="1" cap="small" dirty="0" err="1">
                <a:latin typeface="Avenir Roman" panose="02000503020000020003" pitchFamily="2" charset="0"/>
              </a:rPr>
              <a:t>and</a:t>
            </a:r>
            <a:r>
              <a:rPr lang="nl-NL" sz="2800" b="1" cap="small" dirty="0">
                <a:latin typeface="Avenir Roman" panose="02000503020000020003" pitchFamily="2" charset="0"/>
              </a:rPr>
              <a:t> Harry Potter: </a:t>
            </a:r>
            <a:br>
              <a:rPr lang="nl-NL" sz="2800" b="1" cap="small" dirty="0">
                <a:latin typeface="Avenir Roman" panose="02000503020000020003" pitchFamily="2" charset="0"/>
              </a:rPr>
            </a:br>
            <a:br>
              <a:rPr lang="nl-NL" sz="2800" b="1" cap="small" dirty="0">
                <a:latin typeface="Avenir Roman" panose="02000503020000020003" pitchFamily="2" charset="0"/>
              </a:rPr>
            </a:br>
            <a:r>
              <a:rPr lang="nl-NL" sz="2400" b="1" cap="small" dirty="0">
                <a:latin typeface="Avenir Roman" panose="02000503020000020003" pitchFamily="2" charset="0"/>
              </a:rPr>
              <a:t>COVID-19 </a:t>
            </a:r>
            <a:r>
              <a:rPr lang="nl-NL" sz="2400" b="1" cap="small" dirty="0" err="1">
                <a:latin typeface="Avenir Roman" panose="02000503020000020003" pitchFamily="2" charset="0"/>
              </a:rPr>
              <a:t>and</a:t>
            </a:r>
            <a:r>
              <a:rPr lang="nl-NL" sz="2400" b="1" cap="small" dirty="0">
                <a:latin typeface="Avenir Roman" panose="02000503020000020003" pitchFamily="2" charset="0"/>
              </a:rPr>
              <a:t> </a:t>
            </a:r>
            <a:r>
              <a:rPr lang="nl-NL" sz="2400" b="1" cap="small" dirty="0" err="1">
                <a:latin typeface="Avenir Roman" panose="02000503020000020003" pitchFamily="2" charset="0"/>
              </a:rPr>
              <a:t>the</a:t>
            </a:r>
            <a:r>
              <a:rPr lang="nl-NL" sz="2400" b="1" cap="small" dirty="0">
                <a:latin typeface="Avenir Roman" panose="02000503020000020003" pitchFamily="2" charset="0"/>
              </a:rPr>
              <a:t> </a:t>
            </a:r>
            <a:r>
              <a:rPr lang="nl-NL" sz="2400" b="1" cap="small" dirty="0" err="1">
                <a:latin typeface="Avenir Roman" panose="02000503020000020003" pitchFamily="2" charset="0"/>
              </a:rPr>
              <a:t>importance</a:t>
            </a:r>
            <a:r>
              <a:rPr lang="nl-NL" sz="2400" b="1" cap="small" dirty="0">
                <a:latin typeface="Avenir Roman" panose="02000503020000020003" pitchFamily="2" charset="0"/>
              </a:rPr>
              <a:t> of </a:t>
            </a:r>
            <a:r>
              <a:rPr lang="nl-NL" sz="2400" b="1" cap="small" dirty="0" err="1">
                <a:latin typeface="Avenir Roman" panose="02000503020000020003" pitchFamily="2" charset="0"/>
              </a:rPr>
              <a:t>choosing</a:t>
            </a:r>
            <a:r>
              <a:rPr lang="nl-NL" sz="2400" b="1" cap="small" dirty="0">
                <a:latin typeface="Avenir Roman" panose="02000503020000020003" pitchFamily="2" charset="0"/>
              </a:rPr>
              <a:t> </a:t>
            </a:r>
            <a:r>
              <a:rPr lang="nl-NL" sz="2400" b="1" cap="small" dirty="0" err="1">
                <a:latin typeface="Avenir Roman" panose="02000503020000020003" pitchFamily="2" charset="0"/>
              </a:rPr>
              <a:t>metaphors</a:t>
            </a:r>
            <a:br>
              <a:rPr lang="nl-NL" sz="2400" b="1" cap="small" dirty="0">
                <a:latin typeface="Avenir Roman" panose="02000503020000020003" pitchFamily="2" charset="0"/>
              </a:rPr>
            </a:br>
            <a:br>
              <a:rPr lang="nl-NL" sz="2400" b="1" cap="small" dirty="0">
                <a:latin typeface="Avenir Roman" panose="02000503020000020003" pitchFamily="2" charset="0"/>
              </a:rPr>
            </a:br>
            <a:br>
              <a:rPr lang="nl-NL" sz="2400" b="1" cap="small" dirty="0">
                <a:latin typeface="Avenir Roman" panose="02000503020000020003" pitchFamily="2" charset="0"/>
              </a:rPr>
            </a:br>
            <a:br>
              <a:rPr lang="nl-NL" sz="2400" b="1" cap="small" dirty="0">
                <a:latin typeface="Avenir Roman" panose="02000503020000020003" pitchFamily="2" charset="0"/>
              </a:rPr>
            </a:br>
            <a:br>
              <a:rPr lang="nl-NL" sz="2400" b="1" cap="small" dirty="0">
                <a:latin typeface="Avenir Roman" panose="02000503020000020003" pitchFamily="2" charset="0"/>
              </a:rPr>
            </a:br>
            <a:r>
              <a:rPr lang="nl-NL" sz="4400" b="1" cap="small" dirty="0" err="1">
                <a:latin typeface="Avenir Roman" panose="02000503020000020003" pitchFamily="2" charset="0"/>
              </a:rPr>
              <a:t>Thank</a:t>
            </a:r>
            <a:r>
              <a:rPr lang="nl-NL" sz="4400" b="1" cap="small" dirty="0">
                <a:latin typeface="Avenir Roman" panose="02000503020000020003" pitchFamily="2" charset="0"/>
              </a:rPr>
              <a:t> </a:t>
            </a:r>
            <a:r>
              <a:rPr lang="nl-NL" sz="4400" b="1" cap="small" dirty="0" err="1">
                <a:latin typeface="Avenir Roman" panose="02000503020000020003" pitchFamily="2" charset="0"/>
              </a:rPr>
              <a:t>you</a:t>
            </a:r>
            <a:r>
              <a:rPr lang="nl-NL" sz="4400" b="1" cap="small" dirty="0">
                <a:latin typeface="Avenir Roman" panose="02000503020000020003" pitchFamily="2" charset="0"/>
              </a:rPr>
              <a:t> </a:t>
            </a:r>
            <a:r>
              <a:rPr lang="nl-NL" sz="4400" b="1" cap="small" dirty="0" err="1">
                <a:latin typeface="Avenir Roman" panose="02000503020000020003" pitchFamily="2" charset="0"/>
              </a:rPr>
              <a:t>for</a:t>
            </a:r>
            <a:r>
              <a:rPr lang="nl-NL" sz="4400" b="1" cap="small" dirty="0">
                <a:latin typeface="Avenir Roman" panose="02000503020000020003" pitchFamily="2" charset="0"/>
              </a:rPr>
              <a:t> </a:t>
            </a:r>
            <a:r>
              <a:rPr lang="nl-NL" sz="4400" b="1" cap="small" dirty="0" err="1">
                <a:latin typeface="Avenir Roman" panose="02000503020000020003" pitchFamily="2" charset="0"/>
              </a:rPr>
              <a:t>your</a:t>
            </a:r>
            <a:r>
              <a:rPr lang="nl-NL" sz="4400" b="1" cap="small" dirty="0">
                <a:latin typeface="Avenir Roman" panose="02000503020000020003" pitchFamily="2" charset="0"/>
              </a:rPr>
              <a:t> attention ! </a:t>
            </a:r>
            <a:br>
              <a:rPr lang="nl-NL" sz="2400" b="1" cap="small" dirty="0">
                <a:latin typeface="Avenir Roman" panose="02000503020000020003" pitchFamily="2" charset="0"/>
              </a:rPr>
            </a:br>
            <a:br>
              <a:rPr lang="nl-NL" sz="2400" b="1" cap="small" dirty="0">
                <a:latin typeface="Avenir Roman" panose="02000503020000020003" pitchFamily="2" charset="0"/>
              </a:rPr>
            </a:br>
            <a:endParaRPr lang="nl-NL" sz="2800" b="1" cap="small" dirty="0">
              <a:latin typeface="Avenir Roman" panose="02000503020000020003" pitchFamily="2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0CEF630-8F6C-0D45-91FC-CFB588E38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175" y="5184596"/>
            <a:ext cx="7315200" cy="914400"/>
          </a:xfrm>
        </p:spPr>
        <p:txBody>
          <a:bodyPr>
            <a:normAutofit/>
          </a:bodyPr>
          <a:lstStyle/>
          <a:p>
            <a:r>
              <a:rPr lang="nl-NL" sz="1800" dirty="0">
                <a:latin typeface="Avenir Roman" panose="02000503020000020003" pitchFamily="2" charset="0"/>
              </a:rPr>
              <a:t>LPPE1102 – </a:t>
            </a:r>
            <a:r>
              <a:rPr lang="nl-NL" sz="1800" dirty="0" err="1">
                <a:latin typeface="Avenir Roman" panose="02000503020000020003" pitchFamily="2" charset="0"/>
              </a:rPr>
              <a:t>Tuesday</a:t>
            </a:r>
            <a:r>
              <a:rPr lang="nl-NL" sz="1800" dirty="0">
                <a:latin typeface="Avenir Roman" panose="02000503020000020003" pitchFamily="2" charset="0"/>
              </a:rPr>
              <a:t> 28/04/2020 </a:t>
            </a:r>
          </a:p>
          <a:p>
            <a:r>
              <a:rPr lang="nl-NL" sz="1800" dirty="0">
                <a:latin typeface="Avenir Roman" panose="02000503020000020003" pitchFamily="2" charset="0"/>
              </a:rPr>
              <a:t>Pauline Heyvaert (</a:t>
            </a:r>
            <a:r>
              <a:rPr lang="nl-NL" sz="1800" dirty="0" err="1">
                <a:latin typeface="Avenir Roman" panose="02000503020000020003" pitchFamily="2" charset="0"/>
              </a:rPr>
              <a:t>ULiège</a:t>
            </a:r>
            <a:r>
              <a:rPr lang="nl-NL" sz="1800" dirty="0">
                <a:latin typeface="Avenir Roman" panose="02000503020000020003" pitchFamily="2" charset="0"/>
              </a:rPr>
              <a:t> &amp; </a:t>
            </a:r>
            <a:r>
              <a:rPr lang="nl-NL" sz="1800" dirty="0" err="1">
                <a:latin typeface="Avenir Roman" panose="02000503020000020003" pitchFamily="2" charset="0"/>
              </a:rPr>
              <a:t>UCLouvain</a:t>
            </a:r>
            <a:r>
              <a:rPr lang="nl-NL" sz="1800" dirty="0">
                <a:latin typeface="Avenir Roman" panose="02000503020000020003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7857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b="1" cap="small" dirty="0" err="1">
                <a:latin typeface="Avenir Roman" panose="02000503020000020003" pitchFamily="2" charset="0"/>
              </a:rPr>
              <a:t>Symphonies</a:t>
            </a:r>
            <a:r>
              <a:rPr lang="nl-NL" sz="1800" b="1" cap="small" dirty="0">
                <a:latin typeface="Avenir Roman" panose="02000503020000020003" pitchFamily="2" charset="0"/>
              </a:rPr>
              <a:t>, </a:t>
            </a:r>
            <a:r>
              <a:rPr lang="nl-NL" sz="1800" b="1" cap="small" dirty="0" err="1">
                <a:latin typeface="Avenir Roman" panose="02000503020000020003" pitchFamily="2" charset="0"/>
              </a:rPr>
              <a:t>houses</a:t>
            </a:r>
            <a:r>
              <a:rPr lang="nl-NL" sz="1800" b="1" cap="small" dirty="0">
                <a:latin typeface="Avenir Roman" panose="02000503020000020003" pitchFamily="2" charset="0"/>
              </a:rPr>
              <a:t> on </a:t>
            </a:r>
            <a:r>
              <a:rPr lang="nl-NL" sz="1800" b="1" cap="small" dirty="0" err="1">
                <a:latin typeface="Avenir Roman" panose="02000503020000020003" pitchFamily="2" charset="0"/>
              </a:rPr>
              <a:t>fire</a:t>
            </a:r>
            <a:r>
              <a:rPr lang="nl-NL" sz="1800" b="1" cap="small" dirty="0">
                <a:latin typeface="Avenir Roman" panose="02000503020000020003" pitchFamily="2" charset="0"/>
              </a:rPr>
              <a:t>, wars </a:t>
            </a:r>
            <a:r>
              <a:rPr lang="nl-NL" sz="1800" b="1" cap="small" dirty="0" err="1">
                <a:latin typeface="Avenir Roman" panose="02000503020000020003" pitchFamily="2" charset="0"/>
              </a:rPr>
              <a:t>and</a:t>
            </a:r>
            <a:r>
              <a:rPr lang="nl-NL" sz="1800" b="1" cap="small" dirty="0">
                <a:latin typeface="Avenir Roman" panose="02000503020000020003" pitchFamily="2" charset="0"/>
              </a:rPr>
              <a:t> Harry Potter: </a:t>
            </a:r>
            <a:br>
              <a:rPr lang="nl-NL" sz="1800" b="1" cap="small" dirty="0">
                <a:latin typeface="Avenir Roman" panose="02000503020000020003" pitchFamily="2" charset="0"/>
              </a:rPr>
            </a:br>
            <a:br>
              <a:rPr lang="nl-NL" sz="1800" b="1" cap="small" dirty="0">
                <a:latin typeface="Avenir Roman" panose="02000503020000020003" pitchFamily="2" charset="0"/>
              </a:rPr>
            </a:br>
            <a:r>
              <a:rPr lang="nl-NL" sz="1800" b="1" cap="small" dirty="0">
                <a:latin typeface="Avenir Roman" panose="02000503020000020003" pitchFamily="2" charset="0"/>
              </a:rPr>
              <a:t>COVID-19 </a:t>
            </a:r>
            <a:r>
              <a:rPr lang="nl-NL" sz="1800" b="1" cap="small" dirty="0" err="1">
                <a:latin typeface="Avenir Roman" panose="02000503020000020003" pitchFamily="2" charset="0"/>
              </a:rPr>
              <a:t>and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importance</a:t>
            </a:r>
            <a:r>
              <a:rPr lang="nl-NL" sz="1800" b="1" cap="small" dirty="0">
                <a:latin typeface="Avenir Roman" panose="02000503020000020003" pitchFamily="2" charset="0"/>
              </a:rPr>
              <a:t> of </a:t>
            </a:r>
            <a:r>
              <a:rPr lang="nl-NL" sz="1800" b="1" cap="small" dirty="0" err="1">
                <a:latin typeface="Avenir Roman" panose="02000503020000020003" pitchFamily="2" charset="0"/>
              </a:rPr>
              <a:t>choosing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3543" y="135446"/>
            <a:ext cx="7315200" cy="512064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2800" dirty="0" err="1"/>
              <a:t>Pandemic</a:t>
            </a:r>
            <a:r>
              <a:rPr lang="nl-NL" sz="2800" dirty="0"/>
              <a:t> ⇨ Frequent </a:t>
            </a:r>
            <a:r>
              <a:rPr lang="nl-NL" sz="2800" dirty="0" err="1"/>
              <a:t>use</a:t>
            </a:r>
            <a:r>
              <a:rPr lang="nl-NL" sz="2800" dirty="0"/>
              <a:t> of </a:t>
            </a:r>
            <a:r>
              <a:rPr lang="nl-NL" sz="2800" dirty="0" err="1"/>
              <a:t>metaphors</a:t>
            </a:r>
            <a:r>
              <a:rPr lang="nl-NL" sz="2800" dirty="0"/>
              <a:t> (</a:t>
            </a:r>
            <a:r>
              <a:rPr lang="nl-NL" sz="2800" dirty="0" err="1"/>
              <a:t>political</a:t>
            </a:r>
            <a:r>
              <a:rPr lang="nl-NL" sz="2800" dirty="0"/>
              <a:t> discourse, public discourse, media, </a:t>
            </a:r>
            <a:r>
              <a:rPr lang="nl-NL" sz="2800" dirty="0" err="1"/>
              <a:t>press</a:t>
            </a:r>
            <a:r>
              <a:rPr lang="nl-NL" sz="2800" dirty="0"/>
              <a:t> conferences, etc.)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800" dirty="0"/>
              <a:t> </a:t>
            </a:r>
            <a:r>
              <a:rPr lang="nl-NL" sz="2800" dirty="0" err="1"/>
              <a:t>What</a:t>
            </a:r>
            <a:r>
              <a:rPr lang="nl-NL" sz="2800" dirty="0"/>
              <a:t> kind of </a:t>
            </a:r>
            <a:r>
              <a:rPr lang="nl-NL" sz="2800" dirty="0" err="1"/>
              <a:t>metaphors</a:t>
            </a:r>
            <a:r>
              <a:rPr lang="nl-NL" sz="2800" dirty="0"/>
              <a:t> are </a:t>
            </a:r>
            <a:r>
              <a:rPr lang="nl-NL" sz="2800" dirty="0" err="1"/>
              <a:t>used</a:t>
            </a:r>
            <a:r>
              <a:rPr lang="nl-NL" sz="2800" dirty="0"/>
              <a:t>?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800" dirty="0"/>
              <a:t> </a:t>
            </a:r>
            <a:r>
              <a:rPr lang="nl-NL" sz="2800" dirty="0" err="1"/>
              <a:t>Associations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implications</a:t>
            </a:r>
            <a:r>
              <a:rPr lang="nl-NL" sz="2800" dirty="0"/>
              <a:t> of </a:t>
            </a:r>
            <a:r>
              <a:rPr lang="nl-NL" sz="2800" dirty="0" err="1"/>
              <a:t>metaphor</a:t>
            </a:r>
            <a:r>
              <a:rPr lang="nl-NL" sz="2800" dirty="0"/>
              <a:t> </a:t>
            </a:r>
            <a:r>
              <a:rPr lang="nl-NL" sz="2800" dirty="0" err="1"/>
              <a:t>use</a:t>
            </a:r>
            <a:r>
              <a:rPr lang="nl-NL" sz="2800" dirty="0"/>
              <a:t> </a:t>
            </a:r>
          </a:p>
          <a:p>
            <a:pPr marL="502920" lvl="1" indent="0">
              <a:buNone/>
            </a:pPr>
            <a:r>
              <a:rPr lang="nl-NL" sz="2400" dirty="0"/>
              <a:t>⇨ </a:t>
            </a:r>
            <a:r>
              <a:rPr lang="nl-NL" sz="2400" dirty="0" err="1"/>
              <a:t>Potential</a:t>
            </a:r>
            <a:r>
              <a:rPr lang="nl-NL" sz="2400" dirty="0"/>
              <a:t> impact of </a:t>
            </a:r>
            <a:r>
              <a:rPr lang="nl-NL" sz="2400" dirty="0" err="1"/>
              <a:t>metaphors</a:t>
            </a:r>
            <a:r>
              <a:rPr lang="nl-NL" sz="2400" dirty="0"/>
              <a:t> on </a:t>
            </a:r>
            <a:r>
              <a:rPr lang="nl-NL" sz="2400" dirty="0" err="1"/>
              <a:t>people</a:t>
            </a:r>
            <a:r>
              <a:rPr lang="nl-NL" sz="2400" dirty="0"/>
              <a:t> </a:t>
            </a:r>
          </a:p>
          <a:p>
            <a:pPr marL="502920" lvl="1" indent="0">
              <a:buNone/>
            </a:pPr>
            <a:r>
              <a:rPr lang="nl-NL" sz="2400" dirty="0"/>
              <a:t>⇨ But </a:t>
            </a:r>
            <a:r>
              <a:rPr lang="nl-NL" sz="2400" dirty="0" err="1"/>
              <a:t>also</a:t>
            </a:r>
            <a:r>
              <a:rPr lang="nl-NL" sz="2400" dirty="0"/>
              <a:t>: </a:t>
            </a:r>
            <a:r>
              <a:rPr lang="nl-NL" sz="2400" dirty="0" err="1"/>
              <a:t>potential</a:t>
            </a:r>
            <a:r>
              <a:rPr lang="nl-NL" sz="2400" dirty="0"/>
              <a:t> </a:t>
            </a:r>
            <a:r>
              <a:rPr lang="nl-NL" sz="2400" dirty="0" err="1"/>
              <a:t>danger</a:t>
            </a:r>
            <a:endParaRPr lang="nl-NL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A5F2D0-7CC2-8443-9AA6-D48CD9828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43" y="4400550"/>
            <a:ext cx="4064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6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What</a:t>
            </a:r>
            <a:r>
              <a:rPr lang="nl-NL" sz="1800" b="1" cap="small" dirty="0">
                <a:latin typeface="Avenir Roman" panose="02000503020000020003" pitchFamily="2" charset="0"/>
              </a:rPr>
              <a:t> are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metaphors</a:t>
            </a:r>
            <a:r>
              <a:rPr lang="nl-NL" sz="1800" b="1" cap="small" dirty="0">
                <a:latin typeface="Avenir Roman" panose="02000503020000020003" pitchFamily="2" charset="0"/>
              </a:rPr>
              <a:t>? 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255" y="864108"/>
            <a:ext cx="7315200" cy="512064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2800" dirty="0"/>
              <a:t>For </a:t>
            </a:r>
            <a:r>
              <a:rPr lang="nl-NL" sz="2800" dirty="0" err="1"/>
              <a:t>many</a:t>
            </a:r>
            <a:r>
              <a:rPr lang="nl-NL" sz="2800" dirty="0"/>
              <a:t> </a:t>
            </a:r>
            <a:r>
              <a:rPr lang="nl-NL" sz="2800" dirty="0" err="1"/>
              <a:t>people</a:t>
            </a:r>
            <a:r>
              <a:rPr lang="nl-NL" sz="2800" dirty="0"/>
              <a:t>: </a:t>
            </a:r>
            <a:r>
              <a:rPr lang="nl-NL" sz="2800" dirty="0" err="1"/>
              <a:t>metaphors</a:t>
            </a:r>
            <a:r>
              <a:rPr lang="nl-NL" sz="2800" dirty="0"/>
              <a:t> are </a:t>
            </a:r>
            <a:r>
              <a:rPr lang="nl-NL" sz="2800" dirty="0" err="1"/>
              <a:t>ornaments</a:t>
            </a:r>
            <a:r>
              <a:rPr lang="nl-NL" sz="2800" dirty="0"/>
              <a:t>, </a:t>
            </a:r>
            <a:r>
              <a:rPr lang="nl-NL" sz="2800" dirty="0" err="1"/>
              <a:t>purely</a:t>
            </a:r>
            <a:r>
              <a:rPr lang="nl-NL" sz="2800" dirty="0"/>
              <a:t> </a:t>
            </a:r>
            <a:r>
              <a:rPr lang="nl-NL" sz="2800" dirty="0" err="1"/>
              <a:t>aesthetic</a:t>
            </a:r>
            <a:r>
              <a:rPr lang="nl-NL" sz="2800" dirty="0"/>
              <a:t> tools </a:t>
            </a:r>
            <a:r>
              <a:rPr lang="nl-NL" sz="2800" dirty="0" err="1"/>
              <a:t>often</a:t>
            </a:r>
            <a:r>
              <a:rPr lang="nl-NL" sz="2800" dirty="0"/>
              <a:t> </a:t>
            </a:r>
            <a:r>
              <a:rPr lang="nl-NL" sz="2800" dirty="0" err="1"/>
              <a:t>used</a:t>
            </a:r>
            <a:r>
              <a:rPr lang="nl-NL" sz="2800" dirty="0"/>
              <a:t> in </a:t>
            </a:r>
            <a:r>
              <a:rPr lang="nl-NL" sz="2800" dirty="0" err="1"/>
              <a:t>literature</a:t>
            </a:r>
            <a:r>
              <a:rPr lang="nl-NL" sz="2800" dirty="0"/>
              <a:t> (</a:t>
            </a:r>
            <a:r>
              <a:rPr lang="nl-NL" sz="2800" dirty="0" err="1"/>
              <a:t>prose</a:t>
            </a:r>
            <a:r>
              <a:rPr lang="nl-NL" sz="2800" dirty="0"/>
              <a:t> </a:t>
            </a:r>
            <a:r>
              <a:rPr lang="nl-NL" sz="2800" dirty="0" err="1"/>
              <a:t>and</a:t>
            </a:r>
            <a:r>
              <a:rPr lang="nl-NL" sz="2800" dirty="0"/>
              <a:t> </a:t>
            </a:r>
            <a:r>
              <a:rPr lang="nl-NL" sz="2800" dirty="0" err="1"/>
              <a:t>poetry</a:t>
            </a:r>
            <a:r>
              <a:rPr lang="nl-NL" sz="2800" dirty="0"/>
              <a:t>) </a:t>
            </a:r>
          </a:p>
          <a:p>
            <a:pPr marL="0" indent="0">
              <a:buNone/>
            </a:pPr>
            <a:endParaRPr lang="nl-NL" sz="2800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sz="2800" dirty="0"/>
              <a:t> </a:t>
            </a:r>
            <a:r>
              <a:rPr lang="nl-NL" sz="2800" u="sng" dirty="0"/>
              <a:t>But</a:t>
            </a:r>
            <a:r>
              <a:rPr lang="nl-NL" sz="2800" dirty="0"/>
              <a:t>: </a:t>
            </a:r>
            <a:r>
              <a:rPr lang="nl-NL" sz="2800" dirty="0" err="1"/>
              <a:t>metaphors</a:t>
            </a:r>
            <a:r>
              <a:rPr lang="nl-NL" sz="2800" dirty="0"/>
              <a:t> are </a:t>
            </a:r>
            <a:r>
              <a:rPr lang="nl-NL" sz="2800" dirty="0" err="1"/>
              <a:t>much</a:t>
            </a:r>
            <a:r>
              <a:rPr lang="nl-NL" sz="2800" dirty="0"/>
              <a:t> more </a:t>
            </a:r>
            <a:r>
              <a:rPr lang="nl-NL" sz="2800" dirty="0" err="1"/>
              <a:t>than</a:t>
            </a:r>
            <a:r>
              <a:rPr lang="nl-NL" sz="2800" dirty="0"/>
              <a:t> </a:t>
            </a:r>
            <a:r>
              <a:rPr lang="nl-NL" sz="2800" dirty="0" err="1"/>
              <a:t>that</a:t>
            </a:r>
            <a:r>
              <a:rPr lang="nl-NL" sz="2800" dirty="0"/>
              <a:t> !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800" dirty="0"/>
              <a:t> </a:t>
            </a:r>
            <a:r>
              <a:rPr lang="nl-NL" sz="2800" dirty="0" err="1"/>
              <a:t>Cognitive-linguistic</a:t>
            </a:r>
            <a:r>
              <a:rPr lang="nl-NL" sz="2800" dirty="0"/>
              <a:t> approach: </a:t>
            </a:r>
            <a:r>
              <a:rPr lang="nl-NL" sz="2800" b="1" dirty="0" err="1"/>
              <a:t>Conceptual</a:t>
            </a:r>
            <a:r>
              <a:rPr lang="nl-NL" sz="2800" b="1" dirty="0"/>
              <a:t> </a:t>
            </a:r>
            <a:r>
              <a:rPr lang="nl-NL" sz="2800" b="1" dirty="0" err="1"/>
              <a:t>Metaphor</a:t>
            </a:r>
            <a:r>
              <a:rPr lang="nl-NL" sz="2800" b="1" dirty="0"/>
              <a:t> </a:t>
            </a:r>
            <a:r>
              <a:rPr lang="nl-NL" sz="2800" b="1" dirty="0" err="1"/>
              <a:t>Theory</a:t>
            </a:r>
            <a:r>
              <a:rPr lang="nl-NL" sz="2800" b="1" dirty="0"/>
              <a:t> (CMT)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800" dirty="0"/>
              <a:t> </a:t>
            </a:r>
            <a:r>
              <a:rPr lang="nl-NL" sz="2800" dirty="0" err="1"/>
              <a:t>Communicative</a:t>
            </a:r>
            <a:r>
              <a:rPr lang="nl-NL" sz="2800" dirty="0"/>
              <a:t> approach: </a:t>
            </a:r>
            <a:r>
              <a:rPr lang="nl-NL" sz="2800" b="1" dirty="0" err="1"/>
              <a:t>Deliberate</a:t>
            </a:r>
            <a:r>
              <a:rPr lang="nl-NL" sz="2800" b="1" dirty="0"/>
              <a:t> </a:t>
            </a:r>
            <a:r>
              <a:rPr lang="nl-NL" sz="2800" b="1" dirty="0" err="1"/>
              <a:t>Metaphor</a:t>
            </a:r>
            <a:r>
              <a:rPr lang="nl-NL" sz="2800" b="1" dirty="0"/>
              <a:t> </a:t>
            </a:r>
            <a:r>
              <a:rPr lang="nl-NL" sz="2800" b="1" dirty="0" err="1"/>
              <a:t>Theory</a:t>
            </a:r>
            <a:r>
              <a:rPr lang="nl-NL" sz="2800" b="1" dirty="0"/>
              <a:t> (DMT)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nl-NL" sz="2800" dirty="0"/>
              <a:t> Discourse-</a:t>
            </a:r>
            <a:r>
              <a:rPr lang="nl-NL" sz="2800" dirty="0" err="1"/>
              <a:t>analytical</a:t>
            </a:r>
            <a:r>
              <a:rPr lang="nl-NL" sz="2800" dirty="0"/>
              <a:t> approach: </a:t>
            </a:r>
            <a:r>
              <a:rPr lang="nl-NL" sz="2800" b="1" dirty="0"/>
              <a:t>Critical </a:t>
            </a:r>
            <a:r>
              <a:rPr lang="nl-NL" sz="2800" b="1" dirty="0" err="1"/>
              <a:t>Metaphor</a:t>
            </a:r>
            <a:r>
              <a:rPr lang="nl-NL" sz="2800" b="1" dirty="0"/>
              <a:t> Analysis (CMA) </a:t>
            </a: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297415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Conceptual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Theory</a:t>
            </a:r>
            <a:r>
              <a:rPr lang="nl-NL" sz="1800" b="1" cap="small" dirty="0">
                <a:latin typeface="Avenir Roman" panose="02000503020000020003" pitchFamily="2" charset="0"/>
              </a:rPr>
              <a:t> (CMT)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3530" y="257175"/>
            <a:ext cx="7315200" cy="664368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dirty="0" err="1"/>
              <a:t>Cognitive-linguistic</a:t>
            </a:r>
            <a:r>
              <a:rPr lang="nl-NL" dirty="0"/>
              <a:t> approach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metaphor</a:t>
            </a:r>
            <a:r>
              <a:rPr lang="nl-NL" dirty="0"/>
              <a:t> 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/>
              <a:t> Lakoff &amp; Johnson: </a:t>
            </a:r>
            <a:r>
              <a:rPr lang="nl-NL" i="1" dirty="0" err="1"/>
              <a:t>Metaphors</a:t>
            </a:r>
            <a:r>
              <a:rPr lang="nl-NL" i="1" dirty="0"/>
              <a:t> We Live </a:t>
            </a:r>
            <a:r>
              <a:rPr lang="nl-NL" i="1" dirty="0" err="1"/>
              <a:t>By</a:t>
            </a:r>
            <a:r>
              <a:rPr lang="nl-NL" dirty="0"/>
              <a:t> (1980)</a:t>
            </a:r>
          </a:p>
          <a:p>
            <a:pPr marL="0" indent="0">
              <a:buNone/>
            </a:pPr>
            <a:endParaRPr lang="nl-NL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/>
              <a:t> </a:t>
            </a:r>
            <a:r>
              <a:rPr lang="nl-NL" dirty="0" err="1"/>
              <a:t>Metaphors</a:t>
            </a:r>
            <a:r>
              <a:rPr lang="nl-NL" dirty="0"/>
              <a:t> ≠ </a:t>
            </a:r>
            <a:r>
              <a:rPr lang="nl-NL" dirty="0" err="1"/>
              <a:t>just</a:t>
            </a:r>
            <a:r>
              <a:rPr lang="nl-NL" dirty="0"/>
              <a:t> a matter of </a:t>
            </a:r>
            <a:r>
              <a:rPr lang="nl-NL" u="sng" dirty="0" err="1"/>
              <a:t>language</a:t>
            </a:r>
            <a:r>
              <a:rPr lang="nl-NL" dirty="0"/>
              <a:t>, but </a:t>
            </a:r>
            <a:r>
              <a:rPr lang="nl-NL" dirty="0" err="1"/>
              <a:t>also</a:t>
            </a:r>
            <a:r>
              <a:rPr lang="nl-NL" dirty="0"/>
              <a:t> (</a:t>
            </a:r>
            <a:r>
              <a:rPr lang="nl-NL" dirty="0" err="1"/>
              <a:t>and</a:t>
            </a:r>
            <a:r>
              <a:rPr lang="nl-NL" dirty="0"/>
              <a:t> more </a:t>
            </a:r>
            <a:r>
              <a:rPr lang="nl-NL" dirty="0" err="1"/>
              <a:t>importantly</a:t>
            </a:r>
            <a:r>
              <a:rPr lang="nl-NL" dirty="0"/>
              <a:t>) a matter of </a:t>
            </a:r>
            <a:r>
              <a:rPr lang="nl-NL" u="sng" dirty="0" err="1"/>
              <a:t>thought</a:t>
            </a:r>
            <a:endParaRPr lang="nl-NL" u="sng" dirty="0"/>
          </a:p>
          <a:p>
            <a:pPr marL="502920" lvl="1" indent="0">
              <a:buNone/>
            </a:pPr>
            <a:r>
              <a:rPr lang="nl-NL" dirty="0"/>
              <a:t>⇨ 2-dimensional model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metaphor</a:t>
            </a:r>
            <a:r>
              <a:rPr lang="nl-NL" dirty="0"/>
              <a:t> analysis </a:t>
            </a:r>
          </a:p>
          <a:p>
            <a:pPr marL="502920" lvl="1" indent="0">
              <a:buNone/>
            </a:pPr>
            <a:r>
              <a:rPr lang="nl-NL" dirty="0"/>
              <a:t>⇨ </a:t>
            </a:r>
            <a:r>
              <a:rPr lang="nl-NL" dirty="0" err="1"/>
              <a:t>Metaphors</a:t>
            </a:r>
            <a:r>
              <a:rPr lang="nl-NL" dirty="0"/>
              <a:t> are a </a:t>
            </a:r>
            <a:r>
              <a:rPr lang="nl-NL" dirty="0" err="1"/>
              <a:t>linguistic</a:t>
            </a:r>
            <a:r>
              <a:rPr lang="nl-NL" dirty="0"/>
              <a:t> </a:t>
            </a:r>
            <a:r>
              <a:rPr lang="nl-NL" dirty="0" err="1"/>
              <a:t>expression</a:t>
            </a:r>
            <a:r>
              <a:rPr lang="nl-NL" dirty="0"/>
              <a:t> of </a:t>
            </a:r>
            <a:r>
              <a:rPr lang="nl-NL" dirty="0" err="1"/>
              <a:t>conceptual</a:t>
            </a:r>
            <a:r>
              <a:rPr lang="nl-NL" dirty="0"/>
              <a:t> </a:t>
            </a:r>
            <a:r>
              <a:rPr lang="nl-NL" dirty="0" err="1"/>
              <a:t>structures</a:t>
            </a:r>
            <a:r>
              <a:rPr lang="nl-NL" dirty="0"/>
              <a:t>, i.e.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thoughts</a:t>
            </a:r>
            <a:endParaRPr lang="nl-NL" dirty="0"/>
          </a:p>
          <a:p>
            <a:pPr marL="502920" lvl="1" indent="0">
              <a:buNone/>
            </a:pPr>
            <a:r>
              <a:rPr lang="nl-NL" dirty="0"/>
              <a:t>⇨ Part of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everyday</a:t>
            </a:r>
            <a:r>
              <a:rPr lang="nl-NL" dirty="0"/>
              <a:t> </a:t>
            </a:r>
            <a:r>
              <a:rPr lang="nl-NL" dirty="0" err="1"/>
              <a:t>lives</a:t>
            </a:r>
            <a:r>
              <a:rPr lang="nl-NL" dirty="0"/>
              <a:t> </a:t>
            </a:r>
          </a:p>
          <a:p>
            <a:pPr marL="502920" lvl="1" indent="0">
              <a:buNone/>
            </a:pPr>
            <a:endParaRPr lang="nl-NL" u="sng" dirty="0"/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/>
              <a:t> </a:t>
            </a:r>
            <a:r>
              <a:rPr lang="nl-NL" dirty="0" err="1"/>
              <a:t>Examples</a:t>
            </a:r>
            <a:r>
              <a:rPr lang="nl-NL" dirty="0"/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000" dirty="0"/>
              <a:t> Love is a </a:t>
            </a:r>
            <a:r>
              <a:rPr lang="nl-NL" sz="2000" dirty="0" err="1"/>
              <a:t>journey</a:t>
            </a:r>
            <a:r>
              <a:rPr lang="nl-NL" sz="2000" dirty="0"/>
              <a:t> (we are </a:t>
            </a:r>
            <a:r>
              <a:rPr lang="nl-NL" sz="2000" i="1" dirty="0"/>
              <a:t>at a </a:t>
            </a:r>
            <a:r>
              <a:rPr lang="nl-NL" sz="2000" i="1" dirty="0" err="1"/>
              <a:t>crossroads</a:t>
            </a:r>
            <a:r>
              <a:rPr lang="nl-NL" sz="2000" dirty="0"/>
              <a:t>, we are </a:t>
            </a:r>
            <a:r>
              <a:rPr lang="nl-NL" sz="2000" i="1" dirty="0" err="1"/>
              <a:t>moving</a:t>
            </a:r>
            <a:r>
              <a:rPr lang="nl-NL" sz="2000" i="1" dirty="0"/>
              <a:t> forward </a:t>
            </a:r>
            <a:r>
              <a:rPr lang="nl-NL" sz="2000" dirty="0" err="1"/>
              <a:t>together</a:t>
            </a:r>
            <a:r>
              <a:rPr lang="nl-NL" sz="20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000" dirty="0"/>
              <a:t> Time is money (</a:t>
            </a:r>
            <a:r>
              <a:rPr lang="nl-NL" sz="2000" dirty="0" err="1"/>
              <a:t>you’re</a:t>
            </a:r>
            <a:r>
              <a:rPr lang="nl-NL" sz="2000" dirty="0"/>
              <a:t> </a:t>
            </a:r>
            <a:r>
              <a:rPr lang="nl-NL" sz="2000" i="1" dirty="0" err="1"/>
              <a:t>wasting</a:t>
            </a:r>
            <a:r>
              <a:rPr lang="nl-NL" sz="2000" dirty="0"/>
              <a:t> </a:t>
            </a:r>
            <a:r>
              <a:rPr lang="nl-NL" sz="2000" dirty="0" err="1"/>
              <a:t>my</a:t>
            </a:r>
            <a:r>
              <a:rPr lang="nl-NL" sz="2000" dirty="0"/>
              <a:t> time, </a:t>
            </a:r>
            <a:r>
              <a:rPr lang="nl-NL" sz="2000" dirty="0" err="1"/>
              <a:t>how</a:t>
            </a:r>
            <a:r>
              <a:rPr lang="nl-NL" sz="2000" dirty="0"/>
              <a:t> do </a:t>
            </a:r>
            <a:r>
              <a:rPr lang="nl-NL" sz="2000" dirty="0" err="1"/>
              <a:t>you</a:t>
            </a:r>
            <a:r>
              <a:rPr lang="nl-NL" sz="2000" dirty="0"/>
              <a:t> </a:t>
            </a:r>
            <a:r>
              <a:rPr lang="nl-NL" sz="2000" i="1" dirty="0" err="1"/>
              <a:t>spend</a:t>
            </a:r>
            <a:r>
              <a:rPr lang="nl-NL" sz="2000" dirty="0"/>
              <a:t> </a:t>
            </a:r>
            <a:r>
              <a:rPr lang="nl-NL" sz="2000" dirty="0" err="1"/>
              <a:t>your</a:t>
            </a:r>
            <a:r>
              <a:rPr lang="nl-NL" sz="2000" dirty="0"/>
              <a:t> time these </a:t>
            </a:r>
            <a:r>
              <a:rPr lang="nl-NL" sz="2000" dirty="0" err="1"/>
              <a:t>days</a:t>
            </a:r>
            <a:r>
              <a:rPr lang="nl-NL" sz="2000" dirty="0"/>
              <a:t>?)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l-NL" sz="2000" dirty="0"/>
              <a:t> Argument is war (he </a:t>
            </a:r>
            <a:r>
              <a:rPr lang="nl-NL" sz="2000" i="1" dirty="0" err="1"/>
              <a:t>attacked</a:t>
            </a:r>
            <a:r>
              <a:rPr lang="nl-NL" sz="2000" dirty="0"/>
              <a:t> </a:t>
            </a:r>
            <a:r>
              <a:rPr lang="nl-NL" sz="2000" dirty="0" err="1"/>
              <a:t>all</a:t>
            </a:r>
            <a:r>
              <a:rPr lang="nl-NL" sz="2000" dirty="0"/>
              <a:t> of </a:t>
            </a:r>
            <a:r>
              <a:rPr lang="nl-NL" sz="2000" dirty="0" err="1"/>
              <a:t>my</a:t>
            </a:r>
            <a:r>
              <a:rPr lang="nl-NL" sz="2000" dirty="0"/>
              <a:t> </a:t>
            </a:r>
            <a:r>
              <a:rPr lang="nl-NL" sz="2000" dirty="0" err="1"/>
              <a:t>arguments</a:t>
            </a:r>
            <a:r>
              <a:rPr lang="nl-NL" sz="2000" dirty="0"/>
              <a:t>, I haven never </a:t>
            </a:r>
            <a:r>
              <a:rPr lang="nl-NL" sz="2000" i="1" dirty="0"/>
              <a:t>won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argument </a:t>
            </a:r>
            <a:r>
              <a:rPr lang="nl-NL" sz="2000" dirty="0" err="1"/>
              <a:t>with</a:t>
            </a:r>
            <a:r>
              <a:rPr lang="nl-NL" sz="2000" dirty="0"/>
              <a:t> </a:t>
            </a:r>
            <a:r>
              <a:rPr lang="nl-NL" sz="2000" dirty="0" err="1"/>
              <a:t>him</a:t>
            </a:r>
            <a:r>
              <a:rPr lang="nl-NL" sz="2000" dirty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3791112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Conceptual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Theory</a:t>
            </a:r>
            <a:r>
              <a:rPr lang="nl-NL" sz="1800" b="1" cap="small" dirty="0">
                <a:latin typeface="Avenir Roman" panose="02000503020000020003" pitchFamily="2" charset="0"/>
              </a:rPr>
              <a:t> (CMT)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255" y="864108"/>
            <a:ext cx="7315200" cy="389363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2400" b="1" dirty="0"/>
              <a:t> </a:t>
            </a:r>
            <a:r>
              <a:rPr lang="nl-NL" sz="2400" dirty="0" err="1"/>
              <a:t>Identification</a:t>
            </a:r>
            <a:r>
              <a:rPr lang="nl-NL" sz="2400" dirty="0"/>
              <a:t> of </a:t>
            </a:r>
            <a:r>
              <a:rPr lang="nl-NL" sz="2400" dirty="0" err="1"/>
              <a:t>conceptual</a:t>
            </a:r>
            <a:r>
              <a:rPr lang="nl-NL" sz="2400" dirty="0"/>
              <a:t> </a:t>
            </a:r>
            <a:r>
              <a:rPr lang="nl-NL" sz="2400" dirty="0" err="1"/>
              <a:t>domains</a:t>
            </a:r>
            <a:r>
              <a:rPr lang="nl-NL" sz="2400" dirty="0"/>
              <a:t>: </a:t>
            </a:r>
          </a:p>
          <a:p>
            <a:pPr marL="960120" lvl="1" indent="-457200">
              <a:buFont typeface="+mj-lt"/>
              <a:buAutoNum type="arabicPeriod"/>
            </a:pPr>
            <a:r>
              <a:rPr lang="nl-NL" sz="2200" dirty="0"/>
              <a:t>Target domain (topic of </a:t>
            </a:r>
            <a:r>
              <a:rPr lang="nl-NL" sz="2200" dirty="0" err="1"/>
              <a:t>the</a:t>
            </a:r>
            <a:r>
              <a:rPr lang="nl-NL" sz="2200" dirty="0"/>
              <a:t> </a:t>
            </a:r>
            <a:r>
              <a:rPr lang="nl-NL" sz="2200" dirty="0" err="1"/>
              <a:t>text</a:t>
            </a:r>
            <a:r>
              <a:rPr lang="nl-NL" sz="2200" dirty="0"/>
              <a:t>, </a:t>
            </a:r>
            <a:r>
              <a:rPr lang="nl-NL" sz="2200" dirty="0" err="1"/>
              <a:t>often</a:t>
            </a:r>
            <a:r>
              <a:rPr lang="nl-NL" sz="2200" dirty="0"/>
              <a:t> </a:t>
            </a:r>
            <a:r>
              <a:rPr lang="nl-NL" sz="2200" dirty="0" err="1"/>
              <a:t>very</a:t>
            </a:r>
            <a:r>
              <a:rPr lang="nl-NL" sz="2200" dirty="0"/>
              <a:t> complex </a:t>
            </a:r>
            <a:r>
              <a:rPr lang="nl-NL" sz="2200" dirty="0" err="1"/>
              <a:t>and</a:t>
            </a:r>
            <a:r>
              <a:rPr lang="nl-NL" sz="2200" dirty="0"/>
              <a:t> abstract concept, </a:t>
            </a:r>
            <a:r>
              <a:rPr lang="nl-NL" sz="2200" dirty="0" err="1"/>
              <a:t>difficult</a:t>
            </a:r>
            <a:r>
              <a:rPr lang="nl-NL" sz="2200" dirty="0"/>
              <a:t> </a:t>
            </a:r>
            <a:r>
              <a:rPr lang="nl-NL" sz="2200" dirty="0" err="1"/>
              <a:t>to</a:t>
            </a:r>
            <a:r>
              <a:rPr lang="nl-NL" sz="2200" dirty="0"/>
              <a:t> </a:t>
            </a:r>
            <a:r>
              <a:rPr lang="nl-NL" sz="2200" dirty="0" err="1"/>
              <a:t>understand</a:t>
            </a:r>
            <a:r>
              <a:rPr lang="nl-NL" sz="2200" dirty="0"/>
              <a:t>) </a:t>
            </a:r>
          </a:p>
          <a:p>
            <a:pPr marL="960120" lvl="1" indent="-457200">
              <a:buFont typeface="+mj-lt"/>
              <a:buAutoNum type="arabicPeriod"/>
            </a:pPr>
            <a:r>
              <a:rPr lang="nl-NL" sz="2200" dirty="0"/>
              <a:t>Source domain (</a:t>
            </a:r>
            <a:r>
              <a:rPr lang="nl-NL" sz="2200" dirty="0" err="1"/>
              <a:t>metaphorical</a:t>
            </a:r>
            <a:r>
              <a:rPr lang="nl-NL" sz="2200" dirty="0"/>
              <a:t> domain </a:t>
            </a:r>
            <a:r>
              <a:rPr lang="nl-NL" sz="2200" dirty="0" err="1"/>
              <a:t>used</a:t>
            </a:r>
            <a:r>
              <a:rPr lang="nl-NL" sz="2200" dirty="0"/>
              <a:t> </a:t>
            </a:r>
            <a:r>
              <a:rPr lang="nl-NL" sz="2200" dirty="0" err="1"/>
              <a:t>to</a:t>
            </a:r>
            <a:r>
              <a:rPr lang="nl-NL" sz="2200" dirty="0"/>
              <a:t> talk </a:t>
            </a:r>
            <a:r>
              <a:rPr lang="nl-NL" sz="2200" dirty="0" err="1"/>
              <a:t>about</a:t>
            </a:r>
            <a:r>
              <a:rPr lang="nl-NL" sz="2200" dirty="0"/>
              <a:t> </a:t>
            </a:r>
            <a:r>
              <a:rPr lang="nl-NL" sz="2200" dirty="0" err="1"/>
              <a:t>the</a:t>
            </a:r>
            <a:r>
              <a:rPr lang="nl-NL" sz="2200" dirty="0"/>
              <a:t> target, </a:t>
            </a:r>
            <a:r>
              <a:rPr lang="nl-NL" sz="2200" dirty="0" err="1"/>
              <a:t>often</a:t>
            </a:r>
            <a:r>
              <a:rPr lang="nl-NL" sz="2200" dirty="0"/>
              <a:t> more concrete </a:t>
            </a:r>
            <a:r>
              <a:rPr lang="nl-NL" sz="2200" dirty="0" err="1"/>
              <a:t>and</a:t>
            </a:r>
            <a:r>
              <a:rPr lang="nl-NL" sz="2200" dirty="0"/>
              <a:t> </a:t>
            </a:r>
            <a:r>
              <a:rPr lang="nl-NL" sz="2200" dirty="0" err="1"/>
              <a:t>familiar</a:t>
            </a:r>
            <a:r>
              <a:rPr lang="nl-NL" sz="2200" dirty="0"/>
              <a:t> concept, </a:t>
            </a:r>
            <a:r>
              <a:rPr lang="nl-NL" sz="2200" dirty="0" err="1"/>
              <a:t>facilitates</a:t>
            </a:r>
            <a:r>
              <a:rPr lang="nl-NL" sz="2200" dirty="0"/>
              <a:t> </a:t>
            </a:r>
            <a:r>
              <a:rPr lang="nl-NL" sz="2200" dirty="0" err="1"/>
              <a:t>the</a:t>
            </a:r>
            <a:r>
              <a:rPr lang="nl-NL" sz="2200" dirty="0"/>
              <a:t> </a:t>
            </a:r>
            <a:r>
              <a:rPr lang="nl-NL" sz="2200" dirty="0" err="1"/>
              <a:t>understanding</a:t>
            </a:r>
            <a:r>
              <a:rPr lang="nl-NL" sz="2200" dirty="0"/>
              <a:t> of </a:t>
            </a:r>
            <a:r>
              <a:rPr lang="nl-NL" sz="2200" dirty="0" err="1"/>
              <a:t>the</a:t>
            </a:r>
            <a:r>
              <a:rPr lang="nl-NL" sz="2200" dirty="0"/>
              <a:t> target domain)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endParaRPr lang="nl-NL" sz="2400" dirty="0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016284E-D01B-F149-9AB9-A6006233DC55}"/>
              </a:ext>
            </a:extLst>
          </p:cNvPr>
          <p:cNvSpPr/>
          <p:nvPr/>
        </p:nvSpPr>
        <p:spPr>
          <a:xfrm>
            <a:off x="5314950" y="3183732"/>
            <a:ext cx="2603765" cy="254128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8E16DC4-C570-904A-A23A-F98DEC700D17}"/>
              </a:ext>
            </a:extLst>
          </p:cNvPr>
          <p:cNvSpPr/>
          <p:nvPr/>
        </p:nvSpPr>
        <p:spPr>
          <a:xfrm>
            <a:off x="7246676" y="3183732"/>
            <a:ext cx="2628772" cy="2541288"/>
          </a:xfrm>
          <a:prstGeom prst="ellipse">
            <a:avLst/>
          </a:prstGeom>
          <a:solidFill>
            <a:schemeClr val="accent3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74665F-3770-D143-BBB6-27FF4B784395}"/>
              </a:ext>
            </a:extLst>
          </p:cNvPr>
          <p:cNvSpPr txBox="1"/>
          <p:nvPr/>
        </p:nvSpPr>
        <p:spPr>
          <a:xfrm>
            <a:off x="5579005" y="3854211"/>
            <a:ext cx="184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Avenir Roman" panose="02000503020000020003" pitchFamily="2" charset="0"/>
              </a:rPr>
              <a:t>Target domain: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venir Roman" panose="02000503020000020003" pitchFamily="2" charset="0"/>
              </a:rPr>
              <a:t>Love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venir Roman" panose="02000503020000020003" pitchFamily="2" charset="0"/>
              </a:rPr>
              <a:t>Time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NL" sz="1600" dirty="0">
                <a:latin typeface="Avenir Roman" panose="02000503020000020003" pitchFamily="2" charset="0"/>
              </a:rPr>
              <a:t>Argument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C7E7EE-E71A-2647-91C4-045293677E65}"/>
              </a:ext>
            </a:extLst>
          </p:cNvPr>
          <p:cNvSpPr txBox="1"/>
          <p:nvPr/>
        </p:nvSpPr>
        <p:spPr>
          <a:xfrm>
            <a:off x="8027598" y="3854211"/>
            <a:ext cx="1847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>
                <a:latin typeface="Avenir Roman" panose="02000503020000020003" pitchFamily="2" charset="0"/>
              </a:rPr>
              <a:t>Source domain:</a:t>
            </a:r>
          </a:p>
          <a:p>
            <a:pPr marL="285750" indent="-285750" algn="r">
              <a:buFont typeface="Courier New" panose="02070309020205020404" pitchFamily="49" charset="0"/>
              <a:buChar char="o"/>
            </a:pPr>
            <a:r>
              <a:rPr lang="nl-NL" sz="1600" dirty="0" err="1">
                <a:latin typeface="Avenir Roman" panose="02000503020000020003" pitchFamily="2" charset="0"/>
              </a:rPr>
              <a:t>Journey</a:t>
            </a:r>
            <a:endParaRPr lang="nl-NL" sz="1600" dirty="0">
              <a:latin typeface="Avenir Roman" panose="02000503020000020003" pitchFamily="2" charset="0"/>
            </a:endParaRPr>
          </a:p>
          <a:p>
            <a:pPr marL="285750" indent="-285750" algn="r">
              <a:buFont typeface="Courier New" panose="02070309020205020404" pitchFamily="49" charset="0"/>
              <a:buChar char="o"/>
            </a:pPr>
            <a:r>
              <a:rPr lang="nl-NL" sz="1600" dirty="0">
                <a:latin typeface="Avenir Roman" panose="02000503020000020003" pitchFamily="2" charset="0"/>
              </a:rPr>
              <a:t>Money</a:t>
            </a:r>
          </a:p>
          <a:p>
            <a:pPr marL="285750" indent="-285750" algn="r">
              <a:buFont typeface="Courier New" panose="02070309020205020404" pitchFamily="49" charset="0"/>
              <a:buChar char="o"/>
            </a:pPr>
            <a:r>
              <a:rPr lang="nl-NL" sz="1600" dirty="0">
                <a:latin typeface="Avenir Roman" panose="02000503020000020003" pitchFamily="2" charset="0"/>
              </a:rPr>
              <a:t>War</a:t>
            </a:r>
          </a:p>
        </p:txBody>
      </p:sp>
      <p:sp>
        <p:nvSpPr>
          <p:cNvPr id="9" name="Accolade ouvrante 8">
            <a:extLst>
              <a:ext uri="{FF2B5EF4-FFF2-40B4-BE49-F238E27FC236}">
                <a16:creationId xmlns:a16="http://schemas.microsoft.com/office/drawing/2014/main" id="{C5F3CA26-E582-5A48-8DE4-98845D9E158F}"/>
              </a:ext>
            </a:extLst>
          </p:cNvPr>
          <p:cNvSpPr/>
          <p:nvPr/>
        </p:nvSpPr>
        <p:spPr>
          <a:xfrm rot="16200000">
            <a:off x="7308255" y="4159859"/>
            <a:ext cx="628650" cy="2884098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0F8076-8FC0-8F4E-A221-81EA0D2F4A1E}"/>
              </a:ext>
            </a:extLst>
          </p:cNvPr>
          <p:cNvSpPr txBox="1"/>
          <p:nvPr/>
        </p:nvSpPr>
        <p:spPr>
          <a:xfrm>
            <a:off x="4198677" y="5904386"/>
            <a:ext cx="69315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600" dirty="0">
                <a:latin typeface="Avenir Roman" panose="02000503020000020003" pitchFamily="2" charset="0"/>
              </a:rPr>
              <a:t>Cross-domain mapping </a:t>
            </a:r>
          </a:p>
          <a:p>
            <a:pPr algn="ctr"/>
            <a:r>
              <a:rPr lang="nl-NL" sz="1600" dirty="0" err="1">
                <a:latin typeface="Avenir Roman" panose="02000503020000020003" pitchFamily="2" charset="0"/>
              </a:rPr>
              <a:t>Facilitate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the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understanding</a:t>
            </a:r>
            <a:r>
              <a:rPr lang="nl-NL" sz="1600" dirty="0">
                <a:latin typeface="Avenir Roman" panose="02000503020000020003" pitchFamily="2" charset="0"/>
              </a:rPr>
              <a:t> of </a:t>
            </a:r>
            <a:r>
              <a:rPr lang="nl-NL" sz="1600" dirty="0" err="1">
                <a:latin typeface="Avenir Roman" panose="02000503020000020003" pitchFamily="2" charset="0"/>
              </a:rPr>
              <a:t>the</a:t>
            </a:r>
            <a:r>
              <a:rPr lang="nl-NL" sz="1600" dirty="0">
                <a:latin typeface="Avenir Roman" panose="02000503020000020003" pitchFamily="2" charset="0"/>
              </a:rPr>
              <a:t> target domain in </a:t>
            </a:r>
            <a:r>
              <a:rPr lang="nl-NL" sz="1600" dirty="0" err="1">
                <a:latin typeface="Avenir Roman" panose="02000503020000020003" pitchFamily="2" charset="0"/>
              </a:rPr>
              <a:t>terms</a:t>
            </a:r>
            <a:r>
              <a:rPr lang="nl-NL" sz="1600" dirty="0">
                <a:latin typeface="Avenir Roman" panose="02000503020000020003" pitchFamily="2" charset="0"/>
              </a:rPr>
              <a:t> of </a:t>
            </a:r>
            <a:r>
              <a:rPr lang="nl-NL" sz="1600" dirty="0" err="1">
                <a:latin typeface="Avenir Roman" panose="02000503020000020003" pitchFamily="2" charset="0"/>
              </a:rPr>
              <a:t>the</a:t>
            </a:r>
            <a:r>
              <a:rPr lang="nl-NL" sz="1600" dirty="0">
                <a:latin typeface="Avenir Roman" panose="02000503020000020003" pitchFamily="2" charset="0"/>
              </a:rPr>
              <a:t> source domain + </a:t>
            </a:r>
            <a:r>
              <a:rPr lang="nl-NL" sz="1600" dirty="0" err="1">
                <a:latin typeface="Avenir Roman" panose="02000503020000020003" pitchFamily="2" charset="0"/>
              </a:rPr>
              <a:t>allow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for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further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associations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between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both</a:t>
            </a:r>
            <a:r>
              <a:rPr lang="nl-NL" sz="1600" dirty="0">
                <a:latin typeface="Avenir Roman" panose="02000503020000020003" pitchFamily="2" charset="0"/>
              </a:rPr>
              <a:t> </a:t>
            </a:r>
            <a:r>
              <a:rPr lang="nl-NL" sz="1600" dirty="0" err="1">
                <a:latin typeface="Avenir Roman" panose="02000503020000020003" pitchFamily="2" charset="0"/>
              </a:rPr>
              <a:t>domains</a:t>
            </a:r>
            <a:endParaRPr lang="nl-NL" sz="1600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Deliberate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Theory</a:t>
            </a:r>
            <a:r>
              <a:rPr lang="nl-NL" sz="1800" b="1" cap="small" dirty="0">
                <a:latin typeface="Avenir Roman" panose="02000503020000020003" pitchFamily="2" charset="0"/>
              </a:rPr>
              <a:t> (DMT)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255" y="0"/>
            <a:ext cx="7315200" cy="685800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Many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 = </a:t>
            </a:r>
            <a:r>
              <a:rPr lang="nl-NL" dirty="0" err="1">
                <a:latin typeface="Avenir Roman" panose="02000503020000020003" pitchFamily="2" charset="0"/>
              </a:rPr>
              <a:t>lexicalized</a:t>
            </a:r>
            <a:r>
              <a:rPr lang="nl-NL" dirty="0">
                <a:latin typeface="Avenir Roman" panose="02000503020000020003" pitchFamily="2" charset="0"/>
              </a:rPr>
              <a:t>, i.e. part of </a:t>
            </a:r>
            <a:r>
              <a:rPr lang="nl-NL" dirty="0" err="1">
                <a:latin typeface="Avenir Roman" panose="02000503020000020003" pitchFamily="2" charset="0"/>
              </a:rPr>
              <a:t>our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mental</a:t>
            </a:r>
            <a:r>
              <a:rPr lang="nl-NL" dirty="0">
                <a:latin typeface="Avenir Roman" panose="02000503020000020003" pitchFamily="2" charset="0"/>
              </a:rPr>
              <a:t> lexicon, </a:t>
            </a:r>
            <a:r>
              <a:rPr lang="nl-NL" dirty="0" err="1">
                <a:latin typeface="Avenir Roman" panose="02000503020000020003" pitchFamily="2" charset="0"/>
              </a:rPr>
              <a:t>almost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not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aware</a:t>
            </a:r>
            <a:r>
              <a:rPr lang="nl-NL" dirty="0">
                <a:latin typeface="Avenir Roman" panose="02000503020000020003" pitchFamily="2" charset="0"/>
              </a:rPr>
              <a:t> of </a:t>
            </a:r>
            <a:r>
              <a:rPr lang="nl-NL" dirty="0" err="1">
                <a:latin typeface="Avenir Roman" panose="02000503020000020003" pitchFamily="2" charset="0"/>
              </a:rPr>
              <a:t>their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metaphoricity</a:t>
            </a:r>
            <a:endParaRPr lang="nl-NL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Difference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between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lexicalized</a:t>
            </a:r>
            <a:r>
              <a:rPr lang="nl-NL" dirty="0">
                <a:latin typeface="Avenir Roman" panose="02000503020000020003" pitchFamily="2" charset="0"/>
              </a:rPr>
              <a:t> “</a:t>
            </a:r>
            <a:r>
              <a:rPr lang="nl-NL" dirty="0" err="1">
                <a:latin typeface="Avenir Roman" panose="02000503020000020003" pitchFamily="2" charset="0"/>
              </a:rPr>
              <a:t>conventional</a:t>
            </a:r>
            <a:r>
              <a:rPr lang="nl-NL" dirty="0">
                <a:latin typeface="Avenir Roman" panose="02000503020000020003" pitchFamily="2" charset="0"/>
              </a:rPr>
              <a:t>”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and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which</a:t>
            </a:r>
            <a:r>
              <a:rPr lang="nl-NL" dirty="0">
                <a:latin typeface="Avenir Roman" panose="02000503020000020003" pitchFamily="2" charset="0"/>
              </a:rPr>
              <a:t> strike </a:t>
            </a:r>
            <a:r>
              <a:rPr lang="nl-NL" dirty="0" err="1">
                <a:latin typeface="Avenir Roman" panose="02000503020000020003" pitchFamily="2" charset="0"/>
              </a:rPr>
              <a:t>us</a:t>
            </a:r>
            <a:r>
              <a:rPr lang="nl-NL" dirty="0">
                <a:latin typeface="Avenir Roman" panose="02000503020000020003" pitchFamily="2" charset="0"/>
              </a:rPr>
              <a:t> as “</a:t>
            </a:r>
            <a:r>
              <a:rPr lang="nl-NL" dirty="0" err="1">
                <a:latin typeface="Avenir Roman" panose="02000503020000020003" pitchFamily="2" charset="0"/>
              </a:rPr>
              <a:t>truly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metaphorical</a:t>
            </a:r>
            <a:r>
              <a:rPr lang="nl-NL" dirty="0">
                <a:latin typeface="Avenir Roman" panose="02000503020000020003" pitchFamily="2" charset="0"/>
              </a:rPr>
              <a:t>”</a:t>
            </a:r>
          </a:p>
          <a:p>
            <a:pPr marL="0" indent="0">
              <a:buNone/>
            </a:pPr>
            <a:r>
              <a:rPr lang="nl-NL" dirty="0">
                <a:latin typeface="Avenir Roman" panose="02000503020000020003" pitchFamily="2" charset="0"/>
              </a:rPr>
              <a:t>⇨ Non-</a:t>
            </a:r>
            <a:r>
              <a:rPr lang="nl-NL" dirty="0" err="1">
                <a:latin typeface="Avenir Roman" panose="02000503020000020003" pitchFamily="2" charset="0"/>
              </a:rPr>
              <a:t>deliberate</a:t>
            </a:r>
            <a:r>
              <a:rPr lang="nl-NL" dirty="0">
                <a:latin typeface="Avenir Roman" panose="02000503020000020003" pitchFamily="2" charset="0"/>
              </a:rPr>
              <a:t> versus </a:t>
            </a:r>
            <a:r>
              <a:rPr lang="nl-NL" dirty="0" err="1">
                <a:latin typeface="Avenir Roman" panose="02000503020000020003" pitchFamily="2" charset="0"/>
              </a:rPr>
              <a:t>deliberate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</a:t>
            </a:r>
            <a:endParaRPr lang="nl-NL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From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b="1" dirty="0" err="1">
                <a:solidFill>
                  <a:schemeClr val="accent1"/>
                </a:solidFill>
                <a:latin typeface="Avenir Roman" panose="02000503020000020003" pitchFamily="2" charset="0"/>
              </a:rPr>
              <a:t>two-dimensional</a:t>
            </a:r>
            <a:r>
              <a:rPr lang="nl-NL" b="1" dirty="0">
                <a:solidFill>
                  <a:schemeClr val="accent1"/>
                </a:solidFill>
                <a:latin typeface="Avenir Roman" panose="02000503020000020003" pitchFamily="2" charset="0"/>
              </a:rPr>
              <a:t> model (CMT) </a:t>
            </a:r>
            <a:r>
              <a:rPr lang="nl-NL" dirty="0" err="1">
                <a:latin typeface="Avenir Roman" panose="02000503020000020003" pitchFamily="2" charset="0"/>
              </a:rPr>
              <a:t>to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b="1" dirty="0" err="1">
                <a:solidFill>
                  <a:srgbClr val="92D050"/>
                </a:solidFill>
                <a:latin typeface="Avenir Roman" panose="02000503020000020003" pitchFamily="2" charset="0"/>
              </a:rPr>
              <a:t>three-dimensional</a:t>
            </a:r>
            <a:r>
              <a:rPr lang="nl-NL" b="1" dirty="0">
                <a:solidFill>
                  <a:srgbClr val="92D050"/>
                </a:solidFill>
                <a:latin typeface="Avenir Roman" panose="02000503020000020003" pitchFamily="2" charset="0"/>
              </a:rPr>
              <a:t> model of </a:t>
            </a:r>
            <a:r>
              <a:rPr lang="nl-NL" b="1" dirty="0" err="1">
                <a:solidFill>
                  <a:srgbClr val="92D050"/>
                </a:solidFill>
                <a:latin typeface="Avenir Roman" panose="02000503020000020003" pitchFamily="2" charset="0"/>
              </a:rPr>
              <a:t>metaphor</a:t>
            </a:r>
            <a:r>
              <a:rPr lang="nl-NL" b="1" dirty="0">
                <a:solidFill>
                  <a:srgbClr val="92D050"/>
                </a:solidFill>
                <a:latin typeface="Avenir Roman" panose="02000503020000020003" pitchFamily="2" charset="0"/>
              </a:rPr>
              <a:t> (DMT)</a:t>
            </a:r>
          </a:p>
          <a:p>
            <a:pPr marL="0" indent="0">
              <a:buNone/>
            </a:pPr>
            <a:endParaRPr lang="nl-NL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nl-NL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nl-NL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nl-NL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nl-NL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nl-NL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Distinction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between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that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play</a:t>
            </a:r>
            <a:r>
              <a:rPr lang="nl-NL" dirty="0">
                <a:latin typeface="Avenir Roman" panose="02000503020000020003" pitchFamily="2" charset="0"/>
              </a:rPr>
              <a:t> a </a:t>
            </a:r>
            <a:r>
              <a:rPr lang="nl-NL" dirty="0" err="1">
                <a:latin typeface="Avenir Roman" panose="02000503020000020003" pitchFamily="2" charset="0"/>
              </a:rPr>
              <a:t>role</a:t>
            </a:r>
            <a:r>
              <a:rPr lang="nl-NL" dirty="0">
                <a:latin typeface="Avenir Roman" panose="02000503020000020003" pitchFamily="2" charset="0"/>
              </a:rPr>
              <a:t> at </a:t>
            </a:r>
            <a:r>
              <a:rPr lang="nl-NL" dirty="0" err="1">
                <a:latin typeface="Avenir Roman" panose="02000503020000020003" pitchFamily="2" charset="0"/>
              </a:rPr>
              <a:t>the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communicative</a:t>
            </a:r>
            <a:r>
              <a:rPr lang="nl-NL" dirty="0">
                <a:latin typeface="Avenir Roman" panose="02000503020000020003" pitchFamily="2" charset="0"/>
              </a:rPr>
              <a:t> level (= </a:t>
            </a:r>
            <a:r>
              <a:rPr lang="nl-NL" dirty="0" err="1">
                <a:latin typeface="Avenir Roman" panose="02000503020000020003" pitchFamily="2" charset="0"/>
              </a:rPr>
              <a:t>deliberate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) </a:t>
            </a:r>
            <a:r>
              <a:rPr lang="nl-NL" dirty="0" err="1">
                <a:latin typeface="Avenir Roman" panose="02000503020000020003" pitchFamily="2" charset="0"/>
              </a:rPr>
              <a:t>and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that</a:t>
            </a:r>
            <a:r>
              <a:rPr lang="nl-NL" dirty="0">
                <a:latin typeface="Avenir Roman" panose="02000503020000020003" pitchFamily="2" charset="0"/>
              </a:rPr>
              <a:t> do </a:t>
            </a:r>
            <a:r>
              <a:rPr lang="nl-NL" dirty="0" err="1">
                <a:latin typeface="Avenir Roman" panose="02000503020000020003" pitchFamily="2" charset="0"/>
              </a:rPr>
              <a:t>not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fulfil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such</a:t>
            </a:r>
            <a:r>
              <a:rPr lang="nl-NL" dirty="0">
                <a:latin typeface="Avenir Roman" panose="02000503020000020003" pitchFamily="2" charset="0"/>
              </a:rPr>
              <a:t> a </a:t>
            </a:r>
            <a:r>
              <a:rPr lang="nl-NL" dirty="0" err="1">
                <a:latin typeface="Avenir Roman" panose="02000503020000020003" pitchFamily="2" charset="0"/>
              </a:rPr>
              <a:t>role</a:t>
            </a:r>
            <a:r>
              <a:rPr lang="nl-NL" dirty="0">
                <a:latin typeface="Avenir Roman" panose="02000503020000020003" pitchFamily="2" charset="0"/>
              </a:rPr>
              <a:t> (non-</a:t>
            </a:r>
            <a:r>
              <a:rPr lang="nl-NL" dirty="0" err="1">
                <a:latin typeface="Avenir Roman" panose="02000503020000020003" pitchFamily="2" charset="0"/>
              </a:rPr>
              <a:t>deliberate</a:t>
            </a:r>
            <a:r>
              <a:rPr lang="nl-NL" dirty="0">
                <a:latin typeface="Avenir Roman" panose="02000503020000020003" pitchFamily="2" charset="0"/>
              </a:rPr>
              <a:t> </a:t>
            </a:r>
            <a:r>
              <a:rPr lang="nl-NL" dirty="0" err="1">
                <a:latin typeface="Avenir Roman" panose="02000503020000020003" pitchFamily="2" charset="0"/>
              </a:rPr>
              <a:t>metaphors</a:t>
            </a:r>
            <a:r>
              <a:rPr lang="nl-NL" dirty="0">
                <a:latin typeface="Avenir Roman" panose="02000503020000020003" pitchFamily="2" charset="0"/>
              </a:rPr>
              <a:t>) </a:t>
            </a:r>
          </a:p>
        </p:txBody>
      </p:sp>
      <p:sp>
        <p:nvSpPr>
          <p:cNvPr id="5" name="Double flèche verticale 4">
            <a:extLst>
              <a:ext uri="{FF2B5EF4-FFF2-40B4-BE49-F238E27FC236}">
                <a16:creationId xmlns:a16="http://schemas.microsoft.com/office/drawing/2014/main" id="{FAAF54F3-E2F7-0142-87CA-98FE619F8911}"/>
              </a:ext>
            </a:extLst>
          </p:cNvPr>
          <p:cNvSpPr/>
          <p:nvPr/>
        </p:nvSpPr>
        <p:spPr>
          <a:xfrm>
            <a:off x="4895850" y="3219450"/>
            <a:ext cx="400050" cy="1638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15326F7-6BB4-9644-A487-ED9CA0814336}"/>
              </a:ext>
            </a:extLst>
          </p:cNvPr>
          <p:cNvSpPr txBox="1"/>
          <p:nvPr/>
        </p:nvSpPr>
        <p:spPr>
          <a:xfrm>
            <a:off x="4248150" y="3853934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Avenir Roman" panose="02000503020000020003" pitchFamily="2" charset="0"/>
              </a:rPr>
              <a:t>CMT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152171-C71F-C04C-B51E-52E5447FCE97}"/>
              </a:ext>
            </a:extLst>
          </p:cNvPr>
          <p:cNvSpPr txBox="1"/>
          <p:nvPr/>
        </p:nvSpPr>
        <p:spPr>
          <a:xfrm>
            <a:off x="4248150" y="4857750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venir Roman" panose="02000503020000020003" pitchFamily="2" charset="0"/>
              </a:rPr>
              <a:t>THOUGHT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587917-65AA-5040-BD74-88E07C5793F6}"/>
              </a:ext>
            </a:extLst>
          </p:cNvPr>
          <p:cNvSpPr txBox="1"/>
          <p:nvPr/>
        </p:nvSpPr>
        <p:spPr>
          <a:xfrm>
            <a:off x="4400550" y="3002518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venir Roman" panose="02000503020000020003" pitchFamily="2" charset="0"/>
              </a:rPr>
              <a:t>LANGUAGE</a:t>
            </a: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19E82674-3540-8E4E-8BEB-72C3383653C7}"/>
              </a:ext>
            </a:extLst>
          </p:cNvPr>
          <p:cNvSpPr/>
          <p:nvPr/>
        </p:nvSpPr>
        <p:spPr>
          <a:xfrm>
            <a:off x="8286750" y="3002518"/>
            <a:ext cx="2362200" cy="1855232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92D050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E28B0CF-8195-2249-BFFC-75A016D89610}"/>
              </a:ext>
            </a:extLst>
          </p:cNvPr>
          <p:cNvSpPr txBox="1"/>
          <p:nvPr/>
        </p:nvSpPr>
        <p:spPr>
          <a:xfrm>
            <a:off x="8620125" y="2677120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venir Roman" panose="02000503020000020003" pitchFamily="2" charset="0"/>
              </a:rPr>
              <a:t>LANGUAGE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A9AD087-56CB-1F47-B136-2ABAC664E6DD}"/>
              </a:ext>
            </a:extLst>
          </p:cNvPr>
          <p:cNvSpPr txBox="1"/>
          <p:nvPr/>
        </p:nvSpPr>
        <p:spPr>
          <a:xfrm>
            <a:off x="10151005" y="4857750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>
                <a:latin typeface="Avenir Roman" panose="02000503020000020003" pitchFamily="2" charset="0"/>
              </a:rPr>
              <a:t>THOUGHT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C3B4CD9-B48C-7E43-A9DE-8DE882C302BE}"/>
              </a:ext>
            </a:extLst>
          </p:cNvPr>
          <p:cNvSpPr txBox="1"/>
          <p:nvPr/>
        </p:nvSpPr>
        <p:spPr>
          <a:xfrm>
            <a:off x="6668295" y="4857750"/>
            <a:ext cx="2279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u="sng" dirty="0">
                <a:latin typeface="Avenir Roman" panose="02000503020000020003" pitchFamily="2" charset="0"/>
              </a:rPr>
              <a:t>COMMUNICATION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83AC6A-2437-5A49-BF26-C16AF1DAD917}"/>
              </a:ext>
            </a:extLst>
          </p:cNvPr>
          <p:cNvSpPr txBox="1"/>
          <p:nvPr/>
        </p:nvSpPr>
        <p:spPr>
          <a:xfrm>
            <a:off x="8620125" y="3932277"/>
            <a:ext cx="1695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Avenir Roman" panose="02000503020000020003" pitchFamily="2" charset="0"/>
              </a:rPr>
              <a:t>DMT</a:t>
            </a: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4464CB7F-5A1B-894B-93CF-AF8B64668277}"/>
              </a:ext>
            </a:extLst>
          </p:cNvPr>
          <p:cNvSpPr/>
          <p:nvPr/>
        </p:nvSpPr>
        <p:spPr>
          <a:xfrm>
            <a:off x="5943600" y="3853934"/>
            <a:ext cx="2343150" cy="26300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8699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Deliberate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Theory</a:t>
            </a:r>
            <a:r>
              <a:rPr lang="nl-NL" sz="1800" b="1" cap="small" dirty="0">
                <a:latin typeface="Avenir Roman" panose="02000503020000020003" pitchFamily="2" charset="0"/>
              </a:rPr>
              <a:t> (DMT)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255" y="864108"/>
            <a:ext cx="7315200" cy="512064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2800" dirty="0">
                <a:latin typeface="Avenir Roman" panose="02000503020000020003" pitchFamily="2" charset="0"/>
              </a:rPr>
              <a:t>Non-</a:t>
            </a:r>
            <a:r>
              <a:rPr lang="nl-NL" sz="2800" dirty="0" err="1">
                <a:latin typeface="Avenir Roman" panose="02000503020000020003" pitchFamily="2" charset="0"/>
              </a:rPr>
              <a:t>deliberate</a:t>
            </a:r>
            <a:r>
              <a:rPr lang="nl-NL" sz="2800" dirty="0">
                <a:latin typeface="Avenir Roman" panose="02000503020000020003" pitchFamily="2" charset="0"/>
              </a:rPr>
              <a:t> versus </a:t>
            </a:r>
            <a:r>
              <a:rPr lang="nl-NL" sz="2800" dirty="0" err="1">
                <a:latin typeface="Avenir Roman" panose="02000503020000020003" pitchFamily="2" charset="0"/>
              </a:rPr>
              <a:t>deliberate</a:t>
            </a:r>
            <a:r>
              <a:rPr lang="nl-NL" sz="2800" dirty="0">
                <a:latin typeface="Avenir Roman" panose="02000503020000020003" pitchFamily="2" charset="0"/>
              </a:rPr>
              <a:t> </a:t>
            </a:r>
            <a:r>
              <a:rPr lang="nl-NL" sz="2800" dirty="0" err="1">
                <a:latin typeface="Avenir Roman" panose="02000503020000020003" pitchFamily="2" charset="0"/>
              </a:rPr>
              <a:t>metaphor</a:t>
            </a:r>
            <a:r>
              <a:rPr lang="nl-NL" sz="2800" dirty="0">
                <a:latin typeface="Avenir Roman" panose="02000503020000020003" pitchFamily="2" charset="0"/>
              </a:rPr>
              <a:t>: </a:t>
            </a:r>
            <a:r>
              <a:rPr lang="nl-NL" sz="2800" dirty="0" err="1">
                <a:latin typeface="Avenir Roman" panose="02000503020000020003" pitchFamily="2" charset="0"/>
              </a:rPr>
              <a:t>example</a:t>
            </a:r>
            <a:endParaRPr lang="nl-NL" sz="2800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nl-NL" sz="2800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r>
              <a:rPr lang="nl-NL" sz="2400" i="1" dirty="0">
                <a:latin typeface="Avenir Roman" panose="02000503020000020003" pitchFamily="2" charset="0"/>
              </a:rPr>
              <a:t>We are </a:t>
            </a:r>
            <a:r>
              <a:rPr lang="nl-NL" sz="2400" i="1" dirty="0" err="1">
                <a:latin typeface="Avenir Roman" panose="02000503020000020003" pitchFamily="2" charset="0"/>
              </a:rPr>
              <a:t>moving</a:t>
            </a:r>
            <a:r>
              <a:rPr lang="nl-NL" sz="2400" i="1" dirty="0">
                <a:latin typeface="Avenir Roman" panose="02000503020000020003" pitchFamily="2" charset="0"/>
              </a:rPr>
              <a:t> forward </a:t>
            </a:r>
            <a:r>
              <a:rPr lang="nl-NL" sz="2400" i="1" dirty="0" err="1">
                <a:latin typeface="Avenir Roman" panose="02000503020000020003" pitchFamily="2" charset="0"/>
              </a:rPr>
              <a:t>together</a:t>
            </a:r>
            <a:r>
              <a:rPr lang="nl-NL" sz="2400" i="1" dirty="0">
                <a:latin typeface="Avenir Roman" panose="02000503020000020003" pitchFamily="2" charset="0"/>
              </a:rPr>
              <a:t>. </a:t>
            </a:r>
            <a:r>
              <a:rPr lang="nl-NL" sz="2400" dirty="0">
                <a:latin typeface="Avenir Roman" panose="02000503020000020003" pitchFamily="2" charset="0"/>
              </a:rPr>
              <a:t>(non-</a:t>
            </a:r>
            <a:r>
              <a:rPr lang="nl-NL" sz="2400" dirty="0" err="1">
                <a:latin typeface="Avenir Roman" panose="02000503020000020003" pitchFamily="2" charset="0"/>
              </a:rPr>
              <a:t>deliberate</a:t>
            </a:r>
            <a:r>
              <a:rPr lang="nl-NL" sz="2400" dirty="0">
                <a:latin typeface="Avenir Roman" panose="02000503020000020003" pitchFamily="2" charset="0"/>
              </a:rPr>
              <a:t>)</a:t>
            </a:r>
            <a:endParaRPr lang="nl-NL" sz="2400" i="1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nl-NL" sz="2400" i="1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r>
              <a:rPr lang="nl-NL" sz="2400" i="1" dirty="0">
                <a:latin typeface="Avenir Roman" panose="02000503020000020003" pitchFamily="2" charset="0"/>
              </a:rPr>
              <a:t>Love is a </a:t>
            </a:r>
            <a:r>
              <a:rPr lang="nl-NL" sz="2400" i="1" dirty="0" err="1">
                <a:latin typeface="Avenir Roman" panose="02000503020000020003" pitchFamily="2" charset="0"/>
              </a:rPr>
              <a:t>journey</a:t>
            </a:r>
            <a:r>
              <a:rPr lang="nl-NL" sz="2400" i="1" dirty="0">
                <a:latin typeface="Avenir Roman" panose="02000503020000020003" pitchFamily="2" charset="0"/>
              </a:rPr>
              <a:t> we must </a:t>
            </a:r>
            <a:r>
              <a:rPr lang="nl-NL" sz="2400" i="1" dirty="0" err="1">
                <a:latin typeface="Avenir Roman" panose="02000503020000020003" pitchFamily="2" charset="0"/>
              </a:rPr>
              <a:t>pursue</a:t>
            </a:r>
            <a:r>
              <a:rPr lang="nl-NL" sz="2400" i="1" dirty="0">
                <a:latin typeface="Avenir Roman" panose="02000503020000020003" pitchFamily="2" charset="0"/>
              </a:rPr>
              <a:t> without a map. </a:t>
            </a:r>
            <a:r>
              <a:rPr lang="nl-NL" sz="2400" dirty="0">
                <a:latin typeface="Avenir Roman" panose="02000503020000020003" pitchFamily="2" charset="0"/>
              </a:rPr>
              <a:t>(</a:t>
            </a:r>
            <a:r>
              <a:rPr lang="nl-NL" sz="2400" dirty="0" err="1">
                <a:latin typeface="Avenir Roman" panose="02000503020000020003" pitchFamily="2" charset="0"/>
              </a:rPr>
              <a:t>deliberate</a:t>
            </a:r>
            <a:r>
              <a:rPr lang="nl-NL" sz="2400" dirty="0">
                <a:latin typeface="Avenir Roman" panose="02000503020000020003" pitchFamily="2" charset="0"/>
              </a:rPr>
              <a:t>)</a:t>
            </a:r>
          </a:p>
          <a:p>
            <a:pPr marL="0" indent="0">
              <a:buNone/>
            </a:pPr>
            <a:endParaRPr lang="nl-NL" sz="2800" b="1" dirty="0"/>
          </a:p>
          <a:p>
            <a:pPr marL="0" indent="0">
              <a:buNone/>
            </a:pP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927416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Deliberate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Theory</a:t>
            </a:r>
            <a:r>
              <a:rPr lang="nl-NL" sz="1800" b="1" cap="small" dirty="0">
                <a:latin typeface="Avenir Roman" panose="02000503020000020003" pitchFamily="2" charset="0"/>
              </a:rPr>
              <a:t> (DMT)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255" y="864108"/>
            <a:ext cx="7315200" cy="512064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2800" dirty="0">
                <a:latin typeface="Avenir Roman" panose="02000503020000020003" pitchFamily="2" charset="0"/>
              </a:rPr>
              <a:t>Non-</a:t>
            </a:r>
            <a:r>
              <a:rPr lang="nl-NL" sz="2800" dirty="0" err="1">
                <a:latin typeface="Avenir Roman" panose="02000503020000020003" pitchFamily="2" charset="0"/>
              </a:rPr>
              <a:t>deliberate</a:t>
            </a:r>
            <a:r>
              <a:rPr lang="nl-NL" sz="2800" dirty="0">
                <a:latin typeface="Avenir Roman" panose="02000503020000020003" pitchFamily="2" charset="0"/>
              </a:rPr>
              <a:t> versus </a:t>
            </a:r>
            <a:r>
              <a:rPr lang="nl-NL" sz="2800" dirty="0" err="1">
                <a:latin typeface="Avenir Roman" panose="02000503020000020003" pitchFamily="2" charset="0"/>
              </a:rPr>
              <a:t>deliberate</a:t>
            </a:r>
            <a:r>
              <a:rPr lang="nl-NL" sz="2800" dirty="0">
                <a:latin typeface="Avenir Roman" panose="02000503020000020003" pitchFamily="2" charset="0"/>
              </a:rPr>
              <a:t> </a:t>
            </a:r>
            <a:r>
              <a:rPr lang="nl-NL" sz="2800" dirty="0" err="1">
                <a:latin typeface="Avenir Roman" panose="02000503020000020003" pitchFamily="2" charset="0"/>
              </a:rPr>
              <a:t>metaphor</a:t>
            </a:r>
            <a:r>
              <a:rPr lang="nl-NL" sz="2800" dirty="0">
                <a:latin typeface="Avenir Roman" panose="02000503020000020003" pitchFamily="2" charset="0"/>
              </a:rPr>
              <a:t>: </a:t>
            </a:r>
            <a:r>
              <a:rPr lang="nl-NL" sz="2800" dirty="0" err="1">
                <a:latin typeface="Avenir Roman" panose="02000503020000020003" pitchFamily="2" charset="0"/>
              </a:rPr>
              <a:t>example</a:t>
            </a:r>
            <a:endParaRPr lang="nl-NL" sz="2800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nl-NL" sz="2800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r>
              <a:rPr lang="nl-NL" sz="2400" b="1" i="1" dirty="0">
                <a:latin typeface="Avenir Roman" panose="02000503020000020003" pitchFamily="2" charset="0"/>
              </a:rPr>
              <a:t>We are </a:t>
            </a:r>
            <a:r>
              <a:rPr lang="nl-NL" sz="2400" b="1" i="1" dirty="0" err="1">
                <a:latin typeface="Avenir Roman" panose="02000503020000020003" pitchFamily="2" charset="0"/>
              </a:rPr>
              <a:t>moving</a:t>
            </a:r>
            <a:r>
              <a:rPr lang="nl-NL" sz="2400" b="1" i="1" dirty="0">
                <a:latin typeface="Avenir Roman" panose="02000503020000020003" pitchFamily="2" charset="0"/>
              </a:rPr>
              <a:t> forward </a:t>
            </a:r>
            <a:r>
              <a:rPr lang="nl-NL" sz="2400" b="1" i="1" dirty="0" err="1">
                <a:latin typeface="Avenir Roman" panose="02000503020000020003" pitchFamily="2" charset="0"/>
              </a:rPr>
              <a:t>together</a:t>
            </a:r>
            <a:r>
              <a:rPr lang="nl-NL" sz="2400" b="1" i="1" dirty="0">
                <a:latin typeface="Avenir Roman" panose="02000503020000020003" pitchFamily="2" charset="0"/>
              </a:rPr>
              <a:t>. </a:t>
            </a:r>
            <a:r>
              <a:rPr lang="nl-NL" sz="2400" b="1" dirty="0">
                <a:latin typeface="Avenir Roman" panose="02000503020000020003" pitchFamily="2" charset="0"/>
              </a:rPr>
              <a:t>(non-</a:t>
            </a:r>
            <a:r>
              <a:rPr lang="nl-NL" sz="2400" b="1" dirty="0" err="1">
                <a:latin typeface="Avenir Roman" panose="02000503020000020003" pitchFamily="2" charset="0"/>
              </a:rPr>
              <a:t>deliberate</a:t>
            </a:r>
            <a:r>
              <a:rPr lang="nl-NL" sz="2400" b="1" dirty="0">
                <a:latin typeface="Avenir Roman" panose="02000503020000020003" pitchFamily="2" charset="0"/>
              </a:rPr>
              <a:t>)</a:t>
            </a:r>
          </a:p>
          <a:p>
            <a:pPr marL="0" indent="0">
              <a:buNone/>
            </a:pPr>
            <a:r>
              <a:rPr lang="nl-NL" sz="2400" b="1" dirty="0">
                <a:latin typeface="Avenir Roman" panose="02000503020000020003" pitchFamily="2" charset="0"/>
              </a:rPr>
              <a:t>⇨ </a:t>
            </a:r>
            <a:r>
              <a:rPr lang="nl-NL" sz="2400" b="1" dirty="0" err="1">
                <a:latin typeface="Avenir Roman" panose="02000503020000020003" pitchFamily="2" charset="0"/>
              </a:rPr>
              <a:t>Metaphor</a:t>
            </a:r>
            <a:r>
              <a:rPr lang="nl-NL" sz="2400" b="1" dirty="0">
                <a:latin typeface="Avenir Roman" panose="02000503020000020003" pitchFamily="2" charset="0"/>
              </a:rPr>
              <a:t> is </a:t>
            </a:r>
            <a:r>
              <a:rPr lang="nl-NL" sz="2400" b="1" u="sng" dirty="0" err="1">
                <a:latin typeface="Avenir Roman" panose="02000503020000020003" pitchFamily="2" charset="0"/>
              </a:rPr>
              <a:t>not</a:t>
            </a:r>
            <a:r>
              <a:rPr lang="nl-NL" sz="2400" b="1" dirty="0">
                <a:latin typeface="Avenir Roman" panose="02000503020000020003" pitchFamily="2" charset="0"/>
              </a:rPr>
              <a:t> </a:t>
            </a:r>
            <a:r>
              <a:rPr lang="nl-NL" sz="2400" b="1" dirty="0" err="1">
                <a:latin typeface="Avenir Roman" panose="02000503020000020003" pitchFamily="2" charset="0"/>
              </a:rPr>
              <a:t>used</a:t>
            </a:r>
            <a:r>
              <a:rPr lang="nl-NL" sz="2400" b="1" dirty="0">
                <a:latin typeface="Avenir Roman" panose="02000503020000020003" pitchFamily="2" charset="0"/>
              </a:rPr>
              <a:t> </a:t>
            </a:r>
            <a:r>
              <a:rPr lang="nl-NL" sz="2400" b="1" u="sng" dirty="0">
                <a:latin typeface="Avenir Roman" panose="02000503020000020003" pitchFamily="2" charset="0"/>
              </a:rPr>
              <a:t>as</a:t>
            </a:r>
            <a:r>
              <a:rPr lang="nl-NL" sz="2400" b="1" dirty="0">
                <a:latin typeface="Avenir Roman" panose="02000503020000020003" pitchFamily="2" charset="0"/>
              </a:rPr>
              <a:t> </a:t>
            </a:r>
            <a:r>
              <a:rPr lang="nl-NL" sz="2400" b="1" dirty="0" err="1">
                <a:latin typeface="Avenir Roman" panose="02000503020000020003" pitchFamily="2" charset="0"/>
              </a:rPr>
              <a:t>metaphor</a:t>
            </a:r>
            <a:r>
              <a:rPr lang="nl-NL" sz="2400" b="1" dirty="0">
                <a:latin typeface="Avenir Roman" panose="02000503020000020003" pitchFamily="2" charset="0"/>
              </a:rPr>
              <a:t> at </a:t>
            </a:r>
            <a:r>
              <a:rPr lang="nl-NL" sz="2400" b="1" dirty="0" err="1">
                <a:latin typeface="Avenir Roman" panose="02000503020000020003" pitchFamily="2" charset="0"/>
              </a:rPr>
              <a:t>the</a:t>
            </a:r>
            <a:r>
              <a:rPr lang="nl-NL" sz="2400" b="1" dirty="0">
                <a:latin typeface="Avenir Roman" panose="02000503020000020003" pitchFamily="2" charset="0"/>
              </a:rPr>
              <a:t> level of </a:t>
            </a:r>
            <a:r>
              <a:rPr lang="nl-NL" sz="2400" b="1" dirty="0" err="1">
                <a:latin typeface="Avenir Roman" panose="02000503020000020003" pitchFamily="2" charset="0"/>
              </a:rPr>
              <a:t>communication</a:t>
            </a:r>
            <a:r>
              <a:rPr lang="nl-NL" sz="2400" b="1" dirty="0">
                <a:latin typeface="Avenir Roman" panose="02000503020000020003" pitchFamily="2" charset="0"/>
              </a:rPr>
              <a:t>, </a:t>
            </a:r>
            <a:r>
              <a:rPr lang="nl-NL" sz="2400" b="1" dirty="0" err="1">
                <a:latin typeface="Avenir Roman" panose="02000503020000020003" pitchFamily="2" charset="0"/>
              </a:rPr>
              <a:t>this</a:t>
            </a:r>
            <a:r>
              <a:rPr lang="nl-NL" sz="2400" b="1" dirty="0">
                <a:latin typeface="Avenir Roman" panose="02000503020000020003" pitchFamily="2" charset="0"/>
              </a:rPr>
              <a:t> is </a:t>
            </a:r>
            <a:r>
              <a:rPr lang="nl-NL" sz="2400" b="1" dirty="0" err="1">
                <a:latin typeface="Avenir Roman" panose="02000503020000020003" pitchFamily="2" charset="0"/>
              </a:rPr>
              <a:t>just</a:t>
            </a:r>
            <a:r>
              <a:rPr lang="nl-NL" sz="2400" b="1" dirty="0">
                <a:latin typeface="Avenir Roman" panose="02000503020000020003" pitchFamily="2" charset="0"/>
              </a:rPr>
              <a:t> “</a:t>
            </a:r>
            <a:r>
              <a:rPr lang="nl-NL" sz="2400" b="1" dirty="0" err="1">
                <a:latin typeface="Avenir Roman" panose="02000503020000020003" pitchFamily="2" charset="0"/>
              </a:rPr>
              <a:t>the</a:t>
            </a:r>
            <a:r>
              <a:rPr lang="nl-NL" sz="2400" b="1" dirty="0">
                <a:latin typeface="Avenir Roman" panose="02000503020000020003" pitchFamily="2" charset="0"/>
              </a:rPr>
              <a:t> way </a:t>
            </a:r>
            <a:r>
              <a:rPr lang="nl-NL" sz="2400" b="1" dirty="0" err="1">
                <a:latin typeface="Avenir Roman" panose="02000503020000020003" pitchFamily="2" charset="0"/>
              </a:rPr>
              <a:t>to</a:t>
            </a:r>
            <a:r>
              <a:rPr lang="nl-NL" sz="2400" b="1" dirty="0">
                <a:latin typeface="Avenir Roman" panose="02000503020000020003" pitchFamily="2" charset="0"/>
              </a:rPr>
              <a:t> say </a:t>
            </a:r>
            <a:r>
              <a:rPr lang="nl-NL" sz="2400" b="1" dirty="0" err="1">
                <a:latin typeface="Avenir Roman" panose="02000503020000020003" pitchFamily="2" charset="0"/>
              </a:rPr>
              <a:t>it</a:t>
            </a:r>
            <a:r>
              <a:rPr lang="nl-NL" sz="2400" b="1" dirty="0">
                <a:latin typeface="Avenir Roman" panose="02000503020000020003" pitchFamily="2" charset="0"/>
              </a:rPr>
              <a:t>”</a:t>
            </a:r>
          </a:p>
          <a:p>
            <a:pPr marL="0" indent="0">
              <a:buNone/>
            </a:pPr>
            <a:endParaRPr lang="nl-NL" sz="2400" i="1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r>
              <a:rPr lang="nl-NL" sz="2400" i="1" dirty="0">
                <a:latin typeface="Avenir Roman" panose="02000503020000020003" pitchFamily="2" charset="0"/>
              </a:rPr>
              <a:t>Love is a </a:t>
            </a:r>
            <a:r>
              <a:rPr lang="nl-NL" sz="2400" i="1" dirty="0" err="1">
                <a:latin typeface="Avenir Roman" panose="02000503020000020003" pitchFamily="2" charset="0"/>
              </a:rPr>
              <a:t>journey</a:t>
            </a:r>
            <a:r>
              <a:rPr lang="nl-NL" sz="2400" i="1" dirty="0">
                <a:latin typeface="Avenir Roman" panose="02000503020000020003" pitchFamily="2" charset="0"/>
              </a:rPr>
              <a:t> we must </a:t>
            </a:r>
            <a:r>
              <a:rPr lang="nl-NL" sz="2400" i="1" dirty="0" err="1">
                <a:latin typeface="Avenir Roman" panose="02000503020000020003" pitchFamily="2" charset="0"/>
              </a:rPr>
              <a:t>pursue</a:t>
            </a:r>
            <a:r>
              <a:rPr lang="nl-NL" sz="2400" i="1" dirty="0">
                <a:latin typeface="Avenir Roman" panose="02000503020000020003" pitchFamily="2" charset="0"/>
              </a:rPr>
              <a:t> without a map. </a:t>
            </a:r>
            <a:r>
              <a:rPr lang="nl-NL" sz="2400" dirty="0">
                <a:latin typeface="Avenir Roman" panose="02000503020000020003" pitchFamily="2" charset="0"/>
              </a:rPr>
              <a:t>(</a:t>
            </a:r>
            <a:r>
              <a:rPr lang="nl-NL" sz="2400" dirty="0" err="1">
                <a:latin typeface="Avenir Roman" panose="02000503020000020003" pitchFamily="2" charset="0"/>
              </a:rPr>
              <a:t>deliberate</a:t>
            </a:r>
            <a:r>
              <a:rPr lang="nl-NL" sz="2400" dirty="0">
                <a:latin typeface="Avenir Roman" panose="02000503020000020003" pitchFamily="2" charset="0"/>
              </a:rPr>
              <a:t>)</a:t>
            </a:r>
          </a:p>
          <a:p>
            <a:pPr marL="0" indent="0">
              <a:buNone/>
            </a:pPr>
            <a:endParaRPr lang="nl-NL" sz="2800" b="1" dirty="0"/>
          </a:p>
          <a:p>
            <a:pPr marL="0" indent="0">
              <a:buNone/>
            </a:pP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385894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A06E6E-6599-FE42-ABF8-48E06402E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1800" b="1" cap="small" dirty="0" err="1">
                <a:latin typeface="Avenir Roman" panose="02000503020000020003" pitchFamily="2" charset="0"/>
              </a:rPr>
              <a:t>Deliberate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Metaphor</a:t>
            </a:r>
            <a:r>
              <a:rPr lang="nl-NL" sz="1800" b="1" cap="small" dirty="0">
                <a:latin typeface="Avenir Roman" panose="02000503020000020003" pitchFamily="2" charset="0"/>
              </a:rPr>
              <a:t> </a:t>
            </a:r>
            <a:r>
              <a:rPr lang="nl-NL" sz="1800" b="1" cap="small" dirty="0" err="1">
                <a:latin typeface="Avenir Roman" panose="02000503020000020003" pitchFamily="2" charset="0"/>
              </a:rPr>
              <a:t>Theory</a:t>
            </a:r>
            <a:r>
              <a:rPr lang="nl-NL" sz="1800" b="1" cap="small" dirty="0">
                <a:latin typeface="Avenir Roman" panose="02000503020000020003" pitchFamily="2" charset="0"/>
              </a:rPr>
              <a:t> (DMT)</a:t>
            </a:r>
            <a:endParaRPr lang="nl-NL" sz="1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513B06-42C6-3241-9AF1-45FCCD7C7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9255" y="864108"/>
            <a:ext cx="7315200" cy="512064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nl-NL" sz="2800" dirty="0">
                <a:latin typeface="Avenir Roman" panose="02000503020000020003" pitchFamily="2" charset="0"/>
              </a:rPr>
              <a:t>Non-</a:t>
            </a:r>
            <a:r>
              <a:rPr lang="nl-NL" sz="2800" dirty="0" err="1">
                <a:latin typeface="Avenir Roman" panose="02000503020000020003" pitchFamily="2" charset="0"/>
              </a:rPr>
              <a:t>deliberate</a:t>
            </a:r>
            <a:r>
              <a:rPr lang="nl-NL" sz="2800" dirty="0">
                <a:latin typeface="Avenir Roman" panose="02000503020000020003" pitchFamily="2" charset="0"/>
              </a:rPr>
              <a:t> versus </a:t>
            </a:r>
            <a:r>
              <a:rPr lang="nl-NL" sz="2800" dirty="0" err="1">
                <a:latin typeface="Avenir Roman" panose="02000503020000020003" pitchFamily="2" charset="0"/>
              </a:rPr>
              <a:t>deliberate</a:t>
            </a:r>
            <a:r>
              <a:rPr lang="nl-NL" sz="2800" dirty="0">
                <a:latin typeface="Avenir Roman" panose="02000503020000020003" pitchFamily="2" charset="0"/>
              </a:rPr>
              <a:t> </a:t>
            </a:r>
            <a:r>
              <a:rPr lang="nl-NL" sz="2800" dirty="0" err="1">
                <a:latin typeface="Avenir Roman" panose="02000503020000020003" pitchFamily="2" charset="0"/>
              </a:rPr>
              <a:t>metaphor</a:t>
            </a:r>
            <a:r>
              <a:rPr lang="nl-NL" sz="2800" dirty="0">
                <a:latin typeface="Avenir Roman" panose="02000503020000020003" pitchFamily="2" charset="0"/>
              </a:rPr>
              <a:t>: </a:t>
            </a:r>
            <a:r>
              <a:rPr lang="nl-NL" sz="2800" dirty="0" err="1">
                <a:latin typeface="Avenir Roman" panose="02000503020000020003" pitchFamily="2" charset="0"/>
              </a:rPr>
              <a:t>example</a:t>
            </a:r>
            <a:endParaRPr lang="nl-NL" sz="2800" dirty="0">
              <a:latin typeface="Avenir Roman" panose="02000503020000020003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nl-NL" sz="2800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r>
              <a:rPr lang="nl-NL" sz="2400" i="1" dirty="0">
                <a:latin typeface="Avenir Roman" panose="02000503020000020003" pitchFamily="2" charset="0"/>
              </a:rPr>
              <a:t>We are </a:t>
            </a:r>
            <a:r>
              <a:rPr lang="nl-NL" sz="2400" i="1" dirty="0" err="1">
                <a:latin typeface="Avenir Roman" panose="02000503020000020003" pitchFamily="2" charset="0"/>
              </a:rPr>
              <a:t>moving</a:t>
            </a:r>
            <a:r>
              <a:rPr lang="nl-NL" sz="2400" i="1" dirty="0">
                <a:latin typeface="Avenir Roman" panose="02000503020000020003" pitchFamily="2" charset="0"/>
              </a:rPr>
              <a:t> forward </a:t>
            </a:r>
            <a:r>
              <a:rPr lang="nl-NL" sz="2400" i="1" dirty="0" err="1">
                <a:latin typeface="Avenir Roman" panose="02000503020000020003" pitchFamily="2" charset="0"/>
              </a:rPr>
              <a:t>together</a:t>
            </a:r>
            <a:r>
              <a:rPr lang="nl-NL" sz="2400" i="1" dirty="0">
                <a:latin typeface="Avenir Roman" panose="02000503020000020003" pitchFamily="2" charset="0"/>
              </a:rPr>
              <a:t>. </a:t>
            </a:r>
            <a:r>
              <a:rPr lang="nl-NL" sz="2400" dirty="0">
                <a:latin typeface="Avenir Roman" panose="02000503020000020003" pitchFamily="2" charset="0"/>
              </a:rPr>
              <a:t>(non-</a:t>
            </a:r>
            <a:r>
              <a:rPr lang="nl-NL" sz="2400" dirty="0" err="1">
                <a:latin typeface="Avenir Roman" panose="02000503020000020003" pitchFamily="2" charset="0"/>
              </a:rPr>
              <a:t>deliberate</a:t>
            </a:r>
            <a:r>
              <a:rPr lang="nl-NL" sz="2400" dirty="0">
                <a:latin typeface="Avenir Roman" panose="02000503020000020003" pitchFamily="2" charset="0"/>
              </a:rPr>
              <a:t>)</a:t>
            </a:r>
            <a:endParaRPr lang="nl-NL" sz="2400" i="1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endParaRPr lang="nl-NL" sz="2400" i="1" dirty="0">
              <a:latin typeface="Avenir Roman" panose="02000503020000020003" pitchFamily="2" charset="0"/>
            </a:endParaRPr>
          </a:p>
          <a:p>
            <a:pPr marL="0" indent="0">
              <a:buNone/>
            </a:pPr>
            <a:r>
              <a:rPr lang="nl-NL" sz="2400" b="1" i="1" dirty="0">
                <a:latin typeface="Avenir Roman" panose="02000503020000020003" pitchFamily="2" charset="0"/>
              </a:rPr>
              <a:t>Love is a </a:t>
            </a:r>
            <a:r>
              <a:rPr lang="nl-NL" sz="2400" b="1" i="1" dirty="0" err="1">
                <a:latin typeface="Avenir Roman" panose="02000503020000020003" pitchFamily="2" charset="0"/>
              </a:rPr>
              <a:t>journey</a:t>
            </a:r>
            <a:r>
              <a:rPr lang="nl-NL" sz="2400" b="1" i="1" dirty="0">
                <a:latin typeface="Avenir Roman" panose="02000503020000020003" pitchFamily="2" charset="0"/>
              </a:rPr>
              <a:t> we must </a:t>
            </a:r>
            <a:r>
              <a:rPr lang="nl-NL" sz="2400" b="1" i="1" dirty="0" err="1">
                <a:latin typeface="Avenir Roman" panose="02000503020000020003" pitchFamily="2" charset="0"/>
              </a:rPr>
              <a:t>pursue</a:t>
            </a:r>
            <a:r>
              <a:rPr lang="nl-NL" sz="2400" b="1" i="1" dirty="0">
                <a:latin typeface="Avenir Roman" panose="02000503020000020003" pitchFamily="2" charset="0"/>
              </a:rPr>
              <a:t> without a map. </a:t>
            </a:r>
            <a:r>
              <a:rPr lang="nl-NL" sz="2400" b="1" dirty="0">
                <a:latin typeface="Avenir Roman" panose="02000503020000020003" pitchFamily="2" charset="0"/>
              </a:rPr>
              <a:t>(</a:t>
            </a:r>
            <a:r>
              <a:rPr lang="nl-NL" sz="2400" b="1" dirty="0" err="1">
                <a:latin typeface="Avenir Roman" panose="02000503020000020003" pitchFamily="2" charset="0"/>
              </a:rPr>
              <a:t>deliberate</a:t>
            </a:r>
            <a:r>
              <a:rPr lang="nl-NL" sz="2400" b="1" dirty="0">
                <a:latin typeface="Avenir Roman" panose="02000503020000020003" pitchFamily="2" charset="0"/>
              </a:rPr>
              <a:t>)</a:t>
            </a:r>
          </a:p>
          <a:p>
            <a:pPr marL="0" indent="0">
              <a:buNone/>
            </a:pPr>
            <a:r>
              <a:rPr lang="nl-NL" sz="2400" b="1" dirty="0">
                <a:latin typeface="Avenir Roman" panose="02000503020000020003" pitchFamily="2" charset="0"/>
              </a:rPr>
              <a:t>⇨ </a:t>
            </a:r>
            <a:r>
              <a:rPr lang="nl-NL" sz="2400" b="1" dirty="0" err="1">
                <a:latin typeface="Avenir Roman" panose="02000503020000020003" pitchFamily="2" charset="0"/>
              </a:rPr>
              <a:t>Metaphor</a:t>
            </a:r>
            <a:r>
              <a:rPr lang="nl-NL" sz="2400" b="1" dirty="0">
                <a:latin typeface="Avenir Roman" panose="02000503020000020003" pitchFamily="2" charset="0"/>
              </a:rPr>
              <a:t> is </a:t>
            </a:r>
            <a:r>
              <a:rPr lang="nl-NL" sz="2400" b="1" dirty="0" err="1">
                <a:latin typeface="Avenir Roman" panose="02000503020000020003" pitchFamily="2" charset="0"/>
              </a:rPr>
              <a:t>used</a:t>
            </a:r>
            <a:r>
              <a:rPr lang="nl-NL" sz="2400" b="1" dirty="0">
                <a:latin typeface="Avenir Roman" panose="02000503020000020003" pitchFamily="2" charset="0"/>
              </a:rPr>
              <a:t> </a:t>
            </a:r>
            <a:r>
              <a:rPr lang="nl-NL" sz="2400" b="1" i="1" u="sng" dirty="0">
                <a:latin typeface="Avenir Roman" panose="02000503020000020003" pitchFamily="2" charset="0"/>
              </a:rPr>
              <a:t>as</a:t>
            </a:r>
            <a:r>
              <a:rPr lang="nl-NL" sz="2400" b="1" i="1" dirty="0">
                <a:latin typeface="Avenir Roman" panose="02000503020000020003" pitchFamily="2" charset="0"/>
              </a:rPr>
              <a:t> </a:t>
            </a:r>
            <a:r>
              <a:rPr lang="nl-NL" sz="2400" b="1" dirty="0" err="1">
                <a:latin typeface="Avenir Roman" panose="02000503020000020003" pitchFamily="2" charset="0"/>
              </a:rPr>
              <a:t>metaphor</a:t>
            </a:r>
            <a:r>
              <a:rPr lang="nl-NL" sz="2400" b="1" dirty="0">
                <a:latin typeface="Avenir Roman" panose="02000503020000020003" pitchFamily="2" charset="0"/>
              </a:rPr>
              <a:t> at </a:t>
            </a:r>
            <a:r>
              <a:rPr lang="nl-NL" sz="2400" b="1" dirty="0" err="1">
                <a:latin typeface="Avenir Roman" panose="02000503020000020003" pitchFamily="2" charset="0"/>
              </a:rPr>
              <a:t>the</a:t>
            </a:r>
            <a:r>
              <a:rPr lang="nl-NL" sz="2400" b="1" dirty="0">
                <a:latin typeface="Avenir Roman" panose="02000503020000020003" pitchFamily="2" charset="0"/>
              </a:rPr>
              <a:t> level of </a:t>
            </a:r>
            <a:r>
              <a:rPr lang="nl-NL" sz="2400" b="1" dirty="0" err="1">
                <a:latin typeface="Avenir Roman" panose="02000503020000020003" pitchFamily="2" charset="0"/>
              </a:rPr>
              <a:t>communication</a:t>
            </a:r>
            <a:r>
              <a:rPr lang="nl-NL" sz="2400" b="1" dirty="0">
                <a:latin typeface="Avenir Roman" panose="02000503020000020003" pitchFamily="2" charset="0"/>
              </a:rPr>
              <a:t>. </a:t>
            </a:r>
          </a:p>
          <a:p>
            <a:pPr marL="0" indent="0">
              <a:buNone/>
            </a:pPr>
            <a:endParaRPr lang="nl-NL" sz="2800" b="1" dirty="0"/>
          </a:p>
          <a:p>
            <a:pPr marL="0" indent="0">
              <a:buNone/>
            </a:pPr>
            <a:endParaRPr lang="nl-NL" sz="2400" b="1" dirty="0"/>
          </a:p>
        </p:txBody>
      </p:sp>
    </p:spTree>
    <p:extLst>
      <p:ext uri="{BB962C8B-B14F-4D97-AF65-F5344CB8AC3E}">
        <p14:creationId xmlns:p14="http://schemas.microsoft.com/office/powerpoint/2010/main" val="848098165"/>
      </p:ext>
    </p:extLst>
  </p:cSld>
  <p:clrMapOvr>
    <a:masterClrMapping/>
  </p:clrMapOvr>
</p:sld>
</file>

<file path=ppt/theme/theme1.xml><?xml version="1.0" encoding="utf-8"?>
<a:theme xmlns:a="http://schemas.openxmlformats.org/drawingml/2006/main" name="Cadr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Cadre</Template>
  <TotalTime>129</TotalTime>
  <Words>1537</Words>
  <Application>Microsoft Macintosh PowerPoint</Application>
  <PresentationFormat>Grand écran</PresentationFormat>
  <Paragraphs>147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Avenir Roman</vt:lpstr>
      <vt:lpstr>Corbel</vt:lpstr>
      <vt:lpstr>Courier New</vt:lpstr>
      <vt:lpstr>Wingdings 2</vt:lpstr>
      <vt:lpstr>Cadre</vt:lpstr>
      <vt:lpstr>Symphonies, houses on fire, wars and Harry Potter:   COVID-19 and the importance of choosing metaphors</vt:lpstr>
      <vt:lpstr>Symphonies, houses on fire, wars and Harry Potter:   COVID-19 and the importance of choosing metaphors</vt:lpstr>
      <vt:lpstr>What are metaphors? </vt:lpstr>
      <vt:lpstr>Conceptual Metaphor Theory (CMT)</vt:lpstr>
      <vt:lpstr>Conceptual Metaphor Theory (CMT)</vt:lpstr>
      <vt:lpstr>Deliberate Metaphor Theory (DMT)</vt:lpstr>
      <vt:lpstr>Deliberate Metaphor Theory (DMT)</vt:lpstr>
      <vt:lpstr>Deliberate Metaphor Theory (DMT)</vt:lpstr>
      <vt:lpstr>Deliberate Metaphor Theory (DMT)</vt:lpstr>
      <vt:lpstr>Deliberate Metaphor Theory (DMT)</vt:lpstr>
      <vt:lpstr>Critical Metaphor Analysis (CMA)</vt:lpstr>
      <vt:lpstr>Symphonies, houses on fire, wars and Harry Potter:   COVID-19 and the importance of choosing metaphors</vt:lpstr>
      <vt:lpstr>A CMA of metaphors used to talk about the coronavirus: why the use of war-metaphors is dangerous</vt:lpstr>
      <vt:lpstr>A CMA of metaphors used to talk about the coronavirus: why the use of war-metaphors is dangerous</vt:lpstr>
      <vt:lpstr>A CMA of metaphors used to talk about the coronavirus: why the use of war-metaphors is dangerous</vt:lpstr>
      <vt:lpstr>A CMA of metaphors used to talk about the coronavirus: why the use of war-metaphors is dangerous</vt:lpstr>
      <vt:lpstr>Symphonies, houses on fire, wars and Harry Potter:   COVID-19 and the importance of choosing metaphors</vt:lpstr>
      <vt:lpstr>Symphonies, houses on fire, wars and Harry Potter:   COVID-19 and the importance of choosing metaphors     Thank you for your attention ! 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Symphonies, houses on fire, wars and Harry Potter:   COVID-19 and the importance of choosing metaphors</dc:title>
  <dc:creator>Pauline Heyvaert</dc:creator>
  <cp:lastModifiedBy>Pauline Heyvaert</cp:lastModifiedBy>
  <cp:revision>12</cp:revision>
  <dcterms:created xsi:type="dcterms:W3CDTF">2020-04-27T20:09:52Z</dcterms:created>
  <dcterms:modified xsi:type="dcterms:W3CDTF">2020-04-28T10:26:34Z</dcterms:modified>
</cp:coreProperties>
</file>