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1" r:id="rId1"/>
  </p:sldMasterIdLst>
  <p:notesMasterIdLst>
    <p:notesMasterId r:id="rId3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9" r:id="rId23"/>
    <p:sldId id="277" r:id="rId24"/>
    <p:sldId id="278" r:id="rId25"/>
    <p:sldId id="281" r:id="rId26"/>
    <p:sldId id="282" r:id="rId27"/>
    <p:sldId id="283" r:id="rId28"/>
    <p:sldId id="284" r:id="rId29"/>
    <p:sldId id="285" r:id="rId3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152"/>
    <p:restoredTop sz="94630"/>
  </p:normalViewPr>
  <p:slideViewPr>
    <p:cSldViewPr snapToGrid="0" snapToObjects="1">
      <p:cViewPr varScale="1">
        <p:scale>
          <a:sx n="79" d="100"/>
          <a:sy n="79" d="100"/>
        </p:scale>
        <p:origin x="224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notesMaster" Target="notesMasters/notesMaster1.xml"/><Relationship Id="rId32" Type="http://schemas.openxmlformats.org/officeDocument/2006/relationships/presProps" Target="pres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viewProps" Target="viewProps.xml"/><Relationship Id="rId34" Type="http://schemas.openxmlformats.org/officeDocument/2006/relationships/theme" Target="theme/theme1.xml"/><Relationship Id="rId3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9FD826-9182-5B41-B6CB-5AED68E17C30}" type="datetimeFigureOut">
              <a:rPr lang="en-GB" smtClean="0"/>
              <a:t>16/11/2017</a:t>
            </a:fld>
            <a:endParaRPr lang="en-GB"/>
          </a:p>
        </p:txBody>
      </p:sp>
      <p:sp>
        <p:nvSpPr>
          <p:cNvPr id="4" name="Espace réservé de l’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2BBE11-C945-8F4F-B5EB-29A38258B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86910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2BBE11-C945-8F4F-B5EB-29A38258B34B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86972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2BBE11-C945-8F4F-B5EB-29A38258B34B}" type="slidenum">
              <a:rPr lang="en-GB" smtClean="0"/>
              <a:t>25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8832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smtClean="0"/>
              <a:t>11/16/17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6473-DF6D-4702-B328-E0DD40540A4E}" type="datetimeFigureOut">
              <a:rPr lang="en-US" smtClean="0"/>
              <a:t>11/16/17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7E3A-B166-407D-9866-32884E7D5B37}" type="datetimeFigureOut">
              <a:rPr lang="en-US" smtClean="0"/>
              <a:t>11/16/17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 smtClean="0"/>
              <a:t>11/16/17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-tête de sec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0C4-6273-4C6E-B9BD-2EDC30F1CD52}" type="datetimeFigureOut">
              <a:rPr lang="en-US" smtClean="0"/>
              <a:t>11/16/17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4D41-86C1-4908-B66A-0B50CEB3BF29}" type="datetimeFigureOut">
              <a:rPr lang="en-US" smtClean="0"/>
              <a:t>11/16/17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6E2C-56C1-4E0D-A793-0088A7FDD37E}" type="datetimeFigureOut">
              <a:rPr lang="en-US" smtClean="0"/>
              <a:t>11/16/17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9B41-D8B5-4052-B551-9B5525EAA8B6}" type="datetimeFigureOut">
              <a:rPr lang="en-US" smtClean="0"/>
              <a:t>11/16/17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36C-8742-45B2-AF27-D93DF72833A9}" type="datetimeFigureOut">
              <a:rPr lang="en-US" smtClean="0"/>
              <a:t>11/16/17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2ABBEA6-7C60-4B02-AE87-00D78D8422AF}" type="datetimeFigureOut">
              <a:rPr lang="en-US" smtClean="0"/>
              <a:t>11/16/17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D897-D46E-4AD2-BD9B-49DD3E640873}" type="datetimeFigureOut">
              <a:rPr lang="en-US" smtClean="0"/>
              <a:t>11/16/17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8624D31-43A5-475A-80CF-332C9F6DCF35}" type="datetimeFigureOut">
              <a:rPr lang="en-US" smtClean="0"/>
              <a:t>11/16/17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855914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0" r:id="rId9"/>
    <p:sldLayoutId id="2147483731" r:id="rId10"/>
    <p:sldLayoutId id="2147483732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Relationship Id="rId3" Type="http://schemas.openxmlformats.org/officeDocument/2006/relationships/image" Target="../media/image2.tif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Relationship Id="rId3" Type="http://schemas.openxmlformats.org/officeDocument/2006/relationships/image" Target="../media/image2.tiff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2883658"/>
          </a:xfrm>
        </p:spPr>
        <p:txBody>
          <a:bodyPr/>
          <a:lstStyle/>
          <a:p>
            <a:pPr algn="ctr"/>
            <a:r>
              <a:rPr lang="en-GB" dirty="0" err="1" smtClean="0">
                <a:latin typeface="Palatino Linotype" charset="0"/>
                <a:ea typeface="Palatino Linotype" charset="0"/>
                <a:cs typeface="Palatino Linotype" charset="0"/>
              </a:rPr>
              <a:t>Séminaire</a:t>
            </a:r>
            <a:r>
              <a:rPr lang="en-GB" dirty="0" smtClean="0">
                <a:latin typeface="Palatino Linotype" charset="0"/>
                <a:ea typeface="Palatino Linotype" charset="0"/>
                <a:cs typeface="Palatino Linotype" charset="0"/>
              </a:rPr>
              <a:t>: </a:t>
            </a:r>
            <a:br>
              <a:rPr lang="en-GB" dirty="0" smtClean="0">
                <a:latin typeface="Palatino Linotype" charset="0"/>
                <a:ea typeface="Palatino Linotype" charset="0"/>
                <a:cs typeface="Palatino Linotype" charset="0"/>
              </a:rPr>
            </a:br>
            <a:r>
              <a:rPr lang="en-GB" dirty="0" err="1" smtClean="0">
                <a:latin typeface="Palatino Linotype" charset="0"/>
                <a:ea typeface="Palatino Linotype" charset="0"/>
                <a:cs typeface="Palatino Linotype" charset="0"/>
              </a:rPr>
              <a:t>Linguistique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sz="2800" i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720327"/>
          </a:xfrm>
        </p:spPr>
        <p:txBody>
          <a:bodyPr>
            <a:noAutofit/>
          </a:bodyPr>
          <a:lstStyle/>
          <a:p>
            <a:pPr algn="r"/>
            <a:r>
              <a:rPr lang="en-GB" sz="1600" i="1" dirty="0" smtClean="0">
                <a:latin typeface="Palatino Linotype" charset="0"/>
                <a:ea typeface="Palatino Linotype" charset="0"/>
                <a:cs typeface="Palatino Linotype" charset="0"/>
              </a:rPr>
              <a:t>Heyvaert Pauline</a:t>
            </a:r>
          </a:p>
          <a:p>
            <a:pPr algn="r"/>
            <a:r>
              <a:rPr lang="en-GB" sz="1600" i="1" dirty="0" err="1" smtClean="0">
                <a:latin typeface="Palatino Linotype" charset="0"/>
                <a:ea typeface="Palatino Linotype" charset="0"/>
                <a:cs typeface="Palatino Linotype" charset="0"/>
              </a:rPr>
              <a:t>Doctorante</a:t>
            </a:r>
            <a:r>
              <a:rPr lang="en-GB" sz="1600" i="1" dirty="0" smtClean="0">
                <a:latin typeface="Palatino Linotype" charset="0"/>
                <a:ea typeface="Palatino Linotype" charset="0"/>
                <a:cs typeface="Palatino Linotype" charset="0"/>
              </a:rPr>
              <a:t> </a:t>
            </a:r>
            <a:r>
              <a:rPr lang="en-GB" sz="1600" i="1" dirty="0" err="1" smtClean="0">
                <a:latin typeface="Palatino Linotype" charset="0"/>
                <a:ea typeface="Palatino Linotype" charset="0"/>
                <a:cs typeface="Palatino Linotype" charset="0"/>
              </a:rPr>
              <a:t>en</a:t>
            </a:r>
            <a:r>
              <a:rPr lang="en-GB" sz="1600" i="1" dirty="0" smtClean="0">
                <a:latin typeface="Palatino Linotype" charset="0"/>
                <a:ea typeface="Palatino Linotype" charset="0"/>
                <a:cs typeface="Palatino Linotype" charset="0"/>
              </a:rPr>
              <a:t> </a:t>
            </a:r>
            <a:r>
              <a:rPr lang="en-GB" sz="1600" i="1" dirty="0" err="1" smtClean="0">
                <a:latin typeface="Palatino Linotype" charset="0"/>
                <a:ea typeface="Palatino Linotype" charset="0"/>
                <a:cs typeface="Palatino Linotype" charset="0"/>
              </a:rPr>
              <a:t>linguistique</a:t>
            </a:r>
            <a:r>
              <a:rPr lang="en-GB" sz="1600" i="1" dirty="0" smtClean="0">
                <a:latin typeface="Palatino Linotype" charset="0"/>
                <a:ea typeface="Palatino Linotype" charset="0"/>
                <a:cs typeface="Palatino Linotype" charset="0"/>
              </a:rPr>
              <a:t> </a:t>
            </a:r>
            <a:r>
              <a:rPr lang="en-GB" sz="1600" i="1" dirty="0" err="1" smtClean="0">
                <a:latin typeface="Palatino Linotype" charset="0"/>
                <a:ea typeface="Palatino Linotype" charset="0"/>
                <a:cs typeface="Palatino Linotype" charset="0"/>
              </a:rPr>
              <a:t>néerlandaise</a:t>
            </a:r>
            <a:endParaRPr lang="en-GB" sz="1600" i="1" dirty="0" smtClean="0">
              <a:latin typeface="Palatino Linotype" charset="0"/>
              <a:ea typeface="Palatino Linotype" charset="0"/>
              <a:cs typeface="Palatino Linotype" charset="0"/>
            </a:endParaRPr>
          </a:p>
          <a:p>
            <a:pPr algn="r"/>
            <a:r>
              <a:rPr lang="en-GB" sz="1400" i="1" dirty="0" smtClean="0">
                <a:latin typeface="Palatino Linotype" charset="0"/>
                <a:ea typeface="Palatino Linotype" charset="0"/>
                <a:cs typeface="Palatino Linotype" charset="0"/>
              </a:rPr>
              <a:t>Université de Liège, </a:t>
            </a:r>
          </a:p>
          <a:p>
            <a:pPr algn="r"/>
            <a:r>
              <a:rPr lang="en-GB" sz="1400" i="1" dirty="0" err="1" smtClean="0">
                <a:latin typeface="Palatino Linotype" charset="0"/>
                <a:ea typeface="Palatino Linotype" charset="0"/>
                <a:cs typeface="Palatino Linotype" charset="0"/>
              </a:rPr>
              <a:t>université</a:t>
            </a:r>
            <a:r>
              <a:rPr lang="en-GB" sz="1400" i="1" dirty="0" smtClean="0">
                <a:latin typeface="Palatino Linotype" charset="0"/>
                <a:ea typeface="Palatino Linotype" charset="0"/>
                <a:cs typeface="Palatino Linotype" charset="0"/>
              </a:rPr>
              <a:t> </a:t>
            </a:r>
            <a:r>
              <a:rPr lang="en-GB" sz="1400" i="1" dirty="0" err="1" smtClean="0">
                <a:latin typeface="Palatino Linotype" charset="0"/>
                <a:ea typeface="Palatino Linotype" charset="0"/>
                <a:cs typeface="Palatino Linotype" charset="0"/>
              </a:rPr>
              <a:t>catholique</a:t>
            </a:r>
            <a:r>
              <a:rPr lang="en-GB" sz="1400" i="1" dirty="0" smtClean="0">
                <a:latin typeface="Palatino Linotype" charset="0"/>
                <a:ea typeface="Palatino Linotype" charset="0"/>
                <a:cs typeface="Palatino Linotype" charset="0"/>
              </a:rPr>
              <a:t> de </a:t>
            </a:r>
            <a:r>
              <a:rPr lang="en-GB" sz="1400" i="1" dirty="0" err="1" smtClean="0">
                <a:latin typeface="Palatino Linotype" charset="0"/>
                <a:ea typeface="Palatino Linotype" charset="0"/>
                <a:cs typeface="Palatino Linotype" charset="0"/>
              </a:rPr>
              <a:t>louvain</a:t>
            </a:r>
            <a:endParaRPr lang="en-GB" sz="1400" i="1" dirty="0" smtClean="0">
              <a:latin typeface="Palatino Linotype" charset="0"/>
              <a:ea typeface="Palatino Linotype" charset="0"/>
              <a:cs typeface="Palatino Linotype" charset="0"/>
            </a:endParaRPr>
          </a:p>
          <a:p>
            <a:endParaRPr lang="en-GB" sz="2000" dirty="0">
              <a:latin typeface="Palatino Linotype" charset="0"/>
              <a:ea typeface="Palatino Linotype" charset="0"/>
              <a:cs typeface="Palatino Linotype" charset="0"/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764" y="4746906"/>
            <a:ext cx="2023672" cy="1137753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23723" y="4803389"/>
            <a:ext cx="1492457" cy="10812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2111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872726"/>
          </a:xfrm>
        </p:spPr>
        <p:txBody>
          <a:bodyPr>
            <a:normAutofit fontScale="90000"/>
          </a:bodyPr>
          <a:lstStyle/>
          <a:p>
            <a:pPr algn="ctr"/>
            <a:r>
              <a:rPr lang="en-GB" b="1" dirty="0" smtClean="0">
                <a:latin typeface="Palatino Linotype" charset="0"/>
                <a:ea typeface="Palatino Linotype" charset="0"/>
                <a:cs typeface="Palatino Linotype" charset="0"/>
              </a:rPr>
              <a:t>Conceptual Metaphor Theory </a:t>
            </a:r>
            <a:r>
              <a:rPr lang="en-GB" dirty="0" smtClean="0">
                <a:latin typeface="Palatino Linotype" charset="0"/>
                <a:ea typeface="Palatino Linotype" charset="0"/>
                <a:cs typeface="Palatino Linotype" charset="0"/>
              </a:rPr>
              <a:t>(CMT)</a:t>
            </a:r>
            <a:endParaRPr lang="en-GB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310137"/>
          </a:xfrm>
        </p:spPr>
        <p:txBody>
          <a:bodyPr>
            <a:normAutofit lnSpcReduction="10000"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charset="2"/>
              <a:buNone/>
              <a:tabLst/>
              <a:defRPr/>
            </a:pPr>
            <a:r>
              <a:rPr lang="en-GB" sz="2800" b="1" u="sng" dirty="0" smtClean="0">
                <a:latin typeface="Palatino Linotype" charset="0"/>
                <a:ea typeface="Palatino Linotype" charset="0"/>
                <a:cs typeface="Palatino Linotype" charset="0"/>
              </a:rPr>
              <a:t>Cross-domain mapping:</a:t>
            </a:r>
            <a:r>
              <a:rPr lang="en-GB" sz="2800" dirty="0" smtClean="0">
                <a:latin typeface="Palatino Linotype" charset="0"/>
                <a:ea typeface="Palatino Linotype" charset="0"/>
                <a:cs typeface="Palatino Linotype" charset="0"/>
              </a:rPr>
              <a:t> </a:t>
            </a:r>
            <a:r>
              <a:rPr lang="en-GB" sz="2800" i="1" dirty="0" err="1" smtClean="0">
                <a:latin typeface="Palatino Linotype" charset="0"/>
                <a:ea typeface="Palatino Linotype" charset="0"/>
                <a:cs typeface="Palatino Linotype" charset="0"/>
              </a:rPr>
              <a:t>exemples</a:t>
            </a:r>
            <a:endParaRPr lang="en-GB" sz="2800" i="1" dirty="0" smtClean="0">
              <a:latin typeface="Palatino Linotype" charset="0"/>
              <a:ea typeface="Palatino Linotype" charset="0"/>
              <a:cs typeface="Palatino Linotype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charset="2"/>
              <a:buNone/>
              <a:tabLst/>
              <a:defRPr/>
            </a:pPr>
            <a:endParaRPr lang="en-GB" sz="2800" b="1" i="1" u="sng" dirty="0">
              <a:latin typeface="Palatino Linotype" charset="0"/>
              <a:ea typeface="Palatino Linotype" charset="0"/>
              <a:cs typeface="Palatino Linotype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charset="2"/>
              <a:buNone/>
              <a:tabLst/>
              <a:defRPr/>
            </a:pPr>
            <a:r>
              <a:rPr lang="en-GB" sz="2800" b="1" dirty="0" err="1" smtClean="0">
                <a:solidFill>
                  <a:schemeClr val="accent2"/>
                </a:solidFill>
                <a:latin typeface="Palatino Linotype" charset="0"/>
                <a:ea typeface="Palatino Linotype" charset="0"/>
                <a:cs typeface="Palatino Linotype" charset="0"/>
              </a:rPr>
              <a:t>Métaphores</a:t>
            </a:r>
            <a:r>
              <a:rPr lang="en-GB" sz="2800" b="1" dirty="0" smtClean="0">
                <a:solidFill>
                  <a:schemeClr val="accent2"/>
                </a:solidFill>
                <a:latin typeface="Palatino Linotype" charset="0"/>
                <a:ea typeface="Palatino Linotype" charset="0"/>
                <a:cs typeface="Palatino Linotype" charset="0"/>
              </a:rPr>
              <a:t> </a:t>
            </a:r>
            <a:r>
              <a:rPr lang="en-GB" sz="2800" b="1" dirty="0" err="1" smtClean="0">
                <a:solidFill>
                  <a:schemeClr val="accent2"/>
                </a:solidFill>
                <a:latin typeface="Palatino Linotype" charset="0"/>
                <a:ea typeface="Palatino Linotype" charset="0"/>
                <a:cs typeface="Palatino Linotype" charset="0"/>
              </a:rPr>
              <a:t>linguistiques</a:t>
            </a:r>
            <a:r>
              <a:rPr lang="en-GB" sz="2800" b="1" dirty="0" smtClean="0">
                <a:solidFill>
                  <a:schemeClr val="accent2"/>
                </a:solidFill>
                <a:latin typeface="Palatino Linotype" charset="0"/>
                <a:ea typeface="Palatino Linotype" charset="0"/>
                <a:cs typeface="Palatino Linotype" charset="0"/>
              </a:rPr>
              <a:t>: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charset="2"/>
              <a:buNone/>
              <a:tabLst/>
              <a:defRPr/>
            </a:pPr>
            <a:endParaRPr lang="en-GB" sz="2800" dirty="0" smtClean="0">
              <a:latin typeface="Palatino Linotype" charset="0"/>
              <a:ea typeface="Palatino Linotype" charset="0"/>
              <a:cs typeface="Palatino Linotype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charset="2"/>
              <a:buNone/>
              <a:tabLst/>
              <a:defRPr/>
            </a:pPr>
            <a:r>
              <a:rPr lang="en-GB" sz="2800" i="1" dirty="0" smtClean="0">
                <a:latin typeface="Palatino Linotype" charset="0"/>
                <a:ea typeface="Palatino Linotype" charset="0"/>
                <a:cs typeface="Palatino Linotype" charset="0"/>
              </a:rPr>
              <a:t>Il </a:t>
            </a:r>
            <a:r>
              <a:rPr lang="en-GB" sz="2800" b="1" i="1" u="sng" dirty="0" err="1" smtClean="0">
                <a:latin typeface="Palatino Linotype" charset="0"/>
                <a:ea typeface="Palatino Linotype" charset="0"/>
                <a:cs typeface="Palatino Linotype" charset="0"/>
              </a:rPr>
              <a:t>attaqua</a:t>
            </a:r>
            <a:r>
              <a:rPr lang="en-GB" sz="2800" i="1" dirty="0" smtClean="0">
                <a:latin typeface="Palatino Linotype" charset="0"/>
                <a:ea typeface="Palatino Linotype" charset="0"/>
                <a:cs typeface="Palatino Linotype" charset="0"/>
              </a:rPr>
              <a:t> </a:t>
            </a:r>
            <a:r>
              <a:rPr lang="en-GB" sz="2800" i="1" dirty="0" err="1" smtClean="0">
                <a:latin typeface="Palatino Linotype" charset="0"/>
                <a:ea typeface="Palatino Linotype" charset="0"/>
                <a:cs typeface="Palatino Linotype" charset="0"/>
              </a:rPr>
              <a:t>chaque</a:t>
            </a:r>
            <a:r>
              <a:rPr lang="en-GB" sz="2800" i="1" dirty="0" smtClean="0">
                <a:latin typeface="Palatino Linotype" charset="0"/>
                <a:ea typeface="Palatino Linotype" charset="0"/>
                <a:cs typeface="Palatino Linotype" charset="0"/>
              </a:rPr>
              <a:t> point </a:t>
            </a:r>
            <a:r>
              <a:rPr lang="en-GB" sz="2800" i="1" dirty="0" err="1" smtClean="0">
                <a:latin typeface="Palatino Linotype" charset="0"/>
                <a:ea typeface="Palatino Linotype" charset="0"/>
                <a:cs typeface="Palatino Linotype" charset="0"/>
              </a:rPr>
              <a:t>faible</a:t>
            </a:r>
            <a:r>
              <a:rPr lang="en-GB" sz="2800" i="1" dirty="0" smtClean="0">
                <a:latin typeface="Palatino Linotype" charset="0"/>
                <a:ea typeface="Palatino Linotype" charset="0"/>
                <a:cs typeface="Palatino Linotype" charset="0"/>
              </a:rPr>
              <a:t> de mon argumentation.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charset="2"/>
              <a:buNone/>
              <a:tabLst/>
              <a:defRPr/>
            </a:pPr>
            <a:r>
              <a:rPr lang="en-GB" sz="2800" i="1" dirty="0" err="1" smtClean="0">
                <a:latin typeface="Palatino Linotype" charset="0"/>
                <a:ea typeface="Palatino Linotype" charset="0"/>
                <a:cs typeface="Palatino Linotype" charset="0"/>
              </a:rPr>
              <a:t>Lors</a:t>
            </a:r>
            <a:r>
              <a:rPr lang="en-GB" sz="2800" i="1" dirty="0" smtClean="0">
                <a:latin typeface="Palatino Linotype" charset="0"/>
                <a:ea typeface="Palatino Linotype" charset="0"/>
                <a:cs typeface="Palatino Linotype" charset="0"/>
              </a:rPr>
              <a:t> du </a:t>
            </a:r>
            <a:r>
              <a:rPr lang="en-GB" sz="2800" i="1" dirty="0" err="1" smtClean="0">
                <a:latin typeface="Palatino Linotype" charset="0"/>
                <a:ea typeface="Palatino Linotype" charset="0"/>
                <a:cs typeface="Palatino Linotype" charset="0"/>
              </a:rPr>
              <a:t>débat</a:t>
            </a:r>
            <a:r>
              <a:rPr lang="en-GB" sz="2800" i="1" dirty="0" smtClean="0">
                <a:latin typeface="Palatino Linotype" charset="0"/>
                <a:ea typeface="Palatino Linotype" charset="0"/>
                <a:cs typeface="Palatino Linotype" charset="0"/>
              </a:rPr>
              <a:t>, </a:t>
            </a:r>
            <a:r>
              <a:rPr lang="en-GB" sz="2800" i="1" dirty="0" err="1" smtClean="0">
                <a:latin typeface="Palatino Linotype" charset="0"/>
                <a:ea typeface="Palatino Linotype" charset="0"/>
                <a:cs typeface="Palatino Linotype" charset="0"/>
              </a:rPr>
              <a:t>elle</a:t>
            </a:r>
            <a:r>
              <a:rPr lang="en-GB" sz="2800" i="1" dirty="0" smtClean="0">
                <a:latin typeface="Palatino Linotype" charset="0"/>
                <a:ea typeface="Palatino Linotype" charset="0"/>
                <a:cs typeface="Palatino Linotype" charset="0"/>
              </a:rPr>
              <a:t> a </a:t>
            </a:r>
            <a:r>
              <a:rPr lang="en-GB" sz="2800" b="1" i="1" u="sng" dirty="0" err="1" smtClean="0">
                <a:latin typeface="Palatino Linotype" charset="0"/>
                <a:ea typeface="Palatino Linotype" charset="0"/>
                <a:cs typeface="Palatino Linotype" charset="0"/>
              </a:rPr>
              <a:t>défendu</a:t>
            </a:r>
            <a:r>
              <a:rPr lang="en-GB" sz="2800" b="1" i="1" u="sng" dirty="0" smtClean="0">
                <a:latin typeface="Palatino Linotype" charset="0"/>
                <a:ea typeface="Palatino Linotype" charset="0"/>
                <a:cs typeface="Palatino Linotype" charset="0"/>
              </a:rPr>
              <a:t> </a:t>
            </a:r>
            <a:r>
              <a:rPr lang="en-GB" sz="2800" i="1" dirty="0" smtClean="0">
                <a:latin typeface="Palatino Linotype" charset="0"/>
                <a:ea typeface="Palatino Linotype" charset="0"/>
                <a:cs typeface="Palatino Linotype" charset="0"/>
              </a:rPr>
              <a:t>son point de </a:t>
            </a:r>
            <a:r>
              <a:rPr lang="en-GB" sz="2800" i="1" dirty="0" err="1" smtClean="0">
                <a:latin typeface="Palatino Linotype" charset="0"/>
                <a:ea typeface="Palatino Linotype" charset="0"/>
                <a:cs typeface="Palatino Linotype" charset="0"/>
              </a:rPr>
              <a:t>vue</a:t>
            </a:r>
            <a:r>
              <a:rPr lang="en-GB" sz="2800" i="1" dirty="0" smtClean="0">
                <a:latin typeface="Palatino Linotype" charset="0"/>
                <a:ea typeface="Palatino Linotype" charset="0"/>
                <a:cs typeface="Palatino Linotype" charset="0"/>
              </a:rPr>
              <a:t>.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charset="2"/>
              <a:buNone/>
              <a:tabLst/>
              <a:defRPr/>
            </a:pPr>
            <a:endParaRPr lang="en-GB" sz="2800" i="1" dirty="0">
              <a:latin typeface="Palatino Linotype" charset="0"/>
              <a:ea typeface="Palatino Linotype" charset="0"/>
              <a:cs typeface="Palatino Linotype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charset="2"/>
              <a:buNone/>
              <a:tabLst/>
              <a:defRPr/>
            </a:pPr>
            <a:r>
              <a:rPr lang="en-GB" sz="2800" b="1" dirty="0" err="1" smtClean="0">
                <a:solidFill>
                  <a:schemeClr val="accent2"/>
                </a:solidFill>
                <a:latin typeface="Palatino Linotype" charset="0"/>
                <a:ea typeface="Palatino Linotype" charset="0"/>
                <a:cs typeface="Palatino Linotype" charset="0"/>
              </a:rPr>
              <a:t>Métaphore</a:t>
            </a:r>
            <a:r>
              <a:rPr lang="en-GB" sz="2800" b="1" dirty="0" smtClean="0">
                <a:solidFill>
                  <a:schemeClr val="accent2"/>
                </a:solidFill>
                <a:latin typeface="Palatino Linotype" charset="0"/>
                <a:ea typeface="Palatino Linotype" charset="0"/>
                <a:cs typeface="Palatino Linotype" charset="0"/>
              </a:rPr>
              <a:t> </a:t>
            </a:r>
            <a:r>
              <a:rPr lang="en-GB" sz="2800" b="1" dirty="0" err="1" smtClean="0">
                <a:solidFill>
                  <a:schemeClr val="accent2"/>
                </a:solidFill>
                <a:latin typeface="Palatino Linotype" charset="0"/>
                <a:ea typeface="Palatino Linotype" charset="0"/>
                <a:cs typeface="Palatino Linotype" charset="0"/>
              </a:rPr>
              <a:t>conceptuelle</a:t>
            </a:r>
            <a:r>
              <a:rPr lang="en-GB" sz="2800" b="1" dirty="0" smtClean="0">
                <a:solidFill>
                  <a:schemeClr val="accent2"/>
                </a:solidFill>
                <a:latin typeface="Palatino Linotype" charset="0"/>
                <a:ea typeface="Palatino Linotype" charset="0"/>
                <a:cs typeface="Palatino Linotype" charset="0"/>
              </a:rPr>
              <a:t>: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charset="2"/>
              <a:buNone/>
              <a:tabLst/>
              <a:defRPr/>
            </a:pPr>
            <a:endParaRPr lang="en-GB" sz="2800" dirty="0">
              <a:latin typeface="Palatino Linotype" charset="0"/>
              <a:ea typeface="Palatino Linotype" charset="0"/>
              <a:cs typeface="Palatino Linotype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charset="2"/>
              <a:buNone/>
              <a:tabLst/>
              <a:defRPr/>
            </a:pPr>
            <a:r>
              <a:rPr lang="en-GB" sz="2800" b="1" i="1" dirty="0" smtClean="0">
                <a:solidFill>
                  <a:srgbClr val="92D050"/>
                </a:solidFill>
                <a:latin typeface="Palatino Linotype" charset="0"/>
                <a:ea typeface="Palatino Linotype" charset="0"/>
                <a:cs typeface="Palatino Linotype" charset="0"/>
              </a:rPr>
              <a:t>DISCUSSION</a:t>
            </a:r>
            <a:r>
              <a:rPr lang="en-GB" sz="2800" i="1" dirty="0" smtClean="0">
                <a:solidFill>
                  <a:srgbClr val="92D050"/>
                </a:solidFill>
                <a:latin typeface="Palatino Linotype" charset="0"/>
                <a:ea typeface="Palatino Linotype" charset="0"/>
                <a:cs typeface="Palatino Linotype" charset="0"/>
              </a:rPr>
              <a:t> </a:t>
            </a:r>
            <a:r>
              <a:rPr lang="en-GB" sz="2800" i="1" dirty="0" smtClean="0">
                <a:latin typeface="Palatino Linotype" charset="0"/>
                <a:ea typeface="Palatino Linotype" charset="0"/>
                <a:cs typeface="Palatino Linotype" charset="0"/>
              </a:rPr>
              <a:t>= </a:t>
            </a:r>
            <a:r>
              <a:rPr lang="en-GB" sz="2800" b="1" i="1" dirty="0" smtClean="0">
                <a:solidFill>
                  <a:schemeClr val="accent6"/>
                </a:solidFill>
                <a:latin typeface="Palatino Linotype" charset="0"/>
                <a:ea typeface="Palatino Linotype" charset="0"/>
                <a:cs typeface="Palatino Linotype" charset="0"/>
              </a:rPr>
              <a:t>GUERRE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charset="2"/>
              <a:buNone/>
              <a:tabLst/>
              <a:defRPr/>
            </a:pPr>
            <a:endParaRPr lang="en-GB" sz="2400" b="1" u="sng" dirty="0">
              <a:latin typeface="Palatino Linotype" charset="0"/>
              <a:ea typeface="Palatino Linotype" charset="0"/>
              <a:cs typeface="Palatino Linotype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charset="2"/>
              <a:buNone/>
              <a:tabLst/>
              <a:defRPr/>
            </a:pPr>
            <a:endParaRPr lang="en-GB" sz="2400" dirty="0" smtClean="0">
              <a:latin typeface="Palatino Linotype" charset="0"/>
              <a:ea typeface="Palatino Linotype" charset="0"/>
              <a:cs typeface="Palatino Linotype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9960428" y="4222971"/>
            <a:ext cx="2044338" cy="830997"/>
          </a:xfrm>
          <a:prstGeom prst="rect">
            <a:avLst/>
          </a:prstGeom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solidFill>
                  <a:srgbClr val="92D050"/>
                </a:solidFill>
                <a:latin typeface="Palatino Linotype" charset="0"/>
                <a:ea typeface="Palatino Linotype" charset="0"/>
                <a:cs typeface="Palatino Linotype" charset="0"/>
              </a:rPr>
              <a:t>Domaine </a:t>
            </a:r>
            <a:r>
              <a:rPr lang="en-GB" sz="2400" b="1" dirty="0" err="1" smtClean="0">
                <a:solidFill>
                  <a:srgbClr val="92D050"/>
                </a:solidFill>
                <a:latin typeface="Palatino Linotype" charset="0"/>
                <a:ea typeface="Palatino Linotype" charset="0"/>
                <a:cs typeface="Palatino Linotype" charset="0"/>
              </a:rPr>
              <a:t>cible</a:t>
            </a:r>
            <a:endParaRPr lang="en-GB" sz="2400" b="1" dirty="0">
              <a:solidFill>
                <a:srgbClr val="92D050"/>
              </a:solidFill>
              <a:latin typeface="Palatino Linotype" charset="0"/>
              <a:ea typeface="Palatino Linotype" charset="0"/>
              <a:cs typeface="Palatino Linotype" charset="0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9960428" y="5324873"/>
            <a:ext cx="2044338" cy="830997"/>
          </a:xfrm>
          <a:prstGeom prst="rect">
            <a:avLst/>
          </a:prstGeom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solidFill>
                  <a:schemeClr val="accent6"/>
                </a:solidFill>
                <a:latin typeface="Palatino Linotype" charset="0"/>
                <a:ea typeface="Palatino Linotype" charset="0"/>
                <a:cs typeface="Palatino Linotype" charset="0"/>
              </a:rPr>
              <a:t>Domaine source</a:t>
            </a:r>
            <a:endParaRPr lang="en-GB" sz="2400" b="1" dirty="0">
              <a:solidFill>
                <a:schemeClr val="accent6"/>
              </a:solidFill>
              <a:latin typeface="Palatino Linotype" charset="0"/>
              <a:ea typeface="Palatino Linotype" charset="0"/>
              <a:cs typeface="Palatino Linotyp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9827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872726"/>
          </a:xfrm>
        </p:spPr>
        <p:txBody>
          <a:bodyPr>
            <a:normAutofit fontScale="90000"/>
          </a:bodyPr>
          <a:lstStyle/>
          <a:p>
            <a:pPr algn="ctr"/>
            <a:r>
              <a:rPr lang="en-GB" b="1" dirty="0" smtClean="0">
                <a:latin typeface="Palatino Linotype" charset="0"/>
                <a:ea typeface="Palatino Linotype" charset="0"/>
                <a:cs typeface="Palatino Linotype" charset="0"/>
              </a:rPr>
              <a:t>Conceptual Metaphor Theory </a:t>
            </a:r>
            <a:r>
              <a:rPr lang="en-GB" dirty="0" smtClean="0">
                <a:latin typeface="Palatino Linotype" charset="0"/>
                <a:ea typeface="Palatino Linotype" charset="0"/>
                <a:cs typeface="Palatino Linotype" charset="0"/>
              </a:rPr>
              <a:t>(CMT)</a:t>
            </a:r>
            <a:endParaRPr lang="en-GB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310137"/>
          </a:xfrm>
        </p:spPr>
        <p:txBody>
          <a:bodyPr>
            <a:normAutofit lnSpcReduction="10000"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charset="2"/>
              <a:buNone/>
              <a:tabLst/>
              <a:defRPr/>
            </a:pPr>
            <a:r>
              <a:rPr lang="en-GB" sz="2800" b="1" u="sng" dirty="0" smtClean="0">
                <a:latin typeface="Palatino Linotype" charset="0"/>
                <a:ea typeface="Palatino Linotype" charset="0"/>
                <a:cs typeface="Palatino Linotype" charset="0"/>
              </a:rPr>
              <a:t>Cross-domain mapping:</a:t>
            </a:r>
            <a:r>
              <a:rPr lang="en-GB" sz="2800" dirty="0" smtClean="0">
                <a:latin typeface="Palatino Linotype" charset="0"/>
                <a:ea typeface="Palatino Linotype" charset="0"/>
                <a:cs typeface="Palatino Linotype" charset="0"/>
              </a:rPr>
              <a:t> </a:t>
            </a:r>
            <a:r>
              <a:rPr lang="en-GB" sz="2800" i="1" dirty="0" err="1" smtClean="0">
                <a:latin typeface="Palatino Linotype" charset="0"/>
                <a:ea typeface="Palatino Linotype" charset="0"/>
                <a:cs typeface="Palatino Linotype" charset="0"/>
              </a:rPr>
              <a:t>exemples</a:t>
            </a:r>
            <a:endParaRPr lang="en-GB" sz="2800" i="1" dirty="0" smtClean="0">
              <a:latin typeface="Palatino Linotype" charset="0"/>
              <a:ea typeface="Palatino Linotype" charset="0"/>
              <a:cs typeface="Palatino Linotype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charset="2"/>
              <a:buNone/>
              <a:tabLst/>
              <a:defRPr/>
            </a:pPr>
            <a:endParaRPr lang="en-GB" sz="2800" b="1" i="1" u="sng" dirty="0">
              <a:latin typeface="Palatino Linotype" charset="0"/>
              <a:ea typeface="Palatino Linotype" charset="0"/>
              <a:cs typeface="Palatino Linotype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charset="2"/>
              <a:buNone/>
              <a:tabLst/>
              <a:defRPr/>
            </a:pPr>
            <a:r>
              <a:rPr lang="en-GB" sz="2800" b="1" dirty="0" err="1" smtClean="0">
                <a:solidFill>
                  <a:schemeClr val="accent2"/>
                </a:solidFill>
                <a:latin typeface="Palatino Linotype" charset="0"/>
                <a:ea typeface="Palatino Linotype" charset="0"/>
                <a:cs typeface="Palatino Linotype" charset="0"/>
              </a:rPr>
              <a:t>Métaphores</a:t>
            </a:r>
            <a:r>
              <a:rPr lang="en-GB" sz="2800" b="1" dirty="0" smtClean="0">
                <a:solidFill>
                  <a:schemeClr val="accent2"/>
                </a:solidFill>
                <a:latin typeface="Palatino Linotype" charset="0"/>
                <a:ea typeface="Palatino Linotype" charset="0"/>
                <a:cs typeface="Palatino Linotype" charset="0"/>
              </a:rPr>
              <a:t> </a:t>
            </a:r>
            <a:r>
              <a:rPr lang="en-GB" sz="2800" b="1" dirty="0" err="1" smtClean="0">
                <a:solidFill>
                  <a:schemeClr val="accent2"/>
                </a:solidFill>
                <a:latin typeface="Palatino Linotype" charset="0"/>
                <a:ea typeface="Palatino Linotype" charset="0"/>
                <a:cs typeface="Palatino Linotype" charset="0"/>
              </a:rPr>
              <a:t>linguistiques</a:t>
            </a:r>
            <a:r>
              <a:rPr lang="en-GB" sz="2800" b="1" dirty="0" smtClean="0">
                <a:solidFill>
                  <a:schemeClr val="accent2"/>
                </a:solidFill>
                <a:latin typeface="Palatino Linotype" charset="0"/>
                <a:ea typeface="Palatino Linotype" charset="0"/>
                <a:cs typeface="Palatino Linotype" charset="0"/>
              </a:rPr>
              <a:t>: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charset="2"/>
              <a:buNone/>
              <a:tabLst/>
              <a:defRPr/>
            </a:pPr>
            <a:endParaRPr lang="en-GB" sz="2800" dirty="0" smtClean="0">
              <a:latin typeface="Palatino Linotype" charset="0"/>
              <a:ea typeface="Palatino Linotype" charset="0"/>
              <a:cs typeface="Palatino Linotype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charset="2"/>
              <a:buNone/>
              <a:tabLst/>
              <a:defRPr/>
            </a:pPr>
            <a:r>
              <a:rPr lang="en-GB" sz="2800" i="1" dirty="0" err="1" smtClean="0">
                <a:latin typeface="Palatino Linotype" charset="0"/>
                <a:ea typeface="Palatino Linotype" charset="0"/>
                <a:cs typeface="Palatino Linotype" charset="0"/>
              </a:rPr>
              <a:t>Tu</a:t>
            </a:r>
            <a:r>
              <a:rPr lang="en-GB" sz="2800" i="1" dirty="0" smtClean="0">
                <a:latin typeface="Palatino Linotype" charset="0"/>
                <a:ea typeface="Palatino Linotype" charset="0"/>
                <a:cs typeface="Palatino Linotype" charset="0"/>
              </a:rPr>
              <a:t> vas </a:t>
            </a:r>
            <a:r>
              <a:rPr lang="en-GB" sz="2800" b="1" i="1" u="sng" dirty="0" err="1" smtClean="0">
                <a:latin typeface="Palatino Linotype" charset="0"/>
                <a:ea typeface="Palatino Linotype" charset="0"/>
                <a:cs typeface="Palatino Linotype" charset="0"/>
              </a:rPr>
              <a:t>gagner</a:t>
            </a:r>
            <a:r>
              <a:rPr lang="en-GB" sz="2800" i="1" dirty="0" smtClean="0">
                <a:latin typeface="Palatino Linotype" charset="0"/>
                <a:ea typeface="Palatino Linotype" charset="0"/>
                <a:cs typeface="Palatino Linotype" charset="0"/>
              </a:rPr>
              <a:t> du temps. </a:t>
            </a:r>
            <a:br>
              <a:rPr lang="en-GB" sz="2800" i="1" dirty="0" smtClean="0">
                <a:latin typeface="Palatino Linotype" charset="0"/>
                <a:ea typeface="Palatino Linotype" charset="0"/>
                <a:cs typeface="Palatino Linotype" charset="0"/>
              </a:rPr>
            </a:br>
            <a:r>
              <a:rPr lang="en-GB" sz="2800" i="1" dirty="0" smtClean="0">
                <a:latin typeface="Palatino Linotype" charset="0"/>
                <a:ea typeface="Palatino Linotype" charset="0"/>
                <a:cs typeface="Palatino Linotype" charset="0"/>
              </a:rPr>
              <a:t>Ne me </a:t>
            </a:r>
            <a:r>
              <a:rPr lang="en-GB" sz="2800" i="1" dirty="0" err="1" smtClean="0">
                <a:latin typeface="Palatino Linotype" charset="0"/>
                <a:ea typeface="Palatino Linotype" charset="0"/>
                <a:cs typeface="Palatino Linotype" charset="0"/>
              </a:rPr>
              <a:t>faites</a:t>
            </a:r>
            <a:r>
              <a:rPr lang="en-GB" sz="2800" i="1" dirty="0" smtClean="0">
                <a:latin typeface="Palatino Linotype" charset="0"/>
                <a:ea typeface="Palatino Linotype" charset="0"/>
                <a:cs typeface="Palatino Linotype" charset="0"/>
              </a:rPr>
              <a:t> pas </a:t>
            </a:r>
            <a:r>
              <a:rPr lang="en-GB" sz="2800" b="1" i="1" u="sng" dirty="0" err="1" smtClean="0">
                <a:latin typeface="Palatino Linotype" charset="0"/>
                <a:ea typeface="Palatino Linotype" charset="0"/>
                <a:cs typeface="Palatino Linotype" charset="0"/>
              </a:rPr>
              <a:t>perdre</a:t>
            </a:r>
            <a:r>
              <a:rPr lang="en-GB" sz="2800" i="1" dirty="0" smtClean="0">
                <a:latin typeface="Palatino Linotype" charset="0"/>
                <a:ea typeface="Palatino Linotype" charset="0"/>
                <a:cs typeface="Palatino Linotype" charset="0"/>
              </a:rPr>
              <a:t> mon temps.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charset="2"/>
              <a:buNone/>
              <a:tabLst/>
              <a:defRPr/>
            </a:pPr>
            <a:endParaRPr lang="en-GB" sz="2800" i="1" dirty="0">
              <a:latin typeface="Palatino Linotype" charset="0"/>
              <a:ea typeface="Palatino Linotype" charset="0"/>
              <a:cs typeface="Palatino Linotype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charset="2"/>
              <a:buNone/>
              <a:tabLst/>
              <a:defRPr/>
            </a:pPr>
            <a:r>
              <a:rPr lang="en-GB" sz="2800" b="1" dirty="0" err="1" smtClean="0">
                <a:solidFill>
                  <a:schemeClr val="accent2"/>
                </a:solidFill>
                <a:latin typeface="Palatino Linotype" charset="0"/>
                <a:ea typeface="Palatino Linotype" charset="0"/>
                <a:cs typeface="Palatino Linotype" charset="0"/>
              </a:rPr>
              <a:t>Métaphore</a:t>
            </a:r>
            <a:r>
              <a:rPr lang="en-GB" sz="2800" b="1" dirty="0" smtClean="0">
                <a:solidFill>
                  <a:schemeClr val="accent2"/>
                </a:solidFill>
                <a:latin typeface="Palatino Linotype" charset="0"/>
                <a:ea typeface="Palatino Linotype" charset="0"/>
                <a:cs typeface="Palatino Linotype" charset="0"/>
              </a:rPr>
              <a:t> </a:t>
            </a:r>
            <a:r>
              <a:rPr lang="en-GB" sz="2800" b="1" dirty="0" err="1" smtClean="0">
                <a:solidFill>
                  <a:schemeClr val="accent2"/>
                </a:solidFill>
                <a:latin typeface="Palatino Linotype" charset="0"/>
                <a:ea typeface="Palatino Linotype" charset="0"/>
                <a:cs typeface="Palatino Linotype" charset="0"/>
              </a:rPr>
              <a:t>conceptuelle</a:t>
            </a:r>
            <a:r>
              <a:rPr lang="en-GB" sz="2800" b="1" dirty="0" smtClean="0">
                <a:solidFill>
                  <a:schemeClr val="accent2"/>
                </a:solidFill>
                <a:latin typeface="Palatino Linotype" charset="0"/>
                <a:ea typeface="Palatino Linotype" charset="0"/>
                <a:cs typeface="Palatino Linotype" charset="0"/>
              </a:rPr>
              <a:t>: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charset="2"/>
              <a:buNone/>
              <a:tabLst/>
              <a:defRPr/>
            </a:pPr>
            <a:endParaRPr lang="en-GB" sz="2800" dirty="0">
              <a:latin typeface="Palatino Linotype" charset="0"/>
              <a:ea typeface="Palatino Linotype" charset="0"/>
              <a:cs typeface="Palatino Linotype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charset="2"/>
              <a:buNone/>
              <a:tabLst/>
              <a:defRPr/>
            </a:pPr>
            <a:r>
              <a:rPr lang="en-GB" sz="2800" b="1" i="1" dirty="0" smtClean="0">
                <a:solidFill>
                  <a:srgbClr val="92D050"/>
                </a:solidFill>
                <a:latin typeface="Palatino Linotype" charset="0"/>
                <a:ea typeface="Palatino Linotype" charset="0"/>
                <a:cs typeface="Palatino Linotype" charset="0"/>
              </a:rPr>
              <a:t>TEMPS</a:t>
            </a:r>
            <a:r>
              <a:rPr lang="en-GB" sz="2800" i="1" dirty="0" smtClean="0">
                <a:latin typeface="Palatino Linotype" charset="0"/>
                <a:ea typeface="Palatino Linotype" charset="0"/>
                <a:cs typeface="Palatino Linotype" charset="0"/>
              </a:rPr>
              <a:t> = </a:t>
            </a:r>
            <a:r>
              <a:rPr lang="en-GB" sz="2800" b="1" i="1" dirty="0" smtClean="0">
                <a:solidFill>
                  <a:schemeClr val="accent6"/>
                </a:solidFill>
                <a:latin typeface="Palatino Linotype" charset="0"/>
                <a:ea typeface="Palatino Linotype" charset="0"/>
                <a:cs typeface="Palatino Linotype" charset="0"/>
              </a:rPr>
              <a:t>ARGENT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charset="2"/>
              <a:buNone/>
              <a:tabLst/>
              <a:defRPr/>
            </a:pPr>
            <a:endParaRPr lang="en-GB" sz="2400" b="1" u="sng" dirty="0">
              <a:latin typeface="Palatino Linotype" charset="0"/>
              <a:ea typeface="Palatino Linotype" charset="0"/>
              <a:cs typeface="Palatino Linotype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charset="2"/>
              <a:buNone/>
              <a:tabLst/>
              <a:defRPr/>
            </a:pPr>
            <a:endParaRPr lang="en-GB" sz="2400" dirty="0" smtClean="0">
              <a:latin typeface="Palatino Linotype" charset="0"/>
              <a:ea typeface="Palatino Linotype" charset="0"/>
              <a:cs typeface="Palatino Linotype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9960428" y="4222971"/>
            <a:ext cx="2044338" cy="830997"/>
          </a:xfrm>
          <a:prstGeom prst="rect">
            <a:avLst/>
          </a:prstGeom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solidFill>
                  <a:srgbClr val="92D050"/>
                </a:solidFill>
                <a:latin typeface="Palatino Linotype" charset="0"/>
                <a:ea typeface="Palatino Linotype" charset="0"/>
                <a:cs typeface="Palatino Linotype" charset="0"/>
              </a:rPr>
              <a:t>Domaine </a:t>
            </a:r>
            <a:r>
              <a:rPr lang="en-GB" sz="2400" b="1" dirty="0" err="1" smtClean="0">
                <a:solidFill>
                  <a:srgbClr val="92D050"/>
                </a:solidFill>
                <a:latin typeface="Palatino Linotype" charset="0"/>
                <a:ea typeface="Palatino Linotype" charset="0"/>
                <a:cs typeface="Palatino Linotype" charset="0"/>
              </a:rPr>
              <a:t>cible</a:t>
            </a:r>
            <a:endParaRPr lang="en-GB" sz="2400" b="1" dirty="0">
              <a:solidFill>
                <a:srgbClr val="92D050"/>
              </a:solidFill>
              <a:latin typeface="Palatino Linotype" charset="0"/>
              <a:ea typeface="Palatino Linotype" charset="0"/>
              <a:cs typeface="Palatino Linotype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9960428" y="5324873"/>
            <a:ext cx="2044338" cy="830997"/>
          </a:xfrm>
          <a:prstGeom prst="rect">
            <a:avLst/>
          </a:prstGeom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solidFill>
                  <a:schemeClr val="accent6"/>
                </a:solidFill>
                <a:latin typeface="Palatino Linotype" charset="0"/>
                <a:ea typeface="Palatino Linotype" charset="0"/>
                <a:cs typeface="Palatino Linotype" charset="0"/>
              </a:rPr>
              <a:t>Domaine source</a:t>
            </a:r>
            <a:endParaRPr lang="en-GB" sz="2400" b="1" dirty="0">
              <a:solidFill>
                <a:schemeClr val="accent6"/>
              </a:solidFill>
              <a:latin typeface="Palatino Linotype" charset="0"/>
              <a:ea typeface="Palatino Linotype" charset="0"/>
              <a:cs typeface="Palatino Linotyp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1513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872726"/>
          </a:xfrm>
        </p:spPr>
        <p:txBody>
          <a:bodyPr>
            <a:normAutofit/>
          </a:bodyPr>
          <a:lstStyle/>
          <a:p>
            <a:pPr algn="ctr"/>
            <a:r>
              <a:rPr lang="en-GB" b="1" dirty="0" smtClean="0">
                <a:latin typeface="Palatino Linotype" charset="0"/>
                <a:ea typeface="Palatino Linotype" charset="0"/>
                <a:cs typeface="Palatino Linotype" charset="0"/>
              </a:rPr>
              <a:t>Critical Metaphor Analysis </a:t>
            </a:r>
            <a:r>
              <a:rPr lang="en-GB" dirty="0" smtClean="0">
                <a:latin typeface="Palatino Linotype" charset="0"/>
                <a:ea typeface="Palatino Linotype" charset="0"/>
                <a:cs typeface="Palatino Linotype" charset="0"/>
              </a:rPr>
              <a:t>(CMA)</a:t>
            </a:r>
            <a:endParaRPr lang="en-GB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charset="2"/>
              <a:buChar char="Ø"/>
            </a:pPr>
            <a:r>
              <a:rPr lang="en-GB" sz="2400" dirty="0" smtClean="0">
                <a:latin typeface="Palatino Linotype" charset="0"/>
                <a:ea typeface="Palatino Linotype" charset="0"/>
                <a:cs typeface="Palatino Linotype" charset="0"/>
              </a:rPr>
              <a:t> Concepts </a:t>
            </a:r>
            <a:r>
              <a:rPr lang="en-GB" sz="2400" dirty="0" err="1" smtClean="0">
                <a:latin typeface="Palatino Linotype" charset="0"/>
                <a:ea typeface="Palatino Linotype" charset="0"/>
                <a:cs typeface="Palatino Linotype" charset="0"/>
              </a:rPr>
              <a:t>politiques</a:t>
            </a:r>
            <a:r>
              <a:rPr lang="en-GB" sz="2400" dirty="0" smtClean="0">
                <a:latin typeface="Palatino Linotype" charset="0"/>
                <a:ea typeface="Palatino Linotype" charset="0"/>
                <a:cs typeface="Palatino Linotype" charset="0"/>
              </a:rPr>
              <a:t> = </a:t>
            </a:r>
            <a:r>
              <a:rPr lang="en-GB" sz="2400" dirty="0" err="1" smtClean="0">
                <a:latin typeface="Palatino Linotype" charset="0"/>
                <a:ea typeface="Palatino Linotype" charset="0"/>
                <a:cs typeface="Palatino Linotype" charset="0"/>
              </a:rPr>
              <a:t>métaphoriques</a:t>
            </a:r>
            <a:r>
              <a:rPr lang="en-GB" sz="2400" dirty="0" smtClean="0">
                <a:latin typeface="Palatino Linotype" charset="0"/>
                <a:ea typeface="Palatino Linotype" charset="0"/>
                <a:cs typeface="Palatino Linotype" charset="0"/>
              </a:rPr>
              <a:t> </a:t>
            </a:r>
            <a:r>
              <a:rPr lang="en-GB" sz="2400" b="1" dirty="0">
                <a:latin typeface="Palatino Linotype" charset="0"/>
                <a:ea typeface="Palatino Linotype" charset="0"/>
                <a:cs typeface="Palatino Linotype" charset="0"/>
              </a:rPr>
              <a:t/>
            </a:r>
            <a:br>
              <a:rPr lang="en-GB" sz="2400" b="1" dirty="0">
                <a:latin typeface="Palatino Linotype" charset="0"/>
                <a:ea typeface="Palatino Linotype" charset="0"/>
                <a:cs typeface="Palatino Linotype" charset="0"/>
              </a:rPr>
            </a:br>
            <a:endParaRPr lang="en-GB" sz="2400" b="1" dirty="0" smtClean="0">
              <a:latin typeface="Palatino Linotype" charset="0"/>
              <a:ea typeface="Palatino Linotype" charset="0"/>
              <a:cs typeface="Palatino Linotype" charset="0"/>
            </a:endParaRPr>
          </a:p>
          <a:p>
            <a:pPr>
              <a:buFont typeface="Wingdings" charset="2"/>
              <a:buChar char="Ø"/>
            </a:pPr>
            <a:r>
              <a:rPr lang="en-GB" sz="2400" b="1" dirty="0">
                <a:latin typeface="Palatino Linotype" charset="0"/>
                <a:ea typeface="Palatino Linotype" charset="0"/>
                <a:cs typeface="Palatino Linotype" charset="0"/>
              </a:rPr>
              <a:t> </a:t>
            </a:r>
            <a:r>
              <a:rPr lang="en-GB" sz="2400" i="1" dirty="0" err="1" smtClean="0">
                <a:latin typeface="Palatino Linotype" charset="0"/>
                <a:ea typeface="Palatino Linotype" charset="0"/>
                <a:cs typeface="Palatino Linotype" charset="0"/>
              </a:rPr>
              <a:t>Exemples</a:t>
            </a:r>
            <a:r>
              <a:rPr lang="en-GB" sz="2400" i="1" dirty="0" smtClean="0">
                <a:latin typeface="Palatino Linotype" charset="0"/>
                <a:ea typeface="Palatino Linotype" charset="0"/>
                <a:cs typeface="Palatino Linotype" charset="0"/>
              </a:rPr>
              <a:t>: </a:t>
            </a:r>
            <a:r>
              <a:rPr lang="en-GB" sz="2400" dirty="0">
                <a:latin typeface="Palatino Linotype" charset="0"/>
                <a:ea typeface="Palatino Linotype" charset="0"/>
                <a:cs typeface="Palatino Linotype" charset="0"/>
              </a:rPr>
              <a:t/>
            </a:r>
            <a:br>
              <a:rPr lang="en-GB" sz="2400" dirty="0">
                <a:latin typeface="Palatino Linotype" charset="0"/>
                <a:ea typeface="Palatino Linotype" charset="0"/>
                <a:cs typeface="Palatino Linotype" charset="0"/>
              </a:rPr>
            </a:br>
            <a:r>
              <a:rPr lang="en-GB" dirty="0" smtClean="0">
                <a:latin typeface="Palatino Linotype" charset="0"/>
                <a:ea typeface="Palatino Linotype" charset="0"/>
                <a:cs typeface="Palatino Linotype" charset="0"/>
              </a:rPr>
              <a:t/>
            </a:r>
            <a:br>
              <a:rPr lang="en-GB" dirty="0" smtClean="0">
                <a:latin typeface="Palatino Linotype" charset="0"/>
                <a:ea typeface="Palatino Linotype" charset="0"/>
                <a:cs typeface="Palatino Linotype" charset="0"/>
              </a:rPr>
            </a:br>
            <a:r>
              <a:rPr lang="en-GB" dirty="0" smtClean="0">
                <a:latin typeface="Palatino Linotype" charset="0"/>
                <a:ea typeface="Palatino Linotype" charset="0"/>
                <a:cs typeface="Palatino Linotype" charset="0"/>
              </a:rPr>
              <a:t>“</a:t>
            </a:r>
            <a:r>
              <a:rPr lang="en-GB" i="1" dirty="0" smtClean="0">
                <a:latin typeface="Palatino Linotype" charset="0"/>
                <a:ea typeface="Palatino Linotype" charset="0"/>
                <a:cs typeface="Palatino Linotype" charset="0"/>
              </a:rPr>
              <a:t>Le </a:t>
            </a:r>
            <a:r>
              <a:rPr lang="en-GB" i="1" dirty="0" err="1" smtClean="0">
                <a:latin typeface="Palatino Linotype" charset="0"/>
                <a:ea typeface="Palatino Linotype" charset="0"/>
                <a:cs typeface="Palatino Linotype" charset="0"/>
              </a:rPr>
              <a:t>gouvernement</a:t>
            </a:r>
            <a:r>
              <a:rPr lang="en-GB" i="1" dirty="0" smtClean="0">
                <a:latin typeface="Palatino Linotype" charset="0"/>
                <a:ea typeface="Palatino Linotype" charset="0"/>
                <a:cs typeface="Palatino Linotype" charset="0"/>
              </a:rPr>
              <a:t> </a:t>
            </a:r>
            <a:r>
              <a:rPr lang="en-GB" i="1" dirty="0" err="1" smtClean="0">
                <a:latin typeface="Palatino Linotype" charset="0"/>
                <a:ea typeface="Palatino Linotype" charset="0"/>
                <a:cs typeface="Palatino Linotype" charset="0"/>
              </a:rPr>
              <a:t>mènera</a:t>
            </a:r>
            <a:r>
              <a:rPr lang="en-GB" i="1" dirty="0" smtClean="0">
                <a:latin typeface="Palatino Linotype" charset="0"/>
                <a:ea typeface="Palatino Linotype" charset="0"/>
                <a:cs typeface="Palatino Linotype" charset="0"/>
              </a:rPr>
              <a:t> </a:t>
            </a:r>
            <a:r>
              <a:rPr lang="en-GB" i="1" dirty="0" err="1" smtClean="0">
                <a:latin typeface="Palatino Linotype" charset="0"/>
                <a:ea typeface="Palatino Linotype" charset="0"/>
                <a:cs typeface="Palatino Linotype" charset="0"/>
              </a:rPr>
              <a:t>une</a:t>
            </a:r>
            <a:r>
              <a:rPr lang="en-GB" i="1" dirty="0" smtClean="0">
                <a:latin typeface="Palatino Linotype" charset="0"/>
                <a:ea typeface="Palatino Linotype" charset="0"/>
                <a:cs typeface="Palatino Linotype" charset="0"/>
              </a:rPr>
              <a:t> </a:t>
            </a:r>
            <a:r>
              <a:rPr lang="en-GB" b="1" i="1" u="sng" dirty="0" err="1" smtClean="0">
                <a:latin typeface="Palatino Linotype" charset="0"/>
                <a:ea typeface="Palatino Linotype" charset="0"/>
                <a:cs typeface="Palatino Linotype" charset="0"/>
              </a:rPr>
              <a:t>lutte</a:t>
            </a:r>
            <a:r>
              <a:rPr lang="en-GB" i="1" dirty="0" smtClean="0">
                <a:latin typeface="Palatino Linotype" charset="0"/>
                <a:ea typeface="Palatino Linotype" charset="0"/>
                <a:cs typeface="Palatino Linotype" charset="0"/>
              </a:rPr>
              <a:t> </a:t>
            </a:r>
            <a:r>
              <a:rPr lang="en-GB" i="1" dirty="0" err="1" smtClean="0">
                <a:latin typeface="Palatino Linotype" charset="0"/>
                <a:ea typeface="Palatino Linotype" charset="0"/>
                <a:cs typeface="Palatino Linotype" charset="0"/>
              </a:rPr>
              <a:t>renforcée</a:t>
            </a:r>
            <a:r>
              <a:rPr lang="en-GB" i="1" dirty="0" smtClean="0">
                <a:latin typeface="Palatino Linotype" charset="0"/>
                <a:ea typeface="Palatino Linotype" charset="0"/>
                <a:cs typeface="Palatino Linotype" charset="0"/>
              </a:rPr>
              <a:t> </a:t>
            </a:r>
            <a:r>
              <a:rPr lang="en-GB" i="1" dirty="0" err="1" smtClean="0">
                <a:latin typeface="Palatino Linotype" charset="0"/>
                <a:ea typeface="Palatino Linotype" charset="0"/>
                <a:cs typeface="Palatino Linotype" charset="0"/>
              </a:rPr>
              <a:t>contre</a:t>
            </a:r>
            <a:r>
              <a:rPr lang="en-GB" i="1" dirty="0" smtClean="0">
                <a:latin typeface="Palatino Linotype" charset="0"/>
                <a:ea typeface="Palatino Linotype" charset="0"/>
                <a:cs typeface="Palatino Linotype" charset="0"/>
              </a:rPr>
              <a:t> </a:t>
            </a:r>
            <a:r>
              <a:rPr lang="en-GB" i="1" dirty="0" err="1" smtClean="0">
                <a:latin typeface="Palatino Linotype" charset="0"/>
                <a:ea typeface="Palatino Linotype" charset="0"/>
                <a:cs typeface="Palatino Linotype" charset="0"/>
              </a:rPr>
              <a:t>toutes</a:t>
            </a:r>
            <a:r>
              <a:rPr lang="en-GB" i="1" dirty="0" smtClean="0">
                <a:latin typeface="Palatino Linotype" charset="0"/>
                <a:ea typeface="Palatino Linotype" charset="0"/>
                <a:cs typeface="Palatino Linotype" charset="0"/>
              </a:rPr>
              <a:t> les </a:t>
            </a:r>
            <a:r>
              <a:rPr lang="en-GB" i="1" dirty="0" err="1" smtClean="0">
                <a:latin typeface="Palatino Linotype" charset="0"/>
                <a:ea typeface="Palatino Linotype" charset="0"/>
                <a:cs typeface="Palatino Linotype" charset="0"/>
              </a:rPr>
              <a:t>fraudes</a:t>
            </a:r>
            <a:r>
              <a:rPr lang="en-GB" i="1" dirty="0" smtClean="0">
                <a:latin typeface="Palatino Linotype" charset="0"/>
                <a:ea typeface="Palatino Linotype" charset="0"/>
                <a:cs typeface="Palatino Linotype" charset="0"/>
              </a:rPr>
              <a:t>.” </a:t>
            </a:r>
            <a:br>
              <a:rPr lang="en-GB" i="1" dirty="0" smtClean="0">
                <a:latin typeface="Palatino Linotype" charset="0"/>
                <a:ea typeface="Palatino Linotype" charset="0"/>
                <a:cs typeface="Palatino Linotype" charset="0"/>
              </a:rPr>
            </a:br>
            <a:r>
              <a:rPr lang="en-GB" i="1" dirty="0" smtClean="0">
                <a:latin typeface="Palatino Linotype" charset="0"/>
                <a:ea typeface="Palatino Linotype" charset="0"/>
                <a:cs typeface="Palatino Linotype" charset="0"/>
              </a:rPr>
              <a:t/>
            </a:r>
            <a:br>
              <a:rPr lang="en-GB" i="1" dirty="0" smtClean="0">
                <a:latin typeface="Palatino Linotype" charset="0"/>
                <a:ea typeface="Palatino Linotype" charset="0"/>
                <a:cs typeface="Palatino Linotype" charset="0"/>
              </a:rPr>
            </a:br>
            <a:r>
              <a:rPr lang="en-GB" dirty="0" smtClean="0">
                <a:latin typeface="Palatino Linotype" charset="0"/>
                <a:ea typeface="Palatino Linotype" charset="0"/>
                <a:cs typeface="Palatino Linotype" charset="0"/>
                <a:sym typeface="Wingdings"/>
              </a:rPr>
              <a:t>⟹   </a:t>
            </a:r>
            <a:r>
              <a:rPr lang="en-GB" b="1" dirty="0" smtClean="0">
                <a:solidFill>
                  <a:srgbClr val="92D050"/>
                </a:solidFill>
                <a:latin typeface="Palatino Linotype" charset="0"/>
                <a:ea typeface="Palatino Linotype" charset="0"/>
                <a:cs typeface="Palatino Linotype" charset="0"/>
                <a:sym typeface="Wingdings"/>
              </a:rPr>
              <a:t>POLITIQUE</a:t>
            </a:r>
            <a:r>
              <a:rPr lang="en-GB" dirty="0" smtClean="0">
                <a:latin typeface="Palatino Linotype" charset="0"/>
                <a:ea typeface="Palatino Linotype" charset="0"/>
                <a:cs typeface="Palatino Linotype" charset="0"/>
                <a:sym typeface="Wingdings"/>
              </a:rPr>
              <a:t> = </a:t>
            </a:r>
            <a:r>
              <a:rPr lang="en-GB" b="1" dirty="0" smtClean="0">
                <a:solidFill>
                  <a:schemeClr val="accent6"/>
                </a:solidFill>
                <a:latin typeface="Palatino Linotype" charset="0"/>
                <a:ea typeface="Palatino Linotype" charset="0"/>
                <a:cs typeface="Palatino Linotype" charset="0"/>
                <a:sym typeface="Wingdings"/>
              </a:rPr>
              <a:t>GUERRE</a:t>
            </a:r>
            <a:r>
              <a:rPr lang="en-GB" dirty="0" smtClean="0">
                <a:latin typeface="Palatino Linotype" charset="0"/>
                <a:ea typeface="Palatino Linotype" charset="0"/>
                <a:cs typeface="Palatino Linotype" charset="0"/>
                <a:sym typeface="Wingdings"/>
              </a:rPr>
              <a:t/>
            </a:r>
            <a:br>
              <a:rPr lang="en-GB" dirty="0" smtClean="0">
                <a:latin typeface="Palatino Linotype" charset="0"/>
                <a:ea typeface="Palatino Linotype" charset="0"/>
                <a:cs typeface="Palatino Linotype" charset="0"/>
                <a:sym typeface="Wingdings"/>
              </a:rPr>
            </a:br>
            <a:r>
              <a:rPr lang="en-GB" i="1" dirty="0" smtClean="0">
                <a:latin typeface="Palatino Linotype" charset="0"/>
                <a:ea typeface="Palatino Linotype" charset="0"/>
                <a:cs typeface="Palatino Linotype" charset="0"/>
              </a:rPr>
              <a:t/>
            </a:r>
            <a:br>
              <a:rPr lang="en-GB" i="1" dirty="0" smtClean="0">
                <a:latin typeface="Palatino Linotype" charset="0"/>
                <a:ea typeface="Palatino Linotype" charset="0"/>
                <a:cs typeface="Palatino Linotype" charset="0"/>
              </a:rPr>
            </a:br>
            <a:r>
              <a:rPr lang="en-GB" i="1" dirty="0" smtClean="0">
                <a:latin typeface="Palatino Linotype" charset="0"/>
                <a:ea typeface="Palatino Linotype" charset="0"/>
                <a:cs typeface="Palatino Linotype" charset="0"/>
              </a:rPr>
              <a:t/>
            </a:r>
            <a:br>
              <a:rPr lang="en-GB" i="1" dirty="0" smtClean="0">
                <a:latin typeface="Palatino Linotype" charset="0"/>
                <a:ea typeface="Palatino Linotype" charset="0"/>
                <a:cs typeface="Palatino Linotype" charset="0"/>
              </a:rPr>
            </a:br>
            <a:r>
              <a:rPr lang="en-GB" i="1" dirty="0" smtClean="0">
                <a:latin typeface="Palatino Linotype" charset="0"/>
                <a:ea typeface="Palatino Linotype" charset="0"/>
                <a:cs typeface="Palatino Linotype" charset="0"/>
              </a:rPr>
              <a:t>“</a:t>
            </a:r>
            <a:r>
              <a:rPr lang="en-GB" i="1" dirty="0" err="1" smtClean="0">
                <a:latin typeface="Palatino Linotype" charset="0"/>
                <a:ea typeface="Palatino Linotype" charset="0"/>
                <a:cs typeface="Palatino Linotype" charset="0"/>
              </a:rPr>
              <a:t>Plutôt</a:t>
            </a:r>
            <a:r>
              <a:rPr lang="en-GB" i="1" dirty="0" smtClean="0">
                <a:latin typeface="Palatino Linotype" charset="0"/>
                <a:ea typeface="Palatino Linotype" charset="0"/>
                <a:cs typeface="Palatino Linotype" charset="0"/>
              </a:rPr>
              <a:t> que de </a:t>
            </a:r>
            <a:r>
              <a:rPr lang="en-GB" i="1" dirty="0" err="1" smtClean="0">
                <a:latin typeface="Palatino Linotype" charset="0"/>
                <a:ea typeface="Palatino Linotype" charset="0"/>
                <a:cs typeface="Palatino Linotype" charset="0"/>
              </a:rPr>
              <a:t>subir</a:t>
            </a:r>
            <a:r>
              <a:rPr lang="en-GB" i="1" dirty="0" smtClean="0">
                <a:latin typeface="Palatino Linotype" charset="0"/>
                <a:ea typeface="Palatino Linotype" charset="0"/>
                <a:cs typeface="Palatino Linotype" charset="0"/>
              </a:rPr>
              <a:t> les </a:t>
            </a:r>
            <a:r>
              <a:rPr lang="en-GB" i="1" dirty="0" err="1" smtClean="0">
                <a:latin typeface="Palatino Linotype" charset="0"/>
                <a:ea typeface="Palatino Linotype" charset="0"/>
                <a:cs typeface="Palatino Linotype" charset="0"/>
              </a:rPr>
              <a:t>événements</a:t>
            </a:r>
            <a:r>
              <a:rPr lang="en-GB" i="1" dirty="0" smtClean="0">
                <a:latin typeface="Palatino Linotype" charset="0"/>
                <a:ea typeface="Palatino Linotype" charset="0"/>
                <a:cs typeface="Palatino Linotype" charset="0"/>
              </a:rPr>
              <a:t>, nous </a:t>
            </a:r>
            <a:r>
              <a:rPr lang="en-GB" i="1" dirty="0" err="1" smtClean="0">
                <a:latin typeface="Palatino Linotype" charset="0"/>
                <a:ea typeface="Palatino Linotype" charset="0"/>
                <a:cs typeface="Palatino Linotype" charset="0"/>
              </a:rPr>
              <a:t>voulons</a:t>
            </a:r>
            <a:r>
              <a:rPr lang="en-GB" i="1" dirty="0" smtClean="0">
                <a:latin typeface="Palatino Linotype" charset="0"/>
                <a:ea typeface="Palatino Linotype" charset="0"/>
                <a:cs typeface="Palatino Linotype" charset="0"/>
              </a:rPr>
              <a:t> </a:t>
            </a:r>
            <a:r>
              <a:rPr lang="en-GB" i="1" dirty="0" err="1" smtClean="0">
                <a:latin typeface="Palatino Linotype" charset="0"/>
                <a:ea typeface="Palatino Linotype" charset="0"/>
                <a:cs typeface="Palatino Linotype" charset="0"/>
              </a:rPr>
              <a:t>en</a:t>
            </a:r>
            <a:r>
              <a:rPr lang="en-GB" i="1" dirty="0" smtClean="0">
                <a:latin typeface="Palatino Linotype" charset="0"/>
                <a:ea typeface="Palatino Linotype" charset="0"/>
                <a:cs typeface="Palatino Linotype" charset="0"/>
              </a:rPr>
              <a:t> </a:t>
            </a:r>
            <a:r>
              <a:rPr lang="en-GB" i="1" dirty="0" err="1" smtClean="0">
                <a:latin typeface="Palatino Linotype" charset="0"/>
                <a:ea typeface="Palatino Linotype" charset="0"/>
                <a:cs typeface="Palatino Linotype" charset="0"/>
              </a:rPr>
              <a:t>être</a:t>
            </a:r>
            <a:r>
              <a:rPr lang="en-GB" i="1" dirty="0" smtClean="0">
                <a:latin typeface="Palatino Linotype" charset="0"/>
                <a:ea typeface="Palatino Linotype" charset="0"/>
                <a:cs typeface="Palatino Linotype" charset="0"/>
              </a:rPr>
              <a:t> les </a:t>
            </a:r>
            <a:r>
              <a:rPr lang="en-GB" i="1" dirty="0" err="1" smtClean="0">
                <a:latin typeface="Palatino Linotype" charset="0"/>
                <a:ea typeface="Palatino Linotype" charset="0"/>
                <a:cs typeface="Palatino Linotype" charset="0"/>
              </a:rPr>
              <a:t>acteurs</a:t>
            </a:r>
            <a:r>
              <a:rPr lang="en-GB" i="1" dirty="0" smtClean="0">
                <a:latin typeface="Palatino Linotype" charset="0"/>
                <a:ea typeface="Palatino Linotype" charset="0"/>
                <a:cs typeface="Palatino Linotype" charset="0"/>
              </a:rPr>
              <a:t>. </a:t>
            </a:r>
            <a:r>
              <a:rPr lang="en-GB" i="1" dirty="0" err="1" smtClean="0">
                <a:latin typeface="Palatino Linotype" charset="0"/>
                <a:ea typeface="Palatino Linotype" charset="0"/>
                <a:cs typeface="Palatino Linotype" charset="0"/>
              </a:rPr>
              <a:t>Plutôt</a:t>
            </a:r>
            <a:r>
              <a:rPr lang="en-GB" i="1" dirty="0" smtClean="0">
                <a:latin typeface="Palatino Linotype" charset="0"/>
                <a:ea typeface="Palatino Linotype" charset="0"/>
                <a:cs typeface="Palatino Linotype" charset="0"/>
              </a:rPr>
              <a:t> que de </a:t>
            </a:r>
            <a:r>
              <a:rPr lang="en-GB" i="1" dirty="0" err="1" smtClean="0">
                <a:latin typeface="Palatino Linotype" charset="0"/>
                <a:ea typeface="Palatino Linotype" charset="0"/>
                <a:cs typeface="Palatino Linotype" charset="0"/>
              </a:rPr>
              <a:t>pleurer</a:t>
            </a:r>
            <a:r>
              <a:rPr lang="en-GB" i="1" dirty="0" smtClean="0">
                <a:latin typeface="Palatino Linotype" charset="0"/>
                <a:ea typeface="Palatino Linotype" charset="0"/>
                <a:cs typeface="Palatino Linotype" charset="0"/>
              </a:rPr>
              <a:t> sur les </a:t>
            </a:r>
            <a:r>
              <a:rPr lang="en-GB" i="1" dirty="0" err="1" smtClean="0">
                <a:latin typeface="Palatino Linotype" charset="0"/>
                <a:ea typeface="Palatino Linotype" charset="0"/>
                <a:cs typeface="Palatino Linotype" charset="0"/>
              </a:rPr>
              <a:t>ruines</a:t>
            </a:r>
            <a:r>
              <a:rPr lang="en-GB" i="1" dirty="0" smtClean="0">
                <a:latin typeface="Palatino Linotype" charset="0"/>
                <a:ea typeface="Palatino Linotype" charset="0"/>
                <a:cs typeface="Palatino Linotype" charset="0"/>
              </a:rPr>
              <a:t> de la </a:t>
            </a:r>
            <a:r>
              <a:rPr lang="en-GB" i="1" dirty="0" err="1" smtClean="0">
                <a:latin typeface="Palatino Linotype" charset="0"/>
                <a:ea typeface="Palatino Linotype" charset="0"/>
                <a:cs typeface="Palatino Linotype" charset="0"/>
              </a:rPr>
              <a:t>crise</a:t>
            </a:r>
            <a:r>
              <a:rPr lang="en-GB" i="1" dirty="0" smtClean="0">
                <a:latin typeface="Palatino Linotype" charset="0"/>
                <a:ea typeface="Palatino Linotype" charset="0"/>
                <a:cs typeface="Palatino Linotype" charset="0"/>
              </a:rPr>
              <a:t> </a:t>
            </a:r>
            <a:r>
              <a:rPr lang="en-GB" i="1" dirty="0" err="1" smtClean="0">
                <a:latin typeface="Palatino Linotype" charset="0"/>
                <a:ea typeface="Palatino Linotype" charset="0"/>
                <a:cs typeface="Palatino Linotype" charset="0"/>
              </a:rPr>
              <a:t>financière</a:t>
            </a:r>
            <a:r>
              <a:rPr lang="en-GB" i="1" dirty="0" smtClean="0">
                <a:latin typeface="Palatino Linotype" charset="0"/>
                <a:ea typeface="Palatino Linotype" charset="0"/>
                <a:cs typeface="Palatino Linotype" charset="0"/>
              </a:rPr>
              <a:t>, nous </a:t>
            </a:r>
            <a:r>
              <a:rPr lang="en-GB" b="1" i="1" u="sng" dirty="0" err="1" smtClean="0">
                <a:latin typeface="Palatino Linotype" charset="0"/>
                <a:ea typeface="Palatino Linotype" charset="0"/>
                <a:cs typeface="Palatino Linotype" charset="0"/>
              </a:rPr>
              <a:t>bâtissons</a:t>
            </a:r>
            <a:r>
              <a:rPr lang="en-GB" i="1" dirty="0" smtClean="0">
                <a:latin typeface="Palatino Linotype" charset="0"/>
                <a:ea typeface="Palatino Linotype" charset="0"/>
                <a:cs typeface="Palatino Linotype" charset="0"/>
              </a:rPr>
              <a:t> pour les </a:t>
            </a:r>
            <a:r>
              <a:rPr lang="en-GB" i="1" dirty="0" err="1" smtClean="0">
                <a:latin typeface="Palatino Linotype" charset="0"/>
                <a:ea typeface="Palatino Linotype" charset="0"/>
                <a:cs typeface="Palatino Linotype" charset="0"/>
              </a:rPr>
              <a:t>générations</a:t>
            </a:r>
            <a:r>
              <a:rPr lang="en-GB" i="1" dirty="0" smtClean="0">
                <a:latin typeface="Palatino Linotype" charset="0"/>
                <a:ea typeface="Palatino Linotype" charset="0"/>
                <a:cs typeface="Palatino Linotype" charset="0"/>
              </a:rPr>
              <a:t> futures.” </a:t>
            </a:r>
            <a:br>
              <a:rPr lang="en-GB" i="1" dirty="0" smtClean="0">
                <a:latin typeface="Palatino Linotype" charset="0"/>
                <a:ea typeface="Palatino Linotype" charset="0"/>
                <a:cs typeface="Palatino Linotype" charset="0"/>
              </a:rPr>
            </a:br>
            <a:r>
              <a:rPr lang="en-GB" i="1" dirty="0" smtClean="0">
                <a:latin typeface="Palatino Linotype" charset="0"/>
                <a:ea typeface="Palatino Linotype" charset="0"/>
                <a:cs typeface="Palatino Linotype" charset="0"/>
              </a:rPr>
              <a:t/>
            </a:r>
            <a:br>
              <a:rPr lang="en-GB" i="1" dirty="0" smtClean="0">
                <a:latin typeface="Palatino Linotype" charset="0"/>
                <a:ea typeface="Palatino Linotype" charset="0"/>
                <a:cs typeface="Palatino Linotype" charset="0"/>
              </a:rPr>
            </a:br>
            <a:r>
              <a:rPr lang="en-GB" i="1" dirty="0" smtClean="0">
                <a:latin typeface="Palatino Linotype" charset="0"/>
                <a:ea typeface="Palatino Linotype" charset="0"/>
                <a:cs typeface="Palatino Linotype" charset="0"/>
              </a:rPr>
              <a:t>“</a:t>
            </a:r>
            <a:r>
              <a:rPr lang="en-GB" b="1" i="1" u="sng" dirty="0" err="1" smtClean="0">
                <a:latin typeface="Palatino Linotype" charset="0"/>
                <a:ea typeface="Palatino Linotype" charset="0"/>
                <a:cs typeface="Palatino Linotype" charset="0"/>
              </a:rPr>
              <a:t>L’architecture</a:t>
            </a:r>
            <a:r>
              <a:rPr lang="en-GB" i="1" dirty="0" smtClean="0">
                <a:latin typeface="Palatino Linotype" charset="0"/>
                <a:ea typeface="Palatino Linotype" charset="0"/>
                <a:cs typeface="Palatino Linotype" charset="0"/>
              </a:rPr>
              <a:t> de la </a:t>
            </a:r>
            <a:r>
              <a:rPr lang="en-GB" i="1" dirty="0" err="1" smtClean="0">
                <a:latin typeface="Palatino Linotype" charset="0"/>
                <a:ea typeface="Palatino Linotype" charset="0"/>
                <a:cs typeface="Palatino Linotype" charset="0"/>
              </a:rPr>
              <a:t>Belgique</a:t>
            </a:r>
            <a:r>
              <a:rPr lang="en-GB" i="1" dirty="0" smtClean="0">
                <a:latin typeface="Palatino Linotype" charset="0"/>
                <a:ea typeface="Palatino Linotype" charset="0"/>
                <a:cs typeface="Palatino Linotype" charset="0"/>
              </a:rPr>
              <a:t> </a:t>
            </a:r>
            <a:r>
              <a:rPr lang="en-GB" i="1" dirty="0" err="1" smtClean="0">
                <a:latin typeface="Palatino Linotype" charset="0"/>
                <a:ea typeface="Palatino Linotype" charset="0"/>
                <a:cs typeface="Palatino Linotype" charset="0"/>
              </a:rPr>
              <a:t>est</a:t>
            </a:r>
            <a:r>
              <a:rPr lang="en-GB" i="1" dirty="0" smtClean="0">
                <a:latin typeface="Palatino Linotype" charset="0"/>
                <a:ea typeface="Palatino Linotype" charset="0"/>
                <a:cs typeface="Palatino Linotype" charset="0"/>
              </a:rPr>
              <a:t> </a:t>
            </a:r>
            <a:r>
              <a:rPr lang="en-GB" i="1" dirty="0" err="1" smtClean="0">
                <a:latin typeface="Palatino Linotype" charset="0"/>
                <a:ea typeface="Palatino Linotype" charset="0"/>
                <a:cs typeface="Palatino Linotype" charset="0"/>
              </a:rPr>
              <a:t>radicalement</a:t>
            </a:r>
            <a:r>
              <a:rPr lang="en-GB" i="1" dirty="0" smtClean="0">
                <a:latin typeface="Palatino Linotype" charset="0"/>
                <a:ea typeface="Palatino Linotype" charset="0"/>
                <a:cs typeface="Palatino Linotype" charset="0"/>
              </a:rPr>
              <a:t> </a:t>
            </a:r>
            <a:r>
              <a:rPr lang="en-GB" i="1" dirty="0" err="1" smtClean="0">
                <a:latin typeface="Palatino Linotype" charset="0"/>
                <a:ea typeface="Palatino Linotype" charset="0"/>
                <a:cs typeface="Palatino Linotype" charset="0"/>
              </a:rPr>
              <a:t>transformée</a:t>
            </a:r>
            <a:r>
              <a:rPr lang="en-GB" i="1" dirty="0" smtClean="0">
                <a:latin typeface="Palatino Linotype" charset="0"/>
                <a:ea typeface="Palatino Linotype" charset="0"/>
                <a:cs typeface="Palatino Linotype" charset="0"/>
              </a:rPr>
              <a:t>.”</a:t>
            </a:r>
            <a:br>
              <a:rPr lang="en-GB" i="1" dirty="0" smtClean="0">
                <a:latin typeface="Palatino Linotype" charset="0"/>
                <a:ea typeface="Palatino Linotype" charset="0"/>
                <a:cs typeface="Palatino Linotype" charset="0"/>
              </a:rPr>
            </a:br>
            <a:r>
              <a:rPr lang="en-GB" i="1" dirty="0" smtClean="0">
                <a:latin typeface="Palatino Linotype" charset="0"/>
                <a:ea typeface="Palatino Linotype" charset="0"/>
                <a:cs typeface="Palatino Linotype" charset="0"/>
              </a:rPr>
              <a:t/>
            </a:r>
            <a:br>
              <a:rPr lang="en-GB" i="1" dirty="0" smtClean="0">
                <a:latin typeface="Palatino Linotype" charset="0"/>
                <a:ea typeface="Palatino Linotype" charset="0"/>
                <a:cs typeface="Palatino Linotype" charset="0"/>
              </a:rPr>
            </a:br>
            <a:r>
              <a:rPr lang="en-GB" dirty="0">
                <a:latin typeface="Palatino Linotype" charset="0"/>
                <a:ea typeface="Palatino Linotype" charset="0"/>
                <a:cs typeface="Palatino Linotype" charset="0"/>
                <a:sym typeface="Wingdings"/>
              </a:rPr>
              <a:t> ⟹   </a:t>
            </a:r>
            <a:r>
              <a:rPr lang="en-GB" b="1" dirty="0">
                <a:solidFill>
                  <a:srgbClr val="92D050"/>
                </a:solidFill>
                <a:latin typeface="Palatino Linotype" charset="0"/>
                <a:ea typeface="Palatino Linotype" charset="0"/>
                <a:cs typeface="Palatino Linotype" charset="0"/>
                <a:sym typeface="Wingdings"/>
              </a:rPr>
              <a:t>POLITIQUE</a:t>
            </a:r>
            <a:r>
              <a:rPr lang="en-GB" dirty="0">
                <a:latin typeface="Palatino Linotype" charset="0"/>
                <a:ea typeface="Palatino Linotype" charset="0"/>
                <a:cs typeface="Palatino Linotype" charset="0"/>
                <a:sym typeface="Wingdings"/>
              </a:rPr>
              <a:t> = </a:t>
            </a:r>
            <a:r>
              <a:rPr lang="en-GB" b="1" dirty="0" smtClean="0">
                <a:solidFill>
                  <a:schemeClr val="accent6"/>
                </a:solidFill>
                <a:latin typeface="Palatino Linotype" charset="0"/>
                <a:ea typeface="Palatino Linotype" charset="0"/>
                <a:cs typeface="Palatino Linotype" charset="0"/>
                <a:sym typeface="Wingdings"/>
              </a:rPr>
              <a:t>BÂTIMENT</a:t>
            </a:r>
            <a:endParaRPr lang="en-GB" b="1" i="1" dirty="0" smtClean="0">
              <a:solidFill>
                <a:schemeClr val="accent6"/>
              </a:solidFill>
              <a:latin typeface="Palatino Linotype" charset="0"/>
              <a:ea typeface="Palatino Linotype" charset="0"/>
              <a:cs typeface="Palatino Linotyp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3335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872726"/>
          </a:xfrm>
        </p:spPr>
        <p:txBody>
          <a:bodyPr>
            <a:normAutofit/>
          </a:bodyPr>
          <a:lstStyle/>
          <a:p>
            <a:pPr algn="ctr"/>
            <a:r>
              <a:rPr lang="en-GB" b="1" dirty="0" smtClean="0">
                <a:latin typeface="Palatino Linotype" charset="0"/>
                <a:ea typeface="Palatino Linotype" charset="0"/>
                <a:cs typeface="Palatino Linotype" charset="0"/>
              </a:rPr>
              <a:t>Critical Metaphor Analysis </a:t>
            </a:r>
            <a:r>
              <a:rPr lang="en-GB" dirty="0" smtClean="0">
                <a:latin typeface="Palatino Linotype" charset="0"/>
                <a:ea typeface="Palatino Linotype" charset="0"/>
                <a:cs typeface="Palatino Linotype" charset="0"/>
              </a:rPr>
              <a:t>(CMA)</a:t>
            </a:r>
            <a:endParaRPr lang="en-GB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charset="2"/>
              <a:buNone/>
              <a:tabLst/>
              <a:defRPr/>
            </a:pPr>
            <a:endParaRPr lang="en-GB" b="1" i="1" dirty="0" smtClean="0">
              <a:solidFill>
                <a:schemeClr val="accent6"/>
              </a:solidFill>
              <a:latin typeface="Palatino Linotype" charset="0"/>
              <a:ea typeface="Palatino Linotype" charset="0"/>
              <a:cs typeface="Palatino Linotype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charset="2"/>
              <a:buNone/>
              <a:tabLst/>
              <a:defRPr/>
            </a:pPr>
            <a:r>
              <a:rPr lang="en-GB" dirty="0" smtClean="0">
                <a:latin typeface="Palatino Linotype" charset="0"/>
                <a:ea typeface="Palatino Linotype" charset="0"/>
                <a:cs typeface="Palatino Linotype" charset="0"/>
              </a:rPr>
              <a:t>CDA ⟶ </a:t>
            </a:r>
            <a:r>
              <a:rPr lang="en-GB" dirty="0" err="1" smtClean="0">
                <a:latin typeface="Palatino Linotype" charset="0"/>
                <a:ea typeface="Palatino Linotype" charset="0"/>
                <a:cs typeface="Palatino Linotype" charset="0"/>
              </a:rPr>
              <a:t>Discours</a:t>
            </a:r>
            <a:r>
              <a:rPr lang="en-GB" dirty="0" smtClean="0">
                <a:latin typeface="Palatino Linotype" charset="0"/>
                <a:ea typeface="Palatino Linotype" charset="0"/>
                <a:cs typeface="Palatino Linotype" charset="0"/>
              </a:rPr>
              <a:t> </a:t>
            </a:r>
            <a:br>
              <a:rPr lang="en-GB" dirty="0" smtClean="0">
                <a:latin typeface="Palatino Linotype" charset="0"/>
                <a:ea typeface="Palatino Linotype" charset="0"/>
                <a:cs typeface="Palatino Linotype" charset="0"/>
              </a:rPr>
            </a:br>
            <a:endParaRPr lang="en-GB" dirty="0">
              <a:latin typeface="Palatino Linotype" charset="0"/>
              <a:ea typeface="Palatino Linotype" charset="0"/>
              <a:cs typeface="Palatino Linotype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en-GB" dirty="0" smtClean="0">
                <a:latin typeface="Palatino Linotype" charset="0"/>
                <a:ea typeface="Palatino Linotype" charset="0"/>
                <a:cs typeface="Palatino Linotype" charset="0"/>
              </a:rPr>
              <a:t>Domaine </a:t>
            </a:r>
            <a:r>
              <a:rPr lang="en-GB" dirty="0" err="1" smtClean="0">
                <a:latin typeface="Palatino Linotype" charset="0"/>
                <a:ea typeface="Palatino Linotype" charset="0"/>
                <a:cs typeface="Palatino Linotype" charset="0"/>
              </a:rPr>
              <a:t>politique</a:t>
            </a:r>
            <a:r>
              <a:rPr lang="en-GB" dirty="0" smtClean="0">
                <a:latin typeface="Palatino Linotype" charset="0"/>
                <a:ea typeface="Palatino Linotype" charset="0"/>
                <a:cs typeface="Palatino Linotype" charset="0"/>
              </a:rPr>
              <a:t> </a:t>
            </a:r>
            <a:r>
              <a:rPr lang="en-GB" dirty="0">
                <a:latin typeface="Palatino Linotype" charset="0"/>
                <a:ea typeface="Palatino Linotype" charset="0"/>
                <a:cs typeface="Palatino Linotype" charset="0"/>
              </a:rPr>
              <a:t>⟶ </a:t>
            </a:r>
            <a:r>
              <a:rPr lang="en-GB" dirty="0" smtClean="0">
                <a:latin typeface="Palatino Linotype" charset="0"/>
                <a:ea typeface="Palatino Linotype" charset="0"/>
                <a:cs typeface="Palatino Linotype" charset="0"/>
              </a:rPr>
              <a:t> </a:t>
            </a:r>
            <a:r>
              <a:rPr lang="en-GB" dirty="0" err="1" smtClean="0">
                <a:latin typeface="Palatino Linotype" charset="0"/>
                <a:ea typeface="Palatino Linotype" charset="0"/>
                <a:cs typeface="Palatino Linotype" charset="0"/>
              </a:rPr>
              <a:t>Discours</a:t>
            </a:r>
            <a:r>
              <a:rPr lang="en-GB" dirty="0" smtClean="0">
                <a:latin typeface="Palatino Linotype" charset="0"/>
                <a:ea typeface="Palatino Linotype" charset="0"/>
                <a:cs typeface="Palatino Linotype" charset="0"/>
              </a:rPr>
              <a:t> 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endParaRPr lang="en-GB" dirty="0">
              <a:latin typeface="Palatino Linotype" charset="0"/>
              <a:ea typeface="Palatino Linotype" charset="0"/>
              <a:cs typeface="Palatino Linotype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en-GB" dirty="0" err="1" smtClean="0">
                <a:latin typeface="Palatino Linotype" charset="0"/>
                <a:ea typeface="Palatino Linotype" charset="0"/>
                <a:cs typeface="Palatino Linotype" charset="0"/>
              </a:rPr>
              <a:t>Discours</a:t>
            </a:r>
            <a:r>
              <a:rPr lang="en-GB" dirty="0" smtClean="0">
                <a:latin typeface="Palatino Linotype" charset="0"/>
                <a:ea typeface="Palatino Linotype" charset="0"/>
                <a:cs typeface="Palatino Linotype" charset="0"/>
              </a:rPr>
              <a:t> </a:t>
            </a:r>
            <a:r>
              <a:rPr lang="en-GB" dirty="0" err="1" smtClean="0">
                <a:latin typeface="Palatino Linotype" charset="0"/>
                <a:ea typeface="Palatino Linotype" charset="0"/>
                <a:cs typeface="Palatino Linotype" charset="0"/>
              </a:rPr>
              <a:t>politique</a:t>
            </a:r>
            <a:r>
              <a:rPr lang="en-GB" dirty="0" smtClean="0">
                <a:latin typeface="Palatino Linotype" charset="0"/>
                <a:ea typeface="Palatino Linotype" charset="0"/>
                <a:cs typeface="Palatino Linotype" charset="0"/>
              </a:rPr>
              <a:t> </a:t>
            </a:r>
            <a:r>
              <a:rPr lang="en-GB" dirty="0">
                <a:latin typeface="Palatino Linotype" charset="0"/>
                <a:ea typeface="Palatino Linotype" charset="0"/>
                <a:cs typeface="Palatino Linotype" charset="0"/>
              </a:rPr>
              <a:t>⟶ </a:t>
            </a:r>
            <a:r>
              <a:rPr lang="en-GB" dirty="0" smtClean="0">
                <a:latin typeface="Palatino Linotype" charset="0"/>
                <a:ea typeface="Palatino Linotype" charset="0"/>
                <a:cs typeface="Palatino Linotype" charset="0"/>
              </a:rPr>
              <a:t> Analyse des </a:t>
            </a:r>
            <a:r>
              <a:rPr lang="en-GB" dirty="0" err="1" smtClean="0">
                <a:latin typeface="Palatino Linotype" charset="0"/>
                <a:ea typeface="Palatino Linotype" charset="0"/>
                <a:cs typeface="Palatino Linotype" charset="0"/>
              </a:rPr>
              <a:t>métaphores</a:t>
            </a:r>
            <a:r>
              <a:rPr lang="en-GB" dirty="0" smtClean="0">
                <a:latin typeface="Palatino Linotype" charset="0"/>
                <a:ea typeface="Palatino Linotype" charset="0"/>
                <a:cs typeface="Palatino Linotype" charset="0"/>
              </a:rPr>
              <a:t> 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endParaRPr lang="en-GB" dirty="0">
              <a:latin typeface="Palatino Linotype" charset="0"/>
              <a:ea typeface="Palatino Linotype" charset="0"/>
              <a:cs typeface="Palatino Linotype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en-GB" dirty="0" smtClean="0">
                <a:latin typeface="Palatino Linotype" charset="0"/>
                <a:ea typeface="Palatino Linotype" charset="0"/>
                <a:cs typeface="Palatino Linotype" charset="0"/>
              </a:rPr>
              <a:t>	⟹ CDA </a:t>
            </a:r>
            <a:r>
              <a:rPr lang="en-GB" dirty="0">
                <a:latin typeface="Palatino Linotype" charset="0"/>
                <a:ea typeface="Palatino Linotype" charset="0"/>
                <a:cs typeface="Palatino Linotype" charset="0"/>
              </a:rPr>
              <a:t>⟶ </a:t>
            </a:r>
            <a:r>
              <a:rPr lang="en-GB" dirty="0" smtClean="0">
                <a:latin typeface="Palatino Linotype" charset="0"/>
                <a:ea typeface="Palatino Linotype" charset="0"/>
                <a:cs typeface="Palatino Linotype" charset="0"/>
              </a:rPr>
              <a:t> Analyse des </a:t>
            </a:r>
            <a:r>
              <a:rPr lang="en-GB" dirty="0" err="1" smtClean="0">
                <a:latin typeface="Palatino Linotype" charset="0"/>
                <a:ea typeface="Palatino Linotype" charset="0"/>
                <a:cs typeface="Palatino Linotype" charset="0"/>
              </a:rPr>
              <a:t>métaphores</a:t>
            </a:r>
            <a:endParaRPr lang="en-GB" dirty="0" smtClean="0">
              <a:latin typeface="Palatino Linotype" charset="0"/>
              <a:ea typeface="Palatino Linotype" charset="0"/>
              <a:cs typeface="Palatino Linotype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endParaRPr lang="en-GB" dirty="0">
              <a:latin typeface="Palatino Linotype" charset="0"/>
              <a:ea typeface="Palatino Linotype" charset="0"/>
              <a:cs typeface="Palatino Linotype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en-GB" i="1" dirty="0" smtClean="0">
                <a:latin typeface="Palatino Linotype" charset="0"/>
                <a:ea typeface="Palatino Linotype" charset="0"/>
                <a:cs typeface="Palatino Linotype" charset="0"/>
              </a:rPr>
              <a:t>“Different metaphors have different ideological attachments”</a:t>
            </a:r>
            <a:r>
              <a:rPr lang="en-GB" dirty="0" smtClean="0">
                <a:latin typeface="Palatino Linotype" charset="0"/>
                <a:ea typeface="Palatino Linotype" charset="0"/>
                <a:cs typeface="Palatino Linotype" charset="0"/>
              </a:rPr>
              <a:t> (Fairclough, 2001)</a:t>
            </a:r>
            <a:endParaRPr lang="en-GB" i="1" dirty="0" smtClean="0">
              <a:latin typeface="Palatino Linotype" charset="0"/>
              <a:ea typeface="Palatino Linotype" charset="0"/>
              <a:cs typeface="Palatino Linotyp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2437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840068"/>
          </a:xfrm>
        </p:spPr>
        <p:txBody>
          <a:bodyPr/>
          <a:lstStyle/>
          <a:p>
            <a:pPr algn="ctr"/>
            <a:r>
              <a:rPr lang="en-GB" b="1">
                <a:latin typeface="Palatino Linotype" charset="0"/>
                <a:ea typeface="Palatino Linotype" charset="0"/>
                <a:cs typeface="Palatino Linotype" charset="0"/>
              </a:rPr>
              <a:t>Deliberate Metaphor Theory </a:t>
            </a:r>
            <a:r>
              <a:rPr lang="en-GB">
                <a:latin typeface="Palatino Linotype" charset="0"/>
                <a:ea typeface="Palatino Linotype" charset="0"/>
                <a:cs typeface="Palatino Linotype" charset="0"/>
              </a:rPr>
              <a:t>(DMT)</a:t>
            </a:r>
            <a:endParaRPr lang="en-GB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Ø"/>
            </a:pPr>
            <a:r>
              <a:rPr lang="en-GB" dirty="0">
                <a:latin typeface="Palatino Linotype" charset="0"/>
                <a:ea typeface="Palatino Linotype" charset="0"/>
                <a:cs typeface="Palatino Linotype" charset="0"/>
              </a:rPr>
              <a:t> </a:t>
            </a:r>
            <a:r>
              <a:rPr lang="en-GB" dirty="0" err="1" smtClean="0">
                <a:latin typeface="Palatino Linotype" charset="0"/>
                <a:ea typeface="Palatino Linotype" charset="0"/>
                <a:cs typeface="Palatino Linotype" charset="0"/>
              </a:rPr>
              <a:t>Théorie</a:t>
            </a:r>
            <a:r>
              <a:rPr lang="en-GB" dirty="0" smtClean="0">
                <a:latin typeface="Palatino Linotype" charset="0"/>
                <a:ea typeface="Palatino Linotype" charset="0"/>
                <a:cs typeface="Palatino Linotype" charset="0"/>
              </a:rPr>
              <a:t> des </a:t>
            </a:r>
            <a:r>
              <a:rPr lang="en-GB" dirty="0" err="1" smtClean="0">
                <a:latin typeface="Palatino Linotype" charset="0"/>
                <a:ea typeface="Palatino Linotype" charset="0"/>
                <a:cs typeface="Palatino Linotype" charset="0"/>
              </a:rPr>
              <a:t>métaphores</a:t>
            </a:r>
            <a:r>
              <a:rPr lang="en-GB" dirty="0" smtClean="0">
                <a:latin typeface="Palatino Linotype" charset="0"/>
                <a:ea typeface="Palatino Linotype" charset="0"/>
                <a:cs typeface="Palatino Linotype" charset="0"/>
              </a:rPr>
              <a:t> </a:t>
            </a:r>
            <a:r>
              <a:rPr lang="en-GB" dirty="0" err="1" smtClean="0">
                <a:latin typeface="Palatino Linotype" charset="0"/>
                <a:ea typeface="Palatino Linotype" charset="0"/>
                <a:cs typeface="Palatino Linotype" charset="0"/>
              </a:rPr>
              <a:t>délibérées</a:t>
            </a:r>
            <a:r>
              <a:rPr lang="en-GB" dirty="0" smtClean="0">
                <a:latin typeface="Palatino Linotype" charset="0"/>
                <a:ea typeface="Palatino Linotype" charset="0"/>
                <a:cs typeface="Palatino Linotype" charset="0"/>
              </a:rPr>
              <a:t> (Steen, 2008) </a:t>
            </a:r>
          </a:p>
          <a:p>
            <a:pPr>
              <a:buFont typeface="Wingdings" charset="2"/>
              <a:buChar char="Ø"/>
            </a:pPr>
            <a:r>
              <a:rPr lang="en-GB" dirty="0">
                <a:latin typeface="Palatino Linotype" charset="0"/>
                <a:ea typeface="Palatino Linotype" charset="0"/>
                <a:cs typeface="Palatino Linotype" charset="0"/>
              </a:rPr>
              <a:t> </a:t>
            </a:r>
            <a:r>
              <a:rPr lang="en-GB" dirty="0" err="1" smtClean="0">
                <a:latin typeface="Palatino Linotype" charset="0"/>
                <a:ea typeface="Palatino Linotype" charset="0"/>
                <a:cs typeface="Palatino Linotype" charset="0"/>
              </a:rPr>
              <a:t>Qu’est-ce</a:t>
            </a:r>
            <a:r>
              <a:rPr lang="en-GB" dirty="0" smtClean="0">
                <a:latin typeface="Palatino Linotype" charset="0"/>
                <a:ea typeface="Palatino Linotype" charset="0"/>
                <a:cs typeface="Palatino Linotype" charset="0"/>
              </a:rPr>
              <a:t> </a:t>
            </a:r>
            <a:r>
              <a:rPr lang="en-GB" dirty="0" err="1" smtClean="0">
                <a:latin typeface="Palatino Linotype" charset="0"/>
                <a:ea typeface="Palatino Linotype" charset="0"/>
                <a:cs typeface="Palatino Linotype" charset="0"/>
              </a:rPr>
              <a:t>qu’une</a:t>
            </a:r>
            <a:r>
              <a:rPr lang="en-GB" dirty="0" smtClean="0">
                <a:latin typeface="Palatino Linotype" charset="0"/>
                <a:ea typeface="Palatino Linotype" charset="0"/>
                <a:cs typeface="Palatino Linotype" charset="0"/>
              </a:rPr>
              <a:t> “</a:t>
            </a:r>
            <a:r>
              <a:rPr lang="en-GB" dirty="0" err="1" smtClean="0">
                <a:latin typeface="Palatino Linotype" charset="0"/>
                <a:ea typeface="Palatino Linotype" charset="0"/>
                <a:cs typeface="Palatino Linotype" charset="0"/>
              </a:rPr>
              <a:t>métaphore</a:t>
            </a:r>
            <a:r>
              <a:rPr lang="en-GB" dirty="0" smtClean="0">
                <a:latin typeface="Palatino Linotype" charset="0"/>
                <a:ea typeface="Palatino Linotype" charset="0"/>
                <a:cs typeface="Palatino Linotype" charset="0"/>
              </a:rPr>
              <a:t> </a:t>
            </a:r>
            <a:r>
              <a:rPr lang="en-GB" dirty="0" err="1" smtClean="0">
                <a:latin typeface="Palatino Linotype" charset="0"/>
                <a:ea typeface="Palatino Linotype" charset="0"/>
                <a:cs typeface="Palatino Linotype" charset="0"/>
              </a:rPr>
              <a:t>délibérée</a:t>
            </a:r>
            <a:r>
              <a:rPr lang="en-GB" dirty="0" smtClean="0">
                <a:latin typeface="Palatino Linotype" charset="0"/>
                <a:ea typeface="Palatino Linotype" charset="0"/>
                <a:cs typeface="Palatino Linotype" charset="0"/>
              </a:rPr>
              <a:t>”? </a:t>
            </a:r>
            <a:br>
              <a:rPr lang="en-GB" dirty="0" smtClean="0">
                <a:latin typeface="Palatino Linotype" charset="0"/>
                <a:ea typeface="Palatino Linotype" charset="0"/>
                <a:cs typeface="Palatino Linotype" charset="0"/>
              </a:rPr>
            </a:br>
            <a:r>
              <a:rPr lang="en-GB" dirty="0" smtClean="0">
                <a:latin typeface="Palatino Linotype" charset="0"/>
                <a:ea typeface="Palatino Linotype" charset="0"/>
                <a:cs typeface="Palatino Linotype" charset="0"/>
              </a:rPr>
              <a:t/>
            </a:r>
            <a:br>
              <a:rPr lang="en-GB" dirty="0" smtClean="0">
                <a:latin typeface="Palatino Linotype" charset="0"/>
                <a:ea typeface="Palatino Linotype" charset="0"/>
                <a:cs typeface="Palatino Linotype" charset="0"/>
              </a:rPr>
            </a:br>
            <a:endParaRPr lang="en-GB" dirty="0" smtClean="0">
              <a:latin typeface="Palatino Linotype" charset="0"/>
              <a:ea typeface="Palatino Linotype" charset="0"/>
              <a:cs typeface="Palatino Linotype" charset="0"/>
            </a:endParaRPr>
          </a:p>
          <a:p>
            <a:pPr>
              <a:buFont typeface="Wingdings" charset="2"/>
              <a:buChar char="Ø"/>
            </a:pPr>
            <a:r>
              <a:rPr lang="en-GB" dirty="0">
                <a:latin typeface="Palatino Linotype" charset="0"/>
                <a:ea typeface="Palatino Linotype" charset="0"/>
                <a:cs typeface="Palatino Linotype" charset="0"/>
              </a:rPr>
              <a:t> </a:t>
            </a:r>
            <a:r>
              <a:rPr lang="en-GB" dirty="0" smtClean="0">
                <a:latin typeface="Palatino Linotype" charset="0"/>
                <a:ea typeface="Palatino Linotype" charset="0"/>
                <a:cs typeface="Palatino Linotype" charset="0"/>
              </a:rPr>
              <a:t>Rappel: Conceptual Metaphor Theory</a:t>
            </a:r>
            <a:r>
              <a:rPr lang="en-GB" dirty="0">
                <a:latin typeface="Palatino Linotype" charset="0"/>
                <a:ea typeface="Palatino Linotype" charset="0"/>
                <a:cs typeface="Palatino Linotype" charset="0"/>
              </a:rPr>
              <a:t/>
            </a:r>
            <a:br>
              <a:rPr lang="en-GB" dirty="0">
                <a:latin typeface="Palatino Linotype" charset="0"/>
                <a:ea typeface="Palatino Linotype" charset="0"/>
                <a:cs typeface="Palatino Linotype" charset="0"/>
              </a:rPr>
            </a:br>
            <a:r>
              <a:rPr lang="en-GB" dirty="0" smtClean="0">
                <a:latin typeface="Palatino Linotype" charset="0"/>
                <a:ea typeface="Palatino Linotype" charset="0"/>
                <a:cs typeface="Palatino Linotype" charset="0"/>
              </a:rPr>
              <a:t/>
            </a:r>
            <a:br>
              <a:rPr lang="en-GB" dirty="0" smtClean="0">
                <a:latin typeface="Palatino Linotype" charset="0"/>
                <a:ea typeface="Palatino Linotype" charset="0"/>
                <a:cs typeface="Palatino Linotype" charset="0"/>
              </a:rPr>
            </a:br>
            <a:r>
              <a:rPr lang="en-GB" dirty="0" smtClean="0">
                <a:latin typeface="Palatino Linotype" charset="0"/>
                <a:ea typeface="Palatino Linotype" charset="0"/>
                <a:cs typeface="Palatino Linotype" charset="0"/>
              </a:rPr>
              <a:t>	1. Cross-domain mapping</a:t>
            </a:r>
            <a:br>
              <a:rPr lang="en-GB" dirty="0" smtClean="0">
                <a:latin typeface="Palatino Linotype" charset="0"/>
                <a:ea typeface="Palatino Linotype" charset="0"/>
                <a:cs typeface="Palatino Linotype" charset="0"/>
              </a:rPr>
            </a:br>
            <a:r>
              <a:rPr lang="en-GB" dirty="0" smtClean="0">
                <a:latin typeface="Palatino Linotype" charset="0"/>
                <a:ea typeface="Palatino Linotype" charset="0"/>
                <a:cs typeface="Palatino Linotype" charset="0"/>
              </a:rPr>
              <a:t>	2. </a:t>
            </a:r>
            <a:r>
              <a:rPr lang="en-GB" dirty="0" err="1" smtClean="0">
                <a:latin typeface="Palatino Linotype" charset="0"/>
                <a:ea typeface="Palatino Linotype" charset="0"/>
                <a:cs typeface="Palatino Linotype" charset="0"/>
              </a:rPr>
              <a:t>Métaphores</a:t>
            </a:r>
            <a:r>
              <a:rPr lang="en-GB" dirty="0" smtClean="0">
                <a:latin typeface="Palatino Linotype" charset="0"/>
                <a:ea typeface="Palatino Linotype" charset="0"/>
                <a:cs typeface="Palatino Linotype" charset="0"/>
              </a:rPr>
              <a:t> = langue et </a:t>
            </a:r>
            <a:r>
              <a:rPr lang="en-GB" dirty="0" err="1" smtClean="0">
                <a:latin typeface="Palatino Linotype" charset="0"/>
                <a:ea typeface="Palatino Linotype" charset="0"/>
                <a:cs typeface="Palatino Linotype" charset="0"/>
              </a:rPr>
              <a:t>pensée</a:t>
            </a:r>
            <a:r>
              <a:rPr lang="en-GB" dirty="0" smtClean="0">
                <a:latin typeface="Palatino Linotype" charset="0"/>
                <a:ea typeface="Palatino Linotype" charset="0"/>
                <a:cs typeface="Palatino Linotype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30852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840068"/>
          </a:xfrm>
        </p:spPr>
        <p:txBody>
          <a:bodyPr/>
          <a:lstStyle/>
          <a:p>
            <a:pPr algn="ctr"/>
            <a:r>
              <a:rPr lang="en-GB" b="1">
                <a:latin typeface="Palatino Linotype" charset="0"/>
                <a:ea typeface="Palatino Linotype" charset="0"/>
                <a:cs typeface="Palatino Linotype" charset="0"/>
              </a:rPr>
              <a:t>Deliberate Metaphor Theory </a:t>
            </a:r>
            <a:r>
              <a:rPr lang="en-GB">
                <a:latin typeface="Palatino Linotype" charset="0"/>
                <a:ea typeface="Palatino Linotype" charset="0"/>
                <a:cs typeface="Palatino Linotype" charset="0"/>
              </a:rPr>
              <a:t>(DMT)</a:t>
            </a:r>
            <a:endParaRPr lang="en-GB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Ø"/>
            </a:pPr>
            <a:r>
              <a:rPr lang="en-GB" dirty="0" smtClean="0">
                <a:latin typeface="Palatino Linotype" charset="0"/>
                <a:ea typeface="Palatino Linotype" charset="0"/>
                <a:cs typeface="Palatino Linotype" charset="0"/>
              </a:rPr>
              <a:t> Rappel 1 de CMT: Cross-domain mapping </a:t>
            </a:r>
            <a:r>
              <a:rPr lang="en-GB" dirty="0">
                <a:latin typeface="Palatino Linotype" charset="0"/>
                <a:ea typeface="Palatino Linotype" charset="0"/>
                <a:cs typeface="Palatino Linotype" charset="0"/>
              </a:rPr>
              <a:t/>
            </a:r>
            <a:br>
              <a:rPr lang="en-GB" dirty="0">
                <a:latin typeface="Palatino Linotype" charset="0"/>
                <a:ea typeface="Palatino Linotype" charset="0"/>
                <a:cs typeface="Palatino Linotype" charset="0"/>
              </a:rPr>
            </a:br>
            <a:r>
              <a:rPr lang="en-GB" dirty="0">
                <a:latin typeface="Palatino Linotype" charset="0"/>
                <a:ea typeface="Palatino Linotype" charset="0"/>
                <a:cs typeface="Palatino Linotype" charset="0"/>
              </a:rPr>
              <a:t/>
            </a:r>
            <a:br>
              <a:rPr lang="en-GB" dirty="0">
                <a:latin typeface="Palatino Linotype" charset="0"/>
                <a:ea typeface="Palatino Linotype" charset="0"/>
                <a:cs typeface="Palatino Linotype" charset="0"/>
              </a:rPr>
            </a:br>
            <a:endParaRPr lang="en-GB" dirty="0">
              <a:latin typeface="Palatino Linotype" charset="0"/>
              <a:ea typeface="Palatino Linotype" charset="0"/>
              <a:cs typeface="Palatino Linotype" charset="0"/>
            </a:endParaRPr>
          </a:p>
          <a:p>
            <a:pPr marL="0" indent="0" algn="ctr">
              <a:buNone/>
            </a:pPr>
            <a:r>
              <a:rPr lang="en-GB" u="sng" dirty="0" smtClean="0">
                <a:latin typeface="Palatino Linotype" charset="0"/>
                <a:ea typeface="Palatino Linotype" charset="0"/>
                <a:cs typeface="Palatino Linotype" charset="0"/>
              </a:rPr>
              <a:t>Point de </a:t>
            </a:r>
            <a:r>
              <a:rPr lang="en-GB" u="sng" dirty="0" err="1" smtClean="0">
                <a:latin typeface="Palatino Linotype" charset="0"/>
                <a:ea typeface="Palatino Linotype" charset="0"/>
                <a:cs typeface="Palatino Linotype" charset="0"/>
              </a:rPr>
              <a:t>départ</a:t>
            </a:r>
            <a:r>
              <a:rPr lang="en-GB" u="sng" dirty="0" smtClean="0">
                <a:latin typeface="Palatino Linotype" charset="0"/>
                <a:ea typeface="Palatino Linotype" charset="0"/>
                <a:cs typeface="Palatino Linotype" charset="0"/>
              </a:rPr>
              <a:t> </a:t>
            </a:r>
            <a:r>
              <a:rPr lang="en-GB" dirty="0" smtClean="0">
                <a:latin typeface="Palatino Linotype" charset="0"/>
                <a:ea typeface="Palatino Linotype" charset="0"/>
                <a:cs typeface="Palatino Linotype" charset="0"/>
              </a:rPr>
              <a:t>de DMT = </a:t>
            </a:r>
            <a:r>
              <a:rPr lang="en-GB" b="1" i="1" dirty="0" smtClean="0">
                <a:latin typeface="Palatino Linotype" charset="0"/>
                <a:ea typeface="Palatino Linotype" charset="0"/>
                <a:cs typeface="Palatino Linotype" charset="0"/>
              </a:rPr>
              <a:t>Le </a:t>
            </a:r>
            <a:r>
              <a:rPr lang="en-GB" b="1" i="1" dirty="0" err="1" smtClean="0">
                <a:latin typeface="Palatino Linotype" charset="0"/>
                <a:ea typeface="Palatino Linotype" charset="0"/>
                <a:cs typeface="Palatino Linotype" charset="0"/>
              </a:rPr>
              <a:t>Paradoxe</a:t>
            </a:r>
            <a:r>
              <a:rPr lang="en-GB" b="1" i="1" dirty="0" smtClean="0">
                <a:latin typeface="Palatino Linotype" charset="0"/>
                <a:ea typeface="Palatino Linotype" charset="0"/>
                <a:cs typeface="Palatino Linotype" charset="0"/>
              </a:rPr>
              <a:t> des </a:t>
            </a:r>
            <a:r>
              <a:rPr lang="en-GB" b="1" i="1" dirty="0" err="1" smtClean="0">
                <a:latin typeface="Palatino Linotype" charset="0"/>
                <a:ea typeface="Palatino Linotype" charset="0"/>
                <a:cs typeface="Palatino Linotype" charset="0"/>
              </a:rPr>
              <a:t>Métaphores</a:t>
            </a:r>
            <a:r>
              <a:rPr lang="en-GB" dirty="0" smtClean="0">
                <a:latin typeface="Palatino Linotype" charset="0"/>
                <a:ea typeface="Palatino Linotype" charset="0"/>
                <a:cs typeface="Palatino Linotype" charset="0"/>
              </a:rPr>
              <a:t> (Steen, 2007) </a:t>
            </a:r>
          </a:p>
          <a:p>
            <a:pPr marL="0" indent="0" algn="ctr">
              <a:buNone/>
            </a:pPr>
            <a:endParaRPr lang="en-GB" dirty="0">
              <a:latin typeface="Palatino Linotype" charset="0"/>
              <a:ea typeface="Palatino Linotype" charset="0"/>
              <a:cs typeface="Palatino Linotype" charset="0"/>
            </a:endParaRPr>
          </a:p>
          <a:p>
            <a:pPr marL="0" indent="0" algn="ctr">
              <a:buNone/>
            </a:pPr>
            <a:r>
              <a:rPr lang="en-GB" dirty="0" smtClean="0">
                <a:latin typeface="Palatino Linotype" charset="0"/>
                <a:ea typeface="Palatino Linotype" charset="0"/>
                <a:cs typeface="Palatino Linotype" charset="0"/>
              </a:rPr>
              <a:t>La </a:t>
            </a:r>
            <a:r>
              <a:rPr lang="en-GB" dirty="0" err="1" smtClean="0">
                <a:latin typeface="Palatino Linotype" charset="0"/>
                <a:ea typeface="Palatino Linotype" charset="0"/>
                <a:cs typeface="Palatino Linotype" charset="0"/>
              </a:rPr>
              <a:t>majorité</a:t>
            </a:r>
            <a:r>
              <a:rPr lang="en-GB" dirty="0" smtClean="0">
                <a:latin typeface="Palatino Linotype" charset="0"/>
                <a:ea typeface="Palatino Linotype" charset="0"/>
                <a:cs typeface="Palatino Linotype" charset="0"/>
              </a:rPr>
              <a:t> des </a:t>
            </a:r>
            <a:r>
              <a:rPr lang="en-GB" dirty="0" err="1" smtClean="0">
                <a:latin typeface="Palatino Linotype" charset="0"/>
                <a:ea typeface="Palatino Linotype" charset="0"/>
                <a:cs typeface="Palatino Linotype" charset="0"/>
              </a:rPr>
              <a:t>métaphores</a:t>
            </a:r>
            <a:r>
              <a:rPr lang="en-GB" dirty="0" smtClean="0">
                <a:latin typeface="Palatino Linotype" charset="0"/>
                <a:ea typeface="Palatino Linotype" charset="0"/>
                <a:cs typeface="Palatino Linotype" charset="0"/>
              </a:rPr>
              <a:t> ne </a:t>
            </a:r>
            <a:r>
              <a:rPr lang="en-GB" dirty="0" err="1" smtClean="0">
                <a:latin typeface="Palatino Linotype" charset="0"/>
                <a:ea typeface="Palatino Linotype" charset="0"/>
                <a:cs typeface="Palatino Linotype" charset="0"/>
              </a:rPr>
              <a:t>sont</a:t>
            </a:r>
            <a:r>
              <a:rPr lang="en-GB" dirty="0" smtClean="0">
                <a:latin typeface="Palatino Linotype" charset="0"/>
                <a:ea typeface="Palatino Linotype" charset="0"/>
                <a:cs typeface="Palatino Linotype" charset="0"/>
              </a:rPr>
              <a:t> </a:t>
            </a:r>
            <a:r>
              <a:rPr lang="en-GB" b="1" u="sng" dirty="0" smtClean="0">
                <a:latin typeface="Palatino Linotype" charset="0"/>
                <a:ea typeface="Palatino Linotype" charset="0"/>
                <a:cs typeface="Palatino Linotype" charset="0"/>
              </a:rPr>
              <a:t>pas</a:t>
            </a:r>
            <a:r>
              <a:rPr lang="en-GB" dirty="0" smtClean="0">
                <a:latin typeface="Palatino Linotype" charset="0"/>
                <a:ea typeface="Palatino Linotype" charset="0"/>
                <a:cs typeface="Palatino Linotype" charset="0"/>
              </a:rPr>
              <a:t> </a:t>
            </a:r>
            <a:r>
              <a:rPr lang="en-GB" dirty="0" err="1" smtClean="0">
                <a:latin typeface="Palatino Linotype" charset="0"/>
                <a:ea typeface="Palatino Linotype" charset="0"/>
                <a:cs typeface="Palatino Linotype" charset="0"/>
              </a:rPr>
              <a:t>traitées</a:t>
            </a:r>
            <a:r>
              <a:rPr lang="en-GB" dirty="0" smtClean="0">
                <a:latin typeface="Palatino Linotype" charset="0"/>
                <a:ea typeface="Palatino Linotype" charset="0"/>
                <a:cs typeface="Palatino Linotype" charset="0"/>
              </a:rPr>
              <a:t> par cross-domain mapping, </a:t>
            </a:r>
          </a:p>
          <a:p>
            <a:pPr marL="0" indent="0" algn="ctr">
              <a:buNone/>
            </a:pPr>
            <a:r>
              <a:rPr lang="en-GB" dirty="0" err="1" smtClean="0">
                <a:latin typeface="Palatino Linotype" charset="0"/>
                <a:ea typeface="Palatino Linotype" charset="0"/>
                <a:cs typeface="Palatino Linotype" charset="0"/>
              </a:rPr>
              <a:t>mais</a:t>
            </a:r>
            <a:r>
              <a:rPr lang="en-GB" dirty="0" smtClean="0">
                <a:latin typeface="Palatino Linotype" charset="0"/>
                <a:ea typeface="Palatino Linotype" charset="0"/>
                <a:cs typeface="Palatino Linotype" charset="0"/>
              </a:rPr>
              <a:t> </a:t>
            </a:r>
            <a:r>
              <a:rPr lang="en-GB" dirty="0" err="1" smtClean="0">
                <a:latin typeface="Palatino Linotype" charset="0"/>
                <a:ea typeface="Palatino Linotype" charset="0"/>
                <a:cs typeface="Palatino Linotype" charset="0"/>
              </a:rPr>
              <a:t>plutôt</a:t>
            </a:r>
            <a:r>
              <a:rPr lang="en-GB" dirty="0" smtClean="0">
                <a:latin typeface="Palatino Linotype" charset="0"/>
                <a:ea typeface="Palatino Linotype" charset="0"/>
                <a:cs typeface="Palatino Linotype" charset="0"/>
              </a:rPr>
              <a:t> par </a:t>
            </a:r>
            <a:r>
              <a:rPr lang="en-GB" dirty="0" err="1" smtClean="0">
                <a:latin typeface="Palatino Linotype" charset="0"/>
                <a:ea typeface="Palatino Linotype" charset="0"/>
                <a:cs typeface="Palatino Linotype" charset="0"/>
              </a:rPr>
              <a:t>catégorisation</a:t>
            </a:r>
            <a:r>
              <a:rPr lang="en-GB" dirty="0" smtClean="0">
                <a:latin typeface="Palatino Linotype" charset="0"/>
                <a:ea typeface="Palatino Linotype" charset="0"/>
                <a:cs typeface="Palatino Linotype" charset="0"/>
              </a:rPr>
              <a:t>. </a:t>
            </a:r>
            <a:r>
              <a:rPr lang="en-GB" dirty="0">
                <a:latin typeface="Palatino Linotype" charset="0"/>
                <a:ea typeface="Palatino Linotype" charset="0"/>
                <a:cs typeface="Palatino Linotype" charset="0"/>
              </a:rPr>
              <a:t/>
            </a:r>
            <a:br>
              <a:rPr lang="en-GB" dirty="0">
                <a:latin typeface="Palatino Linotype" charset="0"/>
                <a:ea typeface="Palatino Linotype" charset="0"/>
                <a:cs typeface="Palatino Linotype" charset="0"/>
              </a:rPr>
            </a:br>
            <a:r>
              <a:rPr lang="en-GB" dirty="0" smtClean="0">
                <a:latin typeface="Palatino Linotype" charset="0"/>
                <a:ea typeface="Palatino Linotype" charset="0"/>
                <a:cs typeface="Palatino Linotype" charset="0"/>
              </a:rPr>
              <a:t/>
            </a:r>
            <a:br>
              <a:rPr lang="en-GB" dirty="0" smtClean="0">
                <a:latin typeface="Palatino Linotype" charset="0"/>
                <a:ea typeface="Palatino Linotype" charset="0"/>
                <a:cs typeface="Palatino Linotype" charset="0"/>
              </a:rPr>
            </a:br>
            <a:endParaRPr lang="en-GB" b="1" u="sng" dirty="0">
              <a:latin typeface="Palatino Linotype" charset="0"/>
              <a:ea typeface="Palatino Linotype" charset="0"/>
              <a:cs typeface="Palatino Linotype" charset="0"/>
            </a:endParaRPr>
          </a:p>
          <a:p>
            <a:pPr>
              <a:buFont typeface="Wingdings" charset="2"/>
              <a:buChar char="Ø"/>
            </a:pPr>
            <a:r>
              <a:rPr lang="en-GB" b="1" dirty="0" smtClean="0">
                <a:latin typeface="Palatino Linotype" charset="0"/>
                <a:ea typeface="Palatino Linotype" charset="0"/>
                <a:cs typeface="Palatino Linotype" charset="0"/>
              </a:rPr>
              <a:t> </a:t>
            </a:r>
            <a:r>
              <a:rPr lang="en-GB" dirty="0" smtClean="0">
                <a:latin typeface="Palatino Linotype" charset="0"/>
                <a:ea typeface="Palatino Linotype" charset="0"/>
                <a:cs typeface="Palatino Linotype" charset="0"/>
              </a:rPr>
              <a:t>Rappel 2 de CMT: </a:t>
            </a:r>
            <a:r>
              <a:rPr lang="en-GB" dirty="0" err="1" smtClean="0">
                <a:latin typeface="Palatino Linotype" charset="0"/>
                <a:ea typeface="Palatino Linotype" charset="0"/>
                <a:cs typeface="Palatino Linotype" charset="0"/>
              </a:rPr>
              <a:t>Métaphores</a:t>
            </a:r>
            <a:r>
              <a:rPr lang="en-GB" dirty="0" smtClean="0">
                <a:latin typeface="Palatino Linotype" charset="0"/>
                <a:ea typeface="Palatino Linotype" charset="0"/>
                <a:cs typeface="Palatino Linotype" charset="0"/>
              </a:rPr>
              <a:t> = langue &amp; </a:t>
            </a:r>
            <a:r>
              <a:rPr lang="en-GB" dirty="0" err="1" smtClean="0">
                <a:latin typeface="Palatino Linotype" charset="0"/>
                <a:ea typeface="Palatino Linotype" charset="0"/>
                <a:cs typeface="Palatino Linotype" charset="0"/>
              </a:rPr>
              <a:t>pensée</a:t>
            </a:r>
            <a:endParaRPr lang="en-GB" dirty="0" smtClean="0">
              <a:latin typeface="Palatino Linotype" charset="0"/>
              <a:ea typeface="Palatino Linotype" charset="0"/>
              <a:cs typeface="Palatino Linotype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383030" y="2706250"/>
            <a:ext cx="9486900" cy="2045364"/>
          </a:xfrm>
          <a:prstGeom prst="rect">
            <a:avLst/>
          </a:prstGeom>
          <a:noFill/>
          <a:ln w="38100">
            <a:solidFill>
              <a:schemeClr val="accent2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3689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840068"/>
          </a:xfrm>
        </p:spPr>
        <p:txBody>
          <a:bodyPr/>
          <a:lstStyle/>
          <a:p>
            <a:pPr algn="ctr"/>
            <a:r>
              <a:rPr lang="en-GB" b="1">
                <a:latin typeface="Palatino Linotype" charset="0"/>
                <a:ea typeface="Palatino Linotype" charset="0"/>
                <a:cs typeface="Palatino Linotype" charset="0"/>
              </a:rPr>
              <a:t>Deliberate Metaphor Theory </a:t>
            </a:r>
            <a:r>
              <a:rPr lang="en-GB">
                <a:latin typeface="Palatino Linotype" charset="0"/>
                <a:ea typeface="Palatino Linotype" charset="0"/>
                <a:cs typeface="Palatino Linotype" charset="0"/>
              </a:rPr>
              <a:t>(DMT)</a:t>
            </a:r>
            <a:endParaRPr lang="en-GB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97280" y="1779814"/>
            <a:ext cx="10058400" cy="4212771"/>
          </a:xfrm>
        </p:spPr>
        <p:txBody>
          <a:bodyPr>
            <a:noAutofit/>
          </a:bodyPr>
          <a:lstStyle/>
          <a:p>
            <a:pPr>
              <a:buFont typeface="Wingdings" charset="2"/>
              <a:buChar char="Ø"/>
            </a:pPr>
            <a:r>
              <a:rPr lang="en-GB" sz="2400" dirty="0" smtClean="0">
                <a:latin typeface="Palatino Linotype" charset="0"/>
                <a:ea typeface="Palatino Linotype" charset="0"/>
                <a:cs typeface="Palatino Linotype" charset="0"/>
              </a:rPr>
              <a:t> </a:t>
            </a:r>
            <a:r>
              <a:rPr lang="en-GB" sz="2400" b="1" u="sng" dirty="0" smtClean="0">
                <a:latin typeface="Palatino Linotype" charset="0"/>
                <a:ea typeface="Palatino Linotype" charset="0"/>
                <a:cs typeface="Palatino Linotype" charset="0"/>
              </a:rPr>
              <a:t>Solution:</a:t>
            </a:r>
            <a:r>
              <a:rPr lang="en-GB" sz="2400" b="1" u="sng" dirty="0">
                <a:latin typeface="Palatino Linotype" charset="0"/>
                <a:ea typeface="Palatino Linotype" charset="0"/>
                <a:cs typeface="Palatino Linotype" charset="0"/>
              </a:rPr>
              <a:t> </a:t>
            </a:r>
            <a:r>
              <a:rPr lang="en-GB" sz="2400" dirty="0" smtClean="0">
                <a:latin typeface="Palatino Linotype" charset="0"/>
                <a:ea typeface="Palatino Linotype" charset="0"/>
                <a:cs typeface="Palatino Linotype" charset="0"/>
              </a:rPr>
              <a:t>distinction entre les </a:t>
            </a:r>
            <a:r>
              <a:rPr lang="en-GB" sz="2400" dirty="0" err="1" smtClean="0">
                <a:latin typeface="Palatino Linotype" charset="0"/>
                <a:ea typeface="Palatino Linotype" charset="0"/>
                <a:cs typeface="Palatino Linotype" charset="0"/>
              </a:rPr>
              <a:t>métaphores</a:t>
            </a:r>
            <a:r>
              <a:rPr lang="en-GB" sz="2400" dirty="0" smtClean="0">
                <a:latin typeface="Palatino Linotype" charset="0"/>
                <a:ea typeface="Palatino Linotype" charset="0"/>
                <a:cs typeface="Palatino Linotype" charset="0"/>
              </a:rPr>
              <a:t> qui </a:t>
            </a:r>
            <a:r>
              <a:rPr lang="en-GB" sz="2400" dirty="0" err="1" smtClean="0">
                <a:latin typeface="Palatino Linotype" charset="0"/>
                <a:ea typeface="Palatino Linotype" charset="0"/>
                <a:cs typeface="Palatino Linotype" charset="0"/>
              </a:rPr>
              <a:t>sont</a:t>
            </a:r>
            <a:r>
              <a:rPr lang="en-GB" sz="2400" dirty="0" smtClean="0">
                <a:latin typeface="Palatino Linotype" charset="0"/>
                <a:ea typeface="Palatino Linotype" charset="0"/>
                <a:cs typeface="Palatino Linotype" charset="0"/>
              </a:rPr>
              <a:t> </a:t>
            </a:r>
            <a:r>
              <a:rPr lang="en-GB" sz="2400" dirty="0" err="1" smtClean="0">
                <a:latin typeface="Palatino Linotype" charset="0"/>
                <a:ea typeface="Palatino Linotype" charset="0"/>
                <a:cs typeface="Palatino Linotype" charset="0"/>
              </a:rPr>
              <a:t>effectivement</a:t>
            </a:r>
            <a:r>
              <a:rPr lang="en-GB" sz="2400" dirty="0" smtClean="0">
                <a:latin typeface="Palatino Linotype" charset="0"/>
                <a:ea typeface="Palatino Linotype" charset="0"/>
                <a:cs typeface="Palatino Linotype" charset="0"/>
              </a:rPr>
              <a:t> </a:t>
            </a:r>
            <a:r>
              <a:rPr lang="en-GB" sz="2400" dirty="0" err="1" smtClean="0">
                <a:latin typeface="Palatino Linotype" charset="0"/>
                <a:ea typeface="Palatino Linotype" charset="0"/>
                <a:cs typeface="Palatino Linotype" charset="0"/>
              </a:rPr>
              <a:t>traitées</a:t>
            </a:r>
            <a:r>
              <a:rPr lang="en-GB" sz="2400" dirty="0" smtClean="0">
                <a:latin typeface="Palatino Linotype" charset="0"/>
                <a:ea typeface="Palatino Linotype" charset="0"/>
                <a:cs typeface="Palatino Linotype" charset="0"/>
              </a:rPr>
              <a:t> par cross-domain mapping, </a:t>
            </a:r>
            <a:r>
              <a:rPr lang="en-GB" sz="2400" dirty="0" err="1" smtClean="0">
                <a:latin typeface="Palatino Linotype" charset="0"/>
                <a:ea typeface="Palatino Linotype" charset="0"/>
                <a:cs typeface="Palatino Linotype" charset="0"/>
              </a:rPr>
              <a:t>d’une</a:t>
            </a:r>
            <a:r>
              <a:rPr lang="en-GB" sz="2400" dirty="0" smtClean="0">
                <a:latin typeface="Palatino Linotype" charset="0"/>
                <a:ea typeface="Palatino Linotype" charset="0"/>
                <a:cs typeface="Palatino Linotype" charset="0"/>
              </a:rPr>
              <a:t> part, et les </a:t>
            </a:r>
            <a:r>
              <a:rPr lang="en-GB" sz="2400" dirty="0" err="1" smtClean="0">
                <a:latin typeface="Palatino Linotype" charset="0"/>
                <a:ea typeface="Palatino Linotype" charset="0"/>
                <a:cs typeface="Palatino Linotype" charset="0"/>
              </a:rPr>
              <a:t>métaphores</a:t>
            </a:r>
            <a:r>
              <a:rPr lang="en-GB" sz="2400" dirty="0" smtClean="0">
                <a:latin typeface="Palatino Linotype" charset="0"/>
                <a:ea typeface="Palatino Linotype" charset="0"/>
                <a:cs typeface="Palatino Linotype" charset="0"/>
              </a:rPr>
              <a:t> qui </a:t>
            </a:r>
            <a:r>
              <a:rPr lang="en-GB" sz="2400" dirty="0" err="1" smtClean="0">
                <a:latin typeface="Palatino Linotype" charset="0"/>
                <a:ea typeface="Palatino Linotype" charset="0"/>
                <a:cs typeface="Palatino Linotype" charset="0"/>
              </a:rPr>
              <a:t>sont</a:t>
            </a:r>
            <a:r>
              <a:rPr lang="en-GB" sz="2400" dirty="0" smtClean="0">
                <a:latin typeface="Palatino Linotype" charset="0"/>
                <a:ea typeface="Palatino Linotype" charset="0"/>
                <a:cs typeface="Palatino Linotype" charset="0"/>
              </a:rPr>
              <a:t> </a:t>
            </a:r>
            <a:r>
              <a:rPr lang="en-GB" sz="2400" dirty="0" err="1" smtClean="0">
                <a:latin typeface="Palatino Linotype" charset="0"/>
                <a:ea typeface="Palatino Linotype" charset="0"/>
                <a:cs typeface="Palatino Linotype" charset="0"/>
              </a:rPr>
              <a:t>traitées</a:t>
            </a:r>
            <a:r>
              <a:rPr lang="en-GB" sz="2400" dirty="0" smtClean="0">
                <a:latin typeface="Palatino Linotype" charset="0"/>
                <a:ea typeface="Palatino Linotype" charset="0"/>
                <a:cs typeface="Palatino Linotype" charset="0"/>
              </a:rPr>
              <a:t> par </a:t>
            </a:r>
            <a:r>
              <a:rPr lang="en-GB" sz="2400" dirty="0" err="1" smtClean="0">
                <a:latin typeface="Palatino Linotype" charset="0"/>
                <a:ea typeface="Palatino Linotype" charset="0"/>
                <a:cs typeface="Palatino Linotype" charset="0"/>
              </a:rPr>
              <a:t>catégorisation</a:t>
            </a:r>
            <a:r>
              <a:rPr lang="en-GB" sz="2400" dirty="0" smtClean="0">
                <a:latin typeface="Palatino Linotype" charset="0"/>
                <a:ea typeface="Palatino Linotype" charset="0"/>
                <a:cs typeface="Palatino Linotype" charset="0"/>
              </a:rPr>
              <a:t> </a:t>
            </a:r>
            <a:br>
              <a:rPr lang="en-GB" sz="2400" dirty="0" smtClean="0">
                <a:latin typeface="Palatino Linotype" charset="0"/>
                <a:ea typeface="Palatino Linotype" charset="0"/>
                <a:cs typeface="Palatino Linotype" charset="0"/>
              </a:rPr>
            </a:br>
            <a:endParaRPr lang="en-GB" sz="2400" dirty="0" smtClean="0">
              <a:latin typeface="Palatino Linotype" charset="0"/>
              <a:ea typeface="Palatino Linotype" charset="0"/>
              <a:cs typeface="Palatino Linotype" charset="0"/>
            </a:endParaRPr>
          </a:p>
          <a:p>
            <a:pPr>
              <a:buFont typeface="Wingdings" charset="2"/>
              <a:buChar char="Ø"/>
            </a:pPr>
            <a:r>
              <a:rPr lang="en-GB" sz="2400" dirty="0">
                <a:latin typeface="Palatino Linotype" charset="0"/>
                <a:ea typeface="Palatino Linotype" charset="0"/>
                <a:cs typeface="Palatino Linotype" charset="0"/>
              </a:rPr>
              <a:t> </a:t>
            </a:r>
            <a:r>
              <a:rPr lang="en-GB" sz="2400" dirty="0" err="1" smtClean="0">
                <a:latin typeface="Palatino Linotype" charset="0"/>
                <a:ea typeface="Palatino Linotype" charset="0"/>
                <a:cs typeface="Palatino Linotype" charset="0"/>
              </a:rPr>
              <a:t>Qu’est-ce</a:t>
            </a:r>
            <a:r>
              <a:rPr lang="en-GB" sz="2400" dirty="0" smtClean="0">
                <a:latin typeface="Palatino Linotype" charset="0"/>
                <a:ea typeface="Palatino Linotype" charset="0"/>
                <a:cs typeface="Palatino Linotype" charset="0"/>
              </a:rPr>
              <a:t> que </a:t>
            </a:r>
            <a:r>
              <a:rPr lang="en-GB" sz="2400" dirty="0" err="1" smtClean="0">
                <a:latin typeface="Palatino Linotype" charset="0"/>
                <a:ea typeface="Palatino Linotype" charset="0"/>
                <a:cs typeface="Palatino Linotype" charset="0"/>
              </a:rPr>
              <a:t>cela</a:t>
            </a:r>
            <a:r>
              <a:rPr lang="en-GB" sz="2400" dirty="0" smtClean="0">
                <a:latin typeface="Palatino Linotype" charset="0"/>
                <a:ea typeface="Palatino Linotype" charset="0"/>
                <a:cs typeface="Palatino Linotype" charset="0"/>
              </a:rPr>
              <a:t> </a:t>
            </a:r>
            <a:r>
              <a:rPr lang="en-GB" sz="2400" dirty="0" err="1" smtClean="0">
                <a:latin typeface="Palatino Linotype" charset="0"/>
                <a:ea typeface="Palatino Linotype" charset="0"/>
                <a:cs typeface="Palatino Linotype" charset="0"/>
              </a:rPr>
              <a:t>implique</a:t>
            </a:r>
            <a:r>
              <a:rPr lang="en-GB" sz="2400" dirty="0" smtClean="0">
                <a:latin typeface="Palatino Linotype" charset="0"/>
                <a:ea typeface="Palatino Linotype" charset="0"/>
                <a:cs typeface="Palatino Linotype" charset="0"/>
              </a:rPr>
              <a:t>? </a:t>
            </a:r>
            <a:br>
              <a:rPr lang="en-GB" sz="2400" dirty="0" smtClean="0">
                <a:latin typeface="Palatino Linotype" charset="0"/>
                <a:ea typeface="Palatino Linotype" charset="0"/>
                <a:cs typeface="Palatino Linotype" charset="0"/>
              </a:rPr>
            </a:br>
            <a:r>
              <a:rPr lang="en-GB" b="1" dirty="0" smtClean="0">
                <a:latin typeface="Palatino Linotype" charset="0"/>
                <a:ea typeface="Palatino Linotype" charset="0"/>
                <a:cs typeface="Palatino Linotype" charset="0"/>
              </a:rPr>
              <a:t/>
            </a:r>
            <a:br>
              <a:rPr lang="en-GB" b="1" dirty="0" smtClean="0">
                <a:latin typeface="Palatino Linotype" charset="0"/>
                <a:ea typeface="Palatino Linotype" charset="0"/>
                <a:cs typeface="Palatino Linotype" charset="0"/>
              </a:rPr>
            </a:br>
            <a:endParaRPr lang="en-GB" b="1" dirty="0">
              <a:latin typeface="Palatino Linotype" charset="0"/>
              <a:ea typeface="Palatino Linotype" charset="0"/>
              <a:cs typeface="Palatino Linotype" charset="0"/>
            </a:endParaRPr>
          </a:p>
          <a:p>
            <a:pPr>
              <a:buFont typeface="Wingdings" charset="2"/>
              <a:buChar char="Ø"/>
            </a:pPr>
            <a:r>
              <a:rPr lang="en-GB" dirty="0" smtClean="0">
                <a:latin typeface="Palatino Linotype" charset="0"/>
                <a:ea typeface="Palatino Linotype" charset="0"/>
                <a:cs typeface="Palatino Linotype" charset="0"/>
              </a:rPr>
              <a:t>Distinction entre </a:t>
            </a:r>
            <a:r>
              <a:rPr lang="en-GB" dirty="0" err="1" smtClean="0">
                <a:latin typeface="Palatino Linotype" charset="0"/>
                <a:ea typeface="Palatino Linotype" charset="0"/>
                <a:cs typeface="Palatino Linotype" charset="0"/>
              </a:rPr>
              <a:t>métaphores</a:t>
            </a:r>
            <a:r>
              <a:rPr lang="en-GB" dirty="0" smtClean="0">
                <a:latin typeface="Palatino Linotype" charset="0"/>
                <a:ea typeface="Palatino Linotype" charset="0"/>
                <a:cs typeface="Palatino Linotype" charset="0"/>
              </a:rPr>
              <a:t> </a:t>
            </a:r>
            <a:r>
              <a:rPr lang="en-GB" b="1" dirty="0" err="1" smtClean="0">
                <a:latin typeface="Palatino Linotype" charset="0"/>
                <a:ea typeface="Palatino Linotype" charset="0"/>
                <a:cs typeface="Palatino Linotype" charset="0"/>
              </a:rPr>
              <a:t>délibérées</a:t>
            </a:r>
            <a:r>
              <a:rPr lang="en-GB" dirty="0" smtClean="0">
                <a:latin typeface="Palatino Linotype" charset="0"/>
                <a:ea typeface="Palatino Linotype" charset="0"/>
                <a:cs typeface="Palatino Linotype" charset="0"/>
              </a:rPr>
              <a:t> (cross-domain mapping) et </a:t>
            </a:r>
            <a:r>
              <a:rPr lang="en-GB" dirty="0" err="1" smtClean="0">
                <a:latin typeface="Palatino Linotype" charset="0"/>
                <a:ea typeface="Palatino Linotype" charset="0"/>
                <a:cs typeface="Palatino Linotype" charset="0"/>
              </a:rPr>
              <a:t>métaphores</a:t>
            </a:r>
            <a:r>
              <a:rPr lang="en-GB" dirty="0" smtClean="0">
                <a:latin typeface="Palatino Linotype" charset="0"/>
                <a:ea typeface="Palatino Linotype" charset="0"/>
                <a:cs typeface="Palatino Linotype" charset="0"/>
              </a:rPr>
              <a:t> </a:t>
            </a:r>
            <a:r>
              <a:rPr lang="en-GB" b="1" dirty="0" smtClean="0">
                <a:latin typeface="Palatino Linotype" charset="0"/>
                <a:ea typeface="Palatino Linotype" charset="0"/>
                <a:cs typeface="Palatino Linotype" charset="0"/>
              </a:rPr>
              <a:t>non-</a:t>
            </a:r>
            <a:r>
              <a:rPr lang="en-GB" b="1" dirty="0" err="1" smtClean="0">
                <a:latin typeface="Palatino Linotype" charset="0"/>
                <a:ea typeface="Palatino Linotype" charset="0"/>
                <a:cs typeface="Palatino Linotype" charset="0"/>
              </a:rPr>
              <a:t>délibérées</a:t>
            </a:r>
            <a:r>
              <a:rPr lang="en-GB" b="1" dirty="0" smtClean="0">
                <a:latin typeface="Palatino Linotype" charset="0"/>
                <a:ea typeface="Palatino Linotype" charset="0"/>
                <a:cs typeface="Palatino Linotype" charset="0"/>
              </a:rPr>
              <a:t> </a:t>
            </a:r>
            <a:r>
              <a:rPr lang="en-GB" dirty="0" smtClean="0">
                <a:latin typeface="Palatino Linotype" charset="0"/>
                <a:ea typeface="Palatino Linotype" charset="0"/>
                <a:cs typeface="Palatino Linotype" charset="0"/>
              </a:rPr>
              <a:t>(</a:t>
            </a:r>
            <a:r>
              <a:rPr lang="en-GB" dirty="0" err="1" smtClean="0">
                <a:latin typeface="Palatino Linotype" charset="0"/>
                <a:ea typeface="Palatino Linotype" charset="0"/>
                <a:cs typeface="Palatino Linotype" charset="0"/>
              </a:rPr>
              <a:t>catégorisation</a:t>
            </a:r>
            <a:r>
              <a:rPr lang="en-GB" dirty="0" smtClean="0">
                <a:latin typeface="Palatino Linotype" charset="0"/>
                <a:ea typeface="Palatino Linotype" charset="0"/>
                <a:cs typeface="Palatino Linotype" charset="0"/>
              </a:rPr>
              <a:t>) </a:t>
            </a:r>
          </a:p>
          <a:p>
            <a:pPr>
              <a:buFont typeface="Wingdings" charset="2"/>
              <a:buChar char="Ø"/>
            </a:pPr>
            <a:r>
              <a:rPr lang="en-GB" dirty="0">
                <a:latin typeface="Palatino Linotype" charset="0"/>
                <a:ea typeface="Palatino Linotype" charset="0"/>
                <a:cs typeface="Palatino Linotype" charset="0"/>
              </a:rPr>
              <a:t>Passer d’un </a:t>
            </a:r>
            <a:r>
              <a:rPr lang="en-GB" dirty="0" err="1">
                <a:latin typeface="Palatino Linotype" charset="0"/>
                <a:ea typeface="Palatino Linotype" charset="0"/>
                <a:cs typeface="Palatino Linotype" charset="0"/>
              </a:rPr>
              <a:t>modèle</a:t>
            </a:r>
            <a:r>
              <a:rPr lang="en-GB" dirty="0">
                <a:latin typeface="Palatino Linotype" charset="0"/>
                <a:ea typeface="Palatino Linotype" charset="0"/>
                <a:cs typeface="Palatino Linotype" charset="0"/>
              </a:rPr>
              <a:t> </a:t>
            </a:r>
            <a:r>
              <a:rPr lang="en-GB" dirty="0" err="1">
                <a:latin typeface="Palatino Linotype" charset="0"/>
                <a:ea typeface="Palatino Linotype" charset="0"/>
                <a:cs typeface="Palatino Linotype" charset="0"/>
              </a:rPr>
              <a:t>bidimensionel</a:t>
            </a:r>
            <a:r>
              <a:rPr lang="en-GB" dirty="0">
                <a:latin typeface="Palatino Linotype" charset="0"/>
                <a:ea typeface="Palatino Linotype" charset="0"/>
                <a:cs typeface="Palatino Linotype" charset="0"/>
              </a:rPr>
              <a:t> (CMT, </a:t>
            </a:r>
            <a:r>
              <a:rPr lang="en-GB" dirty="0" err="1">
                <a:latin typeface="Palatino Linotype" charset="0"/>
                <a:ea typeface="Palatino Linotype" charset="0"/>
                <a:cs typeface="Palatino Linotype" charset="0"/>
              </a:rPr>
              <a:t>métaphores</a:t>
            </a:r>
            <a:r>
              <a:rPr lang="en-GB" dirty="0">
                <a:latin typeface="Palatino Linotype" charset="0"/>
                <a:ea typeface="Palatino Linotype" charset="0"/>
                <a:cs typeface="Palatino Linotype" charset="0"/>
              </a:rPr>
              <a:t> = langue &amp; </a:t>
            </a:r>
            <a:r>
              <a:rPr lang="en-GB" dirty="0" err="1">
                <a:latin typeface="Palatino Linotype" charset="0"/>
                <a:ea typeface="Palatino Linotype" charset="0"/>
                <a:cs typeface="Palatino Linotype" charset="0"/>
              </a:rPr>
              <a:t>pensée</a:t>
            </a:r>
            <a:r>
              <a:rPr lang="en-GB" dirty="0">
                <a:latin typeface="Palatino Linotype" charset="0"/>
                <a:ea typeface="Palatino Linotype" charset="0"/>
                <a:cs typeface="Palatino Linotype" charset="0"/>
              </a:rPr>
              <a:t>) </a:t>
            </a:r>
            <a:r>
              <a:rPr lang="en-GB" dirty="0" err="1">
                <a:latin typeface="Palatino Linotype" charset="0"/>
                <a:ea typeface="Palatino Linotype" charset="0"/>
                <a:cs typeface="Palatino Linotype" charset="0"/>
              </a:rPr>
              <a:t>à</a:t>
            </a:r>
            <a:r>
              <a:rPr lang="en-GB" dirty="0">
                <a:latin typeface="Palatino Linotype" charset="0"/>
                <a:ea typeface="Palatino Linotype" charset="0"/>
                <a:cs typeface="Palatino Linotype" charset="0"/>
              </a:rPr>
              <a:t> </a:t>
            </a:r>
            <a:r>
              <a:rPr lang="en-GB" b="1" dirty="0">
                <a:latin typeface="Palatino Linotype" charset="0"/>
                <a:ea typeface="Palatino Linotype" charset="0"/>
                <a:cs typeface="Palatino Linotype" charset="0"/>
              </a:rPr>
              <a:t>un </a:t>
            </a:r>
            <a:r>
              <a:rPr lang="en-GB" b="1" dirty="0" err="1">
                <a:latin typeface="Palatino Linotype" charset="0"/>
                <a:ea typeface="Palatino Linotype" charset="0"/>
                <a:cs typeface="Palatino Linotype" charset="0"/>
              </a:rPr>
              <a:t>modèle</a:t>
            </a:r>
            <a:r>
              <a:rPr lang="en-GB" b="1" dirty="0">
                <a:latin typeface="Palatino Linotype" charset="0"/>
                <a:ea typeface="Palatino Linotype" charset="0"/>
                <a:cs typeface="Palatino Linotype" charset="0"/>
              </a:rPr>
              <a:t> </a:t>
            </a:r>
            <a:r>
              <a:rPr lang="en-GB" b="1" dirty="0" err="1">
                <a:latin typeface="Palatino Linotype" charset="0"/>
                <a:ea typeface="Palatino Linotype" charset="0"/>
                <a:cs typeface="Palatino Linotype" charset="0"/>
              </a:rPr>
              <a:t>tridimensionel</a:t>
            </a:r>
            <a:r>
              <a:rPr lang="en-GB" b="1" dirty="0">
                <a:latin typeface="Palatino Linotype" charset="0"/>
                <a:ea typeface="Palatino Linotype" charset="0"/>
                <a:cs typeface="Palatino Linotype" charset="0"/>
              </a:rPr>
              <a:t> (DMT, </a:t>
            </a:r>
            <a:r>
              <a:rPr lang="en-GB" b="1" dirty="0" err="1">
                <a:latin typeface="Palatino Linotype" charset="0"/>
                <a:ea typeface="Palatino Linotype" charset="0"/>
                <a:cs typeface="Palatino Linotype" charset="0"/>
              </a:rPr>
              <a:t>métaphores</a:t>
            </a:r>
            <a:r>
              <a:rPr lang="en-GB" b="1" dirty="0">
                <a:latin typeface="Palatino Linotype" charset="0"/>
                <a:ea typeface="Palatino Linotype" charset="0"/>
                <a:cs typeface="Palatino Linotype" charset="0"/>
              </a:rPr>
              <a:t> = </a:t>
            </a:r>
            <a:r>
              <a:rPr lang="en-GB" dirty="0">
                <a:latin typeface="Palatino Linotype" charset="0"/>
                <a:ea typeface="Palatino Linotype" charset="0"/>
                <a:cs typeface="Palatino Linotype" charset="0"/>
              </a:rPr>
              <a:t>langue, </a:t>
            </a:r>
            <a:r>
              <a:rPr lang="en-GB" dirty="0" err="1">
                <a:latin typeface="Palatino Linotype" charset="0"/>
                <a:ea typeface="Palatino Linotype" charset="0"/>
                <a:cs typeface="Palatino Linotype" charset="0"/>
              </a:rPr>
              <a:t>pensée</a:t>
            </a:r>
            <a:r>
              <a:rPr lang="en-GB" dirty="0">
                <a:latin typeface="Palatino Linotype" charset="0"/>
                <a:ea typeface="Palatino Linotype" charset="0"/>
                <a:cs typeface="Palatino Linotype" charset="0"/>
              </a:rPr>
              <a:t> </a:t>
            </a:r>
            <a:r>
              <a:rPr lang="en-GB" b="1" dirty="0">
                <a:latin typeface="Palatino Linotype" charset="0"/>
                <a:ea typeface="Palatino Linotype" charset="0"/>
                <a:cs typeface="Palatino Linotype" charset="0"/>
              </a:rPr>
              <a:t>&amp; </a:t>
            </a:r>
            <a:r>
              <a:rPr lang="en-GB" b="1" u="sng" dirty="0">
                <a:latin typeface="Palatino Linotype" charset="0"/>
                <a:ea typeface="Palatino Linotype" charset="0"/>
                <a:cs typeface="Palatino Linotype" charset="0"/>
              </a:rPr>
              <a:t>communication</a:t>
            </a:r>
            <a:r>
              <a:rPr lang="en-GB" b="1" dirty="0">
                <a:latin typeface="Palatino Linotype" charset="0"/>
                <a:ea typeface="Palatino Linotype" charset="0"/>
                <a:cs typeface="Palatino Linotype" charset="0"/>
              </a:rPr>
              <a:t>) </a:t>
            </a:r>
            <a:r>
              <a:rPr lang="en-GB" sz="2400" b="1" dirty="0" smtClean="0">
                <a:latin typeface="Palatino Linotype" charset="0"/>
                <a:ea typeface="Palatino Linotype" charset="0"/>
                <a:cs typeface="Palatino Linotype" charset="0"/>
              </a:rPr>
              <a:t/>
            </a:r>
            <a:br>
              <a:rPr lang="en-GB" sz="2400" b="1" dirty="0" smtClean="0">
                <a:latin typeface="Palatino Linotype" charset="0"/>
                <a:ea typeface="Palatino Linotype" charset="0"/>
                <a:cs typeface="Palatino Linotype" charset="0"/>
              </a:rPr>
            </a:br>
            <a:r>
              <a:rPr lang="en-GB" sz="2400" dirty="0" smtClean="0">
                <a:latin typeface="Palatino Linotype" charset="0"/>
                <a:ea typeface="Palatino Linotype" charset="0"/>
                <a:cs typeface="Palatino Linotype" charset="0"/>
              </a:rPr>
              <a:t> </a:t>
            </a:r>
            <a:r>
              <a:rPr lang="en-GB" sz="1800" dirty="0">
                <a:latin typeface="Palatino Linotype" charset="0"/>
                <a:ea typeface="Palatino Linotype" charset="0"/>
                <a:cs typeface="Palatino Linotype" charset="0"/>
              </a:rPr>
              <a:t/>
            </a:r>
            <a:br>
              <a:rPr lang="en-GB" sz="1800" dirty="0">
                <a:latin typeface="Palatino Linotype" charset="0"/>
                <a:ea typeface="Palatino Linotype" charset="0"/>
                <a:cs typeface="Palatino Linotype" charset="0"/>
              </a:rPr>
            </a:br>
            <a:r>
              <a:rPr lang="en-GB" sz="1800" dirty="0" smtClean="0">
                <a:latin typeface="Palatino Linotype" charset="0"/>
                <a:ea typeface="Palatino Linotype" charset="0"/>
                <a:cs typeface="Palatino Linotype" charset="0"/>
              </a:rPr>
              <a:t/>
            </a:r>
            <a:br>
              <a:rPr lang="en-GB" sz="1800" dirty="0" smtClean="0">
                <a:latin typeface="Palatino Linotype" charset="0"/>
                <a:ea typeface="Palatino Linotype" charset="0"/>
                <a:cs typeface="Palatino Linotype" charset="0"/>
              </a:rPr>
            </a:br>
            <a:endParaRPr lang="en-GB" sz="1800" dirty="0" smtClean="0">
              <a:latin typeface="Palatino Linotype" charset="0"/>
              <a:ea typeface="Palatino Linotype" charset="0"/>
              <a:cs typeface="Palatino Linotyp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7028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840068"/>
          </a:xfrm>
        </p:spPr>
        <p:txBody>
          <a:bodyPr/>
          <a:lstStyle/>
          <a:p>
            <a:pPr algn="ctr"/>
            <a:r>
              <a:rPr lang="en-GB" b="1">
                <a:latin typeface="Palatino Linotype" charset="0"/>
                <a:ea typeface="Palatino Linotype" charset="0"/>
                <a:cs typeface="Palatino Linotype" charset="0"/>
              </a:rPr>
              <a:t>Deliberate Metaphor Theory </a:t>
            </a:r>
            <a:r>
              <a:rPr lang="en-GB">
                <a:latin typeface="Palatino Linotype" charset="0"/>
                <a:ea typeface="Palatino Linotype" charset="0"/>
                <a:cs typeface="Palatino Linotype" charset="0"/>
              </a:rPr>
              <a:t>(DMT)</a:t>
            </a:r>
            <a:endParaRPr lang="en-GB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97280" y="1779814"/>
            <a:ext cx="10058400" cy="65315"/>
          </a:xfrm>
        </p:spPr>
        <p:txBody>
          <a:bodyPr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charset="2"/>
              <a:buNone/>
              <a:tabLst/>
              <a:defRPr/>
            </a:pPr>
            <a:r>
              <a:rPr lang="en-GB" sz="1800" dirty="0" smtClean="0">
                <a:latin typeface="Palatino Linotype" charset="0"/>
                <a:ea typeface="Palatino Linotype" charset="0"/>
                <a:cs typeface="Palatino Linotype" charset="0"/>
              </a:rPr>
              <a:t> 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1097280" y="2204356"/>
            <a:ext cx="3608614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solidFill>
                  <a:schemeClr val="accent2"/>
                </a:solidFill>
                <a:latin typeface="Palatino Linotype" charset="0"/>
                <a:ea typeface="Palatino Linotype" charset="0"/>
                <a:cs typeface="Palatino Linotype" charset="0"/>
              </a:rPr>
              <a:t>Conceptual Metaphor Theory (CMT) </a:t>
            </a:r>
          </a:p>
          <a:p>
            <a:pPr algn="ctr"/>
            <a:endParaRPr lang="en-GB" dirty="0" smtClean="0">
              <a:latin typeface="Palatino Linotype" charset="0"/>
              <a:ea typeface="Palatino Linotype" charset="0"/>
              <a:cs typeface="Palatino Linotype" charset="0"/>
            </a:endParaRPr>
          </a:p>
          <a:p>
            <a:pPr algn="ctr"/>
            <a:endParaRPr lang="en-GB" dirty="0">
              <a:latin typeface="Palatino Linotype" charset="0"/>
              <a:ea typeface="Palatino Linotype" charset="0"/>
              <a:cs typeface="Palatino Linotype" charset="0"/>
            </a:endParaRPr>
          </a:p>
          <a:p>
            <a:pPr algn="ctr"/>
            <a:r>
              <a:rPr lang="en-GB" b="1" dirty="0" err="1" smtClean="0">
                <a:latin typeface="Palatino Linotype" charset="0"/>
                <a:ea typeface="Palatino Linotype" charset="0"/>
                <a:cs typeface="Palatino Linotype" charset="0"/>
              </a:rPr>
              <a:t>Modèle</a:t>
            </a:r>
            <a:r>
              <a:rPr lang="en-GB" b="1" dirty="0" smtClean="0">
                <a:latin typeface="Palatino Linotype" charset="0"/>
                <a:ea typeface="Palatino Linotype" charset="0"/>
                <a:cs typeface="Palatino Linotype" charset="0"/>
              </a:rPr>
              <a:t> </a:t>
            </a:r>
            <a:r>
              <a:rPr lang="en-GB" b="1" dirty="0" err="1" smtClean="0">
                <a:latin typeface="Palatino Linotype" charset="0"/>
                <a:ea typeface="Palatino Linotype" charset="0"/>
                <a:cs typeface="Palatino Linotype" charset="0"/>
              </a:rPr>
              <a:t>bidimensionel</a:t>
            </a:r>
            <a:r>
              <a:rPr lang="en-GB" b="1" dirty="0" smtClean="0">
                <a:latin typeface="Palatino Linotype" charset="0"/>
                <a:ea typeface="Palatino Linotype" charset="0"/>
                <a:cs typeface="Palatino Linotype" charset="0"/>
              </a:rPr>
              <a:t>: </a:t>
            </a:r>
          </a:p>
          <a:p>
            <a:pPr algn="ctr"/>
            <a:r>
              <a:rPr lang="en-GB" dirty="0" err="1" smtClean="0">
                <a:latin typeface="Palatino Linotype" charset="0"/>
                <a:ea typeface="Palatino Linotype" charset="0"/>
                <a:cs typeface="Palatino Linotype" charset="0"/>
              </a:rPr>
              <a:t>Métaphore</a:t>
            </a:r>
            <a:r>
              <a:rPr lang="en-GB" dirty="0" smtClean="0">
                <a:latin typeface="Palatino Linotype" charset="0"/>
                <a:ea typeface="Palatino Linotype" charset="0"/>
                <a:cs typeface="Palatino Linotype" charset="0"/>
              </a:rPr>
              <a:t> = </a:t>
            </a:r>
            <a:r>
              <a:rPr lang="en-GB" dirty="0" err="1" smtClean="0">
                <a:latin typeface="Palatino Linotype" charset="0"/>
                <a:ea typeface="Palatino Linotype" charset="0"/>
                <a:cs typeface="Palatino Linotype" charset="0"/>
              </a:rPr>
              <a:t>langage</a:t>
            </a:r>
            <a:r>
              <a:rPr lang="en-GB" dirty="0" smtClean="0">
                <a:latin typeface="Palatino Linotype" charset="0"/>
                <a:ea typeface="Palatino Linotype" charset="0"/>
                <a:cs typeface="Palatino Linotype" charset="0"/>
              </a:rPr>
              <a:t> + </a:t>
            </a:r>
            <a:r>
              <a:rPr lang="en-GB" dirty="0" err="1" smtClean="0">
                <a:latin typeface="Palatino Linotype" charset="0"/>
                <a:ea typeface="Palatino Linotype" charset="0"/>
                <a:cs typeface="Palatino Linotype" charset="0"/>
              </a:rPr>
              <a:t>pensée</a:t>
            </a:r>
            <a:endParaRPr lang="en-GB" dirty="0" smtClean="0">
              <a:latin typeface="Palatino Linotype" charset="0"/>
              <a:ea typeface="Palatino Linotype" charset="0"/>
              <a:cs typeface="Palatino Linotype" charset="0"/>
            </a:endParaRPr>
          </a:p>
          <a:p>
            <a:pPr algn="ctr"/>
            <a:endParaRPr lang="en-GB" dirty="0">
              <a:latin typeface="Palatino Linotype" charset="0"/>
              <a:ea typeface="Palatino Linotype" charset="0"/>
              <a:cs typeface="Palatino Linotype" charset="0"/>
            </a:endParaRPr>
          </a:p>
          <a:p>
            <a:pPr algn="ctr"/>
            <a:endParaRPr lang="en-GB" dirty="0" smtClean="0">
              <a:latin typeface="Palatino Linotype" charset="0"/>
              <a:ea typeface="Palatino Linotype" charset="0"/>
              <a:cs typeface="Palatino Linotype" charset="0"/>
            </a:endParaRPr>
          </a:p>
          <a:p>
            <a:pPr algn="ctr"/>
            <a:r>
              <a:rPr lang="en-GB" b="1" dirty="0" err="1" smtClean="0">
                <a:latin typeface="Palatino Linotype" charset="0"/>
                <a:ea typeface="Palatino Linotype" charset="0"/>
                <a:cs typeface="Palatino Linotype" charset="0"/>
              </a:rPr>
              <a:t>Toutes</a:t>
            </a:r>
            <a:r>
              <a:rPr lang="en-GB" dirty="0" smtClean="0">
                <a:latin typeface="Palatino Linotype" charset="0"/>
                <a:ea typeface="Palatino Linotype" charset="0"/>
                <a:cs typeface="Palatino Linotype" charset="0"/>
              </a:rPr>
              <a:t> les </a:t>
            </a:r>
            <a:r>
              <a:rPr lang="en-GB" dirty="0" err="1" smtClean="0">
                <a:latin typeface="Palatino Linotype" charset="0"/>
                <a:ea typeface="Palatino Linotype" charset="0"/>
                <a:cs typeface="Palatino Linotype" charset="0"/>
              </a:rPr>
              <a:t>métaphores</a:t>
            </a:r>
            <a:r>
              <a:rPr lang="en-GB" dirty="0" smtClean="0">
                <a:latin typeface="Palatino Linotype" charset="0"/>
                <a:ea typeface="Palatino Linotype" charset="0"/>
                <a:cs typeface="Palatino Linotype" charset="0"/>
              </a:rPr>
              <a:t> </a:t>
            </a:r>
            <a:r>
              <a:rPr lang="en-GB" dirty="0" err="1" smtClean="0">
                <a:latin typeface="Palatino Linotype" charset="0"/>
                <a:ea typeface="Palatino Linotype" charset="0"/>
                <a:cs typeface="Palatino Linotype" charset="0"/>
              </a:rPr>
              <a:t>sont</a:t>
            </a:r>
            <a:r>
              <a:rPr lang="en-GB" dirty="0" smtClean="0">
                <a:latin typeface="Palatino Linotype" charset="0"/>
                <a:ea typeface="Palatino Linotype" charset="0"/>
                <a:cs typeface="Palatino Linotype" charset="0"/>
              </a:rPr>
              <a:t> </a:t>
            </a:r>
            <a:r>
              <a:rPr lang="en-GB" dirty="0" err="1" smtClean="0">
                <a:latin typeface="Palatino Linotype" charset="0"/>
                <a:ea typeface="Palatino Linotype" charset="0"/>
                <a:cs typeface="Palatino Linotype" charset="0"/>
              </a:rPr>
              <a:t>traitées</a:t>
            </a:r>
            <a:r>
              <a:rPr lang="en-GB" dirty="0" smtClean="0">
                <a:latin typeface="Palatino Linotype" charset="0"/>
                <a:ea typeface="Palatino Linotype" charset="0"/>
                <a:cs typeface="Palatino Linotype" charset="0"/>
              </a:rPr>
              <a:t> par </a:t>
            </a:r>
            <a:r>
              <a:rPr lang="en-GB" b="1" dirty="0" smtClean="0">
                <a:latin typeface="Palatino Linotype" charset="0"/>
                <a:ea typeface="Palatino Linotype" charset="0"/>
                <a:cs typeface="Palatino Linotype" charset="0"/>
              </a:rPr>
              <a:t>cross-domain mapping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7021286" y="2188028"/>
            <a:ext cx="4134394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solidFill>
                  <a:schemeClr val="accent2"/>
                </a:solidFill>
                <a:latin typeface="Palatino Linotype" charset="0"/>
                <a:ea typeface="Palatino Linotype" charset="0"/>
                <a:cs typeface="Palatino Linotype" charset="0"/>
              </a:rPr>
              <a:t>Deliberate Metaphor Theory (DMT) </a:t>
            </a:r>
          </a:p>
          <a:p>
            <a:pPr algn="ctr"/>
            <a:endParaRPr lang="en-GB" dirty="0" smtClean="0">
              <a:latin typeface="Palatino Linotype" charset="0"/>
              <a:ea typeface="Palatino Linotype" charset="0"/>
              <a:cs typeface="Palatino Linotype" charset="0"/>
            </a:endParaRPr>
          </a:p>
          <a:p>
            <a:pPr algn="ctr"/>
            <a:endParaRPr lang="en-GB" dirty="0">
              <a:latin typeface="Palatino Linotype" charset="0"/>
              <a:ea typeface="Palatino Linotype" charset="0"/>
              <a:cs typeface="Palatino Linotype" charset="0"/>
            </a:endParaRPr>
          </a:p>
          <a:p>
            <a:pPr algn="ctr"/>
            <a:r>
              <a:rPr lang="en-GB" b="1" dirty="0" err="1" smtClean="0">
                <a:latin typeface="Palatino Linotype" charset="0"/>
                <a:ea typeface="Palatino Linotype" charset="0"/>
                <a:cs typeface="Palatino Linotype" charset="0"/>
              </a:rPr>
              <a:t>Modèle</a:t>
            </a:r>
            <a:r>
              <a:rPr lang="en-GB" b="1" dirty="0" smtClean="0">
                <a:latin typeface="Palatino Linotype" charset="0"/>
                <a:ea typeface="Palatino Linotype" charset="0"/>
                <a:cs typeface="Palatino Linotype" charset="0"/>
              </a:rPr>
              <a:t> </a:t>
            </a:r>
            <a:r>
              <a:rPr lang="en-GB" b="1" dirty="0" err="1" smtClean="0">
                <a:latin typeface="Palatino Linotype" charset="0"/>
                <a:ea typeface="Palatino Linotype" charset="0"/>
                <a:cs typeface="Palatino Linotype" charset="0"/>
              </a:rPr>
              <a:t>tridimensionel</a:t>
            </a:r>
            <a:r>
              <a:rPr lang="en-GB" b="1" dirty="0" smtClean="0">
                <a:latin typeface="Palatino Linotype" charset="0"/>
                <a:ea typeface="Palatino Linotype" charset="0"/>
                <a:cs typeface="Palatino Linotype" charset="0"/>
              </a:rPr>
              <a:t>: </a:t>
            </a:r>
          </a:p>
          <a:p>
            <a:pPr algn="ctr"/>
            <a:r>
              <a:rPr lang="en-GB" dirty="0" err="1" smtClean="0">
                <a:latin typeface="Palatino Linotype" charset="0"/>
                <a:ea typeface="Palatino Linotype" charset="0"/>
                <a:cs typeface="Palatino Linotype" charset="0"/>
              </a:rPr>
              <a:t>Métaphore</a:t>
            </a:r>
            <a:r>
              <a:rPr lang="en-GB" dirty="0" smtClean="0">
                <a:latin typeface="Palatino Linotype" charset="0"/>
                <a:ea typeface="Palatino Linotype" charset="0"/>
                <a:cs typeface="Palatino Linotype" charset="0"/>
              </a:rPr>
              <a:t> = </a:t>
            </a:r>
            <a:r>
              <a:rPr lang="en-GB" dirty="0" err="1" smtClean="0">
                <a:latin typeface="Palatino Linotype" charset="0"/>
                <a:ea typeface="Palatino Linotype" charset="0"/>
                <a:cs typeface="Palatino Linotype" charset="0"/>
              </a:rPr>
              <a:t>langage</a:t>
            </a:r>
            <a:r>
              <a:rPr lang="en-GB" dirty="0" smtClean="0">
                <a:latin typeface="Palatino Linotype" charset="0"/>
                <a:ea typeface="Palatino Linotype" charset="0"/>
                <a:cs typeface="Palatino Linotype" charset="0"/>
              </a:rPr>
              <a:t> + </a:t>
            </a:r>
            <a:r>
              <a:rPr lang="en-GB" dirty="0" err="1" smtClean="0">
                <a:latin typeface="Palatino Linotype" charset="0"/>
                <a:ea typeface="Palatino Linotype" charset="0"/>
                <a:cs typeface="Palatino Linotype" charset="0"/>
              </a:rPr>
              <a:t>pensée</a:t>
            </a:r>
            <a:r>
              <a:rPr lang="en-GB" dirty="0" smtClean="0">
                <a:latin typeface="Palatino Linotype" charset="0"/>
                <a:ea typeface="Palatino Linotype" charset="0"/>
                <a:cs typeface="Palatino Linotype" charset="0"/>
              </a:rPr>
              <a:t> + </a:t>
            </a:r>
            <a:r>
              <a:rPr lang="en-GB" b="1" u="sng" dirty="0" smtClean="0">
                <a:latin typeface="Palatino Linotype" charset="0"/>
                <a:ea typeface="Palatino Linotype" charset="0"/>
                <a:cs typeface="Palatino Linotype" charset="0"/>
              </a:rPr>
              <a:t>communication</a:t>
            </a:r>
            <a:endParaRPr lang="en-GB" dirty="0" smtClean="0">
              <a:latin typeface="Palatino Linotype" charset="0"/>
              <a:ea typeface="Palatino Linotype" charset="0"/>
              <a:cs typeface="Palatino Linotype" charset="0"/>
            </a:endParaRPr>
          </a:p>
          <a:p>
            <a:pPr algn="ctr"/>
            <a:endParaRPr lang="en-GB" dirty="0">
              <a:latin typeface="Palatino Linotype" charset="0"/>
              <a:ea typeface="Palatino Linotype" charset="0"/>
              <a:cs typeface="Palatino Linotype" charset="0"/>
            </a:endParaRPr>
          </a:p>
          <a:p>
            <a:pPr algn="ctr"/>
            <a:endParaRPr lang="en-GB" dirty="0" smtClean="0">
              <a:latin typeface="Palatino Linotype" charset="0"/>
              <a:ea typeface="Palatino Linotype" charset="0"/>
              <a:cs typeface="Palatino Linotype" charset="0"/>
            </a:endParaRPr>
          </a:p>
          <a:p>
            <a:pPr algn="ctr"/>
            <a:r>
              <a:rPr lang="en-GB" b="1" dirty="0" err="1" smtClean="0">
                <a:latin typeface="Palatino Linotype" charset="0"/>
                <a:ea typeface="Palatino Linotype" charset="0"/>
                <a:cs typeface="Palatino Linotype" charset="0"/>
              </a:rPr>
              <a:t>Certaines</a:t>
            </a:r>
            <a:r>
              <a:rPr lang="en-GB" b="1" dirty="0" smtClean="0">
                <a:latin typeface="Palatino Linotype" charset="0"/>
                <a:ea typeface="Palatino Linotype" charset="0"/>
                <a:cs typeface="Palatino Linotype" charset="0"/>
              </a:rPr>
              <a:t> </a:t>
            </a:r>
            <a:r>
              <a:rPr lang="en-GB" dirty="0" err="1" smtClean="0">
                <a:latin typeface="Palatino Linotype" charset="0"/>
                <a:ea typeface="Palatino Linotype" charset="0"/>
                <a:cs typeface="Palatino Linotype" charset="0"/>
              </a:rPr>
              <a:t>métaphores</a:t>
            </a:r>
            <a:r>
              <a:rPr lang="en-GB" dirty="0" smtClean="0">
                <a:latin typeface="Palatino Linotype" charset="0"/>
                <a:ea typeface="Palatino Linotype" charset="0"/>
                <a:cs typeface="Palatino Linotype" charset="0"/>
              </a:rPr>
              <a:t> </a:t>
            </a:r>
            <a:r>
              <a:rPr lang="en-GB" dirty="0" err="1" smtClean="0">
                <a:latin typeface="Palatino Linotype" charset="0"/>
                <a:ea typeface="Palatino Linotype" charset="0"/>
                <a:cs typeface="Palatino Linotype" charset="0"/>
              </a:rPr>
              <a:t>sont</a:t>
            </a:r>
            <a:r>
              <a:rPr lang="en-GB" dirty="0" smtClean="0">
                <a:latin typeface="Palatino Linotype" charset="0"/>
                <a:ea typeface="Palatino Linotype" charset="0"/>
                <a:cs typeface="Palatino Linotype" charset="0"/>
              </a:rPr>
              <a:t> </a:t>
            </a:r>
            <a:r>
              <a:rPr lang="en-GB" dirty="0" err="1" smtClean="0">
                <a:latin typeface="Palatino Linotype" charset="0"/>
                <a:ea typeface="Palatino Linotype" charset="0"/>
                <a:cs typeface="Palatino Linotype" charset="0"/>
              </a:rPr>
              <a:t>traitées</a:t>
            </a:r>
            <a:r>
              <a:rPr lang="en-GB" dirty="0" smtClean="0">
                <a:latin typeface="Palatino Linotype" charset="0"/>
                <a:ea typeface="Palatino Linotype" charset="0"/>
                <a:cs typeface="Palatino Linotype" charset="0"/>
              </a:rPr>
              <a:t> par </a:t>
            </a:r>
            <a:r>
              <a:rPr lang="en-GB" b="1" dirty="0" smtClean="0">
                <a:latin typeface="Palatino Linotype" charset="0"/>
                <a:ea typeface="Palatino Linotype" charset="0"/>
                <a:cs typeface="Palatino Linotype" charset="0"/>
              </a:rPr>
              <a:t>cross-domain mapping,</a:t>
            </a:r>
            <a:r>
              <a:rPr lang="en-GB" dirty="0" smtClean="0">
                <a:latin typeface="Palatino Linotype" charset="0"/>
                <a:ea typeface="Palatino Linotype" charset="0"/>
                <a:cs typeface="Palatino Linotype" charset="0"/>
              </a:rPr>
              <a:t> </a:t>
            </a:r>
            <a:r>
              <a:rPr lang="en-GB" dirty="0" err="1" smtClean="0">
                <a:latin typeface="Palatino Linotype" charset="0"/>
                <a:ea typeface="Palatino Linotype" charset="0"/>
                <a:cs typeface="Palatino Linotype" charset="0"/>
              </a:rPr>
              <a:t>mais</a:t>
            </a:r>
            <a:r>
              <a:rPr lang="en-GB" dirty="0" smtClean="0">
                <a:latin typeface="Palatino Linotype" charset="0"/>
                <a:ea typeface="Palatino Linotype" charset="0"/>
                <a:cs typeface="Palatino Linotype" charset="0"/>
              </a:rPr>
              <a:t> la </a:t>
            </a:r>
            <a:r>
              <a:rPr lang="en-GB" dirty="0" err="1" smtClean="0">
                <a:latin typeface="Palatino Linotype" charset="0"/>
                <a:ea typeface="Palatino Linotype" charset="0"/>
                <a:cs typeface="Palatino Linotype" charset="0"/>
              </a:rPr>
              <a:t>majorité</a:t>
            </a:r>
            <a:r>
              <a:rPr lang="en-GB" dirty="0" smtClean="0">
                <a:latin typeface="Palatino Linotype" charset="0"/>
                <a:ea typeface="Palatino Linotype" charset="0"/>
                <a:cs typeface="Palatino Linotype" charset="0"/>
              </a:rPr>
              <a:t> </a:t>
            </a:r>
            <a:r>
              <a:rPr lang="en-GB" dirty="0" err="1" smtClean="0">
                <a:latin typeface="Palatino Linotype" charset="0"/>
                <a:ea typeface="Palatino Linotype" charset="0"/>
                <a:cs typeface="Palatino Linotype" charset="0"/>
              </a:rPr>
              <a:t>est</a:t>
            </a:r>
            <a:r>
              <a:rPr lang="en-GB" dirty="0" smtClean="0">
                <a:latin typeface="Palatino Linotype" charset="0"/>
                <a:ea typeface="Palatino Linotype" charset="0"/>
                <a:cs typeface="Palatino Linotype" charset="0"/>
              </a:rPr>
              <a:t> </a:t>
            </a:r>
            <a:r>
              <a:rPr lang="en-GB" dirty="0" err="1" smtClean="0">
                <a:latin typeface="Palatino Linotype" charset="0"/>
                <a:ea typeface="Palatino Linotype" charset="0"/>
                <a:cs typeface="Palatino Linotype" charset="0"/>
              </a:rPr>
              <a:t>traitées</a:t>
            </a:r>
            <a:r>
              <a:rPr lang="en-GB" dirty="0" smtClean="0">
                <a:latin typeface="Palatino Linotype" charset="0"/>
                <a:ea typeface="Palatino Linotype" charset="0"/>
                <a:cs typeface="Palatino Linotype" charset="0"/>
              </a:rPr>
              <a:t> par </a:t>
            </a:r>
            <a:r>
              <a:rPr lang="en-GB" b="1" dirty="0" err="1" smtClean="0">
                <a:latin typeface="Palatino Linotype" charset="0"/>
                <a:ea typeface="Palatino Linotype" charset="0"/>
                <a:cs typeface="Palatino Linotype" charset="0"/>
              </a:rPr>
              <a:t>catégorisation</a:t>
            </a:r>
            <a:endParaRPr lang="en-GB" b="1" dirty="0" smtClean="0">
              <a:latin typeface="Palatino Linotype" charset="0"/>
              <a:ea typeface="Palatino Linotype" charset="0"/>
              <a:cs typeface="Palatino Linotype" charset="0"/>
            </a:endParaRPr>
          </a:p>
        </p:txBody>
      </p:sp>
      <p:sp>
        <p:nvSpPr>
          <p:cNvPr id="6" name="Flèche vers la droite 5"/>
          <p:cNvSpPr/>
          <p:nvPr/>
        </p:nvSpPr>
        <p:spPr>
          <a:xfrm>
            <a:off x="5094514" y="3445329"/>
            <a:ext cx="1926772" cy="538842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0913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840068"/>
          </a:xfrm>
        </p:spPr>
        <p:txBody>
          <a:bodyPr/>
          <a:lstStyle/>
          <a:p>
            <a:pPr algn="ctr"/>
            <a:r>
              <a:rPr lang="en-GB" b="1">
                <a:latin typeface="Palatino Linotype" charset="0"/>
                <a:ea typeface="Palatino Linotype" charset="0"/>
                <a:cs typeface="Palatino Linotype" charset="0"/>
              </a:rPr>
              <a:t>Deliberate Metaphor Theory </a:t>
            </a:r>
            <a:r>
              <a:rPr lang="en-GB">
                <a:latin typeface="Palatino Linotype" charset="0"/>
                <a:ea typeface="Palatino Linotype" charset="0"/>
                <a:cs typeface="Palatino Linotype" charset="0"/>
              </a:rPr>
              <a:t>(DMT)</a:t>
            </a:r>
            <a:endParaRPr lang="en-GB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97280" y="1779815"/>
            <a:ext cx="10058400" cy="555172"/>
          </a:xfrm>
        </p:spPr>
        <p:txBody>
          <a:bodyPr>
            <a:noAutofit/>
          </a:bodyPr>
          <a:lstStyle/>
          <a:p>
            <a:pPr>
              <a:buFont typeface="Wingdings" charset="2"/>
              <a:buChar char="Ø"/>
            </a:pPr>
            <a:r>
              <a:rPr lang="en-GB" sz="2400" dirty="0" smtClean="0">
                <a:latin typeface="Palatino Linotype" charset="0"/>
                <a:ea typeface="Palatino Linotype" charset="0"/>
                <a:cs typeface="Palatino Linotype" charset="0"/>
              </a:rPr>
              <a:t> </a:t>
            </a:r>
            <a:r>
              <a:rPr lang="en-GB" sz="2400" b="1" u="sng" dirty="0" err="1" smtClean="0">
                <a:latin typeface="Palatino Linotype" charset="0"/>
                <a:ea typeface="Palatino Linotype" charset="0"/>
                <a:cs typeface="Palatino Linotype" charset="0"/>
              </a:rPr>
              <a:t>Métaphores</a:t>
            </a:r>
            <a:r>
              <a:rPr lang="en-GB" sz="2400" b="1" u="sng" dirty="0" smtClean="0">
                <a:latin typeface="Palatino Linotype" charset="0"/>
                <a:ea typeface="Palatino Linotype" charset="0"/>
                <a:cs typeface="Palatino Linotype" charset="0"/>
              </a:rPr>
              <a:t> </a:t>
            </a:r>
            <a:r>
              <a:rPr lang="en-GB" sz="2400" b="1" u="sng" dirty="0" err="1" smtClean="0">
                <a:latin typeface="Palatino Linotype" charset="0"/>
                <a:ea typeface="Palatino Linotype" charset="0"/>
                <a:cs typeface="Palatino Linotype" charset="0"/>
              </a:rPr>
              <a:t>délibérées</a:t>
            </a:r>
            <a:r>
              <a:rPr lang="en-GB" sz="2400" b="1" u="sng" dirty="0" smtClean="0">
                <a:latin typeface="Palatino Linotype" charset="0"/>
                <a:ea typeface="Palatino Linotype" charset="0"/>
                <a:cs typeface="Palatino Linotype" charset="0"/>
              </a:rPr>
              <a:t>:</a:t>
            </a:r>
            <a:r>
              <a:rPr lang="en-GB" sz="2400" dirty="0" smtClean="0">
                <a:latin typeface="Palatino Linotype" charset="0"/>
                <a:ea typeface="Palatino Linotype" charset="0"/>
                <a:cs typeface="Palatino Linotype" charset="0"/>
              </a:rPr>
              <a:t> </a:t>
            </a:r>
            <a:r>
              <a:rPr lang="en-GB" sz="2400" i="1" dirty="0" err="1" smtClean="0">
                <a:latin typeface="Palatino Linotype" charset="0"/>
                <a:ea typeface="Palatino Linotype" charset="0"/>
                <a:cs typeface="Palatino Linotype" charset="0"/>
              </a:rPr>
              <a:t>exemples</a:t>
            </a:r>
            <a:r>
              <a:rPr lang="en-GB" sz="1800" dirty="0">
                <a:latin typeface="Palatino Linotype" charset="0"/>
                <a:ea typeface="Palatino Linotype" charset="0"/>
                <a:cs typeface="Palatino Linotype" charset="0"/>
              </a:rPr>
              <a:t/>
            </a:r>
            <a:br>
              <a:rPr lang="en-GB" sz="1800" dirty="0">
                <a:latin typeface="Palatino Linotype" charset="0"/>
                <a:ea typeface="Palatino Linotype" charset="0"/>
                <a:cs typeface="Palatino Linotype" charset="0"/>
              </a:rPr>
            </a:br>
            <a:r>
              <a:rPr lang="en-GB" sz="1800" dirty="0" smtClean="0">
                <a:latin typeface="Palatino Linotype" charset="0"/>
                <a:ea typeface="Palatino Linotype" charset="0"/>
                <a:cs typeface="Palatino Linotype" charset="0"/>
              </a:rPr>
              <a:t/>
            </a:r>
            <a:br>
              <a:rPr lang="en-GB" sz="1800" dirty="0" smtClean="0">
                <a:latin typeface="Palatino Linotype" charset="0"/>
                <a:ea typeface="Palatino Linotype" charset="0"/>
                <a:cs typeface="Palatino Linotype" charset="0"/>
              </a:rPr>
            </a:br>
            <a:endParaRPr lang="en-GB" sz="1800" dirty="0" smtClean="0">
              <a:latin typeface="Palatino Linotype" charset="0"/>
              <a:ea typeface="Palatino Linotype" charset="0"/>
              <a:cs typeface="Palatino Linotype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1404257" y="2465614"/>
            <a:ext cx="30861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defTabSz="914400">
              <a:defRPr/>
            </a:pPr>
            <a:endParaRPr lang="en-GB" i="1" dirty="0" smtClean="0">
              <a:latin typeface="Palatino Linotype" charset="0"/>
              <a:ea typeface="Palatino Linotype" charset="0"/>
              <a:cs typeface="Palatino Linotype" charset="0"/>
            </a:endParaRPr>
          </a:p>
          <a:p>
            <a:pPr lvl="0" defTabSz="914400">
              <a:defRPr/>
            </a:pPr>
            <a:endParaRPr lang="en-GB" i="1" dirty="0">
              <a:latin typeface="Palatino Linotype" charset="0"/>
              <a:ea typeface="Palatino Linotype" charset="0"/>
              <a:cs typeface="Palatino Linotype" charset="0"/>
            </a:endParaRPr>
          </a:p>
          <a:p>
            <a:pPr lvl="0" defTabSz="914400">
              <a:defRPr/>
            </a:pPr>
            <a:r>
              <a:rPr lang="en-GB" i="1" dirty="0" smtClean="0">
                <a:latin typeface="Palatino Linotype" charset="0"/>
                <a:ea typeface="Palatino Linotype" charset="0"/>
                <a:cs typeface="Palatino Linotype" charset="0"/>
              </a:rPr>
              <a:t>Il </a:t>
            </a:r>
            <a:r>
              <a:rPr lang="en-GB" b="1" i="1" u="sng" dirty="0" err="1">
                <a:latin typeface="Palatino Linotype" charset="0"/>
                <a:ea typeface="Palatino Linotype" charset="0"/>
                <a:cs typeface="Palatino Linotype" charset="0"/>
              </a:rPr>
              <a:t>attaqua</a:t>
            </a:r>
            <a:r>
              <a:rPr lang="en-GB" i="1" dirty="0">
                <a:latin typeface="Palatino Linotype" charset="0"/>
                <a:ea typeface="Palatino Linotype" charset="0"/>
                <a:cs typeface="Palatino Linotype" charset="0"/>
              </a:rPr>
              <a:t> </a:t>
            </a:r>
            <a:r>
              <a:rPr lang="en-GB" i="1" dirty="0" err="1">
                <a:latin typeface="Palatino Linotype" charset="0"/>
                <a:ea typeface="Palatino Linotype" charset="0"/>
                <a:cs typeface="Palatino Linotype" charset="0"/>
              </a:rPr>
              <a:t>chaque</a:t>
            </a:r>
            <a:r>
              <a:rPr lang="en-GB" i="1" dirty="0">
                <a:latin typeface="Palatino Linotype" charset="0"/>
                <a:ea typeface="Palatino Linotype" charset="0"/>
                <a:cs typeface="Palatino Linotype" charset="0"/>
              </a:rPr>
              <a:t> point </a:t>
            </a:r>
            <a:r>
              <a:rPr lang="en-GB" i="1" dirty="0" err="1">
                <a:latin typeface="Palatino Linotype" charset="0"/>
                <a:ea typeface="Palatino Linotype" charset="0"/>
                <a:cs typeface="Palatino Linotype" charset="0"/>
              </a:rPr>
              <a:t>faible</a:t>
            </a:r>
            <a:r>
              <a:rPr lang="en-GB" i="1" dirty="0">
                <a:latin typeface="Palatino Linotype" charset="0"/>
                <a:ea typeface="Palatino Linotype" charset="0"/>
                <a:cs typeface="Palatino Linotype" charset="0"/>
              </a:rPr>
              <a:t> de mon argumentation</a:t>
            </a:r>
            <a:r>
              <a:rPr lang="en-GB" i="1" dirty="0" smtClean="0">
                <a:latin typeface="Palatino Linotype" charset="0"/>
                <a:ea typeface="Palatino Linotype" charset="0"/>
                <a:cs typeface="Palatino Linotype" charset="0"/>
              </a:rPr>
              <a:t>.</a:t>
            </a:r>
          </a:p>
          <a:p>
            <a:pPr lvl="0" defTabSz="914400">
              <a:defRPr/>
            </a:pPr>
            <a:endParaRPr lang="en-GB" i="1" dirty="0" smtClean="0">
              <a:latin typeface="Palatino Linotype" charset="0"/>
              <a:ea typeface="Palatino Linotype" charset="0"/>
              <a:cs typeface="Palatino Linotype" charset="0"/>
            </a:endParaRPr>
          </a:p>
          <a:p>
            <a:pPr lvl="0" defTabSz="914400">
              <a:defRPr/>
            </a:pPr>
            <a:endParaRPr lang="en-GB" i="1" dirty="0">
              <a:latin typeface="Palatino Linotype" charset="0"/>
              <a:ea typeface="Palatino Linotype" charset="0"/>
              <a:cs typeface="Palatino Linotype" charset="0"/>
            </a:endParaRPr>
          </a:p>
          <a:p>
            <a:pPr lvl="0" defTabSz="914400">
              <a:defRPr/>
            </a:pPr>
            <a:endParaRPr lang="en-GB" i="1" dirty="0" smtClean="0">
              <a:latin typeface="Palatino Linotype" charset="0"/>
              <a:ea typeface="Palatino Linotype" charset="0"/>
              <a:cs typeface="Palatino Linotype" charset="0"/>
            </a:endParaRPr>
          </a:p>
          <a:p>
            <a:pPr lvl="0" defTabSz="914400">
              <a:defRPr/>
            </a:pPr>
            <a:endParaRPr lang="en-GB" i="1" dirty="0">
              <a:latin typeface="Palatino Linotype" charset="0"/>
              <a:ea typeface="Palatino Linotype" charset="0"/>
              <a:cs typeface="Palatino Linotype" charset="0"/>
            </a:endParaRPr>
          </a:p>
          <a:p>
            <a:pPr lvl="0" defTabSz="914400">
              <a:defRPr/>
            </a:pPr>
            <a:r>
              <a:rPr lang="en-GB" i="1" dirty="0" err="1">
                <a:latin typeface="Palatino Linotype" charset="0"/>
                <a:ea typeface="Palatino Linotype" charset="0"/>
                <a:cs typeface="Palatino Linotype" charset="0"/>
              </a:rPr>
              <a:t>Lors</a:t>
            </a:r>
            <a:r>
              <a:rPr lang="en-GB" i="1" dirty="0">
                <a:latin typeface="Palatino Linotype" charset="0"/>
                <a:ea typeface="Palatino Linotype" charset="0"/>
                <a:cs typeface="Palatino Linotype" charset="0"/>
              </a:rPr>
              <a:t> du </a:t>
            </a:r>
            <a:r>
              <a:rPr lang="en-GB" i="1" dirty="0" err="1">
                <a:latin typeface="Palatino Linotype" charset="0"/>
                <a:ea typeface="Palatino Linotype" charset="0"/>
                <a:cs typeface="Palatino Linotype" charset="0"/>
              </a:rPr>
              <a:t>débat</a:t>
            </a:r>
            <a:r>
              <a:rPr lang="en-GB" i="1" dirty="0">
                <a:latin typeface="Palatino Linotype" charset="0"/>
                <a:ea typeface="Palatino Linotype" charset="0"/>
                <a:cs typeface="Palatino Linotype" charset="0"/>
              </a:rPr>
              <a:t>, </a:t>
            </a:r>
            <a:r>
              <a:rPr lang="en-GB" i="1" dirty="0" err="1">
                <a:latin typeface="Palatino Linotype" charset="0"/>
                <a:ea typeface="Palatino Linotype" charset="0"/>
                <a:cs typeface="Palatino Linotype" charset="0"/>
              </a:rPr>
              <a:t>elle</a:t>
            </a:r>
            <a:r>
              <a:rPr lang="en-GB" i="1" dirty="0">
                <a:latin typeface="Palatino Linotype" charset="0"/>
                <a:ea typeface="Palatino Linotype" charset="0"/>
                <a:cs typeface="Palatino Linotype" charset="0"/>
              </a:rPr>
              <a:t> a </a:t>
            </a:r>
            <a:r>
              <a:rPr lang="en-GB" b="1" i="1" u="sng" dirty="0" err="1">
                <a:latin typeface="Palatino Linotype" charset="0"/>
                <a:ea typeface="Palatino Linotype" charset="0"/>
                <a:cs typeface="Palatino Linotype" charset="0"/>
              </a:rPr>
              <a:t>défendu</a:t>
            </a:r>
            <a:r>
              <a:rPr lang="en-GB" b="1" i="1" u="sng" dirty="0">
                <a:latin typeface="Palatino Linotype" charset="0"/>
                <a:ea typeface="Palatino Linotype" charset="0"/>
                <a:cs typeface="Palatino Linotype" charset="0"/>
              </a:rPr>
              <a:t> </a:t>
            </a:r>
            <a:r>
              <a:rPr lang="en-GB" i="1" dirty="0">
                <a:latin typeface="Palatino Linotype" charset="0"/>
                <a:ea typeface="Palatino Linotype" charset="0"/>
                <a:cs typeface="Palatino Linotype" charset="0"/>
              </a:rPr>
              <a:t>son point de </a:t>
            </a:r>
            <a:r>
              <a:rPr lang="en-GB" i="1" dirty="0" err="1">
                <a:latin typeface="Palatino Linotype" charset="0"/>
                <a:ea typeface="Palatino Linotype" charset="0"/>
                <a:cs typeface="Palatino Linotype" charset="0"/>
              </a:rPr>
              <a:t>vue</a:t>
            </a:r>
            <a:r>
              <a:rPr lang="en-GB" i="1" dirty="0">
                <a:latin typeface="Palatino Linotype" charset="0"/>
                <a:ea typeface="Palatino Linotype" charset="0"/>
                <a:cs typeface="Palatino Linotype" charset="0"/>
              </a:rPr>
              <a:t> corps et </a:t>
            </a:r>
            <a:r>
              <a:rPr lang="en-GB" i="1" dirty="0" err="1">
                <a:latin typeface="Palatino Linotype" charset="0"/>
                <a:ea typeface="Palatino Linotype" charset="0"/>
                <a:cs typeface="Palatino Linotype" charset="0"/>
              </a:rPr>
              <a:t>âme</a:t>
            </a:r>
            <a:r>
              <a:rPr lang="en-GB" i="1" dirty="0">
                <a:latin typeface="Palatino Linotype" charset="0"/>
                <a:ea typeface="Palatino Linotype" charset="0"/>
                <a:cs typeface="Palatino Linotype" charset="0"/>
              </a:rPr>
              <a:t>.</a:t>
            </a:r>
          </a:p>
          <a:p>
            <a:endParaRPr lang="en-GB" dirty="0"/>
          </a:p>
        </p:txBody>
      </p:sp>
      <p:sp>
        <p:nvSpPr>
          <p:cNvPr id="7" name="ZoneTexte 6"/>
          <p:cNvSpPr txBox="1"/>
          <p:nvPr/>
        </p:nvSpPr>
        <p:spPr>
          <a:xfrm>
            <a:off x="6972301" y="2465614"/>
            <a:ext cx="489857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i="1" dirty="0" smtClean="0">
                <a:latin typeface="Palatino Linotype" charset="0"/>
                <a:ea typeface="Palatino Linotype" charset="0"/>
                <a:cs typeface="Palatino Linotype" charset="0"/>
              </a:rPr>
              <a:t>“Pour </a:t>
            </a:r>
            <a:r>
              <a:rPr lang="en-GB" sz="2400" i="1" dirty="0">
                <a:latin typeface="Palatino Linotype" charset="0"/>
                <a:ea typeface="Palatino Linotype" charset="0"/>
                <a:cs typeface="Palatino Linotype" charset="0"/>
              </a:rPr>
              <a:t>demander la </a:t>
            </a:r>
            <a:r>
              <a:rPr lang="en-GB" sz="2400" i="1" dirty="0" err="1">
                <a:latin typeface="Palatino Linotype" charset="0"/>
                <a:ea typeface="Palatino Linotype" charset="0"/>
                <a:cs typeface="Palatino Linotype" charset="0"/>
              </a:rPr>
              <a:t>confiance</a:t>
            </a:r>
            <a:r>
              <a:rPr lang="en-GB" sz="2400" i="1" dirty="0">
                <a:latin typeface="Palatino Linotype" charset="0"/>
                <a:ea typeface="Palatino Linotype" charset="0"/>
                <a:cs typeface="Palatino Linotype" charset="0"/>
              </a:rPr>
              <a:t>, le </a:t>
            </a:r>
            <a:r>
              <a:rPr lang="en-GB" sz="2400" i="1" dirty="0" err="1">
                <a:latin typeface="Palatino Linotype" charset="0"/>
                <a:ea typeface="Palatino Linotype" charset="0"/>
                <a:cs typeface="Palatino Linotype" charset="0"/>
              </a:rPr>
              <a:t>gouvernement</a:t>
            </a:r>
            <a:r>
              <a:rPr lang="en-GB" sz="2400" i="1" dirty="0">
                <a:latin typeface="Palatino Linotype" charset="0"/>
                <a:ea typeface="Palatino Linotype" charset="0"/>
                <a:cs typeface="Palatino Linotype" charset="0"/>
              </a:rPr>
              <a:t> se pose </a:t>
            </a:r>
            <a:r>
              <a:rPr lang="en-GB" sz="2400" i="1" dirty="0" err="1">
                <a:latin typeface="Palatino Linotype" charset="0"/>
                <a:ea typeface="Palatino Linotype" charset="0"/>
                <a:cs typeface="Palatino Linotype" charset="0"/>
              </a:rPr>
              <a:t>dans</a:t>
            </a:r>
            <a:r>
              <a:rPr lang="en-GB" sz="2400" i="1" dirty="0">
                <a:latin typeface="Palatino Linotype" charset="0"/>
                <a:ea typeface="Palatino Linotype" charset="0"/>
                <a:cs typeface="Palatino Linotype" charset="0"/>
              </a:rPr>
              <a:t> le </a:t>
            </a:r>
            <a:r>
              <a:rPr lang="en-GB" sz="2400" i="1" dirty="0" err="1">
                <a:latin typeface="Palatino Linotype" charset="0"/>
                <a:ea typeface="Palatino Linotype" charset="0"/>
                <a:cs typeface="Palatino Linotype" charset="0"/>
              </a:rPr>
              <a:t>rôle</a:t>
            </a:r>
            <a:r>
              <a:rPr lang="en-GB" sz="2400" i="1" dirty="0">
                <a:latin typeface="Palatino Linotype" charset="0"/>
                <a:ea typeface="Palatino Linotype" charset="0"/>
                <a:cs typeface="Palatino Linotype" charset="0"/>
              </a:rPr>
              <a:t> d’un </a:t>
            </a:r>
            <a:r>
              <a:rPr lang="en-GB" sz="2400" b="1" i="1" u="sng" dirty="0" err="1">
                <a:latin typeface="Palatino Linotype" charset="0"/>
                <a:ea typeface="Palatino Linotype" charset="0"/>
                <a:cs typeface="Palatino Linotype" charset="0"/>
              </a:rPr>
              <a:t>capitaine</a:t>
            </a:r>
            <a:r>
              <a:rPr lang="en-GB" sz="2400" i="1" dirty="0">
                <a:latin typeface="Palatino Linotype" charset="0"/>
                <a:ea typeface="Palatino Linotype" charset="0"/>
                <a:cs typeface="Palatino Linotype" charset="0"/>
              </a:rPr>
              <a:t> qui, pour </a:t>
            </a:r>
            <a:r>
              <a:rPr lang="en-GB" sz="2400" i="1" dirty="0" err="1">
                <a:latin typeface="Palatino Linotype" charset="0"/>
                <a:ea typeface="Palatino Linotype" charset="0"/>
                <a:cs typeface="Palatino Linotype" charset="0"/>
              </a:rPr>
              <a:t>éviter</a:t>
            </a:r>
            <a:r>
              <a:rPr lang="en-GB" sz="2400" i="1" dirty="0">
                <a:latin typeface="Palatino Linotype" charset="0"/>
                <a:ea typeface="Palatino Linotype" charset="0"/>
                <a:cs typeface="Palatino Linotype" charset="0"/>
              </a:rPr>
              <a:t> le </a:t>
            </a:r>
            <a:r>
              <a:rPr lang="en-GB" sz="2400" b="1" i="1" u="sng" dirty="0" err="1">
                <a:latin typeface="Palatino Linotype" charset="0"/>
                <a:ea typeface="Palatino Linotype" charset="0"/>
                <a:cs typeface="Palatino Linotype" charset="0"/>
              </a:rPr>
              <a:t>naufrage</a:t>
            </a:r>
            <a:r>
              <a:rPr lang="en-GB" sz="2400" i="1" dirty="0">
                <a:latin typeface="Palatino Linotype" charset="0"/>
                <a:ea typeface="Palatino Linotype" charset="0"/>
                <a:cs typeface="Palatino Linotype" charset="0"/>
              </a:rPr>
              <a:t>, </a:t>
            </a:r>
            <a:r>
              <a:rPr lang="en-GB" sz="2400" i="1" dirty="0" err="1">
                <a:latin typeface="Palatino Linotype" charset="0"/>
                <a:ea typeface="Palatino Linotype" charset="0"/>
                <a:cs typeface="Palatino Linotype" charset="0"/>
              </a:rPr>
              <a:t>demande</a:t>
            </a:r>
            <a:r>
              <a:rPr lang="en-GB" sz="2400" i="1" dirty="0">
                <a:latin typeface="Palatino Linotype" charset="0"/>
                <a:ea typeface="Palatino Linotype" charset="0"/>
                <a:cs typeface="Palatino Linotype" charset="0"/>
              </a:rPr>
              <a:t> aux </a:t>
            </a:r>
            <a:r>
              <a:rPr lang="en-GB" sz="2400" b="1" i="1" u="sng" dirty="0" err="1">
                <a:latin typeface="Palatino Linotype" charset="0"/>
                <a:ea typeface="Palatino Linotype" charset="0"/>
                <a:cs typeface="Palatino Linotype" charset="0"/>
              </a:rPr>
              <a:t>passagers</a:t>
            </a:r>
            <a:r>
              <a:rPr lang="en-GB" sz="2400" i="1" dirty="0">
                <a:latin typeface="Palatino Linotype" charset="0"/>
                <a:ea typeface="Palatino Linotype" charset="0"/>
                <a:cs typeface="Palatino Linotype" charset="0"/>
              </a:rPr>
              <a:t> de </a:t>
            </a:r>
            <a:r>
              <a:rPr lang="en-GB" sz="2400" i="1" dirty="0" err="1">
                <a:latin typeface="Palatino Linotype" charset="0"/>
                <a:ea typeface="Palatino Linotype" charset="0"/>
                <a:cs typeface="Palatino Linotype" charset="0"/>
              </a:rPr>
              <a:t>renoncer</a:t>
            </a:r>
            <a:r>
              <a:rPr lang="en-GB" sz="2400" i="1" dirty="0">
                <a:latin typeface="Palatino Linotype" charset="0"/>
                <a:ea typeface="Palatino Linotype" charset="0"/>
                <a:cs typeface="Palatino Linotype" charset="0"/>
              </a:rPr>
              <a:t> à </a:t>
            </a:r>
            <a:r>
              <a:rPr lang="en-GB" sz="2400" i="1" dirty="0" err="1">
                <a:latin typeface="Palatino Linotype" charset="0"/>
                <a:ea typeface="Palatino Linotype" charset="0"/>
                <a:cs typeface="Palatino Linotype" charset="0"/>
              </a:rPr>
              <a:t>leurs</a:t>
            </a:r>
            <a:r>
              <a:rPr lang="en-GB" sz="2400" i="1" dirty="0">
                <a:latin typeface="Palatino Linotype" charset="0"/>
                <a:ea typeface="Palatino Linotype" charset="0"/>
                <a:cs typeface="Palatino Linotype" charset="0"/>
              </a:rPr>
              <a:t> </a:t>
            </a:r>
            <a:r>
              <a:rPr lang="en-GB" sz="2400" i="1" dirty="0" err="1">
                <a:latin typeface="Palatino Linotype" charset="0"/>
                <a:ea typeface="Palatino Linotype" charset="0"/>
                <a:cs typeface="Palatino Linotype" charset="0"/>
              </a:rPr>
              <a:t>privilèges</a:t>
            </a:r>
            <a:r>
              <a:rPr lang="en-GB" sz="2400" i="1" dirty="0">
                <a:latin typeface="Palatino Linotype" charset="0"/>
                <a:ea typeface="Palatino Linotype" charset="0"/>
                <a:cs typeface="Palatino Linotype" charset="0"/>
              </a:rPr>
              <a:t> </a:t>
            </a:r>
            <a:r>
              <a:rPr lang="en-GB" sz="2400" i="1" dirty="0" err="1">
                <a:latin typeface="Palatino Linotype" charset="0"/>
                <a:ea typeface="Palatino Linotype" charset="0"/>
                <a:cs typeface="Palatino Linotype" charset="0"/>
              </a:rPr>
              <a:t>dépassés</a:t>
            </a:r>
            <a:r>
              <a:rPr lang="en-GB" sz="2400" i="1" dirty="0">
                <a:latin typeface="Palatino Linotype" charset="0"/>
                <a:ea typeface="Palatino Linotype" charset="0"/>
                <a:cs typeface="Palatino Linotype" charset="0"/>
              </a:rPr>
              <a:t>. […] Si le </a:t>
            </a:r>
            <a:r>
              <a:rPr lang="en-GB" sz="2400" b="1" i="1" u="sng" dirty="0" err="1">
                <a:latin typeface="Palatino Linotype" charset="0"/>
                <a:ea typeface="Palatino Linotype" charset="0"/>
                <a:cs typeface="Palatino Linotype" charset="0"/>
              </a:rPr>
              <a:t>navire</a:t>
            </a:r>
            <a:r>
              <a:rPr lang="en-GB" sz="2400" i="1" dirty="0">
                <a:latin typeface="Palatino Linotype" charset="0"/>
                <a:ea typeface="Palatino Linotype" charset="0"/>
                <a:cs typeface="Palatino Linotype" charset="0"/>
              </a:rPr>
              <a:t> </a:t>
            </a:r>
            <a:r>
              <a:rPr lang="en-GB" sz="2400" i="1" dirty="0" err="1">
                <a:latin typeface="Palatino Linotype" charset="0"/>
                <a:ea typeface="Palatino Linotype" charset="0"/>
                <a:cs typeface="Palatino Linotype" charset="0"/>
              </a:rPr>
              <a:t>était</a:t>
            </a:r>
            <a:r>
              <a:rPr lang="en-GB" sz="2400" i="1" dirty="0">
                <a:latin typeface="Palatino Linotype" charset="0"/>
                <a:ea typeface="Palatino Linotype" charset="0"/>
                <a:cs typeface="Palatino Linotype" charset="0"/>
              </a:rPr>
              <a:t> </a:t>
            </a:r>
            <a:r>
              <a:rPr lang="en-GB" sz="2400" i="1" dirty="0" err="1">
                <a:latin typeface="Palatino Linotype" charset="0"/>
                <a:ea typeface="Palatino Linotype" charset="0"/>
                <a:cs typeface="Palatino Linotype" charset="0"/>
              </a:rPr>
              <a:t>si</a:t>
            </a:r>
            <a:r>
              <a:rPr lang="en-GB" sz="2400" i="1" dirty="0">
                <a:latin typeface="Palatino Linotype" charset="0"/>
                <a:ea typeface="Palatino Linotype" charset="0"/>
                <a:cs typeface="Palatino Linotype" charset="0"/>
              </a:rPr>
              <a:t> mal </a:t>
            </a:r>
            <a:r>
              <a:rPr lang="en-GB" sz="2400" i="1" dirty="0" err="1">
                <a:latin typeface="Palatino Linotype" charset="0"/>
                <a:ea typeface="Palatino Linotype" charset="0"/>
                <a:cs typeface="Palatino Linotype" charset="0"/>
              </a:rPr>
              <a:t>en</a:t>
            </a:r>
            <a:r>
              <a:rPr lang="en-GB" sz="2400" i="1" dirty="0">
                <a:latin typeface="Palatino Linotype" charset="0"/>
                <a:ea typeface="Palatino Linotype" charset="0"/>
                <a:cs typeface="Palatino Linotype" charset="0"/>
              </a:rPr>
              <a:t> point, un </a:t>
            </a:r>
            <a:r>
              <a:rPr lang="en-GB" sz="2400" b="1" i="1" u="sng" dirty="0" err="1">
                <a:latin typeface="Palatino Linotype" charset="0"/>
                <a:ea typeface="Palatino Linotype" charset="0"/>
                <a:cs typeface="Palatino Linotype" charset="0"/>
              </a:rPr>
              <a:t>capitaine</a:t>
            </a:r>
            <a:r>
              <a:rPr lang="en-GB" sz="2400" i="1" dirty="0">
                <a:latin typeface="Palatino Linotype" charset="0"/>
                <a:ea typeface="Palatino Linotype" charset="0"/>
                <a:cs typeface="Palatino Linotype" charset="0"/>
              </a:rPr>
              <a:t> </a:t>
            </a:r>
            <a:r>
              <a:rPr lang="en-GB" sz="2400" i="1" dirty="0" err="1">
                <a:latin typeface="Palatino Linotype" charset="0"/>
                <a:ea typeface="Palatino Linotype" charset="0"/>
                <a:cs typeface="Palatino Linotype" charset="0"/>
              </a:rPr>
              <a:t>consciencieux</a:t>
            </a:r>
            <a:r>
              <a:rPr lang="en-GB" sz="2400" i="1" dirty="0">
                <a:latin typeface="Palatino Linotype" charset="0"/>
                <a:ea typeface="Palatino Linotype" charset="0"/>
                <a:cs typeface="Palatino Linotype" charset="0"/>
              </a:rPr>
              <a:t> </a:t>
            </a:r>
            <a:r>
              <a:rPr lang="en-GB" sz="2400" i="1" dirty="0" err="1">
                <a:latin typeface="Palatino Linotype" charset="0"/>
                <a:ea typeface="Palatino Linotype" charset="0"/>
                <a:cs typeface="Palatino Linotype" charset="0"/>
              </a:rPr>
              <a:t>demanderait</a:t>
            </a:r>
            <a:r>
              <a:rPr lang="en-GB" sz="2400" i="1" dirty="0">
                <a:latin typeface="Palatino Linotype" charset="0"/>
                <a:ea typeface="Palatino Linotype" charset="0"/>
                <a:cs typeface="Palatino Linotype" charset="0"/>
              </a:rPr>
              <a:t> à </a:t>
            </a:r>
            <a:r>
              <a:rPr lang="en-GB" sz="2400" i="1" dirty="0" err="1">
                <a:latin typeface="Palatino Linotype" charset="0"/>
                <a:ea typeface="Palatino Linotype" charset="0"/>
                <a:cs typeface="Palatino Linotype" charset="0"/>
              </a:rPr>
              <a:t>tous</a:t>
            </a:r>
            <a:r>
              <a:rPr lang="en-GB" sz="2400" i="1" dirty="0">
                <a:latin typeface="Palatino Linotype" charset="0"/>
                <a:ea typeface="Palatino Linotype" charset="0"/>
                <a:cs typeface="Palatino Linotype" charset="0"/>
              </a:rPr>
              <a:t> de </a:t>
            </a:r>
            <a:r>
              <a:rPr lang="en-GB" sz="2400" i="1" dirty="0" err="1">
                <a:latin typeface="Palatino Linotype" charset="0"/>
                <a:ea typeface="Palatino Linotype" charset="0"/>
                <a:cs typeface="Palatino Linotype" charset="0"/>
              </a:rPr>
              <a:t>consentir</a:t>
            </a:r>
            <a:r>
              <a:rPr lang="en-GB" sz="2400" i="1" dirty="0">
                <a:latin typeface="Palatino Linotype" charset="0"/>
                <a:ea typeface="Palatino Linotype" charset="0"/>
                <a:cs typeface="Palatino Linotype" charset="0"/>
              </a:rPr>
              <a:t> le maximum </a:t>
            </a:r>
            <a:r>
              <a:rPr lang="en-GB" sz="2400" i="1" dirty="0" err="1">
                <a:latin typeface="Palatino Linotype" charset="0"/>
                <a:ea typeface="Palatino Linotype" charset="0"/>
                <a:cs typeface="Palatino Linotype" charset="0"/>
              </a:rPr>
              <a:t>d’efforts</a:t>
            </a:r>
            <a:r>
              <a:rPr lang="en-GB" sz="2400" i="1" dirty="0" smtClean="0">
                <a:latin typeface="Palatino Linotype" charset="0"/>
                <a:ea typeface="Palatino Linotype" charset="0"/>
                <a:cs typeface="Palatino Linotype" charset="0"/>
              </a:rPr>
              <a:t>!”</a:t>
            </a:r>
            <a:r>
              <a:rPr lang="en-GB" sz="2400" i="1" dirty="0">
                <a:latin typeface="Palatino Linotype" charset="0"/>
                <a:ea typeface="Palatino Linotype" charset="0"/>
                <a:cs typeface="Palatino Linotype" charset="0"/>
              </a:rPr>
              <a:t>  </a:t>
            </a:r>
          </a:p>
        </p:txBody>
      </p:sp>
      <p:sp>
        <p:nvSpPr>
          <p:cNvPr id="8" name="Double flèche horizontale 7"/>
          <p:cNvSpPr/>
          <p:nvPr/>
        </p:nvSpPr>
        <p:spPr>
          <a:xfrm>
            <a:off x="4620986" y="3869871"/>
            <a:ext cx="2204357" cy="538843"/>
          </a:xfrm>
          <a:prstGeom prst="left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3198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GB" sz="2800" b="1" i="1" dirty="0">
                <a:latin typeface="Palatino Linotype" charset="0"/>
                <a:ea typeface="Palatino Linotype" charset="0"/>
                <a:cs typeface="Palatino Linotype" charset="0"/>
              </a:rPr>
              <a:t>La </a:t>
            </a:r>
            <a:r>
              <a:rPr lang="en-GB" sz="2800" b="1" i="1" dirty="0" err="1">
                <a:latin typeface="Palatino Linotype" charset="0"/>
                <a:ea typeface="Palatino Linotype" charset="0"/>
                <a:cs typeface="Palatino Linotype" charset="0"/>
              </a:rPr>
              <a:t>théorie</a:t>
            </a:r>
            <a:r>
              <a:rPr lang="en-GB" sz="2800" b="1" i="1" dirty="0">
                <a:latin typeface="Palatino Linotype" charset="0"/>
                <a:ea typeface="Palatino Linotype" charset="0"/>
                <a:cs typeface="Palatino Linotype" charset="0"/>
              </a:rPr>
              <a:t> des </a:t>
            </a:r>
            <a:r>
              <a:rPr lang="en-GB" sz="2800" b="1" i="1" dirty="0" err="1">
                <a:latin typeface="Palatino Linotype" charset="0"/>
                <a:ea typeface="Palatino Linotype" charset="0"/>
                <a:cs typeface="Palatino Linotype" charset="0"/>
              </a:rPr>
              <a:t>métaphores</a:t>
            </a:r>
            <a:r>
              <a:rPr lang="en-GB" sz="2800" b="1" i="1" dirty="0">
                <a:latin typeface="Palatino Linotype" charset="0"/>
                <a:ea typeface="Palatino Linotype" charset="0"/>
                <a:cs typeface="Palatino Linotype" charset="0"/>
              </a:rPr>
              <a:t> </a:t>
            </a:r>
            <a:r>
              <a:rPr lang="en-GB" sz="2800" b="1" i="1" dirty="0" err="1">
                <a:latin typeface="Palatino Linotype" charset="0"/>
                <a:ea typeface="Palatino Linotype" charset="0"/>
                <a:cs typeface="Palatino Linotype" charset="0"/>
              </a:rPr>
              <a:t>délibérées</a:t>
            </a:r>
            <a:r>
              <a:rPr lang="en-GB" sz="2800" b="1" i="1" dirty="0">
                <a:latin typeface="Palatino Linotype" charset="0"/>
                <a:ea typeface="Palatino Linotype" charset="0"/>
                <a:cs typeface="Palatino Linotype" charset="0"/>
              </a:rPr>
              <a:t> et son cadre </a:t>
            </a:r>
            <a:r>
              <a:rPr lang="en-GB" sz="2800" b="1" i="1" dirty="0" err="1">
                <a:latin typeface="Palatino Linotype" charset="0"/>
                <a:ea typeface="Palatino Linotype" charset="0"/>
                <a:cs typeface="Palatino Linotype" charset="0"/>
              </a:rPr>
              <a:t>théorique</a:t>
            </a:r>
            <a:r>
              <a:rPr lang="en-GB" sz="2800" b="1" i="1" dirty="0">
                <a:latin typeface="Palatino Linotype" charset="0"/>
                <a:ea typeface="Palatino Linotype" charset="0"/>
                <a:cs typeface="Palatino Linotype" charset="0"/>
              </a:rPr>
              <a:t>: </a:t>
            </a:r>
            <a:br>
              <a:rPr lang="en-GB" sz="2800" b="1" i="1" dirty="0">
                <a:latin typeface="Palatino Linotype" charset="0"/>
                <a:ea typeface="Palatino Linotype" charset="0"/>
                <a:cs typeface="Palatino Linotype" charset="0"/>
              </a:rPr>
            </a:br>
            <a:r>
              <a:rPr lang="en-GB" sz="2800" b="1" i="1" dirty="0" err="1">
                <a:latin typeface="Palatino Linotype" charset="0"/>
                <a:ea typeface="Palatino Linotype" charset="0"/>
                <a:cs typeface="Palatino Linotype" charset="0"/>
              </a:rPr>
              <a:t>une</a:t>
            </a:r>
            <a:r>
              <a:rPr lang="en-GB" sz="2800" b="1" i="1" dirty="0">
                <a:latin typeface="Palatino Linotype" charset="0"/>
                <a:ea typeface="Palatino Linotype" charset="0"/>
                <a:cs typeface="Palatino Linotype" charset="0"/>
              </a:rPr>
              <a:t> analyse bottom-up des </a:t>
            </a:r>
            <a:r>
              <a:rPr lang="en-GB" sz="2800" b="1" i="1" dirty="0" err="1">
                <a:latin typeface="Palatino Linotype" charset="0"/>
                <a:ea typeface="Palatino Linotype" charset="0"/>
                <a:cs typeface="Palatino Linotype" charset="0"/>
              </a:rPr>
              <a:t>caractéristiques</a:t>
            </a:r>
            <a:r>
              <a:rPr lang="en-GB" sz="2800" b="1" i="1" dirty="0">
                <a:latin typeface="Palatino Linotype" charset="0"/>
                <a:ea typeface="Palatino Linotype" charset="0"/>
                <a:cs typeface="Palatino Linotype" charset="0"/>
              </a:rPr>
              <a:t> </a:t>
            </a:r>
            <a:br>
              <a:rPr lang="en-GB" sz="2800" b="1" i="1" dirty="0">
                <a:latin typeface="Palatino Linotype" charset="0"/>
                <a:ea typeface="Palatino Linotype" charset="0"/>
                <a:cs typeface="Palatino Linotype" charset="0"/>
              </a:rPr>
            </a:br>
            <a:r>
              <a:rPr lang="en-GB" sz="2800" b="1" i="1" dirty="0">
                <a:latin typeface="Palatino Linotype" charset="0"/>
                <a:ea typeface="Palatino Linotype" charset="0"/>
                <a:cs typeface="Palatino Linotype" charset="0"/>
              </a:rPr>
              <a:t>des </a:t>
            </a:r>
            <a:r>
              <a:rPr lang="en-GB" sz="2800" b="1" i="1" dirty="0" err="1">
                <a:latin typeface="Palatino Linotype" charset="0"/>
                <a:ea typeface="Palatino Linotype" charset="0"/>
                <a:cs typeface="Palatino Linotype" charset="0"/>
              </a:rPr>
              <a:t>métaphores</a:t>
            </a:r>
            <a:r>
              <a:rPr lang="en-GB" sz="2800" b="1" i="1" dirty="0">
                <a:latin typeface="Palatino Linotype" charset="0"/>
                <a:ea typeface="Palatino Linotype" charset="0"/>
                <a:cs typeface="Palatino Linotype" charset="0"/>
              </a:rPr>
              <a:t> </a:t>
            </a:r>
            <a:r>
              <a:rPr lang="en-GB" sz="2800" b="1" i="1" dirty="0" err="1">
                <a:latin typeface="Palatino Linotype" charset="0"/>
                <a:ea typeface="Palatino Linotype" charset="0"/>
                <a:cs typeface="Palatino Linotype" charset="0"/>
              </a:rPr>
              <a:t>délibérées</a:t>
            </a:r>
            <a:endParaRPr lang="en-GB" sz="2800" b="1" i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>
              <a:latin typeface="Palatino Linotype" charset="0"/>
              <a:ea typeface="Palatino Linotype" charset="0"/>
              <a:cs typeface="Palatino Linotype" charset="0"/>
            </a:endParaRPr>
          </a:p>
          <a:p>
            <a:pPr algn="ctr"/>
            <a:r>
              <a:rPr lang="en-GB" sz="2800" b="1" u="sng" dirty="0" err="1" smtClean="0">
                <a:latin typeface="Palatino Linotype" charset="0"/>
                <a:ea typeface="Palatino Linotype" charset="0"/>
                <a:cs typeface="Palatino Linotype" charset="0"/>
              </a:rPr>
              <a:t>Choix</a:t>
            </a:r>
            <a:r>
              <a:rPr lang="en-GB" sz="2800" b="1" u="sng" dirty="0" smtClean="0">
                <a:latin typeface="Palatino Linotype" charset="0"/>
                <a:ea typeface="Palatino Linotype" charset="0"/>
                <a:cs typeface="Palatino Linotype" charset="0"/>
              </a:rPr>
              <a:t> du corpus</a:t>
            </a:r>
          </a:p>
          <a:p>
            <a:endParaRPr lang="en-GB" b="1" u="sng" dirty="0">
              <a:latin typeface="Palatino Linotype" charset="0"/>
              <a:ea typeface="Palatino Linotype" charset="0"/>
              <a:cs typeface="Palatino Linotype" charset="0"/>
            </a:endParaRPr>
          </a:p>
          <a:p>
            <a:pPr>
              <a:buFont typeface="Wingdings" charset="2"/>
              <a:buChar char="Ø"/>
            </a:pPr>
            <a:r>
              <a:rPr lang="en-GB" dirty="0">
                <a:latin typeface="Palatino Linotype" charset="0"/>
                <a:ea typeface="Palatino Linotype" charset="0"/>
                <a:cs typeface="Palatino Linotype" charset="0"/>
              </a:rPr>
              <a:t> </a:t>
            </a:r>
            <a:r>
              <a:rPr lang="en-GB" dirty="0" err="1" smtClean="0">
                <a:latin typeface="Palatino Linotype" charset="0"/>
                <a:ea typeface="Palatino Linotype" charset="0"/>
                <a:cs typeface="Palatino Linotype" charset="0"/>
              </a:rPr>
              <a:t>Discours</a:t>
            </a:r>
            <a:r>
              <a:rPr lang="en-GB" dirty="0" smtClean="0">
                <a:latin typeface="Palatino Linotype" charset="0"/>
                <a:ea typeface="Palatino Linotype" charset="0"/>
                <a:cs typeface="Palatino Linotype" charset="0"/>
              </a:rPr>
              <a:t> </a:t>
            </a:r>
            <a:r>
              <a:rPr lang="en-GB" dirty="0" err="1" smtClean="0">
                <a:latin typeface="Palatino Linotype" charset="0"/>
                <a:ea typeface="Palatino Linotype" charset="0"/>
                <a:cs typeface="Palatino Linotype" charset="0"/>
              </a:rPr>
              <a:t>politique</a:t>
            </a:r>
            <a:r>
              <a:rPr lang="en-GB" dirty="0" smtClean="0">
                <a:latin typeface="Palatino Linotype" charset="0"/>
                <a:ea typeface="Palatino Linotype" charset="0"/>
                <a:cs typeface="Palatino Linotype" charset="0"/>
              </a:rPr>
              <a:t> </a:t>
            </a:r>
          </a:p>
          <a:p>
            <a:pPr>
              <a:buFont typeface="Wingdings" charset="2"/>
              <a:buChar char="Ø"/>
            </a:pPr>
            <a:r>
              <a:rPr lang="en-GB" dirty="0">
                <a:latin typeface="Palatino Linotype" charset="0"/>
                <a:ea typeface="Palatino Linotype" charset="0"/>
                <a:cs typeface="Palatino Linotype" charset="0"/>
              </a:rPr>
              <a:t> </a:t>
            </a:r>
            <a:r>
              <a:rPr lang="en-GB" dirty="0" err="1" smtClean="0">
                <a:latin typeface="Palatino Linotype" charset="0"/>
                <a:ea typeface="Palatino Linotype" charset="0"/>
                <a:cs typeface="Palatino Linotype" charset="0"/>
              </a:rPr>
              <a:t>Déclaration</a:t>
            </a:r>
            <a:r>
              <a:rPr lang="en-GB" dirty="0" smtClean="0">
                <a:latin typeface="Palatino Linotype" charset="0"/>
                <a:ea typeface="Palatino Linotype" charset="0"/>
                <a:cs typeface="Palatino Linotype" charset="0"/>
              </a:rPr>
              <a:t> du </a:t>
            </a:r>
            <a:r>
              <a:rPr lang="en-GB" dirty="0" err="1" smtClean="0">
                <a:latin typeface="Palatino Linotype" charset="0"/>
                <a:ea typeface="Palatino Linotype" charset="0"/>
                <a:cs typeface="Palatino Linotype" charset="0"/>
              </a:rPr>
              <a:t>gouvernement</a:t>
            </a:r>
            <a:r>
              <a:rPr lang="en-GB" dirty="0" smtClean="0">
                <a:latin typeface="Palatino Linotype" charset="0"/>
                <a:ea typeface="Palatino Linotype" charset="0"/>
                <a:cs typeface="Palatino Linotype" charset="0"/>
              </a:rPr>
              <a:t> + </a:t>
            </a:r>
            <a:r>
              <a:rPr lang="en-GB" dirty="0" err="1" smtClean="0">
                <a:latin typeface="Palatino Linotype" charset="0"/>
                <a:ea typeface="Palatino Linotype" charset="0"/>
                <a:cs typeface="Palatino Linotype" charset="0"/>
              </a:rPr>
              <a:t>réponses</a:t>
            </a:r>
            <a:r>
              <a:rPr lang="en-GB" dirty="0" smtClean="0">
                <a:latin typeface="Palatino Linotype" charset="0"/>
                <a:ea typeface="Palatino Linotype" charset="0"/>
                <a:cs typeface="Palatino Linotype" charset="0"/>
              </a:rPr>
              <a:t>, 2006 </a:t>
            </a:r>
            <a:r>
              <a:rPr lang="en-GB" dirty="0" err="1" smtClean="0">
                <a:latin typeface="Palatino Linotype" charset="0"/>
                <a:ea typeface="Palatino Linotype" charset="0"/>
                <a:cs typeface="Palatino Linotype" charset="0"/>
              </a:rPr>
              <a:t>à</a:t>
            </a:r>
            <a:r>
              <a:rPr lang="en-GB" dirty="0" smtClean="0">
                <a:latin typeface="Palatino Linotype" charset="0"/>
                <a:ea typeface="Palatino Linotype" charset="0"/>
                <a:cs typeface="Palatino Linotype" charset="0"/>
              </a:rPr>
              <a:t> 2016 </a:t>
            </a:r>
          </a:p>
          <a:p>
            <a:pPr>
              <a:buFont typeface="Wingdings" charset="2"/>
              <a:buChar char="Ø"/>
            </a:pPr>
            <a:r>
              <a:rPr lang="en-GB" dirty="0">
                <a:latin typeface="Palatino Linotype" charset="0"/>
                <a:ea typeface="Palatino Linotype" charset="0"/>
                <a:cs typeface="Palatino Linotype" charset="0"/>
              </a:rPr>
              <a:t> </a:t>
            </a:r>
            <a:r>
              <a:rPr lang="en-GB" dirty="0" smtClean="0">
                <a:latin typeface="Palatino Linotype" charset="0"/>
                <a:ea typeface="Palatino Linotype" charset="0"/>
                <a:cs typeface="Palatino Linotype" charset="0"/>
              </a:rPr>
              <a:t>approx. 1 million de mots </a:t>
            </a:r>
            <a:endParaRPr lang="en-GB" dirty="0">
              <a:latin typeface="Palatino Linotype" charset="0"/>
              <a:ea typeface="Palatino Linotype" charset="0"/>
              <a:cs typeface="Palatino Linotyp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4456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04931" y="758952"/>
            <a:ext cx="12087069" cy="2883658"/>
          </a:xfrm>
        </p:spPr>
        <p:txBody>
          <a:bodyPr>
            <a:normAutofit/>
          </a:bodyPr>
          <a:lstStyle/>
          <a:p>
            <a:pPr algn="ctr"/>
            <a:r>
              <a:rPr lang="en-GB" sz="3600" dirty="0" smtClean="0">
                <a:latin typeface="Palatino Linotype" charset="0"/>
                <a:ea typeface="Palatino Linotype" charset="0"/>
                <a:cs typeface="Palatino Linotype" charset="0"/>
              </a:rPr>
              <a:t>La </a:t>
            </a:r>
            <a:r>
              <a:rPr lang="en-GB" sz="3600" dirty="0" err="1" smtClean="0">
                <a:latin typeface="Palatino Linotype" charset="0"/>
                <a:ea typeface="Palatino Linotype" charset="0"/>
                <a:cs typeface="Palatino Linotype" charset="0"/>
              </a:rPr>
              <a:t>théorie</a:t>
            </a:r>
            <a:r>
              <a:rPr lang="en-GB" sz="3600" dirty="0" smtClean="0">
                <a:latin typeface="Palatino Linotype" charset="0"/>
                <a:ea typeface="Palatino Linotype" charset="0"/>
                <a:cs typeface="Palatino Linotype" charset="0"/>
              </a:rPr>
              <a:t> des </a:t>
            </a:r>
            <a:r>
              <a:rPr lang="en-GB" sz="3600" dirty="0" err="1" smtClean="0">
                <a:latin typeface="Palatino Linotype" charset="0"/>
                <a:ea typeface="Palatino Linotype" charset="0"/>
                <a:cs typeface="Palatino Linotype" charset="0"/>
              </a:rPr>
              <a:t>métaphores</a:t>
            </a:r>
            <a:r>
              <a:rPr lang="en-GB" sz="3600" dirty="0" smtClean="0">
                <a:latin typeface="Palatino Linotype" charset="0"/>
                <a:ea typeface="Palatino Linotype" charset="0"/>
                <a:cs typeface="Palatino Linotype" charset="0"/>
              </a:rPr>
              <a:t> </a:t>
            </a:r>
            <a:r>
              <a:rPr lang="en-GB" sz="3600" dirty="0" err="1" smtClean="0">
                <a:latin typeface="Palatino Linotype" charset="0"/>
                <a:ea typeface="Palatino Linotype" charset="0"/>
                <a:cs typeface="Palatino Linotype" charset="0"/>
              </a:rPr>
              <a:t>délibérées</a:t>
            </a:r>
            <a:r>
              <a:rPr lang="en-GB" sz="3600" dirty="0" smtClean="0">
                <a:latin typeface="Palatino Linotype" charset="0"/>
                <a:ea typeface="Palatino Linotype" charset="0"/>
                <a:cs typeface="Palatino Linotype" charset="0"/>
              </a:rPr>
              <a:t> et son cadre </a:t>
            </a:r>
            <a:r>
              <a:rPr lang="en-GB" sz="3600" dirty="0" err="1" smtClean="0">
                <a:latin typeface="Palatino Linotype" charset="0"/>
                <a:ea typeface="Palatino Linotype" charset="0"/>
                <a:cs typeface="Palatino Linotype" charset="0"/>
              </a:rPr>
              <a:t>théorique</a:t>
            </a:r>
            <a:r>
              <a:rPr lang="en-GB" sz="3600" dirty="0" smtClean="0">
                <a:latin typeface="Palatino Linotype" charset="0"/>
                <a:ea typeface="Palatino Linotype" charset="0"/>
                <a:cs typeface="Palatino Linotype" charset="0"/>
              </a:rPr>
              <a:t>: </a:t>
            </a:r>
            <a:br>
              <a:rPr lang="en-GB" sz="3600" dirty="0" smtClean="0">
                <a:latin typeface="Palatino Linotype" charset="0"/>
                <a:ea typeface="Palatino Linotype" charset="0"/>
                <a:cs typeface="Palatino Linotype" charset="0"/>
              </a:rPr>
            </a:br>
            <a:r>
              <a:rPr lang="en-GB" sz="3600" dirty="0" err="1" smtClean="0">
                <a:latin typeface="Palatino Linotype" charset="0"/>
                <a:ea typeface="Palatino Linotype" charset="0"/>
                <a:cs typeface="Palatino Linotype" charset="0"/>
              </a:rPr>
              <a:t>une</a:t>
            </a:r>
            <a:r>
              <a:rPr lang="en-GB" sz="3600" dirty="0" smtClean="0">
                <a:latin typeface="Palatino Linotype" charset="0"/>
                <a:ea typeface="Palatino Linotype" charset="0"/>
                <a:cs typeface="Palatino Linotype" charset="0"/>
              </a:rPr>
              <a:t> analyse </a:t>
            </a:r>
            <a:r>
              <a:rPr lang="en-GB" sz="3600" i="1" dirty="0" smtClean="0">
                <a:latin typeface="Palatino Linotype" charset="0"/>
                <a:ea typeface="Palatino Linotype" charset="0"/>
                <a:cs typeface="Palatino Linotype" charset="0"/>
              </a:rPr>
              <a:t>bottom-up</a:t>
            </a:r>
            <a:r>
              <a:rPr lang="en-GB" sz="3600" dirty="0" smtClean="0">
                <a:latin typeface="Palatino Linotype" charset="0"/>
                <a:ea typeface="Palatino Linotype" charset="0"/>
                <a:cs typeface="Palatino Linotype" charset="0"/>
              </a:rPr>
              <a:t> des </a:t>
            </a:r>
            <a:r>
              <a:rPr lang="en-GB" sz="3600" dirty="0" err="1" smtClean="0">
                <a:latin typeface="Palatino Linotype" charset="0"/>
                <a:ea typeface="Palatino Linotype" charset="0"/>
                <a:cs typeface="Palatino Linotype" charset="0"/>
              </a:rPr>
              <a:t>caractéristiques</a:t>
            </a:r>
            <a:r>
              <a:rPr lang="en-GB" sz="3600" dirty="0" smtClean="0">
                <a:latin typeface="Palatino Linotype" charset="0"/>
                <a:ea typeface="Palatino Linotype" charset="0"/>
                <a:cs typeface="Palatino Linotype" charset="0"/>
              </a:rPr>
              <a:t> </a:t>
            </a:r>
            <a:br>
              <a:rPr lang="en-GB" sz="3600" dirty="0" smtClean="0">
                <a:latin typeface="Palatino Linotype" charset="0"/>
                <a:ea typeface="Palatino Linotype" charset="0"/>
                <a:cs typeface="Palatino Linotype" charset="0"/>
              </a:rPr>
            </a:br>
            <a:r>
              <a:rPr lang="en-GB" sz="3600" dirty="0" smtClean="0">
                <a:latin typeface="Palatino Linotype" charset="0"/>
                <a:ea typeface="Palatino Linotype" charset="0"/>
                <a:cs typeface="Palatino Linotype" charset="0"/>
              </a:rPr>
              <a:t>des </a:t>
            </a:r>
            <a:r>
              <a:rPr lang="en-GB" sz="3600" dirty="0" err="1" smtClean="0">
                <a:latin typeface="Palatino Linotype" charset="0"/>
                <a:ea typeface="Palatino Linotype" charset="0"/>
                <a:cs typeface="Palatino Linotype" charset="0"/>
              </a:rPr>
              <a:t>métaphores</a:t>
            </a:r>
            <a:r>
              <a:rPr lang="en-GB" sz="3600" dirty="0" smtClean="0">
                <a:latin typeface="Palatino Linotype" charset="0"/>
                <a:ea typeface="Palatino Linotype" charset="0"/>
                <a:cs typeface="Palatino Linotype" charset="0"/>
              </a:rPr>
              <a:t> </a:t>
            </a:r>
            <a:r>
              <a:rPr lang="en-GB" sz="3600" dirty="0" err="1" smtClean="0">
                <a:latin typeface="Palatino Linotype" charset="0"/>
                <a:ea typeface="Palatino Linotype" charset="0"/>
                <a:cs typeface="Palatino Linotype" charset="0"/>
              </a:rPr>
              <a:t>délibérées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sz="2800" i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720327"/>
          </a:xfrm>
        </p:spPr>
        <p:txBody>
          <a:bodyPr>
            <a:noAutofit/>
          </a:bodyPr>
          <a:lstStyle/>
          <a:p>
            <a:pPr algn="r"/>
            <a:r>
              <a:rPr lang="en-GB" sz="1600" i="1" dirty="0" smtClean="0">
                <a:latin typeface="Palatino Linotype" charset="0"/>
                <a:ea typeface="Palatino Linotype" charset="0"/>
                <a:cs typeface="Palatino Linotype" charset="0"/>
              </a:rPr>
              <a:t>Heyvaert Pauline</a:t>
            </a:r>
          </a:p>
          <a:p>
            <a:pPr algn="r"/>
            <a:r>
              <a:rPr lang="en-GB" sz="1600" i="1" dirty="0" err="1" smtClean="0">
                <a:latin typeface="Palatino Linotype" charset="0"/>
                <a:ea typeface="Palatino Linotype" charset="0"/>
                <a:cs typeface="Palatino Linotype" charset="0"/>
              </a:rPr>
              <a:t>Doctorante</a:t>
            </a:r>
            <a:r>
              <a:rPr lang="en-GB" sz="1600" i="1" dirty="0" smtClean="0">
                <a:latin typeface="Palatino Linotype" charset="0"/>
                <a:ea typeface="Palatino Linotype" charset="0"/>
                <a:cs typeface="Palatino Linotype" charset="0"/>
              </a:rPr>
              <a:t> </a:t>
            </a:r>
            <a:r>
              <a:rPr lang="en-GB" sz="1600" i="1" dirty="0" err="1" smtClean="0">
                <a:latin typeface="Palatino Linotype" charset="0"/>
                <a:ea typeface="Palatino Linotype" charset="0"/>
                <a:cs typeface="Palatino Linotype" charset="0"/>
              </a:rPr>
              <a:t>en</a:t>
            </a:r>
            <a:r>
              <a:rPr lang="en-GB" sz="1600" i="1" dirty="0" smtClean="0">
                <a:latin typeface="Palatino Linotype" charset="0"/>
                <a:ea typeface="Palatino Linotype" charset="0"/>
                <a:cs typeface="Palatino Linotype" charset="0"/>
              </a:rPr>
              <a:t> </a:t>
            </a:r>
            <a:r>
              <a:rPr lang="en-GB" sz="1600" i="1" dirty="0" err="1" smtClean="0">
                <a:latin typeface="Palatino Linotype" charset="0"/>
                <a:ea typeface="Palatino Linotype" charset="0"/>
                <a:cs typeface="Palatino Linotype" charset="0"/>
              </a:rPr>
              <a:t>linguistique</a:t>
            </a:r>
            <a:r>
              <a:rPr lang="en-GB" sz="1600" i="1" dirty="0" smtClean="0">
                <a:latin typeface="Palatino Linotype" charset="0"/>
                <a:ea typeface="Palatino Linotype" charset="0"/>
                <a:cs typeface="Palatino Linotype" charset="0"/>
              </a:rPr>
              <a:t> </a:t>
            </a:r>
            <a:r>
              <a:rPr lang="en-GB" sz="1600" i="1" dirty="0" err="1" smtClean="0">
                <a:latin typeface="Palatino Linotype" charset="0"/>
                <a:ea typeface="Palatino Linotype" charset="0"/>
                <a:cs typeface="Palatino Linotype" charset="0"/>
              </a:rPr>
              <a:t>néerlandaise</a:t>
            </a:r>
            <a:endParaRPr lang="en-GB" sz="1600" i="1" dirty="0" smtClean="0">
              <a:latin typeface="Palatino Linotype" charset="0"/>
              <a:ea typeface="Palatino Linotype" charset="0"/>
              <a:cs typeface="Palatino Linotype" charset="0"/>
            </a:endParaRPr>
          </a:p>
          <a:p>
            <a:pPr algn="r"/>
            <a:r>
              <a:rPr lang="en-GB" sz="1400" i="1" dirty="0" smtClean="0">
                <a:latin typeface="Palatino Linotype" charset="0"/>
                <a:ea typeface="Palatino Linotype" charset="0"/>
                <a:cs typeface="Palatino Linotype" charset="0"/>
              </a:rPr>
              <a:t>Université de Liège, </a:t>
            </a:r>
          </a:p>
          <a:p>
            <a:pPr algn="r"/>
            <a:r>
              <a:rPr lang="en-GB" sz="1400" i="1" dirty="0" err="1" smtClean="0">
                <a:latin typeface="Palatino Linotype" charset="0"/>
                <a:ea typeface="Palatino Linotype" charset="0"/>
                <a:cs typeface="Palatino Linotype" charset="0"/>
              </a:rPr>
              <a:t>université</a:t>
            </a:r>
            <a:r>
              <a:rPr lang="en-GB" sz="1400" i="1" dirty="0" smtClean="0">
                <a:latin typeface="Palatino Linotype" charset="0"/>
                <a:ea typeface="Palatino Linotype" charset="0"/>
                <a:cs typeface="Palatino Linotype" charset="0"/>
              </a:rPr>
              <a:t> </a:t>
            </a:r>
            <a:r>
              <a:rPr lang="en-GB" sz="1400" i="1" dirty="0" err="1" smtClean="0">
                <a:latin typeface="Palatino Linotype" charset="0"/>
                <a:ea typeface="Palatino Linotype" charset="0"/>
                <a:cs typeface="Palatino Linotype" charset="0"/>
              </a:rPr>
              <a:t>catholique</a:t>
            </a:r>
            <a:r>
              <a:rPr lang="en-GB" sz="1400" i="1" dirty="0" smtClean="0">
                <a:latin typeface="Palatino Linotype" charset="0"/>
                <a:ea typeface="Palatino Linotype" charset="0"/>
                <a:cs typeface="Palatino Linotype" charset="0"/>
              </a:rPr>
              <a:t> de </a:t>
            </a:r>
            <a:r>
              <a:rPr lang="en-GB" sz="1400" i="1" dirty="0" err="1" smtClean="0">
                <a:latin typeface="Palatino Linotype" charset="0"/>
                <a:ea typeface="Palatino Linotype" charset="0"/>
                <a:cs typeface="Palatino Linotype" charset="0"/>
              </a:rPr>
              <a:t>louvain</a:t>
            </a:r>
            <a:endParaRPr lang="en-GB" sz="1400" i="1" dirty="0" smtClean="0">
              <a:latin typeface="Palatino Linotype" charset="0"/>
              <a:ea typeface="Palatino Linotype" charset="0"/>
              <a:cs typeface="Palatino Linotype" charset="0"/>
            </a:endParaRPr>
          </a:p>
          <a:p>
            <a:endParaRPr lang="en-GB" sz="2000" dirty="0">
              <a:latin typeface="Palatino Linotype" charset="0"/>
              <a:ea typeface="Palatino Linotype" charset="0"/>
              <a:cs typeface="Palatino Linotype" charset="0"/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764" y="4746906"/>
            <a:ext cx="2023672" cy="1137753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23723" y="4803389"/>
            <a:ext cx="1492457" cy="10812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638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GB" sz="2800" b="1" i="1" dirty="0">
                <a:latin typeface="Palatino Linotype" charset="0"/>
                <a:ea typeface="Palatino Linotype" charset="0"/>
                <a:cs typeface="Palatino Linotype" charset="0"/>
              </a:rPr>
              <a:t>La </a:t>
            </a:r>
            <a:r>
              <a:rPr lang="en-GB" sz="2800" b="1" i="1" dirty="0" err="1">
                <a:latin typeface="Palatino Linotype" charset="0"/>
                <a:ea typeface="Palatino Linotype" charset="0"/>
                <a:cs typeface="Palatino Linotype" charset="0"/>
              </a:rPr>
              <a:t>théorie</a:t>
            </a:r>
            <a:r>
              <a:rPr lang="en-GB" sz="2800" b="1" i="1" dirty="0">
                <a:latin typeface="Palatino Linotype" charset="0"/>
                <a:ea typeface="Palatino Linotype" charset="0"/>
                <a:cs typeface="Palatino Linotype" charset="0"/>
              </a:rPr>
              <a:t> des </a:t>
            </a:r>
            <a:r>
              <a:rPr lang="en-GB" sz="2800" b="1" i="1" dirty="0" err="1">
                <a:latin typeface="Palatino Linotype" charset="0"/>
                <a:ea typeface="Palatino Linotype" charset="0"/>
                <a:cs typeface="Palatino Linotype" charset="0"/>
              </a:rPr>
              <a:t>métaphores</a:t>
            </a:r>
            <a:r>
              <a:rPr lang="en-GB" sz="2800" b="1" i="1" dirty="0">
                <a:latin typeface="Palatino Linotype" charset="0"/>
                <a:ea typeface="Palatino Linotype" charset="0"/>
                <a:cs typeface="Palatino Linotype" charset="0"/>
              </a:rPr>
              <a:t> </a:t>
            </a:r>
            <a:r>
              <a:rPr lang="en-GB" sz="2800" b="1" i="1" dirty="0" err="1">
                <a:latin typeface="Palatino Linotype" charset="0"/>
                <a:ea typeface="Palatino Linotype" charset="0"/>
                <a:cs typeface="Palatino Linotype" charset="0"/>
              </a:rPr>
              <a:t>délibérées</a:t>
            </a:r>
            <a:r>
              <a:rPr lang="en-GB" sz="2800" b="1" i="1" dirty="0">
                <a:latin typeface="Palatino Linotype" charset="0"/>
                <a:ea typeface="Palatino Linotype" charset="0"/>
                <a:cs typeface="Palatino Linotype" charset="0"/>
              </a:rPr>
              <a:t> et son cadre </a:t>
            </a:r>
            <a:r>
              <a:rPr lang="en-GB" sz="2800" b="1" i="1" dirty="0" err="1">
                <a:latin typeface="Palatino Linotype" charset="0"/>
                <a:ea typeface="Palatino Linotype" charset="0"/>
                <a:cs typeface="Palatino Linotype" charset="0"/>
              </a:rPr>
              <a:t>théorique</a:t>
            </a:r>
            <a:r>
              <a:rPr lang="en-GB" sz="2800" b="1" i="1" dirty="0">
                <a:latin typeface="Palatino Linotype" charset="0"/>
                <a:ea typeface="Palatino Linotype" charset="0"/>
                <a:cs typeface="Palatino Linotype" charset="0"/>
              </a:rPr>
              <a:t>: </a:t>
            </a:r>
            <a:br>
              <a:rPr lang="en-GB" sz="2800" b="1" i="1" dirty="0">
                <a:latin typeface="Palatino Linotype" charset="0"/>
                <a:ea typeface="Palatino Linotype" charset="0"/>
                <a:cs typeface="Palatino Linotype" charset="0"/>
              </a:rPr>
            </a:br>
            <a:r>
              <a:rPr lang="en-GB" sz="2800" b="1" i="1" dirty="0" err="1">
                <a:latin typeface="Palatino Linotype" charset="0"/>
                <a:ea typeface="Palatino Linotype" charset="0"/>
                <a:cs typeface="Palatino Linotype" charset="0"/>
              </a:rPr>
              <a:t>une</a:t>
            </a:r>
            <a:r>
              <a:rPr lang="en-GB" sz="2800" b="1" i="1" dirty="0">
                <a:latin typeface="Palatino Linotype" charset="0"/>
                <a:ea typeface="Palatino Linotype" charset="0"/>
                <a:cs typeface="Palatino Linotype" charset="0"/>
              </a:rPr>
              <a:t> analyse bottom-up des </a:t>
            </a:r>
            <a:r>
              <a:rPr lang="en-GB" sz="2800" b="1" i="1" dirty="0" err="1">
                <a:latin typeface="Palatino Linotype" charset="0"/>
                <a:ea typeface="Palatino Linotype" charset="0"/>
                <a:cs typeface="Palatino Linotype" charset="0"/>
              </a:rPr>
              <a:t>caractéristiques</a:t>
            </a:r>
            <a:r>
              <a:rPr lang="en-GB" sz="2800" b="1" i="1" dirty="0">
                <a:latin typeface="Palatino Linotype" charset="0"/>
                <a:ea typeface="Palatino Linotype" charset="0"/>
                <a:cs typeface="Palatino Linotype" charset="0"/>
              </a:rPr>
              <a:t> </a:t>
            </a:r>
            <a:br>
              <a:rPr lang="en-GB" sz="2800" b="1" i="1" dirty="0">
                <a:latin typeface="Palatino Linotype" charset="0"/>
                <a:ea typeface="Palatino Linotype" charset="0"/>
                <a:cs typeface="Palatino Linotype" charset="0"/>
              </a:rPr>
            </a:br>
            <a:r>
              <a:rPr lang="en-GB" sz="2800" b="1" i="1" dirty="0">
                <a:latin typeface="Palatino Linotype" charset="0"/>
                <a:ea typeface="Palatino Linotype" charset="0"/>
                <a:cs typeface="Palatino Linotype" charset="0"/>
              </a:rPr>
              <a:t>des </a:t>
            </a:r>
            <a:r>
              <a:rPr lang="en-GB" sz="2800" b="1" i="1" dirty="0" err="1">
                <a:latin typeface="Palatino Linotype" charset="0"/>
                <a:ea typeface="Palatino Linotype" charset="0"/>
                <a:cs typeface="Palatino Linotype" charset="0"/>
              </a:rPr>
              <a:t>métaphores</a:t>
            </a:r>
            <a:r>
              <a:rPr lang="en-GB" sz="2800" b="1" i="1" dirty="0">
                <a:latin typeface="Palatino Linotype" charset="0"/>
                <a:ea typeface="Palatino Linotype" charset="0"/>
                <a:cs typeface="Palatino Linotype" charset="0"/>
              </a:rPr>
              <a:t> </a:t>
            </a:r>
            <a:r>
              <a:rPr lang="en-GB" sz="2800" b="1" i="1" dirty="0" err="1">
                <a:latin typeface="Palatino Linotype" charset="0"/>
                <a:ea typeface="Palatino Linotype" charset="0"/>
                <a:cs typeface="Palatino Linotype" charset="0"/>
              </a:rPr>
              <a:t>délibérées</a:t>
            </a:r>
            <a:endParaRPr lang="en-GB" sz="2800" b="1" i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>
              <a:latin typeface="Palatino Linotype" charset="0"/>
              <a:ea typeface="Palatino Linotype" charset="0"/>
              <a:cs typeface="Palatino Linotype" charset="0"/>
            </a:endParaRPr>
          </a:p>
          <a:p>
            <a:pPr algn="ctr"/>
            <a:r>
              <a:rPr lang="en-GB" sz="2800" b="1" u="sng" dirty="0" smtClean="0">
                <a:latin typeface="Palatino Linotype" charset="0"/>
                <a:ea typeface="Palatino Linotype" charset="0"/>
                <a:cs typeface="Palatino Linotype" charset="0"/>
              </a:rPr>
              <a:t>Analyse </a:t>
            </a:r>
            <a:r>
              <a:rPr lang="en-GB" sz="2800" b="1" u="sng" dirty="0" err="1" smtClean="0">
                <a:latin typeface="Palatino Linotype" charset="0"/>
                <a:ea typeface="Palatino Linotype" charset="0"/>
                <a:cs typeface="Palatino Linotype" charset="0"/>
              </a:rPr>
              <a:t>linguistique</a:t>
            </a:r>
            <a:r>
              <a:rPr lang="en-GB" sz="2800" b="1" u="sng" dirty="0" smtClean="0">
                <a:latin typeface="Palatino Linotype" charset="0"/>
                <a:ea typeface="Palatino Linotype" charset="0"/>
                <a:cs typeface="Palatino Linotype" charset="0"/>
              </a:rPr>
              <a:t> du corpus</a:t>
            </a:r>
          </a:p>
          <a:p>
            <a:endParaRPr lang="en-GB" b="1" u="sng" dirty="0">
              <a:latin typeface="Palatino Linotype" charset="0"/>
              <a:ea typeface="Palatino Linotype" charset="0"/>
              <a:cs typeface="Palatino Linotype" charset="0"/>
            </a:endParaRPr>
          </a:p>
          <a:p>
            <a:pPr>
              <a:buFont typeface="Wingdings" charset="2"/>
              <a:buChar char="Ø"/>
            </a:pPr>
            <a:r>
              <a:rPr lang="en-GB" dirty="0">
                <a:latin typeface="Palatino Linotype" charset="0"/>
                <a:ea typeface="Palatino Linotype" charset="0"/>
                <a:cs typeface="Palatino Linotype" charset="0"/>
              </a:rPr>
              <a:t> </a:t>
            </a:r>
            <a:r>
              <a:rPr lang="en-GB" dirty="0" err="1" smtClean="0">
                <a:latin typeface="Palatino Linotype" charset="0"/>
                <a:ea typeface="Palatino Linotype" charset="0"/>
                <a:cs typeface="Palatino Linotype" charset="0"/>
              </a:rPr>
              <a:t>Choix</a:t>
            </a:r>
            <a:r>
              <a:rPr lang="en-GB" dirty="0" smtClean="0">
                <a:latin typeface="Palatino Linotype" charset="0"/>
                <a:ea typeface="Palatino Linotype" charset="0"/>
                <a:cs typeface="Palatino Linotype" charset="0"/>
              </a:rPr>
              <a:t> des </a:t>
            </a:r>
            <a:r>
              <a:rPr lang="en-GB" dirty="0" err="1" smtClean="0">
                <a:latin typeface="Palatino Linotype" charset="0"/>
                <a:ea typeface="Palatino Linotype" charset="0"/>
                <a:cs typeface="Palatino Linotype" charset="0"/>
              </a:rPr>
              <a:t>procédures</a:t>
            </a:r>
            <a:r>
              <a:rPr lang="en-GB" dirty="0" smtClean="0">
                <a:latin typeface="Palatino Linotype" charset="0"/>
                <a:ea typeface="Palatino Linotype" charset="0"/>
                <a:cs typeface="Palatino Linotype" charset="0"/>
              </a:rPr>
              <a:t> </a:t>
            </a:r>
            <a:r>
              <a:rPr lang="en-GB" dirty="0" err="1" smtClean="0">
                <a:latin typeface="Palatino Linotype" charset="0"/>
                <a:ea typeface="Palatino Linotype" charset="0"/>
                <a:cs typeface="Palatino Linotype" charset="0"/>
              </a:rPr>
              <a:t>adéquates</a:t>
            </a:r>
            <a:r>
              <a:rPr lang="en-GB" dirty="0" smtClean="0">
                <a:latin typeface="Palatino Linotype" charset="0"/>
                <a:ea typeface="Palatino Linotype" charset="0"/>
                <a:cs typeface="Palatino Linotype" charset="0"/>
              </a:rPr>
              <a:t> pour </a:t>
            </a:r>
            <a:r>
              <a:rPr lang="en-GB" dirty="0" err="1" smtClean="0">
                <a:latin typeface="Palatino Linotype" charset="0"/>
                <a:ea typeface="Palatino Linotype" charset="0"/>
                <a:cs typeface="Palatino Linotype" charset="0"/>
              </a:rPr>
              <a:t>l’analyse</a:t>
            </a:r>
            <a:r>
              <a:rPr lang="en-GB" dirty="0" smtClean="0">
                <a:latin typeface="Palatino Linotype" charset="0"/>
                <a:ea typeface="Palatino Linotype" charset="0"/>
                <a:cs typeface="Palatino Linotype" charset="0"/>
              </a:rPr>
              <a:t> </a:t>
            </a:r>
            <a:r>
              <a:rPr lang="en-GB" dirty="0" err="1" smtClean="0">
                <a:latin typeface="Palatino Linotype" charset="0"/>
                <a:ea typeface="Palatino Linotype" charset="0"/>
                <a:cs typeface="Palatino Linotype" charset="0"/>
              </a:rPr>
              <a:t>linguistique</a:t>
            </a:r>
            <a:r>
              <a:rPr lang="en-GB" dirty="0" smtClean="0">
                <a:latin typeface="Palatino Linotype" charset="0"/>
                <a:ea typeface="Palatino Linotype" charset="0"/>
                <a:cs typeface="Palatino Linotype" charset="0"/>
              </a:rPr>
              <a:t> </a:t>
            </a:r>
          </a:p>
          <a:p>
            <a:pPr>
              <a:buFont typeface="Wingdings" charset="2"/>
              <a:buChar char="Ø"/>
            </a:pPr>
            <a:r>
              <a:rPr lang="en-GB" dirty="0">
                <a:latin typeface="Palatino Linotype" charset="0"/>
                <a:ea typeface="Palatino Linotype" charset="0"/>
                <a:cs typeface="Palatino Linotype" charset="0"/>
              </a:rPr>
              <a:t> </a:t>
            </a:r>
            <a:r>
              <a:rPr lang="en-GB" dirty="0" err="1" smtClean="0">
                <a:latin typeface="Palatino Linotype" charset="0"/>
                <a:ea typeface="Palatino Linotype" charset="0"/>
                <a:cs typeface="Palatino Linotype" charset="0"/>
              </a:rPr>
              <a:t>Dans</a:t>
            </a:r>
            <a:r>
              <a:rPr lang="en-GB" dirty="0" smtClean="0">
                <a:latin typeface="Palatino Linotype" charset="0"/>
                <a:ea typeface="Palatino Linotype" charset="0"/>
                <a:cs typeface="Palatino Linotype" charset="0"/>
              </a:rPr>
              <a:t> </a:t>
            </a:r>
            <a:r>
              <a:rPr lang="en-GB" dirty="0" err="1" smtClean="0">
                <a:latin typeface="Palatino Linotype" charset="0"/>
                <a:ea typeface="Palatino Linotype" charset="0"/>
                <a:cs typeface="Palatino Linotype" charset="0"/>
              </a:rPr>
              <a:t>ce</a:t>
            </a:r>
            <a:r>
              <a:rPr lang="en-GB" dirty="0" smtClean="0">
                <a:latin typeface="Palatino Linotype" charset="0"/>
                <a:ea typeface="Palatino Linotype" charset="0"/>
                <a:cs typeface="Palatino Linotype" charset="0"/>
              </a:rPr>
              <a:t> </a:t>
            </a:r>
            <a:r>
              <a:rPr lang="en-GB" dirty="0" err="1" smtClean="0">
                <a:latin typeface="Palatino Linotype" charset="0"/>
                <a:ea typeface="Palatino Linotype" charset="0"/>
                <a:cs typeface="Palatino Linotype" charset="0"/>
              </a:rPr>
              <a:t>cas</a:t>
            </a:r>
            <a:r>
              <a:rPr lang="en-GB" dirty="0" smtClean="0">
                <a:latin typeface="Palatino Linotype" charset="0"/>
                <a:ea typeface="Palatino Linotype" charset="0"/>
                <a:cs typeface="Palatino Linotype" charset="0"/>
              </a:rPr>
              <a:t>: </a:t>
            </a:r>
            <a:br>
              <a:rPr lang="en-GB" dirty="0" smtClean="0">
                <a:latin typeface="Palatino Linotype" charset="0"/>
                <a:ea typeface="Palatino Linotype" charset="0"/>
                <a:cs typeface="Palatino Linotype" charset="0"/>
              </a:rPr>
            </a:br>
            <a:r>
              <a:rPr lang="en-GB" dirty="0" smtClean="0">
                <a:latin typeface="Palatino Linotype" charset="0"/>
                <a:ea typeface="Palatino Linotype" charset="0"/>
                <a:cs typeface="Palatino Linotype" charset="0"/>
              </a:rPr>
              <a:t/>
            </a:r>
            <a:br>
              <a:rPr lang="en-GB" dirty="0" smtClean="0">
                <a:latin typeface="Palatino Linotype" charset="0"/>
                <a:ea typeface="Palatino Linotype" charset="0"/>
                <a:cs typeface="Palatino Linotype" charset="0"/>
              </a:rPr>
            </a:br>
            <a:r>
              <a:rPr lang="en-GB" dirty="0" smtClean="0">
                <a:latin typeface="Palatino Linotype" charset="0"/>
                <a:ea typeface="Palatino Linotype" charset="0"/>
                <a:cs typeface="Palatino Linotype" charset="0"/>
              </a:rPr>
              <a:t>Metaphor Identification Procedure (</a:t>
            </a:r>
            <a:r>
              <a:rPr lang="en-GB" b="1" dirty="0" smtClean="0">
                <a:latin typeface="Palatino Linotype" charset="0"/>
                <a:ea typeface="Palatino Linotype" charset="0"/>
                <a:cs typeface="Palatino Linotype" charset="0"/>
              </a:rPr>
              <a:t>MIP V</a:t>
            </a:r>
            <a:r>
              <a:rPr lang="en-GB" dirty="0" smtClean="0">
                <a:latin typeface="Palatino Linotype" charset="0"/>
                <a:ea typeface="Palatino Linotype" charset="0"/>
                <a:cs typeface="Palatino Linotype" charset="0"/>
              </a:rPr>
              <a:t>rije </a:t>
            </a:r>
            <a:r>
              <a:rPr lang="en-GB" b="1" dirty="0" smtClean="0">
                <a:latin typeface="Palatino Linotype" charset="0"/>
                <a:ea typeface="Palatino Linotype" charset="0"/>
                <a:cs typeface="Palatino Linotype" charset="0"/>
              </a:rPr>
              <a:t>U</a:t>
            </a:r>
            <a:r>
              <a:rPr lang="en-GB" dirty="0" smtClean="0">
                <a:latin typeface="Palatino Linotype" charset="0"/>
                <a:ea typeface="Palatino Linotype" charset="0"/>
                <a:cs typeface="Palatino Linotype" charset="0"/>
              </a:rPr>
              <a:t>niversiteit)</a:t>
            </a:r>
            <a:br>
              <a:rPr lang="en-GB" dirty="0" smtClean="0">
                <a:latin typeface="Palatino Linotype" charset="0"/>
                <a:ea typeface="Palatino Linotype" charset="0"/>
                <a:cs typeface="Palatino Linotype" charset="0"/>
              </a:rPr>
            </a:br>
            <a:r>
              <a:rPr lang="en-GB" dirty="0" smtClean="0">
                <a:latin typeface="Palatino Linotype" charset="0"/>
                <a:ea typeface="Palatino Linotype" charset="0"/>
                <a:cs typeface="Palatino Linotype" charset="0"/>
              </a:rPr>
              <a:t>+ </a:t>
            </a:r>
            <a:br>
              <a:rPr lang="en-GB" dirty="0" smtClean="0">
                <a:latin typeface="Palatino Linotype" charset="0"/>
                <a:ea typeface="Palatino Linotype" charset="0"/>
                <a:cs typeface="Palatino Linotype" charset="0"/>
              </a:rPr>
            </a:br>
            <a:r>
              <a:rPr lang="en-GB" dirty="0" smtClean="0">
                <a:latin typeface="Palatino Linotype" charset="0"/>
                <a:ea typeface="Palatino Linotype" charset="0"/>
                <a:cs typeface="Palatino Linotype" charset="0"/>
              </a:rPr>
              <a:t>Deliberate Metaphor Identification Procedure (</a:t>
            </a:r>
            <a:r>
              <a:rPr lang="en-GB" b="1" dirty="0" smtClean="0">
                <a:latin typeface="Palatino Linotype" charset="0"/>
                <a:ea typeface="Palatino Linotype" charset="0"/>
                <a:cs typeface="Palatino Linotype" charset="0"/>
              </a:rPr>
              <a:t>DMIP</a:t>
            </a:r>
            <a:r>
              <a:rPr lang="en-GB" dirty="0" smtClean="0">
                <a:latin typeface="Palatino Linotype" charset="0"/>
                <a:ea typeface="Palatino Linotype" charset="0"/>
                <a:cs typeface="Palatino Linotype" charset="0"/>
              </a:rPr>
              <a:t>) </a:t>
            </a:r>
            <a:endParaRPr lang="en-GB" dirty="0">
              <a:latin typeface="Palatino Linotype" charset="0"/>
              <a:ea typeface="Palatino Linotype" charset="0"/>
              <a:cs typeface="Palatino Linotyp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8121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1215626"/>
          </a:xfrm>
        </p:spPr>
        <p:txBody>
          <a:bodyPr>
            <a:noAutofit/>
          </a:bodyPr>
          <a:lstStyle/>
          <a:p>
            <a:pPr algn="ctr"/>
            <a:r>
              <a:rPr lang="en-GB" sz="2800" b="1" i="1" dirty="0">
                <a:latin typeface="Palatino Linotype" charset="0"/>
                <a:ea typeface="Palatino Linotype" charset="0"/>
                <a:cs typeface="Palatino Linotype" charset="0"/>
              </a:rPr>
              <a:t>La </a:t>
            </a:r>
            <a:r>
              <a:rPr lang="en-GB" sz="2800" b="1" i="1" dirty="0" err="1">
                <a:latin typeface="Palatino Linotype" charset="0"/>
                <a:ea typeface="Palatino Linotype" charset="0"/>
                <a:cs typeface="Palatino Linotype" charset="0"/>
              </a:rPr>
              <a:t>théorie</a:t>
            </a:r>
            <a:r>
              <a:rPr lang="en-GB" sz="2800" b="1" i="1" dirty="0">
                <a:latin typeface="Palatino Linotype" charset="0"/>
                <a:ea typeface="Palatino Linotype" charset="0"/>
                <a:cs typeface="Palatino Linotype" charset="0"/>
              </a:rPr>
              <a:t> des </a:t>
            </a:r>
            <a:r>
              <a:rPr lang="en-GB" sz="2800" b="1" i="1" dirty="0" err="1">
                <a:latin typeface="Palatino Linotype" charset="0"/>
                <a:ea typeface="Palatino Linotype" charset="0"/>
                <a:cs typeface="Palatino Linotype" charset="0"/>
              </a:rPr>
              <a:t>métaphores</a:t>
            </a:r>
            <a:r>
              <a:rPr lang="en-GB" sz="2800" b="1" i="1" dirty="0">
                <a:latin typeface="Palatino Linotype" charset="0"/>
                <a:ea typeface="Palatino Linotype" charset="0"/>
                <a:cs typeface="Palatino Linotype" charset="0"/>
              </a:rPr>
              <a:t> </a:t>
            </a:r>
            <a:r>
              <a:rPr lang="en-GB" sz="2800" b="1" i="1" dirty="0" err="1">
                <a:latin typeface="Palatino Linotype" charset="0"/>
                <a:ea typeface="Palatino Linotype" charset="0"/>
                <a:cs typeface="Palatino Linotype" charset="0"/>
              </a:rPr>
              <a:t>délibérées</a:t>
            </a:r>
            <a:r>
              <a:rPr lang="en-GB" sz="2800" b="1" i="1" dirty="0">
                <a:latin typeface="Palatino Linotype" charset="0"/>
                <a:ea typeface="Palatino Linotype" charset="0"/>
                <a:cs typeface="Palatino Linotype" charset="0"/>
              </a:rPr>
              <a:t> et son cadre </a:t>
            </a:r>
            <a:r>
              <a:rPr lang="en-GB" sz="2800" b="1" i="1" dirty="0" err="1">
                <a:latin typeface="Palatino Linotype" charset="0"/>
                <a:ea typeface="Palatino Linotype" charset="0"/>
                <a:cs typeface="Palatino Linotype" charset="0"/>
              </a:rPr>
              <a:t>théorique</a:t>
            </a:r>
            <a:r>
              <a:rPr lang="en-GB" sz="2800" b="1" i="1" dirty="0">
                <a:latin typeface="Palatino Linotype" charset="0"/>
                <a:ea typeface="Palatino Linotype" charset="0"/>
                <a:cs typeface="Palatino Linotype" charset="0"/>
              </a:rPr>
              <a:t>: </a:t>
            </a:r>
            <a:br>
              <a:rPr lang="en-GB" sz="2800" b="1" i="1" dirty="0">
                <a:latin typeface="Palatino Linotype" charset="0"/>
                <a:ea typeface="Palatino Linotype" charset="0"/>
                <a:cs typeface="Palatino Linotype" charset="0"/>
              </a:rPr>
            </a:br>
            <a:r>
              <a:rPr lang="en-GB" sz="2800" b="1" i="1" dirty="0" err="1">
                <a:latin typeface="Palatino Linotype" charset="0"/>
                <a:ea typeface="Palatino Linotype" charset="0"/>
                <a:cs typeface="Palatino Linotype" charset="0"/>
              </a:rPr>
              <a:t>une</a:t>
            </a:r>
            <a:r>
              <a:rPr lang="en-GB" sz="2800" b="1" i="1" dirty="0">
                <a:latin typeface="Palatino Linotype" charset="0"/>
                <a:ea typeface="Palatino Linotype" charset="0"/>
                <a:cs typeface="Palatino Linotype" charset="0"/>
              </a:rPr>
              <a:t> analyse bottom-up des </a:t>
            </a:r>
            <a:r>
              <a:rPr lang="en-GB" sz="2800" b="1" i="1" dirty="0" err="1">
                <a:latin typeface="Palatino Linotype" charset="0"/>
                <a:ea typeface="Palatino Linotype" charset="0"/>
                <a:cs typeface="Palatino Linotype" charset="0"/>
              </a:rPr>
              <a:t>caractéristiques</a:t>
            </a:r>
            <a:r>
              <a:rPr lang="en-GB" sz="2800" b="1" i="1" dirty="0">
                <a:latin typeface="Palatino Linotype" charset="0"/>
                <a:ea typeface="Palatino Linotype" charset="0"/>
                <a:cs typeface="Palatino Linotype" charset="0"/>
              </a:rPr>
              <a:t> </a:t>
            </a:r>
            <a:br>
              <a:rPr lang="en-GB" sz="2800" b="1" i="1" dirty="0">
                <a:latin typeface="Palatino Linotype" charset="0"/>
                <a:ea typeface="Palatino Linotype" charset="0"/>
                <a:cs typeface="Palatino Linotype" charset="0"/>
              </a:rPr>
            </a:br>
            <a:r>
              <a:rPr lang="en-GB" sz="2800" b="1" i="1" dirty="0">
                <a:latin typeface="Palatino Linotype" charset="0"/>
                <a:ea typeface="Palatino Linotype" charset="0"/>
                <a:cs typeface="Palatino Linotype" charset="0"/>
              </a:rPr>
              <a:t>des </a:t>
            </a:r>
            <a:r>
              <a:rPr lang="en-GB" sz="2800" b="1" i="1" dirty="0" err="1">
                <a:latin typeface="Palatino Linotype" charset="0"/>
                <a:ea typeface="Palatino Linotype" charset="0"/>
                <a:cs typeface="Palatino Linotype" charset="0"/>
              </a:rPr>
              <a:t>métaphores</a:t>
            </a:r>
            <a:r>
              <a:rPr lang="en-GB" sz="2800" b="1" i="1" dirty="0">
                <a:latin typeface="Palatino Linotype" charset="0"/>
                <a:ea typeface="Palatino Linotype" charset="0"/>
                <a:cs typeface="Palatino Linotype" charset="0"/>
              </a:rPr>
              <a:t> </a:t>
            </a:r>
            <a:r>
              <a:rPr lang="en-GB" sz="2800" b="1" i="1" dirty="0" err="1">
                <a:latin typeface="Palatino Linotype" charset="0"/>
                <a:ea typeface="Palatino Linotype" charset="0"/>
                <a:cs typeface="Palatino Linotype" charset="0"/>
              </a:rPr>
              <a:t>délibérées</a:t>
            </a:r>
            <a:endParaRPr lang="en-GB" sz="2800" b="1" i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97280" y="1502230"/>
            <a:ext cx="10058400" cy="4849584"/>
          </a:xfrm>
        </p:spPr>
        <p:txBody>
          <a:bodyPr>
            <a:normAutofit fontScale="92500" lnSpcReduction="20000"/>
          </a:bodyPr>
          <a:lstStyle/>
          <a:p>
            <a:endParaRPr lang="en-GB" dirty="0" smtClean="0">
              <a:latin typeface="Palatino Linotype" charset="0"/>
              <a:ea typeface="Palatino Linotype" charset="0"/>
              <a:cs typeface="Palatino Linotype" charset="0"/>
            </a:endParaRPr>
          </a:p>
          <a:p>
            <a:pPr algn="ctr"/>
            <a:r>
              <a:rPr lang="en-GB" sz="2400" b="1" u="sng" dirty="0" smtClean="0">
                <a:latin typeface="Palatino Linotype" charset="0"/>
                <a:ea typeface="Palatino Linotype" charset="0"/>
                <a:cs typeface="Palatino Linotype" charset="0"/>
              </a:rPr>
              <a:t>Analyse </a:t>
            </a:r>
            <a:r>
              <a:rPr lang="en-GB" sz="2400" b="1" u="sng" dirty="0" err="1" smtClean="0">
                <a:latin typeface="Palatino Linotype" charset="0"/>
                <a:ea typeface="Palatino Linotype" charset="0"/>
                <a:cs typeface="Palatino Linotype" charset="0"/>
              </a:rPr>
              <a:t>linguistique</a:t>
            </a:r>
            <a:r>
              <a:rPr lang="en-GB" sz="2400" b="1" u="sng" dirty="0" smtClean="0">
                <a:latin typeface="Palatino Linotype" charset="0"/>
                <a:ea typeface="Palatino Linotype" charset="0"/>
                <a:cs typeface="Palatino Linotype" charset="0"/>
              </a:rPr>
              <a:t> du corpus: MIPVU</a:t>
            </a:r>
          </a:p>
          <a:p>
            <a:endParaRPr lang="en-GB" b="1" u="sng" dirty="0" smtClean="0">
              <a:latin typeface="Palatino Linotype" charset="0"/>
              <a:ea typeface="Palatino Linotype" charset="0"/>
              <a:cs typeface="Palatino Linotype" charset="0"/>
            </a:endParaRPr>
          </a:p>
          <a:p>
            <a:r>
              <a:rPr lang="en-GB" dirty="0" smtClean="0">
                <a:latin typeface="Palatino Linotype" charset="0"/>
                <a:ea typeface="Palatino Linotype" charset="0"/>
                <a:cs typeface="Palatino Linotype" charset="0"/>
              </a:rPr>
              <a:t>1. Lire le </a:t>
            </a:r>
            <a:r>
              <a:rPr lang="en-GB" dirty="0" err="1" smtClean="0">
                <a:latin typeface="Palatino Linotype" charset="0"/>
                <a:ea typeface="Palatino Linotype" charset="0"/>
                <a:cs typeface="Palatino Linotype" charset="0"/>
              </a:rPr>
              <a:t>texte</a:t>
            </a:r>
            <a:r>
              <a:rPr lang="en-GB" dirty="0" smtClean="0">
                <a:latin typeface="Palatino Linotype" charset="0"/>
                <a:ea typeface="Palatino Linotype" charset="0"/>
                <a:cs typeface="Palatino Linotype" charset="0"/>
              </a:rPr>
              <a:t> </a:t>
            </a:r>
            <a:r>
              <a:rPr lang="en-GB" dirty="0" err="1" smtClean="0">
                <a:latin typeface="Palatino Linotype" charset="0"/>
                <a:ea typeface="Palatino Linotype" charset="0"/>
                <a:cs typeface="Palatino Linotype" charset="0"/>
              </a:rPr>
              <a:t>dans</a:t>
            </a:r>
            <a:r>
              <a:rPr lang="en-GB" dirty="0" smtClean="0">
                <a:latin typeface="Palatino Linotype" charset="0"/>
                <a:ea typeface="Palatino Linotype" charset="0"/>
                <a:cs typeface="Palatino Linotype" charset="0"/>
              </a:rPr>
              <a:t> son </a:t>
            </a:r>
            <a:r>
              <a:rPr lang="en-GB" dirty="0" err="1" smtClean="0">
                <a:latin typeface="Palatino Linotype" charset="0"/>
                <a:ea typeface="Palatino Linotype" charset="0"/>
                <a:cs typeface="Palatino Linotype" charset="0"/>
              </a:rPr>
              <a:t>entièreté</a:t>
            </a:r>
            <a:r>
              <a:rPr lang="en-GB" dirty="0" smtClean="0">
                <a:latin typeface="Palatino Linotype" charset="0"/>
                <a:ea typeface="Palatino Linotype" charset="0"/>
                <a:cs typeface="Palatino Linotype" charset="0"/>
              </a:rPr>
              <a:t> ⟹ </a:t>
            </a:r>
            <a:r>
              <a:rPr lang="en-GB" dirty="0" err="1" smtClean="0">
                <a:latin typeface="Palatino Linotype" charset="0"/>
                <a:ea typeface="Palatino Linotype" charset="0"/>
                <a:cs typeface="Palatino Linotype" charset="0"/>
              </a:rPr>
              <a:t>compréhesion</a:t>
            </a:r>
            <a:r>
              <a:rPr lang="en-GB" dirty="0" smtClean="0">
                <a:latin typeface="Palatino Linotype" charset="0"/>
                <a:ea typeface="Palatino Linotype" charset="0"/>
                <a:cs typeface="Palatino Linotype" charset="0"/>
              </a:rPr>
              <a:t> </a:t>
            </a:r>
            <a:r>
              <a:rPr lang="en-GB" dirty="0" err="1" smtClean="0">
                <a:latin typeface="Palatino Linotype" charset="0"/>
                <a:ea typeface="Palatino Linotype" charset="0"/>
                <a:cs typeface="Palatino Linotype" charset="0"/>
              </a:rPr>
              <a:t>générale</a:t>
            </a:r>
            <a:r>
              <a:rPr lang="en-GB" dirty="0" smtClean="0">
                <a:latin typeface="Palatino Linotype" charset="0"/>
                <a:ea typeface="Palatino Linotype" charset="0"/>
                <a:cs typeface="Palatino Linotype" charset="0"/>
              </a:rPr>
              <a:t> du </a:t>
            </a:r>
            <a:r>
              <a:rPr lang="en-GB" dirty="0" err="1" smtClean="0">
                <a:latin typeface="Palatino Linotype" charset="0"/>
                <a:ea typeface="Palatino Linotype" charset="0"/>
                <a:cs typeface="Palatino Linotype" charset="0"/>
              </a:rPr>
              <a:t>contenu</a:t>
            </a:r>
            <a:r>
              <a:rPr lang="en-GB" dirty="0" smtClean="0">
                <a:latin typeface="Palatino Linotype" charset="0"/>
                <a:ea typeface="Palatino Linotype" charset="0"/>
                <a:cs typeface="Palatino Linotype" charset="0"/>
              </a:rPr>
              <a:t> </a:t>
            </a:r>
          </a:p>
          <a:p>
            <a:r>
              <a:rPr lang="en-GB" dirty="0" smtClean="0">
                <a:latin typeface="Palatino Linotype" charset="0"/>
                <a:ea typeface="Palatino Linotype" charset="0"/>
                <a:cs typeface="Palatino Linotype" charset="0"/>
              </a:rPr>
              <a:t>2. </a:t>
            </a:r>
            <a:r>
              <a:rPr lang="en-GB" dirty="0" err="1" smtClean="0">
                <a:latin typeface="Palatino Linotype" charset="0"/>
                <a:ea typeface="Palatino Linotype" charset="0"/>
                <a:cs typeface="Palatino Linotype" charset="0"/>
              </a:rPr>
              <a:t>Déterminer</a:t>
            </a:r>
            <a:r>
              <a:rPr lang="en-GB" dirty="0" smtClean="0">
                <a:latin typeface="Palatino Linotype" charset="0"/>
                <a:ea typeface="Palatino Linotype" charset="0"/>
                <a:cs typeface="Palatino Linotype" charset="0"/>
              </a:rPr>
              <a:t> les </a:t>
            </a:r>
            <a:r>
              <a:rPr lang="en-GB" dirty="0" err="1" smtClean="0">
                <a:latin typeface="Palatino Linotype" charset="0"/>
                <a:ea typeface="Palatino Linotype" charset="0"/>
                <a:cs typeface="Palatino Linotype" charset="0"/>
              </a:rPr>
              <a:t>unités</a:t>
            </a:r>
            <a:r>
              <a:rPr lang="en-GB" dirty="0" smtClean="0">
                <a:latin typeface="Palatino Linotype" charset="0"/>
                <a:ea typeface="Palatino Linotype" charset="0"/>
                <a:cs typeface="Palatino Linotype" charset="0"/>
              </a:rPr>
              <a:t> </a:t>
            </a:r>
            <a:r>
              <a:rPr lang="en-GB" dirty="0" err="1" smtClean="0">
                <a:latin typeface="Palatino Linotype" charset="0"/>
                <a:ea typeface="Palatino Linotype" charset="0"/>
                <a:cs typeface="Palatino Linotype" charset="0"/>
              </a:rPr>
              <a:t>lexicales</a:t>
            </a:r>
            <a:r>
              <a:rPr lang="en-GB" dirty="0" smtClean="0">
                <a:latin typeface="Palatino Linotype" charset="0"/>
                <a:ea typeface="Palatino Linotype" charset="0"/>
                <a:cs typeface="Palatino Linotype" charset="0"/>
              </a:rPr>
              <a:t> </a:t>
            </a:r>
            <a:r>
              <a:rPr lang="en-GB" dirty="0" err="1" smtClean="0">
                <a:latin typeface="Palatino Linotype" charset="0"/>
                <a:ea typeface="Palatino Linotype" charset="0"/>
                <a:cs typeface="Palatino Linotype" charset="0"/>
              </a:rPr>
              <a:t>dans</a:t>
            </a:r>
            <a:r>
              <a:rPr lang="en-GB" dirty="0" smtClean="0">
                <a:latin typeface="Palatino Linotype" charset="0"/>
                <a:ea typeface="Palatino Linotype" charset="0"/>
                <a:cs typeface="Palatino Linotype" charset="0"/>
              </a:rPr>
              <a:t> le </a:t>
            </a:r>
            <a:r>
              <a:rPr lang="en-GB" dirty="0" err="1" smtClean="0">
                <a:latin typeface="Palatino Linotype" charset="0"/>
                <a:ea typeface="Palatino Linotype" charset="0"/>
                <a:cs typeface="Palatino Linotype" charset="0"/>
              </a:rPr>
              <a:t>texte</a:t>
            </a:r>
            <a:r>
              <a:rPr lang="en-GB" dirty="0" smtClean="0">
                <a:latin typeface="Palatino Linotype" charset="0"/>
                <a:ea typeface="Palatino Linotype" charset="0"/>
                <a:cs typeface="Palatino Linotype" charset="0"/>
              </a:rPr>
              <a:t>/</a:t>
            </a:r>
            <a:r>
              <a:rPr lang="en-GB" dirty="0" err="1" smtClean="0">
                <a:latin typeface="Palatino Linotype" charset="0"/>
                <a:ea typeface="Palatino Linotype" charset="0"/>
                <a:cs typeface="Palatino Linotype" charset="0"/>
              </a:rPr>
              <a:t>discours</a:t>
            </a:r>
            <a:endParaRPr lang="en-GB" dirty="0">
              <a:latin typeface="Palatino Linotype" charset="0"/>
              <a:ea typeface="Palatino Linotype" charset="0"/>
              <a:cs typeface="Palatino Linotype" charset="0"/>
            </a:endParaRPr>
          </a:p>
          <a:p>
            <a:r>
              <a:rPr lang="en-GB" dirty="0" smtClean="0">
                <a:latin typeface="Palatino Linotype" charset="0"/>
                <a:ea typeface="Palatino Linotype" charset="0"/>
                <a:cs typeface="Palatino Linotype" charset="0"/>
              </a:rPr>
              <a:t>3. Pour </a:t>
            </a:r>
            <a:r>
              <a:rPr lang="en-GB" dirty="0" err="1" smtClean="0">
                <a:latin typeface="Palatino Linotype" charset="0"/>
                <a:ea typeface="Palatino Linotype" charset="0"/>
                <a:cs typeface="Palatino Linotype" charset="0"/>
              </a:rPr>
              <a:t>chaque</a:t>
            </a:r>
            <a:r>
              <a:rPr lang="en-GB" dirty="0" smtClean="0">
                <a:latin typeface="Palatino Linotype" charset="0"/>
                <a:ea typeface="Palatino Linotype" charset="0"/>
                <a:cs typeface="Palatino Linotype" charset="0"/>
              </a:rPr>
              <a:t> </a:t>
            </a:r>
            <a:r>
              <a:rPr lang="en-GB" dirty="0" err="1" smtClean="0">
                <a:latin typeface="Palatino Linotype" charset="0"/>
                <a:ea typeface="Palatino Linotype" charset="0"/>
                <a:cs typeface="Palatino Linotype" charset="0"/>
              </a:rPr>
              <a:t>unité</a:t>
            </a:r>
            <a:r>
              <a:rPr lang="en-GB" dirty="0" smtClean="0">
                <a:latin typeface="Palatino Linotype" charset="0"/>
                <a:ea typeface="Palatino Linotype" charset="0"/>
                <a:cs typeface="Palatino Linotype" charset="0"/>
              </a:rPr>
              <a:t> </a:t>
            </a:r>
            <a:r>
              <a:rPr lang="en-GB" dirty="0" err="1" smtClean="0">
                <a:latin typeface="Palatino Linotype" charset="0"/>
                <a:ea typeface="Palatino Linotype" charset="0"/>
                <a:cs typeface="Palatino Linotype" charset="0"/>
              </a:rPr>
              <a:t>lexicale</a:t>
            </a:r>
            <a:r>
              <a:rPr lang="en-GB" dirty="0" smtClean="0">
                <a:latin typeface="Palatino Linotype" charset="0"/>
                <a:ea typeface="Palatino Linotype" charset="0"/>
                <a:cs typeface="Palatino Linotype" charset="0"/>
              </a:rPr>
              <a:t>, </a:t>
            </a:r>
            <a:r>
              <a:rPr lang="en-GB" dirty="0" err="1" smtClean="0">
                <a:latin typeface="Palatino Linotype" charset="0"/>
                <a:ea typeface="Palatino Linotype" charset="0"/>
                <a:cs typeface="Palatino Linotype" charset="0"/>
              </a:rPr>
              <a:t>déterminer</a:t>
            </a:r>
            <a:r>
              <a:rPr lang="en-GB" dirty="0" smtClean="0">
                <a:latin typeface="Palatino Linotype" charset="0"/>
                <a:ea typeface="Palatino Linotype" charset="0"/>
                <a:cs typeface="Palatino Linotype" charset="0"/>
              </a:rPr>
              <a:t> son </a:t>
            </a:r>
            <a:r>
              <a:rPr lang="en-GB" dirty="0" err="1" smtClean="0">
                <a:latin typeface="Palatino Linotype" charset="0"/>
                <a:ea typeface="Palatino Linotype" charset="0"/>
                <a:cs typeface="Palatino Linotype" charset="0"/>
              </a:rPr>
              <a:t>sens</a:t>
            </a:r>
            <a:r>
              <a:rPr lang="en-GB" dirty="0" smtClean="0">
                <a:latin typeface="Palatino Linotype" charset="0"/>
                <a:ea typeface="Palatino Linotype" charset="0"/>
                <a:cs typeface="Palatino Linotype" charset="0"/>
              </a:rPr>
              <a:t>/</a:t>
            </a:r>
            <a:r>
              <a:rPr lang="en-GB" dirty="0" err="1" smtClean="0">
                <a:latin typeface="Palatino Linotype" charset="0"/>
                <a:ea typeface="Palatino Linotype" charset="0"/>
                <a:cs typeface="Palatino Linotype" charset="0"/>
              </a:rPr>
              <a:t>sa</a:t>
            </a:r>
            <a:r>
              <a:rPr lang="en-GB" dirty="0" smtClean="0">
                <a:latin typeface="Palatino Linotype" charset="0"/>
                <a:ea typeface="Palatino Linotype" charset="0"/>
                <a:cs typeface="Palatino Linotype" charset="0"/>
              </a:rPr>
              <a:t> signification </a:t>
            </a:r>
            <a:r>
              <a:rPr lang="en-GB" dirty="0" err="1" smtClean="0">
                <a:latin typeface="Palatino Linotype" charset="0"/>
                <a:ea typeface="Palatino Linotype" charset="0"/>
                <a:cs typeface="Palatino Linotype" charset="0"/>
              </a:rPr>
              <a:t>en</a:t>
            </a:r>
            <a:r>
              <a:rPr lang="en-GB" dirty="0" smtClean="0">
                <a:latin typeface="Palatino Linotype" charset="0"/>
                <a:ea typeface="Palatino Linotype" charset="0"/>
                <a:cs typeface="Palatino Linotype" charset="0"/>
              </a:rPr>
              <a:t> </a:t>
            </a:r>
            <a:r>
              <a:rPr lang="en-GB" dirty="0" err="1" smtClean="0">
                <a:latin typeface="Palatino Linotype" charset="0"/>
                <a:ea typeface="Palatino Linotype" charset="0"/>
                <a:cs typeface="Palatino Linotype" charset="0"/>
              </a:rPr>
              <a:t>contexte</a:t>
            </a:r>
            <a:endParaRPr lang="en-GB" dirty="0" smtClean="0">
              <a:latin typeface="Palatino Linotype" charset="0"/>
              <a:ea typeface="Palatino Linotype" charset="0"/>
              <a:cs typeface="Palatino Linotype" charset="0"/>
            </a:endParaRPr>
          </a:p>
          <a:p>
            <a:r>
              <a:rPr lang="en-GB" dirty="0" smtClean="0">
                <a:latin typeface="Palatino Linotype" charset="0"/>
                <a:ea typeface="Palatino Linotype" charset="0"/>
                <a:cs typeface="Palatino Linotype" charset="0"/>
              </a:rPr>
              <a:t>4. Pour </a:t>
            </a:r>
            <a:r>
              <a:rPr lang="en-GB" dirty="0" err="1" smtClean="0">
                <a:latin typeface="Palatino Linotype" charset="0"/>
                <a:ea typeface="Palatino Linotype" charset="0"/>
                <a:cs typeface="Palatino Linotype" charset="0"/>
              </a:rPr>
              <a:t>chaque</a:t>
            </a:r>
            <a:r>
              <a:rPr lang="en-GB" dirty="0" smtClean="0">
                <a:latin typeface="Palatino Linotype" charset="0"/>
                <a:ea typeface="Palatino Linotype" charset="0"/>
                <a:cs typeface="Palatino Linotype" charset="0"/>
              </a:rPr>
              <a:t> </a:t>
            </a:r>
            <a:r>
              <a:rPr lang="en-GB" dirty="0" err="1" smtClean="0">
                <a:latin typeface="Palatino Linotype" charset="0"/>
                <a:ea typeface="Palatino Linotype" charset="0"/>
                <a:cs typeface="Palatino Linotype" charset="0"/>
              </a:rPr>
              <a:t>unité</a:t>
            </a:r>
            <a:r>
              <a:rPr lang="en-GB" dirty="0" smtClean="0">
                <a:latin typeface="Palatino Linotype" charset="0"/>
                <a:ea typeface="Palatino Linotype" charset="0"/>
                <a:cs typeface="Palatino Linotype" charset="0"/>
              </a:rPr>
              <a:t> </a:t>
            </a:r>
            <a:r>
              <a:rPr lang="en-GB" dirty="0" err="1" smtClean="0">
                <a:latin typeface="Palatino Linotype" charset="0"/>
                <a:ea typeface="Palatino Linotype" charset="0"/>
                <a:cs typeface="Palatino Linotype" charset="0"/>
              </a:rPr>
              <a:t>lexicale</a:t>
            </a:r>
            <a:r>
              <a:rPr lang="en-GB" dirty="0" smtClean="0">
                <a:latin typeface="Palatino Linotype" charset="0"/>
                <a:ea typeface="Palatino Linotype" charset="0"/>
                <a:cs typeface="Palatino Linotype" charset="0"/>
              </a:rPr>
              <a:t>, </a:t>
            </a:r>
            <a:r>
              <a:rPr lang="en-GB" dirty="0" err="1" smtClean="0">
                <a:latin typeface="Palatino Linotype" charset="0"/>
                <a:ea typeface="Palatino Linotype" charset="0"/>
                <a:cs typeface="Palatino Linotype" charset="0"/>
              </a:rPr>
              <a:t>déterminer</a:t>
            </a:r>
            <a:r>
              <a:rPr lang="en-GB" dirty="0" smtClean="0">
                <a:latin typeface="Palatino Linotype" charset="0"/>
                <a:ea typeface="Palatino Linotype" charset="0"/>
                <a:cs typeface="Palatino Linotype" charset="0"/>
              </a:rPr>
              <a:t> son </a:t>
            </a:r>
            <a:r>
              <a:rPr lang="en-GB" dirty="0" err="1" smtClean="0">
                <a:latin typeface="Palatino Linotype" charset="0"/>
                <a:ea typeface="Palatino Linotype" charset="0"/>
                <a:cs typeface="Palatino Linotype" charset="0"/>
              </a:rPr>
              <a:t>sens</a:t>
            </a:r>
            <a:r>
              <a:rPr lang="en-GB" dirty="0" smtClean="0">
                <a:latin typeface="Palatino Linotype" charset="0"/>
                <a:ea typeface="Palatino Linotype" charset="0"/>
                <a:cs typeface="Palatino Linotype" charset="0"/>
              </a:rPr>
              <a:t>/</a:t>
            </a:r>
            <a:r>
              <a:rPr lang="en-GB" dirty="0" err="1" smtClean="0">
                <a:latin typeface="Palatino Linotype" charset="0"/>
                <a:ea typeface="Palatino Linotype" charset="0"/>
                <a:cs typeface="Palatino Linotype" charset="0"/>
              </a:rPr>
              <a:t>sa</a:t>
            </a:r>
            <a:r>
              <a:rPr lang="en-GB" dirty="0" smtClean="0">
                <a:latin typeface="Palatino Linotype" charset="0"/>
                <a:ea typeface="Palatino Linotype" charset="0"/>
                <a:cs typeface="Palatino Linotype" charset="0"/>
              </a:rPr>
              <a:t> signification </a:t>
            </a:r>
            <a:r>
              <a:rPr lang="en-GB" dirty="0" err="1" smtClean="0">
                <a:latin typeface="Palatino Linotype" charset="0"/>
                <a:ea typeface="Palatino Linotype" charset="0"/>
                <a:cs typeface="Palatino Linotype" charset="0"/>
              </a:rPr>
              <a:t>basique</a:t>
            </a:r>
            <a:r>
              <a:rPr lang="en-GB" dirty="0" smtClean="0">
                <a:latin typeface="Palatino Linotype" charset="0"/>
                <a:ea typeface="Palatino Linotype" charset="0"/>
                <a:cs typeface="Palatino Linotype" charset="0"/>
              </a:rPr>
              <a:t> </a:t>
            </a:r>
          </a:p>
          <a:p>
            <a:r>
              <a:rPr lang="en-GB" dirty="0" smtClean="0">
                <a:latin typeface="Palatino Linotype" charset="0"/>
                <a:ea typeface="Palatino Linotype" charset="0"/>
                <a:cs typeface="Palatino Linotype" charset="0"/>
              </a:rPr>
              <a:t>5. </a:t>
            </a:r>
            <a:r>
              <a:rPr lang="en-GB" dirty="0" err="1" smtClean="0">
                <a:latin typeface="Palatino Linotype" charset="0"/>
                <a:ea typeface="Palatino Linotype" charset="0"/>
                <a:cs typeface="Palatino Linotype" charset="0"/>
              </a:rPr>
              <a:t>Déterminer</a:t>
            </a:r>
            <a:r>
              <a:rPr lang="en-GB" dirty="0" smtClean="0">
                <a:latin typeface="Palatino Linotype" charset="0"/>
                <a:ea typeface="Palatino Linotype" charset="0"/>
                <a:cs typeface="Palatino Linotype" charset="0"/>
              </a:rPr>
              <a:t> </a:t>
            </a:r>
            <a:r>
              <a:rPr lang="en-GB" dirty="0" err="1" smtClean="0">
                <a:latin typeface="Palatino Linotype" charset="0"/>
                <a:ea typeface="Palatino Linotype" charset="0"/>
                <a:cs typeface="Palatino Linotype" charset="0"/>
              </a:rPr>
              <a:t>si</a:t>
            </a:r>
            <a:r>
              <a:rPr lang="en-GB" dirty="0" smtClean="0">
                <a:latin typeface="Palatino Linotype" charset="0"/>
                <a:ea typeface="Palatino Linotype" charset="0"/>
                <a:cs typeface="Palatino Linotype" charset="0"/>
              </a:rPr>
              <a:t> la signification </a:t>
            </a:r>
            <a:r>
              <a:rPr lang="en-GB" dirty="0" err="1" smtClean="0">
                <a:latin typeface="Palatino Linotype" charset="0"/>
                <a:ea typeface="Palatino Linotype" charset="0"/>
                <a:cs typeface="Palatino Linotype" charset="0"/>
              </a:rPr>
              <a:t>basique</a:t>
            </a:r>
            <a:r>
              <a:rPr lang="en-GB" dirty="0" smtClean="0">
                <a:latin typeface="Palatino Linotype" charset="0"/>
                <a:ea typeface="Palatino Linotype" charset="0"/>
                <a:cs typeface="Palatino Linotype" charset="0"/>
              </a:rPr>
              <a:t> </a:t>
            </a:r>
            <a:r>
              <a:rPr lang="en-GB" dirty="0" err="1" smtClean="0">
                <a:latin typeface="Palatino Linotype" charset="0"/>
                <a:ea typeface="Palatino Linotype" charset="0"/>
                <a:cs typeface="Palatino Linotype" charset="0"/>
              </a:rPr>
              <a:t>est</a:t>
            </a:r>
            <a:r>
              <a:rPr lang="en-GB" dirty="0" smtClean="0">
                <a:latin typeface="Palatino Linotype" charset="0"/>
                <a:ea typeface="Palatino Linotype" charset="0"/>
                <a:cs typeface="Palatino Linotype" charset="0"/>
              </a:rPr>
              <a:t> </a:t>
            </a:r>
            <a:r>
              <a:rPr lang="en-GB" dirty="0" err="1" smtClean="0">
                <a:latin typeface="Palatino Linotype" charset="0"/>
                <a:ea typeface="Palatino Linotype" charset="0"/>
                <a:cs typeface="Palatino Linotype" charset="0"/>
              </a:rPr>
              <a:t>assez</a:t>
            </a:r>
            <a:r>
              <a:rPr lang="en-GB" dirty="0" smtClean="0">
                <a:latin typeface="Palatino Linotype" charset="0"/>
                <a:ea typeface="Palatino Linotype" charset="0"/>
                <a:cs typeface="Palatino Linotype" charset="0"/>
              </a:rPr>
              <a:t> </a:t>
            </a:r>
            <a:r>
              <a:rPr lang="en-GB" dirty="0" err="1" smtClean="0">
                <a:latin typeface="Palatino Linotype" charset="0"/>
                <a:ea typeface="Palatino Linotype" charset="0"/>
                <a:cs typeface="Palatino Linotype" charset="0"/>
              </a:rPr>
              <a:t>distincte</a:t>
            </a:r>
            <a:r>
              <a:rPr lang="en-GB" dirty="0" smtClean="0">
                <a:latin typeface="Palatino Linotype" charset="0"/>
                <a:ea typeface="Palatino Linotype" charset="0"/>
                <a:cs typeface="Palatino Linotype" charset="0"/>
              </a:rPr>
              <a:t> de la signification </a:t>
            </a:r>
            <a:r>
              <a:rPr lang="en-GB" dirty="0" err="1" smtClean="0">
                <a:latin typeface="Palatino Linotype" charset="0"/>
                <a:ea typeface="Palatino Linotype" charset="0"/>
                <a:cs typeface="Palatino Linotype" charset="0"/>
              </a:rPr>
              <a:t>en</a:t>
            </a:r>
            <a:r>
              <a:rPr lang="en-GB" dirty="0" smtClean="0">
                <a:latin typeface="Palatino Linotype" charset="0"/>
                <a:ea typeface="Palatino Linotype" charset="0"/>
                <a:cs typeface="Palatino Linotype" charset="0"/>
              </a:rPr>
              <a:t> </a:t>
            </a:r>
            <a:r>
              <a:rPr lang="en-GB" dirty="0" err="1" smtClean="0">
                <a:latin typeface="Palatino Linotype" charset="0"/>
                <a:ea typeface="Palatino Linotype" charset="0"/>
                <a:cs typeface="Palatino Linotype" charset="0"/>
              </a:rPr>
              <a:t>contexte</a:t>
            </a:r>
            <a:r>
              <a:rPr lang="en-GB" dirty="0" smtClean="0">
                <a:latin typeface="Palatino Linotype" charset="0"/>
                <a:ea typeface="Palatino Linotype" charset="0"/>
                <a:cs typeface="Palatino Linotype" charset="0"/>
              </a:rPr>
              <a:t> </a:t>
            </a:r>
          </a:p>
          <a:p>
            <a:pPr lvl="1"/>
            <a:r>
              <a:rPr lang="en-GB" dirty="0" smtClean="0">
                <a:latin typeface="Palatino Linotype" charset="0"/>
                <a:ea typeface="Palatino Linotype" charset="0"/>
                <a:cs typeface="Palatino Linotype" charset="0"/>
              </a:rPr>
              <a:t>Si </a:t>
            </a:r>
            <a:r>
              <a:rPr lang="en-GB" dirty="0" err="1" smtClean="0">
                <a:latin typeface="Palatino Linotype" charset="0"/>
                <a:ea typeface="Palatino Linotype" charset="0"/>
                <a:cs typeface="Palatino Linotype" charset="0"/>
              </a:rPr>
              <a:t>oui</a:t>
            </a:r>
            <a:r>
              <a:rPr lang="en-GB" dirty="0" smtClean="0">
                <a:latin typeface="Palatino Linotype" charset="0"/>
                <a:ea typeface="Palatino Linotype" charset="0"/>
                <a:cs typeface="Palatino Linotype" charset="0"/>
              </a:rPr>
              <a:t>: </a:t>
            </a:r>
            <a:r>
              <a:rPr lang="en-GB" dirty="0" err="1" smtClean="0">
                <a:latin typeface="Palatino Linotype" charset="0"/>
                <a:ea typeface="Palatino Linotype" charset="0"/>
                <a:cs typeface="Palatino Linotype" charset="0"/>
              </a:rPr>
              <a:t>étape</a:t>
            </a:r>
            <a:r>
              <a:rPr lang="en-GB" dirty="0" smtClean="0">
                <a:latin typeface="Palatino Linotype" charset="0"/>
                <a:ea typeface="Palatino Linotype" charset="0"/>
                <a:cs typeface="Palatino Linotype" charset="0"/>
              </a:rPr>
              <a:t> 6</a:t>
            </a:r>
          </a:p>
          <a:p>
            <a:pPr lvl="1"/>
            <a:r>
              <a:rPr lang="en-GB" dirty="0" smtClean="0">
                <a:latin typeface="Palatino Linotype" charset="0"/>
                <a:ea typeface="Palatino Linotype" charset="0"/>
                <a:cs typeface="Palatino Linotype" charset="0"/>
              </a:rPr>
              <a:t>Si non: non-</a:t>
            </a:r>
            <a:r>
              <a:rPr lang="en-GB" dirty="0" err="1" smtClean="0">
                <a:latin typeface="Palatino Linotype" charset="0"/>
                <a:ea typeface="Palatino Linotype" charset="0"/>
                <a:cs typeface="Palatino Linotype" charset="0"/>
              </a:rPr>
              <a:t>métaphorique</a:t>
            </a:r>
            <a:endParaRPr lang="en-GB" dirty="0" smtClean="0">
              <a:latin typeface="Palatino Linotype" charset="0"/>
              <a:ea typeface="Palatino Linotype" charset="0"/>
              <a:cs typeface="Palatino Linotype" charset="0"/>
            </a:endParaRPr>
          </a:p>
          <a:p>
            <a:r>
              <a:rPr lang="en-GB" dirty="0" smtClean="0">
                <a:latin typeface="Palatino Linotype" charset="0"/>
                <a:ea typeface="Palatino Linotype" charset="0"/>
                <a:cs typeface="Palatino Linotype" charset="0"/>
              </a:rPr>
              <a:t>6. </a:t>
            </a:r>
            <a:r>
              <a:rPr lang="en-GB" dirty="0" err="1" smtClean="0">
                <a:latin typeface="Palatino Linotype" charset="0"/>
                <a:ea typeface="Palatino Linotype" charset="0"/>
                <a:cs typeface="Palatino Linotype" charset="0"/>
              </a:rPr>
              <a:t>Déterminer</a:t>
            </a:r>
            <a:r>
              <a:rPr lang="en-GB" dirty="0" smtClean="0">
                <a:latin typeface="Palatino Linotype" charset="0"/>
                <a:ea typeface="Palatino Linotype" charset="0"/>
                <a:cs typeface="Palatino Linotype" charset="0"/>
              </a:rPr>
              <a:t> </a:t>
            </a:r>
            <a:r>
              <a:rPr lang="en-GB" dirty="0" err="1" smtClean="0">
                <a:latin typeface="Palatino Linotype" charset="0"/>
                <a:ea typeface="Palatino Linotype" charset="0"/>
                <a:cs typeface="Palatino Linotype" charset="0"/>
              </a:rPr>
              <a:t>si</a:t>
            </a:r>
            <a:r>
              <a:rPr lang="en-GB" dirty="0" smtClean="0">
                <a:latin typeface="Palatino Linotype" charset="0"/>
                <a:ea typeface="Palatino Linotype" charset="0"/>
                <a:cs typeface="Palatino Linotype" charset="0"/>
              </a:rPr>
              <a:t> la signification </a:t>
            </a:r>
            <a:r>
              <a:rPr lang="en-GB" dirty="0" err="1" smtClean="0">
                <a:latin typeface="Palatino Linotype" charset="0"/>
                <a:ea typeface="Palatino Linotype" charset="0"/>
                <a:cs typeface="Palatino Linotype" charset="0"/>
              </a:rPr>
              <a:t>en</a:t>
            </a:r>
            <a:r>
              <a:rPr lang="en-GB" dirty="0" smtClean="0">
                <a:latin typeface="Palatino Linotype" charset="0"/>
                <a:ea typeface="Palatino Linotype" charset="0"/>
                <a:cs typeface="Palatino Linotype" charset="0"/>
              </a:rPr>
              <a:t> </a:t>
            </a:r>
            <a:r>
              <a:rPr lang="en-GB" dirty="0" err="1" smtClean="0">
                <a:latin typeface="Palatino Linotype" charset="0"/>
                <a:ea typeface="Palatino Linotype" charset="0"/>
                <a:cs typeface="Palatino Linotype" charset="0"/>
              </a:rPr>
              <a:t>contexte</a:t>
            </a:r>
            <a:r>
              <a:rPr lang="en-GB" dirty="0" smtClean="0">
                <a:latin typeface="Palatino Linotype" charset="0"/>
                <a:ea typeface="Palatino Linotype" charset="0"/>
                <a:cs typeface="Palatino Linotype" charset="0"/>
              </a:rPr>
              <a:t> </a:t>
            </a:r>
            <a:r>
              <a:rPr lang="en-GB" dirty="0" err="1" smtClean="0">
                <a:latin typeface="Palatino Linotype" charset="0"/>
                <a:ea typeface="Palatino Linotype" charset="0"/>
                <a:cs typeface="Palatino Linotype" charset="0"/>
              </a:rPr>
              <a:t>est</a:t>
            </a:r>
            <a:r>
              <a:rPr lang="en-GB" dirty="0" smtClean="0">
                <a:latin typeface="Palatino Linotype" charset="0"/>
                <a:ea typeface="Palatino Linotype" charset="0"/>
                <a:cs typeface="Palatino Linotype" charset="0"/>
              </a:rPr>
              <a:t> </a:t>
            </a:r>
            <a:r>
              <a:rPr lang="en-GB" dirty="0" err="1" smtClean="0">
                <a:latin typeface="Palatino Linotype" charset="0"/>
                <a:ea typeface="Palatino Linotype" charset="0"/>
                <a:cs typeface="Palatino Linotype" charset="0"/>
              </a:rPr>
              <a:t>liée</a:t>
            </a:r>
            <a:r>
              <a:rPr lang="en-GB" dirty="0" smtClean="0">
                <a:latin typeface="Palatino Linotype" charset="0"/>
                <a:ea typeface="Palatino Linotype" charset="0"/>
                <a:cs typeface="Palatino Linotype" charset="0"/>
              </a:rPr>
              <a:t> </a:t>
            </a:r>
            <a:r>
              <a:rPr lang="en-GB" dirty="0" err="1" smtClean="0">
                <a:latin typeface="Palatino Linotype" charset="0"/>
                <a:ea typeface="Palatino Linotype" charset="0"/>
                <a:cs typeface="Palatino Linotype" charset="0"/>
              </a:rPr>
              <a:t>à</a:t>
            </a:r>
            <a:r>
              <a:rPr lang="en-GB" dirty="0" smtClean="0">
                <a:latin typeface="Palatino Linotype" charset="0"/>
                <a:ea typeface="Palatino Linotype" charset="0"/>
                <a:cs typeface="Palatino Linotype" charset="0"/>
              </a:rPr>
              <a:t> la signification </a:t>
            </a:r>
            <a:r>
              <a:rPr lang="en-GB" dirty="0" err="1" smtClean="0">
                <a:latin typeface="Palatino Linotype" charset="0"/>
                <a:ea typeface="Palatino Linotype" charset="0"/>
                <a:cs typeface="Palatino Linotype" charset="0"/>
              </a:rPr>
              <a:t>basique</a:t>
            </a:r>
            <a:r>
              <a:rPr lang="en-GB" dirty="0" smtClean="0">
                <a:latin typeface="Palatino Linotype" charset="0"/>
                <a:ea typeface="Palatino Linotype" charset="0"/>
                <a:cs typeface="Palatino Linotype" charset="0"/>
              </a:rPr>
              <a:t> par </a:t>
            </a:r>
            <a:r>
              <a:rPr lang="en-GB" dirty="0" err="1" smtClean="0">
                <a:latin typeface="Palatino Linotype" charset="0"/>
                <a:ea typeface="Palatino Linotype" charset="0"/>
                <a:cs typeface="Palatino Linotype" charset="0"/>
              </a:rPr>
              <a:t>une</a:t>
            </a:r>
            <a:r>
              <a:rPr lang="en-GB" dirty="0" smtClean="0">
                <a:latin typeface="Palatino Linotype" charset="0"/>
                <a:ea typeface="Palatino Linotype" charset="0"/>
                <a:cs typeface="Palatino Linotype" charset="0"/>
              </a:rPr>
              <a:t> </a:t>
            </a:r>
            <a:r>
              <a:rPr lang="en-GB" dirty="0" err="1" smtClean="0">
                <a:latin typeface="Palatino Linotype" charset="0"/>
                <a:ea typeface="Palatino Linotype" charset="0"/>
                <a:cs typeface="Palatino Linotype" charset="0"/>
              </a:rPr>
              <a:t>forme</a:t>
            </a:r>
            <a:r>
              <a:rPr lang="en-GB" dirty="0" smtClean="0">
                <a:latin typeface="Palatino Linotype" charset="0"/>
                <a:ea typeface="Palatino Linotype" charset="0"/>
                <a:cs typeface="Palatino Linotype" charset="0"/>
              </a:rPr>
              <a:t> de </a:t>
            </a:r>
            <a:r>
              <a:rPr lang="en-GB" dirty="0" err="1" smtClean="0">
                <a:latin typeface="Palatino Linotype" charset="0"/>
                <a:ea typeface="Palatino Linotype" charset="0"/>
                <a:cs typeface="Palatino Linotype" charset="0"/>
              </a:rPr>
              <a:t>comparaison</a:t>
            </a:r>
            <a:endParaRPr lang="en-GB" dirty="0" smtClean="0">
              <a:latin typeface="Palatino Linotype" charset="0"/>
              <a:ea typeface="Palatino Linotype" charset="0"/>
              <a:cs typeface="Palatino Linotype" charset="0"/>
            </a:endParaRPr>
          </a:p>
          <a:p>
            <a:pPr lvl="1"/>
            <a:r>
              <a:rPr lang="en-GB" dirty="0" smtClean="0">
                <a:latin typeface="Palatino Linotype" charset="0"/>
                <a:ea typeface="Palatino Linotype" charset="0"/>
                <a:cs typeface="Palatino Linotype" charset="0"/>
              </a:rPr>
              <a:t>Si </a:t>
            </a:r>
            <a:r>
              <a:rPr lang="en-GB" dirty="0" err="1" smtClean="0">
                <a:latin typeface="Palatino Linotype" charset="0"/>
                <a:ea typeface="Palatino Linotype" charset="0"/>
                <a:cs typeface="Palatino Linotype" charset="0"/>
              </a:rPr>
              <a:t>oui</a:t>
            </a:r>
            <a:r>
              <a:rPr lang="en-GB" dirty="0" smtClean="0">
                <a:latin typeface="Palatino Linotype" charset="0"/>
                <a:ea typeface="Palatino Linotype" charset="0"/>
                <a:cs typeface="Palatino Linotype" charset="0"/>
              </a:rPr>
              <a:t>: </a:t>
            </a:r>
            <a:r>
              <a:rPr lang="en-GB" dirty="0" err="1" smtClean="0">
                <a:latin typeface="Palatino Linotype" charset="0"/>
                <a:ea typeface="Palatino Linotype" charset="0"/>
                <a:cs typeface="Palatino Linotype" charset="0"/>
              </a:rPr>
              <a:t>métaphorique</a:t>
            </a:r>
            <a:endParaRPr lang="en-GB" dirty="0" smtClean="0">
              <a:latin typeface="Palatino Linotype" charset="0"/>
              <a:ea typeface="Palatino Linotype" charset="0"/>
              <a:cs typeface="Palatino Linotype" charset="0"/>
            </a:endParaRPr>
          </a:p>
          <a:p>
            <a:pPr lvl="1"/>
            <a:r>
              <a:rPr lang="en-GB" dirty="0" smtClean="0">
                <a:latin typeface="Palatino Linotype" charset="0"/>
                <a:ea typeface="Palatino Linotype" charset="0"/>
                <a:cs typeface="Palatino Linotype" charset="0"/>
              </a:rPr>
              <a:t>Si non: non-</a:t>
            </a:r>
            <a:r>
              <a:rPr lang="en-GB" dirty="0" err="1" smtClean="0">
                <a:latin typeface="Palatino Linotype" charset="0"/>
                <a:ea typeface="Palatino Linotype" charset="0"/>
                <a:cs typeface="Palatino Linotype" charset="0"/>
              </a:rPr>
              <a:t>métaphorique</a:t>
            </a:r>
            <a:endParaRPr lang="en-GB" dirty="0" smtClean="0">
              <a:latin typeface="Palatino Linotype" charset="0"/>
              <a:ea typeface="Palatino Linotype" charset="0"/>
              <a:cs typeface="Palatino Linotyp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5451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1215626"/>
          </a:xfrm>
        </p:spPr>
        <p:txBody>
          <a:bodyPr>
            <a:noAutofit/>
          </a:bodyPr>
          <a:lstStyle/>
          <a:p>
            <a:pPr algn="ctr"/>
            <a:r>
              <a:rPr lang="en-GB" sz="2800" b="1" i="1" dirty="0">
                <a:latin typeface="Palatino Linotype" charset="0"/>
                <a:ea typeface="Palatino Linotype" charset="0"/>
                <a:cs typeface="Palatino Linotype" charset="0"/>
              </a:rPr>
              <a:t>La </a:t>
            </a:r>
            <a:r>
              <a:rPr lang="en-GB" sz="2800" b="1" i="1" dirty="0" err="1">
                <a:latin typeface="Palatino Linotype" charset="0"/>
                <a:ea typeface="Palatino Linotype" charset="0"/>
                <a:cs typeface="Palatino Linotype" charset="0"/>
              </a:rPr>
              <a:t>théorie</a:t>
            </a:r>
            <a:r>
              <a:rPr lang="en-GB" sz="2800" b="1" i="1" dirty="0">
                <a:latin typeface="Palatino Linotype" charset="0"/>
                <a:ea typeface="Palatino Linotype" charset="0"/>
                <a:cs typeface="Palatino Linotype" charset="0"/>
              </a:rPr>
              <a:t> des </a:t>
            </a:r>
            <a:r>
              <a:rPr lang="en-GB" sz="2800" b="1" i="1" dirty="0" err="1">
                <a:latin typeface="Palatino Linotype" charset="0"/>
                <a:ea typeface="Palatino Linotype" charset="0"/>
                <a:cs typeface="Palatino Linotype" charset="0"/>
              </a:rPr>
              <a:t>métaphores</a:t>
            </a:r>
            <a:r>
              <a:rPr lang="en-GB" sz="2800" b="1" i="1" dirty="0">
                <a:latin typeface="Palatino Linotype" charset="0"/>
                <a:ea typeface="Palatino Linotype" charset="0"/>
                <a:cs typeface="Palatino Linotype" charset="0"/>
              </a:rPr>
              <a:t> </a:t>
            </a:r>
            <a:r>
              <a:rPr lang="en-GB" sz="2800" b="1" i="1" dirty="0" err="1">
                <a:latin typeface="Palatino Linotype" charset="0"/>
                <a:ea typeface="Palatino Linotype" charset="0"/>
                <a:cs typeface="Palatino Linotype" charset="0"/>
              </a:rPr>
              <a:t>délibérées</a:t>
            </a:r>
            <a:r>
              <a:rPr lang="en-GB" sz="2800" b="1" i="1" dirty="0">
                <a:latin typeface="Palatino Linotype" charset="0"/>
                <a:ea typeface="Palatino Linotype" charset="0"/>
                <a:cs typeface="Palatino Linotype" charset="0"/>
              </a:rPr>
              <a:t> et son cadre </a:t>
            </a:r>
            <a:r>
              <a:rPr lang="en-GB" sz="2800" b="1" i="1" dirty="0" err="1">
                <a:latin typeface="Palatino Linotype" charset="0"/>
                <a:ea typeface="Palatino Linotype" charset="0"/>
                <a:cs typeface="Palatino Linotype" charset="0"/>
              </a:rPr>
              <a:t>théorique</a:t>
            </a:r>
            <a:r>
              <a:rPr lang="en-GB" sz="2800" b="1" i="1" dirty="0">
                <a:latin typeface="Palatino Linotype" charset="0"/>
                <a:ea typeface="Palatino Linotype" charset="0"/>
                <a:cs typeface="Palatino Linotype" charset="0"/>
              </a:rPr>
              <a:t>: </a:t>
            </a:r>
            <a:br>
              <a:rPr lang="en-GB" sz="2800" b="1" i="1" dirty="0">
                <a:latin typeface="Palatino Linotype" charset="0"/>
                <a:ea typeface="Palatino Linotype" charset="0"/>
                <a:cs typeface="Palatino Linotype" charset="0"/>
              </a:rPr>
            </a:br>
            <a:r>
              <a:rPr lang="en-GB" sz="2800" b="1" i="1" dirty="0" err="1">
                <a:latin typeface="Palatino Linotype" charset="0"/>
                <a:ea typeface="Palatino Linotype" charset="0"/>
                <a:cs typeface="Palatino Linotype" charset="0"/>
              </a:rPr>
              <a:t>une</a:t>
            </a:r>
            <a:r>
              <a:rPr lang="en-GB" sz="2800" b="1" i="1" dirty="0">
                <a:latin typeface="Palatino Linotype" charset="0"/>
                <a:ea typeface="Palatino Linotype" charset="0"/>
                <a:cs typeface="Palatino Linotype" charset="0"/>
              </a:rPr>
              <a:t> analyse bottom-up des </a:t>
            </a:r>
            <a:r>
              <a:rPr lang="en-GB" sz="2800" b="1" i="1" dirty="0" err="1">
                <a:latin typeface="Palatino Linotype" charset="0"/>
                <a:ea typeface="Palatino Linotype" charset="0"/>
                <a:cs typeface="Palatino Linotype" charset="0"/>
              </a:rPr>
              <a:t>caractéristiques</a:t>
            </a:r>
            <a:r>
              <a:rPr lang="en-GB" sz="2800" b="1" i="1" dirty="0">
                <a:latin typeface="Palatino Linotype" charset="0"/>
                <a:ea typeface="Palatino Linotype" charset="0"/>
                <a:cs typeface="Palatino Linotype" charset="0"/>
              </a:rPr>
              <a:t> </a:t>
            </a:r>
            <a:br>
              <a:rPr lang="en-GB" sz="2800" b="1" i="1" dirty="0">
                <a:latin typeface="Palatino Linotype" charset="0"/>
                <a:ea typeface="Palatino Linotype" charset="0"/>
                <a:cs typeface="Palatino Linotype" charset="0"/>
              </a:rPr>
            </a:br>
            <a:r>
              <a:rPr lang="en-GB" sz="2800" b="1" i="1" dirty="0">
                <a:latin typeface="Palatino Linotype" charset="0"/>
                <a:ea typeface="Palatino Linotype" charset="0"/>
                <a:cs typeface="Palatino Linotype" charset="0"/>
              </a:rPr>
              <a:t>des </a:t>
            </a:r>
            <a:r>
              <a:rPr lang="en-GB" sz="2800" b="1" i="1" dirty="0" err="1">
                <a:latin typeface="Palatino Linotype" charset="0"/>
                <a:ea typeface="Palatino Linotype" charset="0"/>
                <a:cs typeface="Palatino Linotype" charset="0"/>
              </a:rPr>
              <a:t>métaphores</a:t>
            </a:r>
            <a:r>
              <a:rPr lang="en-GB" sz="2800" b="1" i="1" dirty="0">
                <a:latin typeface="Palatino Linotype" charset="0"/>
                <a:ea typeface="Palatino Linotype" charset="0"/>
                <a:cs typeface="Palatino Linotype" charset="0"/>
              </a:rPr>
              <a:t> </a:t>
            </a:r>
            <a:r>
              <a:rPr lang="en-GB" sz="2800" b="1" i="1" dirty="0" err="1">
                <a:latin typeface="Palatino Linotype" charset="0"/>
                <a:ea typeface="Palatino Linotype" charset="0"/>
                <a:cs typeface="Palatino Linotype" charset="0"/>
              </a:rPr>
              <a:t>délibérées</a:t>
            </a:r>
            <a:endParaRPr lang="en-GB" sz="2800" b="1" i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97280" y="1502230"/>
            <a:ext cx="10058400" cy="4849584"/>
          </a:xfrm>
        </p:spPr>
        <p:txBody>
          <a:bodyPr>
            <a:normAutofit/>
          </a:bodyPr>
          <a:lstStyle/>
          <a:p>
            <a:endParaRPr lang="en-GB" dirty="0" smtClean="0">
              <a:latin typeface="Palatino Linotype" charset="0"/>
              <a:ea typeface="Palatino Linotype" charset="0"/>
              <a:cs typeface="Palatino Linotype" charset="0"/>
            </a:endParaRPr>
          </a:p>
          <a:p>
            <a:pPr algn="ctr"/>
            <a:r>
              <a:rPr lang="en-GB" sz="2400" b="1" u="sng" dirty="0" smtClean="0">
                <a:latin typeface="Palatino Linotype" charset="0"/>
                <a:ea typeface="Palatino Linotype" charset="0"/>
                <a:cs typeface="Palatino Linotype" charset="0"/>
              </a:rPr>
              <a:t>Analyse </a:t>
            </a:r>
            <a:r>
              <a:rPr lang="en-GB" sz="2400" b="1" u="sng" dirty="0" err="1" smtClean="0">
                <a:latin typeface="Palatino Linotype" charset="0"/>
                <a:ea typeface="Palatino Linotype" charset="0"/>
                <a:cs typeface="Palatino Linotype" charset="0"/>
              </a:rPr>
              <a:t>linguistique</a:t>
            </a:r>
            <a:r>
              <a:rPr lang="en-GB" sz="2400" b="1" u="sng" dirty="0" smtClean="0">
                <a:latin typeface="Palatino Linotype" charset="0"/>
                <a:ea typeface="Palatino Linotype" charset="0"/>
                <a:cs typeface="Palatino Linotype" charset="0"/>
              </a:rPr>
              <a:t> du corpus: MIPVU</a:t>
            </a:r>
          </a:p>
          <a:p>
            <a:endParaRPr lang="en-GB" b="1" u="sng" dirty="0" smtClean="0">
              <a:latin typeface="Palatino Linotype" charset="0"/>
              <a:ea typeface="Palatino Linotype" charset="0"/>
              <a:cs typeface="Palatino Linotype" charset="0"/>
            </a:endParaRPr>
          </a:p>
          <a:p>
            <a:pPr lvl="0">
              <a:defRPr/>
            </a:pPr>
            <a:endParaRPr lang="en-GB" i="1" dirty="0" smtClean="0">
              <a:latin typeface="Palatino Linotype" charset="0"/>
              <a:ea typeface="Palatino Linotype" charset="0"/>
              <a:cs typeface="Palatino Linotype" charset="0"/>
            </a:endParaRPr>
          </a:p>
          <a:p>
            <a:pPr lvl="0">
              <a:defRPr/>
            </a:pPr>
            <a:r>
              <a:rPr lang="en-GB" i="1" dirty="0" smtClean="0">
                <a:latin typeface="Palatino Linotype" charset="0"/>
                <a:ea typeface="Palatino Linotype" charset="0"/>
                <a:cs typeface="Palatino Linotype" charset="0"/>
              </a:rPr>
              <a:t>Il </a:t>
            </a:r>
            <a:r>
              <a:rPr lang="en-GB" b="1" i="1" u="sng" dirty="0" err="1">
                <a:latin typeface="Palatino Linotype" charset="0"/>
                <a:ea typeface="Palatino Linotype" charset="0"/>
                <a:cs typeface="Palatino Linotype" charset="0"/>
              </a:rPr>
              <a:t>attaqua</a:t>
            </a:r>
            <a:r>
              <a:rPr lang="en-GB" i="1" dirty="0">
                <a:latin typeface="Palatino Linotype" charset="0"/>
                <a:ea typeface="Palatino Linotype" charset="0"/>
                <a:cs typeface="Palatino Linotype" charset="0"/>
              </a:rPr>
              <a:t> </a:t>
            </a:r>
            <a:r>
              <a:rPr lang="en-GB" i="1" dirty="0" err="1">
                <a:latin typeface="Palatino Linotype" charset="0"/>
                <a:ea typeface="Palatino Linotype" charset="0"/>
                <a:cs typeface="Palatino Linotype" charset="0"/>
              </a:rPr>
              <a:t>chaque</a:t>
            </a:r>
            <a:r>
              <a:rPr lang="en-GB" i="1" dirty="0">
                <a:latin typeface="Palatino Linotype" charset="0"/>
                <a:ea typeface="Palatino Linotype" charset="0"/>
                <a:cs typeface="Palatino Linotype" charset="0"/>
              </a:rPr>
              <a:t> point </a:t>
            </a:r>
            <a:r>
              <a:rPr lang="en-GB" i="1" dirty="0" err="1">
                <a:latin typeface="Palatino Linotype" charset="0"/>
                <a:ea typeface="Palatino Linotype" charset="0"/>
                <a:cs typeface="Palatino Linotype" charset="0"/>
              </a:rPr>
              <a:t>faible</a:t>
            </a:r>
            <a:r>
              <a:rPr lang="en-GB" i="1" dirty="0">
                <a:latin typeface="Palatino Linotype" charset="0"/>
                <a:ea typeface="Palatino Linotype" charset="0"/>
                <a:cs typeface="Palatino Linotype" charset="0"/>
              </a:rPr>
              <a:t> de mon argumentation.</a:t>
            </a:r>
          </a:p>
          <a:p>
            <a:pPr lvl="0">
              <a:defRPr/>
            </a:pPr>
            <a:endParaRPr lang="en-GB" i="1" dirty="0">
              <a:latin typeface="Palatino Linotype" charset="0"/>
              <a:ea typeface="Palatino Linotype" charset="0"/>
              <a:cs typeface="Palatino Linotype" charset="0"/>
            </a:endParaRPr>
          </a:p>
          <a:p>
            <a:pPr lvl="0">
              <a:defRPr/>
            </a:pPr>
            <a:endParaRPr lang="en-GB" i="1" dirty="0">
              <a:latin typeface="Palatino Linotype" charset="0"/>
              <a:ea typeface="Palatino Linotype" charset="0"/>
              <a:cs typeface="Palatino Linotype" charset="0"/>
            </a:endParaRPr>
          </a:p>
          <a:p>
            <a:pPr lvl="0">
              <a:defRPr/>
            </a:pPr>
            <a:r>
              <a:rPr lang="en-GB" i="1" dirty="0" err="1">
                <a:latin typeface="Palatino Linotype" charset="0"/>
                <a:ea typeface="Palatino Linotype" charset="0"/>
                <a:cs typeface="Palatino Linotype" charset="0"/>
              </a:rPr>
              <a:t>Lors</a:t>
            </a:r>
            <a:r>
              <a:rPr lang="en-GB" i="1" dirty="0">
                <a:latin typeface="Palatino Linotype" charset="0"/>
                <a:ea typeface="Palatino Linotype" charset="0"/>
                <a:cs typeface="Palatino Linotype" charset="0"/>
              </a:rPr>
              <a:t> du </a:t>
            </a:r>
            <a:r>
              <a:rPr lang="en-GB" i="1" dirty="0" err="1">
                <a:latin typeface="Palatino Linotype" charset="0"/>
                <a:ea typeface="Palatino Linotype" charset="0"/>
                <a:cs typeface="Palatino Linotype" charset="0"/>
              </a:rPr>
              <a:t>débat</a:t>
            </a:r>
            <a:r>
              <a:rPr lang="en-GB" i="1" dirty="0">
                <a:latin typeface="Palatino Linotype" charset="0"/>
                <a:ea typeface="Palatino Linotype" charset="0"/>
                <a:cs typeface="Palatino Linotype" charset="0"/>
              </a:rPr>
              <a:t>, </a:t>
            </a:r>
            <a:r>
              <a:rPr lang="en-GB" i="1" dirty="0" err="1">
                <a:latin typeface="Palatino Linotype" charset="0"/>
                <a:ea typeface="Palatino Linotype" charset="0"/>
                <a:cs typeface="Palatino Linotype" charset="0"/>
              </a:rPr>
              <a:t>elle</a:t>
            </a:r>
            <a:r>
              <a:rPr lang="en-GB" i="1" dirty="0">
                <a:latin typeface="Palatino Linotype" charset="0"/>
                <a:ea typeface="Palatino Linotype" charset="0"/>
                <a:cs typeface="Palatino Linotype" charset="0"/>
              </a:rPr>
              <a:t> a </a:t>
            </a:r>
            <a:r>
              <a:rPr lang="en-GB" b="1" i="1" u="sng" dirty="0" err="1">
                <a:latin typeface="Palatino Linotype" charset="0"/>
                <a:ea typeface="Palatino Linotype" charset="0"/>
                <a:cs typeface="Palatino Linotype" charset="0"/>
              </a:rPr>
              <a:t>défendu</a:t>
            </a:r>
            <a:r>
              <a:rPr lang="en-GB" b="1" i="1" u="sng" dirty="0">
                <a:latin typeface="Palatino Linotype" charset="0"/>
                <a:ea typeface="Palatino Linotype" charset="0"/>
                <a:cs typeface="Palatino Linotype" charset="0"/>
              </a:rPr>
              <a:t> </a:t>
            </a:r>
            <a:r>
              <a:rPr lang="en-GB" i="1" dirty="0">
                <a:latin typeface="Palatino Linotype" charset="0"/>
                <a:ea typeface="Palatino Linotype" charset="0"/>
                <a:cs typeface="Palatino Linotype" charset="0"/>
              </a:rPr>
              <a:t>son point de </a:t>
            </a:r>
            <a:r>
              <a:rPr lang="en-GB" i="1" dirty="0" err="1">
                <a:latin typeface="Palatino Linotype" charset="0"/>
                <a:ea typeface="Palatino Linotype" charset="0"/>
                <a:cs typeface="Palatino Linotype" charset="0"/>
              </a:rPr>
              <a:t>vue</a:t>
            </a:r>
            <a:r>
              <a:rPr lang="en-GB" i="1" dirty="0">
                <a:latin typeface="Palatino Linotype" charset="0"/>
                <a:ea typeface="Palatino Linotype" charset="0"/>
                <a:cs typeface="Palatino Linotype" charset="0"/>
              </a:rPr>
              <a:t> corps et </a:t>
            </a:r>
            <a:r>
              <a:rPr lang="en-GB" i="1" dirty="0" err="1">
                <a:latin typeface="Palatino Linotype" charset="0"/>
                <a:ea typeface="Palatino Linotype" charset="0"/>
                <a:cs typeface="Palatino Linotype" charset="0"/>
              </a:rPr>
              <a:t>âme</a:t>
            </a:r>
            <a:endParaRPr lang="en-GB" b="1" u="sng" dirty="0" smtClean="0">
              <a:latin typeface="Palatino Linotype" charset="0"/>
              <a:ea typeface="Palatino Linotype" charset="0"/>
              <a:cs typeface="Palatino Linotyp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4906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1215626"/>
          </a:xfrm>
        </p:spPr>
        <p:txBody>
          <a:bodyPr>
            <a:noAutofit/>
          </a:bodyPr>
          <a:lstStyle/>
          <a:p>
            <a:pPr algn="ctr"/>
            <a:r>
              <a:rPr lang="en-GB" sz="2800" b="1" i="1" dirty="0">
                <a:latin typeface="Palatino Linotype" charset="0"/>
                <a:ea typeface="Palatino Linotype" charset="0"/>
                <a:cs typeface="Palatino Linotype" charset="0"/>
              </a:rPr>
              <a:t>La </a:t>
            </a:r>
            <a:r>
              <a:rPr lang="en-GB" sz="2800" b="1" i="1" dirty="0" err="1">
                <a:latin typeface="Palatino Linotype" charset="0"/>
                <a:ea typeface="Palatino Linotype" charset="0"/>
                <a:cs typeface="Palatino Linotype" charset="0"/>
              </a:rPr>
              <a:t>théorie</a:t>
            </a:r>
            <a:r>
              <a:rPr lang="en-GB" sz="2800" b="1" i="1" dirty="0">
                <a:latin typeface="Palatino Linotype" charset="0"/>
                <a:ea typeface="Palatino Linotype" charset="0"/>
                <a:cs typeface="Palatino Linotype" charset="0"/>
              </a:rPr>
              <a:t> des </a:t>
            </a:r>
            <a:r>
              <a:rPr lang="en-GB" sz="2800" b="1" i="1" dirty="0" err="1">
                <a:latin typeface="Palatino Linotype" charset="0"/>
                <a:ea typeface="Palatino Linotype" charset="0"/>
                <a:cs typeface="Palatino Linotype" charset="0"/>
              </a:rPr>
              <a:t>métaphores</a:t>
            </a:r>
            <a:r>
              <a:rPr lang="en-GB" sz="2800" b="1" i="1" dirty="0">
                <a:latin typeface="Palatino Linotype" charset="0"/>
                <a:ea typeface="Palatino Linotype" charset="0"/>
                <a:cs typeface="Palatino Linotype" charset="0"/>
              </a:rPr>
              <a:t> </a:t>
            </a:r>
            <a:r>
              <a:rPr lang="en-GB" sz="2800" b="1" i="1" dirty="0" err="1">
                <a:latin typeface="Palatino Linotype" charset="0"/>
                <a:ea typeface="Palatino Linotype" charset="0"/>
                <a:cs typeface="Palatino Linotype" charset="0"/>
              </a:rPr>
              <a:t>délibérées</a:t>
            </a:r>
            <a:r>
              <a:rPr lang="en-GB" sz="2800" b="1" i="1" dirty="0">
                <a:latin typeface="Palatino Linotype" charset="0"/>
                <a:ea typeface="Palatino Linotype" charset="0"/>
                <a:cs typeface="Palatino Linotype" charset="0"/>
              </a:rPr>
              <a:t> et son cadre </a:t>
            </a:r>
            <a:r>
              <a:rPr lang="en-GB" sz="2800" b="1" i="1" dirty="0" err="1">
                <a:latin typeface="Palatino Linotype" charset="0"/>
                <a:ea typeface="Palatino Linotype" charset="0"/>
                <a:cs typeface="Palatino Linotype" charset="0"/>
              </a:rPr>
              <a:t>théorique</a:t>
            </a:r>
            <a:r>
              <a:rPr lang="en-GB" sz="2800" b="1" i="1" dirty="0">
                <a:latin typeface="Palatino Linotype" charset="0"/>
                <a:ea typeface="Palatino Linotype" charset="0"/>
                <a:cs typeface="Palatino Linotype" charset="0"/>
              </a:rPr>
              <a:t>: </a:t>
            </a:r>
            <a:br>
              <a:rPr lang="en-GB" sz="2800" b="1" i="1" dirty="0">
                <a:latin typeface="Palatino Linotype" charset="0"/>
                <a:ea typeface="Palatino Linotype" charset="0"/>
                <a:cs typeface="Palatino Linotype" charset="0"/>
              </a:rPr>
            </a:br>
            <a:r>
              <a:rPr lang="en-GB" sz="2800" b="1" i="1" dirty="0" err="1">
                <a:latin typeface="Palatino Linotype" charset="0"/>
                <a:ea typeface="Palatino Linotype" charset="0"/>
                <a:cs typeface="Palatino Linotype" charset="0"/>
              </a:rPr>
              <a:t>une</a:t>
            </a:r>
            <a:r>
              <a:rPr lang="en-GB" sz="2800" b="1" i="1" dirty="0">
                <a:latin typeface="Palatino Linotype" charset="0"/>
                <a:ea typeface="Palatino Linotype" charset="0"/>
                <a:cs typeface="Palatino Linotype" charset="0"/>
              </a:rPr>
              <a:t> analyse bottom-up des </a:t>
            </a:r>
            <a:r>
              <a:rPr lang="en-GB" sz="2800" b="1" i="1" dirty="0" err="1">
                <a:latin typeface="Palatino Linotype" charset="0"/>
                <a:ea typeface="Palatino Linotype" charset="0"/>
                <a:cs typeface="Palatino Linotype" charset="0"/>
              </a:rPr>
              <a:t>caractéristiques</a:t>
            </a:r>
            <a:r>
              <a:rPr lang="en-GB" sz="2800" b="1" i="1" dirty="0">
                <a:latin typeface="Palatino Linotype" charset="0"/>
                <a:ea typeface="Palatino Linotype" charset="0"/>
                <a:cs typeface="Palatino Linotype" charset="0"/>
              </a:rPr>
              <a:t> </a:t>
            </a:r>
            <a:br>
              <a:rPr lang="en-GB" sz="2800" b="1" i="1" dirty="0">
                <a:latin typeface="Palatino Linotype" charset="0"/>
                <a:ea typeface="Palatino Linotype" charset="0"/>
                <a:cs typeface="Palatino Linotype" charset="0"/>
              </a:rPr>
            </a:br>
            <a:r>
              <a:rPr lang="en-GB" sz="2800" b="1" i="1" dirty="0">
                <a:latin typeface="Palatino Linotype" charset="0"/>
                <a:ea typeface="Palatino Linotype" charset="0"/>
                <a:cs typeface="Palatino Linotype" charset="0"/>
              </a:rPr>
              <a:t>des </a:t>
            </a:r>
            <a:r>
              <a:rPr lang="en-GB" sz="2800" b="1" i="1" dirty="0" err="1">
                <a:latin typeface="Palatino Linotype" charset="0"/>
                <a:ea typeface="Palatino Linotype" charset="0"/>
                <a:cs typeface="Palatino Linotype" charset="0"/>
              </a:rPr>
              <a:t>métaphores</a:t>
            </a:r>
            <a:r>
              <a:rPr lang="en-GB" sz="2800" b="1" i="1" dirty="0">
                <a:latin typeface="Palatino Linotype" charset="0"/>
                <a:ea typeface="Palatino Linotype" charset="0"/>
                <a:cs typeface="Palatino Linotype" charset="0"/>
              </a:rPr>
              <a:t> </a:t>
            </a:r>
            <a:r>
              <a:rPr lang="en-GB" sz="2800" b="1" i="1" dirty="0" err="1">
                <a:latin typeface="Palatino Linotype" charset="0"/>
                <a:ea typeface="Palatino Linotype" charset="0"/>
                <a:cs typeface="Palatino Linotype" charset="0"/>
              </a:rPr>
              <a:t>délibérées</a:t>
            </a:r>
            <a:endParaRPr lang="en-GB" sz="2800" b="1" i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97280" y="1502230"/>
            <a:ext cx="10058400" cy="4849584"/>
          </a:xfrm>
        </p:spPr>
        <p:txBody>
          <a:bodyPr>
            <a:normAutofit/>
          </a:bodyPr>
          <a:lstStyle/>
          <a:p>
            <a:endParaRPr lang="en-GB" dirty="0" smtClean="0">
              <a:latin typeface="Palatino Linotype" charset="0"/>
              <a:ea typeface="Palatino Linotype" charset="0"/>
              <a:cs typeface="Palatino Linotype" charset="0"/>
            </a:endParaRPr>
          </a:p>
          <a:p>
            <a:pPr algn="ctr"/>
            <a:r>
              <a:rPr lang="en-GB" sz="2400" b="1" u="sng" dirty="0" smtClean="0">
                <a:latin typeface="Palatino Linotype" charset="0"/>
                <a:ea typeface="Palatino Linotype" charset="0"/>
                <a:cs typeface="Palatino Linotype" charset="0"/>
              </a:rPr>
              <a:t>Analyse </a:t>
            </a:r>
            <a:r>
              <a:rPr lang="en-GB" sz="2400" b="1" u="sng" dirty="0" err="1" smtClean="0">
                <a:latin typeface="Palatino Linotype" charset="0"/>
                <a:ea typeface="Palatino Linotype" charset="0"/>
                <a:cs typeface="Palatino Linotype" charset="0"/>
              </a:rPr>
              <a:t>linguistique</a:t>
            </a:r>
            <a:r>
              <a:rPr lang="en-GB" sz="2400" b="1" u="sng" dirty="0" smtClean="0">
                <a:latin typeface="Palatino Linotype" charset="0"/>
                <a:ea typeface="Palatino Linotype" charset="0"/>
                <a:cs typeface="Palatino Linotype" charset="0"/>
              </a:rPr>
              <a:t> du corpus: DMIP</a:t>
            </a:r>
          </a:p>
          <a:p>
            <a:endParaRPr lang="en-GB" dirty="0" smtClean="0">
              <a:latin typeface="Palatino Linotype" charset="0"/>
              <a:ea typeface="Palatino Linotype" charset="0"/>
              <a:cs typeface="Palatino Linotype" charset="0"/>
            </a:endParaRPr>
          </a:p>
          <a:p>
            <a:r>
              <a:rPr lang="en-GB" dirty="0" smtClean="0">
                <a:latin typeface="Palatino Linotype" charset="0"/>
                <a:ea typeface="Palatino Linotype" charset="0"/>
                <a:cs typeface="Palatino Linotype" charset="0"/>
              </a:rPr>
              <a:t>= extension de MIPVU </a:t>
            </a:r>
          </a:p>
          <a:p>
            <a:endParaRPr lang="en-GB" dirty="0">
              <a:latin typeface="Palatino Linotype" charset="0"/>
              <a:ea typeface="Palatino Linotype" charset="0"/>
              <a:cs typeface="Palatino Linotype" charset="0"/>
            </a:endParaRPr>
          </a:p>
          <a:p>
            <a:r>
              <a:rPr lang="en-US" dirty="0" err="1">
                <a:latin typeface="Palatino Linotype" charset="0"/>
                <a:ea typeface="Palatino Linotype" charset="0"/>
                <a:cs typeface="Palatino Linotype" charset="0"/>
              </a:rPr>
              <a:t>Reijnierse</a:t>
            </a:r>
            <a:r>
              <a:rPr lang="en-US" dirty="0">
                <a:latin typeface="Palatino Linotype" charset="0"/>
                <a:ea typeface="Palatino Linotype" charset="0"/>
                <a:cs typeface="Palatino Linotype" charset="0"/>
              </a:rPr>
              <a:t>, W. G., </a:t>
            </a:r>
            <a:r>
              <a:rPr lang="en-US" dirty="0" smtClean="0">
                <a:latin typeface="Palatino Linotype" charset="0"/>
                <a:ea typeface="Palatino Linotype" charset="0"/>
                <a:cs typeface="Palatino Linotype" charset="0"/>
              </a:rPr>
              <a:t>et al. (2017) DMIP</a:t>
            </a:r>
            <a:r>
              <a:rPr lang="en-US" dirty="0">
                <a:latin typeface="Palatino Linotype" charset="0"/>
                <a:ea typeface="Palatino Linotype" charset="0"/>
                <a:cs typeface="Palatino Linotype" charset="0"/>
              </a:rPr>
              <a:t>: A method for identifying potentially deliberate metaphor in language use. </a:t>
            </a:r>
            <a:r>
              <a:rPr lang="en-US" i="1" dirty="0">
                <a:latin typeface="Palatino Linotype" charset="0"/>
                <a:ea typeface="Palatino Linotype" charset="0"/>
                <a:cs typeface="Palatino Linotype" charset="0"/>
              </a:rPr>
              <a:t>Corpus Pragmatics</a:t>
            </a:r>
            <a:r>
              <a:rPr lang="en-US" dirty="0">
                <a:latin typeface="Palatino Linotype" charset="0"/>
                <a:ea typeface="Palatino Linotype" charset="0"/>
                <a:cs typeface="Palatino Linotype" charset="0"/>
              </a:rPr>
              <a:t>.</a:t>
            </a:r>
            <a:endParaRPr lang="fr-FR" dirty="0">
              <a:latin typeface="Palatino Linotype" charset="0"/>
              <a:ea typeface="Palatino Linotype" charset="0"/>
              <a:cs typeface="Palatino Linotype" charset="0"/>
            </a:endParaRPr>
          </a:p>
          <a:p>
            <a:endParaRPr lang="en-GB" dirty="0">
              <a:latin typeface="Palatino Linotype" charset="0"/>
              <a:ea typeface="Palatino Linotype" charset="0"/>
              <a:cs typeface="Palatino Linotype" charset="0"/>
            </a:endParaRPr>
          </a:p>
          <a:p>
            <a:endParaRPr lang="en-GB" dirty="0" smtClean="0">
              <a:latin typeface="Palatino Linotype" charset="0"/>
              <a:ea typeface="Palatino Linotype" charset="0"/>
              <a:cs typeface="Palatino Linotyp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0046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pic>
        <p:nvPicPr>
          <p:cNvPr id="4" name="Imag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4499" y="286603"/>
            <a:ext cx="8850085" cy="60162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0971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1362584"/>
          </a:xfrm>
        </p:spPr>
        <p:txBody>
          <a:bodyPr>
            <a:noAutofit/>
          </a:bodyPr>
          <a:lstStyle/>
          <a:p>
            <a:pPr algn="ctr"/>
            <a:r>
              <a:rPr lang="en-GB" sz="2800" b="1" i="1" dirty="0">
                <a:latin typeface="Palatino Linotype" charset="0"/>
                <a:ea typeface="Palatino Linotype" charset="0"/>
                <a:cs typeface="Palatino Linotype" charset="0"/>
              </a:rPr>
              <a:t>La </a:t>
            </a:r>
            <a:r>
              <a:rPr lang="en-GB" sz="2800" b="1" i="1" dirty="0" err="1">
                <a:latin typeface="Palatino Linotype" charset="0"/>
                <a:ea typeface="Palatino Linotype" charset="0"/>
                <a:cs typeface="Palatino Linotype" charset="0"/>
              </a:rPr>
              <a:t>théorie</a:t>
            </a:r>
            <a:r>
              <a:rPr lang="en-GB" sz="2800" b="1" i="1" dirty="0">
                <a:latin typeface="Palatino Linotype" charset="0"/>
                <a:ea typeface="Palatino Linotype" charset="0"/>
                <a:cs typeface="Palatino Linotype" charset="0"/>
              </a:rPr>
              <a:t> des </a:t>
            </a:r>
            <a:r>
              <a:rPr lang="en-GB" sz="2800" b="1" i="1" dirty="0" err="1">
                <a:latin typeface="Palatino Linotype" charset="0"/>
                <a:ea typeface="Palatino Linotype" charset="0"/>
                <a:cs typeface="Palatino Linotype" charset="0"/>
              </a:rPr>
              <a:t>métaphores</a:t>
            </a:r>
            <a:r>
              <a:rPr lang="en-GB" sz="2800" b="1" i="1" dirty="0">
                <a:latin typeface="Palatino Linotype" charset="0"/>
                <a:ea typeface="Palatino Linotype" charset="0"/>
                <a:cs typeface="Palatino Linotype" charset="0"/>
              </a:rPr>
              <a:t> </a:t>
            </a:r>
            <a:r>
              <a:rPr lang="en-GB" sz="2800" b="1" i="1" dirty="0" err="1">
                <a:latin typeface="Palatino Linotype" charset="0"/>
                <a:ea typeface="Palatino Linotype" charset="0"/>
                <a:cs typeface="Palatino Linotype" charset="0"/>
              </a:rPr>
              <a:t>délibérées</a:t>
            </a:r>
            <a:r>
              <a:rPr lang="en-GB" sz="2800" b="1" i="1" dirty="0">
                <a:latin typeface="Palatino Linotype" charset="0"/>
                <a:ea typeface="Palatino Linotype" charset="0"/>
                <a:cs typeface="Palatino Linotype" charset="0"/>
              </a:rPr>
              <a:t> et son cadre </a:t>
            </a:r>
            <a:r>
              <a:rPr lang="en-GB" sz="2800" b="1" i="1" dirty="0" err="1">
                <a:latin typeface="Palatino Linotype" charset="0"/>
                <a:ea typeface="Palatino Linotype" charset="0"/>
                <a:cs typeface="Palatino Linotype" charset="0"/>
              </a:rPr>
              <a:t>théorique</a:t>
            </a:r>
            <a:r>
              <a:rPr lang="en-GB" sz="2800" b="1" i="1" dirty="0">
                <a:latin typeface="Palatino Linotype" charset="0"/>
                <a:ea typeface="Palatino Linotype" charset="0"/>
                <a:cs typeface="Palatino Linotype" charset="0"/>
              </a:rPr>
              <a:t>: </a:t>
            </a:r>
            <a:br>
              <a:rPr lang="en-GB" sz="2800" b="1" i="1" dirty="0">
                <a:latin typeface="Palatino Linotype" charset="0"/>
                <a:ea typeface="Palatino Linotype" charset="0"/>
                <a:cs typeface="Palatino Linotype" charset="0"/>
              </a:rPr>
            </a:br>
            <a:r>
              <a:rPr lang="en-GB" sz="2800" b="1" i="1" dirty="0" err="1">
                <a:latin typeface="Palatino Linotype" charset="0"/>
                <a:ea typeface="Palatino Linotype" charset="0"/>
                <a:cs typeface="Palatino Linotype" charset="0"/>
              </a:rPr>
              <a:t>une</a:t>
            </a:r>
            <a:r>
              <a:rPr lang="en-GB" sz="2800" b="1" i="1" dirty="0">
                <a:latin typeface="Palatino Linotype" charset="0"/>
                <a:ea typeface="Palatino Linotype" charset="0"/>
                <a:cs typeface="Palatino Linotype" charset="0"/>
              </a:rPr>
              <a:t> analyse bottom-up des </a:t>
            </a:r>
            <a:r>
              <a:rPr lang="en-GB" sz="2800" b="1" i="1" dirty="0" err="1">
                <a:latin typeface="Palatino Linotype" charset="0"/>
                <a:ea typeface="Palatino Linotype" charset="0"/>
                <a:cs typeface="Palatino Linotype" charset="0"/>
              </a:rPr>
              <a:t>caractéristiques</a:t>
            </a:r>
            <a:r>
              <a:rPr lang="en-GB" sz="2800" b="1" i="1" dirty="0">
                <a:latin typeface="Palatino Linotype" charset="0"/>
                <a:ea typeface="Palatino Linotype" charset="0"/>
                <a:cs typeface="Palatino Linotype" charset="0"/>
              </a:rPr>
              <a:t> </a:t>
            </a:r>
            <a:br>
              <a:rPr lang="en-GB" sz="2800" b="1" i="1" dirty="0">
                <a:latin typeface="Palatino Linotype" charset="0"/>
                <a:ea typeface="Palatino Linotype" charset="0"/>
                <a:cs typeface="Palatino Linotype" charset="0"/>
              </a:rPr>
            </a:br>
            <a:r>
              <a:rPr lang="en-GB" sz="2800" b="1" i="1" dirty="0">
                <a:latin typeface="Palatino Linotype" charset="0"/>
                <a:ea typeface="Palatino Linotype" charset="0"/>
                <a:cs typeface="Palatino Linotype" charset="0"/>
              </a:rPr>
              <a:t>des </a:t>
            </a:r>
            <a:r>
              <a:rPr lang="en-GB" sz="2800" b="1" i="1" dirty="0" err="1">
                <a:latin typeface="Palatino Linotype" charset="0"/>
                <a:ea typeface="Palatino Linotype" charset="0"/>
                <a:cs typeface="Palatino Linotype" charset="0"/>
              </a:rPr>
              <a:t>métaphores</a:t>
            </a:r>
            <a:r>
              <a:rPr lang="en-GB" sz="2800" b="1" i="1" dirty="0">
                <a:latin typeface="Palatino Linotype" charset="0"/>
                <a:ea typeface="Palatino Linotype" charset="0"/>
                <a:cs typeface="Palatino Linotype" charset="0"/>
              </a:rPr>
              <a:t> </a:t>
            </a:r>
            <a:r>
              <a:rPr lang="en-GB" sz="2800" b="1" i="1" dirty="0" err="1">
                <a:latin typeface="Palatino Linotype" charset="0"/>
                <a:ea typeface="Palatino Linotype" charset="0"/>
                <a:cs typeface="Palatino Linotype" charset="0"/>
              </a:rPr>
              <a:t>délibérées</a:t>
            </a:r>
            <a:endParaRPr lang="en-GB" sz="28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97280" y="1779815"/>
            <a:ext cx="10058400" cy="555172"/>
          </a:xfrm>
        </p:spPr>
        <p:txBody>
          <a:bodyPr>
            <a:noAutofit/>
          </a:bodyPr>
          <a:lstStyle/>
          <a:p>
            <a:pPr>
              <a:buFont typeface="Wingdings" charset="2"/>
              <a:buChar char="Ø"/>
            </a:pPr>
            <a:r>
              <a:rPr lang="en-GB" sz="2400" dirty="0" smtClean="0">
                <a:latin typeface="Palatino Linotype" charset="0"/>
                <a:ea typeface="Palatino Linotype" charset="0"/>
                <a:cs typeface="Palatino Linotype" charset="0"/>
              </a:rPr>
              <a:t> </a:t>
            </a:r>
            <a:r>
              <a:rPr lang="en-GB" sz="2400" b="1" u="sng" dirty="0" smtClean="0">
                <a:latin typeface="Palatino Linotype" charset="0"/>
                <a:ea typeface="Palatino Linotype" charset="0"/>
                <a:cs typeface="Palatino Linotype" charset="0"/>
              </a:rPr>
              <a:t>DMIP:</a:t>
            </a:r>
            <a:r>
              <a:rPr lang="en-GB" sz="2400" dirty="0" smtClean="0">
                <a:latin typeface="Palatino Linotype" charset="0"/>
                <a:ea typeface="Palatino Linotype" charset="0"/>
                <a:cs typeface="Palatino Linotype" charset="0"/>
              </a:rPr>
              <a:t> </a:t>
            </a:r>
            <a:r>
              <a:rPr lang="en-GB" sz="2400" i="1" dirty="0" err="1" smtClean="0">
                <a:latin typeface="Palatino Linotype" charset="0"/>
                <a:ea typeface="Palatino Linotype" charset="0"/>
                <a:cs typeface="Palatino Linotype" charset="0"/>
              </a:rPr>
              <a:t>exemples</a:t>
            </a:r>
            <a:r>
              <a:rPr lang="en-GB" sz="1800" dirty="0">
                <a:latin typeface="Palatino Linotype" charset="0"/>
                <a:ea typeface="Palatino Linotype" charset="0"/>
                <a:cs typeface="Palatino Linotype" charset="0"/>
              </a:rPr>
              <a:t/>
            </a:r>
            <a:br>
              <a:rPr lang="en-GB" sz="1800" dirty="0">
                <a:latin typeface="Palatino Linotype" charset="0"/>
                <a:ea typeface="Palatino Linotype" charset="0"/>
                <a:cs typeface="Palatino Linotype" charset="0"/>
              </a:rPr>
            </a:br>
            <a:r>
              <a:rPr lang="en-GB" sz="1800" dirty="0" smtClean="0">
                <a:latin typeface="Palatino Linotype" charset="0"/>
                <a:ea typeface="Palatino Linotype" charset="0"/>
                <a:cs typeface="Palatino Linotype" charset="0"/>
              </a:rPr>
              <a:t/>
            </a:r>
            <a:br>
              <a:rPr lang="en-GB" sz="1800" dirty="0" smtClean="0">
                <a:latin typeface="Palatino Linotype" charset="0"/>
                <a:ea typeface="Palatino Linotype" charset="0"/>
                <a:cs typeface="Palatino Linotype" charset="0"/>
              </a:rPr>
            </a:br>
            <a:endParaRPr lang="en-GB" sz="1800" dirty="0" smtClean="0">
              <a:latin typeface="Palatino Linotype" charset="0"/>
              <a:ea typeface="Palatino Linotype" charset="0"/>
              <a:cs typeface="Palatino Linotype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1404257" y="2465614"/>
            <a:ext cx="30861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defTabSz="914400">
              <a:defRPr/>
            </a:pPr>
            <a:endParaRPr lang="en-GB" i="1" dirty="0" smtClean="0">
              <a:latin typeface="Palatino Linotype" charset="0"/>
              <a:ea typeface="Palatino Linotype" charset="0"/>
              <a:cs typeface="Palatino Linotype" charset="0"/>
            </a:endParaRPr>
          </a:p>
          <a:p>
            <a:pPr lvl="0" defTabSz="914400">
              <a:defRPr/>
            </a:pPr>
            <a:endParaRPr lang="en-GB" i="1" dirty="0">
              <a:latin typeface="Palatino Linotype" charset="0"/>
              <a:ea typeface="Palatino Linotype" charset="0"/>
              <a:cs typeface="Palatino Linotype" charset="0"/>
            </a:endParaRPr>
          </a:p>
          <a:p>
            <a:pPr lvl="0" defTabSz="914400">
              <a:defRPr/>
            </a:pPr>
            <a:r>
              <a:rPr lang="en-GB" i="1" dirty="0" smtClean="0">
                <a:latin typeface="Palatino Linotype" charset="0"/>
                <a:ea typeface="Palatino Linotype" charset="0"/>
                <a:cs typeface="Palatino Linotype" charset="0"/>
              </a:rPr>
              <a:t>Il </a:t>
            </a:r>
            <a:r>
              <a:rPr lang="en-GB" b="1" i="1" u="sng" dirty="0" err="1">
                <a:latin typeface="Palatino Linotype" charset="0"/>
                <a:ea typeface="Palatino Linotype" charset="0"/>
                <a:cs typeface="Palatino Linotype" charset="0"/>
              </a:rPr>
              <a:t>attaqua</a:t>
            </a:r>
            <a:r>
              <a:rPr lang="en-GB" i="1" dirty="0">
                <a:latin typeface="Palatino Linotype" charset="0"/>
                <a:ea typeface="Palatino Linotype" charset="0"/>
                <a:cs typeface="Palatino Linotype" charset="0"/>
              </a:rPr>
              <a:t> </a:t>
            </a:r>
            <a:r>
              <a:rPr lang="en-GB" i="1" dirty="0" err="1">
                <a:latin typeface="Palatino Linotype" charset="0"/>
                <a:ea typeface="Palatino Linotype" charset="0"/>
                <a:cs typeface="Palatino Linotype" charset="0"/>
              </a:rPr>
              <a:t>chaque</a:t>
            </a:r>
            <a:r>
              <a:rPr lang="en-GB" i="1" dirty="0">
                <a:latin typeface="Palatino Linotype" charset="0"/>
                <a:ea typeface="Palatino Linotype" charset="0"/>
                <a:cs typeface="Palatino Linotype" charset="0"/>
              </a:rPr>
              <a:t> point </a:t>
            </a:r>
            <a:r>
              <a:rPr lang="en-GB" i="1" dirty="0" err="1">
                <a:latin typeface="Palatino Linotype" charset="0"/>
                <a:ea typeface="Palatino Linotype" charset="0"/>
                <a:cs typeface="Palatino Linotype" charset="0"/>
              </a:rPr>
              <a:t>faible</a:t>
            </a:r>
            <a:r>
              <a:rPr lang="en-GB" i="1" dirty="0">
                <a:latin typeface="Palatino Linotype" charset="0"/>
                <a:ea typeface="Palatino Linotype" charset="0"/>
                <a:cs typeface="Palatino Linotype" charset="0"/>
              </a:rPr>
              <a:t> de mon argumentation</a:t>
            </a:r>
            <a:r>
              <a:rPr lang="en-GB" i="1" dirty="0" smtClean="0">
                <a:latin typeface="Palatino Linotype" charset="0"/>
                <a:ea typeface="Palatino Linotype" charset="0"/>
                <a:cs typeface="Palatino Linotype" charset="0"/>
              </a:rPr>
              <a:t>.</a:t>
            </a:r>
          </a:p>
          <a:p>
            <a:pPr lvl="0" defTabSz="914400">
              <a:defRPr/>
            </a:pPr>
            <a:endParaRPr lang="en-GB" i="1" dirty="0" smtClean="0">
              <a:latin typeface="Palatino Linotype" charset="0"/>
              <a:ea typeface="Palatino Linotype" charset="0"/>
              <a:cs typeface="Palatino Linotype" charset="0"/>
            </a:endParaRPr>
          </a:p>
          <a:p>
            <a:pPr lvl="0" defTabSz="914400">
              <a:defRPr/>
            </a:pPr>
            <a:endParaRPr lang="en-GB" i="1" dirty="0">
              <a:latin typeface="Palatino Linotype" charset="0"/>
              <a:ea typeface="Palatino Linotype" charset="0"/>
              <a:cs typeface="Palatino Linotype" charset="0"/>
            </a:endParaRPr>
          </a:p>
          <a:p>
            <a:pPr lvl="0" defTabSz="914400">
              <a:defRPr/>
            </a:pPr>
            <a:endParaRPr lang="en-GB" i="1" dirty="0" smtClean="0">
              <a:latin typeface="Palatino Linotype" charset="0"/>
              <a:ea typeface="Palatino Linotype" charset="0"/>
              <a:cs typeface="Palatino Linotype" charset="0"/>
            </a:endParaRPr>
          </a:p>
          <a:p>
            <a:pPr lvl="0" defTabSz="914400">
              <a:defRPr/>
            </a:pPr>
            <a:endParaRPr lang="en-GB" i="1" dirty="0">
              <a:latin typeface="Palatino Linotype" charset="0"/>
              <a:ea typeface="Palatino Linotype" charset="0"/>
              <a:cs typeface="Palatino Linotype" charset="0"/>
            </a:endParaRPr>
          </a:p>
          <a:p>
            <a:pPr lvl="0" defTabSz="914400">
              <a:defRPr/>
            </a:pPr>
            <a:r>
              <a:rPr lang="en-GB" i="1" dirty="0" err="1">
                <a:latin typeface="Palatino Linotype" charset="0"/>
                <a:ea typeface="Palatino Linotype" charset="0"/>
                <a:cs typeface="Palatino Linotype" charset="0"/>
              </a:rPr>
              <a:t>Lors</a:t>
            </a:r>
            <a:r>
              <a:rPr lang="en-GB" i="1" dirty="0">
                <a:latin typeface="Palatino Linotype" charset="0"/>
                <a:ea typeface="Palatino Linotype" charset="0"/>
                <a:cs typeface="Palatino Linotype" charset="0"/>
              </a:rPr>
              <a:t> du </a:t>
            </a:r>
            <a:r>
              <a:rPr lang="en-GB" i="1" dirty="0" err="1">
                <a:latin typeface="Palatino Linotype" charset="0"/>
                <a:ea typeface="Palatino Linotype" charset="0"/>
                <a:cs typeface="Palatino Linotype" charset="0"/>
              </a:rPr>
              <a:t>débat</a:t>
            </a:r>
            <a:r>
              <a:rPr lang="en-GB" i="1" dirty="0">
                <a:latin typeface="Palatino Linotype" charset="0"/>
                <a:ea typeface="Palatino Linotype" charset="0"/>
                <a:cs typeface="Palatino Linotype" charset="0"/>
              </a:rPr>
              <a:t>, </a:t>
            </a:r>
            <a:r>
              <a:rPr lang="en-GB" i="1" dirty="0" err="1">
                <a:latin typeface="Palatino Linotype" charset="0"/>
                <a:ea typeface="Palatino Linotype" charset="0"/>
                <a:cs typeface="Palatino Linotype" charset="0"/>
              </a:rPr>
              <a:t>elle</a:t>
            </a:r>
            <a:r>
              <a:rPr lang="en-GB" i="1" dirty="0">
                <a:latin typeface="Palatino Linotype" charset="0"/>
                <a:ea typeface="Palatino Linotype" charset="0"/>
                <a:cs typeface="Palatino Linotype" charset="0"/>
              </a:rPr>
              <a:t> a </a:t>
            </a:r>
            <a:r>
              <a:rPr lang="en-GB" b="1" i="1" u="sng" dirty="0" err="1">
                <a:latin typeface="Palatino Linotype" charset="0"/>
                <a:ea typeface="Palatino Linotype" charset="0"/>
                <a:cs typeface="Palatino Linotype" charset="0"/>
              </a:rPr>
              <a:t>défendu</a:t>
            </a:r>
            <a:r>
              <a:rPr lang="en-GB" b="1" i="1" u="sng" dirty="0">
                <a:latin typeface="Palatino Linotype" charset="0"/>
                <a:ea typeface="Palatino Linotype" charset="0"/>
                <a:cs typeface="Palatino Linotype" charset="0"/>
              </a:rPr>
              <a:t> </a:t>
            </a:r>
            <a:r>
              <a:rPr lang="en-GB" i="1" dirty="0">
                <a:latin typeface="Palatino Linotype" charset="0"/>
                <a:ea typeface="Palatino Linotype" charset="0"/>
                <a:cs typeface="Palatino Linotype" charset="0"/>
              </a:rPr>
              <a:t>son point de </a:t>
            </a:r>
            <a:r>
              <a:rPr lang="en-GB" i="1" dirty="0" err="1">
                <a:latin typeface="Palatino Linotype" charset="0"/>
                <a:ea typeface="Palatino Linotype" charset="0"/>
                <a:cs typeface="Palatino Linotype" charset="0"/>
              </a:rPr>
              <a:t>vue</a:t>
            </a:r>
            <a:r>
              <a:rPr lang="en-GB" i="1" dirty="0">
                <a:latin typeface="Palatino Linotype" charset="0"/>
                <a:ea typeface="Palatino Linotype" charset="0"/>
                <a:cs typeface="Palatino Linotype" charset="0"/>
              </a:rPr>
              <a:t> corps et </a:t>
            </a:r>
            <a:r>
              <a:rPr lang="en-GB" i="1" dirty="0" err="1">
                <a:latin typeface="Palatino Linotype" charset="0"/>
                <a:ea typeface="Palatino Linotype" charset="0"/>
                <a:cs typeface="Palatino Linotype" charset="0"/>
              </a:rPr>
              <a:t>âme</a:t>
            </a:r>
            <a:r>
              <a:rPr lang="en-GB" i="1" dirty="0">
                <a:latin typeface="Palatino Linotype" charset="0"/>
                <a:ea typeface="Palatino Linotype" charset="0"/>
                <a:cs typeface="Palatino Linotype" charset="0"/>
              </a:rPr>
              <a:t>.</a:t>
            </a:r>
          </a:p>
          <a:p>
            <a:endParaRPr lang="en-GB" dirty="0"/>
          </a:p>
        </p:txBody>
      </p:sp>
      <p:sp>
        <p:nvSpPr>
          <p:cNvPr id="7" name="ZoneTexte 6"/>
          <p:cNvSpPr txBox="1"/>
          <p:nvPr/>
        </p:nvSpPr>
        <p:spPr>
          <a:xfrm>
            <a:off x="6972301" y="2465614"/>
            <a:ext cx="489857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i="1" dirty="0" smtClean="0">
                <a:latin typeface="Palatino Linotype" charset="0"/>
                <a:ea typeface="Palatino Linotype" charset="0"/>
                <a:cs typeface="Palatino Linotype" charset="0"/>
              </a:rPr>
              <a:t>“Pour </a:t>
            </a:r>
            <a:r>
              <a:rPr lang="en-GB" sz="2400" i="1" dirty="0">
                <a:latin typeface="Palatino Linotype" charset="0"/>
                <a:ea typeface="Palatino Linotype" charset="0"/>
                <a:cs typeface="Palatino Linotype" charset="0"/>
              </a:rPr>
              <a:t>demander la </a:t>
            </a:r>
            <a:r>
              <a:rPr lang="en-GB" sz="2400" i="1" dirty="0" err="1">
                <a:latin typeface="Palatino Linotype" charset="0"/>
                <a:ea typeface="Palatino Linotype" charset="0"/>
                <a:cs typeface="Palatino Linotype" charset="0"/>
              </a:rPr>
              <a:t>confiance</a:t>
            </a:r>
            <a:r>
              <a:rPr lang="en-GB" sz="2400" i="1" dirty="0">
                <a:latin typeface="Palatino Linotype" charset="0"/>
                <a:ea typeface="Palatino Linotype" charset="0"/>
                <a:cs typeface="Palatino Linotype" charset="0"/>
              </a:rPr>
              <a:t>, le </a:t>
            </a:r>
            <a:r>
              <a:rPr lang="en-GB" sz="2400" i="1" dirty="0" err="1">
                <a:latin typeface="Palatino Linotype" charset="0"/>
                <a:ea typeface="Palatino Linotype" charset="0"/>
                <a:cs typeface="Palatino Linotype" charset="0"/>
              </a:rPr>
              <a:t>gouvernement</a:t>
            </a:r>
            <a:r>
              <a:rPr lang="en-GB" sz="2400" i="1" dirty="0">
                <a:latin typeface="Palatino Linotype" charset="0"/>
                <a:ea typeface="Palatino Linotype" charset="0"/>
                <a:cs typeface="Palatino Linotype" charset="0"/>
              </a:rPr>
              <a:t> se pose </a:t>
            </a:r>
            <a:r>
              <a:rPr lang="en-GB" sz="2400" i="1" dirty="0" err="1">
                <a:latin typeface="Palatino Linotype" charset="0"/>
                <a:ea typeface="Palatino Linotype" charset="0"/>
                <a:cs typeface="Palatino Linotype" charset="0"/>
              </a:rPr>
              <a:t>dans</a:t>
            </a:r>
            <a:r>
              <a:rPr lang="en-GB" sz="2400" i="1" dirty="0">
                <a:latin typeface="Palatino Linotype" charset="0"/>
                <a:ea typeface="Palatino Linotype" charset="0"/>
                <a:cs typeface="Palatino Linotype" charset="0"/>
              </a:rPr>
              <a:t> le </a:t>
            </a:r>
            <a:r>
              <a:rPr lang="en-GB" sz="2400" i="1" dirty="0" err="1">
                <a:latin typeface="Palatino Linotype" charset="0"/>
                <a:ea typeface="Palatino Linotype" charset="0"/>
                <a:cs typeface="Palatino Linotype" charset="0"/>
              </a:rPr>
              <a:t>rôle</a:t>
            </a:r>
            <a:r>
              <a:rPr lang="en-GB" sz="2400" i="1" dirty="0">
                <a:latin typeface="Palatino Linotype" charset="0"/>
                <a:ea typeface="Palatino Linotype" charset="0"/>
                <a:cs typeface="Palatino Linotype" charset="0"/>
              </a:rPr>
              <a:t> d’un </a:t>
            </a:r>
            <a:r>
              <a:rPr lang="en-GB" sz="2400" b="1" i="1" u="sng" dirty="0" err="1">
                <a:latin typeface="Palatino Linotype" charset="0"/>
                <a:ea typeface="Palatino Linotype" charset="0"/>
                <a:cs typeface="Palatino Linotype" charset="0"/>
              </a:rPr>
              <a:t>capitaine</a:t>
            </a:r>
            <a:r>
              <a:rPr lang="en-GB" sz="2400" i="1" dirty="0">
                <a:latin typeface="Palatino Linotype" charset="0"/>
                <a:ea typeface="Palatino Linotype" charset="0"/>
                <a:cs typeface="Palatino Linotype" charset="0"/>
              </a:rPr>
              <a:t> qui, pour </a:t>
            </a:r>
            <a:r>
              <a:rPr lang="en-GB" sz="2400" i="1" dirty="0" err="1">
                <a:latin typeface="Palatino Linotype" charset="0"/>
                <a:ea typeface="Palatino Linotype" charset="0"/>
                <a:cs typeface="Palatino Linotype" charset="0"/>
              </a:rPr>
              <a:t>éviter</a:t>
            </a:r>
            <a:r>
              <a:rPr lang="en-GB" sz="2400" i="1" dirty="0">
                <a:latin typeface="Palatino Linotype" charset="0"/>
                <a:ea typeface="Palatino Linotype" charset="0"/>
                <a:cs typeface="Palatino Linotype" charset="0"/>
              </a:rPr>
              <a:t> le </a:t>
            </a:r>
            <a:r>
              <a:rPr lang="en-GB" sz="2400" b="1" i="1" u="sng" dirty="0" err="1">
                <a:latin typeface="Palatino Linotype" charset="0"/>
                <a:ea typeface="Palatino Linotype" charset="0"/>
                <a:cs typeface="Palatino Linotype" charset="0"/>
              </a:rPr>
              <a:t>naufrage</a:t>
            </a:r>
            <a:r>
              <a:rPr lang="en-GB" sz="2400" i="1" dirty="0">
                <a:latin typeface="Palatino Linotype" charset="0"/>
                <a:ea typeface="Palatino Linotype" charset="0"/>
                <a:cs typeface="Palatino Linotype" charset="0"/>
              </a:rPr>
              <a:t>, </a:t>
            </a:r>
            <a:r>
              <a:rPr lang="en-GB" sz="2400" i="1" dirty="0" err="1">
                <a:latin typeface="Palatino Linotype" charset="0"/>
                <a:ea typeface="Palatino Linotype" charset="0"/>
                <a:cs typeface="Palatino Linotype" charset="0"/>
              </a:rPr>
              <a:t>demande</a:t>
            </a:r>
            <a:r>
              <a:rPr lang="en-GB" sz="2400" i="1" dirty="0">
                <a:latin typeface="Palatino Linotype" charset="0"/>
                <a:ea typeface="Palatino Linotype" charset="0"/>
                <a:cs typeface="Palatino Linotype" charset="0"/>
              </a:rPr>
              <a:t> aux </a:t>
            </a:r>
            <a:r>
              <a:rPr lang="en-GB" sz="2400" b="1" i="1" u="sng" dirty="0" err="1">
                <a:latin typeface="Palatino Linotype" charset="0"/>
                <a:ea typeface="Palatino Linotype" charset="0"/>
                <a:cs typeface="Palatino Linotype" charset="0"/>
              </a:rPr>
              <a:t>passagers</a:t>
            </a:r>
            <a:r>
              <a:rPr lang="en-GB" sz="2400" i="1" dirty="0">
                <a:latin typeface="Palatino Linotype" charset="0"/>
                <a:ea typeface="Palatino Linotype" charset="0"/>
                <a:cs typeface="Palatino Linotype" charset="0"/>
              </a:rPr>
              <a:t> de </a:t>
            </a:r>
            <a:r>
              <a:rPr lang="en-GB" sz="2400" i="1" dirty="0" err="1">
                <a:latin typeface="Palatino Linotype" charset="0"/>
                <a:ea typeface="Palatino Linotype" charset="0"/>
                <a:cs typeface="Palatino Linotype" charset="0"/>
              </a:rPr>
              <a:t>renoncer</a:t>
            </a:r>
            <a:r>
              <a:rPr lang="en-GB" sz="2400" i="1" dirty="0">
                <a:latin typeface="Palatino Linotype" charset="0"/>
                <a:ea typeface="Palatino Linotype" charset="0"/>
                <a:cs typeface="Palatino Linotype" charset="0"/>
              </a:rPr>
              <a:t> à </a:t>
            </a:r>
            <a:r>
              <a:rPr lang="en-GB" sz="2400" i="1" dirty="0" err="1">
                <a:latin typeface="Palatino Linotype" charset="0"/>
                <a:ea typeface="Palatino Linotype" charset="0"/>
                <a:cs typeface="Palatino Linotype" charset="0"/>
              </a:rPr>
              <a:t>leurs</a:t>
            </a:r>
            <a:r>
              <a:rPr lang="en-GB" sz="2400" i="1" dirty="0">
                <a:latin typeface="Palatino Linotype" charset="0"/>
                <a:ea typeface="Palatino Linotype" charset="0"/>
                <a:cs typeface="Palatino Linotype" charset="0"/>
              </a:rPr>
              <a:t> </a:t>
            </a:r>
            <a:r>
              <a:rPr lang="en-GB" sz="2400" i="1" dirty="0" err="1">
                <a:latin typeface="Palatino Linotype" charset="0"/>
                <a:ea typeface="Palatino Linotype" charset="0"/>
                <a:cs typeface="Palatino Linotype" charset="0"/>
              </a:rPr>
              <a:t>privilèges</a:t>
            </a:r>
            <a:r>
              <a:rPr lang="en-GB" sz="2400" i="1" dirty="0">
                <a:latin typeface="Palatino Linotype" charset="0"/>
                <a:ea typeface="Palatino Linotype" charset="0"/>
                <a:cs typeface="Palatino Linotype" charset="0"/>
              </a:rPr>
              <a:t> </a:t>
            </a:r>
            <a:r>
              <a:rPr lang="en-GB" sz="2400" i="1" dirty="0" err="1">
                <a:latin typeface="Palatino Linotype" charset="0"/>
                <a:ea typeface="Palatino Linotype" charset="0"/>
                <a:cs typeface="Palatino Linotype" charset="0"/>
              </a:rPr>
              <a:t>dépassés</a:t>
            </a:r>
            <a:r>
              <a:rPr lang="en-GB" sz="2400" i="1" dirty="0">
                <a:latin typeface="Palatino Linotype" charset="0"/>
                <a:ea typeface="Palatino Linotype" charset="0"/>
                <a:cs typeface="Palatino Linotype" charset="0"/>
              </a:rPr>
              <a:t>. […] Si le </a:t>
            </a:r>
            <a:r>
              <a:rPr lang="en-GB" sz="2400" b="1" i="1" u="sng" dirty="0" err="1">
                <a:latin typeface="Palatino Linotype" charset="0"/>
                <a:ea typeface="Palatino Linotype" charset="0"/>
                <a:cs typeface="Palatino Linotype" charset="0"/>
              </a:rPr>
              <a:t>navire</a:t>
            </a:r>
            <a:r>
              <a:rPr lang="en-GB" sz="2400" i="1" dirty="0">
                <a:latin typeface="Palatino Linotype" charset="0"/>
                <a:ea typeface="Palatino Linotype" charset="0"/>
                <a:cs typeface="Palatino Linotype" charset="0"/>
              </a:rPr>
              <a:t> </a:t>
            </a:r>
            <a:r>
              <a:rPr lang="en-GB" sz="2400" i="1" dirty="0" err="1">
                <a:latin typeface="Palatino Linotype" charset="0"/>
                <a:ea typeface="Palatino Linotype" charset="0"/>
                <a:cs typeface="Palatino Linotype" charset="0"/>
              </a:rPr>
              <a:t>était</a:t>
            </a:r>
            <a:r>
              <a:rPr lang="en-GB" sz="2400" i="1" dirty="0">
                <a:latin typeface="Palatino Linotype" charset="0"/>
                <a:ea typeface="Palatino Linotype" charset="0"/>
                <a:cs typeface="Palatino Linotype" charset="0"/>
              </a:rPr>
              <a:t> </a:t>
            </a:r>
            <a:r>
              <a:rPr lang="en-GB" sz="2400" i="1" dirty="0" err="1">
                <a:latin typeface="Palatino Linotype" charset="0"/>
                <a:ea typeface="Palatino Linotype" charset="0"/>
                <a:cs typeface="Palatino Linotype" charset="0"/>
              </a:rPr>
              <a:t>si</a:t>
            </a:r>
            <a:r>
              <a:rPr lang="en-GB" sz="2400" i="1" dirty="0">
                <a:latin typeface="Palatino Linotype" charset="0"/>
                <a:ea typeface="Palatino Linotype" charset="0"/>
                <a:cs typeface="Palatino Linotype" charset="0"/>
              </a:rPr>
              <a:t> mal </a:t>
            </a:r>
            <a:r>
              <a:rPr lang="en-GB" sz="2400" i="1" dirty="0" err="1">
                <a:latin typeface="Palatino Linotype" charset="0"/>
                <a:ea typeface="Palatino Linotype" charset="0"/>
                <a:cs typeface="Palatino Linotype" charset="0"/>
              </a:rPr>
              <a:t>en</a:t>
            </a:r>
            <a:r>
              <a:rPr lang="en-GB" sz="2400" i="1" dirty="0">
                <a:latin typeface="Palatino Linotype" charset="0"/>
                <a:ea typeface="Palatino Linotype" charset="0"/>
                <a:cs typeface="Palatino Linotype" charset="0"/>
              </a:rPr>
              <a:t> point, un </a:t>
            </a:r>
            <a:r>
              <a:rPr lang="en-GB" sz="2400" b="1" i="1" u="sng" dirty="0" err="1">
                <a:latin typeface="Palatino Linotype" charset="0"/>
                <a:ea typeface="Palatino Linotype" charset="0"/>
                <a:cs typeface="Palatino Linotype" charset="0"/>
              </a:rPr>
              <a:t>capitaine</a:t>
            </a:r>
            <a:r>
              <a:rPr lang="en-GB" sz="2400" i="1" dirty="0">
                <a:latin typeface="Palatino Linotype" charset="0"/>
                <a:ea typeface="Palatino Linotype" charset="0"/>
                <a:cs typeface="Palatino Linotype" charset="0"/>
              </a:rPr>
              <a:t> </a:t>
            </a:r>
            <a:r>
              <a:rPr lang="en-GB" sz="2400" i="1" dirty="0" err="1">
                <a:latin typeface="Palatino Linotype" charset="0"/>
                <a:ea typeface="Palatino Linotype" charset="0"/>
                <a:cs typeface="Palatino Linotype" charset="0"/>
              </a:rPr>
              <a:t>consciencieux</a:t>
            </a:r>
            <a:r>
              <a:rPr lang="en-GB" sz="2400" i="1" dirty="0">
                <a:latin typeface="Palatino Linotype" charset="0"/>
                <a:ea typeface="Palatino Linotype" charset="0"/>
                <a:cs typeface="Palatino Linotype" charset="0"/>
              </a:rPr>
              <a:t> </a:t>
            </a:r>
            <a:r>
              <a:rPr lang="en-GB" sz="2400" i="1" dirty="0" err="1">
                <a:latin typeface="Palatino Linotype" charset="0"/>
                <a:ea typeface="Palatino Linotype" charset="0"/>
                <a:cs typeface="Palatino Linotype" charset="0"/>
              </a:rPr>
              <a:t>demanderait</a:t>
            </a:r>
            <a:r>
              <a:rPr lang="en-GB" sz="2400" i="1" dirty="0">
                <a:latin typeface="Palatino Linotype" charset="0"/>
                <a:ea typeface="Palatino Linotype" charset="0"/>
                <a:cs typeface="Palatino Linotype" charset="0"/>
              </a:rPr>
              <a:t> à </a:t>
            </a:r>
            <a:r>
              <a:rPr lang="en-GB" sz="2400" i="1" dirty="0" err="1">
                <a:latin typeface="Palatino Linotype" charset="0"/>
                <a:ea typeface="Palatino Linotype" charset="0"/>
                <a:cs typeface="Palatino Linotype" charset="0"/>
              </a:rPr>
              <a:t>tous</a:t>
            </a:r>
            <a:r>
              <a:rPr lang="en-GB" sz="2400" i="1" dirty="0">
                <a:latin typeface="Palatino Linotype" charset="0"/>
                <a:ea typeface="Palatino Linotype" charset="0"/>
                <a:cs typeface="Palatino Linotype" charset="0"/>
              </a:rPr>
              <a:t> de </a:t>
            </a:r>
            <a:r>
              <a:rPr lang="en-GB" sz="2400" i="1" dirty="0" err="1">
                <a:latin typeface="Palatino Linotype" charset="0"/>
                <a:ea typeface="Palatino Linotype" charset="0"/>
                <a:cs typeface="Palatino Linotype" charset="0"/>
              </a:rPr>
              <a:t>consentir</a:t>
            </a:r>
            <a:r>
              <a:rPr lang="en-GB" sz="2400" i="1" dirty="0">
                <a:latin typeface="Palatino Linotype" charset="0"/>
                <a:ea typeface="Palatino Linotype" charset="0"/>
                <a:cs typeface="Palatino Linotype" charset="0"/>
              </a:rPr>
              <a:t> le maximum </a:t>
            </a:r>
            <a:r>
              <a:rPr lang="en-GB" sz="2400" i="1" dirty="0" err="1">
                <a:latin typeface="Palatino Linotype" charset="0"/>
                <a:ea typeface="Palatino Linotype" charset="0"/>
                <a:cs typeface="Palatino Linotype" charset="0"/>
              </a:rPr>
              <a:t>d’efforts</a:t>
            </a:r>
            <a:r>
              <a:rPr lang="en-GB" sz="2400" i="1" dirty="0" smtClean="0">
                <a:latin typeface="Palatino Linotype" charset="0"/>
                <a:ea typeface="Palatino Linotype" charset="0"/>
                <a:cs typeface="Palatino Linotype" charset="0"/>
              </a:rPr>
              <a:t>!”</a:t>
            </a:r>
            <a:r>
              <a:rPr lang="en-GB" sz="2400" i="1" dirty="0">
                <a:latin typeface="Palatino Linotype" charset="0"/>
                <a:ea typeface="Palatino Linotype" charset="0"/>
                <a:cs typeface="Palatino Linotype" charset="0"/>
              </a:rPr>
              <a:t>  </a:t>
            </a:r>
          </a:p>
        </p:txBody>
      </p:sp>
      <p:sp>
        <p:nvSpPr>
          <p:cNvPr id="8" name="Double flèche horizontale 7"/>
          <p:cNvSpPr/>
          <p:nvPr/>
        </p:nvSpPr>
        <p:spPr>
          <a:xfrm>
            <a:off x="4620986" y="3869871"/>
            <a:ext cx="2204357" cy="538843"/>
          </a:xfrm>
          <a:prstGeom prst="left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5413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1215626"/>
          </a:xfrm>
        </p:spPr>
        <p:txBody>
          <a:bodyPr>
            <a:noAutofit/>
          </a:bodyPr>
          <a:lstStyle/>
          <a:p>
            <a:pPr algn="ctr"/>
            <a:r>
              <a:rPr lang="en-GB" sz="2800" b="1" i="1" dirty="0">
                <a:latin typeface="Palatino Linotype" charset="0"/>
                <a:ea typeface="Palatino Linotype" charset="0"/>
                <a:cs typeface="Palatino Linotype" charset="0"/>
              </a:rPr>
              <a:t>La </a:t>
            </a:r>
            <a:r>
              <a:rPr lang="en-GB" sz="2800" b="1" i="1" dirty="0" err="1">
                <a:latin typeface="Palatino Linotype" charset="0"/>
                <a:ea typeface="Palatino Linotype" charset="0"/>
                <a:cs typeface="Palatino Linotype" charset="0"/>
              </a:rPr>
              <a:t>théorie</a:t>
            </a:r>
            <a:r>
              <a:rPr lang="en-GB" sz="2800" b="1" i="1" dirty="0">
                <a:latin typeface="Palatino Linotype" charset="0"/>
                <a:ea typeface="Palatino Linotype" charset="0"/>
                <a:cs typeface="Palatino Linotype" charset="0"/>
              </a:rPr>
              <a:t> des </a:t>
            </a:r>
            <a:r>
              <a:rPr lang="en-GB" sz="2800" b="1" i="1" dirty="0" err="1">
                <a:latin typeface="Palatino Linotype" charset="0"/>
                <a:ea typeface="Palatino Linotype" charset="0"/>
                <a:cs typeface="Palatino Linotype" charset="0"/>
              </a:rPr>
              <a:t>métaphores</a:t>
            </a:r>
            <a:r>
              <a:rPr lang="en-GB" sz="2800" b="1" i="1" dirty="0">
                <a:latin typeface="Palatino Linotype" charset="0"/>
                <a:ea typeface="Palatino Linotype" charset="0"/>
                <a:cs typeface="Palatino Linotype" charset="0"/>
              </a:rPr>
              <a:t> </a:t>
            </a:r>
            <a:r>
              <a:rPr lang="en-GB" sz="2800" b="1" i="1" dirty="0" err="1">
                <a:latin typeface="Palatino Linotype" charset="0"/>
                <a:ea typeface="Palatino Linotype" charset="0"/>
                <a:cs typeface="Palatino Linotype" charset="0"/>
              </a:rPr>
              <a:t>délibérées</a:t>
            </a:r>
            <a:r>
              <a:rPr lang="en-GB" sz="2800" b="1" i="1" dirty="0">
                <a:latin typeface="Palatino Linotype" charset="0"/>
                <a:ea typeface="Palatino Linotype" charset="0"/>
                <a:cs typeface="Palatino Linotype" charset="0"/>
              </a:rPr>
              <a:t> et son cadre </a:t>
            </a:r>
            <a:r>
              <a:rPr lang="en-GB" sz="2800" b="1" i="1" dirty="0" err="1">
                <a:latin typeface="Palatino Linotype" charset="0"/>
                <a:ea typeface="Palatino Linotype" charset="0"/>
                <a:cs typeface="Palatino Linotype" charset="0"/>
              </a:rPr>
              <a:t>théorique</a:t>
            </a:r>
            <a:r>
              <a:rPr lang="en-GB" sz="2800" b="1" i="1" dirty="0">
                <a:latin typeface="Palatino Linotype" charset="0"/>
                <a:ea typeface="Palatino Linotype" charset="0"/>
                <a:cs typeface="Palatino Linotype" charset="0"/>
              </a:rPr>
              <a:t>: </a:t>
            </a:r>
            <a:br>
              <a:rPr lang="en-GB" sz="2800" b="1" i="1" dirty="0">
                <a:latin typeface="Palatino Linotype" charset="0"/>
                <a:ea typeface="Palatino Linotype" charset="0"/>
                <a:cs typeface="Palatino Linotype" charset="0"/>
              </a:rPr>
            </a:br>
            <a:r>
              <a:rPr lang="en-GB" sz="2800" b="1" i="1" dirty="0" err="1">
                <a:latin typeface="Palatino Linotype" charset="0"/>
                <a:ea typeface="Palatino Linotype" charset="0"/>
                <a:cs typeface="Palatino Linotype" charset="0"/>
              </a:rPr>
              <a:t>une</a:t>
            </a:r>
            <a:r>
              <a:rPr lang="en-GB" sz="2800" b="1" i="1" dirty="0">
                <a:latin typeface="Palatino Linotype" charset="0"/>
                <a:ea typeface="Palatino Linotype" charset="0"/>
                <a:cs typeface="Palatino Linotype" charset="0"/>
              </a:rPr>
              <a:t> analyse bottom-up des </a:t>
            </a:r>
            <a:r>
              <a:rPr lang="en-GB" sz="2800" b="1" i="1" dirty="0" err="1">
                <a:latin typeface="Palatino Linotype" charset="0"/>
                <a:ea typeface="Palatino Linotype" charset="0"/>
                <a:cs typeface="Palatino Linotype" charset="0"/>
              </a:rPr>
              <a:t>caractéristiques</a:t>
            </a:r>
            <a:r>
              <a:rPr lang="en-GB" sz="2800" b="1" i="1" dirty="0">
                <a:latin typeface="Palatino Linotype" charset="0"/>
                <a:ea typeface="Palatino Linotype" charset="0"/>
                <a:cs typeface="Palatino Linotype" charset="0"/>
              </a:rPr>
              <a:t> </a:t>
            </a:r>
            <a:br>
              <a:rPr lang="en-GB" sz="2800" b="1" i="1" dirty="0">
                <a:latin typeface="Palatino Linotype" charset="0"/>
                <a:ea typeface="Palatino Linotype" charset="0"/>
                <a:cs typeface="Palatino Linotype" charset="0"/>
              </a:rPr>
            </a:br>
            <a:r>
              <a:rPr lang="en-GB" sz="2800" b="1" i="1" dirty="0">
                <a:latin typeface="Palatino Linotype" charset="0"/>
                <a:ea typeface="Palatino Linotype" charset="0"/>
                <a:cs typeface="Palatino Linotype" charset="0"/>
              </a:rPr>
              <a:t>des </a:t>
            </a:r>
            <a:r>
              <a:rPr lang="en-GB" sz="2800" b="1" i="1" dirty="0" err="1">
                <a:latin typeface="Palatino Linotype" charset="0"/>
                <a:ea typeface="Palatino Linotype" charset="0"/>
                <a:cs typeface="Palatino Linotype" charset="0"/>
              </a:rPr>
              <a:t>métaphores</a:t>
            </a:r>
            <a:r>
              <a:rPr lang="en-GB" sz="2800" b="1" i="1" dirty="0">
                <a:latin typeface="Palatino Linotype" charset="0"/>
                <a:ea typeface="Palatino Linotype" charset="0"/>
                <a:cs typeface="Palatino Linotype" charset="0"/>
              </a:rPr>
              <a:t> </a:t>
            </a:r>
            <a:r>
              <a:rPr lang="en-GB" sz="2800" b="1" i="1" dirty="0" err="1">
                <a:latin typeface="Palatino Linotype" charset="0"/>
                <a:ea typeface="Palatino Linotype" charset="0"/>
                <a:cs typeface="Palatino Linotype" charset="0"/>
              </a:rPr>
              <a:t>délibérées</a:t>
            </a:r>
            <a:endParaRPr lang="en-GB" sz="2800" b="1" i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97280" y="1502230"/>
            <a:ext cx="10058400" cy="4849584"/>
          </a:xfrm>
        </p:spPr>
        <p:txBody>
          <a:bodyPr>
            <a:normAutofit/>
          </a:bodyPr>
          <a:lstStyle/>
          <a:p>
            <a:endParaRPr lang="en-GB" dirty="0" smtClean="0">
              <a:latin typeface="Palatino Linotype" charset="0"/>
              <a:ea typeface="Palatino Linotype" charset="0"/>
              <a:cs typeface="Palatino Linotype" charset="0"/>
            </a:endParaRPr>
          </a:p>
          <a:p>
            <a:r>
              <a:rPr lang="fr-FR" sz="2400" b="1" u="sng" dirty="0" smtClean="0">
                <a:latin typeface="Palatino Linotype" charset="0"/>
                <a:ea typeface="Palatino Linotype" charset="0"/>
                <a:cs typeface="Palatino Linotype" charset="0"/>
              </a:rPr>
              <a:t>Suite de l’analyse</a:t>
            </a:r>
          </a:p>
          <a:p>
            <a:endParaRPr lang="fr-FR" sz="2400" b="1" u="sng" dirty="0">
              <a:latin typeface="Palatino Linotype" charset="0"/>
              <a:ea typeface="Palatino Linotype" charset="0"/>
              <a:cs typeface="Palatino Linotype" charset="0"/>
            </a:endParaRPr>
          </a:p>
          <a:p>
            <a:r>
              <a:rPr lang="fr-FR" sz="2400" dirty="0" smtClean="0">
                <a:latin typeface="Palatino Linotype" charset="0"/>
                <a:ea typeface="Palatino Linotype" charset="0"/>
                <a:cs typeface="Palatino Linotype" charset="0"/>
              </a:rPr>
              <a:t>1. Analyse quantitative (MIPVU + DMIP)</a:t>
            </a:r>
          </a:p>
          <a:p>
            <a:endParaRPr lang="fr-FR" sz="2400" dirty="0">
              <a:latin typeface="Palatino Linotype" charset="0"/>
              <a:ea typeface="Palatino Linotype" charset="0"/>
              <a:cs typeface="Palatino Linotype" charset="0"/>
            </a:endParaRPr>
          </a:p>
          <a:p>
            <a:r>
              <a:rPr lang="fr-FR" sz="2400" dirty="0" smtClean="0">
                <a:latin typeface="Palatino Linotype" charset="0"/>
                <a:ea typeface="Palatino Linotype" charset="0"/>
                <a:cs typeface="Palatino Linotype" charset="0"/>
              </a:rPr>
              <a:t>2. Analyse qualitative:</a:t>
            </a:r>
            <a:endParaRPr lang="fr-FR" sz="2400" dirty="0">
              <a:latin typeface="Palatino Linotype" charset="0"/>
              <a:ea typeface="Palatino Linotype" charset="0"/>
              <a:cs typeface="Palatino Linotype" charset="0"/>
            </a:endParaRPr>
          </a:p>
          <a:p>
            <a:pPr marL="201168" lvl="1" indent="0">
              <a:buNone/>
            </a:pPr>
            <a:r>
              <a:rPr lang="fr-FR" sz="2400" dirty="0">
                <a:latin typeface="Palatino Linotype" charset="0"/>
                <a:ea typeface="Palatino Linotype" charset="0"/>
                <a:cs typeface="Palatino Linotype" charset="0"/>
              </a:rPr>
              <a:t>	</a:t>
            </a:r>
            <a:r>
              <a:rPr lang="fr-FR" sz="2200" dirty="0" smtClean="0">
                <a:latin typeface="Palatino Linotype" charset="0"/>
                <a:ea typeface="Palatino Linotype" charset="0"/>
                <a:cs typeface="Palatino Linotype" charset="0"/>
              </a:rPr>
              <a:t>Deux axes: </a:t>
            </a:r>
          </a:p>
          <a:p>
            <a:pPr marL="201168" lvl="1" indent="0">
              <a:buNone/>
            </a:pPr>
            <a:r>
              <a:rPr lang="fr-FR" sz="2200" dirty="0" smtClean="0">
                <a:latin typeface="Palatino Linotype" charset="0"/>
                <a:ea typeface="Palatino Linotype" charset="0"/>
                <a:cs typeface="Palatino Linotype" charset="0"/>
              </a:rPr>
              <a:t>		A. axe linguistique </a:t>
            </a:r>
          </a:p>
          <a:p>
            <a:pPr marL="201168" lvl="1" indent="0">
              <a:buNone/>
            </a:pPr>
            <a:r>
              <a:rPr lang="fr-FR" sz="2200" dirty="0" smtClean="0">
                <a:latin typeface="Palatino Linotype" charset="0"/>
                <a:ea typeface="Palatino Linotype" charset="0"/>
                <a:cs typeface="Palatino Linotype" charset="0"/>
              </a:rPr>
              <a:t>		B. axe analyse du discours/science politique</a:t>
            </a:r>
            <a:endParaRPr lang="fr-FR" dirty="0">
              <a:latin typeface="Palatino Linotype" charset="0"/>
              <a:ea typeface="Palatino Linotype" charset="0"/>
              <a:cs typeface="Palatino Linotype" charset="0"/>
            </a:endParaRPr>
          </a:p>
          <a:p>
            <a:endParaRPr lang="en-GB" dirty="0">
              <a:latin typeface="Palatino Linotype" charset="0"/>
              <a:ea typeface="Palatino Linotype" charset="0"/>
              <a:cs typeface="Palatino Linotype" charset="0"/>
            </a:endParaRPr>
          </a:p>
          <a:p>
            <a:endParaRPr lang="en-GB" dirty="0" smtClean="0">
              <a:latin typeface="Palatino Linotype" charset="0"/>
              <a:ea typeface="Palatino Linotype" charset="0"/>
              <a:cs typeface="Palatino Linotyp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261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1215626"/>
          </a:xfrm>
        </p:spPr>
        <p:txBody>
          <a:bodyPr>
            <a:noAutofit/>
          </a:bodyPr>
          <a:lstStyle/>
          <a:p>
            <a:pPr algn="ctr"/>
            <a:r>
              <a:rPr lang="en-GB" sz="2800" b="1" i="1" dirty="0">
                <a:latin typeface="Palatino Linotype" charset="0"/>
                <a:ea typeface="Palatino Linotype" charset="0"/>
                <a:cs typeface="Palatino Linotype" charset="0"/>
              </a:rPr>
              <a:t>La </a:t>
            </a:r>
            <a:r>
              <a:rPr lang="en-GB" sz="2800" b="1" i="1" dirty="0" err="1">
                <a:latin typeface="Palatino Linotype" charset="0"/>
                <a:ea typeface="Palatino Linotype" charset="0"/>
                <a:cs typeface="Palatino Linotype" charset="0"/>
              </a:rPr>
              <a:t>théorie</a:t>
            </a:r>
            <a:r>
              <a:rPr lang="en-GB" sz="2800" b="1" i="1" dirty="0">
                <a:latin typeface="Palatino Linotype" charset="0"/>
                <a:ea typeface="Palatino Linotype" charset="0"/>
                <a:cs typeface="Palatino Linotype" charset="0"/>
              </a:rPr>
              <a:t> des </a:t>
            </a:r>
            <a:r>
              <a:rPr lang="en-GB" sz="2800" b="1" i="1" dirty="0" err="1">
                <a:latin typeface="Palatino Linotype" charset="0"/>
                <a:ea typeface="Palatino Linotype" charset="0"/>
                <a:cs typeface="Palatino Linotype" charset="0"/>
              </a:rPr>
              <a:t>métaphores</a:t>
            </a:r>
            <a:r>
              <a:rPr lang="en-GB" sz="2800" b="1" i="1" dirty="0">
                <a:latin typeface="Palatino Linotype" charset="0"/>
                <a:ea typeface="Palatino Linotype" charset="0"/>
                <a:cs typeface="Palatino Linotype" charset="0"/>
              </a:rPr>
              <a:t> </a:t>
            </a:r>
            <a:r>
              <a:rPr lang="en-GB" sz="2800" b="1" i="1" dirty="0" err="1">
                <a:latin typeface="Palatino Linotype" charset="0"/>
                <a:ea typeface="Palatino Linotype" charset="0"/>
                <a:cs typeface="Palatino Linotype" charset="0"/>
              </a:rPr>
              <a:t>délibérées</a:t>
            </a:r>
            <a:r>
              <a:rPr lang="en-GB" sz="2800" b="1" i="1" dirty="0">
                <a:latin typeface="Palatino Linotype" charset="0"/>
                <a:ea typeface="Palatino Linotype" charset="0"/>
                <a:cs typeface="Palatino Linotype" charset="0"/>
              </a:rPr>
              <a:t> et son cadre </a:t>
            </a:r>
            <a:r>
              <a:rPr lang="en-GB" sz="2800" b="1" i="1" dirty="0" err="1">
                <a:latin typeface="Palatino Linotype" charset="0"/>
                <a:ea typeface="Palatino Linotype" charset="0"/>
                <a:cs typeface="Palatino Linotype" charset="0"/>
              </a:rPr>
              <a:t>théorique</a:t>
            </a:r>
            <a:r>
              <a:rPr lang="en-GB" sz="2800" b="1" i="1" dirty="0">
                <a:latin typeface="Palatino Linotype" charset="0"/>
                <a:ea typeface="Palatino Linotype" charset="0"/>
                <a:cs typeface="Palatino Linotype" charset="0"/>
              </a:rPr>
              <a:t>: </a:t>
            </a:r>
            <a:br>
              <a:rPr lang="en-GB" sz="2800" b="1" i="1" dirty="0">
                <a:latin typeface="Palatino Linotype" charset="0"/>
                <a:ea typeface="Palatino Linotype" charset="0"/>
                <a:cs typeface="Palatino Linotype" charset="0"/>
              </a:rPr>
            </a:br>
            <a:r>
              <a:rPr lang="en-GB" sz="2800" b="1" i="1" dirty="0" err="1">
                <a:latin typeface="Palatino Linotype" charset="0"/>
                <a:ea typeface="Palatino Linotype" charset="0"/>
                <a:cs typeface="Palatino Linotype" charset="0"/>
              </a:rPr>
              <a:t>une</a:t>
            </a:r>
            <a:r>
              <a:rPr lang="en-GB" sz="2800" b="1" i="1" dirty="0">
                <a:latin typeface="Palatino Linotype" charset="0"/>
                <a:ea typeface="Palatino Linotype" charset="0"/>
                <a:cs typeface="Palatino Linotype" charset="0"/>
              </a:rPr>
              <a:t> analyse bottom-up des </a:t>
            </a:r>
            <a:r>
              <a:rPr lang="en-GB" sz="2800" b="1" i="1" dirty="0" err="1">
                <a:latin typeface="Palatino Linotype" charset="0"/>
                <a:ea typeface="Palatino Linotype" charset="0"/>
                <a:cs typeface="Palatino Linotype" charset="0"/>
              </a:rPr>
              <a:t>caractéristiques</a:t>
            </a:r>
            <a:r>
              <a:rPr lang="en-GB" sz="2800" b="1" i="1" dirty="0">
                <a:latin typeface="Palatino Linotype" charset="0"/>
                <a:ea typeface="Palatino Linotype" charset="0"/>
                <a:cs typeface="Palatino Linotype" charset="0"/>
              </a:rPr>
              <a:t> </a:t>
            </a:r>
            <a:br>
              <a:rPr lang="en-GB" sz="2800" b="1" i="1" dirty="0">
                <a:latin typeface="Palatino Linotype" charset="0"/>
                <a:ea typeface="Palatino Linotype" charset="0"/>
                <a:cs typeface="Palatino Linotype" charset="0"/>
              </a:rPr>
            </a:br>
            <a:r>
              <a:rPr lang="en-GB" sz="2800" b="1" i="1" dirty="0">
                <a:latin typeface="Palatino Linotype" charset="0"/>
                <a:ea typeface="Palatino Linotype" charset="0"/>
                <a:cs typeface="Palatino Linotype" charset="0"/>
              </a:rPr>
              <a:t>des </a:t>
            </a:r>
            <a:r>
              <a:rPr lang="en-GB" sz="2800" b="1" i="1" dirty="0" err="1">
                <a:latin typeface="Palatino Linotype" charset="0"/>
                <a:ea typeface="Palatino Linotype" charset="0"/>
                <a:cs typeface="Palatino Linotype" charset="0"/>
              </a:rPr>
              <a:t>métaphores</a:t>
            </a:r>
            <a:r>
              <a:rPr lang="en-GB" sz="2800" b="1" i="1" dirty="0">
                <a:latin typeface="Palatino Linotype" charset="0"/>
                <a:ea typeface="Palatino Linotype" charset="0"/>
                <a:cs typeface="Palatino Linotype" charset="0"/>
              </a:rPr>
              <a:t> </a:t>
            </a:r>
            <a:r>
              <a:rPr lang="en-GB" sz="2800" b="1" i="1" dirty="0" err="1">
                <a:latin typeface="Palatino Linotype" charset="0"/>
                <a:ea typeface="Palatino Linotype" charset="0"/>
                <a:cs typeface="Palatino Linotype" charset="0"/>
              </a:rPr>
              <a:t>délibérées</a:t>
            </a:r>
            <a:endParaRPr lang="en-GB" sz="2800" b="1" i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97280" y="1502230"/>
            <a:ext cx="10058400" cy="4849584"/>
          </a:xfrm>
        </p:spPr>
        <p:txBody>
          <a:bodyPr>
            <a:normAutofit/>
          </a:bodyPr>
          <a:lstStyle/>
          <a:p>
            <a:endParaRPr lang="en-GB" dirty="0" smtClean="0">
              <a:latin typeface="Palatino Linotype" charset="0"/>
              <a:ea typeface="Palatino Linotype" charset="0"/>
              <a:cs typeface="Palatino Linotype" charset="0"/>
            </a:endParaRPr>
          </a:p>
          <a:p>
            <a:r>
              <a:rPr lang="fr-FR" sz="2400" b="1" u="sng" dirty="0" smtClean="0">
                <a:latin typeface="Palatino Linotype" charset="0"/>
                <a:ea typeface="Palatino Linotype" charset="0"/>
                <a:cs typeface="Palatino Linotype" charset="0"/>
              </a:rPr>
              <a:t>Suite de l’analyse</a:t>
            </a:r>
          </a:p>
          <a:p>
            <a:endParaRPr lang="fr-FR" sz="2400" b="1" u="sng" dirty="0">
              <a:latin typeface="Palatino Linotype" charset="0"/>
              <a:ea typeface="Palatino Linotype" charset="0"/>
              <a:cs typeface="Palatino Linotype" charset="0"/>
            </a:endParaRPr>
          </a:p>
          <a:p>
            <a:r>
              <a:rPr lang="fr-FR" sz="2400" dirty="0" smtClean="0">
                <a:latin typeface="Palatino Linotype" charset="0"/>
                <a:ea typeface="Palatino Linotype" charset="0"/>
                <a:cs typeface="Palatino Linotype" charset="0"/>
              </a:rPr>
              <a:t>1. Analyse quantitative (MIPVU + DMIP)</a:t>
            </a:r>
          </a:p>
          <a:p>
            <a:endParaRPr lang="fr-FR" sz="2400" dirty="0">
              <a:latin typeface="Palatino Linotype" charset="0"/>
              <a:ea typeface="Palatino Linotype" charset="0"/>
              <a:cs typeface="Palatino Linotype" charset="0"/>
            </a:endParaRPr>
          </a:p>
          <a:p>
            <a:r>
              <a:rPr lang="fr-FR" sz="2400" dirty="0" smtClean="0">
                <a:latin typeface="Palatino Linotype" charset="0"/>
                <a:ea typeface="Palatino Linotype" charset="0"/>
                <a:cs typeface="Palatino Linotype" charset="0"/>
              </a:rPr>
              <a:t>2. Analyse qualitative:</a:t>
            </a:r>
            <a:endParaRPr lang="fr-FR" sz="2400" dirty="0">
              <a:latin typeface="Palatino Linotype" charset="0"/>
              <a:ea typeface="Palatino Linotype" charset="0"/>
              <a:cs typeface="Palatino Linotype" charset="0"/>
            </a:endParaRPr>
          </a:p>
          <a:p>
            <a:pPr marL="201168" lvl="1" indent="0">
              <a:buNone/>
            </a:pPr>
            <a:r>
              <a:rPr lang="fr-FR" sz="2400" dirty="0">
                <a:latin typeface="Palatino Linotype" charset="0"/>
                <a:ea typeface="Palatino Linotype" charset="0"/>
                <a:cs typeface="Palatino Linotype" charset="0"/>
              </a:rPr>
              <a:t>	</a:t>
            </a:r>
            <a:r>
              <a:rPr lang="fr-FR" sz="2200" dirty="0" smtClean="0">
                <a:latin typeface="Palatino Linotype" charset="0"/>
                <a:ea typeface="Palatino Linotype" charset="0"/>
                <a:cs typeface="Palatino Linotype" charset="0"/>
              </a:rPr>
              <a:t>Deux axes: </a:t>
            </a:r>
          </a:p>
          <a:p>
            <a:pPr marL="201168" lvl="1" indent="0">
              <a:buNone/>
            </a:pPr>
            <a:r>
              <a:rPr lang="fr-FR" sz="2200" dirty="0" smtClean="0">
                <a:latin typeface="Palatino Linotype" charset="0"/>
                <a:ea typeface="Palatino Linotype" charset="0"/>
                <a:cs typeface="Palatino Linotype" charset="0"/>
              </a:rPr>
              <a:t>		</a:t>
            </a:r>
            <a:r>
              <a:rPr lang="fr-FR" sz="2200" b="1" dirty="0" smtClean="0">
                <a:latin typeface="Palatino Linotype" charset="0"/>
                <a:ea typeface="Palatino Linotype" charset="0"/>
                <a:cs typeface="Palatino Linotype" charset="0"/>
              </a:rPr>
              <a:t>A. axe linguistique </a:t>
            </a:r>
          </a:p>
          <a:p>
            <a:pPr marL="201168" lvl="1" indent="0">
              <a:buNone/>
            </a:pPr>
            <a:r>
              <a:rPr lang="fr-FR" sz="2200" dirty="0" smtClean="0">
                <a:latin typeface="Palatino Linotype" charset="0"/>
                <a:ea typeface="Palatino Linotype" charset="0"/>
                <a:cs typeface="Palatino Linotype" charset="0"/>
              </a:rPr>
              <a:t>		B. axe analyse du discours/science politique</a:t>
            </a:r>
            <a:endParaRPr lang="fr-FR" dirty="0">
              <a:latin typeface="Palatino Linotype" charset="0"/>
              <a:ea typeface="Palatino Linotype" charset="0"/>
              <a:cs typeface="Palatino Linotype" charset="0"/>
            </a:endParaRPr>
          </a:p>
          <a:p>
            <a:endParaRPr lang="en-GB" dirty="0">
              <a:latin typeface="Palatino Linotype" charset="0"/>
              <a:ea typeface="Palatino Linotype" charset="0"/>
              <a:cs typeface="Palatino Linotype" charset="0"/>
            </a:endParaRPr>
          </a:p>
          <a:p>
            <a:endParaRPr lang="en-GB" dirty="0" smtClean="0">
              <a:latin typeface="Palatino Linotype" charset="0"/>
              <a:ea typeface="Palatino Linotype" charset="0"/>
              <a:cs typeface="Palatino Linotyp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9201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1215626"/>
          </a:xfrm>
        </p:spPr>
        <p:txBody>
          <a:bodyPr>
            <a:noAutofit/>
          </a:bodyPr>
          <a:lstStyle/>
          <a:p>
            <a:pPr algn="ctr"/>
            <a:r>
              <a:rPr lang="en-GB" sz="2800" b="1" i="1" dirty="0">
                <a:latin typeface="Palatino Linotype" charset="0"/>
                <a:ea typeface="Palatino Linotype" charset="0"/>
                <a:cs typeface="Palatino Linotype" charset="0"/>
              </a:rPr>
              <a:t>La </a:t>
            </a:r>
            <a:r>
              <a:rPr lang="en-GB" sz="2800" b="1" i="1" dirty="0" err="1">
                <a:latin typeface="Palatino Linotype" charset="0"/>
                <a:ea typeface="Palatino Linotype" charset="0"/>
                <a:cs typeface="Palatino Linotype" charset="0"/>
              </a:rPr>
              <a:t>théorie</a:t>
            </a:r>
            <a:r>
              <a:rPr lang="en-GB" sz="2800" b="1" i="1" dirty="0">
                <a:latin typeface="Palatino Linotype" charset="0"/>
                <a:ea typeface="Palatino Linotype" charset="0"/>
                <a:cs typeface="Palatino Linotype" charset="0"/>
              </a:rPr>
              <a:t> des </a:t>
            </a:r>
            <a:r>
              <a:rPr lang="en-GB" sz="2800" b="1" i="1" dirty="0" err="1">
                <a:latin typeface="Palatino Linotype" charset="0"/>
                <a:ea typeface="Palatino Linotype" charset="0"/>
                <a:cs typeface="Palatino Linotype" charset="0"/>
              </a:rPr>
              <a:t>métaphores</a:t>
            </a:r>
            <a:r>
              <a:rPr lang="en-GB" sz="2800" b="1" i="1" dirty="0">
                <a:latin typeface="Palatino Linotype" charset="0"/>
                <a:ea typeface="Palatino Linotype" charset="0"/>
                <a:cs typeface="Palatino Linotype" charset="0"/>
              </a:rPr>
              <a:t> </a:t>
            </a:r>
            <a:r>
              <a:rPr lang="en-GB" sz="2800" b="1" i="1" dirty="0" err="1">
                <a:latin typeface="Palatino Linotype" charset="0"/>
                <a:ea typeface="Palatino Linotype" charset="0"/>
                <a:cs typeface="Palatino Linotype" charset="0"/>
              </a:rPr>
              <a:t>délibérées</a:t>
            </a:r>
            <a:r>
              <a:rPr lang="en-GB" sz="2800" b="1" i="1" dirty="0">
                <a:latin typeface="Palatino Linotype" charset="0"/>
                <a:ea typeface="Palatino Linotype" charset="0"/>
                <a:cs typeface="Palatino Linotype" charset="0"/>
              </a:rPr>
              <a:t> et son cadre </a:t>
            </a:r>
            <a:r>
              <a:rPr lang="en-GB" sz="2800" b="1" i="1" dirty="0" err="1">
                <a:latin typeface="Palatino Linotype" charset="0"/>
                <a:ea typeface="Palatino Linotype" charset="0"/>
                <a:cs typeface="Palatino Linotype" charset="0"/>
              </a:rPr>
              <a:t>théorique</a:t>
            </a:r>
            <a:r>
              <a:rPr lang="en-GB" sz="2800" b="1" i="1" dirty="0">
                <a:latin typeface="Palatino Linotype" charset="0"/>
                <a:ea typeface="Palatino Linotype" charset="0"/>
                <a:cs typeface="Palatino Linotype" charset="0"/>
              </a:rPr>
              <a:t>: </a:t>
            </a:r>
            <a:br>
              <a:rPr lang="en-GB" sz="2800" b="1" i="1" dirty="0">
                <a:latin typeface="Palatino Linotype" charset="0"/>
                <a:ea typeface="Palatino Linotype" charset="0"/>
                <a:cs typeface="Palatino Linotype" charset="0"/>
              </a:rPr>
            </a:br>
            <a:r>
              <a:rPr lang="en-GB" sz="2800" b="1" i="1" dirty="0" err="1">
                <a:latin typeface="Palatino Linotype" charset="0"/>
                <a:ea typeface="Palatino Linotype" charset="0"/>
                <a:cs typeface="Palatino Linotype" charset="0"/>
              </a:rPr>
              <a:t>une</a:t>
            </a:r>
            <a:r>
              <a:rPr lang="en-GB" sz="2800" b="1" i="1" dirty="0">
                <a:latin typeface="Palatino Linotype" charset="0"/>
                <a:ea typeface="Palatino Linotype" charset="0"/>
                <a:cs typeface="Palatino Linotype" charset="0"/>
              </a:rPr>
              <a:t> analyse bottom-up des </a:t>
            </a:r>
            <a:r>
              <a:rPr lang="en-GB" sz="2800" b="1" i="1" dirty="0" err="1">
                <a:latin typeface="Palatino Linotype" charset="0"/>
                <a:ea typeface="Palatino Linotype" charset="0"/>
                <a:cs typeface="Palatino Linotype" charset="0"/>
              </a:rPr>
              <a:t>caractéristiques</a:t>
            </a:r>
            <a:r>
              <a:rPr lang="en-GB" sz="2800" b="1" i="1" dirty="0">
                <a:latin typeface="Palatino Linotype" charset="0"/>
                <a:ea typeface="Palatino Linotype" charset="0"/>
                <a:cs typeface="Palatino Linotype" charset="0"/>
              </a:rPr>
              <a:t> </a:t>
            </a:r>
            <a:br>
              <a:rPr lang="en-GB" sz="2800" b="1" i="1" dirty="0">
                <a:latin typeface="Palatino Linotype" charset="0"/>
                <a:ea typeface="Palatino Linotype" charset="0"/>
                <a:cs typeface="Palatino Linotype" charset="0"/>
              </a:rPr>
            </a:br>
            <a:r>
              <a:rPr lang="en-GB" sz="2800" b="1" i="1" dirty="0">
                <a:latin typeface="Palatino Linotype" charset="0"/>
                <a:ea typeface="Palatino Linotype" charset="0"/>
                <a:cs typeface="Palatino Linotype" charset="0"/>
              </a:rPr>
              <a:t>des </a:t>
            </a:r>
            <a:r>
              <a:rPr lang="en-GB" sz="2800" b="1" i="1" dirty="0" err="1">
                <a:latin typeface="Palatino Linotype" charset="0"/>
                <a:ea typeface="Palatino Linotype" charset="0"/>
                <a:cs typeface="Palatino Linotype" charset="0"/>
              </a:rPr>
              <a:t>métaphores</a:t>
            </a:r>
            <a:r>
              <a:rPr lang="en-GB" sz="2800" b="1" i="1" dirty="0">
                <a:latin typeface="Palatino Linotype" charset="0"/>
                <a:ea typeface="Palatino Linotype" charset="0"/>
                <a:cs typeface="Palatino Linotype" charset="0"/>
              </a:rPr>
              <a:t> </a:t>
            </a:r>
            <a:r>
              <a:rPr lang="en-GB" sz="2800" b="1" i="1" dirty="0" err="1">
                <a:latin typeface="Palatino Linotype" charset="0"/>
                <a:ea typeface="Palatino Linotype" charset="0"/>
                <a:cs typeface="Palatino Linotype" charset="0"/>
              </a:rPr>
              <a:t>délibérées</a:t>
            </a:r>
            <a:endParaRPr lang="en-GB" sz="2800" b="1" i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97280" y="1502230"/>
            <a:ext cx="10058400" cy="4849584"/>
          </a:xfrm>
        </p:spPr>
        <p:txBody>
          <a:bodyPr>
            <a:normAutofit/>
          </a:bodyPr>
          <a:lstStyle/>
          <a:p>
            <a:endParaRPr lang="fr-FR" dirty="0" smtClean="0">
              <a:latin typeface="Palatino Linotype" charset="0"/>
              <a:ea typeface="Palatino Linotype" charset="0"/>
              <a:cs typeface="Palatino Linotype" charset="0"/>
            </a:endParaRPr>
          </a:p>
          <a:p>
            <a:r>
              <a:rPr lang="fr-FR" sz="2400" b="1" u="sng" dirty="0" smtClean="0">
                <a:latin typeface="Palatino Linotype" charset="0"/>
                <a:ea typeface="Palatino Linotype" charset="0"/>
                <a:cs typeface="Palatino Linotype" charset="0"/>
              </a:rPr>
              <a:t>Axe linguistique</a:t>
            </a:r>
          </a:p>
          <a:p>
            <a:r>
              <a:rPr lang="fr-FR" dirty="0" smtClean="0">
                <a:latin typeface="Palatino Linotype" charset="0"/>
                <a:ea typeface="Palatino Linotype" charset="0"/>
                <a:cs typeface="Palatino Linotype" charset="0"/>
              </a:rPr>
              <a:t>= but de la recherche </a:t>
            </a:r>
          </a:p>
          <a:p>
            <a:r>
              <a:rPr lang="fr-FR" dirty="0">
                <a:latin typeface="Palatino Linotype" charset="0"/>
                <a:ea typeface="Palatino Linotype" charset="0"/>
                <a:cs typeface="Palatino Linotype" charset="0"/>
              </a:rPr>
              <a:t/>
            </a:r>
            <a:br>
              <a:rPr lang="fr-FR" dirty="0">
                <a:latin typeface="Palatino Linotype" charset="0"/>
                <a:ea typeface="Palatino Linotype" charset="0"/>
                <a:cs typeface="Palatino Linotype" charset="0"/>
              </a:rPr>
            </a:br>
            <a:r>
              <a:rPr lang="fr-FR" dirty="0" smtClean="0">
                <a:latin typeface="Palatino Linotype" charset="0"/>
                <a:ea typeface="Palatino Linotype" charset="0"/>
                <a:cs typeface="Palatino Linotype" charset="0"/>
              </a:rPr>
              <a:t>1. Identification des métaphores délibérées ⟹ analyse profonde des métaphores délibérées</a:t>
            </a:r>
            <a:endParaRPr lang="fr-FR" dirty="0">
              <a:latin typeface="Palatino Linotype" charset="0"/>
              <a:ea typeface="Palatino Linotype" charset="0"/>
              <a:cs typeface="Palatino Linotype" charset="0"/>
            </a:endParaRPr>
          </a:p>
          <a:p>
            <a:r>
              <a:rPr lang="fr-FR" dirty="0" smtClean="0">
                <a:latin typeface="Palatino Linotype" charset="0"/>
                <a:ea typeface="Palatino Linotype" charset="0"/>
                <a:cs typeface="Palatino Linotype" charset="0"/>
              </a:rPr>
              <a:t>2. Qu’est-ce qui caractérise ce type de métaphores (⟺ métaphores non-délibérées) ?</a:t>
            </a:r>
          </a:p>
          <a:p>
            <a:r>
              <a:rPr lang="fr-FR" dirty="0" smtClean="0">
                <a:latin typeface="Palatino Linotype" charset="0"/>
                <a:ea typeface="Palatino Linotype" charset="0"/>
                <a:cs typeface="Palatino Linotype" charset="0"/>
              </a:rPr>
              <a:t>3. Analyse </a:t>
            </a:r>
            <a:r>
              <a:rPr lang="fr-FR" b="1" u="sng" dirty="0" smtClean="0">
                <a:latin typeface="Palatino Linotype" charset="0"/>
                <a:ea typeface="Palatino Linotype" charset="0"/>
                <a:cs typeface="Palatino Linotype" charset="0"/>
              </a:rPr>
              <a:t>qualitative</a:t>
            </a:r>
            <a:r>
              <a:rPr lang="fr-FR" dirty="0" smtClean="0">
                <a:latin typeface="Palatino Linotype" charset="0"/>
                <a:ea typeface="Palatino Linotype" charset="0"/>
                <a:cs typeface="Palatino Linotype" charset="0"/>
              </a:rPr>
              <a:t> des métaphores délibérées </a:t>
            </a:r>
            <a:r>
              <a:rPr lang="mr-IN" dirty="0" smtClean="0">
                <a:latin typeface="Palatino Linotype" charset="0"/>
                <a:ea typeface="Palatino Linotype" charset="0"/>
                <a:cs typeface="Palatino Linotype" charset="0"/>
              </a:rPr>
              <a:t>–</a:t>
            </a:r>
            <a:r>
              <a:rPr lang="fr-FR" dirty="0" smtClean="0">
                <a:latin typeface="Palatino Linotype" charset="0"/>
                <a:ea typeface="Palatino Linotype" charset="0"/>
                <a:cs typeface="Palatino Linotype" charset="0"/>
              </a:rPr>
              <a:t> trois niveaux de caractéristiques: </a:t>
            </a:r>
          </a:p>
          <a:p>
            <a:pPr marL="749808" lvl="1" indent="-457200">
              <a:buFont typeface="+mj-lt"/>
              <a:buAutoNum type="alphaLcPeriod"/>
            </a:pPr>
            <a:r>
              <a:rPr lang="fr-FR" dirty="0" smtClean="0">
                <a:latin typeface="Palatino Linotype" charset="0"/>
                <a:ea typeface="Palatino Linotype" charset="0"/>
                <a:cs typeface="Palatino Linotype" charset="0"/>
              </a:rPr>
              <a:t>Niveau linguistique</a:t>
            </a:r>
          </a:p>
          <a:p>
            <a:pPr marL="749808" lvl="1" indent="-457200">
              <a:buFont typeface="+mj-lt"/>
              <a:buAutoNum type="alphaLcPeriod"/>
            </a:pPr>
            <a:r>
              <a:rPr lang="fr-FR" dirty="0" smtClean="0">
                <a:latin typeface="Palatino Linotype" charset="0"/>
                <a:ea typeface="Palatino Linotype" charset="0"/>
                <a:cs typeface="Palatino Linotype" charset="0"/>
              </a:rPr>
              <a:t>Niveau conceptuelle</a:t>
            </a:r>
          </a:p>
          <a:p>
            <a:pPr marL="749808" lvl="1" indent="-457200">
              <a:buFont typeface="+mj-lt"/>
              <a:buAutoNum type="alphaLcPeriod"/>
            </a:pPr>
            <a:r>
              <a:rPr lang="fr-FR" dirty="0" smtClean="0">
                <a:latin typeface="Palatino Linotype" charset="0"/>
                <a:ea typeface="Palatino Linotype" charset="0"/>
                <a:cs typeface="Palatino Linotype" charset="0"/>
              </a:rPr>
              <a:t>Niveau communicatif</a:t>
            </a:r>
          </a:p>
          <a:p>
            <a:endParaRPr lang="fr-FR" dirty="0" smtClean="0">
              <a:latin typeface="Palatino Linotype" charset="0"/>
              <a:ea typeface="Palatino Linotype" charset="0"/>
              <a:cs typeface="Palatino Linotyp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1427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1215626"/>
          </a:xfrm>
        </p:spPr>
        <p:txBody>
          <a:bodyPr>
            <a:noAutofit/>
          </a:bodyPr>
          <a:lstStyle/>
          <a:p>
            <a:pPr algn="ctr"/>
            <a:r>
              <a:rPr lang="en-GB" sz="2800" b="1" i="1" dirty="0">
                <a:latin typeface="Palatino Linotype" charset="0"/>
                <a:ea typeface="Palatino Linotype" charset="0"/>
                <a:cs typeface="Palatino Linotype" charset="0"/>
              </a:rPr>
              <a:t>La </a:t>
            </a:r>
            <a:r>
              <a:rPr lang="en-GB" sz="2800" b="1" i="1" dirty="0" err="1">
                <a:latin typeface="Palatino Linotype" charset="0"/>
                <a:ea typeface="Palatino Linotype" charset="0"/>
                <a:cs typeface="Palatino Linotype" charset="0"/>
              </a:rPr>
              <a:t>théorie</a:t>
            </a:r>
            <a:r>
              <a:rPr lang="en-GB" sz="2800" b="1" i="1" dirty="0">
                <a:latin typeface="Palatino Linotype" charset="0"/>
                <a:ea typeface="Palatino Linotype" charset="0"/>
                <a:cs typeface="Palatino Linotype" charset="0"/>
              </a:rPr>
              <a:t> des </a:t>
            </a:r>
            <a:r>
              <a:rPr lang="en-GB" sz="2800" b="1" i="1" dirty="0" err="1">
                <a:latin typeface="Palatino Linotype" charset="0"/>
                <a:ea typeface="Palatino Linotype" charset="0"/>
                <a:cs typeface="Palatino Linotype" charset="0"/>
              </a:rPr>
              <a:t>métaphores</a:t>
            </a:r>
            <a:r>
              <a:rPr lang="en-GB" sz="2800" b="1" i="1" dirty="0">
                <a:latin typeface="Palatino Linotype" charset="0"/>
                <a:ea typeface="Palatino Linotype" charset="0"/>
                <a:cs typeface="Palatino Linotype" charset="0"/>
              </a:rPr>
              <a:t> </a:t>
            </a:r>
            <a:r>
              <a:rPr lang="en-GB" sz="2800" b="1" i="1" dirty="0" err="1">
                <a:latin typeface="Palatino Linotype" charset="0"/>
                <a:ea typeface="Palatino Linotype" charset="0"/>
                <a:cs typeface="Palatino Linotype" charset="0"/>
              </a:rPr>
              <a:t>délibérées</a:t>
            </a:r>
            <a:r>
              <a:rPr lang="en-GB" sz="2800" b="1" i="1" dirty="0">
                <a:latin typeface="Palatino Linotype" charset="0"/>
                <a:ea typeface="Palatino Linotype" charset="0"/>
                <a:cs typeface="Palatino Linotype" charset="0"/>
              </a:rPr>
              <a:t> et son cadre </a:t>
            </a:r>
            <a:r>
              <a:rPr lang="en-GB" sz="2800" b="1" i="1" dirty="0" err="1">
                <a:latin typeface="Palatino Linotype" charset="0"/>
                <a:ea typeface="Palatino Linotype" charset="0"/>
                <a:cs typeface="Palatino Linotype" charset="0"/>
              </a:rPr>
              <a:t>théorique</a:t>
            </a:r>
            <a:r>
              <a:rPr lang="en-GB" sz="2800" b="1" i="1" dirty="0">
                <a:latin typeface="Palatino Linotype" charset="0"/>
                <a:ea typeface="Palatino Linotype" charset="0"/>
                <a:cs typeface="Palatino Linotype" charset="0"/>
              </a:rPr>
              <a:t>: </a:t>
            </a:r>
            <a:br>
              <a:rPr lang="en-GB" sz="2800" b="1" i="1" dirty="0">
                <a:latin typeface="Palatino Linotype" charset="0"/>
                <a:ea typeface="Palatino Linotype" charset="0"/>
                <a:cs typeface="Palatino Linotype" charset="0"/>
              </a:rPr>
            </a:br>
            <a:r>
              <a:rPr lang="en-GB" sz="2800" b="1" i="1" dirty="0" err="1">
                <a:latin typeface="Palatino Linotype" charset="0"/>
                <a:ea typeface="Palatino Linotype" charset="0"/>
                <a:cs typeface="Palatino Linotype" charset="0"/>
              </a:rPr>
              <a:t>une</a:t>
            </a:r>
            <a:r>
              <a:rPr lang="en-GB" sz="2800" b="1" i="1" dirty="0">
                <a:latin typeface="Palatino Linotype" charset="0"/>
                <a:ea typeface="Palatino Linotype" charset="0"/>
                <a:cs typeface="Palatino Linotype" charset="0"/>
              </a:rPr>
              <a:t> analyse bottom-up des </a:t>
            </a:r>
            <a:r>
              <a:rPr lang="en-GB" sz="2800" b="1" i="1" dirty="0" err="1">
                <a:latin typeface="Palatino Linotype" charset="0"/>
                <a:ea typeface="Palatino Linotype" charset="0"/>
                <a:cs typeface="Palatino Linotype" charset="0"/>
              </a:rPr>
              <a:t>caractéristiques</a:t>
            </a:r>
            <a:r>
              <a:rPr lang="en-GB" sz="2800" b="1" i="1" dirty="0">
                <a:latin typeface="Palatino Linotype" charset="0"/>
                <a:ea typeface="Palatino Linotype" charset="0"/>
                <a:cs typeface="Palatino Linotype" charset="0"/>
              </a:rPr>
              <a:t> </a:t>
            </a:r>
            <a:br>
              <a:rPr lang="en-GB" sz="2800" b="1" i="1" dirty="0">
                <a:latin typeface="Palatino Linotype" charset="0"/>
                <a:ea typeface="Palatino Linotype" charset="0"/>
                <a:cs typeface="Palatino Linotype" charset="0"/>
              </a:rPr>
            </a:br>
            <a:r>
              <a:rPr lang="en-GB" sz="2800" b="1" i="1" dirty="0">
                <a:latin typeface="Palatino Linotype" charset="0"/>
                <a:ea typeface="Palatino Linotype" charset="0"/>
                <a:cs typeface="Palatino Linotype" charset="0"/>
              </a:rPr>
              <a:t>des </a:t>
            </a:r>
            <a:r>
              <a:rPr lang="en-GB" sz="2800" b="1" i="1" dirty="0" err="1">
                <a:latin typeface="Palatino Linotype" charset="0"/>
                <a:ea typeface="Palatino Linotype" charset="0"/>
                <a:cs typeface="Palatino Linotype" charset="0"/>
              </a:rPr>
              <a:t>métaphores</a:t>
            </a:r>
            <a:r>
              <a:rPr lang="en-GB" sz="2800" b="1" i="1" dirty="0">
                <a:latin typeface="Palatino Linotype" charset="0"/>
                <a:ea typeface="Palatino Linotype" charset="0"/>
                <a:cs typeface="Palatino Linotype" charset="0"/>
              </a:rPr>
              <a:t> </a:t>
            </a:r>
            <a:r>
              <a:rPr lang="en-GB" sz="2800" b="1" i="1" dirty="0" err="1">
                <a:latin typeface="Palatino Linotype" charset="0"/>
                <a:ea typeface="Palatino Linotype" charset="0"/>
                <a:cs typeface="Palatino Linotype" charset="0"/>
              </a:rPr>
              <a:t>délibérées</a:t>
            </a:r>
            <a:endParaRPr lang="en-GB" sz="2800" b="1" i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97280" y="1502230"/>
            <a:ext cx="10058400" cy="4849584"/>
          </a:xfrm>
        </p:spPr>
        <p:txBody>
          <a:bodyPr>
            <a:normAutofit/>
          </a:bodyPr>
          <a:lstStyle/>
          <a:p>
            <a:endParaRPr lang="fr-FR" dirty="0" smtClean="0">
              <a:latin typeface="Palatino Linotype" charset="0"/>
              <a:ea typeface="Palatino Linotype" charset="0"/>
              <a:cs typeface="Palatino Linotype" charset="0"/>
            </a:endParaRPr>
          </a:p>
          <a:p>
            <a:r>
              <a:rPr lang="fr-FR" sz="2400" b="1" u="sng" dirty="0" smtClean="0">
                <a:latin typeface="Palatino Linotype" charset="0"/>
                <a:ea typeface="Palatino Linotype" charset="0"/>
                <a:cs typeface="Palatino Linotype" charset="0"/>
              </a:rPr>
              <a:t>Axe analyse du discours/science politique</a:t>
            </a:r>
          </a:p>
          <a:p>
            <a:r>
              <a:rPr lang="fr-FR" dirty="0" smtClean="0">
                <a:latin typeface="Palatino Linotype" charset="0"/>
                <a:ea typeface="Palatino Linotype" charset="0"/>
                <a:cs typeface="Palatino Linotype" charset="0"/>
              </a:rPr>
              <a:t>= Analyse du discours à travers l’analyse des métaphores employées </a:t>
            </a:r>
          </a:p>
          <a:p>
            <a:endParaRPr lang="fr-FR" dirty="0" smtClean="0">
              <a:latin typeface="Palatino Linotype" charset="0"/>
              <a:ea typeface="Palatino Linotype" charset="0"/>
              <a:cs typeface="Palatino Linotype" charset="0"/>
            </a:endParaRPr>
          </a:p>
          <a:p>
            <a:pPr lvl="1">
              <a:buFont typeface="Courier New" charset="0"/>
              <a:buChar char="o"/>
            </a:pPr>
            <a:r>
              <a:rPr lang="fr-FR" dirty="0" smtClean="0">
                <a:latin typeface="Palatino Linotype" charset="0"/>
                <a:ea typeface="Palatino Linotype" charset="0"/>
                <a:cs typeface="Palatino Linotype" charset="0"/>
              </a:rPr>
              <a:t>Que se cache-t-il derrière les métaphores? Et par conséquent, derrière le discours? </a:t>
            </a:r>
            <a:br>
              <a:rPr lang="fr-FR" dirty="0" smtClean="0">
                <a:latin typeface="Palatino Linotype" charset="0"/>
                <a:ea typeface="Palatino Linotype" charset="0"/>
                <a:cs typeface="Palatino Linotype" charset="0"/>
              </a:rPr>
            </a:br>
            <a:r>
              <a:rPr lang="fr-FR" dirty="0" smtClean="0">
                <a:latin typeface="Palatino Linotype" charset="0"/>
                <a:ea typeface="Palatino Linotype" charset="0"/>
                <a:cs typeface="Palatino Linotype" charset="0"/>
              </a:rPr>
              <a:t>(idées, idéologies, perceptions, </a:t>
            </a:r>
            <a:r>
              <a:rPr lang="mr-IN" dirty="0" smtClean="0">
                <a:latin typeface="Palatino Linotype" charset="0"/>
                <a:ea typeface="Palatino Linotype" charset="0"/>
                <a:cs typeface="Palatino Linotype" charset="0"/>
              </a:rPr>
              <a:t>…</a:t>
            </a:r>
            <a:r>
              <a:rPr lang="fr-FR" dirty="0" smtClean="0">
                <a:latin typeface="Palatino Linotype" charset="0"/>
                <a:ea typeface="Palatino Linotype" charset="0"/>
                <a:cs typeface="Palatino Linotype" charset="0"/>
              </a:rPr>
              <a:t> des (inter)locuteurs) </a:t>
            </a:r>
            <a:br>
              <a:rPr lang="fr-FR" dirty="0" smtClean="0">
                <a:latin typeface="Palatino Linotype" charset="0"/>
                <a:ea typeface="Palatino Linotype" charset="0"/>
                <a:cs typeface="Palatino Linotype" charset="0"/>
              </a:rPr>
            </a:br>
            <a:endParaRPr lang="fr-FR" dirty="0" smtClean="0">
              <a:latin typeface="Palatino Linotype" charset="0"/>
              <a:ea typeface="Palatino Linotype" charset="0"/>
              <a:cs typeface="Palatino Linotype" charset="0"/>
            </a:endParaRPr>
          </a:p>
          <a:p>
            <a:pPr lvl="1">
              <a:buFont typeface="Courier New" charset="0"/>
              <a:buChar char="o"/>
            </a:pPr>
            <a:r>
              <a:rPr lang="fr-FR" dirty="0" smtClean="0">
                <a:latin typeface="Palatino Linotype" charset="0"/>
                <a:ea typeface="Palatino Linotype" charset="0"/>
                <a:cs typeface="Palatino Linotype" charset="0"/>
              </a:rPr>
              <a:t>Pourquoi telle ou telle métaphore est utilisé? </a:t>
            </a:r>
          </a:p>
          <a:p>
            <a:pPr lvl="2">
              <a:buFont typeface="Courier New" charset="0"/>
              <a:buChar char="o"/>
            </a:pPr>
            <a:r>
              <a:rPr lang="fr-FR" dirty="0" smtClean="0">
                <a:latin typeface="Palatino Linotype" charset="0"/>
                <a:ea typeface="Palatino Linotype" charset="0"/>
                <a:cs typeface="Palatino Linotype" charset="0"/>
              </a:rPr>
              <a:t>Pourquoi un même politicien utilise des métaphores différentes pour parler du même sujet?</a:t>
            </a:r>
          </a:p>
          <a:p>
            <a:pPr lvl="2">
              <a:buFont typeface="Courier New" charset="0"/>
              <a:buChar char="o"/>
            </a:pPr>
            <a:r>
              <a:rPr lang="fr-FR" dirty="0" smtClean="0">
                <a:latin typeface="Palatino Linotype" charset="0"/>
                <a:ea typeface="Palatino Linotype" charset="0"/>
                <a:cs typeface="Palatino Linotype" charset="0"/>
              </a:rPr>
              <a:t>Pourquoi des politiciens différents utilisent des métaphores différentes pour parler d’un même sujet? </a:t>
            </a:r>
          </a:p>
          <a:p>
            <a:pPr lvl="2">
              <a:buFont typeface="Courier New" charset="0"/>
              <a:buChar char="o"/>
            </a:pPr>
            <a:r>
              <a:rPr lang="fr-FR" dirty="0" smtClean="0">
                <a:latin typeface="Palatino Linotype" charset="0"/>
                <a:ea typeface="Palatino Linotype" charset="0"/>
                <a:cs typeface="Palatino Linotype" charset="0"/>
              </a:rPr>
              <a:t>Pourquoi emploient-ils la même métaphore pour parler d’un même sujet?  </a:t>
            </a:r>
          </a:p>
          <a:p>
            <a:pPr lvl="2">
              <a:buFont typeface="Courier New" charset="0"/>
              <a:buChar char="o"/>
            </a:pPr>
            <a:r>
              <a:rPr lang="fr-FR" dirty="0" smtClean="0">
                <a:latin typeface="Palatino Linotype" charset="0"/>
                <a:ea typeface="Palatino Linotype" charset="0"/>
                <a:cs typeface="Palatino Linotype" charset="0"/>
              </a:rPr>
              <a:t>Quelle est l’influence du genre de discours sur l’emploi des métaphores? </a:t>
            </a:r>
          </a:p>
          <a:p>
            <a:pPr lvl="2">
              <a:buFont typeface="Courier New" charset="0"/>
              <a:buChar char="o"/>
            </a:pPr>
            <a:r>
              <a:rPr lang="fr-FR" dirty="0" smtClean="0">
                <a:latin typeface="Palatino Linotype" charset="0"/>
                <a:ea typeface="Palatino Linotype" charset="0"/>
                <a:cs typeface="Palatino Linotype" charset="0"/>
              </a:rPr>
              <a:t>Etc. </a:t>
            </a:r>
          </a:p>
          <a:p>
            <a:pPr lvl="2">
              <a:buFont typeface="Courier New" charset="0"/>
              <a:buChar char="o"/>
            </a:pPr>
            <a:endParaRPr lang="fr-FR" dirty="0" smtClean="0">
              <a:latin typeface="Palatino Linotype" charset="0"/>
              <a:ea typeface="Palatino Linotype" charset="0"/>
              <a:cs typeface="Palatino Linotype" charset="0"/>
            </a:endParaRPr>
          </a:p>
          <a:p>
            <a:pPr lvl="1">
              <a:buFont typeface="Courier New" charset="0"/>
              <a:buChar char="o"/>
            </a:pPr>
            <a:endParaRPr lang="fr-FR" dirty="0" smtClean="0">
              <a:latin typeface="Palatino Linotype" charset="0"/>
              <a:ea typeface="Palatino Linotype" charset="0"/>
              <a:cs typeface="Palatino Linotyp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319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927600"/>
          </a:xfrm>
        </p:spPr>
        <p:txBody>
          <a:bodyPr/>
          <a:lstStyle/>
          <a:p>
            <a:pPr algn="ctr"/>
            <a:r>
              <a:rPr lang="en-GB" b="1" u="sng" dirty="0" smtClean="0">
                <a:latin typeface="Palatino Linotype" charset="0"/>
                <a:ea typeface="Palatino Linotype" charset="0"/>
                <a:cs typeface="Palatino Linotype" charset="0"/>
              </a:rPr>
              <a:t>Les </a:t>
            </a:r>
            <a:r>
              <a:rPr lang="en-GB" b="1" u="sng" dirty="0" err="1" smtClean="0">
                <a:latin typeface="Palatino Linotype" charset="0"/>
                <a:ea typeface="Palatino Linotype" charset="0"/>
                <a:cs typeface="Palatino Linotype" charset="0"/>
              </a:rPr>
              <a:t>théories</a:t>
            </a:r>
            <a:r>
              <a:rPr lang="en-GB" b="1" u="sng" dirty="0" smtClean="0">
                <a:latin typeface="Palatino Linotype" charset="0"/>
                <a:ea typeface="Palatino Linotype" charset="0"/>
                <a:cs typeface="Palatino Linotype" charset="0"/>
              </a:rPr>
              <a:t> </a:t>
            </a:r>
            <a:endParaRPr lang="en-GB" b="1" u="sng" dirty="0">
              <a:latin typeface="Palatino Linotype" charset="0"/>
              <a:ea typeface="Palatino Linotype" charset="0"/>
              <a:cs typeface="Palatino Linotype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97280" y="2413416"/>
            <a:ext cx="10058400" cy="3455678"/>
          </a:xfrm>
        </p:spPr>
        <p:txBody>
          <a:bodyPr/>
          <a:lstStyle/>
          <a:p>
            <a:r>
              <a:rPr lang="en-GB" dirty="0" smtClean="0">
                <a:latin typeface="Palatino Linotype" charset="0"/>
                <a:ea typeface="Palatino Linotype" charset="0"/>
                <a:cs typeface="Palatino Linotype" charset="0"/>
              </a:rPr>
              <a:t>1. Critical Discourse Analysis (CDA) </a:t>
            </a:r>
          </a:p>
          <a:p>
            <a:endParaRPr lang="en-GB" dirty="0">
              <a:latin typeface="Palatino Linotype" charset="0"/>
              <a:ea typeface="Palatino Linotype" charset="0"/>
              <a:cs typeface="Palatino Linotype" charset="0"/>
            </a:endParaRPr>
          </a:p>
          <a:p>
            <a:r>
              <a:rPr lang="en-GB" dirty="0" smtClean="0">
                <a:latin typeface="Palatino Linotype" charset="0"/>
                <a:ea typeface="Palatino Linotype" charset="0"/>
                <a:cs typeface="Palatino Linotype" charset="0"/>
              </a:rPr>
              <a:t>2. Conceptual Metaphor Theory (CMT) </a:t>
            </a:r>
          </a:p>
          <a:p>
            <a:endParaRPr lang="en-GB" dirty="0">
              <a:latin typeface="Palatino Linotype" charset="0"/>
              <a:ea typeface="Palatino Linotype" charset="0"/>
              <a:cs typeface="Palatino Linotype" charset="0"/>
            </a:endParaRPr>
          </a:p>
          <a:p>
            <a:r>
              <a:rPr lang="en-GB" dirty="0" smtClean="0">
                <a:latin typeface="Palatino Linotype" charset="0"/>
                <a:ea typeface="Palatino Linotype" charset="0"/>
                <a:cs typeface="Palatino Linotype" charset="0"/>
              </a:rPr>
              <a:t>3. Critical Metaphor Analysis (CMA) </a:t>
            </a:r>
          </a:p>
          <a:p>
            <a:endParaRPr lang="en-GB" dirty="0">
              <a:latin typeface="Palatino Linotype" charset="0"/>
              <a:ea typeface="Palatino Linotype" charset="0"/>
              <a:cs typeface="Palatino Linotype" charset="0"/>
            </a:endParaRPr>
          </a:p>
          <a:p>
            <a:r>
              <a:rPr lang="en-GB" dirty="0" smtClean="0">
                <a:latin typeface="Palatino Linotype" charset="0"/>
                <a:ea typeface="Palatino Linotype" charset="0"/>
                <a:cs typeface="Palatino Linotype" charset="0"/>
              </a:rPr>
              <a:t>4. Deliberate Metaphor Theory (DMT) </a:t>
            </a:r>
            <a:endParaRPr lang="en-GB" dirty="0">
              <a:latin typeface="Palatino Linotype" charset="0"/>
              <a:ea typeface="Palatino Linotype" charset="0"/>
              <a:cs typeface="Palatino Linotyp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4033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852649"/>
          </a:xfrm>
        </p:spPr>
        <p:txBody>
          <a:bodyPr/>
          <a:lstStyle/>
          <a:p>
            <a:pPr algn="ctr"/>
            <a:r>
              <a:rPr lang="en-GB" b="1" dirty="0" smtClean="0">
                <a:latin typeface="Palatino Linotype" charset="0"/>
                <a:ea typeface="Palatino Linotype" charset="0"/>
                <a:cs typeface="Palatino Linotype" charset="0"/>
              </a:rPr>
              <a:t>Critical Discourse Analysis </a:t>
            </a:r>
            <a:r>
              <a:rPr lang="en-GB" dirty="0" smtClean="0">
                <a:latin typeface="Palatino Linotype" charset="0"/>
                <a:ea typeface="Palatino Linotype" charset="0"/>
                <a:cs typeface="Palatino Linotype" charset="0"/>
              </a:rPr>
              <a:t>(CDA)</a:t>
            </a:r>
            <a:endParaRPr lang="en-GB" dirty="0">
              <a:latin typeface="Palatino Linotype" charset="0"/>
              <a:ea typeface="Palatino Linotype" charset="0"/>
              <a:cs typeface="Palatino Linotype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97280" y="2188564"/>
            <a:ext cx="10058400" cy="3680530"/>
          </a:xfrm>
        </p:spPr>
        <p:txBody>
          <a:bodyPr/>
          <a:lstStyle/>
          <a:p>
            <a:pPr>
              <a:buFont typeface="Wingdings" charset="2"/>
              <a:buChar char="Ø"/>
            </a:pPr>
            <a:r>
              <a:rPr lang="en-GB" dirty="0" smtClean="0">
                <a:latin typeface="Palatino Linotype" charset="0"/>
                <a:ea typeface="Palatino Linotype" charset="0"/>
                <a:cs typeface="Palatino Linotype" charset="0"/>
              </a:rPr>
              <a:t> Etude </a:t>
            </a:r>
            <a:r>
              <a:rPr lang="en-GB" b="1" dirty="0" err="1" smtClean="0">
                <a:latin typeface="Palatino Linotype" charset="0"/>
                <a:ea typeface="Palatino Linotype" charset="0"/>
                <a:cs typeface="Palatino Linotype" charset="0"/>
              </a:rPr>
              <a:t>analytique</a:t>
            </a:r>
            <a:r>
              <a:rPr lang="en-GB" dirty="0" smtClean="0">
                <a:latin typeface="Palatino Linotype" charset="0"/>
                <a:ea typeface="Palatino Linotype" charset="0"/>
                <a:cs typeface="Palatino Linotype" charset="0"/>
              </a:rPr>
              <a:t> du </a:t>
            </a:r>
            <a:r>
              <a:rPr lang="en-GB" dirty="0" err="1" smtClean="0">
                <a:latin typeface="Palatino Linotype" charset="0"/>
                <a:ea typeface="Palatino Linotype" charset="0"/>
                <a:cs typeface="Palatino Linotype" charset="0"/>
              </a:rPr>
              <a:t>discours</a:t>
            </a:r>
            <a:r>
              <a:rPr lang="en-GB" dirty="0" smtClean="0">
                <a:latin typeface="Palatino Linotype" charset="0"/>
                <a:ea typeface="Palatino Linotype" charset="0"/>
                <a:cs typeface="Palatino Linotype" charset="0"/>
              </a:rPr>
              <a:t/>
            </a:r>
            <a:br>
              <a:rPr lang="en-GB" dirty="0" smtClean="0">
                <a:latin typeface="Palatino Linotype" charset="0"/>
                <a:ea typeface="Palatino Linotype" charset="0"/>
                <a:cs typeface="Palatino Linotype" charset="0"/>
              </a:rPr>
            </a:br>
            <a:endParaRPr lang="en-GB" dirty="0" smtClean="0">
              <a:latin typeface="Palatino Linotype" charset="0"/>
              <a:ea typeface="Palatino Linotype" charset="0"/>
              <a:cs typeface="Palatino Linotype" charset="0"/>
            </a:endParaRPr>
          </a:p>
          <a:p>
            <a:pPr>
              <a:buFont typeface="Wingdings" charset="2"/>
              <a:buChar char="Ø"/>
            </a:pPr>
            <a:r>
              <a:rPr lang="en-GB" dirty="0">
                <a:latin typeface="Palatino Linotype" charset="0"/>
                <a:ea typeface="Palatino Linotype" charset="0"/>
                <a:cs typeface="Palatino Linotype" charset="0"/>
              </a:rPr>
              <a:t> </a:t>
            </a:r>
            <a:r>
              <a:rPr lang="en-GB" dirty="0" smtClean="0">
                <a:latin typeface="Palatino Linotype" charset="0"/>
                <a:ea typeface="Palatino Linotype" charset="0"/>
                <a:cs typeface="Palatino Linotype" charset="0"/>
              </a:rPr>
              <a:t>De </a:t>
            </a:r>
            <a:r>
              <a:rPr lang="en-GB" dirty="0" err="1" smtClean="0">
                <a:latin typeface="Palatino Linotype" charset="0"/>
                <a:ea typeface="Palatino Linotype" charset="0"/>
                <a:cs typeface="Palatino Linotype" charset="0"/>
              </a:rPr>
              <a:t>quelle</a:t>
            </a:r>
            <a:r>
              <a:rPr lang="en-GB" dirty="0" smtClean="0">
                <a:latin typeface="Palatino Linotype" charset="0"/>
                <a:ea typeface="Palatino Linotype" charset="0"/>
                <a:cs typeface="Palatino Linotype" charset="0"/>
              </a:rPr>
              <a:t> </a:t>
            </a:r>
            <a:r>
              <a:rPr lang="en-GB" dirty="0" err="1" smtClean="0">
                <a:latin typeface="Palatino Linotype" charset="0"/>
                <a:ea typeface="Palatino Linotype" charset="0"/>
                <a:cs typeface="Palatino Linotype" charset="0"/>
              </a:rPr>
              <a:t>façon</a:t>
            </a:r>
            <a:r>
              <a:rPr lang="en-GB" dirty="0">
                <a:latin typeface="Palatino Linotype" charset="0"/>
                <a:ea typeface="Palatino Linotype" charset="0"/>
                <a:cs typeface="Palatino Linotype" charset="0"/>
              </a:rPr>
              <a:t> </a:t>
            </a:r>
            <a:r>
              <a:rPr lang="en-GB" dirty="0" smtClean="0">
                <a:latin typeface="Palatino Linotype" charset="0"/>
                <a:ea typeface="Palatino Linotype" charset="0"/>
                <a:cs typeface="Palatino Linotype" charset="0"/>
              </a:rPr>
              <a:t>la </a:t>
            </a:r>
            <a:r>
              <a:rPr lang="en-GB" dirty="0" err="1" smtClean="0">
                <a:latin typeface="Palatino Linotype" charset="0"/>
                <a:ea typeface="Palatino Linotype" charset="0"/>
                <a:cs typeface="Palatino Linotype" charset="0"/>
              </a:rPr>
              <a:t>société</a:t>
            </a:r>
            <a:r>
              <a:rPr lang="en-GB" dirty="0" smtClean="0">
                <a:latin typeface="Palatino Linotype" charset="0"/>
                <a:ea typeface="Palatino Linotype" charset="0"/>
                <a:cs typeface="Palatino Linotype" charset="0"/>
              </a:rPr>
              <a:t> </a:t>
            </a:r>
            <a:r>
              <a:rPr lang="en-GB" dirty="0" err="1" smtClean="0">
                <a:latin typeface="Palatino Linotype" charset="0"/>
                <a:ea typeface="Palatino Linotype" charset="0"/>
                <a:cs typeface="Palatino Linotype" charset="0"/>
              </a:rPr>
              <a:t>exprime</a:t>
            </a:r>
            <a:r>
              <a:rPr lang="en-GB" dirty="0" smtClean="0">
                <a:latin typeface="Palatino Linotype" charset="0"/>
                <a:ea typeface="Palatino Linotype" charset="0"/>
                <a:cs typeface="Palatino Linotype" charset="0"/>
              </a:rPr>
              <a:t> et </a:t>
            </a:r>
            <a:r>
              <a:rPr lang="en-GB" dirty="0" err="1" smtClean="0">
                <a:latin typeface="Palatino Linotype" charset="0"/>
                <a:ea typeface="Palatino Linotype" charset="0"/>
                <a:cs typeface="Palatino Linotype" charset="0"/>
              </a:rPr>
              <a:t>reproduit</a:t>
            </a:r>
            <a:r>
              <a:rPr lang="en-GB" dirty="0" smtClean="0">
                <a:latin typeface="Palatino Linotype" charset="0"/>
                <a:ea typeface="Palatino Linotype" charset="0"/>
                <a:cs typeface="Palatino Linotype" charset="0"/>
              </a:rPr>
              <a:t> </a:t>
            </a:r>
            <a:r>
              <a:rPr lang="en-GB" b="1" dirty="0" err="1" smtClean="0">
                <a:latin typeface="Palatino Linotype" charset="0"/>
                <a:ea typeface="Palatino Linotype" charset="0"/>
                <a:cs typeface="Palatino Linotype" charset="0"/>
              </a:rPr>
              <a:t>l’abus</a:t>
            </a:r>
            <a:r>
              <a:rPr lang="en-GB" b="1" dirty="0">
                <a:latin typeface="Palatino Linotype" charset="0"/>
                <a:ea typeface="Palatino Linotype" charset="0"/>
                <a:cs typeface="Palatino Linotype" charset="0"/>
              </a:rPr>
              <a:t> </a:t>
            </a:r>
            <a:r>
              <a:rPr lang="en-GB" b="1" dirty="0" smtClean="0">
                <a:latin typeface="Palatino Linotype" charset="0"/>
                <a:ea typeface="Palatino Linotype" charset="0"/>
                <a:cs typeface="Palatino Linotype" charset="0"/>
              </a:rPr>
              <a:t>du </a:t>
            </a:r>
            <a:r>
              <a:rPr lang="en-GB" b="1" dirty="0" err="1" smtClean="0">
                <a:latin typeface="Palatino Linotype" charset="0"/>
                <a:ea typeface="Palatino Linotype" charset="0"/>
                <a:cs typeface="Palatino Linotype" charset="0"/>
              </a:rPr>
              <a:t>pouvoir</a:t>
            </a:r>
            <a:r>
              <a:rPr lang="en-GB" b="1" dirty="0" smtClean="0">
                <a:latin typeface="Palatino Linotype" charset="0"/>
                <a:ea typeface="Palatino Linotype" charset="0"/>
                <a:cs typeface="Palatino Linotype" charset="0"/>
              </a:rPr>
              <a:t> social</a:t>
            </a:r>
            <a:r>
              <a:rPr lang="en-GB" dirty="0" smtClean="0">
                <a:latin typeface="Palatino Linotype" charset="0"/>
                <a:ea typeface="Palatino Linotype" charset="0"/>
                <a:cs typeface="Palatino Linotype" charset="0"/>
              </a:rPr>
              <a:t>, la </a:t>
            </a:r>
            <a:r>
              <a:rPr lang="en-GB" b="1" dirty="0" smtClean="0">
                <a:latin typeface="Palatino Linotype" charset="0"/>
                <a:ea typeface="Palatino Linotype" charset="0"/>
                <a:cs typeface="Palatino Linotype" charset="0"/>
              </a:rPr>
              <a:t>domination</a:t>
            </a:r>
            <a:r>
              <a:rPr lang="en-GB" dirty="0" smtClean="0">
                <a:latin typeface="Palatino Linotype" charset="0"/>
                <a:ea typeface="Palatino Linotype" charset="0"/>
                <a:cs typeface="Palatino Linotype" charset="0"/>
              </a:rPr>
              <a:t> et </a:t>
            </a:r>
            <a:r>
              <a:rPr lang="en-GB" b="1" dirty="0" err="1" smtClean="0">
                <a:latin typeface="Palatino Linotype" charset="0"/>
                <a:ea typeface="Palatino Linotype" charset="0"/>
                <a:cs typeface="Palatino Linotype" charset="0"/>
              </a:rPr>
              <a:t>l’inégalité</a:t>
            </a:r>
            <a:r>
              <a:rPr lang="en-GB" dirty="0" smtClean="0">
                <a:latin typeface="Palatino Linotype" charset="0"/>
                <a:ea typeface="Palatino Linotype" charset="0"/>
                <a:cs typeface="Palatino Linotype" charset="0"/>
              </a:rPr>
              <a:t>? </a:t>
            </a:r>
            <a:br>
              <a:rPr lang="en-GB" dirty="0" smtClean="0">
                <a:latin typeface="Palatino Linotype" charset="0"/>
                <a:ea typeface="Palatino Linotype" charset="0"/>
                <a:cs typeface="Palatino Linotype" charset="0"/>
              </a:rPr>
            </a:br>
            <a:endParaRPr lang="en-GB" dirty="0" smtClean="0">
              <a:latin typeface="Palatino Linotype" charset="0"/>
              <a:ea typeface="Palatino Linotype" charset="0"/>
              <a:cs typeface="Palatino Linotype" charset="0"/>
            </a:endParaRPr>
          </a:p>
          <a:p>
            <a:pPr>
              <a:buFont typeface="Wingdings" charset="2"/>
              <a:buChar char="Ø"/>
            </a:pPr>
            <a:r>
              <a:rPr lang="en-GB" dirty="0">
                <a:latin typeface="Palatino Linotype" charset="0"/>
                <a:ea typeface="Palatino Linotype" charset="0"/>
                <a:cs typeface="Palatino Linotype" charset="0"/>
              </a:rPr>
              <a:t> </a:t>
            </a:r>
            <a:r>
              <a:rPr lang="en-GB" dirty="0" smtClean="0">
                <a:latin typeface="Palatino Linotype" charset="0"/>
                <a:ea typeface="Palatino Linotype" charset="0"/>
                <a:cs typeface="Palatino Linotype" charset="0"/>
              </a:rPr>
              <a:t>A travers la </a:t>
            </a:r>
            <a:r>
              <a:rPr lang="en-GB" b="1" dirty="0" smtClean="0">
                <a:latin typeface="Palatino Linotype" charset="0"/>
                <a:ea typeface="Palatino Linotype" charset="0"/>
                <a:cs typeface="Palatino Linotype" charset="0"/>
              </a:rPr>
              <a:t>parole</a:t>
            </a:r>
            <a:r>
              <a:rPr lang="en-GB" dirty="0" smtClean="0">
                <a:latin typeface="Palatino Linotype" charset="0"/>
                <a:ea typeface="Palatino Linotype" charset="0"/>
                <a:cs typeface="Palatino Linotype" charset="0"/>
              </a:rPr>
              <a:t> et le </a:t>
            </a:r>
            <a:r>
              <a:rPr lang="en-GB" b="1" dirty="0" err="1" smtClean="0">
                <a:latin typeface="Palatino Linotype" charset="0"/>
                <a:ea typeface="Palatino Linotype" charset="0"/>
                <a:cs typeface="Palatino Linotype" charset="0"/>
              </a:rPr>
              <a:t>texte</a:t>
            </a:r>
            <a:r>
              <a:rPr lang="en-GB" dirty="0" smtClean="0">
                <a:latin typeface="Palatino Linotype" charset="0"/>
                <a:ea typeface="Palatino Linotype" charset="0"/>
                <a:cs typeface="Palatino Linotype" charset="0"/>
              </a:rPr>
              <a:t> </a:t>
            </a:r>
            <a:endParaRPr lang="en-GB" dirty="0">
              <a:latin typeface="Palatino Linotype" charset="0"/>
              <a:ea typeface="Palatino Linotype" charset="0"/>
              <a:cs typeface="Palatino Linotyp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2252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852649"/>
          </a:xfrm>
        </p:spPr>
        <p:txBody>
          <a:bodyPr/>
          <a:lstStyle/>
          <a:p>
            <a:pPr algn="ctr"/>
            <a:r>
              <a:rPr lang="en-GB" b="1" dirty="0" smtClean="0">
                <a:latin typeface="Palatino Linotype" charset="0"/>
                <a:ea typeface="Palatino Linotype" charset="0"/>
                <a:cs typeface="Palatino Linotype" charset="0"/>
              </a:rPr>
              <a:t>Critical Discourse Analysis </a:t>
            </a:r>
            <a:r>
              <a:rPr lang="en-GB" dirty="0" smtClean="0">
                <a:latin typeface="Palatino Linotype" charset="0"/>
                <a:ea typeface="Palatino Linotype" charset="0"/>
                <a:cs typeface="Palatino Linotype" charset="0"/>
              </a:rPr>
              <a:t>(CDA)</a:t>
            </a:r>
            <a:endParaRPr lang="en-GB" dirty="0">
              <a:latin typeface="Palatino Linotype" charset="0"/>
              <a:ea typeface="Palatino Linotype" charset="0"/>
              <a:cs typeface="Palatino Linotype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97280" y="2188564"/>
            <a:ext cx="10058400" cy="1214203"/>
          </a:xfrm>
        </p:spPr>
        <p:txBody>
          <a:bodyPr/>
          <a:lstStyle/>
          <a:p>
            <a:pPr>
              <a:buFont typeface="Wingdings" charset="2"/>
              <a:buChar char="Ø"/>
            </a:pPr>
            <a:r>
              <a:rPr lang="en-GB" dirty="0" smtClean="0">
                <a:latin typeface="Palatino Linotype" charset="0"/>
                <a:ea typeface="Palatino Linotype" charset="0"/>
                <a:cs typeface="Palatino Linotype" charset="0"/>
              </a:rPr>
              <a:t> Concept primordial: </a:t>
            </a:r>
            <a:r>
              <a:rPr lang="en-GB" b="1" u="sng" dirty="0" smtClean="0">
                <a:latin typeface="Palatino Linotype" charset="0"/>
                <a:ea typeface="Palatino Linotype" charset="0"/>
                <a:cs typeface="Palatino Linotype" charset="0"/>
              </a:rPr>
              <a:t>le </a:t>
            </a:r>
            <a:r>
              <a:rPr lang="en-GB" b="1" u="sng" dirty="0" err="1" smtClean="0">
                <a:latin typeface="Palatino Linotype" charset="0"/>
                <a:ea typeface="Palatino Linotype" charset="0"/>
                <a:cs typeface="Palatino Linotype" charset="0"/>
              </a:rPr>
              <a:t>discours</a:t>
            </a:r>
            <a:r>
              <a:rPr lang="en-GB" b="1" u="sng" dirty="0" smtClean="0">
                <a:latin typeface="Palatino Linotype" charset="0"/>
                <a:ea typeface="Palatino Linotype" charset="0"/>
                <a:cs typeface="Palatino Linotype" charset="0"/>
              </a:rPr>
              <a:t/>
            </a:r>
            <a:br>
              <a:rPr lang="en-GB" b="1" u="sng" dirty="0" smtClean="0">
                <a:latin typeface="Palatino Linotype" charset="0"/>
                <a:ea typeface="Palatino Linotype" charset="0"/>
                <a:cs typeface="Palatino Linotype" charset="0"/>
              </a:rPr>
            </a:br>
            <a:endParaRPr lang="en-GB" b="1" u="sng" dirty="0" smtClean="0">
              <a:latin typeface="Palatino Linotype" charset="0"/>
              <a:ea typeface="Palatino Linotype" charset="0"/>
              <a:cs typeface="Palatino Linotype" charset="0"/>
            </a:endParaRPr>
          </a:p>
          <a:p>
            <a:pPr>
              <a:buFont typeface="Wingdings" charset="2"/>
              <a:buChar char="Ø"/>
            </a:pPr>
            <a:r>
              <a:rPr lang="en-GB" dirty="0" smtClean="0">
                <a:latin typeface="Palatino Linotype" charset="0"/>
                <a:ea typeface="Palatino Linotype" charset="0"/>
                <a:cs typeface="Palatino Linotype" charset="0"/>
              </a:rPr>
              <a:t> </a:t>
            </a:r>
            <a:r>
              <a:rPr lang="en-GB" dirty="0" err="1" smtClean="0">
                <a:latin typeface="Palatino Linotype" charset="0"/>
                <a:ea typeface="Palatino Linotype" charset="0"/>
                <a:cs typeface="Palatino Linotype" charset="0"/>
              </a:rPr>
              <a:t>Forme</a:t>
            </a:r>
            <a:r>
              <a:rPr lang="en-GB" dirty="0" smtClean="0">
                <a:latin typeface="Palatino Linotype" charset="0"/>
                <a:ea typeface="Palatino Linotype" charset="0"/>
                <a:cs typeface="Palatino Linotype" charset="0"/>
              </a:rPr>
              <a:t> de </a:t>
            </a:r>
            <a:r>
              <a:rPr lang="en-GB" dirty="0" err="1" smtClean="0">
                <a:latin typeface="Palatino Linotype" charset="0"/>
                <a:ea typeface="Palatino Linotype" charset="0"/>
                <a:cs typeface="Palatino Linotype" charset="0"/>
              </a:rPr>
              <a:t>pratique</a:t>
            </a:r>
            <a:r>
              <a:rPr lang="en-GB" dirty="0" smtClean="0">
                <a:latin typeface="Palatino Linotype" charset="0"/>
                <a:ea typeface="Palatino Linotype" charset="0"/>
                <a:cs typeface="Palatino Linotype" charset="0"/>
              </a:rPr>
              <a:t> </a:t>
            </a:r>
            <a:r>
              <a:rPr lang="en-GB" dirty="0" err="1" smtClean="0">
                <a:latin typeface="Palatino Linotype" charset="0"/>
                <a:ea typeface="Palatino Linotype" charset="0"/>
                <a:cs typeface="Palatino Linotype" charset="0"/>
              </a:rPr>
              <a:t>sociale</a:t>
            </a:r>
            <a:r>
              <a:rPr lang="en-GB" dirty="0" smtClean="0">
                <a:latin typeface="Palatino Linotype" charset="0"/>
                <a:ea typeface="Palatino Linotype" charset="0"/>
                <a:cs typeface="Palatino Linotype" charset="0"/>
              </a:rPr>
              <a:t> (Fairclough &amp; </a:t>
            </a:r>
            <a:r>
              <a:rPr lang="en-GB" dirty="0" err="1" smtClean="0">
                <a:latin typeface="Palatino Linotype" charset="0"/>
                <a:ea typeface="Palatino Linotype" charset="0"/>
                <a:cs typeface="Palatino Linotype" charset="0"/>
              </a:rPr>
              <a:t>Wodak</a:t>
            </a:r>
            <a:r>
              <a:rPr lang="en-GB" dirty="0" smtClean="0">
                <a:latin typeface="Palatino Linotype" charset="0"/>
                <a:ea typeface="Palatino Linotype" charset="0"/>
                <a:cs typeface="Palatino Linotype" charset="0"/>
              </a:rPr>
              <a:t>, 1997) </a:t>
            </a:r>
            <a:endParaRPr lang="en-GB" dirty="0">
              <a:latin typeface="Palatino Linotype" charset="0"/>
              <a:ea typeface="Palatino Linotype" charset="0"/>
              <a:cs typeface="Palatino Linotype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4357640" y="3582649"/>
            <a:ext cx="3537679" cy="461665"/>
          </a:xfrm>
          <a:prstGeom prst="rect">
            <a:avLst/>
          </a:prstGeom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latin typeface="Palatino Linotype" charset="0"/>
                <a:ea typeface="Palatino Linotype" charset="0"/>
                <a:cs typeface="Palatino Linotype" charset="0"/>
              </a:rPr>
              <a:t>LE DISCOURS</a:t>
            </a:r>
            <a:endParaRPr lang="en-GB" sz="2400" b="1" dirty="0">
              <a:latin typeface="Palatino Linotype" charset="0"/>
              <a:ea typeface="Palatino Linotype" charset="0"/>
              <a:cs typeface="Palatino Linotype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1097280" y="4931764"/>
            <a:ext cx="36126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latin typeface="Palatino Linotype" charset="0"/>
                <a:ea typeface="Palatino Linotype" charset="0"/>
                <a:cs typeface="Palatino Linotype" charset="0"/>
              </a:rPr>
              <a:t>Instrument de </a:t>
            </a:r>
            <a:r>
              <a:rPr lang="en-GB" sz="2400" dirty="0" err="1" smtClean="0">
                <a:latin typeface="Palatino Linotype" charset="0"/>
                <a:ea typeface="Palatino Linotype" charset="0"/>
                <a:cs typeface="Palatino Linotype" charset="0"/>
              </a:rPr>
              <a:t>pouvoir</a:t>
            </a:r>
            <a:r>
              <a:rPr lang="en-GB" sz="2400" dirty="0" smtClean="0">
                <a:latin typeface="Palatino Linotype" charset="0"/>
                <a:ea typeface="Palatino Linotype" charset="0"/>
                <a:cs typeface="Palatino Linotype" charset="0"/>
              </a:rPr>
              <a:t> </a:t>
            </a:r>
          </a:p>
          <a:p>
            <a:pPr algn="ctr"/>
            <a:r>
              <a:rPr lang="en-GB" sz="2400" dirty="0" smtClean="0">
                <a:latin typeface="Palatino Linotype" charset="0"/>
                <a:ea typeface="Palatino Linotype" charset="0"/>
                <a:cs typeface="Palatino Linotype" charset="0"/>
              </a:rPr>
              <a:t>et de </a:t>
            </a:r>
            <a:r>
              <a:rPr lang="en-GB" sz="2400" dirty="0" err="1" smtClean="0">
                <a:latin typeface="Palatino Linotype" charset="0"/>
                <a:ea typeface="Palatino Linotype" charset="0"/>
                <a:cs typeface="Palatino Linotype" charset="0"/>
              </a:rPr>
              <a:t>contrôle</a:t>
            </a:r>
            <a:endParaRPr lang="en-GB" sz="2400" dirty="0">
              <a:latin typeface="Palatino Linotype" charset="0"/>
              <a:ea typeface="Palatino Linotype" charset="0"/>
              <a:cs typeface="Palatino Linotype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7767903" y="4747097"/>
            <a:ext cx="338777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latin typeface="Palatino Linotype" charset="0"/>
                <a:ea typeface="Palatino Linotype" charset="0"/>
                <a:cs typeface="Palatino Linotype" charset="0"/>
              </a:rPr>
              <a:t>Instrument de construction </a:t>
            </a:r>
            <a:r>
              <a:rPr lang="en-GB" sz="2400" dirty="0" err="1" smtClean="0">
                <a:latin typeface="Palatino Linotype" charset="0"/>
                <a:ea typeface="Palatino Linotype" charset="0"/>
                <a:cs typeface="Palatino Linotype" charset="0"/>
              </a:rPr>
              <a:t>sociale</a:t>
            </a:r>
            <a:r>
              <a:rPr lang="en-GB" sz="2400" dirty="0" smtClean="0">
                <a:latin typeface="Palatino Linotype" charset="0"/>
                <a:ea typeface="Palatino Linotype" charset="0"/>
                <a:cs typeface="Palatino Linotype" charset="0"/>
              </a:rPr>
              <a:t> et </a:t>
            </a:r>
            <a:r>
              <a:rPr lang="en-GB" sz="2400" dirty="0" err="1" smtClean="0">
                <a:latin typeface="Palatino Linotype" charset="0"/>
                <a:ea typeface="Palatino Linotype" charset="0"/>
                <a:cs typeface="Palatino Linotype" charset="0"/>
              </a:rPr>
              <a:t>politique</a:t>
            </a:r>
            <a:r>
              <a:rPr lang="en-GB" sz="2400" dirty="0" smtClean="0">
                <a:latin typeface="Palatino Linotype" charset="0"/>
                <a:ea typeface="Palatino Linotype" charset="0"/>
                <a:cs typeface="Palatino Linotype" charset="0"/>
              </a:rPr>
              <a:t> de la </a:t>
            </a:r>
            <a:r>
              <a:rPr lang="en-GB" sz="2400" dirty="0" err="1" smtClean="0">
                <a:latin typeface="Palatino Linotype" charset="0"/>
                <a:ea typeface="Palatino Linotype" charset="0"/>
                <a:cs typeface="Palatino Linotype" charset="0"/>
              </a:rPr>
              <a:t>réalité</a:t>
            </a:r>
            <a:endParaRPr lang="en-GB" sz="2400" dirty="0">
              <a:latin typeface="Palatino Linotype" charset="0"/>
              <a:ea typeface="Palatino Linotype" charset="0"/>
              <a:cs typeface="Palatino Linotype" charset="0"/>
            </a:endParaRPr>
          </a:p>
        </p:txBody>
      </p:sp>
      <p:cxnSp>
        <p:nvCxnSpPr>
          <p:cNvPr id="8" name="Connecteur droit avec flèche 7"/>
          <p:cNvCxnSpPr/>
          <p:nvPr/>
        </p:nvCxnSpPr>
        <p:spPr>
          <a:xfrm flipH="1">
            <a:off x="2783673" y="4044314"/>
            <a:ext cx="2933575" cy="88745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0" name="Connecteur droit avec flèche 9"/>
          <p:cNvCxnSpPr/>
          <p:nvPr/>
        </p:nvCxnSpPr>
        <p:spPr>
          <a:xfrm>
            <a:off x="6126479" y="4044314"/>
            <a:ext cx="2178071" cy="88745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66677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872726"/>
          </a:xfrm>
        </p:spPr>
        <p:txBody>
          <a:bodyPr/>
          <a:lstStyle/>
          <a:p>
            <a:pPr algn="ctr"/>
            <a:r>
              <a:rPr lang="en-GB" b="1">
                <a:latin typeface="Palatino Linotype" charset="0"/>
                <a:ea typeface="Palatino Linotype" charset="0"/>
                <a:cs typeface="Palatino Linotype" charset="0"/>
              </a:rPr>
              <a:t>Critical Discourse Analysis </a:t>
            </a:r>
            <a:r>
              <a:rPr lang="en-GB">
                <a:latin typeface="Palatino Linotype" charset="0"/>
                <a:ea typeface="Palatino Linotype" charset="0"/>
                <a:cs typeface="Palatino Linotype" charset="0"/>
              </a:rPr>
              <a:t>(CDA)</a:t>
            </a:r>
            <a:endParaRPr lang="en-GB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2800" dirty="0" smtClean="0">
                <a:latin typeface="Palatino Linotype" charset="0"/>
                <a:ea typeface="Palatino Linotype" charset="0"/>
                <a:cs typeface="Palatino Linotype" charset="0"/>
              </a:rPr>
              <a:t>Le </a:t>
            </a:r>
            <a:r>
              <a:rPr lang="en-GB" sz="2800" dirty="0" err="1" smtClean="0">
                <a:latin typeface="Palatino Linotype" charset="0"/>
                <a:ea typeface="Palatino Linotype" charset="0"/>
                <a:cs typeface="Palatino Linotype" charset="0"/>
              </a:rPr>
              <a:t>pouvoir</a:t>
            </a:r>
            <a:r>
              <a:rPr lang="en-GB" sz="2800" dirty="0" smtClean="0">
                <a:latin typeface="Palatino Linotype" charset="0"/>
                <a:ea typeface="Palatino Linotype" charset="0"/>
                <a:cs typeface="Palatino Linotype" charset="0"/>
              </a:rPr>
              <a:t> social ∼ </a:t>
            </a:r>
            <a:r>
              <a:rPr lang="en-GB" sz="2800" dirty="0" err="1" smtClean="0">
                <a:latin typeface="Palatino Linotype" charset="0"/>
                <a:ea typeface="Palatino Linotype" charset="0"/>
                <a:cs typeface="Palatino Linotype" charset="0"/>
              </a:rPr>
              <a:t>contrôle</a:t>
            </a:r>
            <a:r>
              <a:rPr lang="en-GB" sz="2800" dirty="0" smtClean="0">
                <a:latin typeface="Palatino Linotype" charset="0"/>
                <a:ea typeface="Palatino Linotype" charset="0"/>
                <a:cs typeface="Palatino Linotype" charset="0"/>
              </a:rPr>
              <a:t> et </a:t>
            </a:r>
            <a:r>
              <a:rPr lang="en-GB" sz="2800" dirty="0" err="1" smtClean="0">
                <a:latin typeface="Palatino Linotype" charset="0"/>
                <a:ea typeface="Palatino Linotype" charset="0"/>
                <a:cs typeface="Palatino Linotype" charset="0"/>
              </a:rPr>
              <a:t>accès</a:t>
            </a:r>
            <a:r>
              <a:rPr lang="en-GB" sz="2800" dirty="0" smtClean="0">
                <a:latin typeface="Palatino Linotype" charset="0"/>
                <a:ea typeface="Palatino Linotype" charset="0"/>
                <a:cs typeface="Palatino Linotype" charset="0"/>
              </a:rPr>
              <a:t> au </a:t>
            </a:r>
            <a:r>
              <a:rPr lang="en-GB" sz="2800" dirty="0" err="1" smtClean="0">
                <a:latin typeface="Palatino Linotype" charset="0"/>
                <a:ea typeface="Palatino Linotype" charset="0"/>
                <a:cs typeface="Palatino Linotype" charset="0"/>
              </a:rPr>
              <a:t>discours</a:t>
            </a:r>
            <a:endParaRPr lang="en-GB" sz="2800" dirty="0" smtClean="0">
              <a:latin typeface="Palatino Linotype" charset="0"/>
              <a:ea typeface="Palatino Linotype" charset="0"/>
              <a:cs typeface="Palatino Linotype" charset="0"/>
            </a:endParaRPr>
          </a:p>
          <a:p>
            <a:pPr algn="ctr"/>
            <a:endParaRPr lang="en-GB" sz="3200" dirty="0" smtClean="0">
              <a:latin typeface="Palatino Linotype" charset="0"/>
              <a:ea typeface="Palatino Linotype" charset="0"/>
              <a:cs typeface="Palatino Linotype" charset="0"/>
            </a:endParaRPr>
          </a:p>
          <a:p>
            <a:pPr algn="ctr"/>
            <a:r>
              <a:rPr lang="en-GB" sz="2800" dirty="0" smtClean="0">
                <a:latin typeface="Palatino Linotype" charset="0"/>
                <a:ea typeface="Palatino Linotype" charset="0"/>
                <a:cs typeface="Palatino Linotype" charset="0"/>
              </a:rPr>
              <a:t>Influence (</a:t>
            </a:r>
            <a:r>
              <a:rPr lang="en-GB" sz="2800" dirty="0" err="1" smtClean="0">
                <a:latin typeface="Palatino Linotype" charset="0"/>
                <a:ea typeface="Palatino Linotype" charset="0"/>
                <a:cs typeface="Palatino Linotype" charset="0"/>
              </a:rPr>
              <a:t>implicite</a:t>
            </a:r>
            <a:r>
              <a:rPr lang="en-GB" sz="2800" dirty="0" smtClean="0">
                <a:latin typeface="Palatino Linotype" charset="0"/>
                <a:ea typeface="Palatino Linotype" charset="0"/>
                <a:cs typeface="Palatino Linotype" charset="0"/>
              </a:rPr>
              <a:t>) de la part </a:t>
            </a:r>
          </a:p>
          <a:p>
            <a:pPr algn="ctr"/>
            <a:r>
              <a:rPr lang="en-GB" sz="2800" dirty="0" smtClean="0">
                <a:latin typeface="Palatino Linotype" charset="0"/>
                <a:ea typeface="Palatino Linotype" charset="0"/>
                <a:cs typeface="Palatino Linotype" charset="0"/>
              </a:rPr>
              <a:t>des élites </a:t>
            </a:r>
            <a:r>
              <a:rPr lang="en-GB" sz="2800" dirty="0" smtClean="0">
                <a:latin typeface="Palatino Linotype" charset="0"/>
                <a:ea typeface="Palatino Linotype" charset="0"/>
                <a:cs typeface="Palatino Linotype" charset="0"/>
                <a:sym typeface="Wingdings"/>
              </a:rPr>
              <a:t>⟹ </a:t>
            </a:r>
            <a:r>
              <a:rPr lang="en-GB" sz="2800" dirty="0" err="1" smtClean="0">
                <a:latin typeface="Palatino Linotype" charset="0"/>
                <a:ea typeface="Palatino Linotype" charset="0"/>
                <a:cs typeface="Palatino Linotype" charset="0"/>
                <a:sym typeface="Wingdings"/>
              </a:rPr>
              <a:t>concitoyens</a:t>
            </a:r>
            <a:endParaRPr lang="en-GB" sz="2800" dirty="0" smtClean="0">
              <a:latin typeface="Palatino Linotype" charset="0"/>
              <a:ea typeface="Palatino Linotype" charset="0"/>
              <a:cs typeface="Palatino Linotype" charset="0"/>
              <a:sym typeface="Wingdings"/>
            </a:endParaRPr>
          </a:p>
          <a:p>
            <a:pPr algn="ctr"/>
            <a:endParaRPr lang="en-GB" sz="3200" dirty="0">
              <a:latin typeface="Palatino Linotype" charset="0"/>
              <a:ea typeface="Palatino Linotype" charset="0"/>
              <a:cs typeface="Palatino Linotype" charset="0"/>
              <a:sym typeface="Wingdings"/>
            </a:endParaRPr>
          </a:p>
          <a:p>
            <a:pPr algn="ctr"/>
            <a:r>
              <a:rPr lang="en-GB" sz="3200" b="1" u="sng" dirty="0" err="1" smtClean="0">
                <a:latin typeface="Palatino Linotype" charset="0"/>
                <a:ea typeface="Palatino Linotype" charset="0"/>
                <a:cs typeface="Palatino Linotype" charset="0"/>
                <a:sym typeface="Wingdings"/>
              </a:rPr>
              <a:t>Objectif</a:t>
            </a:r>
            <a:r>
              <a:rPr lang="en-GB" sz="3200" b="1" u="sng" dirty="0" smtClean="0">
                <a:latin typeface="Palatino Linotype" charset="0"/>
                <a:ea typeface="Palatino Linotype" charset="0"/>
                <a:cs typeface="Palatino Linotype" charset="0"/>
                <a:sym typeface="Wingdings"/>
              </a:rPr>
              <a:t> CDA</a:t>
            </a:r>
            <a:r>
              <a:rPr lang="en-GB" sz="3200" dirty="0" smtClean="0">
                <a:latin typeface="Palatino Linotype" charset="0"/>
                <a:ea typeface="Palatino Linotype" charset="0"/>
                <a:cs typeface="Palatino Linotype" charset="0"/>
                <a:sym typeface="Wingdings"/>
              </a:rPr>
              <a:t>: </a:t>
            </a:r>
            <a:r>
              <a:rPr lang="en-GB" sz="3200" dirty="0" err="1" smtClean="0">
                <a:latin typeface="Palatino Linotype" charset="0"/>
                <a:ea typeface="Palatino Linotype" charset="0"/>
                <a:cs typeface="Palatino Linotype" charset="0"/>
                <a:sym typeface="Wingdings"/>
              </a:rPr>
              <a:t>repérér</a:t>
            </a:r>
            <a:r>
              <a:rPr lang="en-GB" sz="3200" dirty="0" smtClean="0">
                <a:latin typeface="Palatino Linotype" charset="0"/>
                <a:ea typeface="Palatino Linotype" charset="0"/>
                <a:cs typeface="Palatino Linotype" charset="0"/>
                <a:sym typeface="Wingdings"/>
              </a:rPr>
              <a:t>, analyser, </a:t>
            </a:r>
            <a:r>
              <a:rPr lang="en-GB" sz="3200" dirty="0" err="1" smtClean="0">
                <a:latin typeface="Palatino Linotype" charset="0"/>
                <a:ea typeface="Palatino Linotype" charset="0"/>
                <a:cs typeface="Palatino Linotype" charset="0"/>
                <a:sym typeface="Wingdings"/>
              </a:rPr>
              <a:t>étudier</a:t>
            </a:r>
            <a:r>
              <a:rPr lang="en-GB" sz="3200" dirty="0" smtClean="0">
                <a:latin typeface="Palatino Linotype" charset="0"/>
                <a:ea typeface="Palatino Linotype" charset="0"/>
                <a:cs typeface="Palatino Linotype" charset="0"/>
                <a:sym typeface="Wingdings"/>
              </a:rPr>
              <a:t> structures </a:t>
            </a:r>
            <a:r>
              <a:rPr lang="en-GB" sz="3200" dirty="0" err="1" smtClean="0">
                <a:latin typeface="Palatino Linotype" charset="0"/>
                <a:ea typeface="Palatino Linotype" charset="0"/>
                <a:cs typeface="Palatino Linotype" charset="0"/>
                <a:sym typeface="Wingdings"/>
              </a:rPr>
              <a:t>linguistiques</a:t>
            </a:r>
            <a:r>
              <a:rPr lang="en-GB" sz="3200" dirty="0" smtClean="0">
                <a:latin typeface="Palatino Linotype" charset="0"/>
                <a:ea typeface="Palatino Linotype" charset="0"/>
                <a:cs typeface="Palatino Linotype" charset="0"/>
                <a:sym typeface="Wingdings"/>
              </a:rPr>
              <a:t> + influence </a:t>
            </a:r>
            <a:r>
              <a:rPr lang="en-GB" sz="3200" dirty="0" err="1" smtClean="0">
                <a:latin typeface="Palatino Linotype" charset="0"/>
                <a:ea typeface="Palatino Linotype" charset="0"/>
                <a:cs typeface="Palatino Linotype" charset="0"/>
                <a:sym typeface="Wingdings"/>
              </a:rPr>
              <a:t>représentations</a:t>
            </a:r>
            <a:r>
              <a:rPr lang="en-GB" sz="3200" dirty="0" smtClean="0">
                <a:latin typeface="Palatino Linotype" charset="0"/>
                <a:ea typeface="Palatino Linotype" charset="0"/>
                <a:cs typeface="Palatino Linotype" charset="0"/>
                <a:sym typeface="Wingdings"/>
              </a:rPr>
              <a:t> </a:t>
            </a:r>
            <a:r>
              <a:rPr lang="en-GB" sz="3200" dirty="0" err="1" smtClean="0">
                <a:latin typeface="Palatino Linotype" charset="0"/>
                <a:ea typeface="Palatino Linotype" charset="0"/>
                <a:cs typeface="Palatino Linotype" charset="0"/>
                <a:sym typeface="Wingdings"/>
              </a:rPr>
              <a:t>mentales</a:t>
            </a:r>
            <a:endParaRPr lang="en-GB" sz="3200" dirty="0">
              <a:latin typeface="Palatino Linotype" charset="0"/>
              <a:ea typeface="Palatino Linotype" charset="0"/>
              <a:cs typeface="Palatino Linotype" charset="0"/>
            </a:endParaRPr>
          </a:p>
        </p:txBody>
      </p:sp>
      <p:sp>
        <p:nvSpPr>
          <p:cNvPr id="4" name="Flèche vers le bas 3"/>
          <p:cNvSpPr/>
          <p:nvPr/>
        </p:nvSpPr>
        <p:spPr>
          <a:xfrm>
            <a:off x="5968909" y="2416630"/>
            <a:ext cx="315141" cy="620485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Flèche vers le bas 4"/>
          <p:cNvSpPr/>
          <p:nvPr/>
        </p:nvSpPr>
        <p:spPr>
          <a:xfrm>
            <a:off x="5968908" y="4142862"/>
            <a:ext cx="315141" cy="620485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8627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872726"/>
          </a:xfrm>
        </p:spPr>
        <p:txBody>
          <a:bodyPr/>
          <a:lstStyle/>
          <a:p>
            <a:pPr algn="ctr"/>
            <a:r>
              <a:rPr lang="en-GB" b="1">
                <a:latin typeface="Palatino Linotype" charset="0"/>
                <a:ea typeface="Palatino Linotype" charset="0"/>
                <a:cs typeface="Palatino Linotype" charset="0"/>
              </a:rPr>
              <a:t>Critical Discourse Analysis </a:t>
            </a:r>
            <a:r>
              <a:rPr lang="en-GB">
                <a:latin typeface="Palatino Linotype" charset="0"/>
                <a:ea typeface="Palatino Linotype" charset="0"/>
                <a:cs typeface="Palatino Linotype" charset="0"/>
              </a:rPr>
              <a:t>(CDA)</a:t>
            </a:r>
            <a:endParaRPr lang="en-GB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200" dirty="0" err="1" smtClean="0">
                <a:latin typeface="Palatino Linotype" charset="0"/>
                <a:ea typeface="Palatino Linotype" charset="0"/>
                <a:cs typeface="Palatino Linotype" charset="0"/>
              </a:rPr>
              <a:t>Autre</a:t>
            </a:r>
            <a:r>
              <a:rPr lang="en-GB" sz="3200" dirty="0" smtClean="0">
                <a:latin typeface="Palatino Linotype" charset="0"/>
                <a:ea typeface="Palatino Linotype" charset="0"/>
                <a:cs typeface="Palatino Linotype" charset="0"/>
              </a:rPr>
              <a:t> notion </a:t>
            </a:r>
            <a:r>
              <a:rPr lang="en-GB" sz="3200" dirty="0" err="1" smtClean="0">
                <a:latin typeface="Palatino Linotype" charset="0"/>
                <a:ea typeface="Palatino Linotype" charset="0"/>
                <a:cs typeface="Palatino Linotype" charset="0"/>
              </a:rPr>
              <a:t>importante</a:t>
            </a:r>
            <a:r>
              <a:rPr lang="en-GB" sz="3200" dirty="0" smtClean="0">
                <a:latin typeface="Palatino Linotype" charset="0"/>
                <a:ea typeface="Palatino Linotype" charset="0"/>
                <a:cs typeface="Palatino Linotype" charset="0"/>
              </a:rPr>
              <a:t>: </a:t>
            </a:r>
          </a:p>
          <a:p>
            <a:endParaRPr lang="en-GB" sz="3200" b="1" dirty="0">
              <a:latin typeface="Palatino Linotype" charset="0"/>
              <a:ea typeface="Palatino Linotype" charset="0"/>
              <a:cs typeface="Palatino Linotype" charset="0"/>
            </a:endParaRPr>
          </a:p>
          <a:p>
            <a:pPr algn="ctr"/>
            <a:r>
              <a:rPr lang="en-GB" sz="3200" b="1" dirty="0" smtClean="0">
                <a:latin typeface="Palatino Linotype" charset="0"/>
                <a:ea typeface="Palatino Linotype" charset="0"/>
                <a:cs typeface="Palatino Linotype" charset="0"/>
              </a:rPr>
              <a:t>IDEOLOGIE</a:t>
            </a:r>
          </a:p>
          <a:p>
            <a:endParaRPr lang="en-GB" sz="3200" b="1" dirty="0">
              <a:latin typeface="Palatino Linotype" charset="0"/>
              <a:ea typeface="Palatino Linotype" charset="0"/>
              <a:cs typeface="Palatino Linotype" charset="0"/>
            </a:endParaRPr>
          </a:p>
          <a:p>
            <a:r>
              <a:rPr lang="en-GB" sz="3200" i="1" dirty="0" smtClean="0">
                <a:latin typeface="Palatino Linotype" charset="0"/>
                <a:ea typeface="Palatino Linotype" charset="0"/>
                <a:cs typeface="Palatino Linotype" charset="0"/>
              </a:rPr>
              <a:t>= un ensemble </a:t>
            </a:r>
            <a:r>
              <a:rPr lang="en-GB" sz="3200" i="1" dirty="0" err="1" smtClean="0">
                <a:latin typeface="Palatino Linotype" charset="0"/>
                <a:ea typeface="Palatino Linotype" charset="0"/>
                <a:cs typeface="Palatino Linotype" charset="0"/>
              </a:rPr>
              <a:t>cohérent</a:t>
            </a:r>
            <a:r>
              <a:rPr lang="en-GB" sz="3200" i="1" dirty="0" smtClean="0">
                <a:latin typeface="Palatino Linotype" charset="0"/>
                <a:ea typeface="Palatino Linotype" charset="0"/>
                <a:cs typeface="Palatino Linotype" charset="0"/>
              </a:rPr>
              <a:t> et stable </a:t>
            </a:r>
            <a:r>
              <a:rPr lang="en-GB" sz="3200" i="1" dirty="0" err="1" smtClean="0">
                <a:latin typeface="Palatino Linotype" charset="0"/>
                <a:ea typeface="Palatino Linotype" charset="0"/>
                <a:cs typeface="Palatino Linotype" charset="0"/>
              </a:rPr>
              <a:t>d’idées</a:t>
            </a:r>
            <a:r>
              <a:rPr lang="en-GB" sz="3200" i="1" dirty="0" smtClean="0">
                <a:latin typeface="Palatino Linotype" charset="0"/>
                <a:ea typeface="Palatino Linotype" charset="0"/>
                <a:cs typeface="Palatino Linotype" charset="0"/>
              </a:rPr>
              <a:t>, de </a:t>
            </a:r>
            <a:r>
              <a:rPr lang="en-GB" sz="3200" i="1" dirty="0" err="1" smtClean="0">
                <a:latin typeface="Palatino Linotype" charset="0"/>
                <a:ea typeface="Palatino Linotype" charset="0"/>
                <a:cs typeface="Palatino Linotype" charset="0"/>
              </a:rPr>
              <a:t>valeurs</a:t>
            </a:r>
            <a:r>
              <a:rPr lang="en-GB" sz="3200" i="1" dirty="0" smtClean="0">
                <a:latin typeface="Palatino Linotype" charset="0"/>
                <a:ea typeface="Palatino Linotype" charset="0"/>
                <a:cs typeface="Palatino Linotype" charset="0"/>
              </a:rPr>
              <a:t> et de </a:t>
            </a:r>
            <a:r>
              <a:rPr lang="en-GB" sz="3200" i="1" dirty="0" err="1" smtClean="0">
                <a:latin typeface="Palatino Linotype" charset="0"/>
                <a:ea typeface="Palatino Linotype" charset="0"/>
                <a:cs typeface="Palatino Linotype" charset="0"/>
              </a:rPr>
              <a:t>symboles</a:t>
            </a:r>
            <a:r>
              <a:rPr lang="en-GB" sz="3200" i="1" dirty="0" smtClean="0">
                <a:latin typeface="Palatino Linotype" charset="0"/>
                <a:ea typeface="Palatino Linotype" charset="0"/>
                <a:cs typeface="Palatino Linotype" charset="0"/>
              </a:rPr>
              <a:t> qui </a:t>
            </a:r>
            <a:r>
              <a:rPr lang="en-GB" sz="3200" i="1" dirty="0" err="1" smtClean="0">
                <a:latin typeface="Palatino Linotype" charset="0"/>
                <a:ea typeface="Palatino Linotype" charset="0"/>
                <a:cs typeface="Palatino Linotype" charset="0"/>
              </a:rPr>
              <a:t>donnent</a:t>
            </a:r>
            <a:r>
              <a:rPr lang="en-GB" sz="3200" i="1" dirty="0" smtClean="0">
                <a:latin typeface="Palatino Linotype" charset="0"/>
                <a:ea typeface="Palatino Linotype" charset="0"/>
                <a:cs typeface="Palatino Linotype" charset="0"/>
              </a:rPr>
              <a:t> un </a:t>
            </a:r>
            <a:r>
              <a:rPr lang="en-GB" sz="3200" i="1" dirty="0" err="1" smtClean="0">
                <a:latin typeface="Palatino Linotype" charset="0"/>
                <a:ea typeface="Palatino Linotype" charset="0"/>
                <a:cs typeface="Palatino Linotype" charset="0"/>
              </a:rPr>
              <a:t>sens</a:t>
            </a:r>
            <a:r>
              <a:rPr lang="en-GB" sz="3200" i="1" dirty="0" smtClean="0">
                <a:latin typeface="Palatino Linotype" charset="0"/>
                <a:ea typeface="Palatino Linotype" charset="0"/>
                <a:cs typeface="Palatino Linotype" charset="0"/>
              </a:rPr>
              <a:t> </a:t>
            </a:r>
            <a:r>
              <a:rPr lang="en-GB" sz="3200" i="1" dirty="0" err="1" smtClean="0">
                <a:latin typeface="Palatino Linotype" charset="0"/>
                <a:ea typeface="Palatino Linotype" charset="0"/>
                <a:cs typeface="Palatino Linotype" charset="0"/>
              </a:rPr>
              <a:t>ou</a:t>
            </a:r>
            <a:r>
              <a:rPr lang="en-GB" sz="3200" i="1" dirty="0" smtClean="0">
                <a:latin typeface="Palatino Linotype" charset="0"/>
                <a:ea typeface="Palatino Linotype" charset="0"/>
                <a:cs typeface="Palatino Linotype" charset="0"/>
              </a:rPr>
              <a:t> </a:t>
            </a:r>
            <a:r>
              <a:rPr lang="en-GB" sz="3200" i="1" dirty="0" err="1" smtClean="0">
                <a:latin typeface="Palatino Linotype" charset="0"/>
                <a:ea typeface="Palatino Linotype" charset="0"/>
                <a:cs typeface="Palatino Linotype" charset="0"/>
              </a:rPr>
              <a:t>une</a:t>
            </a:r>
            <a:r>
              <a:rPr lang="en-GB" sz="3200" i="1" dirty="0" smtClean="0">
                <a:latin typeface="Palatino Linotype" charset="0"/>
                <a:ea typeface="Palatino Linotype" charset="0"/>
                <a:cs typeface="Palatino Linotype" charset="0"/>
              </a:rPr>
              <a:t> perspective </a:t>
            </a:r>
            <a:r>
              <a:rPr lang="en-GB" sz="3200" i="1" dirty="0" err="1" smtClean="0">
                <a:latin typeface="Palatino Linotype" charset="0"/>
                <a:ea typeface="Palatino Linotype" charset="0"/>
                <a:cs typeface="Palatino Linotype" charset="0"/>
              </a:rPr>
              <a:t>à</a:t>
            </a:r>
            <a:r>
              <a:rPr lang="en-GB" sz="3200" i="1" dirty="0" smtClean="0">
                <a:latin typeface="Palatino Linotype" charset="0"/>
                <a:ea typeface="Palatino Linotype" charset="0"/>
                <a:cs typeface="Palatino Linotype" charset="0"/>
              </a:rPr>
              <a:t> la </a:t>
            </a:r>
            <a:r>
              <a:rPr lang="en-GB" sz="3200" i="1" dirty="0" err="1" smtClean="0">
                <a:latin typeface="Palatino Linotype" charset="0"/>
                <a:ea typeface="Palatino Linotype" charset="0"/>
                <a:cs typeface="Palatino Linotype" charset="0"/>
              </a:rPr>
              <a:t>réalité</a:t>
            </a:r>
            <a:r>
              <a:rPr lang="en-GB" sz="3200" i="1" dirty="0" smtClean="0">
                <a:latin typeface="Palatino Linotype" charset="0"/>
                <a:ea typeface="Palatino Linotype" charset="0"/>
                <a:cs typeface="Palatino Linotype" charset="0"/>
              </a:rPr>
              <a:t> </a:t>
            </a:r>
            <a:r>
              <a:rPr lang="en-GB" sz="2400" dirty="0" smtClean="0">
                <a:latin typeface="Palatino Linotype" charset="0"/>
                <a:ea typeface="Palatino Linotype" charset="0"/>
                <a:cs typeface="Palatino Linotype" charset="0"/>
              </a:rPr>
              <a:t>(Van </a:t>
            </a:r>
            <a:r>
              <a:rPr lang="en-GB" sz="2400" dirty="0" err="1" smtClean="0">
                <a:latin typeface="Palatino Linotype" charset="0"/>
                <a:ea typeface="Palatino Linotype" charset="0"/>
                <a:cs typeface="Palatino Linotype" charset="0"/>
              </a:rPr>
              <a:t>Dijk</a:t>
            </a:r>
            <a:r>
              <a:rPr lang="en-GB" sz="2400" dirty="0" smtClean="0">
                <a:latin typeface="Palatino Linotype" charset="0"/>
                <a:ea typeface="Palatino Linotype" charset="0"/>
                <a:cs typeface="Palatino Linotype" charset="0"/>
              </a:rPr>
              <a:t>, 2006)</a:t>
            </a:r>
            <a:endParaRPr lang="en-GB" sz="2400" dirty="0">
              <a:latin typeface="Palatino Linotype" charset="0"/>
              <a:ea typeface="Palatino Linotype" charset="0"/>
              <a:cs typeface="Palatino Linotype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800600" y="3069771"/>
            <a:ext cx="2743200" cy="522515"/>
          </a:xfrm>
          <a:prstGeom prst="rect">
            <a:avLst/>
          </a:prstGeom>
          <a:noFill/>
          <a:ln w="571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0704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872726"/>
          </a:xfrm>
        </p:spPr>
        <p:txBody>
          <a:bodyPr>
            <a:normAutofit fontScale="90000"/>
          </a:bodyPr>
          <a:lstStyle/>
          <a:p>
            <a:pPr algn="ctr"/>
            <a:r>
              <a:rPr lang="en-GB" b="1" dirty="0" smtClean="0">
                <a:latin typeface="Palatino Linotype" charset="0"/>
                <a:ea typeface="Palatino Linotype" charset="0"/>
                <a:cs typeface="Palatino Linotype" charset="0"/>
              </a:rPr>
              <a:t>Conceptual Metaphor Theory </a:t>
            </a:r>
            <a:r>
              <a:rPr lang="en-GB" dirty="0" smtClean="0">
                <a:latin typeface="Palatino Linotype" charset="0"/>
                <a:ea typeface="Palatino Linotype" charset="0"/>
                <a:cs typeface="Palatino Linotype" charset="0"/>
              </a:rPr>
              <a:t>(CMT)</a:t>
            </a:r>
            <a:endParaRPr lang="en-GB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charset="2"/>
              <a:buChar char="Ø"/>
            </a:pPr>
            <a:r>
              <a:rPr lang="en-GB" sz="2400" dirty="0" smtClean="0">
                <a:latin typeface="Palatino Linotype" charset="0"/>
                <a:ea typeface="Palatino Linotype" charset="0"/>
                <a:cs typeface="Palatino Linotype" charset="0"/>
              </a:rPr>
              <a:t> Lakoff &amp; Johnson: </a:t>
            </a:r>
            <a:r>
              <a:rPr lang="en-GB" sz="2400" i="1" dirty="0" smtClean="0">
                <a:latin typeface="Palatino Linotype" charset="0"/>
                <a:ea typeface="Palatino Linotype" charset="0"/>
                <a:cs typeface="Palatino Linotype" charset="0"/>
              </a:rPr>
              <a:t>Metaphors We Live By </a:t>
            </a:r>
            <a:r>
              <a:rPr lang="en-GB" sz="2400" dirty="0" smtClean="0">
                <a:latin typeface="Palatino Linotype" charset="0"/>
                <a:ea typeface="Palatino Linotype" charset="0"/>
                <a:cs typeface="Palatino Linotype" charset="0"/>
              </a:rPr>
              <a:t>(1980) </a:t>
            </a:r>
            <a:br>
              <a:rPr lang="en-GB" sz="2400" dirty="0" smtClean="0">
                <a:latin typeface="Palatino Linotype" charset="0"/>
                <a:ea typeface="Palatino Linotype" charset="0"/>
                <a:cs typeface="Palatino Linotype" charset="0"/>
              </a:rPr>
            </a:br>
            <a:endParaRPr lang="en-GB" sz="2400" dirty="0" smtClean="0">
              <a:latin typeface="Palatino Linotype" charset="0"/>
              <a:ea typeface="Palatino Linotype" charset="0"/>
              <a:cs typeface="Palatino Linotype" charset="0"/>
            </a:endParaRPr>
          </a:p>
          <a:p>
            <a:pPr>
              <a:buFont typeface="Wingdings" charset="2"/>
              <a:buChar char="Ø"/>
            </a:pPr>
            <a:r>
              <a:rPr lang="en-GB" sz="2400" dirty="0">
                <a:latin typeface="Palatino Linotype" charset="0"/>
                <a:ea typeface="Palatino Linotype" charset="0"/>
                <a:cs typeface="Palatino Linotype" charset="0"/>
              </a:rPr>
              <a:t> </a:t>
            </a:r>
            <a:r>
              <a:rPr lang="en-GB" sz="2400" dirty="0" err="1" smtClean="0">
                <a:latin typeface="Palatino Linotype" charset="0"/>
                <a:ea typeface="Palatino Linotype" charset="0"/>
                <a:cs typeface="Palatino Linotype" charset="0"/>
              </a:rPr>
              <a:t>Métaphores</a:t>
            </a:r>
            <a:r>
              <a:rPr lang="en-GB" sz="2400" dirty="0" smtClean="0">
                <a:latin typeface="Palatino Linotype" charset="0"/>
                <a:ea typeface="Palatino Linotype" charset="0"/>
                <a:cs typeface="Palatino Linotype" charset="0"/>
              </a:rPr>
              <a:t> = </a:t>
            </a:r>
            <a:r>
              <a:rPr lang="en-GB" sz="2400" dirty="0" err="1" smtClean="0">
                <a:latin typeface="Palatino Linotype" charset="0"/>
                <a:ea typeface="Palatino Linotype" charset="0"/>
                <a:cs typeface="Palatino Linotype" charset="0"/>
              </a:rPr>
              <a:t>conceptuelles</a:t>
            </a:r>
            <a:r>
              <a:rPr lang="en-GB" sz="2400" dirty="0" smtClean="0">
                <a:latin typeface="Palatino Linotype" charset="0"/>
                <a:ea typeface="Palatino Linotype" charset="0"/>
                <a:cs typeface="Palatino Linotype" charset="0"/>
              </a:rPr>
              <a:t> ⟹ </a:t>
            </a:r>
            <a:r>
              <a:rPr lang="en-GB" sz="2400" dirty="0" err="1" smtClean="0">
                <a:latin typeface="Palatino Linotype" charset="0"/>
                <a:ea typeface="Palatino Linotype" charset="0"/>
                <a:cs typeface="Palatino Linotype" charset="0"/>
              </a:rPr>
              <a:t>percevoir</a:t>
            </a:r>
            <a:r>
              <a:rPr lang="en-GB" sz="2400" dirty="0" smtClean="0">
                <a:latin typeface="Palatino Linotype" charset="0"/>
                <a:ea typeface="Palatino Linotype" charset="0"/>
                <a:cs typeface="Palatino Linotype" charset="0"/>
              </a:rPr>
              <a:t>, </a:t>
            </a:r>
            <a:r>
              <a:rPr lang="en-GB" sz="2400" dirty="0" err="1" smtClean="0">
                <a:latin typeface="Palatino Linotype" charset="0"/>
                <a:ea typeface="Palatino Linotype" charset="0"/>
                <a:cs typeface="Palatino Linotype" charset="0"/>
              </a:rPr>
              <a:t>comprendre</a:t>
            </a:r>
            <a:r>
              <a:rPr lang="en-GB" sz="2400" dirty="0" smtClean="0">
                <a:latin typeface="Palatino Linotype" charset="0"/>
                <a:ea typeface="Palatino Linotype" charset="0"/>
                <a:cs typeface="Palatino Linotype" charset="0"/>
              </a:rPr>
              <a:t> &amp; structurer le monde</a:t>
            </a:r>
            <a:br>
              <a:rPr lang="en-GB" sz="2400" dirty="0" smtClean="0">
                <a:latin typeface="Palatino Linotype" charset="0"/>
                <a:ea typeface="Palatino Linotype" charset="0"/>
                <a:cs typeface="Palatino Linotype" charset="0"/>
              </a:rPr>
            </a:br>
            <a:endParaRPr lang="en-GB" sz="2400" dirty="0" smtClean="0">
              <a:latin typeface="Palatino Linotype" charset="0"/>
              <a:ea typeface="Palatino Linotype" charset="0"/>
              <a:cs typeface="Palatino Linotype" charset="0"/>
            </a:endParaRPr>
          </a:p>
          <a:p>
            <a:pPr>
              <a:buFont typeface="Wingdings" charset="2"/>
              <a:buChar char="Ø"/>
            </a:pPr>
            <a:r>
              <a:rPr lang="en-GB" sz="2400" dirty="0">
                <a:latin typeface="Palatino Linotype" charset="0"/>
                <a:ea typeface="Palatino Linotype" charset="0"/>
                <a:cs typeface="Palatino Linotype" charset="0"/>
              </a:rPr>
              <a:t> </a:t>
            </a:r>
            <a:r>
              <a:rPr lang="en-GB" sz="2400" b="1" dirty="0" err="1" smtClean="0">
                <a:latin typeface="Palatino Linotype" charset="0"/>
                <a:ea typeface="Palatino Linotype" charset="0"/>
                <a:cs typeface="Palatino Linotype" charset="0"/>
              </a:rPr>
              <a:t>Métaphores</a:t>
            </a:r>
            <a:r>
              <a:rPr lang="en-GB" sz="2400" b="1" dirty="0" smtClean="0">
                <a:latin typeface="Palatino Linotype" charset="0"/>
                <a:ea typeface="Palatino Linotype" charset="0"/>
                <a:cs typeface="Palatino Linotype" charset="0"/>
              </a:rPr>
              <a:t> = langue + </a:t>
            </a:r>
            <a:r>
              <a:rPr lang="en-GB" sz="2400" b="1" dirty="0" err="1" smtClean="0">
                <a:latin typeface="Palatino Linotype" charset="0"/>
                <a:ea typeface="Palatino Linotype" charset="0"/>
                <a:cs typeface="Palatino Linotype" charset="0"/>
              </a:rPr>
              <a:t>pensée</a:t>
            </a:r>
            <a:r>
              <a:rPr lang="en-GB" sz="2400" b="1" dirty="0" smtClean="0">
                <a:latin typeface="Palatino Linotype" charset="0"/>
                <a:ea typeface="Palatino Linotype" charset="0"/>
                <a:cs typeface="Palatino Linotype" charset="0"/>
              </a:rPr>
              <a:t/>
            </a:r>
            <a:br>
              <a:rPr lang="en-GB" sz="2400" b="1" dirty="0" smtClean="0">
                <a:latin typeface="Palatino Linotype" charset="0"/>
                <a:ea typeface="Palatino Linotype" charset="0"/>
                <a:cs typeface="Palatino Linotype" charset="0"/>
              </a:rPr>
            </a:br>
            <a:endParaRPr lang="en-GB" sz="2400" b="1" dirty="0" smtClean="0">
              <a:latin typeface="Palatino Linotype" charset="0"/>
              <a:ea typeface="Palatino Linotype" charset="0"/>
              <a:cs typeface="Palatino Linotype" charset="0"/>
            </a:endParaRPr>
          </a:p>
          <a:p>
            <a:pPr>
              <a:buFont typeface="Wingdings" charset="2"/>
              <a:buChar char="Ø"/>
            </a:pPr>
            <a:r>
              <a:rPr lang="en-GB" sz="2400" b="1" dirty="0">
                <a:latin typeface="Palatino Linotype" charset="0"/>
                <a:ea typeface="Palatino Linotype" charset="0"/>
                <a:cs typeface="Palatino Linotype" charset="0"/>
              </a:rPr>
              <a:t> </a:t>
            </a:r>
            <a:r>
              <a:rPr lang="en-GB" sz="2400" dirty="0" smtClean="0">
                <a:latin typeface="Palatino Linotype" charset="0"/>
                <a:ea typeface="Palatino Linotype" charset="0"/>
                <a:cs typeface="Palatino Linotype" charset="0"/>
              </a:rPr>
              <a:t>Concept </a:t>
            </a:r>
            <a:r>
              <a:rPr lang="fr-FR" sz="2400" dirty="0" smtClean="0">
                <a:latin typeface="Palatino Linotype" charset="0"/>
                <a:ea typeface="Palatino Linotype" charset="0"/>
                <a:cs typeface="Palatino Linotype" charset="0"/>
              </a:rPr>
              <a:t>essentiel</a:t>
            </a:r>
            <a:r>
              <a:rPr lang="en-GB" sz="2400" dirty="0" smtClean="0">
                <a:latin typeface="Palatino Linotype" charset="0"/>
                <a:ea typeface="Palatino Linotype" charset="0"/>
                <a:cs typeface="Palatino Linotype" charset="0"/>
              </a:rPr>
              <a:t>: </a:t>
            </a:r>
            <a:r>
              <a:rPr lang="en-GB" sz="2400" i="1" dirty="0" smtClean="0">
                <a:latin typeface="Palatino Linotype" charset="0"/>
                <a:ea typeface="Palatino Linotype" charset="0"/>
                <a:cs typeface="Palatino Linotype" charset="0"/>
              </a:rPr>
              <a:t>cross-domain mapping</a:t>
            </a:r>
            <a:endParaRPr lang="en-GB" sz="2400" b="1" dirty="0" smtClean="0">
              <a:latin typeface="Palatino Linotype" charset="0"/>
              <a:ea typeface="Palatino Linotype" charset="0"/>
              <a:cs typeface="Palatino Linotyp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1219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872726"/>
          </a:xfrm>
        </p:spPr>
        <p:txBody>
          <a:bodyPr>
            <a:normAutofit fontScale="90000"/>
          </a:bodyPr>
          <a:lstStyle/>
          <a:p>
            <a:pPr algn="ctr"/>
            <a:r>
              <a:rPr lang="en-GB" b="1" dirty="0" smtClean="0">
                <a:latin typeface="Palatino Linotype" charset="0"/>
                <a:ea typeface="Palatino Linotype" charset="0"/>
                <a:cs typeface="Palatino Linotype" charset="0"/>
              </a:rPr>
              <a:t>Conceptual Metaphor Theory </a:t>
            </a:r>
            <a:r>
              <a:rPr lang="en-GB" dirty="0" smtClean="0">
                <a:latin typeface="Palatino Linotype" charset="0"/>
                <a:ea typeface="Palatino Linotype" charset="0"/>
                <a:cs typeface="Palatino Linotype" charset="0"/>
              </a:rPr>
              <a:t>(CMT)</a:t>
            </a:r>
            <a:endParaRPr lang="en-GB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554566"/>
          </a:xfrm>
        </p:spPr>
        <p:txBody>
          <a:bodyPr>
            <a:norm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charset="2"/>
              <a:buNone/>
              <a:tabLst/>
              <a:defRPr/>
            </a:pPr>
            <a:r>
              <a:rPr lang="en-GB" sz="2800" b="1" u="sng" dirty="0" smtClean="0">
                <a:latin typeface="Palatino Linotype" charset="0"/>
                <a:ea typeface="Palatino Linotype" charset="0"/>
                <a:cs typeface="Palatino Linotype" charset="0"/>
              </a:rPr>
              <a:t>Cross-domain mapping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charset="2"/>
              <a:buNone/>
              <a:tabLst/>
              <a:defRPr/>
            </a:pPr>
            <a:endParaRPr lang="en-GB" sz="2400" b="1" u="sng" dirty="0">
              <a:latin typeface="Palatino Linotype" charset="0"/>
              <a:ea typeface="Palatino Linotype" charset="0"/>
              <a:cs typeface="Palatino Linotype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charset="2"/>
              <a:buNone/>
              <a:tabLst/>
              <a:defRPr/>
            </a:pPr>
            <a:endParaRPr lang="en-GB" sz="2400" dirty="0" smtClean="0">
              <a:latin typeface="Palatino Linotype" charset="0"/>
              <a:ea typeface="Palatino Linotype" charset="0"/>
              <a:cs typeface="Palatino Linotype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1097280" y="3908878"/>
            <a:ext cx="3086100" cy="1200329"/>
          </a:xfrm>
          <a:prstGeom prst="rect">
            <a:avLst/>
          </a:prstGeom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3600" b="1" dirty="0" smtClean="0">
                <a:solidFill>
                  <a:srgbClr val="92D050"/>
                </a:solidFill>
                <a:latin typeface="Palatino Linotype" charset="0"/>
                <a:ea typeface="Palatino Linotype" charset="0"/>
                <a:cs typeface="Palatino Linotype" charset="0"/>
              </a:rPr>
              <a:t>Domaine </a:t>
            </a:r>
            <a:r>
              <a:rPr lang="en-GB" sz="3600" b="1" dirty="0" err="1" smtClean="0">
                <a:solidFill>
                  <a:srgbClr val="92D050"/>
                </a:solidFill>
                <a:latin typeface="Palatino Linotype" charset="0"/>
                <a:ea typeface="Palatino Linotype" charset="0"/>
                <a:cs typeface="Palatino Linotype" charset="0"/>
              </a:rPr>
              <a:t>cible</a:t>
            </a:r>
            <a:endParaRPr lang="en-GB" sz="3600" b="1" dirty="0">
              <a:solidFill>
                <a:srgbClr val="92D050"/>
              </a:solidFill>
              <a:latin typeface="Palatino Linotype" charset="0"/>
              <a:ea typeface="Palatino Linotype" charset="0"/>
              <a:cs typeface="Palatino Linotype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8069580" y="3970434"/>
            <a:ext cx="3086100" cy="1077218"/>
          </a:xfrm>
          <a:prstGeom prst="rect">
            <a:avLst/>
          </a:prstGeom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3200" b="1" dirty="0" smtClean="0">
                <a:solidFill>
                  <a:schemeClr val="accent6"/>
                </a:solidFill>
                <a:latin typeface="Palatino Linotype" charset="0"/>
                <a:ea typeface="Palatino Linotype" charset="0"/>
                <a:cs typeface="Palatino Linotype" charset="0"/>
              </a:rPr>
              <a:t>Domaine source</a:t>
            </a:r>
            <a:endParaRPr lang="en-GB" sz="3200" b="1" dirty="0">
              <a:solidFill>
                <a:schemeClr val="accent6"/>
              </a:solidFill>
              <a:latin typeface="Palatino Linotype" charset="0"/>
              <a:ea typeface="Palatino Linotype" charset="0"/>
              <a:cs typeface="Palatino Linotype" charset="0"/>
            </a:endParaRPr>
          </a:p>
        </p:txBody>
      </p:sp>
      <p:sp>
        <p:nvSpPr>
          <p:cNvPr id="7" name="Flèche à trois pointes 6"/>
          <p:cNvSpPr/>
          <p:nvPr/>
        </p:nvSpPr>
        <p:spPr>
          <a:xfrm>
            <a:off x="4738551" y="2645230"/>
            <a:ext cx="2775858" cy="2307044"/>
          </a:xfrm>
          <a:prstGeom prst="leftRightUpArrow">
            <a:avLst>
              <a:gd name="adj1" fmla="val 25000"/>
              <a:gd name="adj2" fmla="val 19474"/>
              <a:gd name="adj3" fmla="val 25000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6929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étrospection">
  <a:themeElements>
    <a:clrScheme name="Blue Green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Rétrospectio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étrospection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Bureau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980</TotalTime>
  <Words>1001</Words>
  <Application>Microsoft Macintosh PowerPoint</Application>
  <PresentationFormat>Grand écran</PresentationFormat>
  <Paragraphs>234</Paragraphs>
  <Slides>29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29</vt:i4>
      </vt:variant>
    </vt:vector>
  </HeadingPairs>
  <TitlesOfParts>
    <vt:vector size="35" baseType="lpstr">
      <vt:lpstr>Calibri</vt:lpstr>
      <vt:lpstr>Calibri Light</vt:lpstr>
      <vt:lpstr>Courier New</vt:lpstr>
      <vt:lpstr>Palatino Linotype</vt:lpstr>
      <vt:lpstr>Wingdings</vt:lpstr>
      <vt:lpstr>Rétrospection</vt:lpstr>
      <vt:lpstr>Séminaire:  Linguistique </vt:lpstr>
      <vt:lpstr>La théorie des métaphores délibérées et son cadre théorique:  une analyse bottom-up des caractéristiques  des métaphores délibérées </vt:lpstr>
      <vt:lpstr>Les théories </vt:lpstr>
      <vt:lpstr>Critical Discourse Analysis (CDA)</vt:lpstr>
      <vt:lpstr>Critical Discourse Analysis (CDA)</vt:lpstr>
      <vt:lpstr>Critical Discourse Analysis (CDA)</vt:lpstr>
      <vt:lpstr>Critical Discourse Analysis (CDA)</vt:lpstr>
      <vt:lpstr>Conceptual Metaphor Theory (CMT)</vt:lpstr>
      <vt:lpstr>Conceptual Metaphor Theory (CMT)</vt:lpstr>
      <vt:lpstr>Conceptual Metaphor Theory (CMT)</vt:lpstr>
      <vt:lpstr>Conceptual Metaphor Theory (CMT)</vt:lpstr>
      <vt:lpstr>Critical Metaphor Analysis (CMA)</vt:lpstr>
      <vt:lpstr>Critical Metaphor Analysis (CMA)</vt:lpstr>
      <vt:lpstr>Deliberate Metaphor Theory (DMT)</vt:lpstr>
      <vt:lpstr>Deliberate Metaphor Theory (DMT)</vt:lpstr>
      <vt:lpstr>Deliberate Metaphor Theory (DMT)</vt:lpstr>
      <vt:lpstr>Deliberate Metaphor Theory (DMT)</vt:lpstr>
      <vt:lpstr>Deliberate Metaphor Theory (DMT)</vt:lpstr>
      <vt:lpstr>La théorie des métaphores délibérées et son cadre théorique:  une analyse bottom-up des caractéristiques  des métaphores délibérées</vt:lpstr>
      <vt:lpstr>La théorie des métaphores délibérées et son cadre théorique:  une analyse bottom-up des caractéristiques  des métaphores délibérées</vt:lpstr>
      <vt:lpstr>La théorie des métaphores délibérées et son cadre théorique:  une analyse bottom-up des caractéristiques  des métaphores délibérées</vt:lpstr>
      <vt:lpstr>La théorie des métaphores délibérées et son cadre théorique:  une analyse bottom-up des caractéristiques  des métaphores délibérées</vt:lpstr>
      <vt:lpstr>La théorie des métaphores délibérées et son cadre théorique:  une analyse bottom-up des caractéristiques  des métaphores délibérées</vt:lpstr>
      <vt:lpstr> </vt:lpstr>
      <vt:lpstr>La théorie des métaphores délibérées et son cadre théorique:  une analyse bottom-up des caractéristiques  des métaphores délibérées</vt:lpstr>
      <vt:lpstr>La théorie des métaphores délibérées et son cadre théorique:  une analyse bottom-up des caractéristiques  des métaphores délibérées</vt:lpstr>
      <vt:lpstr>La théorie des métaphores délibérées et son cadre théorique:  une analyse bottom-up des caractéristiques  des métaphores délibérées</vt:lpstr>
      <vt:lpstr>La théorie des métaphores délibérées et son cadre théorique:  une analyse bottom-up des caractéristiques  des métaphores délibérées</vt:lpstr>
      <vt:lpstr>La théorie des métaphores délibérées et son cadre théorique:  une analyse bottom-up des caractéristiques  des métaphores délibérées</vt:lpstr>
    </vt:vector>
  </TitlesOfParts>
  <Company/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Séminaire:  Linguistique </dc:title>
  <dc:creator>Pauline Heyvaert</dc:creator>
  <cp:lastModifiedBy>Pauline Heyvaert</cp:lastModifiedBy>
  <cp:revision>32</cp:revision>
  <dcterms:created xsi:type="dcterms:W3CDTF">2017-11-16T15:55:44Z</dcterms:created>
  <dcterms:modified xsi:type="dcterms:W3CDTF">2017-11-17T08:16:14Z</dcterms:modified>
</cp:coreProperties>
</file>