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1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9" r:id="rId23"/>
    <p:sldId id="277" r:id="rId24"/>
    <p:sldId id="278" r:id="rId25"/>
    <p:sldId id="281" r:id="rId26"/>
    <p:sldId id="282" r:id="rId27"/>
    <p:sldId id="283" r:id="rId28"/>
    <p:sldId id="284" r:id="rId29"/>
    <p:sldId id="285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52"/>
    <p:restoredTop sz="94630"/>
  </p:normalViewPr>
  <p:slideViewPr>
    <p:cSldViewPr snapToGrid="0" snapToObjects="1">
      <p:cViewPr varScale="1">
        <p:scale>
          <a:sx n="79" d="100"/>
          <a:sy n="79" d="100"/>
        </p:scale>
        <p:origin x="22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FD826-9182-5B41-B6CB-5AED68E17C30}" type="datetimeFigureOut">
              <a:rPr lang="en-GB" smtClean="0"/>
              <a:t>16/11/2017</a:t>
            </a:fld>
            <a:endParaRPr lang="en-GB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2BBE11-C945-8F4F-B5EB-29A38258B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691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BBE11-C945-8F4F-B5EB-29A38258B34B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697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BBE11-C945-8F4F-B5EB-29A38258B34B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83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11/16/17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11/16/17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11/16/17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11/16/17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smtClean="0"/>
              <a:t>11/16/17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11/16/17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591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tif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tif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883658"/>
          </a:xfrm>
        </p:spPr>
        <p:txBody>
          <a:bodyPr/>
          <a:lstStyle/>
          <a:p>
            <a:pPr algn="ctr"/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Séminaire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b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Linguistique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sz="2800" i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720327"/>
          </a:xfrm>
        </p:spPr>
        <p:txBody>
          <a:bodyPr>
            <a:noAutofit/>
          </a:bodyPr>
          <a:lstStyle/>
          <a:p>
            <a:pPr algn="r"/>
            <a:r>
              <a:rPr lang="en-GB" sz="1600" i="1" dirty="0" smtClean="0">
                <a:latin typeface="Palatino Linotype" charset="0"/>
                <a:ea typeface="Palatino Linotype" charset="0"/>
                <a:cs typeface="Palatino Linotype" charset="0"/>
              </a:rPr>
              <a:t>Heyvaert Pauline</a:t>
            </a:r>
          </a:p>
          <a:p>
            <a:pPr algn="r"/>
            <a:r>
              <a:rPr lang="en-GB" sz="16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Doctorante</a:t>
            </a:r>
            <a:r>
              <a:rPr lang="en-GB" sz="1600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16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en</a:t>
            </a:r>
            <a:r>
              <a:rPr lang="en-GB" sz="1600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16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linguistique</a:t>
            </a:r>
            <a:r>
              <a:rPr lang="en-GB" sz="1600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16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néerlandaise</a:t>
            </a:r>
            <a:endParaRPr lang="en-GB" sz="1600" i="1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r"/>
            <a:r>
              <a:rPr lang="en-GB" sz="1400" i="1" dirty="0" smtClean="0">
                <a:latin typeface="Palatino Linotype" charset="0"/>
                <a:ea typeface="Palatino Linotype" charset="0"/>
                <a:cs typeface="Palatino Linotype" charset="0"/>
              </a:rPr>
              <a:t>Université de Liège, </a:t>
            </a:r>
          </a:p>
          <a:p>
            <a:pPr algn="r"/>
            <a:r>
              <a:rPr lang="en-GB" sz="14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université</a:t>
            </a:r>
            <a:r>
              <a:rPr lang="en-GB" sz="1400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14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catholique</a:t>
            </a:r>
            <a:r>
              <a:rPr lang="en-GB" sz="1400" i="1" dirty="0" smtClean="0">
                <a:latin typeface="Palatino Linotype" charset="0"/>
                <a:ea typeface="Palatino Linotype" charset="0"/>
                <a:cs typeface="Palatino Linotype" charset="0"/>
              </a:rPr>
              <a:t> de </a:t>
            </a:r>
            <a:r>
              <a:rPr lang="en-GB" sz="14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louvain</a:t>
            </a:r>
            <a:endParaRPr lang="en-GB" sz="1400" i="1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endParaRPr lang="en-GB" sz="2000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64" y="4746906"/>
            <a:ext cx="2023672" cy="113775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3723" y="4803389"/>
            <a:ext cx="1492457" cy="108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11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72726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Conceptual Metaphor Theory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(CMT)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10137"/>
          </a:xfrm>
        </p:spPr>
        <p:txBody>
          <a:bodyPr>
            <a:normAutofit lnSpcReduction="100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GB" sz="28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Cross-domain mapping:</a:t>
            </a:r>
            <a:r>
              <a:rPr lang="en-GB" sz="28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exemples</a:t>
            </a:r>
            <a:endParaRPr lang="en-GB" sz="2800" i="1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en-GB" sz="2800" b="1" i="1" u="sng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GB" sz="2800" b="1" dirty="0" err="1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dirty="0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dirty="0" err="1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linguistiques</a:t>
            </a:r>
            <a:r>
              <a:rPr lang="en-GB" sz="2800" b="1" dirty="0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en-GB" sz="2800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  <a:t>Il </a:t>
            </a:r>
            <a:r>
              <a:rPr lang="en-GB" sz="2800" b="1" i="1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attaqua</a:t>
            </a:r>
            <a: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chaque</a:t>
            </a:r>
            <a: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  <a:t> point </a:t>
            </a:r>
            <a:r>
              <a:rPr lang="en-GB" sz="28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faible</a:t>
            </a:r>
            <a: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  <a:t> de mon argumentation.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GB" sz="28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Lors</a:t>
            </a:r>
            <a: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  <a:t> du </a:t>
            </a:r>
            <a:r>
              <a:rPr lang="en-GB" sz="28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débat</a:t>
            </a:r>
            <a: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  <a:t>, </a:t>
            </a:r>
            <a:r>
              <a:rPr lang="en-GB" sz="28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elle</a:t>
            </a:r>
            <a: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  <a:t> a </a:t>
            </a:r>
            <a:r>
              <a:rPr lang="en-GB" sz="2800" b="1" i="1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défendu</a:t>
            </a:r>
            <a:r>
              <a:rPr lang="en-GB" sz="2800" b="1" i="1" u="sng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  <a:t>son point de </a:t>
            </a:r>
            <a:r>
              <a:rPr lang="en-GB" sz="28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vue</a:t>
            </a:r>
            <a: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  <a:t>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en-GB" sz="2800" i="1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GB" sz="2800" b="1" dirty="0" err="1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Métaphore</a:t>
            </a:r>
            <a:r>
              <a:rPr lang="en-GB" sz="2800" b="1" dirty="0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dirty="0" err="1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conceptuelle</a:t>
            </a:r>
            <a:r>
              <a:rPr lang="en-GB" sz="2800" b="1" dirty="0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en-GB" sz="2800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GB" sz="2800" b="1" i="1" dirty="0" smtClean="0">
                <a:solidFill>
                  <a:srgbClr val="92D050"/>
                </a:solidFill>
                <a:latin typeface="Palatino Linotype" charset="0"/>
                <a:ea typeface="Palatino Linotype" charset="0"/>
                <a:cs typeface="Palatino Linotype" charset="0"/>
              </a:rPr>
              <a:t>DISCUSSION</a:t>
            </a:r>
            <a:r>
              <a:rPr lang="en-GB" sz="2800" i="1" dirty="0" smtClean="0">
                <a:solidFill>
                  <a:srgbClr val="92D050"/>
                </a:solidFill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  <a:t>= </a:t>
            </a:r>
            <a:r>
              <a:rPr lang="en-GB" sz="2800" b="1" i="1" dirty="0" smtClean="0">
                <a:solidFill>
                  <a:schemeClr val="accent6"/>
                </a:solidFill>
                <a:latin typeface="Palatino Linotype" charset="0"/>
                <a:ea typeface="Palatino Linotype" charset="0"/>
                <a:cs typeface="Palatino Linotype" charset="0"/>
              </a:rPr>
              <a:t>GUERRE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en-GB" sz="2400" b="1" u="sng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en-GB" sz="2400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9960428" y="4222971"/>
            <a:ext cx="2044338" cy="830997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92D050"/>
                </a:solidFill>
                <a:latin typeface="Palatino Linotype" charset="0"/>
                <a:ea typeface="Palatino Linotype" charset="0"/>
                <a:cs typeface="Palatino Linotype" charset="0"/>
              </a:rPr>
              <a:t>Domaine </a:t>
            </a:r>
            <a:r>
              <a:rPr lang="en-GB" sz="2400" b="1" dirty="0" err="1" smtClean="0">
                <a:solidFill>
                  <a:srgbClr val="92D050"/>
                </a:solidFill>
                <a:latin typeface="Palatino Linotype" charset="0"/>
                <a:ea typeface="Palatino Linotype" charset="0"/>
                <a:cs typeface="Palatino Linotype" charset="0"/>
              </a:rPr>
              <a:t>cible</a:t>
            </a:r>
            <a:endParaRPr lang="en-GB" sz="2400" b="1" dirty="0">
              <a:solidFill>
                <a:srgbClr val="92D050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9960428" y="5324873"/>
            <a:ext cx="2044338" cy="830997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accent6"/>
                </a:solidFill>
                <a:latin typeface="Palatino Linotype" charset="0"/>
                <a:ea typeface="Palatino Linotype" charset="0"/>
                <a:cs typeface="Palatino Linotype" charset="0"/>
              </a:rPr>
              <a:t>Domaine source</a:t>
            </a:r>
            <a:endParaRPr lang="en-GB" sz="2400" b="1" dirty="0">
              <a:solidFill>
                <a:schemeClr val="accent6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82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72726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Conceptual Metaphor Theory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(CMT)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10137"/>
          </a:xfrm>
        </p:spPr>
        <p:txBody>
          <a:bodyPr>
            <a:normAutofit lnSpcReduction="100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GB" sz="28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Cross-domain mapping:</a:t>
            </a:r>
            <a:r>
              <a:rPr lang="en-GB" sz="28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exemples</a:t>
            </a:r>
            <a:endParaRPr lang="en-GB" sz="2800" i="1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en-GB" sz="2800" b="1" i="1" u="sng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GB" sz="2800" b="1" dirty="0" err="1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dirty="0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dirty="0" err="1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linguistiques</a:t>
            </a:r>
            <a:r>
              <a:rPr lang="en-GB" sz="2800" b="1" dirty="0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en-GB" sz="2800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GB" sz="28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Tu</a:t>
            </a:r>
            <a: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  <a:t> vas </a:t>
            </a:r>
            <a:r>
              <a:rPr lang="en-GB" sz="2800" b="1" i="1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gagner</a:t>
            </a:r>
            <a: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  <a:t> du temps. </a:t>
            </a:r>
            <a:b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  <a:t>Ne me </a:t>
            </a:r>
            <a:r>
              <a:rPr lang="en-GB" sz="28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faites</a:t>
            </a:r>
            <a: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  <a:t> pas </a:t>
            </a:r>
            <a:r>
              <a:rPr lang="en-GB" sz="2800" b="1" i="1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perdre</a:t>
            </a:r>
            <a: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  <a:t> mon temps.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en-GB" sz="2800" i="1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GB" sz="2800" b="1" dirty="0" err="1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Métaphore</a:t>
            </a:r>
            <a:r>
              <a:rPr lang="en-GB" sz="2800" b="1" dirty="0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dirty="0" err="1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conceptuelle</a:t>
            </a:r>
            <a:r>
              <a:rPr lang="en-GB" sz="2800" b="1" dirty="0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en-GB" sz="2800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GB" sz="2800" b="1" i="1" dirty="0" smtClean="0">
                <a:solidFill>
                  <a:srgbClr val="92D050"/>
                </a:solidFill>
                <a:latin typeface="Palatino Linotype" charset="0"/>
                <a:ea typeface="Palatino Linotype" charset="0"/>
                <a:cs typeface="Palatino Linotype" charset="0"/>
              </a:rPr>
              <a:t>TEMPS</a:t>
            </a:r>
            <a:r>
              <a:rPr lang="en-GB" sz="2800" i="1" dirty="0" smtClean="0">
                <a:latin typeface="Palatino Linotype" charset="0"/>
                <a:ea typeface="Palatino Linotype" charset="0"/>
                <a:cs typeface="Palatino Linotype" charset="0"/>
              </a:rPr>
              <a:t> = </a:t>
            </a:r>
            <a:r>
              <a:rPr lang="en-GB" sz="2800" b="1" i="1" dirty="0" smtClean="0">
                <a:solidFill>
                  <a:schemeClr val="accent6"/>
                </a:solidFill>
                <a:latin typeface="Palatino Linotype" charset="0"/>
                <a:ea typeface="Palatino Linotype" charset="0"/>
                <a:cs typeface="Palatino Linotype" charset="0"/>
              </a:rPr>
              <a:t>ARGENT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en-GB" sz="2400" b="1" u="sng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en-GB" sz="2400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9960428" y="4222971"/>
            <a:ext cx="2044338" cy="830997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92D050"/>
                </a:solidFill>
                <a:latin typeface="Palatino Linotype" charset="0"/>
                <a:ea typeface="Palatino Linotype" charset="0"/>
                <a:cs typeface="Palatino Linotype" charset="0"/>
              </a:rPr>
              <a:t>Domaine </a:t>
            </a:r>
            <a:r>
              <a:rPr lang="en-GB" sz="2400" b="1" dirty="0" err="1" smtClean="0">
                <a:solidFill>
                  <a:srgbClr val="92D050"/>
                </a:solidFill>
                <a:latin typeface="Palatino Linotype" charset="0"/>
                <a:ea typeface="Palatino Linotype" charset="0"/>
                <a:cs typeface="Palatino Linotype" charset="0"/>
              </a:rPr>
              <a:t>cible</a:t>
            </a:r>
            <a:endParaRPr lang="en-GB" sz="2400" b="1" dirty="0">
              <a:solidFill>
                <a:srgbClr val="92D050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9960428" y="5324873"/>
            <a:ext cx="2044338" cy="830997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accent6"/>
                </a:solidFill>
                <a:latin typeface="Palatino Linotype" charset="0"/>
                <a:ea typeface="Palatino Linotype" charset="0"/>
                <a:cs typeface="Palatino Linotype" charset="0"/>
              </a:rPr>
              <a:t>Domaine source</a:t>
            </a:r>
            <a:endParaRPr lang="en-GB" sz="2400" b="1" dirty="0">
              <a:solidFill>
                <a:schemeClr val="accent6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51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72726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Critical Metaphor Analysis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(CMA)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Ø"/>
            </a:pP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Concepts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politiques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=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métaphoriques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b="1" dirty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sz="2400" b="1" dirty="0">
                <a:latin typeface="Palatino Linotype" charset="0"/>
                <a:ea typeface="Palatino Linotype" charset="0"/>
                <a:cs typeface="Palatino Linotype" charset="0"/>
              </a:rPr>
            </a:br>
            <a:endParaRPr lang="en-GB" sz="2400" b="1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buFont typeface="Wingdings" charset="2"/>
              <a:buChar char="Ø"/>
            </a:pPr>
            <a:r>
              <a:rPr lang="en-GB" sz="2400" b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Exemples</a:t>
            </a:r>
            <a:r>
              <a:rPr lang="en-GB" sz="2400" i="1" dirty="0" smtClean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r>
              <a:rPr lang="en-GB" sz="2400" dirty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sz="2400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“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Le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gouvernement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mènera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une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b="1" i="1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lutte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renforcée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contre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toutes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les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fraudes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.” </a:t>
            </a:r>
            <a:b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⟹   </a:t>
            </a:r>
            <a:r>
              <a:rPr lang="en-GB" b="1" dirty="0" smtClean="0">
                <a:solidFill>
                  <a:srgbClr val="92D050"/>
                </a:solidFill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POLITIQUE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 = </a:t>
            </a:r>
            <a:r>
              <a:rPr lang="en-GB" b="1" dirty="0" smtClean="0">
                <a:solidFill>
                  <a:schemeClr val="accent6"/>
                </a:solidFill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GUERRE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/>
            </a:r>
            <a:br>
              <a:rPr lang="en-GB" dirty="0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</a:b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“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Plutôt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que de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subir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les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événements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, nous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voulons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en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être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les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acteurs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.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Plutôt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que de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pleurer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sur les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ruines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de la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crise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financière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, nous </a:t>
            </a:r>
            <a:r>
              <a:rPr lang="en-GB" b="1" i="1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bâtissons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pour les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générations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futures.” </a:t>
            </a:r>
            <a:b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“</a:t>
            </a:r>
            <a:r>
              <a:rPr lang="en-GB" b="1" i="1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L’architecture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de la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Belgique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est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radicalement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transformée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.”</a:t>
            </a:r>
            <a:b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dirty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 ⟹   </a:t>
            </a:r>
            <a:r>
              <a:rPr lang="en-GB" b="1" dirty="0">
                <a:solidFill>
                  <a:srgbClr val="92D050"/>
                </a:solidFill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POLITIQUE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 = </a:t>
            </a:r>
            <a:r>
              <a:rPr lang="en-GB" b="1" dirty="0" smtClean="0">
                <a:solidFill>
                  <a:schemeClr val="accent6"/>
                </a:solidFill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BÂTIMENT</a:t>
            </a:r>
            <a:endParaRPr lang="en-GB" b="1" i="1" dirty="0" smtClean="0">
              <a:solidFill>
                <a:schemeClr val="accent6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335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72726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Critical Metaphor Analysis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(CMA)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en-GB" b="1" i="1" dirty="0" smtClean="0">
              <a:solidFill>
                <a:schemeClr val="accent6"/>
              </a:solidFill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CDA ⟶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Discours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b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Domaine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politique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⟶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Discours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Discours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politique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⟶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Analyse des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	⟹ CDA 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⟶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Analyse des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“Different metaphors have different ideological attachments”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(Fairclough, 2001)</a:t>
            </a:r>
            <a:endParaRPr lang="en-GB" i="1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437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40068"/>
          </a:xfrm>
        </p:spPr>
        <p:txBody>
          <a:bodyPr/>
          <a:lstStyle/>
          <a:p>
            <a:pPr algn="ctr"/>
            <a:r>
              <a:rPr lang="en-GB" b="1">
                <a:latin typeface="Palatino Linotype" charset="0"/>
                <a:ea typeface="Palatino Linotype" charset="0"/>
                <a:cs typeface="Palatino Linotype" charset="0"/>
              </a:rPr>
              <a:t>Deliberate Metaphor Theory </a:t>
            </a:r>
            <a:r>
              <a:rPr lang="en-GB">
                <a:latin typeface="Palatino Linotype" charset="0"/>
                <a:ea typeface="Palatino Linotype" charset="0"/>
                <a:cs typeface="Palatino Linotype" charset="0"/>
              </a:rPr>
              <a:t>(DMT)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Ø"/>
            </a:pP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Théorie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des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(Steen, 2008) </a:t>
            </a:r>
          </a:p>
          <a:p>
            <a:pPr>
              <a:buFont typeface="Wingdings" charset="2"/>
              <a:buChar char="Ø"/>
            </a:pP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Qu’est-ce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qu’une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“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délibérée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”? </a:t>
            </a:r>
            <a:b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buFont typeface="Wingdings" charset="2"/>
              <a:buChar char="Ø"/>
            </a:pP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Rappel: Conceptual Metaphor Theory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	1. Cross-domain mapping</a:t>
            </a:r>
            <a:b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	2.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= langue et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pensée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085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40068"/>
          </a:xfrm>
        </p:spPr>
        <p:txBody>
          <a:bodyPr/>
          <a:lstStyle/>
          <a:p>
            <a:pPr algn="ctr"/>
            <a:r>
              <a:rPr lang="en-GB" b="1">
                <a:latin typeface="Palatino Linotype" charset="0"/>
                <a:ea typeface="Palatino Linotype" charset="0"/>
                <a:cs typeface="Palatino Linotype" charset="0"/>
              </a:rPr>
              <a:t>Deliberate Metaphor Theory </a:t>
            </a:r>
            <a:r>
              <a:rPr lang="en-GB">
                <a:latin typeface="Palatino Linotype" charset="0"/>
                <a:ea typeface="Palatino Linotype" charset="0"/>
                <a:cs typeface="Palatino Linotype" charset="0"/>
              </a:rPr>
              <a:t>(DMT)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Ø"/>
            </a:pP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Rappel 1 de CMT: Cross-domain mapping 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</a:br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indent="0" algn="ctr">
              <a:buNone/>
            </a:pPr>
            <a:r>
              <a:rPr lang="en-GB" u="sng" dirty="0" smtClean="0">
                <a:latin typeface="Palatino Linotype" charset="0"/>
                <a:ea typeface="Palatino Linotype" charset="0"/>
                <a:cs typeface="Palatino Linotype" charset="0"/>
              </a:rPr>
              <a:t>Point de </a:t>
            </a:r>
            <a:r>
              <a:rPr lang="en-GB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départ</a:t>
            </a:r>
            <a:r>
              <a:rPr lang="en-GB" u="sng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de DMT = </a:t>
            </a:r>
            <a:r>
              <a:rPr lang="en-GB" b="1" i="1" dirty="0" smtClean="0">
                <a:latin typeface="Palatino Linotype" charset="0"/>
                <a:ea typeface="Palatino Linotype" charset="0"/>
                <a:cs typeface="Palatino Linotype" charset="0"/>
              </a:rPr>
              <a:t>Le </a:t>
            </a:r>
            <a:r>
              <a:rPr lang="en-GB" b="1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Paradoxe</a:t>
            </a:r>
            <a:r>
              <a:rPr lang="en-GB" b="1" i="1" dirty="0" smtClean="0">
                <a:latin typeface="Palatino Linotype" charset="0"/>
                <a:ea typeface="Palatino Linotype" charset="0"/>
                <a:cs typeface="Palatino Linotype" charset="0"/>
              </a:rPr>
              <a:t> des </a:t>
            </a:r>
            <a:r>
              <a:rPr lang="en-GB" b="1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(Steen, 2007) </a:t>
            </a:r>
          </a:p>
          <a:p>
            <a:pPr marL="0" indent="0" algn="ctr">
              <a:buNone/>
            </a:pPr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indent="0" algn="ctr">
              <a:buNone/>
            </a:pP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La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majorité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des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ne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sont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pas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traitées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par cross-domain mapping, </a:t>
            </a:r>
          </a:p>
          <a:p>
            <a:pPr marL="0" indent="0" algn="ctr">
              <a:buNone/>
            </a:pP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mais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plutôt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par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catégorisation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. 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endParaRPr lang="en-GB" b="1" u="sng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buFont typeface="Wingdings" charset="2"/>
              <a:buChar char="Ø"/>
            </a:pP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Rappel 2 de CMT: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= langue &amp;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pensée</a:t>
            </a:r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83030" y="2706250"/>
            <a:ext cx="9486900" cy="2045364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68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40068"/>
          </a:xfrm>
        </p:spPr>
        <p:txBody>
          <a:bodyPr/>
          <a:lstStyle/>
          <a:p>
            <a:pPr algn="ctr"/>
            <a:r>
              <a:rPr lang="en-GB" b="1">
                <a:latin typeface="Palatino Linotype" charset="0"/>
                <a:ea typeface="Palatino Linotype" charset="0"/>
                <a:cs typeface="Palatino Linotype" charset="0"/>
              </a:rPr>
              <a:t>Deliberate Metaphor Theory </a:t>
            </a:r>
            <a:r>
              <a:rPr lang="en-GB">
                <a:latin typeface="Palatino Linotype" charset="0"/>
                <a:ea typeface="Palatino Linotype" charset="0"/>
                <a:cs typeface="Palatino Linotype" charset="0"/>
              </a:rPr>
              <a:t>(DMT)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779814"/>
            <a:ext cx="10058400" cy="4212771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Ø"/>
            </a:pP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Solution:</a:t>
            </a:r>
            <a:r>
              <a:rPr lang="en-GB" sz="2400" b="1" u="sng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distinction entre les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qui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sont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effectivement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traitées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par cross-domain mapping,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d’une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part, et les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qui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sont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traitées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par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catégorisation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b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endParaRPr lang="en-GB" sz="2400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buFont typeface="Wingdings" charset="2"/>
              <a:buChar char="Ø"/>
            </a:pPr>
            <a:r>
              <a:rPr lang="en-GB" sz="2400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Qu’est-ce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que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cela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implique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? </a:t>
            </a:r>
            <a:b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endParaRPr lang="en-GB" b="1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buFont typeface="Wingdings" charset="2"/>
              <a:buChar char="Ø"/>
            </a:pP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Distinction entre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b="1" dirty="0" err="1" smtClean="0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(cross-domain mapping) et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non-</a:t>
            </a:r>
            <a:r>
              <a:rPr lang="en-GB" b="1" dirty="0" err="1" smtClean="0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(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catégorisation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) </a:t>
            </a:r>
          </a:p>
          <a:p>
            <a:pPr>
              <a:buFont typeface="Wingdings" charset="2"/>
              <a:buChar char="Ø"/>
            </a:pP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Passer d’un </a:t>
            </a:r>
            <a:r>
              <a:rPr lang="en-GB" dirty="0" err="1">
                <a:latin typeface="Palatino Linotype" charset="0"/>
                <a:ea typeface="Palatino Linotype" charset="0"/>
                <a:cs typeface="Palatino Linotype" charset="0"/>
              </a:rPr>
              <a:t>modèle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>
                <a:latin typeface="Palatino Linotype" charset="0"/>
                <a:ea typeface="Palatino Linotype" charset="0"/>
                <a:cs typeface="Palatino Linotype" charset="0"/>
              </a:rPr>
              <a:t>bidimensionel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(CMT, </a:t>
            </a:r>
            <a:r>
              <a:rPr lang="en-GB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= langue &amp; </a:t>
            </a:r>
            <a:r>
              <a:rPr lang="en-GB" dirty="0" err="1">
                <a:latin typeface="Palatino Linotype" charset="0"/>
                <a:ea typeface="Palatino Linotype" charset="0"/>
                <a:cs typeface="Palatino Linotype" charset="0"/>
              </a:rPr>
              <a:t>pensée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) </a:t>
            </a:r>
            <a:r>
              <a:rPr lang="en-GB" dirty="0" err="1">
                <a:latin typeface="Palatino Linotype" charset="0"/>
                <a:ea typeface="Palatino Linotype" charset="0"/>
                <a:cs typeface="Palatino Linotype" charset="0"/>
              </a:rPr>
              <a:t>à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b="1" dirty="0">
                <a:latin typeface="Palatino Linotype" charset="0"/>
                <a:ea typeface="Palatino Linotype" charset="0"/>
                <a:cs typeface="Palatino Linotype" charset="0"/>
              </a:rPr>
              <a:t>un </a:t>
            </a:r>
            <a:r>
              <a:rPr lang="en-GB" b="1" dirty="0" err="1">
                <a:latin typeface="Palatino Linotype" charset="0"/>
                <a:ea typeface="Palatino Linotype" charset="0"/>
                <a:cs typeface="Palatino Linotype" charset="0"/>
              </a:rPr>
              <a:t>modèle</a:t>
            </a:r>
            <a:r>
              <a:rPr lang="en-GB" b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b="1" dirty="0" err="1">
                <a:latin typeface="Palatino Linotype" charset="0"/>
                <a:ea typeface="Palatino Linotype" charset="0"/>
                <a:cs typeface="Palatino Linotype" charset="0"/>
              </a:rPr>
              <a:t>tridimensionel</a:t>
            </a:r>
            <a:r>
              <a:rPr lang="en-GB" b="1" dirty="0">
                <a:latin typeface="Palatino Linotype" charset="0"/>
                <a:ea typeface="Palatino Linotype" charset="0"/>
                <a:cs typeface="Palatino Linotype" charset="0"/>
              </a:rPr>
              <a:t> (DMT, </a:t>
            </a:r>
            <a:r>
              <a:rPr lang="en-GB" b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b="1" dirty="0">
                <a:latin typeface="Palatino Linotype" charset="0"/>
                <a:ea typeface="Palatino Linotype" charset="0"/>
                <a:cs typeface="Palatino Linotype" charset="0"/>
              </a:rPr>
              <a:t> = 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langue, </a:t>
            </a:r>
            <a:r>
              <a:rPr lang="en-GB" dirty="0" err="1">
                <a:latin typeface="Palatino Linotype" charset="0"/>
                <a:ea typeface="Palatino Linotype" charset="0"/>
                <a:cs typeface="Palatino Linotype" charset="0"/>
              </a:rPr>
              <a:t>pensée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b="1" dirty="0">
                <a:latin typeface="Palatino Linotype" charset="0"/>
                <a:ea typeface="Palatino Linotype" charset="0"/>
                <a:cs typeface="Palatino Linotype" charset="0"/>
              </a:rPr>
              <a:t>&amp; </a:t>
            </a:r>
            <a:r>
              <a:rPr lang="en-GB" b="1" u="sng" dirty="0">
                <a:latin typeface="Palatino Linotype" charset="0"/>
                <a:ea typeface="Palatino Linotype" charset="0"/>
                <a:cs typeface="Palatino Linotype" charset="0"/>
              </a:rPr>
              <a:t>communication</a:t>
            </a:r>
            <a:r>
              <a:rPr lang="en-GB" b="1" dirty="0">
                <a:latin typeface="Palatino Linotype" charset="0"/>
                <a:ea typeface="Palatino Linotype" charset="0"/>
                <a:cs typeface="Palatino Linotype" charset="0"/>
              </a:rPr>
              <a:t>) </a:t>
            </a:r>
            <a:r>
              <a:rPr lang="en-GB" sz="2400" b="1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sz="2400" b="1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1800" dirty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sz="1800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1800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sz="1800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endParaRPr lang="en-GB" sz="1800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02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40068"/>
          </a:xfrm>
        </p:spPr>
        <p:txBody>
          <a:bodyPr/>
          <a:lstStyle/>
          <a:p>
            <a:pPr algn="ctr"/>
            <a:r>
              <a:rPr lang="en-GB" b="1">
                <a:latin typeface="Palatino Linotype" charset="0"/>
                <a:ea typeface="Palatino Linotype" charset="0"/>
                <a:cs typeface="Palatino Linotype" charset="0"/>
              </a:rPr>
              <a:t>Deliberate Metaphor Theory </a:t>
            </a:r>
            <a:r>
              <a:rPr lang="en-GB">
                <a:latin typeface="Palatino Linotype" charset="0"/>
                <a:ea typeface="Palatino Linotype" charset="0"/>
                <a:cs typeface="Palatino Linotype" charset="0"/>
              </a:rPr>
              <a:t>(DMT)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779814"/>
            <a:ext cx="10058400" cy="65315"/>
          </a:xfrm>
        </p:spPr>
        <p:txBody>
          <a:bodyPr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GB" sz="18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097280" y="2204356"/>
            <a:ext cx="360861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Conceptual Metaphor Theory (CMT) </a:t>
            </a:r>
          </a:p>
          <a:p>
            <a:pPr algn="ctr"/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r>
              <a:rPr lang="en-GB" b="1" dirty="0" err="1" smtClean="0">
                <a:latin typeface="Palatino Linotype" charset="0"/>
                <a:ea typeface="Palatino Linotype" charset="0"/>
                <a:cs typeface="Palatino Linotype" charset="0"/>
              </a:rPr>
              <a:t>Modèle</a:t>
            </a: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b="1" dirty="0" err="1" smtClean="0">
                <a:latin typeface="Palatino Linotype" charset="0"/>
                <a:ea typeface="Palatino Linotype" charset="0"/>
                <a:cs typeface="Palatino Linotype" charset="0"/>
              </a:rPr>
              <a:t>bidimensionel</a:t>
            </a: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</a:p>
          <a:p>
            <a:pPr algn="ctr"/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=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langage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+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pensée</a:t>
            </a:r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r>
              <a:rPr lang="en-GB" b="1" dirty="0" err="1" smtClean="0">
                <a:latin typeface="Palatino Linotype" charset="0"/>
                <a:ea typeface="Palatino Linotype" charset="0"/>
                <a:cs typeface="Palatino Linotype" charset="0"/>
              </a:rPr>
              <a:t>Toutes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les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sont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traitées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par </a:t>
            </a: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cross-domain mapping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7021286" y="2188028"/>
            <a:ext cx="413439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Deliberate Metaphor Theory (DMT) </a:t>
            </a:r>
          </a:p>
          <a:p>
            <a:pPr algn="ctr"/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r>
              <a:rPr lang="en-GB" b="1" dirty="0" err="1" smtClean="0">
                <a:latin typeface="Palatino Linotype" charset="0"/>
                <a:ea typeface="Palatino Linotype" charset="0"/>
                <a:cs typeface="Palatino Linotype" charset="0"/>
              </a:rPr>
              <a:t>Modèle</a:t>
            </a: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b="1" dirty="0" err="1" smtClean="0">
                <a:latin typeface="Palatino Linotype" charset="0"/>
                <a:ea typeface="Palatino Linotype" charset="0"/>
                <a:cs typeface="Palatino Linotype" charset="0"/>
              </a:rPr>
              <a:t>tridimensionel</a:t>
            </a: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</a:p>
          <a:p>
            <a:pPr algn="ctr"/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=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langage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+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pensée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+ </a:t>
            </a:r>
            <a:r>
              <a:rPr lang="en-GB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communication</a:t>
            </a:r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r>
              <a:rPr lang="en-GB" b="1" dirty="0" err="1" smtClean="0">
                <a:latin typeface="Palatino Linotype" charset="0"/>
                <a:ea typeface="Palatino Linotype" charset="0"/>
                <a:cs typeface="Palatino Linotype" charset="0"/>
              </a:rPr>
              <a:t>Certaines</a:t>
            </a: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sont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traitées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par </a:t>
            </a: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cross-domain mapping,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mais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la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majorité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est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traitées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par </a:t>
            </a:r>
            <a:r>
              <a:rPr lang="en-GB" b="1" dirty="0" err="1" smtClean="0">
                <a:latin typeface="Palatino Linotype" charset="0"/>
                <a:ea typeface="Palatino Linotype" charset="0"/>
                <a:cs typeface="Palatino Linotype" charset="0"/>
              </a:rPr>
              <a:t>catégorisation</a:t>
            </a:r>
            <a:endParaRPr lang="en-GB" b="1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6" name="Flèche vers la droite 5"/>
          <p:cNvSpPr/>
          <p:nvPr/>
        </p:nvSpPr>
        <p:spPr>
          <a:xfrm>
            <a:off x="5094514" y="3445329"/>
            <a:ext cx="1926772" cy="53884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91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40068"/>
          </a:xfrm>
        </p:spPr>
        <p:txBody>
          <a:bodyPr/>
          <a:lstStyle/>
          <a:p>
            <a:pPr algn="ctr"/>
            <a:r>
              <a:rPr lang="en-GB" b="1">
                <a:latin typeface="Palatino Linotype" charset="0"/>
                <a:ea typeface="Palatino Linotype" charset="0"/>
                <a:cs typeface="Palatino Linotype" charset="0"/>
              </a:rPr>
              <a:t>Deliberate Metaphor Theory </a:t>
            </a:r>
            <a:r>
              <a:rPr lang="en-GB">
                <a:latin typeface="Palatino Linotype" charset="0"/>
                <a:ea typeface="Palatino Linotype" charset="0"/>
                <a:cs typeface="Palatino Linotype" charset="0"/>
              </a:rPr>
              <a:t>(DMT)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779815"/>
            <a:ext cx="10058400" cy="555172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Ø"/>
            </a:pP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b="1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4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b="1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r>
              <a:rPr lang="en-GB" sz="24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: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exemples</a:t>
            </a:r>
            <a:r>
              <a:rPr lang="en-GB" sz="1800" dirty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sz="1800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1800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sz="1800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endParaRPr lang="en-GB" sz="1800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404257" y="2465614"/>
            <a:ext cx="30861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endParaRPr lang="en-GB" i="1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0" defTabSz="914400">
              <a:defRPr/>
            </a:pPr>
            <a:endParaRPr lang="en-GB" i="1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0" defTabSz="914400">
              <a:defRPr/>
            </a:pP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Il </a:t>
            </a:r>
            <a:r>
              <a:rPr lang="en-GB" b="1" i="1" u="sng" dirty="0" err="1">
                <a:latin typeface="Palatino Linotype" charset="0"/>
                <a:ea typeface="Palatino Linotype" charset="0"/>
                <a:cs typeface="Palatino Linotype" charset="0"/>
              </a:rPr>
              <a:t>attaqua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chaque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point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faible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de mon argumentation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.</a:t>
            </a:r>
          </a:p>
          <a:p>
            <a:pPr lvl="0" defTabSz="914400">
              <a:defRPr/>
            </a:pPr>
            <a:endParaRPr lang="en-GB" i="1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0" defTabSz="914400">
              <a:defRPr/>
            </a:pPr>
            <a:endParaRPr lang="en-GB" i="1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0" defTabSz="914400">
              <a:defRPr/>
            </a:pPr>
            <a:endParaRPr lang="en-GB" i="1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0" defTabSz="914400">
              <a:defRPr/>
            </a:pPr>
            <a:endParaRPr lang="en-GB" i="1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0" defTabSz="914400">
              <a:defRPr/>
            </a:pP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Lors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du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débat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,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elle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a </a:t>
            </a:r>
            <a:r>
              <a:rPr lang="en-GB" b="1" i="1" u="sng" dirty="0" err="1">
                <a:latin typeface="Palatino Linotype" charset="0"/>
                <a:ea typeface="Palatino Linotype" charset="0"/>
                <a:cs typeface="Palatino Linotype" charset="0"/>
              </a:rPr>
              <a:t>défendu</a:t>
            </a:r>
            <a:r>
              <a:rPr lang="en-GB" b="1" i="1" u="sng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son point de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vue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corps et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âme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.</a:t>
            </a:r>
          </a:p>
          <a:p>
            <a:endParaRPr lang="en-GB" dirty="0"/>
          </a:p>
        </p:txBody>
      </p:sp>
      <p:sp>
        <p:nvSpPr>
          <p:cNvPr id="7" name="ZoneTexte 6"/>
          <p:cNvSpPr txBox="1"/>
          <p:nvPr/>
        </p:nvSpPr>
        <p:spPr>
          <a:xfrm>
            <a:off x="6972301" y="2465614"/>
            <a:ext cx="48985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>
                <a:latin typeface="Palatino Linotype" charset="0"/>
                <a:ea typeface="Palatino Linotype" charset="0"/>
                <a:cs typeface="Palatino Linotype" charset="0"/>
              </a:rPr>
              <a:t>“Pour 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demander la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confiance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, le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gouvernement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se pose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dans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le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rôle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d’un </a:t>
            </a:r>
            <a:r>
              <a:rPr lang="en-GB" sz="2400" b="1" i="1" u="sng" dirty="0" err="1">
                <a:latin typeface="Palatino Linotype" charset="0"/>
                <a:ea typeface="Palatino Linotype" charset="0"/>
                <a:cs typeface="Palatino Linotype" charset="0"/>
              </a:rPr>
              <a:t>capitaine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qui, pour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éviter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le </a:t>
            </a:r>
            <a:r>
              <a:rPr lang="en-GB" sz="2400" b="1" i="1" u="sng" dirty="0" err="1">
                <a:latin typeface="Palatino Linotype" charset="0"/>
                <a:ea typeface="Palatino Linotype" charset="0"/>
                <a:cs typeface="Palatino Linotype" charset="0"/>
              </a:rPr>
              <a:t>naufrage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,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demande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aux </a:t>
            </a:r>
            <a:r>
              <a:rPr lang="en-GB" sz="2400" b="1" i="1" u="sng" dirty="0" err="1">
                <a:latin typeface="Palatino Linotype" charset="0"/>
                <a:ea typeface="Palatino Linotype" charset="0"/>
                <a:cs typeface="Palatino Linotype" charset="0"/>
              </a:rPr>
              <a:t>passagers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de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renoncer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à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leurs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privilèges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dépassés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. […] Si le </a:t>
            </a:r>
            <a:r>
              <a:rPr lang="en-GB" sz="2400" b="1" i="1" u="sng" dirty="0" err="1">
                <a:latin typeface="Palatino Linotype" charset="0"/>
                <a:ea typeface="Palatino Linotype" charset="0"/>
                <a:cs typeface="Palatino Linotype" charset="0"/>
              </a:rPr>
              <a:t>navire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était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si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mal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en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point, un </a:t>
            </a:r>
            <a:r>
              <a:rPr lang="en-GB" sz="2400" b="1" i="1" u="sng" dirty="0" err="1">
                <a:latin typeface="Palatino Linotype" charset="0"/>
                <a:ea typeface="Palatino Linotype" charset="0"/>
                <a:cs typeface="Palatino Linotype" charset="0"/>
              </a:rPr>
              <a:t>capitaine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consciencieux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demanderait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à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tous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de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consentir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le maximum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d’efforts</a:t>
            </a:r>
            <a:r>
              <a:rPr lang="en-GB" sz="2400" i="1" dirty="0" smtClean="0">
                <a:latin typeface="Palatino Linotype" charset="0"/>
                <a:ea typeface="Palatino Linotype" charset="0"/>
                <a:cs typeface="Palatino Linotype" charset="0"/>
              </a:rPr>
              <a:t>!”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  </a:t>
            </a:r>
          </a:p>
        </p:txBody>
      </p:sp>
      <p:sp>
        <p:nvSpPr>
          <p:cNvPr id="8" name="Double flèche horizontale 7"/>
          <p:cNvSpPr/>
          <p:nvPr/>
        </p:nvSpPr>
        <p:spPr>
          <a:xfrm>
            <a:off x="4620986" y="3869871"/>
            <a:ext cx="2204357" cy="538843"/>
          </a:xfrm>
          <a:prstGeom prst="left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19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La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et son cadre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théorique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une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analyse bottom-up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caractéristiques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endParaRPr lang="en-GB" sz="2800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r>
              <a:rPr lang="en-GB" sz="2800" b="1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Choix</a:t>
            </a:r>
            <a:r>
              <a:rPr lang="en-GB" sz="28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 du corpus</a:t>
            </a:r>
          </a:p>
          <a:p>
            <a:endParaRPr lang="en-GB" b="1" u="sng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buFont typeface="Wingdings" charset="2"/>
              <a:buChar char="Ø"/>
            </a:pP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Discours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politique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</a:p>
          <a:p>
            <a:pPr>
              <a:buFont typeface="Wingdings" charset="2"/>
              <a:buChar char="Ø"/>
            </a:pP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Déclaration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du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gouvernement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+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réponses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, 2006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à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2016 </a:t>
            </a:r>
          </a:p>
          <a:p>
            <a:pPr>
              <a:buFont typeface="Wingdings" charset="2"/>
              <a:buChar char="Ø"/>
            </a:pP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approx. 1 million de mots </a:t>
            </a:r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45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4931" y="758952"/>
            <a:ext cx="12087069" cy="2883658"/>
          </a:xfrm>
        </p:spPr>
        <p:txBody>
          <a:bodyPr>
            <a:normAutofit/>
          </a:bodyPr>
          <a:lstStyle/>
          <a:p>
            <a:pPr algn="ctr"/>
            <a:r>
              <a:rPr lang="en-GB" sz="3600" dirty="0" smtClean="0">
                <a:latin typeface="Palatino Linotype" charset="0"/>
                <a:ea typeface="Palatino Linotype" charset="0"/>
                <a:cs typeface="Palatino Linotype" charset="0"/>
              </a:rPr>
              <a:t>La </a:t>
            </a:r>
            <a:r>
              <a:rPr lang="en-GB" sz="3600" dirty="0" err="1" smtClean="0">
                <a:latin typeface="Palatino Linotype" charset="0"/>
                <a:ea typeface="Palatino Linotype" charset="0"/>
                <a:cs typeface="Palatino Linotype" charset="0"/>
              </a:rPr>
              <a:t>théorie</a:t>
            </a:r>
            <a:r>
              <a:rPr lang="en-GB" sz="3600" dirty="0" smtClean="0">
                <a:latin typeface="Palatino Linotype" charset="0"/>
                <a:ea typeface="Palatino Linotype" charset="0"/>
                <a:cs typeface="Palatino Linotype" charset="0"/>
              </a:rPr>
              <a:t> des </a:t>
            </a:r>
            <a:r>
              <a:rPr lang="en-GB" sz="3600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36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3600" dirty="0" err="1" smtClean="0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r>
              <a:rPr lang="en-GB" sz="3600" dirty="0" smtClean="0">
                <a:latin typeface="Palatino Linotype" charset="0"/>
                <a:ea typeface="Palatino Linotype" charset="0"/>
                <a:cs typeface="Palatino Linotype" charset="0"/>
              </a:rPr>
              <a:t> et son cadre </a:t>
            </a:r>
            <a:r>
              <a:rPr lang="en-GB" sz="3600" dirty="0" err="1" smtClean="0">
                <a:latin typeface="Palatino Linotype" charset="0"/>
                <a:ea typeface="Palatino Linotype" charset="0"/>
                <a:cs typeface="Palatino Linotype" charset="0"/>
              </a:rPr>
              <a:t>théorique</a:t>
            </a:r>
            <a:r>
              <a:rPr lang="en-GB" sz="3600" dirty="0" smtClean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br>
              <a:rPr lang="en-GB" sz="3600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3600" dirty="0" err="1" smtClean="0">
                <a:latin typeface="Palatino Linotype" charset="0"/>
                <a:ea typeface="Palatino Linotype" charset="0"/>
                <a:cs typeface="Palatino Linotype" charset="0"/>
              </a:rPr>
              <a:t>une</a:t>
            </a:r>
            <a:r>
              <a:rPr lang="en-GB" sz="3600" dirty="0" smtClean="0">
                <a:latin typeface="Palatino Linotype" charset="0"/>
                <a:ea typeface="Palatino Linotype" charset="0"/>
                <a:cs typeface="Palatino Linotype" charset="0"/>
              </a:rPr>
              <a:t> analyse </a:t>
            </a:r>
            <a:r>
              <a:rPr lang="en-GB" sz="3600" i="1" dirty="0" smtClean="0">
                <a:latin typeface="Palatino Linotype" charset="0"/>
                <a:ea typeface="Palatino Linotype" charset="0"/>
                <a:cs typeface="Palatino Linotype" charset="0"/>
              </a:rPr>
              <a:t>bottom-up</a:t>
            </a:r>
            <a:r>
              <a:rPr lang="en-GB" sz="3600" dirty="0" smtClean="0">
                <a:latin typeface="Palatino Linotype" charset="0"/>
                <a:ea typeface="Palatino Linotype" charset="0"/>
                <a:cs typeface="Palatino Linotype" charset="0"/>
              </a:rPr>
              <a:t> des </a:t>
            </a:r>
            <a:r>
              <a:rPr lang="en-GB" sz="3600" dirty="0" err="1" smtClean="0">
                <a:latin typeface="Palatino Linotype" charset="0"/>
                <a:ea typeface="Palatino Linotype" charset="0"/>
                <a:cs typeface="Palatino Linotype" charset="0"/>
              </a:rPr>
              <a:t>caractéristiques</a:t>
            </a:r>
            <a:r>
              <a:rPr lang="en-GB" sz="36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br>
              <a:rPr lang="en-GB" sz="3600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3600" dirty="0" smtClean="0">
                <a:latin typeface="Palatino Linotype" charset="0"/>
                <a:ea typeface="Palatino Linotype" charset="0"/>
                <a:cs typeface="Palatino Linotype" charset="0"/>
              </a:rPr>
              <a:t>des </a:t>
            </a:r>
            <a:r>
              <a:rPr lang="en-GB" sz="3600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36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3600" dirty="0" err="1" smtClean="0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sz="2800" i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720327"/>
          </a:xfrm>
        </p:spPr>
        <p:txBody>
          <a:bodyPr>
            <a:noAutofit/>
          </a:bodyPr>
          <a:lstStyle/>
          <a:p>
            <a:pPr algn="r"/>
            <a:r>
              <a:rPr lang="en-GB" sz="1600" i="1" dirty="0" smtClean="0">
                <a:latin typeface="Palatino Linotype" charset="0"/>
                <a:ea typeface="Palatino Linotype" charset="0"/>
                <a:cs typeface="Palatino Linotype" charset="0"/>
              </a:rPr>
              <a:t>Heyvaert Pauline</a:t>
            </a:r>
          </a:p>
          <a:p>
            <a:pPr algn="r"/>
            <a:r>
              <a:rPr lang="en-GB" sz="16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Doctorante</a:t>
            </a:r>
            <a:r>
              <a:rPr lang="en-GB" sz="1600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16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en</a:t>
            </a:r>
            <a:r>
              <a:rPr lang="en-GB" sz="1600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16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linguistique</a:t>
            </a:r>
            <a:r>
              <a:rPr lang="en-GB" sz="1600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16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néerlandaise</a:t>
            </a:r>
            <a:endParaRPr lang="en-GB" sz="1600" i="1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r"/>
            <a:r>
              <a:rPr lang="en-GB" sz="1400" i="1" dirty="0" smtClean="0">
                <a:latin typeface="Palatino Linotype" charset="0"/>
                <a:ea typeface="Palatino Linotype" charset="0"/>
                <a:cs typeface="Palatino Linotype" charset="0"/>
              </a:rPr>
              <a:t>Université de Liège, </a:t>
            </a:r>
          </a:p>
          <a:p>
            <a:pPr algn="r"/>
            <a:r>
              <a:rPr lang="en-GB" sz="14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université</a:t>
            </a:r>
            <a:r>
              <a:rPr lang="en-GB" sz="1400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14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catholique</a:t>
            </a:r>
            <a:r>
              <a:rPr lang="en-GB" sz="1400" i="1" dirty="0" smtClean="0">
                <a:latin typeface="Palatino Linotype" charset="0"/>
                <a:ea typeface="Palatino Linotype" charset="0"/>
                <a:cs typeface="Palatino Linotype" charset="0"/>
              </a:rPr>
              <a:t> de </a:t>
            </a:r>
            <a:r>
              <a:rPr lang="en-GB" sz="14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louvain</a:t>
            </a:r>
            <a:endParaRPr lang="en-GB" sz="1400" i="1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endParaRPr lang="en-GB" sz="2000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64" y="4746906"/>
            <a:ext cx="2023672" cy="113775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3723" y="4803389"/>
            <a:ext cx="1492457" cy="108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3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La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et son cadre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théorique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une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analyse bottom-up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caractéristiques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endParaRPr lang="en-GB" sz="2800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r>
              <a:rPr lang="en-GB" sz="28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Analyse </a:t>
            </a:r>
            <a:r>
              <a:rPr lang="en-GB" sz="2800" b="1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linguistique</a:t>
            </a:r>
            <a:r>
              <a:rPr lang="en-GB" sz="28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 du corpus</a:t>
            </a:r>
          </a:p>
          <a:p>
            <a:endParaRPr lang="en-GB" b="1" u="sng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buFont typeface="Wingdings" charset="2"/>
              <a:buChar char="Ø"/>
            </a:pP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Choix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des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procédures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adéquates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pour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l’analyse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linguistique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</a:p>
          <a:p>
            <a:pPr>
              <a:buFont typeface="Wingdings" charset="2"/>
              <a:buChar char="Ø"/>
            </a:pP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Dans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ce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cas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b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Metaphor Identification Procedure (</a:t>
            </a: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MIP V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rije </a:t>
            </a: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U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niversiteit)</a:t>
            </a:r>
            <a:b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+ </a:t>
            </a:r>
            <a:b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Deliberate Metaphor Identification Procedure (</a:t>
            </a: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DMIP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) </a:t>
            </a:r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12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15626"/>
          </a:xfrm>
        </p:spPr>
        <p:txBody>
          <a:bodyPr>
            <a:noAutofit/>
          </a:bodyPr>
          <a:lstStyle/>
          <a:p>
            <a:pPr algn="ctr"/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La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et son cadre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théorique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une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analyse bottom-up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caractéristiques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endParaRPr lang="en-GB" sz="2800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502230"/>
            <a:ext cx="10058400" cy="4849584"/>
          </a:xfrm>
        </p:spPr>
        <p:txBody>
          <a:bodyPr>
            <a:normAutofit fontScale="92500" lnSpcReduction="20000"/>
          </a:bodyPr>
          <a:lstStyle/>
          <a:p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r>
              <a:rPr lang="en-GB" sz="24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Analyse </a:t>
            </a:r>
            <a:r>
              <a:rPr lang="en-GB" sz="2400" b="1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linguistique</a:t>
            </a:r>
            <a:r>
              <a:rPr lang="en-GB" sz="24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 du corpus: MIPVU</a:t>
            </a:r>
          </a:p>
          <a:p>
            <a:endParaRPr lang="en-GB" b="1" u="sng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1. Lire le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texte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dans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son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entièreté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⟹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compréhesion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générale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du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contenu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</a:p>
          <a:p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2.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Déterminer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les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unités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lexicales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dans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le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texte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/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discours</a:t>
            </a:r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3. Pour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chaque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unité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lexicale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,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déterminer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son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sens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/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sa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signification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en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contexte</a:t>
            </a:r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4. Pour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chaque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unité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lexicale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,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déterminer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son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sens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/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sa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signification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basique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</a:p>
          <a:p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5.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Déterminer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si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la signification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basique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est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assez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distincte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de la signification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en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contexte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</a:p>
          <a:p>
            <a:pPr lvl="1"/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Si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oui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étape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6</a:t>
            </a:r>
          </a:p>
          <a:p>
            <a:pPr lvl="1"/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Si non: non-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métaphorique</a:t>
            </a:r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6.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Déterminer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si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la signification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en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contexte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est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liée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à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la signification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basique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par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une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forme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de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comparaison</a:t>
            </a:r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1"/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Si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oui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métaphorique</a:t>
            </a:r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1"/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Si non: non-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métaphorique</a:t>
            </a:r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45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15626"/>
          </a:xfrm>
        </p:spPr>
        <p:txBody>
          <a:bodyPr>
            <a:noAutofit/>
          </a:bodyPr>
          <a:lstStyle/>
          <a:p>
            <a:pPr algn="ctr"/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La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et son cadre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théorique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une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analyse bottom-up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caractéristiques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endParaRPr lang="en-GB" sz="2800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502230"/>
            <a:ext cx="10058400" cy="4849584"/>
          </a:xfrm>
        </p:spPr>
        <p:txBody>
          <a:bodyPr>
            <a:normAutofit/>
          </a:bodyPr>
          <a:lstStyle/>
          <a:p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r>
              <a:rPr lang="en-GB" sz="24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Analyse </a:t>
            </a:r>
            <a:r>
              <a:rPr lang="en-GB" sz="2400" b="1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linguistique</a:t>
            </a:r>
            <a:r>
              <a:rPr lang="en-GB" sz="24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 du corpus: MIPVU</a:t>
            </a:r>
          </a:p>
          <a:p>
            <a:endParaRPr lang="en-GB" b="1" u="sng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0">
              <a:defRPr/>
            </a:pPr>
            <a:endParaRPr lang="en-GB" i="1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0">
              <a:defRPr/>
            </a:pP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Il </a:t>
            </a:r>
            <a:r>
              <a:rPr lang="en-GB" b="1" i="1" u="sng" dirty="0" err="1">
                <a:latin typeface="Palatino Linotype" charset="0"/>
                <a:ea typeface="Palatino Linotype" charset="0"/>
                <a:cs typeface="Palatino Linotype" charset="0"/>
              </a:rPr>
              <a:t>attaqua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chaque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point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faible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de mon argumentation.</a:t>
            </a:r>
          </a:p>
          <a:p>
            <a:pPr lvl="0">
              <a:defRPr/>
            </a:pPr>
            <a:endParaRPr lang="en-GB" i="1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0">
              <a:defRPr/>
            </a:pPr>
            <a:endParaRPr lang="en-GB" i="1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0">
              <a:defRPr/>
            </a:pP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Lors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du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débat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,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elle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a </a:t>
            </a:r>
            <a:r>
              <a:rPr lang="en-GB" b="1" i="1" u="sng" dirty="0" err="1">
                <a:latin typeface="Palatino Linotype" charset="0"/>
                <a:ea typeface="Palatino Linotype" charset="0"/>
                <a:cs typeface="Palatino Linotype" charset="0"/>
              </a:rPr>
              <a:t>défendu</a:t>
            </a:r>
            <a:r>
              <a:rPr lang="en-GB" b="1" i="1" u="sng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son point de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vue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corps et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âme</a:t>
            </a:r>
            <a:endParaRPr lang="en-GB" b="1" u="sng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90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15626"/>
          </a:xfrm>
        </p:spPr>
        <p:txBody>
          <a:bodyPr>
            <a:noAutofit/>
          </a:bodyPr>
          <a:lstStyle/>
          <a:p>
            <a:pPr algn="ctr"/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La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et son cadre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théorique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une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analyse bottom-up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caractéristiques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endParaRPr lang="en-GB" sz="2800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502230"/>
            <a:ext cx="10058400" cy="4849584"/>
          </a:xfrm>
        </p:spPr>
        <p:txBody>
          <a:bodyPr>
            <a:normAutofit/>
          </a:bodyPr>
          <a:lstStyle/>
          <a:p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r>
              <a:rPr lang="en-GB" sz="24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Analyse </a:t>
            </a:r>
            <a:r>
              <a:rPr lang="en-GB" sz="2400" b="1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linguistique</a:t>
            </a:r>
            <a:r>
              <a:rPr lang="en-GB" sz="24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 du corpus: DMIP</a:t>
            </a:r>
          </a:p>
          <a:p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= extension de MIPVU </a:t>
            </a:r>
          </a:p>
          <a:p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en-US" dirty="0" err="1">
                <a:latin typeface="Palatino Linotype" charset="0"/>
                <a:ea typeface="Palatino Linotype" charset="0"/>
                <a:cs typeface="Palatino Linotype" charset="0"/>
              </a:rPr>
              <a:t>Reijnierse</a:t>
            </a:r>
            <a:r>
              <a:rPr lang="en-US" dirty="0">
                <a:latin typeface="Palatino Linotype" charset="0"/>
                <a:ea typeface="Palatino Linotype" charset="0"/>
                <a:cs typeface="Palatino Linotype" charset="0"/>
              </a:rPr>
              <a:t>, W. G., </a:t>
            </a:r>
            <a:r>
              <a:rPr lang="en-US" dirty="0" smtClean="0">
                <a:latin typeface="Palatino Linotype" charset="0"/>
                <a:ea typeface="Palatino Linotype" charset="0"/>
                <a:cs typeface="Palatino Linotype" charset="0"/>
              </a:rPr>
              <a:t>et al. (2017) DMIP</a:t>
            </a:r>
            <a:r>
              <a:rPr lang="en-US" dirty="0">
                <a:latin typeface="Palatino Linotype" charset="0"/>
                <a:ea typeface="Palatino Linotype" charset="0"/>
                <a:cs typeface="Palatino Linotype" charset="0"/>
              </a:rPr>
              <a:t>: A method for identifying potentially deliberate metaphor in language use. </a:t>
            </a:r>
            <a:r>
              <a:rPr lang="en-US" i="1" dirty="0">
                <a:latin typeface="Palatino Linotype" charset="0"/>
                <a:ea typeface="Palatino Linotype" charset="0"/>
                <a:cs typeface="Palatino Linotype" charset="0"/>
              </a:rPr>
              <a:t>Corpus Pragmatics</a:t>
            </a:r>
            <a:r>
              <a:rPr lang="en-US" dirty="0">
                <a:latin typeface="Palatino Linotype" charset="0"/>
                <a:ea typeface="Palatino Linotype" charset="0"/>
                <a:cs typeface="Palatino Linotype" charset="0"/>
              </a:rPr>
              <a:t>.</a:t>
            </a:r>
            <a:endParaRPr lang="fr-FR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04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499" y="286603"/>
            <a:ext cx="8850085" cy="601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7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362584"/>
          </a:xfrm>
        </p:spPr>
        <p:txBody>
          <a:bodyPr>
            <a:noAutofit/>
          </a:bodyPr>
          <a:lstStyle/>
          <a:p>
            <a:pPr algn="ctr"/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La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et son cadre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théorique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une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analyse bottom-up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caractéristiques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endParaRPr lang="en-GB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779815"/>
            <a:ext cx="10058400" cy="555172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Ø"/>
            </a:pP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DMIP: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exemples</a:t>
            </a:r>
            <a:r>
              <a:rPr lang="en-GB" sz="1800" dirty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sz="1800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1800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sz="1800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endParaRPr lang="en-GB" sz="1800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404257" y="2465614"/>
            <a:ext cx="30861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endParaRPr lang="en-GB" i="1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0" defTabSz="914400">
              <a:defRPr/>
            </a:pPr>
            <a:endParaRPr lang="en-GB" i="1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0" defTabSz="914400">
              <a:defRPr/>
            </a:pP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Il </a:t>
            </a:r>
            <a:r>
              <a:rPr lang="en-GB" b="1" i="1" u="sng" dirty="0" err="1">
                <a:latin typeface="Palatino Linotype" charset="0"/>
                <a:ea typeface="Palatino Linotype" charset="0"/>
                <a:cs typeface="Palatino Linotype" charset="0"/>
              </a:rPr>
              <a:t>attaqua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chaque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point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faible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de mon argumentation</a:t>
            </a:r>
            <a:r>
              <a:rPr lang="en-GB" i="1" dirty="0" smtClean="0">
                <a:latin typeface="Palatino Linotype" charset="0"/>
                <a:ea typeface="Palatino Linotype" charset="0"/>
                <a:cs typeface="Palatino Linotype" charset="0"/>
              </a:rPr>
              <a:t>.</a:t>
            </a:r>
          </a:p>
          <a:p>
            <a:pPr lvl="0" defTabSz="914400">
              <a:defRPr/>
            </a:pPr>
            <a:endParaRPr lang="en-GB" i="1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0" defTabSz="914400">
              <a:defRPr/>
            </a:pPr>
            <a:endParaRPr lang="en-GB" i="1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0" defTabSz="914400">
              <a:defRPr/>
            </a:pPr>
            <a:endParaRPr lang="en-GB" i="1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0" defTabSz="914400">
              <a:defRPr/>
            </a:pPr>
            <a:endParaRPr lang="en-GB" i="1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0" defTabSz="914400">
              <a:defRPr/>
            </a:pP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Lors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du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débat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,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elle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a </a:t>
            </a:r>
            <a:r>
              <a:rPr lang="en-GB" b="1" i="1" u="sng" dirty="0" err="1">
                <a:latin typeface="Palatino Linotype" charset="0"/>
                <a:ea typeface="Palatino Linotype" charset="0"/>
                <a:cs typeface="Palatino Linotype" charset="0"/>
              </a:rPr>
              <a:t>défendu</a:t>
            </a:r>
            <a:r>
              <a:rPr lang="en-GB" b="1" i="1" u="sng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son point de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vue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 corps et </a:t>
            </a:r>
            <a:r>
              <a:rPr lang="en-GB" i="1" dirty="0" err="1">
                <a:latin typeface="Palatino Linotype" charset="0"/>
                <a:ea typeface="Palatino Linotype" charset="0"/>
                <a:cs typeface="Palatino Linotype" charset="0"/>
              </a:rPr>
              <a:t>âme</a:t>
            </a:r>
            <a:r>
              <a:rPr lang="en-GB" i="1" dirty="0">
                <a:latin typeface="Palatino Linotype" charset="0"/>
                <a:ea typeface="Palatino Linotype" charset="0"/>
                <a:cs typeface="Palatino Linotype" charset="0"/>
              </a:rPr>
              <a:t>.</a:t>
            </a:r>
          </a:p>
          <a:p>
            <a:endParaRPr lang="en-GB" dirty="0"/>
          </a:p>
        </p:txBody>
      </p:sp>
      <p:sp>
        <p:nvSpPr>
          <p:cNvPr id="7" name="ZoneTexte 6"/>
          <p:cNvSpPr txBox="1"/>
          <p:nvPr/>
        </p:nvSpPr>
        <p:spPr>
          <a:xfrm>
            <a:off x="6972301" y="2465614"/>
            <a:ext cx="48985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>
                <a:latin typeface="Palatino Linotype" charset="0"/>
                <a:ea typeface="Palatino Linotype" charset="0"/>
                <a:cs typeface="Palatino Linotype" charset="0"/>
              </a:rPr>
              <a:t>“Pour 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demander la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confiance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, le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gouvernement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se pose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dans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le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rôle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d’un </a:t>
            </a:r>
            <a:r>
              <a:rPr lang="en-GB" sz="2400" b="1" i="1" u="sng" dirty="0" err="1">
                <a:latin typeface="Palatino Linotype" charset="0"/>
                <a:ea typeface="Palatino Linotype" charset="0"/>
                <a:cs typeface="Palatino Linotype" charset="0"/>
              </a:rPr>
              <a:t>capitaine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qui, pour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éviter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le </a:t>
            </a:r>
            <a:r>
              <a:rPr lang="en-GB" sz="2400" b="1" i="1" u="sng" dirty="0" err="1">
                <a:latin typeface="Palatino Linotype" charset="0"/>
                <a:ea typeface="Palatino Linotype" charset="0"/>
                <a:cs typeface="Palatino Linotype" charset="0"/>
              </a:rPr>
              <a:t>naufrage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,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demande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aux </a:t>
            </a:r>
            <a:r>
              <a:rPr lang="en-GB" sz="2400" b="1" i="1" u="sng" dirty="0" err="1">
                <a:latin typeface="Palatino Linotype" charset="0"/>
                <a:ea typeface="Palatino Linotype" charset="0"/>
                <a:cs typeface="Palatino Linotype" charset="0"/>
              </a:rPr>
              <a:t>passagers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de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renoncer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à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leurs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privilèges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dépassés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. […] Si le </a:t>
            </a:r>
            <a:r>
              <a:rPr lang="en-GB" sz="2400" b="1" i="1" u="sng" dirty="0" err="1">
                <a:latin typeface="Palatino Linotype" charset="0"/>
                <a:ea typeface="Palatino Linotype" charset="0"/>
                <a:cs typeface="Palatino Linotype" charset="0"/>
              </a:rPr>
              <a:t>navire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était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si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mal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en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point, un </a:t>
            </a:r>
            <a:r>
              <a:rPr lang="en-GB" sz="2400" b="1" i="1" u="sng" dirty="0" err="1">
                <a:latin typeface="Palatino Linotype" charset="0"/>
                <a:ea typeface="Palatino Linotype" charset="0"/>
                <a:cs typeface="Palatino Linotype" charset="0"/>
              </a:rPr>
              <a:t>capitaine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consciencieux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demanderait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à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tous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de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consentir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 le maximum </a:t>
            </a:r>
            <a:r>
              <a:rPr lang="en-GB" sz="2400" i="1" dirty="0" err="1">
                <a:latin typeface="Palatino Linotype" charset="0"/>
                <a:ea typeface="Palatino Linotype" charset="0"/>
                <a:cs typeface="Palatino Linotype" charset="0"/>
              </a:rPr>
              <a:t>d’efforts</a:t>
            </a:r>
            <a:r>
              <a:rPr lang="en-GB" sz="2400" i="1" dirty="0" smtClean="0">
                <a:latin typeface="Palatino Linotype" charset="0"/>
                <a:ea typeface="Palatino Linotype" charset="0"/>
                <a:cs typeface="Palatino Linotype" charset="0"/>
              </a:rPr>
              <a:t>!”</a:t>
            </a:r>
            <a:r>
              <a:rPr lang="en-GB" sz="2400" i="1" dirty="0">
                <a:latin typeface="Palatino Linotype" charset="0"/>
                <a:ea typeface="Palatino Linotype" charset="0"/>
                <a:cs typeface="Palatino Linotype" charset="0"/>
              </a:rPr>
              <a:t>  </a:t>
            </a:r>
          </a:p>
        </p:txBody>
      </p:sp>
      <p:sp>
        <p:nvSpPr>
          <p:cNvPr id="8" name="Double flèche horizontale 7"/>
          <p:cNvSpPr/>
          <p:nvPr/>
        </p:nvSpPr>
        <p:spPr>
          <a:xfrm>
            <a:off x="4620986" y="3869871"/>
            <a:ext cx="2204357" cy="538843"/>
          </a:xfrm>
          <a:prstGeom prst="left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413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15626"/>
          </a:xfrm>
        </p:spPr>
        <p:txBody>
          <a:bodyPr>
            <a:noAutofit/>
          </a:bodyPr>
          <a:lstStyle/>
          <a:p>
            <a:pPr algn="ctr"/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La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et son cadre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théorique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une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analyse bottom-up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caractéristiques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endParaRPr lang="en-GB" sz="2800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502230"/>
            <a:ext cx="10058400" cy="4849584"/>
          </a:xfrm>
        </p:spPr>
        <p:txBody>
          <a:bodyPr>
            <a:normAutofit/>
          </a:bodyPr>
          <a:lstStyle/>
          <a:p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fr-FR" sz="24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Suite de l’analyse</a:t>
            </a:r>
          </a:p>
          <a:p>
            <a:endParaRPr lang="fr-FR" sz="2400" b="1" u="sng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fr-FR" sz="2400" dirty="0" smtClean="0">
                <a:latin typeface="Palatino Linotype" charset="0"/>
                <a:ea typeface="Palatino Linotype" charset="0"/>
                <a:cs typeface="Palatino Linotype" charset="0"/>
              </a:rPr>
              <a:t>1. Analyse quantitative (MIPVU + DMIP)</a:t>
            </a:r>
          </a:p>
          <a:p>
            <a:endParaRPr lang="fr-FR" sz="2400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fr-FR" sz="2400" dirty="0" smtClean="0">
                <a:latin typeface="Palatino Linotype" charset="0"/>
                <a:ea typeface="Palatino Linotype" charset="0"/>
                <a:cs typeface="Palatino Linotype" charset="0"/>
              </a:rPr>
              <a:t>2. Analyse qualitative:</a:t>
            </a:r>
            <a:endParaRPr lang="fr-FR" sz="2400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201168" lvl="1" indent="0">
              <a:buNone/>
            </a:pPr>
            <a:r>
              <a:rPr lang="fr-FR" sz="2400" dirty="0">
                <a:latin typeface="Palatino Linotype" charset="0"/>
                <a:ea typeface="Palatino Linotype" charset="0"/>
                <a:cs typeface="Palatino Linotype" charset="0"/>
              </a:rPr>
              <a:t>	</a:t>
            </a:r>
            <a:r>
              <a:rPr lang="fr-FR" sz="2200" dirty="0" smtClean="0">
                <a:latin typeface="Palatino Linotype" charset="0"/>
                <a:ea typeface="Palatino Linotype" charset="0"/>
                <a:cs typeface="Palatino Linotype" charset="0"/>
              </a:rPr>
              <a:t>Deux axes: </a:t>
            </a:r>
          </a:p>
          <a:p>
            <a:pPr marL="201168" lvl="1" indent="0">
              <a:buNone/>
            </a:pPr>
            <a:r>
              <a:rPr lang="fr-FR" sz="2200" dirty="0" smtClean="0">
                <a:latin typeface="Palatino Linotype" charset="0"/>
                <a:ea typeface="Palatino Linotype" charset="0"/>
                <a:cs typeface="Palatino Linotype" charset="0"/>
              </a:rPr>
              <a:t>		A. axe linguistique </a:t>
            </a:r>
          </a:p>
          <a:p>
            <a:pPr marL="201168" lvl="1" indent="0">
              <a:buNone/>
            </a:pPr>
            <a:r>
              <a:rPr lang="fr-FR" sz="2200" dirty="0" smtClean="0">
                <a:latin typeface="Palatino Linotype" charset="0"/>
                <a:ea typeface="Palatino Linotype" charset="0"/>
                <a:cs typeface="Palatino Linotype" charset="0"/>
              </a:rPr>
              <a:t>		B. axe analyse du discours/science politique</a:t>
            </a:r>
            <a:endParaRPr lang="fr-FR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6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15626"/>
          </a:xfrm>
        </p:spPr>
        <p:txBody>
          <a:bodyPr>
            <a:noAutofit/>
          </a:bodyPr>
          <a:lstStyle/>
          <a:p>
            <a:pPr algn="ctr"/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La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et son cadre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théorique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une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analyse bottom-up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caractéristiques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endParaRPr lang="en-GB" sz="2800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502230"/>
            <a:ext cx="10058400" cy="4849584"/>
          </a:xfrm>
        </p:spPr>
        <p:txBody>
          <a:bodyPr>
            <a:normAutofit/>
          </a:bodyPr>
          <a:lstStyle/>
          <a:p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fr-FR" sz="24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Suite de l’analyse</a:t>
            </a:r>
          </a:p>
          <a:p>
            <a:endParaRPr lang="fr-FR" sz="2400" b="1" u="sng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fr-FR" sz="2400" dirty="0" smtClean="0">
                <a:latin typeface="Palatino Linotype" charset="0"/>
                <a:ea typeface="Palatino Linotype" charset="0"/>
                <a:cs typeface="Palatino Linotype" charset="0"/>
              </a:rPr>
              <a:t>1. Analyse quantitative (MIPVU + DMIP)</a:t>
            </a:r>
          </a:p>
          <a:p>
            <a:endParaRPr lang="fr-FR" sz="2400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fr-FR" sz="2400" dirty="0" smtClean="0">
                <a:latin typeface="Palatino Linotype" charset="0"/>
                <a:ea typeface="Palatino Linotype" charset="0"/>
                <a:cs typeface="Palatino Linotype" charset="0"/>
              </a:rPr>
              <a:t>2. Analyse qualitative:</a:t>
            </a:r>
            <a:endParaRPr lang="fr-FR" sz="2400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201168" lvl="1" indent="0">
              <a:buNone/>
            </a:pPr>
            <a:r>
              <a:rPr lang="fr-FR" sz="2400" dirty="0">
                <a:latin typeface="Palatino Linotype" charset="0"/>
                <a:ea typeface="Palatino Linotype" charset="0"/>
                <a:cs typeface="Palatino Linotype" charset="0"/>
              </a:rPr>
              <a:t>	</a:t>
            </a:r>
            <a:r>
              <a:rPr lang="fr-FR" sz="2200" dirty="0" smtClean="0">
                <a:latin typeface="Palatino Linotype" charset="0"/>
                <a:ea typeface="Palatino Linotype" charset="0"/>
                <a:cs typeface="Palatino Linotype" charset="0"/>
              </a:rPr>
              <a:t>Deux axes: </a:t>
            </a:r>
          </a:p>
          <a:p>
            <a:pPr marL="201168" lvl="1" indent="0">
              <a:buNone/>
            </a:pPr>
            <a:r>
              <a:rPr lang="fr-FR" sz="2200" dirty="0" smtClean="0">
                <a:latin typeface="Palatino Linotype" charset="0"/>
                <a:ea typeface="Palatino Linotype" charset="0"/>
                <a:cs typeface="Palatino Linotype" charset="0"/>
              </a:rPr>
              <a:t>		</a:t>
            </a:r>
            <a:r>
              <a:rPr lang="fr-FR" sz="2200" b="1" dirty="0" smtClean="0">
                <a:latin typeface="Palatino Linotype" charset="0"/>
                <a:ea typeface="Palatino Linotype" charset="0"/>
                <a:cs typeface="Palatino Linotype" charset="0"/>
              </a:rPr>
              <a:t>A. axe linguistique </a:t>
            </a:r>
          </a:p>
          <a:p>
            <a:pPr marL="201168" lvl="1" indent="0">
              <a:buNone/>
            </a:pPr>
            <a:r>
              <a:rPr lang="fr-FR" sz="2200" dirty="0" smtClean="0">
                <a:latin typeface="Palatino Linotype" charset="0"/>
                <a:ea typeface="Palatino Linotype" charset="0"/>
                <a:cs typeface="Palatino Linotype" charset="0"/>
              </a:rPr>
              <a:t>		B. axe analyse du discours/science politique</a:t>
            </a:r>
            <a:endParaRPr lang="fr-FR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20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15626"/>
          </a:xfrm>
        </p:spPr>
        <p:txBody>
          <a:bodyPr>
            <a:noAutofit/>
          </a:bodyPr>
          <a:lstStyle/>
          <a:p>
            <a:pPr algn="ctr"/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La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et son cadre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théorique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une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analyse bottom-up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caractéristiques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endParaRPr lang="en-GB" sz="2800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502230"/>
            <a:ext cx="10058400" cy="4849584"/>
          </a:xfrm>
        </p:spPr>
        <p:txBody>
          <a:bodyPr>
            <a:normAutofit/>
          </a:bodyPr>
          <a:lstStyle/>
          <a:p>
            <a:endParaRPr lang="fr-FR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fr-FR" sz="24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Axe linguistique</a:t>
            </a:r>
          </a:p>
          <a:p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= but de la recherche </a:t>
            </a:r>
          </a:p>
          <a:p>
            <a:r>
              <a:rPr lang="fr-FR" dirty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fr-FR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1. Identification des métaphores délibérées ⟹ analyse profonde des métaphores délibérées</a:t>
            </a:r>
            <a:endParaRPr lang="fr-FR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2. Qu’est-ce qui caractérise ce type de métaphores (⟺ métaphores non-délibérées) ?</a:t>
            </a:r>
          </a:p>
          <a:p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3. Analyse </a:t>
            </a:r>
            <a:r>
              <a:rPr lang="fr-FR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qualitative</a:t>
            </a:r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 des métaphores délibérées </a:t>
            </a:r>
            <a:r>
              <a:rPr lang="mr-IN" dirty="0" smtClean="0">
                <a:latin typeface="Palatino Linotype" charset="0"/>
                <a:ea typeface="Palatino Linotype" charset="0"/>
                <a:cs typeface="Palatino Linotype" charset="0"/>
              </a:rPr>
              <a:t>–</a:t>
            </a:r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 trois niveaux de caractéristiques: </a:t>
            </a:r>
          </a:p>
          <a:p>
            <a:pPr marL="749808" lvl="1" indent="-457200">
              <a:buFont typeface="+mj-lt"/>
              <a:buAutoNum type="alphaLcPeriod"/>
            </a:pPr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Niveau linguistique</a:t>
            </a:r>
          </a:p>
          <a:p>
            <a:pPr marL="749808" lvl="1" indent="-457200">
              <a:buFont typeface="+mj-lt"/>
              <a:buAutoNum type="alphaLcPeriod"/>
            </a:pPr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Niveau conceptuelle</a:t>
            </a:r>
          </a:p>
          <a:p>
            <a:pPr marL="749808" lvl="1" indent="-457200">
              <a:buFont typeface="+mj-lt"/>
              <a:buAutoNum type="alphaLcPeriod"/>
            </a:pPr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Niveau communicatif</a:t>
            </a:r>
          </a:p>
          <a:p>
            <a:endParaRPr lang="fr-FR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42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15626"/>
          </a:xfrm>
        </p:spPr>
        <p:txBody>
          <a:bodyPr>
            <a:noAutofit/>
          </a:bodyPr>
          <a:lstStyle/>
          <a:p>
            <a:pPr algn="ctr"/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La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et son cadre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théorique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une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analyse bottom-up 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caractéristiques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b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des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800" b="1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800" b="1" i="1" dirty="0" err="1">
                <a:latin typeface="Palatino Linotype" charset="0"/>
                <a:ea typeface="Palatino Linotype" charset="0"/>
                <a:cs typeface="Palatino Linotype" charset="0"/>
              </a:rPr>
              <a:t>délibérées</a:t>
            </a:r>
            <a:endParaRPr lang="en-GB" sz="2800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502230"/>
            <a:ext cx="10058400" cy="4849584"/>
          </a:xfrm>
        </p:spPr>
        <p:txBody>
          <a:bodyPr>
            <a:normAutofit/>
          </a:bodyPr>
          <a:lstStyle/>
          <a:p>
            <a:endParaRPr lang="fr-FR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fr-FR" sz="24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Axe analyse du discours/science politique</a:t>
            </a:r>
          </a:p>
          <a:p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= Analyse du discours à travers l’analyse des métaphores employées </a:t>
            </a:r>
          </a:p>
          <a:p>
            <a:endParaRPr lang="fr-FR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1">
              <a:buFont typeface="Courier New" charset="0"/>
              <a:buChar char="o"/>
            </a:pPr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Que se cache-t-il derrière les métaphores? Et par conséquent, derrière le discours? </a:t>
            </a:r>
            <a:b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(idées, idéologies, perceptions, </a:t>
            </a:r>
            <a:r>
              <a:rPr lang="mr-IN" dirty="0" smtClean="0">
                <a:latin typeface="Palatino Linotype" charset="0"/>
                <a:ea typeface="Palatino Linotype" charset="0"/>
                <a:cs typeface="Palatino Linotype" charset="0"/>
              </a:rPr>
              <a:t>…</a:t>
            </a:r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 des (inter)locuteurs) </a:t>
            </a:r>
            <a:b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endParaRPr lang="fr-FR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1">
              <a:buFont typeface="Courier New" charset="0"/>
              <a:buChar char="o"/>
            </a:pPr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Pourquoi telle ou telle métaphore est utilisé? </a:t>
            </a:r>
          </a:p>
          <a:p>
            <a:pPr lvl="2">
              <a:buFont typeface="Courier New" charset="0"/>
              <a:buChar char="o"/>
            </a:pPr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Pourquoi un même politicien utilise des métaphores différentes pour parler du même sujet?</a:t>
            </a:r>
          </a:p>
          <a:p>
            <a:pPr lvl="2">
              <a:buFont typeface="Courier New" charset="0"/>
              <a:buChar char="o"/>
            </a:pPr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Pourquoi des politiciens différents utilisent des métaphores différentes pour parler d’un même sujet? </a:t>
            </a:r>
          </a:p>
          <a:p>
            <a:pPr lvl="2">
              <a:buFont typeface="Courier New" charset="0"/>
              <a:buChar char="o"/>
            </a:pPr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Pourquoi emploient-ils la même métaphore pour parler d’un même sujet?  </a:t>
            </a:r>
          </a:p>
          <a:p>
            <a:pPr lvl="2">
              <a:buFont typeface="Courier New" charset="0"/>
              <a:buChar char="o"/>
            </a:pPr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Quelle est l’influence du genre de discours sur l’emploi des métaphores? </a:t>
            </a:r>
          </a:p>
          <a:p>
            <a:pPr lvl="2">
              <a:buFont typeface="Courier New" charset="0"/>
              <a:buChar char="o"/>
            </a:pPr>
            <a:r>
              <a:rPr lang="fr-FR" dirty="0" smtClean="0">
                <a:latin typeface="Palatino Linotype" charset="0"/>
                <a:ea typeface="Palatino Linotype" charset="0"/>
                <a:cs typeface="Palatino Linotype" charset="0"/>
              </a:rPr>
              <a:t>Etc. </a:t>
            </a:r>
          </a:p>
          <a:p>
            <a:pPr lvl="2">
              <a:buFont typeface="Courier New" charset="0"/>
              <a:buChar char="o"/>
            </a:pPr>
            <a:endParaRPr lang="fr-FR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1">
              <a:buFont typeface="Courier New" charset="0"/>
              <a:buChar char="o"/>
            </a:pPr>
            <a:endParaRPr lang="fr-FR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1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27600"/>
          </a:xfrm>
        </p:spPr>
        <p:txBody>
          <a:bodyPr/>
          <a:lstStyle/>
          <a:p>
            <a:pPr algn="ctr"/>
            <a:r>
              <a:rPr lang="en-GB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Les </a:t>
            </a:r>
            <a:r>
              <a:rPr lang="en-GB" b="1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théories</a:t>
            </a:r>
            <a:r>
              <a:rPr lang="en-GB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endParaRPr lang="en-GB" b="1" u="sng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413416"/>
            <a:ext cx="10058400" cy="3455678"/>
          </a:xfrm>
        </p:spPr>
        <p:txBody>
          <a:bodyPr/>
          <a:lstStyle/>
          <a:p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1. Critical Discourse Analysis (CDA) </a:t>
            </a:r>
          </a:p>
          <a:p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2. Conceptual Metaphor Theory (CMT) </a:t>
            </a:r>
          </a:p>
          <a:p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3. Critical Metaphor Analysis (CMA) </a:t>
            </a:r>
          </a:p>
          <a:p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4. Deliberate Metaphor Theory (DMT) </a:t>
            </a:r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03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52649"/>
          </a:xfrm>
        </p:spPr>
        <p:txBody>
          <a:bodyPr/>
          <a:lstStyle/>
          <a:p>
            <a:pPr algn="ctr"/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Critical Discourse Analysis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(CDA)</a:t>
            </a:r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188564"/>
            <a:ext cx="10058400" cy="3680530"/>
          </a:xfrm>
        </p:spPr>
        <p:txBody>
          <a:bodyPr/>
          <a:lstStyle/>
          <a:p>
            <a:pPr>
              <a:buFont typeface="Wingdings" charset="2"/>
              <a:buChar char="Ø"/>
            </a:pP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Etude </a:t>
            </a:r>
            <a:r>
              <a:rPr lang="en-GB" b="1" dirty="0" err="1" smtClean="0">
                <a:latin typeface="Palatino Linotype" charset="0"/>
                <a:ea typeface="Palatino Linotype" charset="0"/>
                <a:cs typeface="Palatino Linotype" charset="0"/>
              </a:rPr>
              <a:t>analytique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du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discours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buFont typeface="Wingdings" charset="2"/>
              <a:buChar char="Ø"/>
            </a:pP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De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quelle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façon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la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société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exprime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et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reproduit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b="1" dirty="0" err="1" smtClean="0">
                <a:latin typeface="Palatino Linotype" charset="0"/>
                <a:ea typeface="Palatino Linotype" charset="0"/>
                <a:cs typeface="Palatino Linotype" charset="0"/>
              </a:rPr>
              <a:t>l’abus</a:t>
            </a:r>
            <a:r>
              <a:rPr lang="en-GB" b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du </a:t>
            </a:r>
            <a:r>
              <a:rPr lang="en-GB" b="1" dirty="0" err="1" smtClean="0">
                <a:latin typeface="Palatino Linotype" charset="0"/>
                <a:ea typeface="Palatino Linotype" charset="0"/>
                <a:cs typeface="Palatino Linotype" charset="0"/>
              </a:rPr>
              <a:t>pouvoir</a:t>
            </a: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 social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, la </a:t>
            </a: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domination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et </a:t>
            </a:r>
            <a:r>
              <a:rPr lang="en-GB" b="1" dirty="0" err="1" smtClean="0">
                <a:latin typeface="Palatino Linotype" charset="0"/>
                <a:ea typeface="Palatino Linotype" charset="0"/>
                <a:cs typeface="Palatino Linotype" charset="0"/>
              </a:rPr>
              <a:t>l’inégalité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? </a:t>
            </a:r>
            <a:b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endParaRPr lang="en-GB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buFont typeface="Wingdings" charset="2"/>
              <a:buChar char="Ø"/>
            </a:pP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A travers la </a:t>
            </a:r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parole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et le </a:t>
            </a:r>
            <a:r>
              <a:rPr lang="en-GB" b="1" dirty="0" err="1" smtClean="0">
                <a:latin typeface="Palatino Linotype" charset="0"/>
                <a:ea typeface="Palatino Linotype" charset="0"/>
                <a:cs typeface="Palatino Linotype" charset="0"/>
              </a:rPr>
              <a:t>texte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25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52649"/>
          </a:xfrm>
        </p:spPr>
        <p:txBody>
          <a:bodyPr/>
          <a:lstStyle/>
          <a:p>
            <a:pPr algn="ctr"/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Critical Discourse Analysis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(CDA)</a:t>
            </a:r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188564"/>
            <a:ext cx="10058400" cy="1214203"/>
          </a:xfrm>
        </p:spPr>
        <p:txBody>
          <a:bodyPr/>
          <a:lstStyle/>
          <a:p>
            <a:pPr>
              <a:buFont typeface="Wingdings" charset="2"/>
              <a:buChar char="Ø"/>
            </a:pP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Concept primordial: </a:t>
            </a:r>
            <a:r>
              <a:rPr lang="en-GB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le </a:t>
            </a:r>
            <a:r>
              <a:rPr lang="en-GB" b="1" u="sng" dirty="0" err="1" smtClean="0">
                <a:latin typeface="Palatino Linotype" charset="0"/>
                <a:ea typeface="Palatino Linotype" charset="0"/>
                <a:cs typeface="Palatino Linotype" charset="0"/>
              </a:rPr>
              <a:t>discours</a:t>
            </a:r>
            <a:r>
              <a:rPr lang="en-GB" b="1" u="sng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b="1" u="sng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endParaRPr lang="en-GB" b="1" u="sng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buFont typeface="Wingdings" charset="2"/>
              <a:buChar char="Ø"/>
            </a:pP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Forme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de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pratique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sociale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 (Fairclough &amp; </a:t>
            </a:r>
            <a:r>
              <a:rPr lang="en-GB" dirty="0" err="1" smtClean="0">
                <a:latin typeface="Palatino Linotype" charset="0"/>
                <a:ea typeface="Palatino Linotype" charset="0"/>
                <a:cs typeface="Palatino Linotype" charset="0"/>
              </a:rPr>
              <a:t>Wodak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, 1997) </a:t>
            </a:r>
            <a:endParaRPr lang="en-GB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357640" y="3582649"/>
            <a:ext cx="3537679" cy="461665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atin typeface="Palatino Linotype" charset="0"/>
                <a:ea typeface="Palatino Linotype" charset="0"/>
                <a:cs typeface="Palatino Linotype" charset="0"/>
              </a:rPr>
              <a:t>LE DISCOURS</a:t>
            </a:r>
            <a:endParaRPr lang="en-GB" sz="2400" b="1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097280" y="4931764"/>
            <a:ext cx="36126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Instrument de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pouvoir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</a:p>
          <a:p>
            <a:pPr algn="ctr"/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et de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contrôle</a:t>
            </a:r>
            <a:endParaRPr lang="en-GB" sz="2400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767903" y="4747097"/>
            <a:ext cx="33877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Instrument de construction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sociale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et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politique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de la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réalité</a:t>
            </a:r>
            <a:endParaRPr lang="en-GB" sz="2400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cxnSp>
        <p:nvCxnSpPr>
          <p:cNvPr id="8" name="Connecteur droit avec flèche 7"/>
          <p:cNvCxnSpPr/>
          <p:nvPr/>
        </p:nvCxnSpPr>
        <p:spPr>
          <a:xfrm flipH="1">
            <a:off x="2783673" y="4044314"/>
            <a:ext cx="2933575" cy="88745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6126479" y="4044314"/>
            <a:ext cx="2178071" cy="88745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667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72726"/>
          </a:xfrm>
        </p:spPr>
        <p:txBody>
          <a:bodyPr/>
          <a:lstStyle/>
          <a:p>
            <a:pPr algn="ctr"/>
            <a:r>
              <a:rPr lang="en-GB" b="1">
                <a:latin typeface="Palatino Linotype" charset="0"/>
                <a:ea typeface="Palatino Linotype" charset="0"/>
                <a:cs typeface="Palatino Linotype" charset="0"/>
              </a:rPr>
              <a:t>Critical Discourse Analysis </a:t>
            </a:r>
            <a:r>
              <a:rPr lang="en-GB">
                <a:latin typeface="Palatino Linotype" charset="0"/>
                <a:ea typeface="Palatino Linotype" charset="0"/>
                <a:cs typeface="Palatino Linotype" charset="0"/>
              </a:rPr>
              <a:t>(CDA)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800" dirty="0" smtClean="0">
                <a:latin typeface="Palatino Linotype" charset="0"/>
                <a:ea typeface="Palatino Linotype" charset="0"/>
                <a:cs typeface="Palatino Linotype" charset="0"/>
              </a:rPr>
              <a:t>Le </a:t>
            </a:r>
            <a:r>
              <a:rPr lang="en-GB" sz="2800" dirty="0" err="1" smtClean="0">
                <a:latin typeface="Palatino Linotype" charset="0"/>
                <a:ea typeface="Palatino Linotype" charset="0"/>
                <a:cs typeface="Palatino Linotype" charset="0"/>
              </a:rPr>
              <a:t>pouvoir</a:t>
            </a:r>
            <a:r>
              <a:rPr lang="en-GB" sz="2800" dirty="0" smtClean="0">
                <a:latin typeface="Palatino Linotype" charset="0"/>
                <a:ea typeface="Palatino Linotype" charset="0"/>
                <a:cs typeface="Palatino Linotype" charset="0"/>
              </a:rPr>
              <a:t> social ∼ </a:t>
            </a:r>
            <a:r>
              <a:rPr lang="en-GB" sz="2800" dirty="0" err="1" smtClean="0">
                <a:latin typeface="Palatino Linotype" charset="0"/>
                <a:ea typeface="Palatino Linotype" charset="0"/>
                <a:cs typeface="Palatino Linotype" charset="0"/>
              </a:rPr>
              <a:t>contrôle</a:t>
            </a:r>
            <a:r>
              <a:rPr lang="en-GB" sz="2800" dirty="0" smtClean="0">
                <a:latin typeface="Palatino Linotype" charset="0"/>
                <a:ea typeface="Palatino Linotype" charset="0"/>
                <a:cs typeface="Palatino Linotype" charset="0"/>
              </a:rPr>
              <a:t> et </a:t>
            </a:r>
            <a:r>
              <a:rPr lang="en-GB" sz="2800" dirty="0" err="1" smtClean="0">
                <a:latin typeface="Palatino Linotype" charset="0"/>
                <a:ea typeface="Palatino Linotype" charset="0"/>
                <a:cs typeface="Palatino Linotype" charset="0"/>
              </a:rPr>
              <a:t>accès</a:t>
            </a:r>
            <a:r>
              <a:rPr lang="en-GB" sz="2800" dirty="0" smtClean="0">
                <a:latin typeface="Palatino Linotype" charset="0"/>
                <a:ea typeface="Palatino Linotype" charset="0"/>
                <a:cs typeface="Palatino Linotype" charset="0"/>
              </a:rPr>
              <a:t> au </a:t>
            </a:r>
            <a:r>
              <a:rPr lang="en-GB" sz="2800" dirty="0" err="1" smtClean="0">
                <a:latin typeface="Palatino Linotype" charset="0"/>
                <a:ea typeface="Palatino Linotype" charset="0"/>
                <a:cs typeface="Palatino Linotype" charset="0"/>
              </a:rPr>
              <a:t>discours</a:t>
            </a:r>
            <a:endParaRPr lang="en-GB" sz="2800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endParaRPr lang="en-GB" sz="3200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r>
              <a:rPr lang="en-GB" sz="2800" dirty="0" smtClean="0">
                <a:latin typeface="Palatino Linotype" charset="0"/>
                <a:ea typeface="Palatino Linotype" charset="0"/>
                <a:cs typeface="Palatino Linotype" charset="0"/>
              </a:rPr>
              <a:t>Influence (</a:t>
            </a:r>
            <a:r>
              <a:rPr lang="en-GB" sz="2800" dirty="0" err="1" smtClean="0">
                <a:latin typeface="Palatino Linotype" charset="0"/>
                <a:ea typeface="Palatino Linotype" charset="0"/>
                <a:cs typeface="Palatino Linotype" charset="0"/>
              </a:rPr>
              <a:t>implicite</a:t>
            </a:r>
            <a:r>
              <a:rPr lang="en-GB" sz="2800" dirty="0" smtClean="0">
                <a:latin typeface="Palatino Linotype" charset="0"/>
                <a:ea typeface="Palatino Linotype" charset="0"/>
                <a:cs typeface="Palatino Linotype" charset="0"/>
              </a:rPr>
              <a:t>) de la part </a:t>
            </a:r>
          </a:p>
          <a:p>
            <a:pPr algn="ctr"/>
            <a:r>
              <a:rPr lang="en-GB" sz="2800" dirty="0" smtClean="0">
                <a:latin typeface="Palatino Linotype" charset="0"/>
                <a:ea typeface="Palatino Linotype" charset="0"/>
                <a:cs typeface="Palatino Linotype" charset="0"/>
              </a:rPr>
              <a:t>des élites </a:t>
            </a:r>
            <a:r>
              <a:rPr lang="en-GB" sz="2800" dirty="0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⟹ </a:t>
            </a:r>
            <a:r>
              <a:rPr lang="en-GB" sz="2800" dirty="0" err="1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concitoyens</a:t>
            </a:r>
            <a:endParaRPr lang="en-GB" sz="2800" dirty="0" smtClean="0">
              <a:latin typeface="Palatino Linotype" charset="0"/>
              <a:ea typeface="Palatino Linotype" charset="0"/>
              <a:cs typeface="Palatino Linotype" charset="0"/>
              <a:sym typeface="Wingdings"/>
            </a:endParaRPr>
          </a:p>
          <a:p>
            <a:pPr algn="ctr"/>
            <a:endParaRPr lang="en-GB" sz="3200" dirty="0">
              <a:latin typeface="Palatino Linotype" charset="0"/>
              <a:ea typeface="Palatino Linotype" charset="0"/>
              <a:cs typeface="Palatino Linotype" charset="0"/>
              <a:sym typeface="Wingdings"/>
            </a:endParaRPr>
          </a:p>
          <a:p>
            <a:pPr algn="ctr"/>
            <a:r>
              <a:rPr lang="en-GB" sz="3200" b="1" u="sng" dirty="0" err="1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Objectif</a:t>
            </a:r>
            <a:r>
              <a:rPr lang="en-GB" sz="3200" b="1" u="sng" dirty="0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 CDA</a:t>
            </a:r>
            <a:r>
              <a:rPr lang="en-GB" sz="3200" dirty="0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: </a:t>
            </a:r>
            <a:r>
              <a:rPr lang="en-GB" sz="3200" dirty="0" err="1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repérér</a:t>
            </a:r>
            <a:r>
              <a:rPr lang="en-GB" sz="3200" dirty="0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, analyser, </a:t>
            </a:r>
            <a:r>
              <a:rPr lang="en-GB" sz="3200" dirty="0" err="1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étudier</a:t>
            </a:r>
            <a:r>
              <a:rPr lang="en-GB" sz="3200" dirty="0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 structures </a:t>
            </a:r>
            <a:r>
              <a:rPr lang="en-GB" sz="3200" dirty="0" err="1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linguistiques</a:t>
            </a:r>
            <a:r>
              <a:rPr lang="en-GB" sz="3200" dirty="0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 + influence </a:t>
            </a:r>
            <a:r>
              <a:rPr lang="en-GB" sz="3200" dirty="0" err="1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représentations</a:t>
            </a:r>
            <a:r>
              <a:rPr lang="en-GB" sz="3200" dirty="0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 </a:t>
            </a:r>
            <a:r>
              <a:rPr lang="en-GB" sz="3200" dirty="0" err="1" smtClean="0">
                <a:latin typeface="Palatino Linotype" charset="0"/>
                <a:ea typeface="Palatino Linotype" charset="0"/>
                <a:cs typeface="Palatino Linotype" charset="0"/>
                <a:sym typeface="Wingdings"/>
              </a:rPr>
              <a:t>mentales</a:t>
            </a:r>
            <a:endParaRPr lang="en-GB" sz="3200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4" name="Flèche vers le bas 3"/>
          <p:cNvSpPr/>
          <p:nvPr/>
        </p:nvSpPr>
        <p:spPr>
          <a:xfrm>
            <a:off x="5968909" y="2416630"/>
            <a:ext cx="315141" cy="620485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lèche vers le bas 4"/>
          <p:cNvSpPr/>
          <p:nvPr/>
        </p:nvSpPr>
        <p:spPr>
          <a:xfrm>
            <a:off x="5968908" y="4142862"/>
            <a:ext cx="315141" cy="620485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627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72726"/>
          </a:xfrm>
        </p:spPr>
        <p:txBody>
          <a:bodyPr/>
          <a:lstStyle/>
          <a:p>
            <a:pPr algn="ctr"/>
            <a:r>
              <a:rPr lang="en-GB" b="1">
                <a:latin typeface="Palatino Linotype" charset="0"/>
                <a:ea typeface="Palatino Linotype" charset="0"/>
                <a:cs typeface="Palatino Linotype" charset="0"/>
              </a:rPr>
              <a:t>Critical Discourse Analysis </a:t>
            </a:r>
            <a:r>
              <a:rPr lang="en-GB">
                <a:latin typeface="Palatino Linotype" charset="0"/>
                <a:ea typeface="Palatino Linotype" charset="0"/>
                <a:cs typeface="Palatino Linotype" charset="0"/>
              </a:rPr>
              <a:t>(CDA)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err="1" smtClean="0">
                <a:latin typeface="Palatino Linotype" charset="0"/>
                <a:ea typeface="Palatino Linotype" charset="0"/>
                <a:cs typeface="Palatino Linotype" charset="0"/>
              </a:rPr>
              <a:t>Autre</a:t>
            </a:r>
            <a:r>
              <a:rPr lang="en-GB" sz="3200" dirty="0" smtClean="0">
                <a:latin typeface="Palatino Linotype" charset="0"/>
                <a:ea typeface="Palatino Linotype" charset="0"/>
                <a:cs typeface="Palatino Linotype" charset="0"/>
              </a:rPr>
              <a:t> notion </a:t>
            </a:r>
            <a:r>
              <a:rPr lang="en-GB" sz="3200" dirty="0" err="1" smtClean="0">
                <a:latin typeface="Palatino Linotype" charset="0"/>
                <a:ea typeface="Palatino Linotype" charset="0"/>
                <a:cs typeface="Palatino Linotype" charset="0"/>
              </a:rPr>
              <a:t>importante</a:t>
            </a:r>
            <a:r>
              <a:rPr lang="en-GB" sz="3200" dirty="0" smtClean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</a:p>
          <a:p>
            <a:endParaRPr lang="en-GB" sz="3200" b="1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r>
              <a:rPr lang="en-GB" sz="3200" b="1" dirty="0" smtClean="0">
                <a:latin typeface="Palatino Linotype" charset="0"/>
                <a:ea typeface="Palatino Linotype" charset="0"/>
                <a:cs typeface="Palatino Linotype" charset="0"/>
              </a:rPr>
              <a:t>IDEOLOGIE</a:t>
            </a:r>
          </a:p>
          <a:p>
            <a:endParaRPr lang="en-GB" sz="3200" b="1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r>
              <a:rPr lang="en-GB" sz="3200" i="1" dirty="0" smtClean="0">
                <a:latin typeface="Palatino Linotype" charset="0"/>
                <a:ea typeface="Palatino Linotype" charset="0"/>
                <a:cs typeface="Palatino Linotype" charset="0"/>
              </a:rPr>
              <a:t>= un ensemble </a:t>
            </a:r>
            <a:r>
              <a:rPr lang="en-GB" sz="32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cohérent</a:t>
            </a:r>
            <a:r>
              <a:rPr lang="en-GB" sz="3200" i="1" dirty="0" smtClean="0">
                <a:latin typeface="Palatino Linotype" charset="0"/>
                <a:ea typeface="Palatino Linotype" charset="0"/>
                <a:cs typeface="Palatino Linotype" charset="0"/>
              </a:rPr>
              <a:t> et stable </a:t>
            </a:r>
            <a:r>
              <a:rPr lang="en-GB" sz="32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d’idées</a:t>
            </a:r>
            <a:r>
              <a:rPr lang="en-GB" sz="3200" i="1" dirty="0" smtClean="0">
                <a:latin typeface="Palatino Linotype" charset="0"/>
                <a:ea typeface="Palatino Linotype" charset="0"/>
                <a:cs typeface="Palatino Linotype" charset="0"/>
              </a:rPr>
              <a:t>, de </a:t>
            </a:r>
            <a:r>
              <a:rPr lang="en-GB" sz="32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valeurs</a:t>
            </a:r>
            <a:r>
              <a:rPr lang="en-GB" sz="3200" i="1" dirty="0" smtClean="0">
                <a:latin typeface="Palatino Linotype" charset="0"/>
                <a:ea typeface="Palatino Linotype" charset="0"/>
                <a:cs typeface="Palatino Linotype" charset="0"/>
              </a:rPr>
              <a:t> et de </a:t>
            </a:r>
            <a:r>
              <a:rPr lang="en-GB" sz="32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symboles</a:t>
            </a:r>
            <a:r>
              <a:rPr lang="en-GB" sz="3200" i="1" dirty="0" smtClean="0">
                <a:latin typeface="Palatino Linotype" charset="0"/>
                <a:ea typeface="Palatino Linotype" charset="0"/>
                <a:cs typeface="Palatino Linotype" charset="0"/>
              </a:rPr>
              <a:t> qui </a:t>
            </a:r>
            <a:r>
              <a:rPr lang="en-GB" sz="32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donnent</a:t>
            </a:r>
            <a:r>
              <a:rPr lang="en-GB" sz="3200" i="1" dirty="0" smtClean="0">
                <a:latin typeface="Palatino Linotype" charset="0"/>
                <a:ea typeface="Palatino Linotype" charset="0"/>
                <a:cs typeface="Palatino Linotype" charset="0"/>
              </a:rPr>
              <a:t> un </a:t>
            </a:r>
            <a:r>
              <a:rPr lang="en-GB" sz="32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sens</a:t>
            </a:r>
            <a:r>
              <a:rPr lang="en-GB" sz="3200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32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ou</a:t>
            </a:r>
            <a:r>
              <a:rPr lang="en-GB" sz="3200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32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une</a:t>
            </a:r>
            <a:r>
              <a:rPr lang="en-GB" sz="3200" i="1" dirty="0" smtClean="0">
                <a:latin typeface="Palatino Linotype" charset="0"/>
                <a:ea typeface="Palatino Linotype" charset="0"/>
                <a:cs typeface="Palatino Linotype" charset="0"/>
              </a:rPr>
              <a:t> perspective </a:t>
            </a:r>
            <a:r>
              <a:rPr lang="en-GB" sz="32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à</a:t>
            </a:r>
            <a:r>
              <a:rPr lang="en-GB" sz="3200" i="1" dirty="0" smtClean="0">
                <a:latin typeface="Palatino Linotype" charset="0"/>
                <a:ea typeface="Palatino Linotype" charset="0"/>
                <a:cs typeface="Palatino Linotype" charset="0"/>
              </a:rPr>
              <a:t> la </a:t>
            </a:r>
            <a:r>
              <a:rPr lang="en-GB" sz="32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réalité</a:t>
            </a:r>
            <a:r>
              <a:rPr lang="en-GB" sz="3200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(Van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Dijk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, 2006)</a:t>
            </a:r>
            <a:endParaRPr lang="en-GB" sz="2400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0600" y="3069771"/>
            <a:ext cx="2743200" cy="522515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704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72726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Conceptual Metaphor Theory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(CMT)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Lakoff &amp; Johnson: </a:t>
            </a:r>
            <a:r>
              <a:rPr lang="en-GB" sz="2400" i="1" dirty="0" smtClean="0">
                <a:latin typeface="Palatino Linotype" charset="0"/>
                <a:ea typeface="Palatino Linotype" charset="0"/>
                <a:cs typeface="Palatino Linotype" charset="0"/>
              </a:rPr>
              <a:t>Metaphors We Live By 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(1980) </a:t>
            </a:r>
            <a:b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endParaRPr lang="en-GB" sz="2400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buFont typeface="Wingdings" charset="2"/>
              <a:buChar char="Ø"/>
            </a:pPr>
            <a:r>
              <a:rPr lang="en-GB" sz="2400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=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conceptuelles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⟹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percevoir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, </a:t>
            </a:r>
            <a:r>
              <a:rPr lang="en-GB" sz="2400" dirty="0" err="1" smtClean="0">
                <a:latin typeface="Palatino Linotype" charset="0"/>
                <a:ea typeface="Palatino Linotype" charset="0"/>
                <a:cs typeface="Palatino Linotype" charset="0"/>
              </a:rPr>
              <a:t>comprendre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 &amp; structurer le monde</a:t>
            </a:r>
            <a:b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endParaRPr lang="en-GB" sz="2400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buFont typeface="Wingdings" charset="2"/>
              <a:buChar char="Ø"/>
            </a:pPr>
            <a:r>
              <a:rPr lang="en-GB" sz="2400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b="1" dirty="0" err="1" smtClean="0">
                <a:latin typeface="Palatino Linotype" charset="0"/>
                <a:ea typeface="Palatino Linotype" charset="0"/>
                <a:cs typeface="Palatino Linotype" charset="0"/>
              </a:rPr>
              <a:t>Métaphores</a:t>
            </a:r>
            <a:r>
              <a:rPr lang="en-GB" sz="2400" b="1" dirty="0" smtClean="0">
                <a:latin typeface="Palatino Linotype" charset="0"/>
                <a:ea typeface="Palatino Linotype" charset="0"/>
                <a:cs typeface="Palatino Linotype" charset="0"/>
              </a:rPr>
              <a:t> = langue + </a:t>
            </a:r>
            <a:r>
              <a:rPr lang="en-GB" sz="2400" b="1" dirty="0" err="1" smtClean="0">
                <a:latin typeface="Palatino Linotype" charset="0"/>
                <a:ea typeface="Palatino Linotype" charset="0"/>
                <a:cs typeface="Palatino Linotype" charset="0"/>
              </a:rPr>
              <a:t>pensée</a:t>
            </a:r>
            <a:r>
              <a:rPr lang="en-GB" sz="2400" b="1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GB" sz="2400" b="1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endParaRPr lang="en-GB" sz="2400" b="1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buFont typeface="Wingdings" charset="2"/>
              <a:buChar char="Ø"/>
            </a:pPr>
            <a:r>
              <a:rPr lang="en-GB" sz="2400" b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Concept </a:t>
            </a:r>
            <a:r>
              <a:rPr lang="fr-FR" sz="2400" dirty="0" smtClean="0">
                <a:latin typeface="Palatino Linotype" charset="0"/>
                <a:ea typeface="Palatino Linotype" charset="0"/>
                <a:cs typeface="Palatino Linotype" charset="0"/>
              </a:rPr>
              <a:t>essentiel</a:t>
            </a:r>
            <a:r>
              <a:rPr lang="en-GB" sz="2400" dirty="0" smtClean="0">
                <a:latin typeface="Palatino Linotype" charset="0"/>
                <a:ea typeface="Palatino Linotype" charset="0"/>
                <a:cs typeface="Palatino Linotype" charset="0"/>
              </a:rPr>
              <a:t>: </a:t>
            </a:r>
            <a:r>
              <a:rPr lang="en-GB" sz="2400" i="1" dirty="0" smtClean="0">
                <a:latin typeface="Palatino Linotype" charset="0"/>
                <a:ea typeface="Palatino Linotype" charset="0"/>
                <a:cs typeface="Palatino Linotype" charset="0"/>
              </a:rPr>
              <a:t>cross-domain mapping</a:t>
            </a:r>
            <a:endParaRPr lang="en-GB" sz="2400" b="1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21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72726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>
                <a:latin typeface="Palatino Linotype" charset="0"/>
                <a:ea typeface="Palatino Linotype" charset="0"/>
                <a:cs typeface="Palatino Linotype" charset="0"/>
              </a:rPr>
              <a:t>Conceptual Metaphor Theory </a:t>
            </a:r>
            <a:r>
              <a:rPr lang="en-GB" dirty="0" smtClean="0">
                <a:latin typeface="Palatino Linotype" charset="0"/>
                <a:ea typeface="Palatino Linotype" charset="0"/>
                <a:cs typeface="Palatino Linotype" charset="0"/>
              </a:rPr>
              <a:t>(CMT)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554566"/>
          </a:xfrm>
        </p:spPr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GB" sz="2800" b="1" u="sng" dirty="0" smtClean="0">
                <a:latin typeface="Palatino Linotype" charset="0"/>
                <a:ea typeface="Palatino Linotype" charset="0"/>
                <a:cs typeface="Palatino Linotype" charset="0"/>
              </a:rPr>
              <a:t>Cross-domain mapping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en-GB" sz="2400" b="1" u="sng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en-GB" sz="2400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097280" y="3908878"/>
            <a:ext cx="3086100" cy="1200329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92D050"/>
                </a:solidFill>
                <a:latin typeface="Palatino Linotype" charset="0"/>
                <a:ea typeface="Palatino Linotype" charset="0"/>
                <a:cs typeface="Palatino Linotype" charset="0"/>
              </a:rPr>
              <a:t>Domaine </a:t>
            </a:r>
            <a:r>
              <a:rPr lang="en-GB" sz="3600" b="1" dirty="0" err="1" smtClean="0">
                <a:solidFill>
                  <a:srgbClr val="92D050"/>
                </a:solidFill>
                <a:latin typeface="Palatino Linotype" charset="0"/>
                <a:ea typeface="Palatino Linotype" charset="0"/>
                <a:cs typeface="Palatino Linotype" charset="0"/>
              </a:rPr>
              <a:t>cible</a:t>
            </a:r>
            <a:endParaRPr lang="en-GB" sz="3600" b="1" dirty="0">
              <a:solidFill>
                <a:srgbClr val="92D050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069580" y="3970434"/>
            <a:ext cx="3086100" cy="1077218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chemeClr val="accent6"/>
                </a:solidFill>
                <a:latin typeface="Palatino Linotype" charset="0"/>
                <a:ea typeface="Palatino Linotype" charset="0"/>
                <a:cs typeface="Palatino Linotype" charset="0"/>
              </a:rPr>
              <a:t>Domaine source</a:t>
            </a:r>
            <a:endParaRPr lang="en-GB" sz="3200" b="1" dirty="0">
              <a:solidFill>
                <a:schemeClr val="accent6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7" name="Flèche à trois pointes 6"/>
          <p:cNvSpPr/>
          <p:nvPr/>
        </p:nvSpPr>
        <p:spPr>
          <a:xfrm>
            <a:off x="4738551" y="2645230"/>
            <a:ext cx="2775858" cy="2307044"/>
          </a:xfrm>
          <a:prstGeom prst="leftRightUpArrow">
            <a:avLst>
              <a:gd name="adj1" fmla="val 25000"/>
              <a:gd name="adj2" fmla="val 19474"/>
              <a:gd name="adj3" fmla="val 25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92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on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Rétrospectio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o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980</TotalTime>
  <Words>1001</Words>
  <Application>Microsoft Macintosh PowerPoint</Application>
  <PresentationFormat>Grand écran</PresentationFormat>
  <Paragraphs>234</Paragraphs>
  <Slides>29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5" baseType="lpstr">
      <vt:lpstr>Calibri</vt:lpstr>
      <vt:lpstr>Calibri Light</vt:lpstr>
      <vt:lpstr>Courier New</vt:lpstr>
      <vt:lpstr>Palatino Linotype</vt:lpstr>
      <vt:lpstr>Wingdings</vt:lpstr>
      <vt:lpstr>Rétrospection</vt:lpstr>
      <vt:lpstr>Séminaire:  Linguistique </vt:lpstr>
      <vt:lpstr>La théorie des métaphores délibérées et son cadre théorique:  une analyse bottom-up des caractéristiques  des métaphores délibérées </vt:lpstr>
      <vt:lpstr>Les théories </vt:lpstr>
      <vt:lpstr>Critical Discourse Analysis (CDA)</vt:lpstr>
      <vt:lpstr>Critical Discourse Analysis (CDA)</vt:lpstr>
      <vt:lpstr>Critical Discourse Analysis (CDA)</vt:lpstr>
      <vt:lpstr>Critical Discourse Analysis (CDA)</vt:lpstr>
      <vt:lpstr>Conceptual Metaphor Theory (CMT)</vt:lpstr>
      <vt:lpstr>Conceptual Metaphor Theory (CMT)</vt:lpstr>
      <vt:lpstr>Conceptual Metaphor Theory (CMT)</vt:lpstr>
      <vt:lpstr>Conceptual Metaphor Theory (CMT)</vt:lpstr>
      <vt:lpstr>Critical Metaphor Analysis (CMA)</vt:lpstr>
      <vt:lpstr>Critical Metaphor Analysis (CMA)</vt:lpstr>
      <vt:lpstr>Deliberate Metaphor Theory (DMT)</vt:lpstr>
      <vt:lpstr>Deliberate Metaphor Theory (DMT)</vt:lpstr>
      <vt:lpstr>Deliberate Metaphor Theory (DMT)</vt:lpstr>
      <vt:lpstr>Deliberate Metaphor Theory (DMT)</vt:lpstr>
      <vt:lpstr>Deliberate Metaphor Theory (DMT)</vt:lpstr>
      <vt:lpstr>La théorie des métaphores délibérées et son cadre théorique:  une analyse bottom-up des caractéristiques  des métaphores délibérées</vt:lpstr>
      <vt:lpstr>La théorie des métaphores délibérées et son cadre théorique:  une analyse bottom-up des caractéristiques  des métaphores délibérées</vt:lpstr>
      <vt:lpstr>La théorie des métaphores délibérées et son cadre théorique:  une analyse bottom-up des caractéristiques  des métaphores délibérées</vt:lpstr>
      <vt:lpstr>La théorie des métaphores délibérées et son cadre théorique:  une analyse bottom-up des caractéristiques  des métaphores délibérées</vt:lpstr>
      <vt:lpstr>La théorie des métaphores délibérées et son cadre théorique:  une analyse bottom-up des caractéristiques  des métaphores délibérées</vt:lpstr>
      <vt:lpstr> </vt:lpstr>
      <vt:lpstr>La théorie des métaphores délibérées et son cadre théorique:  une analyse bottom-up des caractéristiques  des métaphores délibérées</vt:lpstr>
      <vt:lpstr>La théorie des métaphores délibérées et son cadre théorique:  une analyse bottom-up des caractéristiques  des métaphores délibérées</vt:lpstr>
      <vt:lpstr>La théorie des métaphores délibérées et son cadre théorique:  une analyse bottom-up des caractéristiques  des métaphores délibérées</vt:lpstr>
      <vt:lpstr>La théorie des métaphores délibérées et son cadre théorique:  une analyse bottom-up des caractéristiques  des métaphores délibérées</vt:lpstr>
      <vt:lpstr>La théorie des métaphores délibérées et son cadre théorique:  une analyse bottom-up des caractéristiques  des métaphores délibérées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Séminaire:  Linguistique </dc:title>
  <dc:creator>Pauline Heyvaert</dc:creator>
  <cp:lastModifiedBy>Pauline Heyvaert</cp:lastModifiedBy>
  <cp:revision>32</cp:revision>
  <dcterms:created xsi:type="dcterms:W3CDTF">2017-11-16T15:55:44Z</dcterms:created>
  <dcterms:modified xsi:type="dcterms:W3CDTF">2017-11-17T08:16:14Z</dcterms:modified>
</cp:coreProperties>
</file>