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9" r:id="rId4"/>
    <p:sldId id="271" r:id="rId5"/>
    <p:sldId id="263" r:id="rId6"/>
    <p:sldId id="260" r:id="rId7"/>
    <p:sldId id="265" r:id="rId8"/>
    <p:sldId id="266" r:id="rId9"/>
    <p:sldId id="264" r:id="rId10"/>
    <p:sldId id="268" r:id="rId11"/>
    <p:sldId id="285" r:id="rId12"/>
    <p:sldId id="272" r:id="rId13"/>
    <p:sldId id="270" r:id="rId14"/>
    <p:sldId id="274" r:id="rId15"/>
    <p:sldId id="275" r:id="rId16"/>
    <p:sldId id="284" r:id="rId17"/>
    <p:sldId id="273" r:id="rId18"/>
    <p:sldId id="276" r:id="rId19"/>
    <p:sldId id="277" r:id="rId20"/>
    <p:sldId id="278" r:id="rId21"/>
    <p:sldId id="279" r:id="rId22"/>
    <p:sldId id="280" r:id="rId23"/>
    <p:sldId id="283" r:id="rId24"/>
    <p:sldId id="2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571588"/>
          </a:xfrm>
        </p:spPr>
        <p:txBody>
          <a:bodyPr/>
          <a:lstStyle/>
          <a:p>
            <a:r>
              <a:rPr lang="fr-BE" dirty="0" smtClean="0"/>
              <a:t>L’apprentissage du temps historien en classe du qualifiant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15" y="4184073"/>
            <a:ext cx="7315200" cy="1400573"/>
          </a:xfrm>
        </p:spPr>
        <p:txBody>
          <a:bodyPr>
            <a:normAutofit/>
          </a:bodyPr>
          <a:lstStyle/>
          <a:p>
            <a:r>
              <a:rPr lang="fr-BE" dirty="0" smtClean="0"/>
              <a:t>Gaël Pirard (Université de Liège)</a:t>
            </a:r>
          </a:p>
          <a:p>
            <a:r>
              <a:rPr lang="fr-BE" dirty="0" smtClean="0"/>
              <a:t>La médiation de la chronologie en archéologie</a:t>
            </a:r>
          </a:p>
          <a:p>
            <a:r>
              <a:rPr lang="fr-BE" dirty="0" smtClean="0"/>
              <a:t>Colloque du 9 et 10 octobre 2019, </a:t>
            </a:r>
            <a:r>
              <a:rPr lang="fr-BE" dirty="0" err="1" smtClean="0"/>
              <a:t>Préhistomuseum</a:t>
            </a:r>
            <a:r>
              <a:rPr lang="fr-BE" dirty="0" smtClean="0"/>
              <a:t>, Ramioul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</a:t>
            </a:r>
            <a:r>
              <a:rPr lang="fr-BE" dirty="0" smtClean="0"/>
              <a:t>. Apprendre le temps historien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Des objectifs précis à cibler</a:t>
            </a:r>
            <a:endParaRPr lang="fr-BE" dirty="0"/>
          </a:p>
          <a:p>
            <a:pPr marL="0" indent="0">
              <a:buNone/>
            </a:pPr>
            <a:r>
              <a:rPr lang="fr-FR" dirty="0" smtClean="0"/>
              <a:t>Au </a:t>
            </a:r>
            <a:r>
              <a:rPr lang="fr-FR" dirty="0"/>
              <a:t>terme de la séquence, l’élève sera capable de 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Replacer </a:t>
            </a:r>
            <a:r>
              <a:rPr lang="fr-FR" dirty="0"/>
              <a:t>sur une ligne du temps des repères temporels appris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Dans des documents nouveaux qui portent sur un thème déjà vu, 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	</a:t>
            </a:r>
            <a:r>
              <a:rPr lang="fr-FR" dirty="0" smtClean="0"/>
              <a:t>Repérer </a:t>
            </a:r>
            <a:r>
              <a:rPr lang="fr-FR" dirty="0"/>
              <a:t>des causes et des conséquences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	</a:t>
            </a:r>
            <a:r>
              <a:rPr lang="fr-FR" dirty="0" smtClean="0"/>
              <a:t>Repérer </a:t>
            </a:r>
            <a:r>
              <a:rPr lang="fr-FR" dirty="0"/>
              <a:t>des synchronies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	</a:t>
            </a:r>
            <a:r>
              <a:rPr lang="fr-FR" dirty="0" smtClean="0"/>
              <a:t>Repérer </a:t>
            </a:r>
            <a:r>
              <a:rPr lang="fr-FR" dirty="0"/>
              <a:t>des changements </a:t>
            </a:r>
            <a:r>
              <a:rPr lang="fr-FR" dirty="0" smtClean="0"/>
              <a:t>et des continuités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	</a:t>
            </a:r>
            <a:r>
              <a:rPr lang="fr-FR" dirty="0" smtClean="0"/>
              <a:t>Repérer </a:t>
            </a:r>
            <a:r>
              <a:rPr lang="fr-FR" dirty="0"/>
              <a:t>et construire des </a:t>
            </a:r>
            <a:r>
              <a:rPr lang="fr-FR" dirty="0" smtClean="0"/>
              <a:t>périodes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4. Exemples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Deux exemples de séquences construites:</a:t>
            </a:r>
          </a:p>
          <a:p>
            <a:pPr>
              <a:buFontTx/>
              <a:buChar char="-"/>
            </a:pPr>
            <a:r>
              <a:rPr lang="fr-FR" dirty="0"/>
              <a:t>d</a:t>
            </a:r>
            <a:r>
              <a:rPr lang="fr-FR" dirty="0" smtClean="0"/>
              <a:t>ans l’ordre strictement chronologique pour le réseau officiel</a:t>
            </a:r>
          </a:p>
          <a:p>
            <a:pPr>
              <a:buFontTx/>
              <a:buChar char="-"/>
            </a:pPr>
            <a:r>
              <a:rPr lang="fr-FR" dirty="0" smtClean="0"/>
              <a:t>en suivant des «parcours chronologiques emboités» (</a:t>
            </a:r>
            <a:r>
              <a:rPr lang="fr-FR" dirty="0" err="1" smtClean="0"/>
              <a:t>Jadoulle</a:t>
            </a:r>
            <a:r>
              <a:rPr lang="fr-FR" dirty="0" smtClean="0"/>
              <a:t>, 2015) pour le réseau libre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3556000" y="4480240"/>
            <a:ext cx="814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 impact sur la maitrise de la temporalité historienne chez les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élèves ? 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10" y="1390710"/>
            <a:ext cx="11329845" cy="28909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2655" y="322637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r-BE" sz="2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Quels dispositifs possibles (</a:t>
            </a:r>
            <a:r>
              <a:rPr lang="fr-BE" sz="2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Jadoulle</a:t>
            </a:r>
            <a:r>
              <a:rPr lang="fr-BE" sz="2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, 2015</a:t>
            </a:r>
            <a:r>
              <a:rPr lang="fr-BE" sz="2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)?</a:t>
            </a:r>
            <a:endParaRPr lang="fr-BE" sz="2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fr-BE" sz="2000" dirty="0" smtClean="0">
                <a:solidFill>
                  <a:srgbClr val="000000">
                    <a:lumMod val="65000"/>
                    <a:lumOff val="35000"/>
                  </a:srgbClr>
                </a:solidFill>
                <a:sym typeface="Wingdings" panose="05000000000000000000" pitchFamily="2" charset="2"/>
              </a:rPr>
              <a:t>	</a:t>
            </a:r>
            <a:r>
              <a:rPr lang="fr-BE" sz="2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Le </a:t>
            </a:r>
            <a:r>
              <a:rPr lang="fr-BE" sz="2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parcours strictement chronologique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38909" y="4710546"/>
            <a:ext cx="9430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L’axe temporel n’est parcouru qu’à une seule reprise</a:t>
            </a:r>
          </a:p>
          <a:p>
            <a:pPr marL="285750" indent="-285750">
              <a:buFontTx/>
              <a:buChar char="-"/>
            </a:pPr>
            <a:r>
              <a:rPr lang="fr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Ordre considéré comme «logique» ou «rationnel» (</a:t>
            </a:r>
            <a:r>
              <a:rPr lang="fr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Jadoulle</a:t>
            </a:r>
            <a:r>
              <a:rPr lang="fr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2015)</a:t>
            </a:r>
          </a:p>
        </p:txBody>
      </p:sp>
    </p:spTree>
    <p:extLst>
      <p:ext uri="{BB962C8B-B14F-4D97-AF65-F5344CB8AC3E}">
        <p14:creationId xmlns:p14="http://schemas.microsoft.com/office/powerpoint/2010/main" val="11207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</a:t>
            </a:r>
            <a:r>
              <a:rPr lang="fr-BE" dirty="0" smtClean="0"/>
              <a:t>. Exemples</a:t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Parcours </a:t>
            </a:r>
            <a:r>
              <a:rPr lang="fr-BE" dirty="0" smtClean="0">
                <a:solidFill>
                  <a:srgbClr val="FF0000"/>
                </a:solidFill>
              </a:rPr>
              <a:t>strictement chronologique </a:t>
            </a:r>
            <a:r>
              <a:rPr lang="fr-BE" dirty="0" smtClean="0"/>
              <a:t>sur les révolutions agricoles et industrielles de la fin du 18</a:t>
            </a:r>
            <a:r>
              <a:rPr lang="fr-BE" baseline="30000" dirty="0" smtClean="0"/>
              <a:t>ème</a:t>
            </a:r>
            <a:r>
              <a:rPr lang="fr-BE" dirty="0" smtClean="0"/>
              <a:t> siècle au milieu du 20</a:t>
            </a:r>
            <a:r>
              <a:rPr lang="fr-BE" baseline="30000" dirty="0" smtClean="0"/>
              <a:t>ème</a:t>
            </a:r>
            <a:r>
              <a:rPr lang="fr-BE" dirty="0" smtClean="0"/>
              <a:t> siècle.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3020869"/>
            <a:ext cx="115252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</a:t>
            </a:r>
            <a:r>
              <a:rPr lang="fr-BE" dirty="0" smtClean="0"/>
              <a:t>. Exemples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Parcours </a:t>
            </a:r>
            <a:r>
              <a:rPr lang="fr-BE" dirty="0" smtClean="0">
                <a:solidFill>
                  <a:srgbClr val="FF0000"/>
                </a:solidFill>
              </a:rPr>
              <a:t>strictement chronologique </a:t>
            </a:r>
            <a:r>
              <a:rPr lang="fr-BE" dirty="0" smtClean="0"/>
              <a:t>sur les révolutions agricoles et industrielles de la fin du 18</a:t>
            </a:r>
            <a:r>
              <a:rPr lang="fr-BE" baseline="30000" dirty="0" smtClean="0"/>
              <a:t>ème</a:t>
            </a:r>
            <a:r>
              <a:rPr lang="fr-BE" dirty="0" smtClean="0"/>
              <a:t> siècle au milieu du 20</a:t>
            </a:r>
            <a:r>
              <a:rPr lang="fr-BE" baseline="30000" dirty="0" smtClean="0"/>
              <a:t>ème</a:t>
            </a:r>
            <a:r>
              <a:rPr lang="fr-BE" dirty="0" smtClean="0"/>
              <a:t> siècle.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378" y="1548013"/>
            <a:ext cx="6549350" cy="36789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213" y="5375148"/>
            <a:ext cx="97155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</a:t>
            </a:r>
            <a:r>
              <a:rPr lang="fr-BE" dirty="0" smtClean="0"/>
              <a:t>. Exemples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Parcours </a:t>
            </a:r>
            <a:r>
              <a:rPr lang="fr-BE" dirty="0" smtClean="0">
                <a:solidFill>
                  <a:srgbClr val="FF0000"/>
                </a:solidFill>
              </a:rPr>
              <a:t>strictement chronologique </a:t>
            </a:r>
            <a:r>
              <a:rPr lang="fr-BE" dirty="0" smtClean="0"/>
              <a:t>sur les révolutions agricoles et industrielles de la fin du 18</a:t>
            </a:r>
            <a:r>
              <a:rPr lang="fr-BE" baseline="30000" dirty="0" smtClean="0"/>
              <a:t>ème</a:t>
            </a:r>
            <a:r>
              <a:rPr lang="fr-BE" dirty="0" smtClean="0"/>
              <a:t> siècle au milieu du 20</a:t>
            </a:r>
            <a:r>
              <a:rPr lang="fr-BE" baseline="30000" dirty="0" smtClean="0"/>
              <a:t>ème</a:t>
            </a:r>
            <a:r>
              <a:rPr lang="fr-BE" dirty="0" smtClean="0"/>
              <a:t> siècle.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Plan de la séquence</a:t>
            </a:r>
          </a:p>
          <a:p>
            <a:pPr marL="0" indent="0">
              <a:buNone/>
            </a:pPr>
            <a:r>
              <a:rPr lang="fr-FR" dirty="0"/>
              <a:t>Leçons 1 à </a:t>
            </a:r>
            <a:r>
              <a:rPr lang="fr-FR" dirty="0" smtClean="0"/>
              <a:t>3: </a:t>
            </a:r>
            <a:r>
              <a:rPr lang="fr-FR" dirty="0"/>
              <a:t>La société </a:t>
            </a:r>
            <a:r>
              <a:rPr lang="fr-FR" dirty="0" smtClean="0"/>
              <a:t>préindustrielle</a:t>
            </a:r>
          </a:p>
          <a:p>
            <a:pPr marL="0" indent="0">
              <a:buNone/>
            </a:pPr>
            <a:r>
              <a:rPr lang="fr-FR" dirty="0"/>
              <a:t>Leçons 4 à </a:t>
            </a:r>
            <a:r>
              <a:rPr lang="fr-FR" dirty="0" smtClean="0"/>
              <a:t>6: </a:t>
            </a:r>
            <a:r>
              <a:rPr lang="fr-FR" dirty="0"/>
              <a:t>La révolution industrielle et la société </a:t>
            </a:r>
            <a:r>
              <a:rPr lang="fr-FR" dirty="0" smtClean="0"/>
              <a:t>industrielle</a:t>
            </a:r>
            <a:endParaRPr lang="fr-BE" dirty="0"/>
          </a:p>
          <a:p>
            <a:pPr marL="0" indent="0">
              <a:buNone/>
            </a:pPr>
            <a:r>
              <a:rPr lang="fr-FR" dirty="0"/>
              <a:t>Leçons </a:t>
            </a:r>
            <a:r>
              <a:rPr lang="fr-FR" dirty="0" smtClean="0"/>
              <a:t>7-8: La </a:t>
            </a:r>
            <a:r>
              <a:rPr lang="fr-FR" dirty="0"/>
              <a:t>deuxième révolution industrielle</a:t>
            </a: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614" y="1831109"/>
            <a:ext cx="97155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54" y="1324847"/>
            <a:ext cx="10010665" cy="52208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019" y="105647"/>
            <a:ext cx="97155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2655" y="322637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Char char=""/>
            </a:pPr>
            <a:r>
              <a:rPr lang="fr-BE" sz="2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Quels dispositifs possibles (</a:t>
            </a:r>
            <a:r>
              <a:rPr lang="fr-BE" sz="2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Jadoulle</a:t>
            </a:r>
            <a:r>
              <a:rPr lang="fr-BE" sz="2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, 2015</a:t>
            </a:r>
            <a:r>
              <a:rPr lang="fr-BE" sz="2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)?</a:t>
            </a:r>
            <a:endParaRPr lang="fr-BE" sz="2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fr-BE" sz="2000" dirty="0" smtClean="0">
                <a:solidFill>
                  <a:srgbClr val="000000">
                    <a:lumMod val="65000"/>
                    <a:lumOff val="35000"/>
                  </a:srgbClr>
                </a:solidFill>
                <a:sym typeface="Wingdings" panose="05000000000000000000" pitchFamily="2" charset="2"/>
              </a:rPr>
              <a:t>	</a:t>
            </a:r>
            <a:r>
              <a:rPr lang="fr-BE" sz="2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Les parcours chronologiques emboités</a:t>
            </a:r>
            <a:endParaRPr lang="fr-BE" sz="2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7" y="1427164"/>
            <a:ext cx="3417454" cy="33379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79128" y="2094024"/>
            <a:ext cx="497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</a:t>
            </a:r>
            <a:r>
              <a:rPr lang="fr-BE" sz="2000" dirty="0" smtClean="0">
                <a:solidFill>
                  <a:schemeClr val="tx2"/>
                </a:solidFill>
              </a:rPr>
              <a:t>mettent</a:t>
            </a:r>
            <a:r>
              <a:rPr lang="fr-BE" sz="2000" dirty="0" smtClean="0">
                <a:solidFill>
                  <a:srgbClr val="FF0000"/>
                </a:solidFill>
              </a:rPr>
              <a:t> </a:t>
            </a:r>
            <a:r>
              <a:rPr lang="fr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à l’élève de parcourir plusieurs fois l’axe chronologique</a:t>
            </a:r>
          </a:p>
          <a:p>
            <a:pPr marL="285750" indent="-285750">
              <a:buFontTx/>
              <a:buChar char="-"/>
            </a:pPr>
            <a:r>
              <a:rPr lang="fr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Approche fonctionnelle (</a:t>
            </a:r>
            <a:r>
              <a:rPr lang="fr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Jadoulle</a:t>
            </a:r>
            <a:r>
              <a:rPr lang="fr-B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2015)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Demand</a:t>
            </a:r>
            <a:r>
              <a:rPr lang="fr-FR" sz="2000" dirty="0" smtClean="0">
                <a:solidFill>
                  <a:schemeClr val="tx2"/>
                </a:solidFill>
              </a:rPr>
              <a:t>ent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travail de structuration de la part de l’élève</a:t>
            </a:r>
          </a:p>
          <a:p>
            <a:endParaRPr lang="fr-BE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</a:t>
            </a:r>
            <a:r>
              <a:rPr lang="fr-BE" dirty="0" smtClean="0"/>
              <a:t>. Exemples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Parcours </a:t>
            </a:r>
            <a:r>
              <a:rPr lang="fr-BE" dirty="0" smtClean="0">
                <a:solidFill>
                  <a:srgbClr val="FF0000"/>
                </a:solidFill>
              </a:rPr>
              <a:t>chronologiques emboités </a:t>
            </a:r>
            <a:r>
              <a:rPr lang="fr-BE" dirty="0" smtClean="0"/>
              <a:t>sur le thème «technologies et  modes de vie»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863" y="1466704"/>
            <a:ext cx="5130368" cy="46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</a:t>
            </a:r>
            <a:r>
              <a:rPr lang="fr-BE" dirty="0" smtClean="0"/>
              <a:t>. Exemples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Parcours </a:t>
            </a:r>
            <a:r>
              <a:rPr lang="fr-BE" dirty="0" smtClean="0">
                <a:solidFill>
                  <a:srgbClr val="FF0000"/>
                </a:solidFill>
              </a:rPr>
              <a:t>chronologiques emboités </a:t>
            </a:r>
            <a:r>
              <a:rPr lang="fr-BE" dirty="0" smtClean="0"/>
              <a:t>sur le thème «technologies et  modes de vie»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93" y="2238912"/>
            <a:ext cx="9316750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 de la présentation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1. Introduction </a:t>
            </a:r>
          </a:p>
          <a:p>
            <a:r>
              <a:rPr lang="fr-BE" dirty="0"/>
              <a:t>2</a:t>
            </a:r>
            <a:r>
              <a:rPr lang="fr-BE" dirty="0" smtClean="0"/>
              <a:t>. L’enseignement de l’histoire dans l’ordre chronologique</a:t>
            </a:r>
          </a:p>
          <a:p>
            <a:r>
              <a:rPr lang="fr-BE" dirty="0"/>
              <a:t>3</a:t>
            </a:r>
            <a:r>
              <a:rPr lang="fr-BE" dirty="0" smtClean="0"/>
              <a:t>. Apprendre le temps historien</a:t>
            </a:r>
          </a:p>
          <a:p>
            <a:r>
              <a:rPr lang="fr-BE" dirty="0"/>
              <a:t>4</a:t>
            </a:r>
            <a:r>
              <a:rPr lang="fr-BE" dirty="0" smtClean="0"/>
              <a:t>. Exemples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</a:t>
            </a:r>
            <a:r>
              <a:rPr lang="fr-BE" dirty="0" smtClean="0"/>
              <a:t>. Exemples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Parcours </a:t>
            </a:r>
            <a:r>
              <a:rPr lang="fr-BE" dirty="0" smtClean="0">
                <a:solidFill>
                  <a:srgbClr val="FF0000"/>
                </a:solidFill>
              </a:rPr>
              <a:t>chronologiques emboités </a:t>
            </a:r>
            <a:r>
              <a:rPr lang="fr-BE" dirty="0" smtClean="0"/>
              <a:t>sur le thème «technologies et  modes de vie»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518" y="1900607"/>
            <a:ext cx="8079335" cy="40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</a:t>
            </a:r>
            <a:r>
              <a:rPr lang="fr-BE" dirty="0" smtClean="0"/>
              <a:t>. Exemples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Parcours </a:t>
            </a:r>
            <a:r>
              <a:rPr lang="fr-BE" dirty="0" smtClean="0">
                <a:solidFill>
                  <a:srgbClr val="FF0000"/>
                </a:solidFill>
              </a:rPr>
              <a:t>chronologiques emboités </a:t>
            </a:r>
            <a:r>
              <a:rPr lang="fr-BE" dirty="0" smtClean="0"/>
              <a:t>sur le thème «technologies et  modes de vie»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36" y="1300271"/>
            <a:ext cx="5922863" cy="39277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92" y="5431209"/>
            <a:ext cx="10913918" cy="129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</a:t>
            </a:r>
            <a:r>
              <a:rPr lang="fr-BE" dirty="0" smtClean="0"/>
              <a:t>. Exemples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Parcours </a:t>
            </a:r>
            <a:r>
              <a:rPr lang="fr-BE" dirty="0" smtClean="0">
                <a:solidFill>
                  <a:srgbClr val="FF0000"/>
                </a:solidFill>
              </a:rPr>
              <a:t>chronologiques emboités </a:t>
            </a:r>
            <a:r>
              <a:rPr lang="fr-BE" dirty="0" smtClean="0"/>
              <a:t>sur le thème «technologies et  modes de vie»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Plan de la séquence: </a:t>
            </a:r>
          </a:p>
          <a:p>
            <a:pPr marL="0" indent="0">
              <a:buNone/>
            </a:pPr>
            <a:r>
              <a:rPr lang="fr-FR" dirty="0"/>
              <a:t>Leçons 2 à </a:t>
            </a:r>
            <a:r>
              <a:rPr lang="fr-FR" dirty="0" smtClean="0"/>
              <a:t>4: </a:t>
            </a:r>
            <a:r>
              <a:rPr lang="fr-FR" dirty="0"/>
              <a:t>D’une économie préindustrielle à une économie </a:t>
            </a:r>
            <a:r>
              <a:rPr lang="fr-FR" dirty="0" smtClean="0"/>
              <a:t>mondiale</a:t>
            </a:r>
          </a:p>
          <a:p>
            <a:pPr marL="0" indent="0">
              <a:buNone/>
            </a:pPr>
            <a:r>
              <a:rPr lang="fr-FR" dirty="0"/>
              <a:t>Leçons 5 et </a:t>
            </a:r>
            <a:r>
              <a:rPr lang="fr-FR" dirty="0" smtClean="0"/>
              <a:t>6: </a:t>
            </a:r>
            <a:r>
              <a:rPr lang="fr-FR" dirty="0"/>
              <a:t>L’histoire des grandes inventions du </a:t>
            </a:r>
            <a:r>
              <a:rPr lang="fr-FR" dirty="0" smtClean="0"/>
              <a:t>18</a:t>
            </a:r>
            <a:r>
              <a:rPr lang="fr-FR" baseline="30000" dirty="0" smtClean="0"/>
              <a:t>ème</a:t>
            </a:r>
            <a:r>
              <a:rPr lang="fr-FR" dirty="0" smtClean="0"/>
              <a:t> siècle </a:t>
            </a:r>
            <a:r>
              <a:rPr lang="fr-FR" dirty="0"/>
              <a:t>au </a:t>
            </a:r>
            <a:r>
              <a:rPr lang="fr-FR" dirty="0" smtClean="0"/>
              <a:t>21</a:t>
            </a:r>
            <a:r>
              <a:rPr lang="fr-FR" baseline="30000" dirty="0" smtClean="0"/>
              <a:t>ème</a:t>
            </a:r>
            <a:r>
              <a:rPr lang="fr-FR" dirty="0" smtClean="0"/>
              <a:t> siècle</a:t>
            </a:r>
            <a:endParaRPr lang="fr-BE" dirty="0" smtClean="0"/>
          </a:p>
          <a:p>
            <a:pPr marL="0" indent="0">
              <a:buNone/>
            </a:pPr>
            <a:r>
              <a:rPr lang="fr-FR" dirty="0"/>
              <a:t>Leçons 7 et </a:t>
            </a:r>
            <a:r>
              <a:rPr lang="fr-FR" dirty="0" smtClean="0"/>
              <a:t>8: </a:t>
            </a:r>
            <a:r>
              <a:rPr lang="fr-FR" dirty="0"/>
              <a:t>L’évolution de la société entre le </a:t>
            </a:r>
            <a:r>
              <a:rPr lang="fr-FR" dirty="0" smtClean="0"/>
              <a:t>18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/>
              <a:t>siècle et le </a:t>
            </a:r>
            <a:r>
              <a:rPr lang="fr-FR" dirty="0" smtClean="0"/>
              <a:t>21</a:t>
            </a:r>
            <a:r>
              <a:rPr lang="fr-FR" baseline="30000" dirty="0" smtClean="0"/>
              <a:t>ème</a:t>
            </a:r>
            <a:r>
              <a:rPr lang="fr-FR" dirty="0" smtClean="0"/>
              <a:t> siècle</a:t>
            </a: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11" y="1428637"/>
            <a:ext cx="10913918" cy="129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984" y="993734"/>
            <a:ext cx="7876023" cy="55899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894" y="0"/>
            <a:ext cx="840711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Bibliographie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fr-BE" dirty="0" err="1" smtClean="0"/>
              <a:t>Bouhon</a:t>
            </a:r>
            <a:r>
              <a:rPr lang="fr-BE" dirty="0"/>
              <a:t>, M. (2009). </a:t>
            </a:r>
            <a:r>
              <a:rPr lang="fr-BE" i="1" dirty="0"/>
              <a:t>Les représentations sociales des enseignants d’histoire relatives à leur discipline et à son enseignement</a:t>
            </a:r>
            <a:r>
              <a:rPr lang="fr-BE" dirty="0"/>
              <a:t>. Louvain-la-Neuve: Université catholique de Louvain (Thèse de doctorat)</a:t>
            </a:r>
            <a:r>
              <a:rPr lang="fr-BE" i="1" dirty="0"/>
              <a:t>. </a:t>
            </a:r>
            <a:endParaRPr lang="en-US" dirty="0"/>
          </a:p>
          <a:p>
            <a:pPr lvl="0" algn="just"/>
            <a:r>
              <a:rPr lang="fr-BE" dirty="0" err="1" smtClean="0"/>
              <a:t>Bruter</a:t>
            </a:r>
            <a:r>
              <a:rPr lang="fr-BE" dirty="0"/>
              <a:t>, A. (1997). </a:t>
            </a:r>
            <a:r>
              <a:rPr lang="fr-BE" i="1" dirty="0"/>
              <a:t>L’Histoire enseignée au Grand Siècle: naissance d’une pédagogie.</a:t>
            </a:r>
            <a:r>
              <a:rPr lang="fr-BE" dirty="0"/>
              <a:t> Paris: Belin</a:t>
            </a:r>
            <a:r>
              <a:rPr lang="fr-BE" dirty="0" smtClean="0"/>
              <a:t>.</a:t>
            </a:r>
            <a:endParaRPr lang="en-US" dirty="0" smtClean="0"/>
          </a:p>
          <a:p>
            <a:r>
              <a:rPr lang="en-US" dirty="0" smtClean="0"/>
              <a:t>Jadoulle</a:t>
            </a:r>
            <a:r>
              <a:rPr lang="en-US" dirty="0"/>
              <a:t>, J.-L. (2015). </a:t>
            </a:r>
            <a:r>
              <a:rPr lang="en-US" i="1" dirty="0"/>
              <a:t>Faire </a:t>
            </a:r>
            <a:r>
              <a:rPr lang="en-US" i="1" dirty="0" err="1"/>
              <a:t>apprendre</a:t>
            </a:r>
            <a:r>
              <a:rPr lang="en-US" i="1" dirty="0"/>
              <a:t> </a:t>
            </a:r>
            <a:r>
              <a:rPr lang="en-US" i="1" dirty="0" err="1"/>
              <a:t>l’histoire</a:t>
            </a:r>
            <a:r>
              <a:rPr lang="en-US" i="1" dirty="0"/>
              <a:t>. </a:t>
            </a:r>
            <a:r>
              <a:rPr lang="en-US" i="1" dirty="0" err="1"/>
              <a:t>Pratiques</a:t>
            </a:r>
            <a:r>
              <a:rPr lang="en-US" i="1" dirty="0"/>
              <a:t> et </a:t>
            </a:r>
            <a:r>
              <a:rPr lang="en-US" i="1" dirty="0" err="1"/>
              <a:t>fondements</a:t>
            </a:r>
            <a:r>
              <a:rPr lang="en-US" i="1" dirty="0"/>
              <a:t> </a:t>
            </a:r>
            <a:r>
              <a:rPr lang="en-US" i="1" dirty="0" err="1"/>
              <a:t>d’une</a:t>
            </a:r>
            <a:r>
              <a:rPr lang="en-US" i="1" dirty="0"/>
              <a:t> « </a:t>
            </a:r>
            <a:r>
              <a:rPr lang="en-US" i="1" dirty="0" err="1"/>
              <a:t>didactique</a:t>
            </a:r>
            <a:r>
              <a:rPr lang="en-US" i="1" dirty="0"/>
              <a:t> de </a:t>
            </a:r>
            <a:r>
              <a:rPr lang="en-US" i="1" dirty="0" err="1"/>
              <a:t>l’enquête</a:t>
            </a:r>
            <a:r>
              <a:rPr lang="en-US" i="1" dirty="0"/>
              <a:t> »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classe</a:t>
            </a:r>
            <a:r>
              <a:rPr lang="en-US" i="1" dirty="0"/>
              <a:t> du </a:t>
            </a:r>
            <a:r>
              <a:rPr lang="en-US" i="1" dirty="0" err="1"/>
              <a:t>secondaire</a:t>
            </a:r>
            <a:r>
              <a:rPr lang="en-US" dirty="0"/>
              <a:t>. </a:t>
            </a:r>
            <a:r>
              <a:rPr lang="en-US" dirty="0" err="1"/>
              <a:t>Érasme</a:t>
            </a:r>
            <a:r>
              <a:rPr lang="en-US" dirty="0"/>
              <a:t> : Namur.</a:t>
            </a:r>
          </a:p>
          <a:p>
            <a:r>
              <a:rPr lang="en-US" dirty="0" err="1"/>
              <a:t>Lautier</a:t>
            </a:r>
            <a:r>
              <a:rPr lang="en-US" dirty="0"/>
              <a:t>, N. (1997). </a:t>
            </a:r>
            <a:r>
              <a:rPr lang="en-US" i="1" dirty="0" err="1"/>
              <a:t>Enseigner</a:t>
            </a:r>
            <a:r>
              <a:rPr lang="en-US" i="1" dirty="0"/>
              <a:t> </a:t>
            </a:r>
            <a:r>
              <a:rPr lang="en-US" i="1" dirty="0" err="1"/>
              <a:t>l’histoire</a:t>
            </a:r>
            <a:r>
              <a:rPr lang="en-US" i="1" dirty="0"/>
              <a:t> au </a:t>
            </a:r>
            <a:r>
              <a:rPr lang="en-US" i="1" dirty="0" err="1"/>
              <a:t>lycée</a:t>
            </a:r>
            <a:r>
              <a:rPr lang="en-US" dirty="0"/>
              <a:t>. A. Colin : Paris.</a:t>
            </a:r>
          </a:p>
          <a:p>
            <a:r>
              <a:rPr lang="en-US" dirty="0"/>
              <a:t>Martineau, R. (2010). </a:t>
            </a:r>
            <a:r>
              <a:rPr lang="en-US" i="1" dirty="0" err="1"/>
              <a:t>Fondements</a:t>
            </a:r>
            <a:r>
              <a:rPr lang="en-US" i="1" dirty="0"/>
              <a:t> et </a:t>
            </a:r>
            <a:r>
              <a:rPr lang="en-US" i="1" dirty="0" err="1"/>
              <a:t>pratiques</a:t>
            </a:r>
            <a:r>
              <a:rPr lang="en-US" i="1" dirty="0"/>
              <a:t> de </a:t>
            </a:r>
            <a:r>
              <a:rPr lang="en-US" i="1" dirty="0" err="1"/>
              <a:t>l’enseignement</a:t>
            </a:r>
            <a:r>
              <a:rPr lang="en-US" i="1" dirty="0"/>
              <a:t> de </a:t>
            </a:r>
            <a:r>
              <a:rPr lang="en-US" i="1" dirty="0" err="1"/>
              <a:t>l’histoire</a:t>
            </a:r>
            <a:r>
              <a:rPr lang="en-US" i="1" dirty="0"/>
              <a:t> à </a:t>
            </a:r>
            <a:r>
              <a:rPr lang="en-US" i="1" dirty="0" err="1"/>
              <a:t>l’école</a:t>
            </a:r>
            <a:r>
              <a:rPr lang="en-US" i="1" dirty="0"/>
              <a:t>: </a:t>
            </a:r>
            <a:r>
              <a:rPr lang="en-US" i="1" dirty="0" err="1"/>
              <a:t>traité</a:t>
            </a:r>
            <a:r>
              <a:rPr lang="en-US" i="1" dirty="0"/>
              <a:t> de </a:t>
            </a:r>
            <a:r>
              <a:rPr lang="en-US" i="1" dirty="0" err="1"/>
              <a:t>didactique</a:t>
            </a:r>
            <a:r>
              <a:rPr lang="en-US" i="1" dirty="0"/>
              <a:t>.</a:t>
            </a:r>
            <a:r>
              <a:rPr lang="en-US" dirty="0"/>
              <a:t> Québec: Presses de </a:t>
            </a:r>
            <a:r>
              <a:rPr lang="en-US" dirty="0" err="1"/>
              <a:t>l’Université</a:t>
            </a:r>
            <a:r>
              <a:rPr lang="en-US" dirty="0"/>
              <a:t> du Québec</a:t>
            </a:r>
            <a:r>
              <a:rPr lang="en-US" dirty="0" smtClean="0"/>
              <a:t>.</a:t>
            </a:r>
          </a:p>
          <a:p>
            <a:pPr lvl="0"/>
            <a:r>
              <a:rPr lang="fr-BE" dirty="0"/>
              <a:t>Moniot, H. (1993). </a:t>
            </a:r>
            <a:r>
              <a:rPr lang="fr-BE" i="1" dirty="0"/>
              <a:t>Didactique de l’histoire</a:t>
            </a:r>
            <a:r>
              <a:rPr lang="fr-BE" dirty="0"/>
              <a:t>. Nathan pédagogie</a:t>
            </a:r>
            <a:r>
              <a:rPr lang="fr-BE" dirty="0" smtClean="0"/>
              <a:t>.</a:t>
            </a:r>
            <a:endParaRPr lang="en-US" dirty="0"/>
          </a:p>
          <a:p>
            <a:r>
              <a:rPr lang="en-US" dirty="0" err="1"/>
              <a:t>Roegiers</a:t>
            </a:r>
            <a:r>
              <a:rPr lang="en-US" dirty="0"/>
              <a:t>, X. (2000). </a:t>
            </a:r>
            <a:r>
              <a:rPr lang="en-US" i="1" dirty="0" err="1"/>
              <a:t>Une</a:t>
            </a:r>
            <a:r>
              <a:rPr lang="en-US" i="1" dirty="0"/>
              <a:t> </a:t>
            </a:r>
            <a:r>
              <a:rPr lang="en-US" i="1" dirty="0" err="1"/>
              <a:t>pédagogie</a:t>
            </a:r>
            <a:r>
              <a:rPr lang="en-US" i="1" dirty="0"/>
              <a:t> de </a:t>
            </a:r>
            <a:r>
              <a:rPr lang="en-US" i="1" dirty="0" err="1"/>
              <a:t>l’intégration</a:t>
            </a:r>
            <a:r>
              <a:rPr lang="en-US" i="1" dirty="0"/>
              <a:t>: </a:t>
            </a:r>
            <a:r>
              <a:rPr lang="en-US" i="1" dirty="0" err="1"/>
              <a:t>compétences</a:t>
            </a:r>
            <a:r>
              <a:rPr lang="en-US" i="1" dirty="0"/>
              <a:t> et </a:t>
            </a:r>
            <a:r>
              <a:rPr lang="en-US" i="1" dirty="0" err="1"/>
              <a:t>intégration</a:t>
            </a:r>
            <a:r>
              <a:rPr lang="en-US" i="1" dirty="0"/>
              <a:t> des acquis </a:t>
            </a:r>
            <a:r>
              <a:rPr lang="en-US" i="1" dirty="0" err="1"/>
              <a:t>dans</a:t>
            </a:r>
            <a:r>
              <a:rPr lang="en-US" i="1" dirty="0"/>
              <a:t> </a:t>
            </a:r>
            <a:r>
              <a:rPr lang="en-US" i="1" dirty="0" err="1"/>
              <a:t>l’enseignement</a:t>
            </a:r>
            <a:r>
              <a:rPr lang="en-US" dirty="0"/>
              <a:t>. </a:t>
            </a:r>
            <a:r>
              <a:rPr lang="en-US" dirty="0" err="1"/>
              <a:t>Bruxelles</a:t>
            </a:r>
            <a:r>
              <a:rPr lang="en-US" dirty="0"/>
              <a:t>: De </a:t>
            </a:r>
            <a:r>
              <a:rPr lang="en-US" dirty="0" err="1"/>
              <a:t>Boeck</a:t>
            </a:r>
            <a:r>
              <a:rPr lang="en-US" dirty="0"/>
              <a:t> </a:t>
            </a:r>
            <a:r>
              <a:rPr lang="en-US" dirty="0" err="1"/>
              <a:t>Université</a:t>
            </a:r>
            <a:r>
              <a:rPr lang="en-US" dirty="0"/>
              <a:t>.</a:t>
            </a:r>
          </a:p>
          <a:p>
            <a:r>
              <a:rPr lang="en-US" dirty="0" err="1"/>
              <a:t>Seixas</a:t>
            </a:r>
            <a:r>
              <a:rPr lang="en-US" dirty="0"/>
              <a:t>, P. C. (2013). </a:t>
            </a:r>
            <a:r>
              <a:rPr lang="en-US" i="1" dirty="0"/>
              <a:t>The big six: historical thinking concepts</a:t>
            </a:r>
            <a:r>
              <a:rPr lang="en-US" dirty="0"/>
              <a:t>. Toronto: Nelson Education.</a:t>
            </a:r>
          </a:p>
          <a:p>
            <a:r>
              <a:rPr lang="en-US" dirty="0" err="1" smtClean="0"/>
              <a:t>Wineburg</a:t>
            </a:r>
            <a:r>
              <a:rPr lang="en-US" dirty="0"/>
              <a:t>, S. S. (2001</a:t>
            </a:r>
            <a:r>
              <a:rPr lang="en-US" i="1" dirty="0"/>
              <a:t>). Historical thinking and other unnatural acts: charting the future of teaching the past.</a:t>
            </a:r>
            <a:r>
              <a:rPr lang="en-US" dirty="0"/>
              <a:t> Philadelphia: Temple University Press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1. Introduction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 Le temps </a:t>
            </a:r>
          </a:p>
          <a:p>
            <a:pPr marL="0" indent="0" algn="just">
              <a:buNone/>
            </a:pPr>
            <a:r>
              <a:rPr lang="fr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«Qu'est-ce 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en effet que le </a:t>
            </a:r>
            <a:r>
              <a:rPr lang="fr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temps? 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saurait en donner</a:t>
            </a:r>
            <a:b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aisance et brièveté une </a:t>
            </a:r>
            <a:r>
              <a:rPr lang="fr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explication? 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Si personne ne me pose la question, je le </a:t>
            </a:r>
            <a:r>
              <a:rPr lang="fr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sais; 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quelqu'un pose la question et que je veuille expliquer, je ne sais </a:t>
            </a:r>
            <a:r>
              <a:rPr lang="fr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plus». 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Saint Augustin, </a:t>
            </a:r>
            <a:r>
              <a:rPr lang="fr-B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Confessions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XI, 14, 17.</a:t>
            </a: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Différentes approches en fonction des disciplines</a:t>
            </a:r>
          </a:p>
          <a:p>
            <a:pPr marL="0" indent="0">
              <a:buNone/>
            </a:pPr>
            <a:r>
              <a:rPr lang="fr-BE" dirty="0" smtClean="0"/>
              <a:t>Différents types de temps (Johnson, 1979)</a:t>
            </a:r>
            <a:endParaRPr lang="fr-BE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BE" dirty="0" smtClean="0">
                <a:sym typeface="Wingdings" panose="05000000000000000000" pitchFamily="2" charset="2"/>
              </a:rPr>
              <a:t>Temps vécu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 dirty="0" smtClean="0">
                <a:sym typeface="Wingdings" panose="05000000000000000000" pitchFamily="2" charset="2"/>
              </a:rPr>
              <a:t>Temps conçu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 b="1" dirty="0" smtClean="0">
                <a:sym typeface="Wingdings" panose="05000000000000000000" pitchFamily="2" charset="2"/>
              </a:rPr>
              <a:t>Temps historique  Temps historien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 dirty="0" smtClean="0">
                <a:sym typeface="Wingdings" panose="05000000000000000000" pitchFamily="2" charset="2"/>
              </a:rPr>
              <a:t>Temps philosophique</a:t>
            </a:r>
          </a:p>
          <a:p>
            <a:pPr marL="0" indent="0">
              <a:buNone/>
            </a:pPr>
            <a:r>
              <a:rPr lang="fr-BE" b="1" dirty="0">
                <a:sym typeface="Wingdings" panose="05000000000000000000" pitchFamily="2" charset="2"/>
              </a:rPr>
              <a:t>		</a:t>
            </a:r>
            <a:r>
              <a:rPr lang="fr-BE" b="1" dirty="0" smtClean="0">
                <a:sym typeface="Wingdings" panose="05000000000000000000" pitchFamily="2" charset="2"/>
              </a:rPr>
              <a:t>	est au centre de ma recherche doctorale 			depuis 2 ans et demi</a:t>
            </a:r>
          </a:p>
        </p:txBody>
      </p:sp>
    </p:spTree>
    <p:extLst>
      <p:ext uri="{BB962C8B-B14F-4D97-AF65-F5344CB8AC3E}">
        <p14:creationId xmlns:p14="http://schemas.microsoft.com/office/powerpoint/2010/main" val="37791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1. Introduction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21486" y="864108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 Le temps </a:t>
            </a:r>
          </a:p>
          <a:p>
            <a:pPr marL="0" indent="0">
              <a:buNone/>
            </a:pPr>
            <a:r>
              <a:rPr lang="fr-BE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dont je parlerai ici est </a:t>
            </a:r>
            <a:r>
              <a:rPr lang="fr-BE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le temps «historien» </a:t>
            </a:r>
            <a:r>
              <a:rPr lang="fr-BE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 notre </a:t>
            </a:r>
            <a:r>
              <a:rPr lang="fr-BE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société occidentale</a:t>
            </a:r>
          </a:p>
          <a:p>
            <a:pPr marL="0" indent="0">
              <a:buNone/>
            </a:pPr>
            <a:r>
              <a:rPr lang="fr-BE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BE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du point de vue </a:t>
            </a:r>
            <a:r>
              <a:rPr lang="fr-BE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des historiens</a:t>
            </a:r>
            <a:endParaRPr lang="en-US" b="1" dirty="0"/>
          </a:p>
          <a:p>
            <a:pPr marL="0" indent="0">
              <a:buNone/>
            </a:pPr>
            <a:r>
              <a:rPr lang="fr-BE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BE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du point de vue </a:t>
            </a:r>
            <a:r>
              <a:rPr lang="fr-BE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des didacticiens de l’histoire</a:t>
            </a:r>
          </a:p>
          <a:p>
            <a:pPr marL="0" indent="0">
              <a:buNone/>
            </a:pPr>
            <a:endParaRPr lang="fr-BE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BE" b="1" dirty="0" smtClean="0">
                <a:sym typeface="Wingdings" panose="05000000000000000000" pitchFamily="2" charset="2"/>
              </a:rPr>
              <a:t>«</a:t>
            </a:r>
            <a:r>
              <a:rPr lang="fr-BE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Q</a:t>
            </a:r>
            <a:r>
              <a:rPr lang="fr-BE" b="1" dirty="0" smtClean="0">
                <a:sym typeface="Wingdings" panose="05000000000000000000" pitchFamily="2" charset="2"/>
              </a:rPr>
              <a:t>uels </a:t>
            </a:r>
            <a:r>
              <a:rPr lang="fr-BE" b="1" dirty="0">
                <a:sym typeface="Wingdings" panose="05000000000000000000" pitchFamily="2" charset="2"/>
              </a:rPr>
              <a:t>dispositifs d’apprentissage </a:t>
            </a:r>
            <a:r>
              <a:rPr lang="fr-BE" b="1" dirty="0" smtClean="0">
                <a:sym typeface="Wingdings" panose="05000000000000000000" pitchFamily="2" charset="2"/>
              </a:rPr>
              <a:t>privilégier </a:t>
            </a:r>
            <a:r>
              <a:rPr lang="fr-BE" b="1" dirty="0">
                <a:sym typeface="Wingdings" panose="05000000000000000000" pitchFamily="2" charset="2"/>
              </a:rPr>
              <a:t>pour favoriser la maitrise du temps historien dans l’enseignement </a:t>
            </a:r>
            <a:r>
              <a:rPr lang="fr-BE" b="1" dirty="0" smtClean="0">
                <a:sym typeface="Wingdings" panose="05000000000000000000" pitchFamily="2" charset="2"/>
              </a:rPr>
              <a:t>qualifiant?»</a:t>
            </a:r>
            <a:endParaRPr lang="en-US" b="1" dirty="0"/>
          </a:p>
          <a:p>
            <a:pPr marL="0" indent="0">
              <a:buNone/>
            </a:pPr>
            <a:endParaRPr lang="fr-BE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37"/>
            <a:ext cx="3417455" cy="4601183"/>
          </a:xfrm>
        </p:spPr>
        <p:txBody>
          <a:bodyPr/>
          <a:lstStyle/>
          <a:p>
            <a:r>
              <a:rPr lang="fr-BE" dirty="0"/>
              <a:t>2</a:t>
            </a:r>
            <a:r>
              <a:rPr lang="fr-BE" dirty="0" smtClean="0"/>
              <a:t>.L’enseignement de l’histoire dans l’ordre chronologique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Un paradoxe interpellant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719" y="1957291"/>
            <a:ext cx="8734281" cy="3767729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7721600" y="4488873"/>
            <a:ext cx="4294910" cy="1311564"/>
          </a:xfrm>
          <a:prstGeom prst="ellipse">
            <a:avLst/>
          </a:prstGeom>
          <a:noFill/>
          <a:ln w="920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1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</a:t>
            </a:r>
            <a:r>
              <a:rPr lang="fr-BE" dirty="0" smtClean="0"/>
              <a:t>. Apprendre le temps historien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Qu’entend-on par «temps historien»?</a:t>
            </a:r>
          </a:p>
          <a:p>
            <a:pPr marL="0" indent="0">
              <a:buNone/>
            </a:pPr>
            <a:r>
              <a:rPr lang="fr-BE" dirty="0" smtClean="0"/>
              <a:t> Analyse d’écrits d’historiens 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Analyse d’écrits de didacticiens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1932855"/>
            <a:ext cx="1394874" cy="21126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534" y="1932855"/>
            <a:ext cx="1343155" cy="19964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002" y="1932855"/>
            <a:ext cx="1498416" cy="22022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287" y="1902327"/>
            <a:ext cx="1422991" cy="2235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9268" y="4469822"/>
            <a:ext cx="1486471" cy="22450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827" y="4817804"/>
            <a:ext cx="1644808" cy="16661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0723" y="4553229"/>
            <a:ext cx="1622441" cy="20133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0619" y="4515426"/>
            <a:ext cx="1667244" cy="21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23837"/>
            <a:ext cx="116205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669" y="33526"/>
            <a:ext cx="7304639" cy="68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</a:t>
            </a:r>
            <a:r>
              <a:rPr lang="fr-BE" dirty="0" smtClean="0"/>
              <a:t>. Apprendre le temps historien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Qu’entend-on par «maitriser la temporalité historienne»?</a:t>
            </a:r>
          </a:p>
          <a:p>
            <a:pPr marL="0" indent="0">
              <a:buNone/>
            </a:pPr>
            <a:r>
              <a:rPr lang="fr-FR" dirty="0"/>
              <a:t>Il s’agit de maitriser une compétence (</a:t>
            </a:r>
            <a:r>
              <a:rPr lang="fr-FR" dirty="0" err="1"/>
              <a:t>Roegiers</a:t>
            </a:r>
            <a:r>
              <a:rPr lang="fr-FR" dirty="0"/>
              <a:t>, 2000), c’est-à-dire de maitriser un ensemble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de connaissances déclaratives (dates, faits, concepts)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de connaissances procédurales (contextualiser, périodiser, 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et d’attitudes (être curieux, remettre ses connaissances en question, …) </a:t>
            </a:r>
          </a:p>
          <a:p>
            <a:pPr marL="0" indent="0">
              <a:buNone/>
            </a:pPr>
            <a:r>
              <a:rPr lang="fr-FR" dirty="0"/>
              <a:t>afin de porter un regard spécifique, propre à l’historien, sur une situation passée ou présente. </a:t>
            </a:r>
            <a:endParaRPr lang="fr-B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5710</TotalTime>
  <Words>669</Words>
  <Application>Microsoft Office PowerPoint</Application>
  <PresentationFormat>Grand écran</PresentationFormat>
  <Paragraphs>166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Calibri</vt:lpstr>
      <vt:lpstr>Corbel</vt:lpstr>
      <vt:lpstr>Times New Roman</vt:lpstr>
      <vt:lpstr>Wingdings</vt:lpstr>
      <vt:lpstr>Wingdings 2</vt:lpstr>
      <vt:lpstr>Cadre</vt:lpstr>
      <vt:lpstr>L’apprentissage du temps historien en classe du qualifiant</vt:lpstr>
      <vt:lpstr>Plan de la présentation</vt:lpstr>
      <vt:lpstr>1. Introduction</vt:lpstr>
      <vt:lpstr>1. Introduction</vt:lpstr>
      <vt:lpstr>2.L’enseignement de l’histoire dans l’ordre chronologique</vt:lpstr>
      <vt:lpstr>3. Apprendre le temps historien</vt:lpstr>
      <vt:lpstr>Présentation PowerPoint</vt:lpstr>
      <vt:lpstr>Présentation PowerPoint</vt:lpstr>
      <vt:lpstr>3. Apprendre le temps historien</vt:lpstr>
      <vt:lpstr>3. Apprendre le temps historien</vt:lpstr>
      <vt:lpstr>4. Exemples</vt:lpstr>
      <vt:lpstr>Présentation PowerPoint</vt:lpstr>
      <vt:lpstr>4. Exemples   </vt:lpstr>
      <vt:lpstr>4. Exemples</vt:lpstr>
      <vt:lpstr>4. Exemples</vt:lpstr>
      <vt:lpstr>Présentation PowerPoint</vt:lpstr>
      <vt:lpstr>Présentation PowerPoint</vt:lpstr>
      <vt:lpstr>4. Exemples</vt:lpstr>
      <vt:lpstr>4. Exemples</vt:lpstr>
      <vt:lpstr>4. Exemples</vt:lpstr>
      <vt:lpstr>4. Exemples</vt:lpstr>
      <vt:lpstr>4. Exemples</vt:lpstr>
      <vt:lpstr>Présentation PowerPoint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L’apprentissage du temps historien en classe du qualifiant</dc:title>
  <dc:creator>Gael Pirard</dc:creator>
  <cp:lastModifiedBy>Gael Pirard</cp:lastModifiedBy>
  <cp:revision>60</cp:revision>
  <dcterms:created xsi:type="dcterms:W3CDTF">2019-09-09T07:12:57Z</dcterms:created>
  <dcterms:modified xsi:type="dcterms:W3CDTF">2019-12-03T15:43:00Z</dcterms:modified>
</cp:coreProperties>
</file>