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43"/>
  </p:notesMasterIdLst>
  <p:sldIdLst>
    <p:sldId id="256" r:id="rId2"/>
    <p:sldId id="257" r:id="rId3"/>
    <p:sldId id="288" r:id="rId4"/>
    <p:sldId id="259" r:id="rId5"/>
    <p:sldId id="270" r:id="rId6"/>
    <p:sldId id="273" r:id="rId7"/>
    <p:sldId id="274" r:id="rId8"/>
    <p:sldId id="275" r:id="rId9"/>
    <p:sldId id="276" r:id="rId10"/>
    <p:sldId id="269" r:id="rId11"/>
    <p:sldId id="260" r:id="rId12"/>
    <p:sldId id="261" r:id="rId13"/>
    <p:sldId id="262" r:id="rId14"/>
    <p:sldId id="263" r:id="rId15"/>
    <p:sldId id="264" r:id="rId16"/>
    <p:sldId id="265" r:id="rId17"/>
    <p:sldId id="294" r:id="rId18"/>
    <p:sldId id="258" r:id="rId19"/>
    <p:sldId id="266" r:id="rId20"/>
    <p:sldId id="267" r:id="rId21"/>
    <p:sldId id="292" r:id="rId22"/>
    <p:sldId id="293" r:id="rId23"/>
    <p:sldId id="268" r:id="rId24"/>
    <p:sldId id="277" r:id="rId25"/>
    <p:sldId id="279" r:id="rId26"/>
    <p:sldId id="280" r:id="rId27"/>
    <p:sldId id="281" r:id="rId28"/>
    <p:sldId id="297" r:id="rId29"/>
    <p:sldId id="282" r:id="rId30"/>
    <p:sldId id="283" r:id="rId31"/>
    <p:sldId id="284" r:id="rId32"/>
    <p:sldId id="285" r:id="rId33"/>
    <p:sldId id="286" r:id="rId34"/>
    <p:sldId id="287" r:id="rId35"/>
    <p:sldId id="289" r:id="rId36"/>
    <p:sldId id="295" r:id="rId37"/>
    <p:sldId id="271" r:id="rId38"/>
    <p:sldId id="290" r:id="rId39"/>
    <p:sldId id="272" r:id="rId40"/>
    <p:sldId id="291" r:id="rId41"/>
    <p:sldId id="296"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ael Pirard" initials="GP" lastIdx="8" clrIdx="0">
    <p:extLst>
      <p:ext uri="{19B8F6BF-5375-455C-9EA6-DF929625EA0E}">
        <p15:presenceInfo xmlns:p15="http://schemas.microsoft.com/office/powerpoint/2012/main" userId="5f91505a2679bcf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A6A5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5" d="100"/>
          <a:sy n="65" d="100"/>
        </p:scale>
        <p:origin x="724" y="40"/>
      </p:cViewPr>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07-12T15:50:27.813" idx="1">
    <p:pos x="4558" y="508"/>
    <p:text>Robert Martineau écrit (2010, p.33) qu' "au centre de cette discipline réside une attitude de l'esprit lentement élaborée au fil des siècles et qui constitue le patrimoine de la collectivité scientifique historienne. Elle conditionnerait et orienterait les gestes que poseraient les historiens au fil des opérations mentales et techniques de leur démarche pour raisonner la réalité et en proposer des représentations plausibles" . Il reprend et approuve la définition plutôt vague de Barzun et Quatt, 1992, p. 8 : l'attitude de l'historien est une "disposition historienne de l'esprit".</p:text>
    <p:extLst mod="1">
      <p:ext uri="{C676402C-5697-4E1C-873F-D02D1690AC5C}">
        <p15:threadingInfo xmlns:p15="http://schemas.microsoft.com/office/powerpoint/2012/main" timeZoneBias="2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3BE6DC-18B7-4308-83CC-18C3196F5F59}" type="datetimeFigureOut">
              <a:rPr lang="en-US" smtClean="0"/>
              <a:t>12/29/2020</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E39E06-E948-42B9-AEF0-7121968B93D0}" type="slidenum">
              <a:rPr lang="en-US" smtClean="0"/>
              <a:t>‹N°›</a:t>
            </a:fld>
            <a:endParaRPr lang="en-US"/>
          </a:p>
        </p:txBody>
      </p:sp>
    </p:spTree>
    <p:extLst>
      <p:ext uri="{BB962C8B-B14F-4D97-AF65-F5344CB8AC3E}">
        <p14:creationId xmlns:p14="http://schemas.microsoft.com/office/powerpoint/2010/main" val="965274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2EE39E06-E948-42B9-AEF0-7121968B93D0}" type="slidenum">
              <a:rPr lang="en-US" smtClean="0"/>
              <a:t>6</a:t>
            </a:fld>
            <a:endParaRPr lang="en-US"/>
          </a:p>
        </p:txBody>
      </p:sp>
    </p:spTree>
    <p:extLst>
      <p:ext uri="{BB962C8B-B14F-4D97-AF65-F5344CB8AC3E}">
        <p14:creationId xmlns:p14="http://schemas.microsoft.com/office/powerpoint/2010/main" val="10579705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2EE39E06-E948-42B9-AEF0-7121968B93D0}" type="slidenum">
              <a:rPr lang="en-US" smtClean="0"/>
              <a:t>7</a:t>
            </a:fld>
            <a:endParaRPr lang="en-US"/>
          </a:p>
        </p:txBody>
      </p:sp>
    </p:spTree>
    <p:extLst>
      <p:ext uri="{BB962C8B-B14F-4D97-AF65-F5344CB8AC3E}">
        <p14:creationId xmlns:p14="http://schemas.microsoft.com/office/powerpoint/2010/main" val="2251936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2EE39E06-E948-42B9-AEF0-7121968B93D0}" type="slidenum">
              <a:rPr lang="en-US" smtClean="0"/>
              <a:t>38</a:t>
            </a:fld>
            <a:endParaRPr lang="en-US"/>
          </a:p>
        </p:txBody>
      </p:sp>
    </p:spTree>
    <p:extLst>
      <p:ext uri="{BB962C8B-B14F-4D97-AF65-F5344CB8AC3E}">
        <p14:creationId xmlns:p14="http://schemas.microsoft.com/office/powerpoint/2010/main" val="536249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fr-FR" smtClean="0"/>
              <a:t>Modifiez le style du titre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12/29/2020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12/29/2020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5586B75A-687E-405C-8A0B-8D00578BA2C3}" type="datetimeFigureOut">
              <a:rPr lang="en-US" dirty="0"/>
              <a:pPr/>
              <a:t>12/29/2020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12/29/2020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12/29/2020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smtClean="0"/>
              <a:t>Modifiez le style du titre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12/29/2020</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12/29/2020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fr-FR" smtClean="0"/>
              <a:t>Modifiez le style du titre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8" name="Date Placeholder 7"/>
          <p:cNvSpPr>
            <a:spLocks noGrp="1"/>
          </p:cNvSpPr>
          <p:nvPr>
            <p:ph type="dt" sz="half" idx="10"/>
          </p:nvPr>
        </p:nvSpPr>
        <p:spPr/>
        <p:txBody>
          <a:bodyPr/>
          <a:lstStyle/>
          <a:p>
            <a:fld id="{5586B75A-687E-405C-8A0B-8D00578BA2C3}" type="datetimeFigureOut">
              <a:rPr lang="en-US" dirty="0"/>
              <a:pPr/>
              <a:t>12/29/2020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8" name="Date Placeholder 7"/>
          <p:cNvSpPr>
            <a:spLocks noGrp="1"/>
          </p:cNvSpPr>
          <p:nvPr>
            <p:ph type="dt" sz="half" idx="10"/>
          </p:nvPr>
        </p:nvSpPr>
        <p:spPr/>
        <p:txBody>
          <a:bodyPr/>
          <a:lstStyle/>
          <a:p>
            <a:fld id="{5586B75A-687E-405C-8A0B-8D00578BA2C3}" type="datetimeFigureOut">
              <a:rPr lang="en-US" dirty="0"/>
              <a:pPr/>
              <a:t>12/29/2020</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12/29/2020</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30909" y="757381"/>
            <a:ext cx="8700655" cy="3912865"/>
          </a:xfrm>
        </p:spPr>
        <p:txBody>
          <a:bodyPr>
            <a:normAutofit fontScale="90000"/>
          </a:bodyPr>
          <a:lstStyle/>
          <a:p>
            <a:r>
              <a:rPr lang="fr-BE" dirty="0" smtClean="0"/>
              <a:t>Quelle place pour la temporalité historienne au sein de la pensée historienne ?</a:t>
            </a:r>
            <a:br>
              <a:rPr lang="fr-BE" dirty="0" smtClean="0"/>
            </a:br>
            <a:r>
              <a:rPr lang="fr-BE" sz="1200" dirty="0"/>
              <a:t/>
            </a:r>
            <a:br>
              <a:rPr lang="fr-BE" sz="1200" dirty="0"/>
            </a:br>
            <a:r>
              <a:rPr lang="fr-BE" sz="1200" dirty="0" smtClean="0"/>
              <a:t/>
            </a:r>
            <a:br>
              <a:rPr lang="fr-BE" sz="1200" dirty="0" smtClean="0"/>
            </a:br>
            <a:r>
              <a:rPr lang="fr-BE" sz="2400" dirty="0" smtClean="0"/>
              <a:t>Gaël Pirard et Jean-Louis </a:t>
            </a:r>
            <a:r>
              <a:rPr lang="fr-BE" sz="2400" dirty="0" err="1" smtClean="0"/>
              <a:t>Jadoulle</a:t>
            </a:r>
            <a:r>
              <a:rPr lang="fr-BE" sz="2400" dirty="0" smtClean="0"/>
              <a:t/>
            </a:r>
            <a:br>
              <a:rPr lang="fr-BE" sz="2400" dirty="0" smtClean="0"/>
            </a:br>
            <a:r>
              <a:rPr lang="fr-FR" sz="2400" dirty="0"/>
              <a:t>Unité de recherche en didactique et formation des enseignants (</a:t>
            </a:r>
            <a:r>
              <a:rPr lang="fr-FR" sz="2400" dirty="0" err="1"/>
              <a:t>DIDACTIfen</a:t>
            </a:r>
            <a:r>
              <a:rPr lang="fr-FR" sz="2400" dirty="0"/>
              <a:t>, Université de Liège, Belgique)</a:t>
            </a:r>
            <a:endParaRPr lang="en-US" dirty="0"/>
          </a:p>
        </p:txBody>
      </p:sp>
      <p:sp>
        <p:nvSpPr>
          <p:cNvPr id="3" name="Sous-titre 2"/>
          <p:cNvSpPr>
            <a:spLocks noGrp="1"/>
          </p:cNvSpPr>
          <p:nvPr>
            <p:ph type="subTitle" idx="1"/>
          </p:nvPr>
        </p:nvSpPr>
        <p:spPr>
          <a:xfrm>
            <a:off x="230909" y="4970791"/>
            <a:ext cx="8184306" cy="1079027"/>
          </a:xfrm>
        </p:spPr>
        <p:txBody>
          <a:bodyPr>
            <a:normAutofit fontScale="85000" lnSpcReduction="20000"/>
          </a:bodyPr>
          <a:lstStyle/>
          <a:p>
            <a:r>
              <a:rPr lang="fr-BE" dirty="0" smtClean="0"/>
              <a:t>Institut d’été sur la pensée historique</a:t>
            </a:r>
          </a:p>
          <a:p>
            <a:r>
              <a:rPr lang="fr-FR" dirty="0" smtClean="0"/>
              <a:t>Musée </a:t>
            </a:r>
            <a:r>
              <a:rPr lang="fr-FR" dirty="0"/>
              <a:t>canadien de la </a:t>
            </a:r>
            <a:r>
              <a:rPr lang="fr-FR" dirty="0" smtClean="0"/>
              <a:t>guerre</a:t>
            </a:r>
          </a:p>
          <a:p>
            <a:r>
              <a:rPr lang="fr-FR" dirty="0" smtClean="0"/>
              <a:t>Gatineau, 17 juillet 2019</a:t>
            </a:r>
            <a:endParaRPr lang="en-US" dirty="0"/>
          </a:p>
        </p:txBody>
      </p:sp>
      <p:pic>
        <p:nvPicPr>
          <p:cNvPr id="4" name="Image 3"/>
          <p:cNvPicPr>
            <a:picLocks noChangeAspect="1"/>
          </p:cNvPicPr>
          <p:nvPr/>
        </p:nvPicPr>
        <p:blipFill>
          <a:blip r:embed="rId2"/>
          <a:stretch>
            <a:fillRect/>
          </a:stretch>
        </p:blipFill>
        <p:spPr>
          <a:xfrm>
            <a:off x="4748379" y="4369701"/>
            <a:ext cx="1256125" cy="601090"/>
          </a:xfrm>
          <a:prstGeom prst="rect">
            <a:avLst/>
          </a:prstGeom>
        </p:spPr>
      </p:pic>
    </p:spTree>
    <p:extLst>
      <p:ext uri="{BB962C8B-B14F-4D97-AF65-F5344CB8AC3E}">
        <p14:creationId xmlns:p14="http://schemas.microsoft.com/office/powerpoint/2010/main" val="28873779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Robert Martineau (2010)</a:t>
            </a:r>
            <a:endParaRPr lang="en-US" dirty="0"/>
          </a:p>
        </p:txBody>
      </p:sp>
      <p:sp>
        <p:nvSpPr>
          <p:cNvPr id="3" name="Espace réservé du contenu 2"/>
          <p:cNvSpPr>
            <a:spLocks noGrp="1"/>
          </p:cNvSpPr>
          <p:nvPr>
            <p:ph idx="1"/>
          </p:nvPr>
        </p:nvSpPr>
        <p:spPr/>
        <p:txBody>
          <a:bodyPr/>
          <a:lstStyle/>
          <a:p>
            <a:r>
              <a:rPr lang="fr-BE" dirty="0" smtClean="0"/>
              <a:t>L’  « intelligence historienne » est composée de quatre aspects:</a:t>
            </a:r>
          </a:p>
          <a:p>
            <a:endParaRPr lang="fr-BE" dirty="0" smtClean="0"/>
          </a:p>
          <a:p>
            <a:pPr lvl="1">
              <a:buFont typeface="Courier New" panose="02070309020205020404" pitchFamily="49" charset="0"/>
              <a:buChar char="o"/>
            </a:pPr>
            <a:r>
              <a:rPr lang="fr-BE" dirty="0" smtClean="0"/>
              <a:t>L’attitude des historiens</a:t>
            </a:r>
          </a:p>
          <a:p>
            <a:pPr lvl="1">
              <a:buFont typeface="Courier New" panose="02070309020205020404" pitchFamily="49" charset="0"/>
              <a:buChar char="o"/>
            </a:pPr>
            <a:r>
              <a:rPr lang="fr-BE" dirty="0" smtClean="0"/>
              <a:t>La méthode historienne</a:t>
            </a:r>
          </a:p>
          <a:p>
            <a:pPr lvl="1">
              <a:buFont typeface="Courier New" panose="02070309020205020404" pitchFamily="49" charset="0"/>
              <a:buChar char="o"/>
            </a:pPr>
            <a:r>
              <a:rPr lang="fr-BE" dirty="0" smtClean="0"/>
              <a:t>Le langage de l’histoire</a:t>
            </a:r>
          </a:p>
          <a:p>
            <a:pPr lvl="1">
              <a:buFont typeface="Courier New" panose="02070309020205020404" pitchFamily="49" charset="0"/>
              <a:buChar char="o"/>
            </a:pPr>
            <a:r>
              <a:rPr lang="fr-BE" dirty="0" smtClean="0"/>
              <a:t>Le produit de l’histoire</a:t>
            </a:r>
            <a:endParaRPr lang="en-US" dirty="0"/>
          </a:p>
        </p:txBody>
      </p:sp>
    </p:spTree>
    <p:extLst>
      <p:ext uri="{BB962C8B-B14F-4D97-AF65-F5344CB8AC3E}">
        <p14:creationId xmlns:p14="http://schemas.microsoft.com/office/powerpoint/2010/main" val="15153380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Robert Martineau (2010)</a:t>
            </a:r>
            <a:endParaRPr lang="en-US" dirty="0"/>
          </a:p>
        </p:txBody>
      </p:sp>
      <p:sp>
        <p:nvSpPr>
          <p:cNvPr id="3" name="Espace réservé du contenu 2"/>
          <p:cNvSpPr>
            <a:spLocks noGrp="1"/>
          </p:cNvSpPr>
          <p:nvPr>
            <p:ph idx="1"/>
          </p:nvPr>
        </p:nvSpPr>
        <p:spPr>
          <a:xfrm>
            <a:off x="3869268" y="864108"/>
            <a:ext cx="7315200" cy="5626144"/>
          </a:xfrm>
        </p:spPr>
        <p:txBody>
          <a:bodyPr>
            <a:normAutofit fontScale="70000" lnSpcReduction="20000"/>
          </a:bodyPr>
          <a:lstStyle/>
          <a:p>
            <a:pPr marL="0" indent="0">
              <a:buNone/>
            </a:pPr>
            <a:endParaRPr lang="fr-BE" dirty="0" smtClean="0"/>
          </a:p>
          <a:p>
            <a:pPr lvl="1">
              <a:buFont typeface="Arial" panose="020B0604020202020204" pitchFamily="34" charset="0"/>
              <a:buChar char="•"/>
            </a:pPr>
            <a:r>
              <a:rPr lang="fr-BE" sz="2800" dirty="0" smtClean="0"/>
              <a:t>L’attitude des historiens : </a:t>
            </a:r>
            <a:r>
              <a:rPr lang="fr-FR" sz="2800" dirty="0" smtClean="0"/>
              <a:t>une </a:t>
            </a:r>
            <a:r>
              <a:rPr lang="fr-FR" sz="2800" dirty="0"/>
              <a:t>« attitude de l’esprit » (Martineau, 2010, 33) ou une « disposition historienne de l’esprit » (</a:t>
            </a:r>
            <a:r>
              <a:rPr lang="fr-FR" sz="2800" dirty="0" err="1"/>
              <a:t>Barzun</a:t>
            </a:r>
            <a:r>
              <a:rPr lang="fr-FR" sz="2800" dirty="0"/>
              <a:t> &amp; </a:t>
            </a:r>
            <a:r>
              <a:rPr lang="fr-FR" sz="2800" dirty="0" err="1"/>
              <a:t>Quatt</a:t>
            </a:r>
            <a:r>
              <a:rPr lang="fr-FR" sz="2800" dirty="0"/>
              <a:t>, 1992, 8)</a:t>
            </a:r>
            <a:endParaRPr lang="fr-BE" sz="2800" dirty="0" smtClean="0"/>
          </a:p>
          <a:p>
            <a:pPr marL="502920" lvl="1" indent="0">
              <a:buNone/>
            </a:pPr>
            <a:endParaRPr lang="fr-BE" sz="2600" dirty="0"/>
          </a:p>
          <a:p>
            <a:pPr marL="502920" lvl="1" indent="0">
              <a:buNone/>
            </a:pPr>
            <a:r>
              <a:rPr lang="fr-FR" sz="2600" dirty="0" smtClean="0"/>
              <a:t>Elle </a:t>
            </a:r>
            <a:r>
              <a:rPr lang="fr-FR" sz="2600" dirty="0"/>
              <a:t>conduit l’historien lors de chacune des opérations mentales mobilisées pour fournir une interprétation de la réalité </a:t>
            </a:r>
            <a:r>
              <a:rPr lang="fr-FR" sz="2600" dirty="0" smtClean="0"/>
              <a:t>étudiée.</a:t>
            </a:r>
          </a:p>
          <a:p>
            <a:pPr marL="502920" lvl="1" indent="0">
              <a:buNone/>
            </a:pPr>
            <a:endParaRPr lang="fr-FR" sz="2400" dirty="0">
              <a:latin typeface="Arial" panose="020B0604020202020204" pitchFamily="34" charset="0"/>
              <a:ea typeface="Calibri" panose="020F0502020204030204" pitchFamily="34" charset="0"/>
              <a:cs typeface="Times New Roman" panose="02020603050405020304" pitchFamily="18" charset="0"/>
            </a:endParaRPr>
          </a:p>
          <a:p>
            <a:pPr marL="502920" lvl="1" indent="0">
              <a:buNone/>
            </a:pPr>
            <a:r>
              <a:rPr lang="fr-BE" sz="2600" dirty="0" smtClean="0">
                <a:ea typeface="Calibri" panose="020F0502020204030204" pitchFamily="34" charset="0"/>
                <a:cs typeface="Times New Roman" panose="02020603050405020304" pitchFamily="18" charset="0"/>
              </a:rPr>
              <a:t>Robert </a:t>
            </a:r>
            <a:r>
              <a:rPr lang="fr-BE" sz="2600" dirty="0">
                <a:ea typeface="Calibri" panose="020F0502020204030204" pitchFamily="34" charset="0"/>
                <a:cs typeface="Times New Roman" panose="02020603050405020304" pitchFamily="18" charset="0"/>
              </a:rPr>
              <a:t>Martineau regroupe ses manifestations en sept points :</a:t>
            </a:r>
            <a:endParaRPr lang="en-US" sz="2600" dirty="0">
              <a:ea typeface="Calibri" panose="020F0502020204030204" pitchFamily="34" charset="0"/>
              <a:cs typeface="Times New Roman" panose="02020603050405020304" pitchFamily="18" charset="0"/>
            </a:endParaRPr>
          </a:p>
          <a:p>
            <a:pPr lvl="1" algn="just">
              <a:lnSpc>
                <a:spcPct val="150000"/>
              </a:lnSpc>
              <a:spcAft>
                <a:spcPts val="0"/>
              </a:spcAft>
              <a:buFont typeface="Wingdings" panose="05000000000000000000" pitchFamily="2" charset="2"/>
              <a:buChar char="Ø"/>
            </a:pPr>
            <a:r>
              <a:rPr lang="fr-BE" sz="2400" dirty="0">
                <a:ea typeface="Calibri" panose="020F0502020204030204" pitchFamily="34" charset="0"/>
                <a:cs typeface="Times New Roman" panose="02020603050405020304" pitchFamily="18" charset="0"/>
              </a:rPr>
              <a:t>Une curiosité naturelle pour </a:t>
            </a:r>
            <a:r>
              <a:rPr lang="fr-BE" sz="2400" dirty="0" smtClean="0">
                <a:ea typeface="Calibri" panose="020F0502020204030204" pitchFamily="34" charset="0"/>
                <a:cs typeface="Times New Roman" panose="02020603050405020304" pitchFamily="18" charset="0"/>
              </a:rPr>
              <a:t>l’événement historique </a:t>
            </a:r>
            <a:r>
              <a:rPr lang="fr-BE" sz="2400" dirty="0">
                <a:ea typeface="Calibri" panose="020F0502020204030204" pitchFamily="34" charset="0"/>
                <a:cs typeface="Times New Roman" panose="02020603050405020304" pitchFamily="18" charset="0"/>
              </a:rPr>
              <a:t>et tout ce qui l’entoure.</a:t>
            </a:r>
            <a:endParaRPr lang="en-US" sz="2400" dirty="0">
              <a:ea typeface="Calibri" panose="020F0502020204030204" pitchFamily="34" charset="0"/>
              <a:cs typeface="Times New Roman" panose="02020603050405020304" pitchFamily="18" charset="0"/>
            </a:endParaRPr>
          </a:p>
          <a:p>
            <a:pPr lvl="1" algn="just">
              <a:lnSpc>
                <a:spcPct val="150000"/>
              </a:lnSpc>
              <a:spcAft>
                <a:spcPts val="0"/>
              </a:spcAft>
              <a:buFont typeface="Wingdings" panose="05000000000000000000" pitchFamily="2" charset="2"/>
              <a:buChar char="Ø"/>
            </a:pPr>
            <a:r>
              <a:rPr lang="fr-BE" sz="2400" dirty="0">
                <a:ea typeface="Calibri" panose="020F0502020204030204" pitchFamily="34" charset="0"/>
                <a:cs typeface="Times New Roman" panose="02020603050405020304" pitchFamily="18" charset="0"/>
              </a:rPr>
              <a:t>Une volonté d’expliquer tous problèmes, institutions ou idées du présent en se servant du passé. L’historien veille à retourner aux origines, à établir des </a:t>
            </a:r>
            <a:r>
              <a:rPr lang="fr-BE" sz="2400" dirty="0" smtClean="0">
                <a:ea typeface="Calibri" panose="020F0502020204030204" pitchFamily="34" charset="0"/>
                <a:cs typeface="Times New Roman" panose="02020603050405020304" pitchFamily="18" charset="0"/>
              </a:rPr>
              <a:t>liens, </a:t>
            </a:r>
            <a:r>
              <a:rPr lang="fr-BE" sz="2400" dirty="0">
                <a:ea typeface="Calibri" panose="020F0502020204030204" pitchFamily="34" charset="0"/>
                <a:cs typeface="Times New Roman" panose="02020603050405020304" pitchFamily="18" charset="0"/>
              </a:rPr>
              <a:t>des comparaisons entre la situation </a:t>
            </a:r>
            <a:r>
              <a:rPr lang="fr-BE" sz="2400" dirty="0" smtClean="0">
                <a:ea typeface="Calibri" panose="020F0502020204030204" pitchFamily="34" charset="0"/>
                <a:cs typeface="Times New Roman" panose="02020603050405020304" pitchFamily="18" charset="0"/>
              </a:rPr>
              <a:t>du présent </a:t>
            </a:r>
            <a:r>
              <a:rPr lang="fr-BE" sz="2400" dirty="0">
                <a:ea typeface="Calibri" panose="020F0502020204030204" pitchFamily="34" charset="0"/>
                <a:cs typeface="Times New Roman" panose="02020603050405020304" pitchFamily="18" charset="0"/>
              </a:rPr>
              <a:t>et d’autres situations du passé.</a:t>
            </a:r>
            <a:endParaRPr lang="en-US" sz="2400" dirty="0">
              <a:ea typeface="Calibri" panose="020F0502020204030204" pitchFamily="34" charset="0"/>
              <a:cs typeface="Times New Roman" panose="02020603050405020304" pitchFamily="18" charset="0"/>
            </a:endParaRPr>
          </a:p>
          <a:p>
            <a:pPr lvl="1" algn="just">
              <a:lnSpc>
                <a:spcPct val="150000"/>
              </a:lnSpc>
              <a:spcAft>
                <a:spcPts val="0"/>
              </a:spcAft>
              <a:buFont typeface="Wingdings" panose="05000000000000000000" pitchFamily="2" charset="2"/>
              <a:buChar char="Ø"/>
            </a:pPr>
            <a:r>
              <a:rPr lang="fr-BE" sz="2400" dirty="0">
                <a:ea typeface="Calibri" panose="020F0502020204030204" pitchFamily="34" charset="0"/>
                <a:cs typeface="Times New Roman" panose="02020603050405020304" pitchFamily="18" charset="0"/>
              </a:rPr>
              <a:t>Un attachement aux « forces » qui régissent la dynamique de la société. Afin de les approcher, il va créer des outils et des concepts.</a:t>
            </a:r>
            <a:endParaRPr lang="en-US" sz="2400" dirty="0">
              <a:ea typeface="Calibri" panose="020F0502020204030204" pitchFamily="34" charset="0"/>
              <a:cs typeface="Times New Roman" panose="02020603050405020304" pitchFamily="18" charset="0"/>
            </a:endParaRPr>
          </a:p>
          <a:p>
            <a:pPr marL="960120" lvl="2" indent="0">
              <a:buNone/>
            </a:pPr>
            <a:endParaRPr lang="fr-BE" dirty="0" smtClean="0"/>
          </a:p>
        </p:txBody>
      </p:sp>
    </p:spTree>
    <p:extLst>
      <p:ext uri="{BB962C8B-B14F-4D97-AF65-F5344CB8AC3E}">
        <p14:creationId xmlns:p14="http://schemas.microsoft.com/office/powerpoint/2010/main" val="35859892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Robert Martineau (2010)</a:t>
            </a:r>
            <a:endParaRPr lang="en-US" dirty="0"/>
          </a:p>
        </p:txBody>
      </p:sp>
      <p:sp>
        <p:nvSpPr>
          <p:cNvPr id="3" name="Espace réservé du contenu 2"/>
          <p:cNvSpPr>
            <a:spLocks noGrp="1"/>
          </p:cNvSpPr>
          <p:nvPr>
            <p:ph idx="1"/>
          </p:nvPr>
        </p:nvSpPr>
        <p:spPr/>
        <p:txBody>
          <a:bodyPr>
            <a:normAutofit/>
          </a:bodyPr>
          <a:lstStyle/>
          <a:p>
            <a:pPr marL="0" lvl="0" indent="0">
              <a:buClr>
                <a:srgbClr val="40BAD2"/>
              </a:buClr>
              <a:buNone/>
            </a:pPr>
            <a:endParaRPr lang="fr-BE" sz="1400" dirty="0">
              <a:solidFill>
                <a:srgbClr val="000000">
                  <a:lumMod val="65000"/>
                  <a:lumOff val="35000"/>
                </a:srgbClr>
              </a:solidFill>
            </a:endParaRPr>
          </a:p>
          <a:p>
            <a:pPr lvl="1">
              <a:buClr>
                <a:srgbClr val="40BAD2"/>
              </a:buClr>
              <a:buFont typeface="Arial" panose="020B0604020202020204" pitchFamily="34" charset="0"/>
              <a:buChar char="•"/>
            </a:pPr>
            <a:r>
              <a:rPr lang="fr-BE" sz="2000" dirty="0">
                <a:solidFill>
                  <a:srgbClr val="000000">
                    <a:lumMod val="65000"/>
                    <a:lumOff val="35000"/>
                  </a:srgbClr>
                </a:solidFill>
              </a:rPr>
              <a:t>L’attitude des historiens</a:t>
            </a:r>
          </a:p>
          <a:p>
            <a:pPr marL="0" indent="0">
              <a:buNone/>
            </a:pPr>
            <a:endParaRPr lang="fr-BE" dirty="0" smtClean="0"/>
          </a:p>
          <a:p>
            <a:pPr lvl="1" algn="just">
              <a:lnSpc>
                <a:spcPct val="150000"/>
              </a:lnSpc>
              <a:buFont typeface="Wingdings" panose="05000000000000000000" pitchFamily="2" charset="2"/>
              <a:buChar char="Ø"/>
            </a:pPr>
            <a:r>
              <a:rPr lang="fr-FR" dirty="0"/>
              <a:t>Une tendance à déceler les continuités dans la société pour démontrer l’importance du passé dans le présent. </a:t>
            </a:r>
          </a:p>
          <a:p>
            <a:pPr lvl="1" algn="just">
              <a:lnSpc>
                <a:spcPct val="150000"/>
              </a:lnSpc>
              <a:buFont typeface="Wingdings" panose="05000000000000000000" pitchFamily="2" charset="2"/>
              <a:buChar char="Ø"/>
            </a:pPr>
            <a:r>
              <a:rPr lang="fr-FR" dirty="0"/>
              <a:t>Conscient que la société change en permanence, une fascination pour les problèmes relatifs au processus de changement social.</a:t>
            </a:r>
          </a:p>
          <a:p>
            <a:pPr lvl="1" algn="just">
              <a:lnSpc>
                <a:spcPct val="150000"/>
              </a:lnSpc>
              <a:buFont typeface="Wingdings" panose="05000000000000000000" pitchFamily="2" charset="2"/>
              <a:buChar char="Ø"/>
            </a:pPr>
            <a:r>
              <a:rPr lang="fr-FR" dirty="0"/>
              <a:t>Une certaine forme d’humilité afin de ne pas soumettre des interprétations trop rapides et non fondées et de cette manière rester le plus proche possible de </a:t>
            </a:r>
            <a:r>
              <a:rPr lang="fr-FR" dirty="0" smtClean="0"/>
              <a:t>la réalité.</a:t>
            </a:r>
            <a:endParaRPr lang="fr-FR" dirty="0"/>
          </a:p>
          <a:p>
            <a:pPr lvl="1" algn="just">
              <a:lnSpc>
                <a:spcPct val="150000"/>
              </a:lnSpc>
              <a:buFont typeface="Wingdings" panose="05000000000000000000" pitchFamily="2" charset="2"/>
              <a:buChar char="Ø"/>
            </a:pPr>
            <a:r>
              <a:rPr lang="fr-FR" dirty="0"/>
              <a:t>Une attention particulière au caractère unique de chaque situation étudiée.</a:t>
            </a:r>
          </a:p>
          <a:p>
            <a:pPr marL="502920" lvl="1" indent="0">
              <a:buNone/>
            </a:pPr>
            <a:endParaRPr lang="fr-BE" dirty="0" smtClean="0"/>
          </a:p>
        </p:txBody>
      </p:sp>
    </p:spTree>
    <p:extLst>
      <p:ext uri="{BB962C8B-B14F-4D97-AF65-F5344CB8AC3E}">
        <p14:creationId xmlns:p14="http://schemas.microsoft.com/office/powerpoint/2010/main" val="17064097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Robert Martineau (2010)</a:t>
            </a:r>
            <a:endParaRPr lang="en-US" dirty="0"/>
          </a:p>
        </p:txBody>
      </p:sp>
      <p:sp>
        <p:nvSpPr>
          <p:cNvPr id="3" name="Espace réservé du contenu 2"/>
          <p:cNvSpPr>
            <a:spLocks noGrp="1"/>
          </p:cNvSpPr>
          <p:nvPr>
            <p:ph idx="1"/>
          </p:nvPr>
        </p:nvSpPr>
        <p:spPr/>
        <p:txBody>
          <a:bodyPr>
            <a:normAutofit/>
          </a:bodyPr>
          <a:lstStyle/>
          <a:p>
            <a:pPr marL="0" indent="0">
              <a:buNone/>
            </a:pPr>
            <a:endParaRPr lang="fr-BE" dirty="0" smtClean="0"/>
          </a:p>
          <a:p>
            <a:pPr lvl="1">
              <a:buFont typeface="Arial" panose="020B0604020202020204" pitchFamily="34" charset="0"/>
              <a:buChar char="•"/>
            </a:pPr>
            <a:r>
              <a:rPr lang="fr-BE" sz="2000" dirty="0" smtClean="0"/>
              <a:t>La méthode historienne</a:t>
            </a:r>
          </a:p>
          <a:p>
            <a:pPr marL="502920" lvl="1" indent="0">
              <a:buNone/>
            </a:pPr>
            <a:endParaRPr lang="fr-BE" dirty="0"/>
          </a:p>
          <a:p>
            <a:pPr marL="502920" lvl="1" indent="0">
              <a:buNone/>
            </a:pPr>
            <a:r>
              <a:rPr lang="fr-FR" dirty="0"/>
              <a:t>La méthode = « un ensemble de démarches raisonnées que suit l’esprit pour découvrir ou pour démontrer une vérité » (Martineau, 2010, p. 33). </a:t>
            </a:r>
            <a:endParaRPr lang="fr-FR" dirty="0" smtClean="0"/>
          </a:p>
          <a:p>
            <a:pPr marL="502920" lvl="1" indent="0">
              <a:buNone/>
            </a:pPr>
            <a:endParaRPr lang="fr-FR" dirty="0">
              <a:ea typeface="Calibri" panose="020F0502020204030204" pitchFamily="34" charset="0"/>
              <a:cs typeface="Times New Roman" panose="02020603050405020304" pitchFamily="18" charset="0"/>
            </a:endParaRPr>
          </a:p>
          <a:p>
            <a:pPr marL="502920" lvl="1" indent="0">
              <a:buNone/>
            </a:pPr>
            <a:r>
              <a:rPr lang="fr-BE" dirty="0" smtClean="0"/>
              <a:t>Chaque discipline a sa méthode.</a:t>
            </a:r>
          </a:p>
          <a:p>
            <a:pPr marL="502920" lvl="1" indent="0">
              <a:buNone/>
            </a:pPr>
            <a:endParaRPr lang="fr-BE" dirty="0"/>
          </a:p>
          <a:p>
            <a:pPr marL="502920" lvl="1" indent="0">
              <a:buNone/>
            </a:pPr>
            <a:r>
              <a:rPr lang="fr-BE" dirty="0" smtClean="0"/>
              <a:t>L’objectif de la méthode historienne : construire des interprétations proches des réalités sociales du passé.</a:t>
            </a:r>
          </a:p>
        </p:txBody>
      </p:sp>
    </p:spTree>
    <p:extLst>
      <p:ext uri="{BB962C8B-B14F-4D97-AF65-F5344CB8AC3E}">
        <p14:creationId xmlns:p14="http://schemas.microsoft.com/office/powerpoint/2010/main" val="15620888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Robert Martineau (2010)</a:t>
            </a:r>
            <a:endParaRPr lang="en-US" dirty="0"/>
          </a:p>
        </p:txBody>
      </p:sp>
      <p:sp>
        <p:nvSpPr>
          <p:cNvPr id="3" name="Espace réservé du contenu 2"/>
          <p:cNvSpPr>
            <a:spLocks noGrp="1"/>
          </p:cNvSpPr>
          <p:nvPr>
            <p:ph idx="1"/>
          </p:nvPr>
        </p:nvSpPr>
        <p:spPr/>
        <p:txBody>
          <a:bodyPr>
            <a:normAutofit lnSpcReduction="10000"/>
          </a:bodyPr>
          <a:lstStyle/>
          <a:p>
            <a:pPr marL="0" indent="0">
              <a:buNone/>
            </a:pPr>
            <a:endParaRPr lang="fr-BE" dirty="0" smtClean="0"/>
          </a:p>
          <a:p>
            <a:pPr lvl="1">
              <a:buFont typeface="Arial" panose="020B0604020202020204" pitchFamily="34" charset="0"/>
              <a:buChar char="•"/>
            </a:pPr>
            <a:r>
              <a:rPr lang="fr-BE" sz="2800" dirty="0" smtClean="0"/>
              <a:t>La méthode historienne</a:t>
            </a:r>
            <a:endParaRPr lang="fr-BE" dirty="0"/>
          </a:p>
          <a:p>
            <a:pPr marL="502920" lvl="1" indent="0">
              <a:lnSpc>
                <a:spcPct val="160000"/>
              </a:lnSpc>
              <a:buNone/>
            </a:pPr>
            <a:r>
              <a:rPr lang="fr-FR" dirty="0"/>
              <a:t>La méthode historienne est </a:t>
            </a:r>
            <a:r>
              <a:rPr lang="fr-FR" dirty="0" smtClean="0"/>
              <a:t>organisée </a:t>
            </a:r>
            <a:r>
              <a:rPr lang="fr-FR" dirty="0"/>
              <a:t>en trois étapes </a:t>
            </a:r>
            <a:r>
              <a:rPr lang="fr-FR" dirty="0" smtClean="0"/>
              <a:t>selon </a:t>
            </a:r>
            <a:r>
              <a:rPr lang="fr-FR" dirty="0"/>
              <a:t>Robert Martineau :</a:t>
            </a:r>
          </a:p>
          <a:p>
            <a:pPr lvl="1" algn="just">
              <a:lnSpc>
                <a:spcPct val="150000"/>
              </a:lnSpc>
              <a:buFont typeface="Wingdings" panose="05000000000000000000" pitchFamily="2" charset="2"/>
              <a:buChar char="Ø"/>
            </a:pPr>
            <a:r>
              <a:rPr lang="fr-FR" dirty="0" smtClean="0"/>
              <a:t>Le </a:t>
            </a:r>
            <a:r>
              <a:rPr lang="fr-FR" dirty="0"/>
              <a:t>questionnement : l’historien problématise son objet de recherche.</a:t>
            </a:r>
          </a:p>
          <a:p>
            <a:pPr lvl="1" algn="just">
              <a:lnSpc>
                <a:spcPct val="150000"/>
              </a:lnSpc>
              <a:buFont typeface="Wingdings" panose="05000000000000000000" pitchFamily="2" charset="2"/>
              <a:buChar char="Ø"/>
            </a:pPr>
            <a:r>
              <a:rPr lang="fr-FR" dirty="0" smtClean="0"/>
              <a:t>Le </a:t>
            </a:r>
            <a:r>
              <a:rPr lang="fr-FR" dirty="0"/>
              <a:t>raisonnement : situé au cœur de la méthode historienne, il s’agit de l’étape pendant laquelle l’historien </a:t>
            </a:r>
            <a:r>
              <a:rPr lang="fr-FR" dirty="0" smtClean="0"/>
              <a:t>« construit l’histoire ». </a:t>
            </a:r>
            <a:r>
              <a:rPr lang="fr-FR" dirty="0"/>
              <a:t>Il formule des hypothèses, il cherche des sources d’informations, il les critique, il les recueille et les organise. </a:t>
            </a:r>
          </a:p>
          <a:p>
            <a:pPr lvl="1" algn="just">
              <a:lnSpc>
                <a:spcPct val="150000"/>
              </a:lnSpc>
              <a:buFont typeface="Wingdings" panose="05000000000000000000" pitchFamily="2" charset="2"/>
              <a:buChar char="Ø"/>
            </a:pPr>
            <a:r>
              <a:rPr lang="fr-FR" dirty="0" smtClean="0"/>
              <a:t>L’explication </a:t>
            </a:r>
            <a:r>
              <a:rPr lang="fr-FR" dirty="0"/>
              <a:t>: l’historien propose une interprétation et des conclusions. </a:t>
            </a:r>
          </a:p>
          <a:p>
            <a:pPr marL="502920" lvl="1" indent="0">
              <a:buNone/>
            </a:pPr>
            <a:endParaRPr lang="fr-BE" dirty="0" smtClean="0"/>
          </a:p>
        </p:txBody>
      </p:sp>
    </p:spTree>
    <p:extLst>
      <p:ext uri="{BB962C8B-B14F-4D97-AF65-F5344CB8AC3E}">
        <p14:creationId xmlns:p14="http://schemas.microsoft.com/office/powerpoint/2010/main" val="14274266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Robert Martineau (2010)</a:t>
            </a:r>
            <a:endParaRPr lang="en-US" dirty="0"/>
          </a:p>
        </p:txBody>
      </p:sp>
      <p:sp>
        <p:nvSpPr>
          <p:cNvPr id="3" name="Espace réservé du contenu 2"/>
          <p:cNvSpPr>
            <a:spLocks noGrp="1"/>
          </p:cNvSpPr>
          <p:nvPr>
            <p:ph idx="1"/>
          </p:nvPr>
        </p:nvSpPr>
        <p:spPr>
          <a:xfrm>
            <a:off x="3869268" y="864108"/>
            <a:ext cx="7315200" cy="5447240"/>
          </a:xfrm>
        </p:spPr>
        <p:txBody>
          <a:bodyPr>
            <a:normAutofit/>
          </a:bodyPr>
          <a:lstStyle/>
          <a:p>
            <a:pPr marL="0" indent="0">
              <a:buNone/>
            </a:pPr>
            <a:endParaRPr lang="fr-BE" dirty="0" smtClean="0"/>
          </a:p>
          <a:p>
            <a:pPr lvl="1">
              <a:buFont typeface="Arial" panose="020B0604020202020204" pitchFamily="34" charset="0"/>
              <a:buChar char="•"/>
            </a:pPr>
            <a:r>
              <a:rPr lang="fr-BE" sz="2800" dirty="0" smtClean="0"/>
              <a:t>La méthode historienne</a:t>
            </a:r>
            <a:endParaRPr lang="fr-BE" dirty="0"/>
          </a:p>
          <a:p>
            <a:pPr marL="502920" lvl="1" indent="0">
              <a:lnSpc>
                <a:spcPct val="160000"/>
              </a:lnSpc>
              <a:buNone/>
            </a:pPr>
            <a:r>
              <a:rPr lang="fr-FR" dirty="0" smtClean="0"/>
              <a:t>Au stade du raisonnement, l’historien mobilise des </a:t>
            </a:r>
            <a:r>
              <a:rPr lang="fr-FR" dirty="0"/>
              <a:t>opérations intellectuelles sollicitant les ressorts du raisonnement analytique. </a:t>
            </a:r>
            <a:endParaRPr lang="fr-FR" dirty="0" smtClean="0"/>
          </a:p>
          <a:p>
            <a:pPr marL="502920" lvl="1" indent="0">
              <a:lnSpc>
                <a:spcPct val="160000"/>
              </a:lnSpc>
              <a:buNone/>
            </a:pPr>
            <a:r>
              <a:rPr lang="fr-FR" dirty="0" smtClean="0"/>
              <a:t>Il </a:t>
            </a:r>
            <a:r>
              <a:rPr lang="fr-FR" dirty="0"/>
              <a:t>les classe en deux catégories :</a:t>
            </a:r>
          </a:p>
          <a:p>
            <a:pPr lvl="1">
              <a:lnSpc>
                <a:spcPct val="160000"/>
              </a:lnSpc>
              <a:buFont typeface="Wingdings" panose="05000000000000000000" pitchFamily="2" charset="2"/>
              <a:buChar char="Ø"/>
            </a:pPr>
            <a:r>
              <a:rPr lang="fr-FR" dirty="0" smtClean="0"/>
              <a:t>Les </a:t>
            </a:r>
            <a:r>
              <a:rPr lang="fr-FR" dirty="0"/>
              <a:t>opérations dites « techniques » : elles sont liées à la recherche de documents, à la critique de sources, au dépouillement d’archives, à la réalisation de fiches de données, </a:t>
            </a:r>
            <a:r>
              <a:rPr lang="fr-FR" dirty="0" smtClean="0"/>
              <a:t>…</a:t>
            </a:r>
          </a:p>
          <a:p>
            <a:pPr lvl="1">
              <a:lnSpc>
                <a:spcPct val="160000"/>
              </a:lnSpc>
              <a:buFont typeface="Wingdings" panose="05000000000000000000" pitchFamily="2" charset="2"/>
              <a:buChar char="Ø"/>
            </a:pPr>
            <a:r>
              <a:rPr lang="fr-FR" dirty="0" smtClean="0"/>
              <a:t>Les opérations liées à la perspective temporelle : elles sont liées au temps historien et permettent d’expliquer ce qui s’est passé en ciblant les causes, les conséquences, le contexte, …</a:t>
            </a:r>
          </a:p>
          <a:p>
            <a:pPr marL="502920" lvl="1" indent="0">
              <a:lnSpc>
                <a:spcPct val="160000"/>
              </a:lnSpc>
              <a:buNone/>
            </a:pPr>
            <a:endParaRPr lang="fr-BE" dirty="0" smtClean="0"/>
          </a:p>
        </p:txBody>
      </p:sp>
    </p:spTree>
    <p:extLst>
      <p:ext uri="{BB962C8B-B14F-4D97-AF65-F5344CB8AC3E}">
        <p14:creationId xmlns:p14="http://schemas.microsoft.com/office/powerpoint/2010/main" val="29812049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Robert Martineau</a:t>
            </a:r>
            <a:r>
              <a:rPr lang="en-US" dirty="0"/>
              <a:t/>
            </a:r>
            <a:br>
              <a:rPr lang="en-US" dirty="0"/>
            </a:br>
            <a:r>
              <a:rPr lang="en-US" dirty="0" smtClean="0"/>
              <a:t>(2010)</a:t>
            </a:r>
            <a:endParaRPr lang="en-US" dirty="0"/>
          </a:p>
        </p:txBody>
      </p:sp>
      <p:sp>
        <p:nvSpPr>
          <p:cNvPr id="3" name="Espace réservé du contenu 2"/>
          <p:cNvSpPr>
            <a:spLocks noGrp="1"/>
          </p:cNvSpPr>
          <p:nvPr>
            <p:ph idx="1"/>
          </p:nvPr>
        </p:nvSpPr>
        <p:spPr>
          <a:xfrm>
            <a:off x="3409123" y="1"/>
            <a:ext cx="8468138" cy="6738730"/>
          </a:xfrm>
        </p:spPr>
        <p:txBody>
          <a:bodyPr>
            <a:normAutofit fontScale="92500" lnSpcReduction="20000"/>
          </a:bodyPr>
          <a:lstStyle/>
          <a:p>
            <a:pPr marL="0" indent="0">
              <a:buNone/>
            </a:pPr>
            <a:endParaRPr lang="fr-BE" dirty="0" smtClean="0"/>
          </a:p>
          <a:p>
            <a:pPr lvl="1">
              <a:buFont typeface="Arial" panose="020B0604020202020204" pitchFamily="34" charset="0"/>
              <a:buChar char="•"/>
            </a:pPr>
            <a:r>
              <a:rPr lang="fr-BE" sz="2800" dirty="0" smtClean="0"/>
              <a:t>La méthode historienne</a:t>
            </a:r>
            <a:endParaRPr lang="fr-BE" dirty="0"/>
          </a:p>
          <a:p>
            <a:pPr marL="502920" lvl="1" indent="0">
              <a:lnSpc>
                <a:spcPct val="160000"/>
              </a:lnSpc>
              <a:buNone/>
            </a:pPr>
            <a:r>
              <a:rPr lang="fr-FR" dirty="0" smtClean="0"/>
              <a:t>Les opérations liées à la perspective temporelle dans le raisonnement historien :</a:t>
            </a:r>
          </a:p>
          <a:p>
            <a:pPr lvl="1">
              <a:lnSpc>
                <a:spcPct val="160000"/>
              </a:lnSpc>
              <a:buFont typeface="Wingdings" panose="05000000000000000000" pitchFamily="2" charset="2"/>
              <a:buChar char="Ø"/>
            </a:pPr>
            <a:r>
              <a:rPr lang="fr-FR" dirty="0" smtClean="0"/>
              <a:t>L’occurrence : interpelle les circonstances d’un événement ou d’une situation historique.</a:t>
            </a:r>
            <a:endParaRPr lang="fr-FR" dirty="0"/>
          </a:p>
          <a:p>
            <a:pPr lvl="1">
              <a:lnSpc>
                <a:spcPct val="160000"/>
              </a:lnSpc>
              <a:buFont typeface="Wingdings" panose="05000000000000000000" pitchFamily="2" charset="2"/>
              <a:buChar char="Ø"/>
            </a:pPr>
            <a:r>
              <a:rPr lang="fr-FR" dirty="0"/>
              <a:t>L’incidence </a:t>
            </a:r>
            <a:r>
              <a:rPr lang="fr-FR" dirty="0" smtClean="0"/>
              <a:t>: interroge les conséquences d’un événement ou d’une situation historique.</a:t>
            </a:r>
          </a:p>
          <a:p>
            <a:pPr lvl="1">
              <a:lnSpc>
                <a:spcPct val="160000"/>
              </a:lnSpc>
              <a:buFont typeface="Wingdings" panose="05000000000000000000" pitchFamily="2" charset="2"/>
              <a:buChar char="Ø"/>
            </a:pPr>
            <a:r>
              <a:rPr lang="fr-FR" dirty="0" smtClean="0"/>
              <a:t>Le changement : interroge les modifications d’une société (ou de certains de ses aspects) dans la durée.</a:t>
            </a:r>
          </a:p>
          <a:p>
            <a:pPr lvl="1">
              <a:lnSpc>
                <a:spcPct val="160000"/>
              </a:lnSpc>
              <a:buFont typeface="Wingdings" panose="05000000000000000000" pitchFamily="2" charset="2"/>
              <a:buChar char="Ø"/>
            </a:pPr>
            <a:r>
              <a:rPr lang="fr-FR" dirty="0" smtClean="0"/>
              <a:t>La continuité : interroge la continuité entre plusieurs situations historiques d’époques différentes.</a:t>
            </a:r>
          </a:p>
          <a:p>
            <a:pPr lvl="1">
              <a:lnSpc>
                <a:spcPct val="160000"/>
              </a:lnSpc>
              <a:buFont typeface="Wingdings" panose="05000000000000000000" pitchFamily="2" charset="2"/>
              <a:buChar char="Ø"/>
            </a:pPr>
            <a:r>
              <a:rPr lang="fr-FR" dirty="0" smtClean="0"/>
              <a:t>La causalité : interroge les causes d’un événement ou d’une situation historique</a:t>
            </a:r>
            <a:endParaRPr lang="fr-FR" dirty="0"/>
          </a:p>
          <a:p>
            <a:pPr lvl="1">
              <a:lnSpc>
                <a:spcPct val="160000"/>
              </a:lnSpc>
              <a:buFont typeface="Wingdings" panose="05000000000000000000" pitchFamily="2" charset="2"/>
              <a:buChar char="Ø"/>
            </a:pPr>
            <a:r>
              <a:rPr lang="fr-FR" dirty="0"/>
              <a:t>L’empathie </a:t>
            </a:r>
            <a:r>
              <a:rPr lang="fr-FR" dirty="0" smtClean="0"/>
              <a:t>historique : la capacité « de se mettre dans la peau d’un autre ». Questionne l’influence des contextes géographiques et historiques sur les sociétés ou les situations historiques.</a:t>
            </a:r>
          </a:p>
          <a:p>
            <a:pPr lvl="1">
              <a:lnSpc>
                <a:spcPct val="160000"/>
              </a:lnSpc>
              <a:buFont typeface="Wingdings" panose="05000000000000000000" pitchFamily="2" charset="2"/>
              <a:buChar char="Ø"/>
            </a:pPr>
            <a:r>
              <a:rPr lang="fr-FR" dirty="0"/>
              <a:t>La chronologie : interroge la datation, la situation et la mise en ordre chronologique des faits dans la durée</a:t>
            </a:r>
            <a:r>
              <a:rPr lang="fr-FR" dirty="0" smtClean="0"/>
              <a:t>.</a:t>
            </a:r>
            <a:endParaRPr lang="fr-FR" dirty="0"/>
          </a:p>
        </p:txBody>
      </p:sp>
    </p:spTree>
    <p:extLst>
      <p:ext uri="{BB962C8B-B14F-4D97-AF65-F5344CB8AC3E}">
        <p14:creationId xmlns:p14="http://schemas.microsoft.com/office/powerpoint/2010/main" val="22638769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Robert Martineau (2010)</a:t>
            </a:r>
            <a:endParaRPr lang="en-US" dirty="0"/>
          </a:p>
        </p:txBody>
      </p:sp>
      <p:sp>
        <p:nvSpPr>
          <p:cNvPr id="3" name="Espace réservé du contenu 2"/>
          <p:cNvSpPr>
            <a:spLocks noGrp="1"/>
          </p:cNvSpPr>
          <p:nvPr>
            <p:ph idx="1"/>
          </p:nvPr>
        </p:nvSpPr>
        <p:spPr>
          <a:xfrm>
            <a:off x="3428999" y="0"/>
            <a:ext cx="8358809" cy="6858000"/>
          </a:xfrm>
        </p:spPr>
        <p:txBody>
          <a:bodyPr>
            <a:normAutofit fontScale="92500"/>
          </a:bodyPr>
          <a:lstStyle/>
          <a:p>
            <a:pPr marL="0" indent="0">
              <a:buNone/>
            </a:pPr>
            <a:endParaRPr lang="fr-BE" dirty="0" smtClean="0"/>
          </a:p>
          <a:p>
            <a:pPr lvl="1">
              <a:buFont typeface="Arial" panose="020B0604020202020204" pitchFamily="34" charset="0"/>
              <a:buChar char="•"/>
            </a:pPr>
            <a:r>
              <a:rPr lang="fr-BE" sz="2800" dirty="0" smtClean="0"/>
              <a:t>La méthode historienne</a:t>
            </a:r>
            <a:endParaRPr lang="fr-BE" dirty="0"/>
          </a:p>
          <a:p>
            <a:pPr lvl="1">
              <a:lnSpc>
                <a:spcPct val="160000"/>
              </a:lnSpc>
              <a:buFont typeface="Wingdings" panose="05000000000000000000" pitchFamily="2" charset="2"/>
              <a:buChar char="Ø"/>
            </a:pPr>
            <a:r>
              <a:rPr lang="fr-FR" dirty="0" smtClean="0"/>
              <a:t>La synchronie : interpelle la comparaison de sociétés ou de situations historiques appartenant à une même époque. </a:t>
            </a:r>
            <a:endParaRPr lang="fr-FR" dirty="0"/>
          </a:p>
          <a:p>
            <a:pPr lvl="1">
              <a:lnSpc>
                <a:spcPct val="160000"/>
              </a:lnSpc>
              <a:buFont typeface="Wingdings" panose="05000000000000000000" pitchFamily="2" charset="2"/>
              <a:buChar char="Ø"/>
            </a:pPr>
            <a:r>
              <a:rPr lang="fr-FR" dirty="0"/>
              <a:t>La </a:t>
            </a:r>
            <a:r>
              <a:rPr lang="fr-FR" dirty="0" smtClean="0"/>
              <a:t>diachronie :  questionne les liens entre deux ou plusieurs sociétés ou situations historiques d’époques différentes. </a:t>
            </a:r>
          </a:p>
          <a:p>
            <a:pPr lvl="1">
              <a:lnSpc>
                <a:spcPct val="160000"/>
              </a:lnSpc>
              <a:buFont typeface="Wingdings" panose="05000000000000000000" pitchFamily="2" charset="2"/>
              <a:buChar char="Ø"/>
            </a:pPr>
            <a:r>
              <a:rPr lang="fr-FR" dirty="0" smtClean="0"/>
              <a:t>La périodisation : invite à découper des laps de temps dotés d’une unité suffisante pour qu’on puisse les différencier d’autres unités temporelles situées avant ou après, sur la base de la conscience d’une rupture. </a:t>
            </a:r>
            <a:endParaRPr lang="fr-FR" dirty="0"/>
          </a:p>
          <a:p>
            <a:pPr lvl="1">
              <a:lnSpc>
                <a:spcPct val="160000"/>
              </a:lnSpc>
              <a:buFont typeface="Wingdings" panose="05000000000000000000" pitchFamily="2" charset="2"/>
              <a:buChar char="Ø"/>
            </a:pPr>
            <a:r>
              <a:rPr lang="fr-FR" dirty="0"/>
              <a:t>La </a:t>
            </a:r>
            <a:r>
              <a:rPr lang="fr-FR" dirty="0" smtClean="0"/>
              <a:t>différence : interpelle les différences entre les sociétés ou les situations historiques d’époques différentes.</a:t>
            </a:r>
            <a:endParaRPr lang="fr-FR" dirty="0"/>
          </a:p>
          <a:p>
            <a:pPr lvl="1">
              <a:lnSpc>
                <a:spcPct val="160000"/>
              </a:lnSpc>
              <a:buFont typeface="Wingdings" panose="05000000000000000000" pitchFamily="2" charset="2"/>
              <a:buChar char="Ø"/>
            </a:pPr>
            <a:r>
              <a:rPr lang="fr-FR" dirty="0"/>
              <a:t>Le jeu des forces </a:t>
            </a:r>
            <a:r>
              <a:rPr lang="fr-FR" dirty="0" smtClean="0"/>
              <a:t>sociales : questionne l’interaction des facteurs de société (économie, politique, culture) dans une situation historique.</a:t>
            </a:r>
            <a:endParaRPr lang="fr-FR" dirty="0"/>
          </a:p>
          <a:p>
            <a:pPr lvl="1">
              <a:lnSpc>
                <a:spcPct val="160000"/>
              </a:lnSpc>
              <a:buFont typeface="Wingdings" panose="05000000000000000000" pitchFamily="2" charset="2"/>
              <a:buChar char="Ø"/>
            </a:pPr>
            <a:r>
              <a:rPr lang="fr-FR" dirty="0"/>
              <a:t>Le jugement </a:t>
            </a:r>
            <a:r>
              <a:rPr lang="fr-FR" dirty="0" smtClean="0"/>
              <a:t>moral : interroge l’évolution des sociétés ou des situations historiques du passé en fonction d’un critère ou d’une valeur (progrès, déclin, civilisation, …)</a:t>
            </a:r>
            <a:endParaRPr lang="fr-FR" dirty="0"/>
          </a:p>
        </p:txBody>
      </p:sp>
    </p:spTree>
    <p:extLst>
      <p:ext uri="{BB962C8B-B14F-4D97-AF65-F5344CB8AC3E}">
        <p14:creationId xmlns:p14="http://schemas.microsoft.com/office/powerpoint/2010/main" val="25595728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rotWithShape="1">
          <a:blip r:embed="rId2"/>
          <a:srcRect l="4065" t="9331" r="12846" b="12148"/>
          <a:stretch/>
        </p:blipFill>
        <p:spPr>
          <a:xfrm>
            <a:off x="188392" y="101600"/>
            <a:ext cx="7598215" cy="6631709"/>
          </a:xfrm>
          <a:prstGeom prst="rect">
            <a:avLst/>
          </a:prstGeom>
        </p:spPr>
      </p:pic>
      <p:sp>
        <p:nvSpPr>
          <p:cNvPr id="3" name="ZoneTexte 2"/>
          <p:cNvSpPr txBox="1"/>
          <p:nvPr/>
        </p:nvSpPr>
        <p:spPr>
          <a:xfrm>
            <a:off x="8903854" y="5031271"/>
            <a:ext cx="3066473" cy="1600438"/>
          </a:xfrm>
          <a:prstGeom prst="rect">
            <a:avLst/>
          </a:prstGeom>
          <a:noFill/>
        </p:spPr>
        <p:txBody>
          <a:bodyPr wrap="square" rtlCol="0">
            <a:spAutoFit/>
          </a:bodyPr>
          <a:lstStyle/>
          <a:p>
            <a:pPr algn="just"/>
            <a:r>
              <a:rPr lang="fr-BE" sz="1400" dirty="0" smtClean="0"/>
              <a:t>Tableau inspiré de R. Martineau (2000). « La pensée historique, une alternative précieuse pour l’éducation du citoyen ». Dans R. </a:t>
            </a:r>
            <a:r>
              <a:rPr lang="fr-BE" sz="1400" dirty="0" err="1" smtClean="0"/>
              <a:t>Pallascio</a:t>
            </a:r>
            <a:r>
              <a:rPr lang="fr-BE" sz="1400" dirty="0" smtClean="0"/>
              <a:t> et L. </a:t>
            </a:r>
            <a:r>
              <a:rPr lang="fr-BE" sz="1400" dirty="0" err="1" smtClean="0"/>
              <a:t>Lafortune</a:t>
            </a:r>
            <a:r>
              <a:rPr lang="fr-BE" sz="1400" dirty="0" smtClean="0"/>
              <a:t>, </a:t>
            </a:r>
            <a:r>
              <a:rPr lang="fr-BE" sz="1400" i="1" dirty="0" smtClean="0"/>
              <a:t>Pour une pensée réflexive en éducation</a:t>
            </a:r>
            <a:r>
              <a:rPr lang="fr-BE" sz="1400" dirty="0" smtClean="0"/>
              <a:t>. Québec. Presses de l’Université du Québec, p. 281-310.</a:t>
            </a:r>
            <a:endParaRPr lang="en-US" sz="1400" dirty="0"/>
          </a:p>
        </p:txBody>
      </p:sp>
      <p:sp>
        <p:nvSpPr>
          <p:cNvPr id="4" name="ZoneTexte 3"/>
          <p:cNvSpPr txBox="1"/>
          <p:nvPr/>
        </p:nvSpPr>
        <p:spPr>
          <a:xfrm>
            <a:off x="7934035" y="470051"/>
            <a:ext cx="4137892" cy="646331"/>
          </a:xfrm>
          <a:prstGeom prst="rect">
            <a:avLst/>
          </a:prstGeom>
          <a:noFill/>
        </p:spPr>
        <p:txBody>
          <a:bodyPr wrap="square" rtlCol="0">
            <a:spAutoFit/>
          </a:bodyPr>
          <a:lstStyle/>
          <a:p>
            <a:r>
              <a:rPr lang="fr-BE" dirty="0" smtClean="0"/>
              <a:t>La méthode historique et les opérations intellectuelles de la perspective du temps</a:t>
            </a:r>
            <a:endParaRPr lang="en-US" dirty="0"/>
          </a:p>
        </p:txBody>
      </p:sp>
    </p:spTree>
    <p:extLst>
      <p:ext uri="{BB962C8B-B14F-4D97-AF65-F5344CB8AC3E}">
        <p14:creationId xmlns:p14="http://schemas.microsoft.com/office/powerpoint/2010/main" val="27238588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Robert Martineau (2010)</a:t>
            </a:r>
            <a:endParaRPr lang="en-US" dirty="0"/>
          </a:p>
        </p:txBody>
      </p:sp>
      <p:sp>
        <p:nvSpPr>
          <p:cNvPr id="3" name="Espace réservé du contenu 2"/>
          <p:cNvSpPr>
            <a:spLocks noGrp="1"/>
          </p:cNvSpPr>
          <p:nvPr>
            <p:ph idx="1"/>
          </p:nvPr>
        </p:nvSpPr>
        <p:spPr/>
        <p:txBody>
          <a:bodyPr>
            <a:normAutofit/>
          </a:bodyPr>
          <a:lstStyle/>
          <a:p>
            <a:pPr marL="0" indent="0">
              <a:buNone/>
            </a:pPr>
            <a:endParaRPr lang="fr-BE" dirty="0" smtClean="0"/>
          </a:p>
          <a:p>
            <a:pPr lvl="1">
              <a:buFont typeface="Arial" panose="020B0604020202020204" pitchFamily="34" charset="0"/>
              <a:buChar char="•"/>
            </a:pPr>
            <a:r>
              <a:rPr lang="fr-BE" sz="2800" dirty="0" smtClean="0"/>
              <a:t>Le langage de l’histoire</a:t>
            </a:r>
            <a:endParaRPr lang="fr-BE" dirty="0"/>
          </a:p>
          <a:p>
            <a:pPr marL="502920" lvl="1" indent="0">
              <a:lnSpc>
                <a:spcPct val="160000"/>
              </a:lnSpc>
              <a:buNone/>
            </a:pPr>
            <a:r>
              <a:rPr lang="fr-FR" dirty="0" smtClean="0"/>
              <a:t>Constituant un cadre de référence, </a:t>
            </a:r>
            <a:r>
              <a:rPr lang="fr-FR" dirty="0"/>
              <a:t>ce langage permet de donner sens aux situations historiques en utilisant un vocabulaire partagé par la communauté des historiens. </a:t>
            </a:r>
            <a:endParaRPr lang="fr-FR" dirty="0" smtClean="0"/>
          </a:p>
          <a:p>
            <a:pPr marL="502920" lvl="1" indent="0">
              <a:lnSpc>
                <a:spcPct val="160000"/>
              </a:lnSpc>
              <a:buNone/>
            </a:pPr>
            <a:r>
              <a:rPr lang="fr-FR" dirty="0" smtClean="0"/>
              <a:t>Il </a:t>
            </a:r>
            <a:r>
              <a:rPr lang="fr-FR" dirty="0"/>
              <a:t>peut s’agir de noms, de dates, de lieux ou encore de concepts construits et débattus par les historiens.</a:t>
            </a:r>
            <a:endParaRPr lang="fr-BE" dirty="0" smtClean="0"/>
          </a:p>
        </p:txBody>
      </p:sp>
    </p:spTree>
    <p:extLst>
      <p:ext uri="{BB962C8B-B14F-4D97-AF65-F5344CB8AC3E}">
        <p14:creationId xmlns:p14="http://schemas.microsoft.com/office/powerpoint/2010/main" val="41939973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Plan de la présentation</a:t>
            </a:r>
            <a:endParaRPr lang="en-US" dirty="0"/>
          </a:p>
        </p:txBody>
      </p:sp>
      <p:sp>
        <p:nvSpPr>
          <p:cNvPr id="3" name="Espace réservé du contenu 2"/>
          <p:cNvSpPr>
            <a:spLocks noGrp="1"/>
          </p:cNvSpPr>
          <p:nvPr>
            <p:ph idx="1"/>
          </p:nvPr>
        </p:nvSpPr>
        <p:spPr/>
        <p:txBody>
          <a:bodyPr/>
          <a:lstStyle/>
          <a:p>
            <a:r>
              <a:rPr lang="fr-BE" dirty="0" smtClean="0"/>
              <a:t>Introduction</a:t>
            </a:r>
          </a:p>
          <a:p>
            <a:r>
              <a:rPr lang="fr-BE" dirty="0" smtClean="0"/>
              <a:t>Analyse de quatre modèles de la pensée historienne</a:t>
            </a:r>
          </a:p>
          <a:p>
            <a:pPr lvl="1">
              <a:buFont typeface="Courier New" panose="02070309020205020404" pitchFamily="49" charset="0"/>
              <a:buChar char="o"/>
            </a:pPr>
            <a:r>
              <a:rPr lang="fr-BE" sz="2000" dirty="0" smtClean="0"/>
              <a:t>Modèle proposé par Nicole Lautier</a:t>
            </a:r>
          </a:p>
          <a:p>
            <a:pPr lvl="1">
              <a:buFont typeface="Courier New" panose="02070309020205020404" pitchFamily="49" charset="0"/>
              <a:buChar char="o"/>
            </a:pPr>
            <a:r>
              <a:rPr lang="fr-BE" sz="2000" dirty="0" smtClean="0"/>
              <a:t>Modèle proposé par Sam Wineburg</a:t>
            </a:r>
          </a:p>
          <a:p>
            <a:pPr lvl="1">
              <a:buFont typeface="Courier New" panose="02070309020205020404" pitchFamily="49" charset="0"/>
              <a:buChar char="o"/>
            </a:pPr>
            <a:r>
              <a:rPr lang="fr-BE" sz="2000" dirty="0" smtClean="0"/>
              <a:t>Modèle proposé par Robert Martineau</a:t>
            </a:r>
          </a:p>
          <a:p>
            <a:pPr lvl="1">
              <a:buFont typeface="Courier New" panose="02070309020205020404" pitchFamily="49" charset="0"/>
              <a:buChar char="o"/>
            </a:pPr>
            <a:r>
              <a:rPr lang="fr-BE" sz="2000" dirty="0" smtClean="0"/>
              <a:t>Modèle proposé par Peter Seixas</a:t>
            </a:r>
            <a:endParaRPr lang="fr-BE" sz="2000" dirty="0"/>
          </a:p>
          <a:p>
            <a:pPr>
              <a:buFont typeface="Arial" panose="020B0604020202020204" pitchFamily="34" charset="0"/>
              <a:buChar char="•"/>
            </a:pPr>
            <a:r>
              <a:rPr lang="fr-BE" dirty="0" smtClean="0"/>
              <a:t>Quelle place pour la temporalité historienne au sein de la pensée historienne ?</a:t>
            </a:r>
          </a:p>
          <a:p>
            <a:pPr marL="0" indent="0">
              <a:buNone/>
            </a:pPr>
            <a:endParaRPr lang="fr-BE" dirty="0" smtClean="0"/>
          </a:p>
          <a:p>
            <a:pPr>
              <a:buFont typeface="Arial" panose="020B0604020202020204" pitchFamily="34" charset="0"/>
              <a:buChar char="•"/>
            </a:pPr>
            <a:endParaRPr lang="en-US" dirty="0" smtClean="0"/>
          </a:p>
        </p:txBody>
      </p:sp>
    </p:spTree>
    <p:extLst>
      <p:ext uri="{BB962C8B-B14F-4D97-AF65-F5344CB8AC3E}">
        <p14:creationId xmlns:p14="http://schemas.microsoft.com/office/powerpoint/2010/main" val="32561514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Robert Martineau (2010)</a:t>
            </a:r>
            <a:endParaRPr lang="en-US" dirty="0"/>
          </a:p>
        </p:txBody>
      </p:sp>
      <p:sp>
        <p:nvSpPr>
          <p:cNvPr id="3" name="Espace réservé du contenu 2"/>
          <p:cNvSpPr>
            <a:spLocks noGrp="1"/>
          </p:cNvSpPr>
          <p:nvPr>
            <p:ph idx="1"/>
          </p:nvPr>
        </p:nvSpPr>
        <p:spPr/>
        <p:txBody>
          <a:bodyPr>
            <a:normAutofit/>
          </a:bodyPr>
          <a:lstStyle/>
          <a:p>
            <a:pPr marL="0" indent="0">
              <a:buNone/>
            </a:pPr>
            <a:endParaRPr lang="fr-BE" dirty="0" smtClean="0"/>
          </a:p>
          <a:p>
            <a:pPr lvl="1">
              <a:buFont typeface="Arial" panose="020B0604020202020204" pitchFamily="34" charset="0"/>
              <a:buChar char="•"/>
            </a:pPr>
            <a:r>
              <a:rPr lang="fr-BE" sz="2800" dirty="0" smtClean="0"/>
              <a:t>Le produit de l’histoire</a:t>
            </a:r>
          </a:p>
          <a:p>
            <a:pPr lvl="1">
              <a:buFont typeface="Arial" panose="020B0604020202020204" pitchFamily="34" charset="0"/>
              <a:buChar char="•"/>
            </a:pPr>
            <a:endParaRPr lang="fr-BE" dirty="0"/>
          </a:p>
          <a:p>
            <a:pPr marL="502920" lvl="1" indent="0">
              <a:lnSpc>
                <a:spcPct val="160000"/>
              </a:lnSpc>
              <a:buNone/>
            </a:pPr>
            <a:r>
              <a:rPr lang="fr-FR" dirty="0" smtClean="0"/>
              <a:t>L’attitude </a:t>
            </a:r>
            <a:r>
              <a:rPr lang="fr-FR" dirty="0"/>
              <a:t>historienne, la méthode historienne et le langage de l’historien ne peuvent pas se concrétiser sans l’élaboration d’un récit historique, le plus souvent sous une forme narrative, qui représente le produit fini du travail de l’historien</a:t>
            </a:r>
            <a:endParaRPr lang="fr-BE" dirty="0" smtClean="0"/>
          </a:p>
        </p:txBody>
      </p:sp>
    </p:spTree>
    <p:extLst>
      <p:ext uri="{BB962C8B-B14F-4D97-AF65-F5344CB8AC3E}">
        <p14:creationId xmlns:p14="http://schemas.microsoft.com/office/powerpoint/2010/main" val="27682448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Robert Martineau (2010)</a:t>
            </a:r>
            <a:endParaRPr lang="en-US" dirty="0"/>
          </a:p>
        </p:txBody>
      </p:sp>
      <p:sp>
        <p:nvSpPr>
          <p:cNvPr id="3" name="Espace réservé du contenu 2"/>
          <p:cNvSpPr>
            <a:spLocks noGrp="1"/>
          </p:cNvSpPr>
          <p:nvPr>
            <p:ph idx="1"/>
          </p:nvPr>
        </p:nvSpPr>
        <p:spPr/>
        <p:txBody>
          <a:bodyPr>
            <a:normAutofit fontScale="92500"/>
          </a:bodyPr>
          <a:lstStyle/>
          <a:p>
            <a:pPr marL="0" indent="0">
              <a:buNone/>
            </a:pPr>
            <a:endParaRPr lang="fr-BE" dirty="0" smtClean="0"/>
          </a:p>
          <a:p>
            <a:pPr lvl="1">
              <a:buFont typeface="Arial" panose="020B0604020202020204" pitchFamily="34" charset="0"/>
              <a:buChar char="•"/>
            </a:pPr>
            <a:r>
              <a:rPr lang="fr-BE" sz="2800" dirty="0" smtClean="0"/>
              <a:t>Le temps historien dans le modèle de Robert Martineau</a:t>
            </a:r>
            <a:endParaRPr lang="fr-BE" sz="2000" dirty="0" smtClean="0"/>
          </a:p>
          <a:p>
            <a:pPr marL="502920" lvl="1" indent="0">
              <a:lnSpc>
                <a:spcPct val="110000"/>
              </a:lnSpc>
              <a:buNone/>
            </a:pPr>
            <a:r>
              <a:rPr lang="fr-BE" sz="2000" dirty="0" smtClean="0"/>
              <a:t>Temps historien intervient dans les manifestations de l’attitude de l’historien : </a:t>
            </a:r>
          </a:p>
          <a:p>
            <a:pPr lvl="1">
              <a:lnSpc>
                <a:spcPct val="110000"/>
              </a:lnSpc>
              <a:buFont typeface="Wingdings" panose="05000000000000000000" pitchFamily="2" charset="2"/>
              <a:buChar char="Ø"/>
            </a:pPr>
            <a:r>
              <a:rPr lang="fr-FR" sz="2000" dirty="0" smtClean="0"/>
              <a:t>Une </a:t>
            </a:r>
            <a:r>
              <a:rPr lang="fr-FR" sz="2000" dirty="0"/>
              <a:t>volonté d’expliquer tous problèmes, institutions ou idées du présent en se servant du passé. L’historien veille </a:t>
            </a:r>
            <a:r>
              <a:rPr lang="fr-FR" sz="2000" dirty="0">
                <a:solidFill>
                  <a:schemeClr val="accent3"/>
                </a:solidFill>
              </a:rPr>
              <a:t>à retourner aux origines, à établir des liens, des comparaisons entre la situation du présent et d’autres situations du passé</a:t>
            </a:r>
            <a:r>
              <a:rPr lang="fr-FR" sz="2000" dirty="0" smtClean="0">
                <a:solidFill>
                  <a:schemeClr val="accent3"/>
                </a:solidFill>
              </a:rPr>
              <a:t>.</a:t>
            </a:r>
          </a:p>
          <a:p>
            <a:pPr lvl="1" algn="just">
              <a:lnSpc>
                <a:spcPct val="150000"/>
              </a:lnSpc>
              <a:buClr>
                <a:srgbClr val="40BAD2"/>
              </a:buClr>
              <a:buFont typeface="Wingdings" panose="05000000000000000000" pitchFamily="2" charset="2"/>
              <a:buChar char="Ø"/>
            </a:pPr>
            <a:r>
              <a:rPr lang="fr-FR" sz="2000" dirty="0">
                <a:solidFill>
                  <a:srgbClr val="000000">
                    <a:lumMod val="65000"/>
                    <a:lumOff val="35000"/>
                  </a:srgbClr>
                </a:solidFill>
              </a:rPr>
              <a:t>Une tendance à </a:t>
            </a:r>
            <a:r>
              <a:rPr lang="fr-FR" sz="2000" dirty="0">
                <a:solidFill>
                  <a:schemeClr val="accent3"/>
                </a:solidFill>
              </a:rPr>
              <a:t>déceler les continuités </a:t>
            </a:r>
            <a:r>
              <a:rPr lang="fr-FR" sz="2000" dirty="0">
                <a:solidFill>
                  <a:srgbClr val="000000">
                    <a:lumMod val="65000"/>
                    <a:lumOff val="35000"/>
                  </a:srgbClr>
                </a:solidFill>
              </a:rPr>
              <a:t>dans la société pour démontrer l’importance du passé dans le présent. </a:t>
            </a:r>
          </a:p>
          <a:p>
            <a:pPr lvl="1" algn="just">
              <a:lnSpc>
                <a:spcPct val="150000"/>
              </a:lnSpc>
              <a:buClr>
                <a:srgbClr val="40BAD2"/>
              </a:buClr>
              <a:buFont typeface="Wingdings" panose="05000000000000000000" pitchFamily="2" charset="2"/>
              <a:buChar char="Ø"/>
            </a:pPr>
            <a:r>
              <a:rPr lang="fr-FR" sz="2000" dirty="0">
                <a:solidFill>
                  <a:srgbClr val="000000">
                    <a:lumMod val="65000"/>
                    <a:lumOff val="35000"/>
                  </a:srgbClr>
                </a:solidFill>
              </a:rPr>
              <a:t>Conscient que </a:t>
            </a:r>
            <a:r>
              <a:rPr lang="fr-FR" sz="2000" dirty="0">
                <a:solidFill>
                  <a:schemeClr val="accent3"/>
                </a:solidFill>
              </a:rPr>
              <a:t>la société change </a:t>
            </a:r>
            <a:r>
              <a:rPr lang="fr-FR" sz="2000" dirty="0">
                <a:solidFill>
                  <a:srgbClr val="000000">
                    <a:lumMod val="65000"/>
                    <a:lumOff val="35000"/>
                  </a:srgbClr>
                </a:solidFill>
              </a:rPr>
              <a:t>en permanence, une fascination pour les problèmes relatifs au processus </a:t>
            </a:r>
            <a:r>
              <a:rPr lang="fr-FR" sz="2000" dirty="0">
                <a:solidFill>
                  <a:schemeClr val="accent3"/>
                </a:solidFill>
              </a:rPr>
              <a:t>de changement </a:t>
            </a:r>
            <a:r>
              <a:rPr lang="fr-FR" sz="2000" dirty="0">
                <a:solidFill>
                  <a:srgbClr val="000000">
                    <a:lumMod val="65000"/>
                    <a:lumOff val="35000"/>
                  </a:srgbClr>
                </a:solidFill>
              </a:rPr>
              <a:t>social</a:t>
            </a:r>
            <a:r>
              <a:rPr lang="fr-FR" sz="2000" dirty="0" smtClean="0">
                <a:solidFill>
                  <a:srgbClr val="000000">
                    <a:lumMod val="65000"/>
                    <a:lumOff val="35000"/>
                  </a:srgbClr>
                </a:solidFill>
              </a:rPr>
              <a:t>.</a:t>
            </a:r>
            <a:endParaRPr lang="fr-FR" sz="2000" dirty="0">
              <a:solidFill>
                <a:srgbClr val="000000">
                  <a:lumMod val="65000"/>
                  <a:lumOff val="35000"/>
                </a:srgbClr>
              </a:solidFill>
            </a:endParaRPr>
          </a:p>
          <a:p>
            <a:pPr lvl="1">
              <a:lnSpc>
                <a:spcPct val="110000"/>
              </a:lnSpc>
              <a:buFontTx/>
              <a:buChar char="-"/>
            </a:pPr>
            <a:endParaRPr lang="fr-FR" sz="2000" dirty="0">
              <a:solidFill>
                <a:schemeClr val="accent3"/>
              </a:solidFill>
            </a:endParaRPr>
          </a:p>
          <a:p>
            <a:pPr marL="502920" lvl="1" indent="0">
              <a:lnSpc>
                <a:spcPct val="110000"/>
              </a:lnSpc>
              <a:buNone/>
            </a:pPr>
            <a:endParaRPr lang="fr-BE" sz="2000" dirty="0" smtClean="0"/>
          </a:p>
        </p:txBody>
      </p:sp>
    </p:spTree>
    <p:extLst>
      <p:ext uri="{BB962C8B-B14F-4D97-AF65-F5344CB8AC3E}">
        <p14:creationId xmlns:p14="http://schemas.microsoft.com/office/powerpoint/2010/main" val="15678995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Robert Martineau (2010)</a:t>
            </a:r>
            <a:endParaRPr lang="en-US" dirty="0"/>
          </a:p>
        </p:txBody>
      </p:sp>
      <p:sp>
        <p:nvSpPr>
          <p:cNvPr id="3" name="Espace réservé du contenu 2"/>
          <p:cNvSpPr>
            <a:spLocks noGrp="1"/>
          </p:cNvSpPr>
          <p:nvPr>
            <p:ph idx="1"/>
          </p:nvPr>
        </p:nvSpPr>
        <p:spPr/>
        <p:txBody>
          <a:bodyPr>
            <a:normAutofit lnSpcReduction="10000"/>
          </a:bodyPr>
          <a:lstStyle/>
          <a:p>
            <a:pPr marL="0" indent="0">
              <a:buNone/>
            </a:pPr>
            <a:endParaRPr lang="fr-BE" dirty="0" smtClean="0"/>
          </a:p>
          <a:p>
            <a:pPr lvl="1">
              <a:buFont typeface="Arial" panose="020B0604020202020204" pitchFamily="34" charset="0"/>
              <a:buChar char="•"/>
            </a:pPr>
            <a:r>
              <a:rPr lang="fr-BE" sz="2800" dirty="0" smtClean="0"/>
              <a:t>Le temps historien dans le modèle de Robert Martineau</a:t>
            </a:r>
            <a:endParaRPr lang="fr-BE" sz="2000" dirty="0" smtClean="0"/>
          </a:p>
          <a:p>
            <a:pPr marL="502920" lvl="1" indent="0">
              <a:lnSpc>
                <a:spcPct val="110000"/>
              </a:lnSpc>
              <a:buNone/>
            </a:pPr>
            <a:r>
              <a:rPr lang="fr-BE" sz="2000" dirty="0" smtClean="0"/>
              <a:t>Temps historien intervient dans les manifestations de l’attitude de l’historien : </a:t>
            </a:r>
          </a:p>
          <a:p>
            <a:pPr lvl="1" algn="just">
              <a:lnSpc>
                <a:spcPct val="150000"/>
              </a:lnSpc>
              <a:buFont typeface="Wingdings" panose="05000000000000000000" pitchFamily="2" charset="2"/>
              <a:buChar char="Ø"/>
            </a:pPr>
            <a:r>
              <a:rPr lang="fr-FR" sz="2000" dirty="0"/>
              <a:t>Une certaine forme d’humilité afin de ne pas soumettre des interprétations trop rapides et non fondées </a:t>
            </a:r>
            <a:r>
              <a:rPr lang="fr-FR" sz="2000" dirty="0" smtClean="0"/>
              <a:t>et, </a:t>
            </a:r>
            <a:r>
              <a:rPr lang="fr-FR" sz="2000" dirty="0"/>
              <a:t>de cette </a:t>
            </a:r>
            <a:r>
              <a:rPr lang="fr-FR" sz="2000" dirty="0" smtClean="0"/>
              <a:t>manière, </a:t>
            </a:r>
            <a:r>
              <a:rPr lang="fr-FR" sz="2000" dirty="0"/>
              <a:t>rester le plus proche possible de la </a:t>
            </a:r>
            <a:r>
              <a:rPr lang="fr-FR" sz="2000" dirty="0" smtClean="0"/>
              <a:t>réalité </a:t>
            </a:r>
          </a:p>
          <a:p>
            <a:pPr marL="502920" lvl="1" indent="0" algn="just">
              <a:lnSpc>
                <a:spcPct val="150000"/>
              </a:lnSpc>
              <a:buNone/>
            </a:pPr>
            <a:r>
              <a:rPr lang="fr-FR" sz="2000" dirty="0" smtClean="0">
                <a:solidFill>
                  <a:schemeClr val="accent3"/>
                </a:solidFill>
              </a:rPr>
              <a:t>(// empathie historique).</a:t>
            </a:r>
            <a:endParaRPr lang="fr-FR" sz="2000" dirty="0">
              <a:solidFill>
                <a:schemeClr val="accent3"/>
              </a:solidFill>
            </a:endParaRPr>
          </a:p>
          <a:p>
            <a:pPr lvl="1" algn="just">
              <a:lnSpc>
                <a:spcPct val="150000"/>
              </a:lnSpc>
              <a:buFont typeface="Wingdings" panose="05000000000000000000" pitchFamily="2" charset="2"/>
              <a:buChar char="Ø"/>
            </a:pPr>
            <a:r>
              <a:rPr lang="fr-FR" sz="2000" dirty="0"/>
              <a:t>Une attention particulière au caractère unique de chaque situation </a:t>
            </a:r>
            <a:r>
              <a:rPr lang="fr-FR" sz="2000" dirty="0" smtClean="0"/>
              <a:t>étudiée </a:t>
            </a:r>
            <a:r>
              <a:rPr lang="fr-FR" sz="2000" dirty="0" smtClean="0">
                <a:solidFill>
                  <a:schemeClr val="accent3"/>
                </a:solidFill>
              </a:rPr>
              <a:t>(prise en compte de l’irréductibilité du temps).</a:t>
            </a:r>
            <a:endParaRPr lang="fr-FR" sz="2000" dirty="0">
              <a:solidFill>
                <a:schemeClr val="accent3"/>
              </a:solidFill>
            </a:endParaRPr>
          </a:p>
          <a:p>
            <a:pPr lvl="1">
              <a:lnSpc>
                <a:spcPct val="110000"/>
              </a:lnSpc>
              <a:buFontTx/>
              <a:buChar char="-"/>
            </a:pPr>
            <a:endParaRPr lang="fr-FR" sz="2000" dirty="0">
              <a:solidFill>
                <a:schemeClr val="accent3"/>
              </a:solidFill>
            </a:endParaRPr>
          </a:p>
          <a:p>
            <a:pPr marL="502920" lvl="1" indent="0">
              <a:lnSpc>
                <a:spcPct val="110000"/>
              </a:lnSpc>
              <a:buNone/>
            </a:pPr>
            <a:endParaRPr lang="fr-BE" sz="2000" dirty="0" smtClean="0"/>
          </a:p>
        </p:txBody>
      </p:sp>
    </p:spTree>
    <p:extLst>
      <p:ext uri="{BB962C8B-B14F-4D97-AF65-F5344CB8AC3E}">
        <p14:creationId xmlns:p14="http://schemas.microsoft.com/office/powerpoint/2010/main" val="11120678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Robert Martineau (2010)</a:t>
            </a:r>
            <a:endParaRPr lang="en-US" dirty="0"/>
          </a:p>
        </p:txBody>
      </p:sp>
      <p:sp>
        <p:nvSpPr>
          <p:cNvPr id="3" name="Espace réservé du contenu 2"/>
          <p:cNvSpPr>
            <a:spLocks noGrp="1"/>
          </p:cNvSpPr>
          <p:nvPr>
            <p:ph idx="1"/>
          </p:nvPr>
        </p:nvSpPr>
        <p:spPr/>
        <p:txBody>
          <a:bodyPr>
            <a:normAutofit/>
          </a:bodyPr>
          <a:lstStyle/>
          <a:p>
            <a:pPr marL="0" indent="0">
              <a:buNone/>
            </a:pPr>
            <a:endParaRPr lang="fr-BE" dirty="0" smtClean="0"/>
          </a:p>
          <a:p>
            <a:pPr lvl="1">
              <a:buFont typeface="Arial" panose="020B0604020202020204" pitchFamily="34" charset="0"/>
              <a:buChar char="•"/>
            </a:pPr>
            <a:r>
              <a:rPr lang="fr-BE" sz="2800" dirty="0" smtClean="0"/>
              <a:t>Le temps historien dans le modèle de Robert Martineau</a:t>
            </a:r>
            <a:endParaRPr lang="fr-BE" sz="2000" dirty="0" smtClean="0"/>
          </a:p>
          <a:p>
            <a:pPr marL="502920" lvl="1" indent="0">
              <a:buNone/>
            </a:pPr>
            <a:r>
              <a:rPr lang="fr-BE" sz="2000" dirty="0" smtClean="0"/>
              <a:t>Temps historien intervient aussi dans la méthode de l’historien sous la forme </a:t>
            </a:r>
            <a:r>
              <a:rPr lang="fr-FR" sz="2000" dirty="0" smtClean="0"/>
              <a:t>d’opérations </a:t>
            </a:r>
            <a:r>
              <a:rPr lang="fr-FR" sz="2000" dirty="0"/>
              <a:t>intellectuelles liées à la perspective temporelle</a:t>
            </a:r>
            <a:r>
              <a:rPr lang="fr-FR" sz="2000" dirty="0" smtClean="0"/>
              <a:t>.</a:t>
            </a:r>
            <a:r>
              <a:rPr lang="fr-BE" sz="2000" dirty="0" smtClean="0"/>
              <a:t> :</a:t>
            </a:r>
          </a:p>
          <a:p>
            <a:pPr lvl="2">
              <a:buFont typeface="Wingdings" panose="05000000000000000000" pitchFamily="2" charset="2"/>
              <a:buChar char="Ø"/>
            </a:pPr>
            <a:r>
              <a:rPr lang="fr-BE" sz="1800" dirty="0" smtClean="0"/>
              <a:t>Ces opérations sont mobilisées dans l’étape du « raisonnement ».</a:t>
            </a:r>
          </a:p>
          <a:p>
            <a:pPr lvl="2">
              <a:buFont typeface="Wingdings" panose="05000000000000000000" pitchFamily="2" charset="2"/>
              <a:buChar char="Ø"/>
            </a:pPr>
            <a:r>
              <a:rPr lang="fr-BE" sz="1800" dirty="0" smtClean="0"/>
              <a:t>Quid de la mobilisation de ces opérations dans l’étape 1 (le questionnement) et 3 (l’explication) ?</a:t>
            </a:r>
            <a:endParaRPr lang="fr-BE" sz="1800" dirty="0"/>
          </a:p>
          <a:p>
            <a:pPr marL="502920" lvl="1" indent="0">
              <a:lnSpc>
                <a:spcPct val="110000"/>
              </a:lnSpc>
              <a:buNone/>
            </a:pPr>
            <a:r>
              <a:rPr lang="fr-BE" sz="2000" dirty="0" smtClean="0"/>
              <a:t>Temps historien n’est pas développé de manière précise lorsqu’il s’agit du langage de l’histoire et du produit de l’histoire.</a:t>
            </a:r>
          </a:p>
        </p:txBody>
      </p:sp>
    </p:spTree>
    <p:extLst>
      <p:ext uri="{BB962C8B-B14F-4D97-AF65-F5344CB8AC3E}">
        <p14:creationId xmlns:p14="http://schemas.microsoft.com/office/powerpoint/2010/main" val="7789969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Peter Seixas (2013)</a:t>
            </a:r>
            <a:endParaRPr lang="en-US" dirty="0"/>
          </a:p>
        </p:txBody>
      </p:sp>
      <p:sp>
        <p:nvSpPr>
          <p:cNvPr id="3" name="Espace réservé du contenu 2"/>
          <p:cNvSpPr>
            <a:spLocks noGrp="1"/>
          </p:cNvSpPr>
          <p:nvPr>
            <p:ph idx="1"/>
          </p:nvPr>
        </p:nvSpPr>
        <p:spPr/>
        <p:txBody>
          <a:bodyPr>
            <a:normAutofit/>
          </a:bodyPr>
          <a:lstStyle/>
          <a:p>
            <a:pPr marL="0" indent="0">
              <a:buNone/>
            </a:pPr>
            <a:endParaRPr lang="fr-BE" dirty="0" smtClean="0"/>
          </a:p>
          <a:p>
            <a:pPr lvl="1">
              <a:buFont typeface="Arial" panose="020B0604020202020204" pitchFamily="34" charset="0"/>
              <a:buChar char="•"/>
            </a:pPr>
            <a:r>
              <a:rPr lang="fr-BE" sz="2800" dirty="0" smtClean="0"/>
              <a:t>La pensée historique</a:t>
            </a:r>
          </a:p>
          <a:p>
            <a:pPr marL="502920" lvl="1" indent="0" algn="just">
              <a:buNone/>
            </a:pPr>
            <a:endParaRPr lang="fr-BE" sz="2200" dirty="0" smtClean="0"/>
          </a:p>
          <a:p>
            <a:pPr marL="502920" lvl="1" indent="0" algn="just">
              <a:buNone/>
            </a:pPr>
            <a:r>
              <a:rPr lang="fr-BE" sz="2200" dirty="0" smtClean="0"/>
              <a:t>« La pensée historique est le processus créatif des historiens pour interpréter les faits du passé, puis pour rédiger les récits qui composent l’histoire »</a:t>
            </a:r>
            <a:endParaRPr lang="fr-BE" sz="2800" dirty="0"/>
          </a:p>
          <a:p>
            <a:pPr marL="502920" lvl="1" indent="0">
              <a:buNone/>
            </a:pPr>
            <a:r>
              <a:rPr lang="fr-BE" dirty="0" smtClean="0"/>
              <a:t>Six concepts :</a:t>
            </a:r>
          </a:p>
          <a:p>
            <a:pPr lvl="2">
              <a:buFont typeface="Courier New" panose="02070309020205020404" pitchFamily="49" charset="0"/>
              <a:buChar char="o"/>
            </a:pPr>
            <a:r>
              <a:rPr lang="fr-BE" sz="1800" dirty="0" smtClean="0"/>
              <a:t>La pertinence historique</a:t>
            </a:r>
          </a:p>
          <a:p>
            <a:pPr lvl="2">
              <a:buFont typeface="Courier New" panose="02070309020205020404" pitchFamily="49" charset="0"/>
              <a:buChar char="o"/>
            </a:pPr>
            <a:r>
              <a:rPr lang="fr-BE" sz="1800" dirty="0" smtClean="0"/>
              <a:t>Les sources</a:t>
            </a:r>
          </a:p>
          <a:p>
            <a:pPr lvl="2">
              <a:buFont typeface="Courier New" panose="02070309020205020404" pitchFamily="49" charset="0"/>
              <a:buChar char="o"/>
            </a:pPr>
            <a:r>
              <a:rPr lang="fr-BE" sz="1800" dirty="0" smtClean="0"/>
              <a:t>La continuité et le changement</a:t>
            </a:r>
          </a:p>
          <a:p>
            <a:pPr lvl="2">
              <a:buFont typeface="Courier New" panose="02070309020205020404" pitchFamily="49" charset="0"/>
              <a:buChar char="o"/>
            </a:pPr>
            <a:r>
              <a:rPr lang="fr-BE" sz="1800" dirty="0" smtClean="0"/>
              <a:t>Les causes et les conséquences</a:t>
            </a:r>
          </a:p>
          <a:p>
            <a:pPr lvl="2">
              <a:buFont typeface="Courier New" panose="02070309020205020404" pitchFamily="49" charset="0"/>
              <a:buChar char="o"/>
            </a:pPr>
            <a:r>
              <a:rPr lang="fr-BE" sz="1800" dirty="0" smtClean="0"/>
              <a:t>La perspective historique</a:t>
            </a:r>
          </a:p>
          <a:p>
            <a:pPr lvl="2">
              <a:buFont typeface="Courier New" panose="02070309020205020404" pitchFamily="49" charset="0"/>
              <a:buChar char="o"/>
            </a:pPr>
            <a:r>
              <a:rPr lang="fr-BE" sz="1800" dirty="0" smtClean="0"/>
              <a:t>La dimension éthique</a:t>
            </a:r>
          </a:p>
          <a:p>
            <a:pPr marL="502920" lvl="1" indent="0">
              <a:buNone/>
            </a:pPr>
            <a:endParaRPr lang="fr-BE" sz="2000" dirty="0" smtClean="0"/>
          </a:p>
        </p:txBody>
      </p:sp>
    </p:spTree>
    <p:extLst>
      <p:ext uri="{BB962C8B-B14F-4D97-AF65-F5344CB8AC3E}">
        <p14:creationId xmlns:p14="http://schemas.microsoft.com/office/powerpoint/2010/main" val="2957818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Peter Seixas (2013)</a:t>
            </a:r>
            <a:endParaRPr lang="en-US" dirty="0"/>
          </a:p>
        </p:txBody>
      </p:sp>
      <p:sp>
        <p:nvSpPr>
          <p:cNvPr id="3" name="Espace réservé du contenu 2"/>
          <p:cNvSpPr>
            <a:spLocks noGrp="1"/>
          </p:cNvSpPr>
          <p:nvPr>
            <p:ph idx="1"/>
          </p:nvPr>
        </p:nvSpPr>
        <p:spPr/>
        <p:txBody>
          <a:bodyPr>
            <a:normAutofit/>
          </a:bodyPr>
          <a:lstStyle/>
          <a:p>
            <a:pPr marL="0" indent="0">
              <a:buNone/>
            </a:pPr>
            <a:endParaRPr lang="fr-BE" dirty="0" smtClean="0"/>
          </a:p>
          <a:p>
            <a:pPr lvl="1">
              <a:buFont typeface="Arial" panose="020B0604020202020204" pitchFamily="34" charset="0"/>
              <a:buChar char="•"/>
            </a:pPr>
            <a:r>
              <a:rPr lang="fr-BE" sz="2800" dirty="0" smtClean="0"/>
              <a:t>La pensée historique</a:t>
            </a:r>
          </a:p>
          <a:p>
            <a:pPr marL="502920" lvl="1" indent="0">
              <a:buNone/>
            </a:pPr>
            <a:endParaRPr lang="fr-BE" sz="2800" dirty="0"/>
          </a:p>
          <a:p>
            <a:pPr lvl="1" algn="just">
              <a:buFont typeface="Wingdings" panose="05000000000000000000" pitchFamily="2" charset="2"/>
              <a:buChar char="Ø"/>
            </a:pPr>
            <a:r>
              <a:rPr lang="fr-BE" sz="1900" dirty="0" smtClean="0"/>
              <a:t>D’un point de vue épistémologique, pour approcher de son objet d’étude, l’historien mobilise des stratégies inhérentes à six concepts qu’il définit.</a:t>
            </a:r>
          </a:p>
          <a:p>
            <a:pPr lvl="1" algn="just">
              <a:buFont typeface="Wingdings" panose="05000000000000000000" pitchFamily="2" charset="2"/>
              <a:buChar char="Ø"/>
            </a:pPr>
            <a:r>
              <a:rPr lang="fr-BE" sz="1900" dirty="0" smtClean="0"/>
              <a:t>D’un point de vue pédagogique, Peter Seixas propose des démarches pour que l’élève apprenne ces stratégies et donc les compétences propres à l’historien.</a:t>
            </a:r>
          </a:p>
          <a:p>
            <a:pPr marL="502920" lvl="1" indent="0" algn="just">
              <a:buNone/>
            </a:pPr>
            <a:endParaRPr lang="fr-BE" sz="1900" dirty="0"/>
          </a:p>
          <a:p>
            <a:pPr marL="502920" lvl="1" indent="0" algn="just">
              <a:buNone/>
            </a:pPr>
            <a:r>
              <a:rPr lang="fr-BE" sz="1900" dirty="0" smtClean="0"/>
              <a:t>Bien qu’omniprésent, le temps historien n’est pas situé de manière explicite dans ces concepts par Peter Seixas. </a:t>
            </a:r>
            <a:r>
              <a:rPr lang="fr-BE" sz="1900" dirty="0" smtClean="0">
                <a:sym typeface="Wingdings" panose="05000000000000000000" pitchFamily="2" charset="2"/>
              </a:rPr>
              <a:t> Quelle place ? Quelles manifestations ?</a:t>
            </a:r>
            <a:endParaRPr lang="fr-BE" sz="1900" dirty="0" smtClean="0"/>
          </a:p>
        </p:txBody>
      </p:sp>
    </p:spTree>
    <p:extLst>
      <p:ext uri="{BB962C8B-B14F-4D97-AF65-F5344CB8AC3E}">
        <p14:creationId xmlns:p14="http://schemas.microsoft.com/office/powerpoint/2010/main" val="33528328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Peter Seixas (2013)</a:t>
            </a:r>
            <a:endParaRPr lang="en-US" dirty="0"/>
          </a:p>
        </p:txBody>
      </p:sp>
      <p:sp>
        <p:nvSpPr>
          <p:cNvPr id="3" name="Espace réservé du contenu 2"/>
          <p:cNvSpPr>
            <a:spLocks noGrp="1"/>
          </p:cNvSpPr>
          <p:nvPr>
            <p:ph idx="1"/>
          </p:nvPr>
        </p:nvSpPr>
        <p:spPr/>
        <p:txBody>
          <a:bodyPr>
            <a:normAutofit/>
          </a:bodyPr>
          <a:lstStyle/>
          <a:p>
            <a:pPr marL="0" indent="0">
              <a:buNone/>
            </a:pPr>
            <a:endParaRPr lang="fr-BE" dirty="0" smtClean="0"/>
          </a:p>
          <a:p>
            <a:pPr lvl="1">
              <a:buFont typeface="Arial" panose="020B0604020202020204" pitchFamily="34" charset="0"/>
              <a:buChar char="•"/>
            </a:pPr>
            <a:r>
              <a:rPr lang="fr-BE" sz="2800" dirty="0" smtClean="0"/>
              <a:t>La pertinence historique</a:t>
            </a:r>
          </a:p>
          <a:p>
            <a:pPr marL="502920" lvl="1" indent="0">
              <a:buClr>
                <a:srgbClr val="40BAD2"/>
              </a:buClr>
              <a:buNone/>
            </a:pPr>
            <a:r>
              <a:rPr lang="fr-BE" sz="2400" dirty="0">
                <a:solidFill>
                  <a:srgbClr val="000000">
                    <a:lumMod val="65000"/>
                    <a:lumOff val="35000"/>
                  </a:srgbClr>
                </a:solidFill>
                <a:sym typeface="Wingdings" panose="05000000000000000000" pitchFamily="2" charset="2"/>
              </a:rPr>
              <a:t>La pertinence historique varie dans le temps et selon les </a:t>
            </a:r>
            <a:r>
              <a:rPr lang="fr-BE" sz="2400" dirty="0" smtClean="0">
                <a:solidFill>
                  <a:srgbClr val="000000">
                    <a:lumMod val="65000"/>
                    <a:lumOff val="35000"/>
                  </a:srgbClr>
                </a:solidFill>
                <a:sym typeface="Wingdings" panose="05000000000000000000" pitchFamily="2" charset="2"/>
              </a:rPr>
              <a:t>groupes</a:t>
            </a:r>
            <a:endParaRPr lang="fr-BE" sz="2000" dirty="0"/>
          </a:p>
          <a:p>
            <a:pPr marL="502920" lvl="1" indent="0">
              <a:buNone/>
            </a:pPr>
            <a:r>
              <a:rPr lang="fr-BE" sz="2400" dirty="0" smtClean="0"/>
              <a:t>Déterminer la pertinence historique en évaluant un événement selon deux critères:</a:t>
            </a:r>
          </a:p>
          <a:p>
            <a:pPr lvl="2">
              <a:buFont typeface="Wingdings" panose="05000000000000000000" pitchFamily="2" charset="2"/>
              <a:buChar char="Ø"/>
            </a:pPr>
            <a:r>
              <a:rPr lang="fr-BE" sz="2000" dirty="0" smtClean="0"/>
              <a:t>L’importance des conséquences (changements)</a:t>
            </a:r>
          </a:p>
          <a:p>
            <a:pPr lvl="2">
              <a:buFont typeface="Wingdings" panose="05000000000000000000" pitchFamily="2" charset="2"/>
              <a:buChar char="Ø"/>
            </a:pPr>
            <a:r>
              <a:rPr lang="fr-BE" sz="2000" dirty="0" smtClean="0"/>
              <a:t>Leur caractère révélateur : expliquent-ils des problèmes de la vie contemporaine ?</a:t>
            </a:r>
          </a:p>
          <a:p>
            <a:pPr marL="960120" lvl="2" indent="0">
              <a:buNone/>
            </a:pPr>
            <a:r>
              <a:rPr lang="fr-BE" sz="2000" dirty="0">
                <a:sym typeface="Wingdings" panose="05000000000000000000" pitchFamily="2" charset="2"/>
              </a:rPr>
              <a:t>	</a:t>
            </a:r>
            <a:r>
              <a:rPr lang="fr-BE" sz="2000" dirty="0" smtClean="0">
                <a:sym typeface="Wingdings" panose="05000000000000000000" pitchFamily="2" charset="2"/>
              </a:rPr>
              <a:t> influence du temps présent</a:t>
            </a:r>
          </a:p>
          <a:p>
            <a:pPr marL="502920" lvl="1" indent="0">
              <a:buNone/>
            </a:pPr>
            <a:r>
              <a:rPr lang="fr-FR" sz="2400" dirty="0" smtClean="0">
                <a:sym typeface="Wingdings" panose="05000000000000000000" pitchFamily="2" charset="2"/>
              </a:rPr>
              <a:t>La </a:t>
            </a:r>
            <a:r>
              <a:rPr lang="fr-FR" sz="2400" dirty="0">
                <a:sym typeface="Wingdings" panose="05000000000000000000" pitchFamily="2" charset="2"/>
              </a:rPr>
              <a:t>dimension temporelle est donc bien agissante dans cette opération intellectuelle.</a:t>
            </a:r>
          </a:p>
          <a:p>
            <a:pPr marL="960120" lvl="2" indent="0">
              <a:buNone/>
            </a:pPr>
            <a:endParaRPr lang="fr-BE" sz="2000" dirty="0" smtClean="0">
              <a:sym typeface="Wingdings" panose="05000000000000000000" pitchFamily="2" charset="2"/>
            </a:endParaRPr>
          </a:p>
        </p:txBody>
      </p:sp>
    </p:spTree>
    <p:extLst>
      <p:ext uri="{BB962C8B-B14F-4D97-AF65-F5344CB8AC3E}">
        <p14:creationId xmlns:p14="http://schemas.microsoft.com/office/powerpoint/2010/main" val="16631945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Peter Seixas (2013)</a:t>
            </a:r>
            <a:endParaRPr lang="en-US" dirty="0"/>
          </a:p>
        </p:txBody>
      </p:sp>
      <p:sp>
        <p:nvSpPr>
          <p:cNvPr id="3" name="Espace réservé du contenu 2"/>
          <p:cNvSpPr>
            <a:spLocks noGrp="1"/>
          </p:cNvSpPr>
          <p:nvPr>
            <p:ph idx="1"/>
          </p:nvPr>
        </p:nvSpPr>
        <p:spPr/>
        <p:txBody>
          <a:bodyPr>
            <a:normAutofit/>
          </a:bodyPr>
          <a:lstStyle/>
          <a:p>
            <a:pPr marL="0" indent="0">
              <a:buNone/>
            </a:pPr>
            <a:endParaRPr lang="fr-BE" dirty="0" smtClean="0"/>
          </a:p>
          <a:p>
            <a:pPr lvl="1">
              <a:buFont typeface="Arial" panose="020B0604020202020204" pitchFamily="34" charset="0"/>
              <a:buChar char="•"/>
            </a:pPr>
            <a:r>
              <a:rPr lang="fr-BE" sz="2800" dirty="0" smtClean="0"/>
              <a:t>Les sources</a:t>
            </a:r>
          </a:p>
          <a:p>
            <a:pPr marL="502920" lvl="1" indent="0">
              <a:buNone/>
            </a:pPr>
            <a:r>
              <a:rPr lang="fr-BE" sz="2800" dirty="0" smtClean="0"/>
              <a:t>L’histoire est l’interprétation des sources</a:t>
            </a:r>
          </a:p>
          <a:p>
            <a:pPr marL="502920" lvl="1" indent="0">
              <a:buNone/>
            </a:pPr>
            <a:endParaRPr lang="fr-BE" sz="2800" dirty="0"/>
          </a:p>
          <a:p>
            <a:pPr marL="502920" lvl="1" indent="0">
              <a:buNone/>
            </a:pPr>
            <a:endParaRPr lang="fr-BE" sz="2800" dirty="0" smtClean="0"/>
          </a:p>
          <a:p>
            <a:pPr marL="502920" lvl="1" indent="0">
              <a:buNone/>
            </a:pPr>
            <a:endParaRPr lang="fr-BE" sz="2800" dirty="0"/>
          </a:p>
          <a:p>
            <a:pPr marL="502920" lvl="1" indent="0">
              <a:buNone/>
            </a:pPr>
            <a:endParaRPr lang="fr-BE" sz="2800" dirty="0" smtClean="0"/>
          </a:p>
          <a:p>
            <a:pPr marL="502920" lvl="1" indent="0">
              <a:buNone/>
            </a:pPr>
            <a:endParaRPr lang="fr-BE" sz="2800" dirty="0">
              <a:solidFill>
                <a:schemeClr val="tx1"/>
              </a:solidFill>
            </a:endParaRPr>
          </a:p>
          <a:p>
            <a:pPr marL="502920" lvl="1" indent="0">
              <a:buNone/>
            </a:pPr>
            <a:endParaRPr lang="fr-BE" sz="2000" dirty="0" smtClean="0">
              <a:solidFill>
                <a:schemeClr val="tx1"/>
              </a:solidFill>
            </a:endParaRPr>
          </a:p>
          <a:p>
            <a:pPr marL="502920" lvl="1" indent="0">
              <a:buNone/>
            </a:pPr>
            <a:endParaRPr lang="fr-BE" sz="2000" dirty="0"/>
          </a:p>
        </p:txBody>
      </p:sp>
      <p:pic>
        <p:nvPicPr>
          <p:cNvPr id="4" name="Image 3"/>
          <p:cNvPicPr>
            <a:picLocks noChangeAspect="1"/>
          </p:cNvPicPr>
          <p:nvPr/>
        </p:nvPicPr>
        <p:blipFill>
          <a:blip r:embed="rId2">
            <a:extLst>
              <a:ext uri="{BEBA8EAE-BF5A-486C-A8C5-ECC9F3942E4B}">
                <a14:imgProps xmlns:a14="http://schemas.microsoft.com/office/drawing/2010/main">
                  <a14:imgLayer r:embed="rId3">
                    <a14:imgEffect>
                      <a14:colorTemperature colorTemp="5436"/>
                    </a14:imgEffect>
                    <a14:imgEffect>
                      <a14:saturation sat="0"/>
                    </a14:imgEffect>
                    <a14:imgEffect>
                      <a14:brightnessContrast bright="20000"/>
                    </a14:imgEffect>
                  </a14:imgLayer>
                </a14:imgProps>
              </a:ext>
            </a:extLst>
          </a:blip>
          <a:stretch>
            <a:fillRect/>
          </a:stretch>
        </p:blipFill>
        <p:spPr>
          <a:xfrm>
            <a:off x="3869268" y="2675866"/>
            <a:ext cx="7391536" cy="2475634"/>
          </a:xfrm>
          <a:prstGeom prst="rect">
            <a:avLst/>
          </a:prstGeom>
        </p:spPr>
      </p:pic>
    </p:spTree>
    <p:extLst>
      <p:ext uri="{BB962C8B-B14F-4D97-AF65-F5344CB8AC3E}">
        <p14:creationId xmlns:p14="http://schemas.microsoft.com/office/powerpoint/2010/main" val="260471053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Peter Seixas (2013)</a:t>
            </a:r>
            <a:endParaRPr lang="en-US" dirty="0"/>
          </a:p>
        </p:txBody>
      </p:sp>
      <p:sp>
        <p:nvSpPr>
          <p:cNvPr id="3" name="Espace réservé du contenu 2"/>
          <p:cNvSpPr>
            <a:spLocks noGrp="1"/>
          </p:cNvSpPr>
          <p:nvPr>
            <p:ph idx="1"/>
          </p:nvPr>
        </p:nvSpPr>
        <p:spPr/>
        <p:txBody>
          <a:bodyPr>
            <a:normAutofit/>
          </a:bodyPr>
          <a:lstStyle/>
          <a:p>
            <a:pPr marL="0" indent="0">
              <a:buNone/>
            </a:pPr>
            <a:endParaRPr lang="fr-BE" dirty="0" smtClean="0"/>
          </a:p>
          <a:p>
            <a:pPr lvl="1">
              <a:buFont typeface="Arial" panose="020B0604020202020204" pitchFamily="34" charset="0"/>
              <a:buChar char="•"/>
            </a:pPr>
            <a:r>
              <a:rPr lang="fr-BE" sz="2800" dirty="0" smtClean="0"/>
              <a:t>Les sources</a:t>
            </a:r>
            <a:endParaRPr lang="fr-BE" sz="2000" dirty="0" smtClean="0">
              <a:solidFill>
                <a:schemeClr val="tx1"/>
              </a:solidFill>
            </a:endParaRPr>
          </a:p>
          <a:p>
            <a:pPr marL="502920" lvl="1" indent="0">
              <a:buNone/>
            </a:pPr>
            <a:r>
              <a:rPr lang="fr-BE" sz="2000" dirty="0">
                <a:solidFill>
                  <a:schemeClr val="tx2"/>
                </a:solidFill>
              </a:rPr>
              <a:t>Dimension temporelle réside dans l’opération de remise en contexte des documents et de leurs auteurs </a:t>
            </a:r>
            <a:r>
              <a:rPr lang="fr-BE" sz="2000" dirty="0" smtClean="0">
                <a:solidFill>
                  <a:schemeClr val="tx2"/>
                </a:solidFill>
              </a:rPr>
              <a:t>:</a:t>
            </a:r>
          </a:p>
          <a:p>
            <a:pPr marL="502920" lvl="1" indent="0">
              <a:buNone/>
            </a:pPr>
            <a:r>
              <a:rPr lang="fr-BE" sz="2000" dirty="0" smtClean="0"/>
              <a:t>« L’enquête sur une source, avant même son analyse, commence souvent par déterminer </a:t>
            </a:r>
            <a:r>
              <a:rPr lang="fr-BE" sz="2000" b="1" dirty="0" smtClean="0"/>
              <a:t>qui</a:t>
            </a:r>
            <a:r>
              <a:rPr lang="fr-BE" sz="2000" dirty="0" smtClean="0"/>
              <a:t> l’a créée et </a:t>
            </a:r>
            <a:r>
              <a:rPr lang="fr-BE" sz="2000" b="1" dirty="0" smtClean="0">
                <a:solidFill>
                  <a:schemeClr val="accent3"/>
                </a:solidFill>
              </a:rPr>
              <a:t>quand</a:t>
            </a:r>
            <a:r>
              <a:rPr lang="fr-BE" sz="2000" dirty="0" smtClean="0"/>
              <a:t> elle a été créée. Cela implique aussi de déduire de la source </a:t>
            </a:r>
            <a:r>
              <a:rPr lang="fr-BE" sz="2000" b="1" dirty="0" smtClean="0"/>
              <a:t>les intentions, les valeurs et la vision du monde </a:t>
            </a:r>
            <a:r>
              <a:rPr lang="fr-BE" sz="2000" dirty="0" smtClean="0"/>
              <a:t>de </a:t>
            </a:r>
            <a:r>
              <a:rPr lang="fr-BE" sz="2000" dirty="0" smtClean="0">
                <a:solidFill>
                  <a:schemeClr val="accent3"/>
                </a:solidFill>
              </a:rPr>
              <a:t>l’auteur</a:t>
            </a:r>
            <a:r>
              <a:rPr lang="fr-BE" sz="2000" dirty="0" smtClean="0"/>
              <a:t>, qu’elles soient conscientes ou non. </a:t>
            </a:r>
            <a:endParaRPr lang="fr-BE" sz="2000" dirty="0"/>
          </a:p>
          <a:p>
            <a:pPr marL="502920" lvl="1" indent="0">
              <a:buNone/>
            </a:pPr>
            <a:r>
              <a:rPr lang="fr-BE" sz="2000" dirty="0" smtClean="0"/>
              <a:t>Une source devrait être analysée selon </a:t>
            </a:r>
            <a:r>
              <a:rPr lang="fr-BE" sz="2000" b="1" dirty="0" smtClean="0"/>
              <a:t>le contexte de son </a:t>
            </a:r>
            <a:r>
              <a:rPr lang="fr-BE" sz="2000" b="1" dirty="0" smtClean="0">
                <a:solidFill>
                  <a:schemeClr val="accent3"/>
                </a:solidFill>
              </a:rPr>
              <a:t>cadre historique</a:t>
            </a:r>
            <a:r>
              <a:rPr lang="fr-BE" sz="2000" dirty="0" smtClean="0"/>
              <a:t>, soit les conditions et la vision du monde les plus répandues à l’époque ». (Seixas</a:t>
            </a:r>
            <a:r>
              <a:rPr lang="fr-BE" sz="2000" dirty="0"/>
              <a:t> </a:t>
            </a:r>
            <a:r>
              <a:rPr lang="fr-BE" sz="2000" dirty="0" smtClean="0"/>
              <a:t>&amp; Morton, 2013, p. 10).</a:t>
            </a:r>
            <a:endParaRPr lang="fr-BE" sz="2000" dirty="0"/>
          </a:p>
        </p:txBody>
      </p:sp>
    </p:spTree>
    <p:extLst>
      <p:ext uri="{BB962C8B-B14F-4D97-AF65-F5344CB8AC3E}">
        <p14:creationId xmlns:p14="http://schemas.microsoft.com/office/powerpoint/2010/main" val="185971833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Peter Seixas (2013)</a:t>
            </a:r>
            <a:endParaRPr lang="en-US" dirty="0"/>
          </a:p>
        </p:txBody>
      </p:sp>
      <p:sp>
        <p:nvSpPr>
          <p:cNvPr id="3" name="Espace réservé du contenu 2"/>
          <p:cNvSpPr>
            <a:spLocks noGrp="1"/>
          </p:cNvSpPr>
          <p:nvPr>
            <p:ph idx="1"/>
          </p:nvPr>
        </p:nvSpPr>
        <p:spPr/>
        <p:txBody>
          <a:bodyPr>
            <a:normAutofit/>
          </a:bodyPr>
          <a:lstStyle/>
          <a:p>
            <a:pPr marL="0" indent="0">
              <a:buNone/>
            </a:pPr>
            <a:endParaRPr lang="fr-BE" dirty="0" smtClean="0"/>
          </a:p>
          <a:p>
            <a:pPr lvl="1">
              <a:buFont typeface="Arial" panose="020B0604020202020204" pitchFamily="34" charset="0"/>
              <a:buChar char="•"/>
            </a:pPr>
            <a:r>
              <a:rPr lang="fr-BE" sz="2800" dirty="0" smtClean="0"/>
              <a:t>La continuité et le changement</a:t>
            </a:r>
            <a:endParaRPr lang="fr-BE" sz="2800" dirty="0"/>
          </a:p>
          <a:p>
            <a:pPr marL="502920" lvl="1" indent="0">
              <a:buNone/>
            </a:pPr>
            <a:endParaRPr lang="fr-BE" sz="2800" dirty="0" smtClean="0"/>
          </a:p>
          <a:p>
            <a:pPr marL="502920" lvl="1" indent="0">
              <a:buNone/>
            </a:pPr>
            <a:endParaRPr lang="fr-BE" sz="2800" dirty="0"/>
          </a:p>
          <a:p>
            <a:pPr marL="502920" lvl="1" indent="0" algn="just">
              <a:buNone/>
            </a:pPr>
            <a:endParaRPr lang="fr-BE" sz="2800" dirty="0" smtClean="0"/>
          </a:p>
          <a:p>
            <a:pPr lvl="2" algn="just">
              <a:buFont typeface="Wingdings" panose="05000000000000000000" pitchFamily="2" charset="2"/>
              <a:buChar char="Ø"/>
            </a:pPr>
            <a:r>
              <a:rPr lang="fr-BE" sz="2200" dirty="0" smtClean="0"/>
              <a:t>La simultanéité de la continuité et du changement</a:t>
            </a:r>
          </a:p>
          <a:p>
            <a:pPr lvl="2" algn="just">
              <a:buFont typeface="Wingdings" panose="05000000000000000000" pitchFamily="2" charset="2"/>
              <a:buChar char="Ø"/>
            </a:pPr>
            <a:r>
              <a:rPr lang="fr-BE" sz="2200" dirty="0" smtClean="0"/>
              <a:t>La recherche de changements et de continuités est la preuve d’un raisonnement historique sophistiqué et permet de relier le présent au passé</a:t>
            </a:r>
          </a:p>
          <a:p>
            <a:pPr lvl="2" algn="just">
              <a:buFont typeface="Wingdings" panose="05000000000000000000" pitchFamily="2" charset="2"/>
              <a:buChar char="Ø"/>
            </a:pPr>
            <a:r>
              <a:rPr lang="fr-BE" sz="2200" dirty="0" smtClean="0"/>
              <a:t>Les notions de progrès et régression évaluent le changement dans le temps</a:t>
            </a:r>
          </a:p>
          <a:p>
            <a:pPr marL="1417320" lvl="3" indent="0" algn="just">
              <a:buNone/>
            </a:pPr>
            <a:r>
              <a:rPr lang="fr-BE" sz="2200" dirty="0" smtClean="0">
                <a:sym typeface="Wingdings" panose="05000000000000000000" pitchFamily="2" charset="2"/>
              </a:rPr>
              <a:t></a:t>
            </a:r>
            <a:r>
              <a:rPr lang="fr-BE" sz="2200" dirty="0" smtClean="0"/>
              <a:t>cette évaluation varie en fonction du temps et en fonction du groupe</a:t>
            </a:r>
          </a:p>
          <a:p>
            <a:pPr marL="502920" lvl="1" indent="0">
              <a:buNone/>
            </a:pPr>
            <a:endParaRPr lang="fr-BE" sz="2800" dirty="0" smtClean="0"/>
          </a:p>
        </p:txBody>
      </p:sp>
      <p:pic>
        <p:nvPicPr>
          <p:cNvPr id="5" name="Image 4"/>
          <p:cNvPicPr>
            <a:picLocks noChangeAspect="1"/>
          </p:cNvPicPr>
          <p:nvPr/>
        </p:nvPicPr>
        <p:blipFill>
          <a:blip r:embed="rId2"/>
          <a:stretch>
            <a:fillRect/>
          </a:stretch>
        </p:blipFill>
        <p:spPr>
          <a:xfrm>
            <a:off x="3869268" y="1635882"/>
            <a:ext cx="7239368" cy="813233"/>
          </a:xfrm>
          <a:prstGeom prst="rect">
            <a:avLst/>
          </a:prstGeom>
        </p:spPr>
      </p:pic>
    </p:spTree>
    <p:extLst>
      <p:ext uri="{BB962C8B-B14F-4D97-AF65-F5344CB8AC3E}">
        <p14:creationId xmlns:p14="http://schemas.microsoft.com/office/powerpoint/2010/main" val="11197386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Introduction</a:t>
            </a:r>
            <a:endParaRPr lang="en-US" dirty="0"/>
          </a:p>
        </p:txBody>
      </p:sp>
      <p:sp>
        <p:nvSpPr>
          <p:cNvPr id="3" name="Espace réservé du contenu 2"/>
          <p:cNvSpPr>
            <a:spLocks noGrp="1"/>
          </p:cNvSpPr>
          <p:nvPr>
            <p:ph idx="1"/>
          </p:nvPr>
        </p:nvSpPr>
        <p:spPr/>
        <p:txBody>
          <a:bodyPr/>
          <a:lstStyle/>
          <a:p>
            <a:pPr algn="just"/>
            <a:r>
              <a:rPr lang="fr-BE" dirty="0" smtClean="0"/>
              <a:t>Réflexion menée depuis deux ans et demi dans le cadre d’une thèse de doctorat (</a:t>
            </a:r>
            <a:r>
              <a:rPr lang="fr-BE" dirty="0" err="1" smtClean="0"/>
              <a:t>Uliège</a:t>
            </a:r>
            <a:r>
              <a:rPr lang="fr-BE" dirty="0" smtClean="0"/>
              <a:t> ; promoteur : Jean-Louis </a:t>
            </a:r>
            <a:r>
              <a:rPr lang="fr-BE" dirty="0" err="1" smtClean="0"/>
              <a:t>Jadoulle</a:t>
            </a:r>
            <a:r>
              <a:rPr lang="fr-BE" dirty="0" smtClean="0"/>
              <a:t>)</a:t>
            </a:r>
          </a:p>
          <a:p>
            <a:pPr algn="just">
              <a:buFont typeface="Arial" panose="020B0604020202020204" pitchFamily="34" charset="0"/>
              <a:buChar char="•"/>
            </a:pPr>
            <a:endParaRPr lang="fr-BE" dirty="0" smtClean="0"/>
          </a:p>
          <a:p>
            <a:pPr algn="just">
              <a:buFont typeface="Arial" panose="020B0604020202020204" pitchFamily="34" charset="0"/>
              <a:buChar char="•"/>
            </a:pPr>
            <a:r>
              <a:rPr lang="fr-BE" dirty="0" smtClean="0"/>
              <a:t>Question centrale de la thèse : quel dispositif (chronologique ou thématique) favorise le mieux la maitrise de la temporalité historienne chez des élèves de 3</a:t>
            </a:r>
            <a:r>
              <a:rPr lang="fr-BE" baseline="30000" dirty="0" smtClean="0"/>
              <a:t>ème</a:t>
            </a:r>
            <a:r>
              <a:rPr lang="fr-BE" dirty="0" smtClean="0"/>
              <a:t> secondaire de l’enseignement qualifiant  (+-14-16 ans)?</a:t>
            </a:r>
          </a:p>
          <a:p>
            <a:pPr>
              <a:buFont typeface="Arial" panose="020B0604020202020204" pitchFamily="34" charset="0"/>
              <a:buChar char="•"/>
            </a:pPr>
            <a:endParaRPr lang="fr-BE" dirty="0"/>
          </a:p>
          <a:p>
            <a:pPr>
              <a:buFont typeface="Arial" panose="020B0604020202020204" pitchFamily="34" charset="0"/>
              <a:buChar char="•"/>
            </a:pPr>
            <a:r>
              <a:rPr lang="fr-BE" dirty="0" smtClean="0"/>
              <a:t>Intérêt dans le cadre de cet institut d’été: </a:t>
            </a:r>
          </a:p>
          <a:p>
            <a:pPr lvl="1">
              <a:buFont typeface="Wingdings" panose="05000000000000000000" pitchFamily="2" charset="2"/>
              <a:buChar char="Ø"/>
            </a:pPr>
            <a:r>
              <a:rPr lang="fr-BE" dirty="0" smtClean="0"/>
              <a:t>s’interroger sur la place accordée au temps historien dans les modèles de la pensée historienne conçus par quatre didacticiens (dont Peter Seixas)</a:t>
            </a:r>
          </a:p>
          <a:p>
            <a:pPr lvl="1">
              <a:buFont typeface="Wingdings" panose="05000000000000000000" pitchFamily="2" charset="2"/>
              <a:buChar char="Ø"/>
            </a:pPr>
            <a:r>
              <a:rPr lang="fr-BE" dirty="0" smtClean="0"/>
              <a:t>s’interroger sur l’utilisation des dimensions du temps historien dans la pensée historienne en général</a:t>
            </a:r>
          </a:p>
          <a:p>
            <a:pPr>
              <a:buFont typeface="Arial" panose="020B0604020202020204" pitchFamily="34" charset="0"/>
              <a:buChar char="•"/>
            </a:pPr>
            <a:endParaRPr lang="en-US" dirty="0" smtClean="0"/>
          </a:p>
        </p:txBody>
      </p:sp>
    </p:spTree>
    <p:extLst>
      <p:ext uri="{BB962C8B-B14F-4D97-AF65-F5344CB8AC3E}">
        <p14:creationId xmlns:p14="http://schemas.microsoft.com/office/powerpoint/2010/main" val="25482941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Peter Seixas (2013)</a:t>
            </a:r>
            <a:endParaRPr lang="en-US" dirty="0"/>
          </a:p>
        </p:txBody>
      </p:sp>
      <p:sp>
        <p:nvSpPr>
          <p:cNvPr id="3" name="Espace réservé du contenu 2"/>
          <p:cNvSpPr>
            <a:spLocks noGrp="1"/>
          </p:cNvSpPr>
          <p:nvPr>
            <p:ph idx="1"/>
          </p:nvPr>
        </p:nvSpPr>
        <p:spPr>
          <a:xfrm>
            <a:off x="3869268" y="864108"/>
            <a:ext cx="7315200" cy="5536692"/>
          </a:xfrm>
        </p:spPr>
        <p:txBody>
          <a:bodyPr>
            <a:normAutofit fontScale="85000" lnSpcReduction="20000"/>
          </a:bodyPr>
          <a:lstStyle/>
          <a:p>
            <a:pPr marL="0" indent="0">
              <a:buNone/>
            </a:pPr>
            <a:endParaRPr lang="fr-BE" dirty="0" smtClean="0"/>
          </a:p>
          <a:p>
            <a:pPr lvl="1">
              <a:buFont typeface="Arial" panose="020B0604020202020204" pitchFamily="34" charset="0"/>
              <a:buChar char="•"/>
            </a:pPr>
            <a:r>
              <a:rPr lang="fr-BE" sz="2800" dirty="0" smtClean="0"/>
              <a:t>La continuité et le changement</a:t>
            </a:r>
            <a:endParaRPr lang="fr-BE" sz="2800" dirty="0"/>
          </a:p>
          <a:p>
            <a:pPr marL="502920" lvl="1" indent="0">
              <a:buNone/>
            </a:pPr>
            <a:endParaRPr lang="fr-BE" sz="2800" dirty="0" smtClean="0"/>
          </a:p>
          <a:p>
            <a:pPr marL="502920" lvl="1" indent="0">
              <a:buNone/>
            </a:pPr>
            <a:r>
              <a:rPr lang="fr-BE" sz="2800" dirty="0" smtClean="0"/>
              <a:t>Ce concept implique la mobilisation de plusieurs opérations liées au temps historien:</a:t>
            </a:r>
          </a:p>
          <a:p>
            <a:pPr marL="502920" lvl="1" indent="0">
              <a:buNone/>
            </a:pPr>
            <a:endParaRPr lang="fr-BE" sz="2800" dirty="0" smtClean="0"/>
          </a:p>
          <a:p>
            <a:pPr lvl="2">
              <a:buFont typeface="Wingdings" panose="05000000000000000000" pitchFamily="2" charset="2"/>
              <a:buChar char="Ø"/>
            </a:pPr>
            <a:r>
              <a:rPr lang="fr-BE" sz="2600" dirty="0" smtClean="0"/>
              <a:t>Établir une chronologie: </a:t>
            </a:r>
          </a:p>
          <a:p>
            <a:pPr marL="1417320" lvl="3" indent="0">
              <a:buNone/>
            </a:pPr>
            <a:r>
              <a:rPr lang="fr-BE" sz="2400" dirty="0"/>
              <a:t>l</a:t>
            </a:r>
            <a:r>
              <a:rPr lang="fr-BE" sz="2400" dirty="0" smtClean="0"/>
              <a:t>a succession d’événements (les dates ne doivent pas être un but mais un moyen d’étude de l’histoire)</a:t>
            </a:r>
          </a:p>
          <a:p>
            <a:pPr lvl="2">
              <a:buFont typeface="Wingdings" panose="05000000000000000000" pitchFamily="2" charset="2"/>
              <a:buChar char="Ø"/>
            </a:pPr>
            <a:r>
              <a:rPr lang="fr-BE" sz="2600" dirty="0" smtClean="0"/>
              <a:t>Cerner les différents rythmes du temps:</a:t>
            </a:r>
          </a:p>
          <a:p>
            <a:pPr marL="1417320" lvl="3" indent="0">
              <a:buNone/>
            </a:pPr>
            <a:r>
              <a:rPr lang="fr-BE" sz="2400" dirty="0" smtClean="0"/>
              <a:t>le changement est un processus aux parcours et aux rythmes variables</a:t>
            </a:r>
          </a:p>
          <a:p>
            <a:pPr lvl="2">
              <a:buFont typeface="Wingdings" panose="05000000000000000000" pitchFamily="2" charset="2"/>
              <a:buChar char="Ø"/>
            </a:pPr>
            <a:r>
              <a:rPr lang="fr-BE" sz="2600" dirty="0" smtClean="0"/>
              <a:t>Cerner les moments décisifs (ou ruptures)</a:t>
            </a:r>
          </a:p>
          <a:p>
            <a:pPr marL="1417320" lvl="3" indent="0">
              <a:buNone/>
            </a:pPr>
            <a:r>
              <a:rPr lang="fr-BE" sz="2400" dirty="0"/>
              <a:t>u</a:t>
            </a:r>
            <a:r>
              <a:rPr lang="fr-BE" sz="2400" dirty="0" smtClean="0"/>
              <a:t>n moment décisif est l’instant où le processus de changement modifie sa direction ou son rythme</a:t>
            </a:r>
            <a:r>
              <a:rPr lang="fr-BE" sz="2100" dirty="0"/>
              <a:t>	</a:t>
            </a:r>
            <a:endParaRPr lang="fr-BE" sz="2100" dirty="0" smtClean="0"/>
          </a:p>
          <a:p>
            <a:pPr lvl="2">
              <a:buFont typeface="Wingdings" panose="05000000000000000000" pitchFamily="2" charset="2"/>
              <a:buChar char="Ø"/>
            </a:pPr>
            <a:r>
              <a:rPr lang="fr-BE" sz="2600" dirty="0" smtClean="0"/>
              <a:t> Établir une Périodisation: </a:t>
            </a:r>
          </a:p>
          <a:p>
            <a:pPr marL="1417320" lvl="3" indent="0">
              <a:buNone/>
            </a:pPr>
            <a:r>
              <a:rPr lang="fr-BE" sz="2400" dirty="0" smtClean="0"/>
              <a:t>organise notre compréhension de la continuité et du changement</a:t>
            </a:r>
          </a:p>
          <a:p>
            <a:pPr lvl="3">
              <a:buFont typeface="Wingdings" panose="05000000000000000000" pitchFamily="2" charset="2"/>
              <a:buChar char="Ø"/>
            </a:pPr>
            <a:endParaRPr lang="fr-BE" sz="2400" dirty="0" smtClean="0"/>
          </a:p>
        </p:txBody>
      </p:sp>
    </p:spTree>
    <p:extLst>
      <p:ext uri="{BB962C8B-B14F-4D97-AF65-F5344CB8AC3E}">
        <p14:creationId xmlns:p14="http://schemas.microsoft.com/office/powerpoint/2010/main" val="77910781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Peter Seixas (2013)</a:t>
            </a:r>
            <a:endParaRPr lang="en-US" dirty="0"/>
          </a:p>
        </p:txBody>
      </p:sp>
      <p:sp>
        <p:nvSpPr>
          <p:cNvPr id="3" name="Espace réservé du contenu 2"/>
          <p:cNvSpPr>
            <a:spLocks noGrp="1"/>
          </p:cNvSpPr>
          <p:nvPr>
            <p:ph idx="1"/>
          </p:nvPr>
        </p:nvSpPr>
        <p:spPr/>
        <p:txBody>
          <a:bodyPr>
            <a:normAutofit fontScale="92500" lnSpcReduction="10000"/>
          </a:bodyPr>
          <a:lstStyle/>
          <a:p>
            <a:pPr marL="0" indent="0">
              <a:buNone/>
            </a:pPr>
            <a:endParaRPr lang="fr-BE" dirty="0" smtClean="0"/>
          </a:p>
          <a:p>
            <a:pPr lvl="1">
              <a:buFont typeface="Arial" panose="020B0604020202020204" pitchFamily="34" charset="0"/>
              <a:buChar char="•"/>
            </a:pPr>
            <a:r>
              <a:rPr lang="fr-BE" sz="2800" dirty="0" smtClean="0"/>
              <a:t>Les causes et les conséquences</a:t>
            </a:r>
          </a:p>
          <a:p>
            <a:pPr marL="502920" lvl="1" indent="0">
              <a:buNone/>
            </a:pPr>
            <a:endParaRPr lang="fr-BE" sz="2800" dirty="0"/>
          </a:p>
          <a:p>
            <a:pPr marL="502920" lvl="1" indent="0">
              <a:buNone/>
            </a:pPr>
            <a:r>
              <a:rPr lang="fr-BE" sz="2600" dirty="0" smtClean="0"/>
              <a:t>Le changement est apporté par de multiples causes et entraine de multiples conséquences</a:t>
            </a:r>
          </a:p>
          <a:p>
            <a:pPr marL="502920" lvl="1" indent="0">
              <a:buNone/>
            </a:pPr>
            <a:r>
              <a:rPr lang="fr-BE" sz="2600" dirty="0"/>
              <a:t>Ce concept implique la mobilisation de plusieurs opérations liées au temps </a:t>
            </a:r>
            <a:r>
              <a:rPr lang="fr-BE" sz="2600" dirty="0" smtClean="0"/>
              <a:t>historien:</a:t>
            </a:r>
            <a:endParaRPr lang="fr-BE" sz="2600" dirty="0"/>
          </a:p>
          <a:p>
            <a:pPr marL="960120" lvl="2" indent="0">
              <a:buNone/>
            </a:pPr>
            <a:endParaRPr lang="fr-BE" sz="2800" dirty="0"/>
          </a:p>
          <a:p>
            <a:pPr lvl="3">
              <a:buFont typeface="Wingdings" panose="05000000000000000000" pitchFamily="2" charset="2"/>
              <a:buChar char="Ø"/>
            </a:pPr>
            <a:r>
              <a:rPr lang="fr-BE" sz="1900" dirty="0"/>
              <a:t>Repérer les causes et les conséquences d’un événement </a:t>
            </a:r>
            <a:r>
              <a:rPr lang="fr-BE" sz="1900" dirty="0" smtClean="0"/>
              <a:t>historique</a:t>
            </a:r>
            <a:endParaRPr lang="fr-BE" sz="1900" dirty="0"/>
          </a:p>
          <a:p>
            <a:pPr lvl="3">
              <a:buFont typeface="Wingdings" panose="05000000000000000000" pitchFamily="2" charset="2"/>
              <a:buChar char="Ø"/>
            </a:pPr>
            <a:r>
              <a:rPr lang="fr-BE" sz="1900" dirty="0"/>
              <a:t>Contextualiser pour dégager les </a:t>
            </a:r>
            <a:r>
              <a:rPr lang="fr-BE" sz="1900" dirty="0" smtClean="0"/>
              <a:t>conditions sociales, politiques, économiques et culturelles</a:t>
            </a:r>
            <a:endParaRPr lang="fr-BE" sz="1900" dirty="0"/>
          </a:p>
          <a:p>
            <a:pPr lvl="3">
              <a:buFont typeface="Wingdings" panose="05000000000000000000" pitchFamily="2" charset="2"/>
              <a:buChar char="Ø"/>
            </a:pPr>
            <a:r>
              <a:rPr lang="fr-BE" sz="1900" dirty="0"/>
              <a:t>Faire preuve d’empathie historienne pour cerner les actions humaines</a:t>
            </a:r>
          </a:p>
          <a:p>
            <a:pPr lvl="3">
              <a:buFont typeface="Wingdings" panose="05000000000000000000" pitchFamily="2" charset="2"/>
              <a:buChar char="Ø"/>
            </a:pPr>
            <a:r>
              <a:rPr lang="fr-BE" sz="1900" dirty="0"/>
              <a:t>Manipuler les durées pour distinguer les niveaux des causes/conséquences (court ou long terme)</a:t>
            </a:r>
          </a:p>
          <a:p>
            <a:pPr marL="502920" lvl="1" indent="0">
              <a:buNone/>
            </a:pPr>
            <a:endParaRPr lang="fr-BE" sz="2800" dirty="0" smtClean="0"/>
          </a:p>
          <a:p>
            <a:pPr lvl="3">
              <a:buFont typeface="Wingdings" panose="05000000000000000000" pitchFamily="2" charset="2"/>
              <a:buChar char="Ø"/>
            </a:pPr>
            <a:endParaRPr lang="fr-BE" sz="2400" dirty="0" smtClean="0"/>
          </a:p>
        </p:txBody>
      </p:sp>
    </p:spTree>
    <p:extLst>
      <p:ext uri="{BB962C8B-B14F-4D97-AF65-F5344CB8AC3E}">
        <p14:creationId xmlns:p14="http://schemas.microsoft.com/office/powerpoint/2010/main" val="92463485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Peter Seixas (2013)</a:t>
            </a:r>
            <a:endParaRPr lang="en-US" dirty="0"/>
          </a:p>
        </p:txBody>
      </p:sp>
      <p:sp>
        <p:nvSpPr>
          <p:cNvPr id="3" name="Espace réservé du contenu 2"/>
          <p:cNvSpPr>
            <a:spLocks noGrp="1"/>
          </p:cNvSpPr>
          <p:nvPr>
            <p:ph idx="1"/>
          </p:nvPr>
        </p:nvSpPr>
        <p:spPr/>
        <p:txBody>
          <a:bodyPr>
            <a:normAutofit/>
          </a:bodyPr>
          <a:lstStyle/>
          <a:p>
            <a:pPr marL="0" indent="0">
              <a:buNone/>
            </a:pPr>
            <a:endParaRPr lang="fr-BE" dirty="0" smtClean="0"/>
          </a:p>
          <a:p>
            <a:pPr lvl="1">
              <a:buFont typeface="Arial" panose="020B0604020202020204" pitchFamily="34" charset="0"/>
              <a:buChar char="•"/>
            </a:pPr>
            <a:r>
              <a:rPr lang="fr-BE" sz="2800" dirty="0" smtClean="0"/>
              <a:t>La perspective historique : </a:t>
            </a:r>
            <a:r>
              <a:rPr lang="fr-BE" sz="2400" dirty="0" smtClean="0"/>
              <a:t>« essayer de considérer les choses comme les gens de l’époque et dans des contextes très éloignés de ceux de la vie actuelle »</a:t>
            </a:r>
          </a:p>
          <a:p>
            <a:pPr marL="502920" lvl="1" indent="0">
              <a:buNone/>
            </a:pPr>
            <a:r>
              <a:rPr lang="fr-BE" sz="2400" dirty="0"/>
              <a:t>Ce concept implique la mobilisation de plusieurs opérations liées au temps </a:t>
            </a:r>
            <a:r>
              <a:rPr lang="fr-BE" sz="2400" dirty="0" smtClean="0"/>
              <a:t>historien:</a:t>
            </a:r>
            <a:endParaRPr lang="fr-BE" sz="2400" dirty="0"/>
          </a:p>
          <a:p>
            <a:pPr lvl="3">
              <a:buFont typeface="Wingdings" panose="05000000000000000000" pitchFamily="2" charset="2"/>
              <a:buChar char="Ø"/>
            </a:pPr>
            <a:r>
              <a:rPr lang="fr-BE" sz="1800" dirty="0" smtClean="0"/>
              <a:t>Repérer les changements pour cerner les différences entre les visions du monde à différentes époques</a:t>
            </a:r>
          </a:p>
          <a:p>
            <a:pPr lvl="3">
              <a:buFont typeface="Wingdings" panose="05000000000000000000" pitchFamily="2" charset="2"/>
              <a:buChar char="Ø"/>
            </a:pPr>
            <a:r>
              <a:rPr lang="fr-BE" sz="1800" dirty="0" smtClean="0"/>
              <a:t>Contextualiser afin d’éviter le présentisme (</a:t>
            </a:r>
            <a:r>
              <a:rPr lang="fr-BE" sz="1800" dirty="0" err="1" smtClean="0"/>
              <a:t>cfr</a:t>
            </a:r>
            <a:r>
              <a:rPr lang="fr-BE" sz="1800" dirty="0" smtClean="0"/>
              <a:t> Sam Wineburg)</a:t>
            </a:r>
          </a:p>
          <a:p>
            <a:pPr lvl="3">
              <a:buFont typeface="Wingdings" panose="05000000000000000000" pitchFamily="2" charset="2"/>
              <a:buChar char="Ø"/>
            </a:pPr>
            <a:r>
              <a:rPr lang="fr-BE" sz="1800" dirty="0" smtClean="0"/>
              <a:t>Faire preuve d’empathie historienne pour cerner la perspective des acteurs historiques</a:t>
            </a:r>
          </a:p>
          <a:p>
            <a:pPr lvl="3">
              <a:buFont typeface="Wingdings" panose="05000000000000000000" pitchFamily="2" charset="2"/>
              <a:buChar char="Ø"/>
            </a:pPr>
            <a:r>
              <a:rPr lang="fr-BE" sz="1800" dirty="0"/>
              <a:t>R</a:t>
            </a:r>
            <a:r>
              <a:rPr lang="fr-BE" sz="1800" dirty="0" smtClean="0"/>
              <a:t>epérer les simultanéités pour cerner la diversité de perspective d’acteurs historiques d’une même époque</a:t>
            </a:r>
            <a:endParaRPr lang="fr-BE" sz="2400" dirty="0" smtClean="0"/>
          </a:p>
        </p:txBody>
      </p:sp>
    </p:spTree>
    <p:extLst>
      <p:ext uri="{BB962C8B-B14F-4D97-AF65-F5344CB8AC3E}">
        <p14:creationId xmlns:p14="http://schemas.microsoft.com/office/powerpoint/2010/main" val="362480310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Peter Seixas (2013)</a:t>
            </a:r>
            <a:endParaRPr lang="en-US" dirty="0"/>
          </a:p>
        </p:txBody>
      </p:sp>
      <p:sp>
        <p:nvSpPr>
          <p:cNvPr id="3" name="Espace réservé du contenu 2"/>
          <p:cNvSpPr>
            <a:spLocks noGrp="1"/>
          </p:cNvSpPr>
          <p:nvPr>
            <p:ph idx="1"/>
          </p:nvPr>
        </p:nvSpPr>
        <p:spPr/>
        <p:txBody>
          <a:bodyPr>
            <a:normAutofit/>
          </a:bodyPr>
          <a:lstStyle/>
          <a:p>
            <a:pPr marL="0" indent="0">
              <a:buNone/>
            </a:pPr>
            <a:endParaRPr lang="fr-BE" dirty="0" smtClean="0"/>
          </a:p>
          <a:p>
            <a:pPr lvl="1">
              <a:buFont typeface="Arial" panose="020B0604020202020204" pitchFamily="34" charset="0"/>
              <a:buChar char="•"/>
            </a:pPr>
            <a:r>
              <a:rPr lang="fr-BE" sz="2800" dirty="0" smtClean="0"/>
              <a:t>La dimension éthique : </a:t>
            </a:r>
            <a:r>
              <a:rPr lang="fr-BE" sz="2000" dirty="0" smtClean="0"/>
              <a:t>« comment l’histoire peut-elle nous aider à vivre notre présent? »</a:t>
            </a:r>
          </a:p>
          <a:p>
            <a:pPr marL="502920" lvl="1" indent="0">
              <a:buNone/>
            </a:pPr>
            <a:r>
              <a:rPr lang="fr-BE" sz="2000" dirty="0"/>
              <a:t>Ce concept implique la mobilisation de plusieurs opérations liées au temps </a:t>
            </a:r>
            <a:r>
              <a:rPr lang="fr-BE" sz="2000" dirty="0" smtClean="0"/>
              <a:t>historien:</a:t>
            </a:r>
            <a:endParaRPr lang="fr-BE" sz="2000" dirty="0"/>
          </a:p>
          <a:p>
            <a:pPr marL="502920" lvl="1" indent="0">
              <a:buNone/>
            </a:pPr>
            <a:endParaRPr lang="fr-BE" sz="2000" dirty="0" smtClean="0"/>
          </a:p>
          <a:p>
            <a:pPr lvl="2">
              <a:buFont typeface="Wingdings" panose="05000000000000000000" pitchFamily="2" charset="2"/>
              <a:buChar char="Ø"/>
            </a:pPr>
            <a:r>
              <a:rPr lang="fr-BE" sz="1800" dirty="0" smtClean="0"/>
              <a:t>Repérer des changements</a:t>
            </a:r>
          </a:p>
          <a:p>
            <a:pPr lvl="2">
              <a:buFont typeface="Wingdings" panose="05000000000000000000" pitchFamily="2" charset="2"/>
              <a:buChar char="Ø"/>
            </a:pPr>
            <a:r>
              <a:rPr lang="fr-BE" sz="1800" dirty="0" smtClean="0"/>
              <a:t>Contextualiser (éviter le présentisme)</a:t>
            </a:r>
          </a:p>
          <a:p>
            <a:pPr lvl="2">
              <a:buFont typeface="Wingdings" panose="05000000000000000000" pitchFamily="2" charset="2"/>
              <a:buChar char="Ø"/>
            </a:pPr>
            <a:r>
              <a:rPr lang="fr-BE" sz="1800" dirty="0" smtClean="0"/>
              <a:t>Faire preuve d’empathie historienne</a:t>
            </a:r>
          </a:p>
          <a:p>
            <a:pPr lvl="2">
              <a:buFont typeface="Wingdings" panose="05000000000000000000" pitchFamily="2" charset="2"/>
              <a:buChar char="Ø"/>
            </a:pPr>
            <a:r>
              <a:rPr lang="fr-BE" sz="1800" dirty="0" smtClean="0"/>
              <a:t>Repérer des conséquences</a:t>
            </a:r>
          </a:p>
          <a:p>
            <a:pPr marL="502920" lvl="1" indent="0">
              <a:buNone/>
            </a:pPr>
            <a:endParaRPr lang="fr-BE" sz="2800" dirty="0" smtClean="0"/>
          </a:p>
        </p:txBody>
      </p:sp>
    </p:spTree>
    <p:extLst>
      <p:ext uri="{BB962C8B-B14F-4D97-AF65-F5344CB8AC3E}">
        <p14:creationId xmlns:p14="http://schemas.microsoft.com/office/powerpoint/2010/main" val="380054745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Peter Seixas (2013)</a:t>
            </a:r>
            <a:endParaRPr lang="en-US" dirty="0"/>
          </a:p>
        </p:txBody>
      </p:sp>
      <p:sp>
        <p:nvSpPr>
          <p:cNvPr id="3" name="Espace réservé du contenu 2"/>
          <p:cNvSpPr>
            <a:spLocks noGrp="1"/>
          </p:cNvSpPr>
          <p:nvPr>
            <p:ph idx="1"/>
          </p:nvPr>
        </p:nvSpPr>
        <p:spPr/>
        <p:txBody>
          <a:bodyPr>
            <a:normAutofit fontScale="92500" lnSpcReduction="20000"/>
          </a:bodyPr>
          <a:lstStyle/>
          <a:p>
            <a:pPr marL="0" indent="0">
              <a:buNone/>
            </a:pPr>
            <a:endParaRPr lang="fr-BE" dirty="0" smtClean="0"/>
          </a:p>
          <a:p>
            <a:pPr lvl="1">
              <a:buFont typeface="Arial" panose="020B0604020202020204" pitchFamily="34" charset="0"/>
              <a:buChar char="•"/>
            </a:pPr>
            <a:r>
              <a:rPr lang="fr-BE" sz="2800" dirty="0" smtClean="0"/>
              <a:t>Conclusion : Le temps historien apparait dans chacun des six concepts:</a:t>
            </a:r>
          </a:p>
          <a:p>
            <a:pPr marL="502920" lvl="1" indent="0">
              <a:buNone/>
            </a:pPr>
            <a:endParaRPr lang="fr-BE" sz="2800" dirty="0" smtClean="0"/>
          </a:p>
          <a:p>
            <a:pPr marL="502920" lvl="1" indent="0">
              <a:buNone/>
            </a:pPr>
            <a:r>
              <a:rPr lang="fr-BE" sz="2000" dirty="0">
                <a:solidFill>
                  <a:schemeClr val="tx2"/>
                </a:solidFill>
              </a:rPr>
              <a:t>Les opérations intellectuelles relatives au temps concernent prioritairement la recherche de :</a:t>
            </a:r>
          </a:p>
          <a:p>
            <a:pPr lvl="2">
              <a:buFont typeface="Wingdings" panose="05000000000000000000" pitchFamily="2" charset="2"/>
              <a:buChar char="Ø"/>
            </a:pPr>
            <a:r>
              <a:rPr lang="fr-BE" sz="2000" dirty="0">
                <a:solidFill>
                  <a:schemeClr val="tx2"/>
                </a:solidFill>
              </a:rPr>
              <a:t>C</a:t>
            </a:r>
            <a:r>
              <a:rPr lang="fr-BE" sz="2000" dirty="0" smtClean="0">
                <a:solidFill>
                  <a:schemeClr val="tx2"/>
                </a:solidFill>
              </a:rPr>
              <a:t>ausalités/conséquences</a:t>
            </a:r>
            <a:endParaRPr lang="fr-BE" sz="2000" dirty="0">
              <a:solidFill>
                <a:schemeClr val="tx2"/>
              </a:solidFill>
            </a:endParaRPr>
          </a:p>
          <a:p>
            <a:pPr lvl="2">
              <a:buFont typeface="Wingdings" panose="05000000000000000000" pitchFamily="2" charset="2"/>
              <a:buChar char="Ø"/>
            </a:pPr>
            <a:r>
              <a:rPr lang="fr-BE" sz="2000" dirty="0" smtClean="0">
                <a:solidFill>
                  <a:schemeClr val="tx2"/>
                </a:solidFill>
              </a:rPr>
              <a:t>Changements/continuités</a:t>
            </a:r>
            <a:endParaRPr lang="fr-BE" sz="2000" dirty="0"/>
          </a:p>
          <a:p>
            <a:pPr marL="502920" lvl="1" indent="0">
              <a:buNone/>
            </a:pPr>
            <a:r>
              <a:rPr lang="fr-BE" sz="2000" dirty="0">
                <a:solidFill>
                  <a:schemeClr val="tx2"/>
                </a:solidFill>
              </a:rPr>
              <a:t>D’autres opérations liées au temps sont également présentes </a:t>
            </a:r>
            <a:r>
              <a:rPr lang="fr-BE" sz="2800" dirty="0">
                <a:solidFill>
                  <a:schemeClr val="tx2"/>
                </a:solidFill>
              </a:rPr>
              <a:t>:</a:t>
            </a:r>
          </a:p>
          <a:p>
            <a:pPr lvl="2">
              <a:buFont typeface="Wingdings" panose="05000000000000000000" pitchFamily="2" charset="2"/>
              <a:buChar char="Ø"/>
            </a:pPr>
            <a:r>
              <a:rPr lang="fr-BE" sz="2000" dirty="0">
                <a:solidFill>
                  <a:schemeClr val="tx2"/>
                </a:solidFill>
              </a:rPr>
              <a:t>L</a:t>
            </a:r>
            <a:r>
              <a:rPr lang="fr-BE" sz="2000" dirty="0" smtClean="0">
                <a:solidFill>
                  <a:schemeClr val="tx2"/>
                </a:solidFill>
              </a:rPr>
              <a:t>a </a:t>
            </a:r>
            <a:r>
              <a:rPr lang="fr-BE" sz="2000" dirty="0">
                <a:solidFill>
                  <a:schemeClr val="tx2"/>
                </a:solidFill>
              </a:rPr>
              <a:t>contextualisation (dont le rejet du « présentisme </a:t>
            </a:r>
            <a:r>
              <a:rPr lang="fr-BE" sz="2000" dirty="0" smtClean="0">
                <a:solidFill>
                  <a:schemeClr val="tx2"/>
                </a:solidFill>
              </a:rPr>
              <a:t>»)</a:t>
            </a:r>
          </a:p>
          <a:p>
            <a:pPr lvl="2">
              <a:buFont typeface="Wingdings" panose="05000000000000000000" pitchFamily="2" charset="2"/>
              <a:buChar char="Ø"/>
            </a:pPr>
            <a:r>
              <a:rPr lang="fr-BE" sz="2000" dirty="0" smtClean="0">
                <a:solidFill>
                  <a:schemeClr val="tx2"/>
                </a:solidFill>
              </a:rPr>
              <a:t>L’empathie historienne</a:t>
            </a:r>
          </a:p>
          <a:p>
            <a:pPr lvl="2">
              <a:buFont typeface="Wingdings" panose="05000000000000000000" pitchFamily="2" charset="2"/>
              <a:buChar char="Ø"/>
            </a:pPr>
            <a:r>
              <a:rPr lang="fr-BE" sz="2000" dirty="0">
                <a:solidFill>
                  <a:schemeClr val="tx2"/>
                </a:solidFill>
              </a:rPr>
              <a:t>L</a:t>
            </a:r>
            <a:r>
              <a:rPr lang="fr-BE" sz="2000" dirty="0" smtClean="0">
                <a:solidFill>
                  <a:schemeClr val="tx2"/>
                </a:solidFill>
              </a:rPr>
              <a:t>a chronologie</a:t>
            </a:r>
            <a:endParaRPr lang="fr-BE" sz="2000" dirty="0">
              <a:solidFill>
                <a:schemeClr val="tx2"/>
              </a:solidFill>
            </a:endParaRPr>
          </a:p>
          <a:p>
            <a:pPr lvl="2">
              <a:buFont typeface="Wingdings" panose="05000000000000000000" pitchFamily="2" charset="2"/>
              <a:buChar char="Ø"/>
            </a:pPr>
            <a:r>
              <a:rPr lang="fr-BE" sz="2000" dirty="0">
                <a:solidFill>
                  <a:schemeClr val="tx2"/>
                </a:solidFill>
              </a:rPr>
              <a:t>L</a:t>
            </a:r>
            <a:r>
              <a:rPr lang="fr-BE" sz="2000" dirty="0" smtClean="0">
                <a:solidFill>
                  <a:schemeClr val="tx2"/>
                </a:solidFill>
              </a:rPr>
              <a:t>a </a:t>
            </a:r>
            <a:r>
              <a:rPr lang="fr-BE" sz="2000" dirty="0">
                <a:solidFill>
                  <a:schemeClr val="tx2"/>
                </a:solidFill>
              </a:rPr>
              <a:t>mise en évidence de </a:t>
            </a:r>
            <a:r>
              <a:rPr lang="fr-BE" sz="2000" dirty="0" smtClean="0">
                <a:solidFill>
                  <a:schemeClr val="tx2"/>
                </a:solidFill>
              </a:rPr>
              <a:t>simultanéités</a:t>
            </a:r>
          </a:p>
          <a:p>
            <a:pPr lvl="2">
              <a:buFont typeface="Wingdings" panose="05000000000000000000" pitchFamily="2" charset="2"/>
              <a:buChar char="Ø"/>
            </a:pPr>
            <a:r>
              <a:rPr lang="fr-BE" sz="2000" dirty="0">
                <a:solidFill>
                  <a:schemeClr val="tx2"/>
                </a:solidFill>
              </a:rPr>
              <a:t>L</a:t>
            </a:r>
            <a:r>
              <a:rPr lang="fr-BE" sz="2000" dirty="0" smtClean="0">
                <a:solidFill>
                  <a:schemeClr val="tx2"/>
                </a:solidFill>
              </a:rPr>
              <a:t>a durée</a:t>
            </a:r>
          </a:p>
          <a:p>
            <a:pPr lvl="2">
              <a:buFont typeface="Wingdings" panose="05000000000000000000" pitchFamily="2" charset="2"/>
              <a:buChar char="Ø"/>
            </a:pPr>
            <a:r>
              <a:rPr lang="fr-BE" sz="2000" dirty="0">
                <a:solidFill>
                  <a:schemeClr val="tx2"/>
                </a:solidFill>
              </a:rPr>
              <a:t>L</a:t>
            </a:r>
            <a:r>
              <a:rPr lang="fr-BE" sz="2000" dirty="0" smtClean="0">
                <a:solidFill>
                  <a:schemeClr val="tx2"/>
                </a:solidFill>
              </a:rPr>
              <a:t>es rythmes</a:t>
            </a:r>
          </a:p>
          <a:p>
            <a:pPr lvl="2">
              <a:buFont typeface="Wingdings" panose="05000000000000000000" pitchFamily="2" charset="2"/>
              <a:buChar char="Ø"/>
            </a:pPr>
            <a:r>
              <a:rPr lang="fr-BE" sz="2000" dirty="0">
                <a:solidFill>
                  <a:schemeClr val="tx2"/>
                </a:solidFill>
              </a:rPr>
              <a:t>L</a:t>
            </a:r>
            <a:r>
              <a:rPr lang="fr-BE" sz="2000" dirty="0" smtClean="0">
                <a:solidFill>
                  <a:schemeClr val="tx2"/>
                </a:solidFill>
              </a:rPr>
              <a:t>a périodisation</a:t>
            </a:r>
          </a:p>
          <a:p>
            <a:pPr lvl="2">
              <a:buFont typeface="Wingdings" panose="05000000000000000000" pitchFamily="2" charset="2"/>
              <a:buChar char="Ø"/>
            </a:pPr>
            <a:r>
              <a:rPr lang="fr-BE" sz="2000" dirty="0">
                <a:solidFill>
                  <a:schemeClr val="tx2"/>
                </a:solidFill>
              </a:rPr>
              <a:t>L</a:t>
            </a:r>
            <a:r>
              <a:rPr lang="fr-BE" sz="2000" dirty="0" smtClean="0">
                <a:solidFill>
                  <a:schemeClr val="tx2"/>
                </a:solidFill>
              </a:rPr>
              <a:t>es ruptures</a:t>
            </a:r>
            <a:endParaRPr lang="fr-BE" sz="2000" dirty="0">
              <a:solidFill>
                <a:schemeClr val="tx2"/>
              </a:solidFill>
            </a:endParaRPr>
          </a:p>
          <a:p>
            <a:pPr lvl="2">
              <a:buFont typeface="Wingdings" panose="05000000000000000000" pitchFamily="2" charset="2"/>
              <a:buChar char="Ø"/>
            </a:pPr>
            <a:endParaRPr lang="fr-BE" sz="2600" dirty="0" smtClean="0"/>
          </a:p>
        </p:txBody>
      </p:sp>
    </p:spTree>
    <p:extLst>
      <p:ext uri="{BB962C8B-B14F-4D97-AF65-F5344CB8AC3E}">
        <p14:creationId xmlns:p14="http://schemas.microsoft.com/office/powerpoint/2010/main" val="334836790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2507464924"/>
              </p:ext>
            </p:extLst>
          </p:nvPr>
        </p:nvGraphicFramePr>
        <p:xfrm>
          <a:off x="95000" y="0"/>
          <a:ext cx="11954496" cy="5852160"/>
        </p:xfrm>
        <a:graphic>
          <a:graphicData uri="http://schemas.openxmlformats.org/drawingml/2006/table">
            <a:tbl>
              <a:tblPr firstRow="1" bandRow="1">
                <a:tableStyleId>{5C22544A-7EE6-4342-B048-85BDC9FD1C3A}</a:tableStyleId>
              </a:tblPr>
              <a:tblGrid>
                <a:gridCol w="1494312">
                  <a:extLst>
                    <a:ext uri="{9D8B030D-6E8A-4147-A177-3AD203B41FA5}">
                      <a16:colId xmlns:a16="http://schemas.microsoft.com/office/drawing/2014/main" val="2855181968"/>
                    </a:ext>
                  </a:extLst>
                </a:gridCol>
                <a:gridCol w="1949018">
                  <a:extLst>
                    <a:ext uri="{9D8B030D-6E8A-4147-A177-3AD203B41FA5}">
                      <a16:colId xmlns:a16="http://schemas.microsoft.com/office/drawing/2014/main" val="2811051138"/>
                    </a:ext>
                  </a:extLst>
                </a:gridCol>
                <a:gridCol w="2533918">
                  <a:extLst>
                    <a:ext uri="{9D8B030D-6E8A-4147-A177-3AD203B41FA5}">
                      <a16:colId xmlns:a16="http://schemas.microsoft.com/office/drawing/2014/main" val="122387925"/>
                    </a:ext>
                  </a:extLst>
                </a:gridCol>
                <a:gridCol w="2988624">
                  <a:extLst>
                    <a:ext uri="{9D8B030D-6E8A-4147-A177-3AD203B41FA5}">
                      <a16:colId xmlns:a16="http://schemas.microsoft.com/office/drawing/2014/main" val="3430584898"/>
                    </a:ext>
                  </a:extLst>
                </a:gridCol>
                <a:gridCol w="2988624">
                  <a:extLst>
                    <a:ext uri="{9D8B030D-6E8A-4147-A177-3AD203B41FA5}">
                      <a16:colId xmlns:a16="http://schemas.microsoft.com/office/drawing/2014/main" val="1729045747"/>
                    </a:ext>
                  </a:extLst>
                </a:gridCol>
              </a:tblGrid>
              <a:tr h="370840">
                <a:tc>
                  <a:txBody>
                    <a:bodyPr/>
                    <a:lstStyle/>
                    <a:p>
                      <a:endParaRPr lang="en-US" dirty="0"/>
                    </a:p>
                  </a:txBody>
                  <a:tcPr/>
                </a:tc>
                <a:tc>
                  <a:txBody>
                    <a:bodyPr/>
                    <a:lstStyle/>
                    <a:p>
                      <a:r>
                        <a:rPr lang="fr-BE" dirty="0" smtClean="0"/>
                        <a:t>Nicole </a:t>
                      </a:r>
                    </a:p>
                    <a:p>
                      <a:r>
                        <a:rPr lang="fr-BE" dirty="0" smtClean="0"/>
                        <a:t>Lautier</a:t>
                      </a:r>
                      <a:endParaRPr lang="en-US" dirty="0"/>
                    </a:p>
                  </a:txBody>
                  <a:tcPr/>
                </a:tc>
                <a:tc>
                  <a:txBody>
                    <a:bodyPr/>
                    <a:lstStyle/>
                    <a:p>
                      <a:r>
                        <a:rPr lang="fr-BE" dirty="0" smtClean="0"/>
                        <a:t>Sam Wineburg</a:t>
                      </a:r>
                      <a:endParaRPr lang="en-US" dirty="0"/>
                    </a:p>
                  </a:txBody>
                  <a:tcPr/>
                </a:tc>
                <a:tc>
                  <a:txBody>
                    <a:bodyPr/>
                    <a:lstStyle/>
                    <a:p>
                      <a:r>
                        <a:rPr lang="fr-BE" dirty="0" smtClean="0"/>
                        <a:t>Robert Martineau</a:t>
                      </a:r>
                      <a:endParaRPr lang="en-US" dirty="0"/>
                    </a:p>
                  </a:txBody>
                  <a:tcPr/>
                </a:tc>
                <a:tc>
                  <a:txBody>
                    <a:bodyPr/>
                    <a:lstStyle/>
                    <a:p>
                      <a:r>
                        <a:rPr lang="fr-BE" dirty="0" smtClean="0"/>
                        <a:t>Peter Seixas</a:t>
                      </a:r>
                      <a:endParaRPr lang="en-US" dirty="0"/>
                    </a:p>
                  </a:txBody>
                  <a:tcPr/>
                </a:tc>
                <a:extLst>
                  <a:ext uri="{0D108BD9-81ED-4DB2-BD59-A6C34878D82A}">
                    <a16:rowId xmlns:a16="http://schemas.microsoft.com/office/drawing/2014/main" val="3525658726"/>
                  </a:ext>
                </a:extLst>
              </a:tr>
              <a:tr h="1005840">
                <a:tc>
                  <a:txBody>
                    <a:bodyPr/>
                    <a:lstStyle/>
                    <a:p>
                      <a:pPr marL="0" indent="0">
                        <a:buFontTx/>
                        <a:buNone/>
                      </a:pPr>
                      <a:r>
                        <a:rPr lang="fr-BE" dirty="0" smtClean="0"/>
                        <a:t>Modèle de la pensée historienne</a:t>
                      </a:r>
                    </a:p>
                  </a:txBody>
                  <a:tcPr/>
                </a:tc>
                <a:tc>
                  <a:txBody>
                    <a:bodyPr/>
                    <a:lstStyle/>
                    <a:p>
                      <a:pPr marL="0" indent="0">
                        <a:buFontTx/>
                        <a:buNone/>
                      </a:pPr>
                      <a:r>
                        <a:rPr lang="fr-FR" dirty="0" smtClean="0"/>
                        <a:t>- La critique des sources</a:t>
                      </a:r>
                    </a:p>
                    <a:p>
                      <a:pPr marL="0" indent="0">
                        <a:buFontTx/>
                        <a:buNone/>
                      </a:pPr>
                      <a:r>
                        <a:rPr lang="fr-FR" dirty="0" smtClean="0"/>
                        <a:t>- La périodisation</a:t>
                      </a:r>
                    </a:p>
                    <a:p>
                      <a:pPr marL="0" indent="0">
                        <a:buFontTx/>
                        <a:buNone/>
                      </a:pPr>
                      <a:r>
                        <a:rPr lang="fr-FR" dirty="0" smtClean="0"/>
                        <a:t>- Le contrôle du raisonnement analogique</a:t>
                      </a:r>
                    </a:p>
                    <a:p>
                      <a:pPr marL="0" indent="0">
                        <a:buFontTx/>
                        <a:buNone/>
                      </a:pPr>
                      <a:r>
                        <a:rPr lang="fr-FR" dirty="0" smtClean="0"/>
                        <a:t>- La construction d’  « entités historiques »</a:t>
                      </a:r>
                    </a:p>
                  </a:txBody>
                  <a:tcPr/>
                </a:tc>
                <a:tc>
                  <a:txBody>
                    <a:bodyPr/>
                    <a:lstStyle/>
                    <a:p>
                      <a:pPr marL="0" indent="0">
                        <a:buFontTx/>
                        <a:buNone/>
                      </a:pPr>
                      <a:r>
                        <a:rPr lang="fr-BE" baseline="0" dirty="0" smtClean="0"/>
                        <a:t>- Sourcing</a:t>
                      </a:r>
                    </a:p>
                    <a:p>
                      <a:pPr marL="0" indent="0">
                        <a:buFontTx/>
                        <a:buNone/>
                      </a:pPr>
                      <a:r>
                        <a:rPr lang="fr-BE" baseline="0" dirty="0" smtClean="0"/>
                        <a:t>- Corroboration</a:t>
                      </a:r>
                    </a:p>
                    <a:p>
                      <a:pPr marL="0" indent="0">
                        <a:buFontTx/>
                        <a:buNone/>
                      </a:pPr>
                      <a:r>
                        <a:rPr lang="fr-BE" baseline="0" dirty="0" smtClean="0"/>
                        <a:t>- Contextualisation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 L’attitude des historiens</a:t>
                      </a: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 La méthode historienne</a:t>
                      </a: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 Le langage de l’histoire</a:t>
                      </a: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 Le produit de l’histoire</a:t>
                      </a:r>
                    </a:p>
                    <a:p>
                      <a:pPr marL="0" marR="0" indent="0" algn="l" defTabSz="914400" rtl="0" eaLnBrk="1" fontAlgn="auto" latinLnBrk="0" hangingPunct="1">
                        <a:lnSpc>
                          <a:spcPct val="100000"/>
                        </a:lnSpc>
                        <a:spcBef>
                          <a:spcPts val="0"/>
                        </a:spcBef>
                        <a:spcAft>
                          <a:spcPts val="0"/>
                        </a:spcAft>
                        <a:buClrTx/>
                        <a:buSzTx/>
                        <a:buFontTx/>
                        <a:buNone/>
                        <a:tabLst/>
                        <a:defRPr/>
                      </a:pPr>
                      <a:endParaRPr lang="fr-BE" baseline="0" dirty="0" smtClean="0"/>
                    </a:p>
                  </a:txBody>
                  <a:tcPr/>
                </a:tc>
                <a:tc>
                  <a:txBody>
                    <a:bodyPr/>
                    <a:lstStyle/>
                    <a:p>
                      <a:r>
                        <a:rPr lang="fr-FR" dirty="0" smtClean="0"/>
                        <a:t>- La pertinence historique</a:t>
                      </a:r>
                    </a:p>
                    <a:p>
                      <a:r>
                        <a:rPr lang="fr-FR" dirty="0" smtClean="0"/>
                        <a:t>- Les sources</a:t>
                      </a:r>
                    </a:p>
                    <a:p>
                      <a:r>
                        <a:rPr lang="fr-FR" dirty="0" smtClean="0"/>
                        <a:t>- La continuité et le changement</a:t>
                      </a:r>
                    </a:p>
                    <a:p>
                      <a:r>
                        <a:rPr lang="fr-FR" dirty="0" smtClean="0"/>
                        <a:t>- Les causes et les conséquences</a:t>
                      </a:r>
                    </a:p>
                    <a:p>
                      <a:r>
                        <a:rPr lang="fr-FR" dirty="0" smtClean="0"/>
                        <a:t>- La perspective historique</a:t>
                      </a:r>
                    </a:p>
                    <a:p>
                      <a:r>
                        <a:rPr lang="fr-FR" dirty="0" smtClean="0"/>
                        <a:t>- La dimension éthique</a:t>
                      </a:r>
                    </a:p>
                    <a:p>
                      <a:endParaRPr lang="fr-FR" dirty="0" smtClean="0"/>
                    </a:p>
                  </a:txBody>
                  <a:tcPr/>
                </a:tc>
                <a:extLst>
                  <a:ext uri="{0D108BD9-81ED-4DB2-BD59-A6C34878D82A}">
                    <a16:rowId xmlns:a16="http://schemas.microsoft.com/office/drawing/2014/main" val="1255781920"/>
                  </a:ext>
                </a:extLst>
              </a:tr>
              <a:tr h="862965">
                <a:tc>
                  <a:txBody>
                    <a:bodyPr/>
                    <a:lstStyle/>
                    <a:p>
                      <a:pPr marL="0" indent="0">
                        <a:buFontTx/>
                        <a:buNone/>
                      </a:pPr>
                      <a:r>
                        <a:rPr lang="fr-BE" dirty="0" smtClean="0"/>
                        <a:t>La situation du temps historien dans le modèle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t>Dans  l’opération de </a:t>
                      </a:r>
                      <a:r>
                        <a:rPr lang="fr-BE" baseline="0" dirty="0" smtClean="0">
                          <a:solidFill>
                            <a:srgbClr val="7030A0"/>
                          </a:solidFill>
                        </a:rPr>
                        <a:t>périodisation </a:t>
                      </a:r>
                      <a:endParaRPr lang="fr-BE" dirty="0" smtClean="0">
                        <a:solidFill>
                          <a:srgbClr val="7030A0"/>
                        </a:solidFill>
                      </a:endParaRPr>
                    </a:p>
                  </a:txBody>
                  <a:tcPr/>
                </a:tc>
                <a:tc>
                  <a:txBody>
                    <a:bodyPr/>
                    <a:lstStyle/>
                    <a:p>
                      <a:pPr marL="0" indent="0">
                        <a:buFontTx/>
                        <a:buNone/>
                      </a:pPr>
                      <a:r>
                        <a:rPr lang="fr-BE" baseline="0" dirty="0" smtClean="0"/>
                        <a:t>Dans l’heuristique liée à la </a:t>
                      </a:r>
                      <a:r>
                        <a:rPr lang="fr-BE" baseline="0" dirty="0" smtClean="0">
                          <a:solidFill>
                            <a:srgbClr val="7030A0"/>
                          </a:solidFill>
                        </a:rPr>
                        <a:t>contextualisation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t>Dans </a:t>
                      </a:r>
                      <a:r>
                        <a:rPr lang="fr-BE" baseline="0" dirty="0" smtClean="0">
                          <a:solidFill>
                            <a:srgbClr val="7030A0"/>
                          </a:solidFill>
                        </a:rPr>
                        <a:t>les manifestations de l’attitude </a:t>
                      </a:r>
                      <a:r>
                        <a:rPr lang="fr-BE" baseline="0" dirty="0" smtClean="0"/>
                        <a:t>de l’historien</a:t>
                      </a:r>
                    </a:p>
                    <a:p>
                      <a:pPr marL="0" indent="0">
                        <a:buFontTx/>
                        <a:buNone/>
                      </a:pPr>
                      <a:r>
                        <a:rPr lang="fr-BE" baseline="0" dirty="0" smtClean="0"/>
                        <a:t>Dans l’étape du </a:t>
                      </a:r>
                      <a:r>
                        <a:rPr lang="fr-BE" baseline="0" dirty="0" smtClean="0">
                          <a:solidFill>
                            <a:srgbClr val="7030A0"/>
                          </a:solidFill>
                        </a:rPr>
                        <a:t>raisonnement de la méthode historienne</a:t>
                      </a:r>
                    </a:p>
                  </a:txBody>
                  <a:tcPr/>
                </a:tc>
                <a:tc>
                  <a:txBody>
                    <a:bodyPr/>
                    <a:lstStyle/>
                    <a:p>
                      <a:r>
                        <a:rPr lang="fr-BE" baseline="0" dirty="0" smtClean="0"/>
                        <a:t>Dans chacun des </a:t>
                      </a:r>
                      <a:r>
                        <a:rPr lang="fr-BE" baseline="0" dirty="0" smtClean="0">
                          <a:solidFill>
                            <a:srgbClr val="7030A0"/>
                          </a:solidFill>
                        </a:rPr>
                        <a:t>six concepts </a:t>
                      </a:r>
                      <a:r>
                        <a:rPr lang="fr-BE" baseline="0" dirty="0" smtClean="0"/>
                        <a:t>(prioritairement dans causalités/conséquences et continuité/changement)</a:t>
                      </a:r>
                    </a:p>
                  </a:txBody>
                  <a:tcPr/>
                </a:tc>
                <a:extLst>
                  <a:ext uri="{0D108BD9-81ED-4DB2-BD59-A6C34878D82A}">
                    <a16:rowId xmlns:a16="http://schemas.microsoft.com/office/drawing/2014/main" val="3557325629"/>
                  </a:ext>
                </a:extLst>
              </a:tr>
              <a:tr h="862965">
                <a:tc>
                  <a:txBody>
                    <a:bodyPr/>
                    <a:lstStyle/>
                    <a:p>
                      <a:r>
                        <a:rPr lang="fr-FR" dirty="0" smtClean="0"/>
                        <a:t>Place accordée au  temps historien</a:t>
                      </a:r>
                      <a:endParaRPr lang="fr-BE" dirty="0" smtClean="0"/>
                    </a:p>
                  </a:txBody>
                  <a:tcPr/>
                </a:tc>
                <a:tc>
                  <a:txBody>
                    <a:bodyPr/>
                    <a:lstStyle/>
                    <a:p>
                      <a:pPr marL="0" indent="0">
                        <a:buFontTx/>
                        <a:buNone/>
                      </a:pPr>
                      <a:r>
                        <a:rPr lang="fr-BE" dirty="0" smtClean="0">
                          <a:solidFill>
                            <a:schemeClr val="tx1"/>
                          </a:solidFill>
                        </a:rPr>
                        <a:t>Importante</a:t>
                      </a:r>
                    </a:p>
                    <a:p>
                      <a:pPr marL="0" indent="0">
                        <a:buFontTx/>
                        <a:buNone/>
                      </a:pPr>
                      <a:endParaRPr lang="fr-BE" dirty="0" smtClean="0">
                        <a:solidFill>
                          <a:schemeClr val="tx1"/>
                        </a:solidFill>
                      </a:endParaRPr>
                    </a:p>
                  </a:txBody>
                  <a:tcPr/>
                </a:tc>
                <a:tc>
                  <a:txBody>
                    <a:bodyPr/>
                    <a:lstStyle/>
                    <a:p>
                      <a:r>
                        <a:rPr lang="fr-BE" dirty="0" smtClean="0"/>
                        <a:t>Pas explicite</a:t>
                      </a:r>
                      <a:endParaRPr lang="fr-BE" baseline="0" dirty="0" smtClean="0"/>
                    </a:p>
                    <a:p>
                      <a:endParaRPr lang="fr-BE" baseline="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solidFill>
                            <a:schemeClr val="tx1"/>
                          </a:solidFill>
                        </a:rPr>
                        <a:t>Importante</a:t>
                      </a:r>
                    </a:p>
                  </a:txBody>
                  <a:tcPr/>
                </a:tc>
                <a:tc>
                  <a:txBody>
                    <a:bodyPr/>
                    <a:lstStyle/>
                    <a:p>
                      <a:r>
                        <a:rPr lang="fr-FR" dirty="0" smtClean="0"/>
                        <a:t>Omniprésente mais pas explicite</a:t>
                      </a:r>
                    </a:p>
                  </a:txBody>
                  <a:tcPr/>
                </a:tc>
                <a:extLst>
                  <a:ext uri="{0D108BD9-81ED-4DB2-BD59-A6C34878D82A}">
                    <a16:rowId xmlns:a16="http://schemas.microsoft.com/office/drawing/2014/main" val="522686707"/>
                  </a:ext>
                </a:extLst>
              </a:tr>
            </a:tbl>
          </a:graphicData>
        </a:graphic>
      </p:graphicFrame>
    </p:spTree>
    <p:extLst>
      <p:ext uri="{BB962C8B-B14F-4D97-AF65-F5344CB8AC3E}">
        <p14:creationId xmlns:p14="http://schemas.microsoft.com/office/powerpoint/2010/main" val="280189580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595612808"/>
              </p:ext>
            </p:extLst>
          </p:nvPr>
        </p:nvGraphicFramePr>
        <p:xfrm>
          <a:off x="95001" y="-27708"/>
          <a:ext cx="12004636" cy="6632426"/>
        </p:xfrm>
        <a:graphic>
          <a:graphicData uri="http://schemas.openxmlformats.org/drawingml/2006/table">
            <a:tbl>
              <a:tblPr firstRow="1" bandRow="1">
                <a:tableStyleId>{5C22544A-7EE6-4342-B048-85BDC9FD1C3A}</a:tableStyleId>
              </a:tblPr>
              <a:tblGrid>
                <a:gridCol w="1246290">
                  <a:extLst>
                    <a:ext uri="{9D8B030D-6E8A-4147-A177-3AD203B41FA5}">
                      <a16:colId xmlns:a16="http://schemas.microsoft.com/office/drawing/2014/main" val="2855181968"/>
                    </a:ext>
                  </a:extLst>
                </a:gridCol>
                <a:gridCol w="2260891">
                  <a:extLst>
                    <a:ext uri="{9D8B030D-6E8A-4147-A177-3AD203B41FA5}">
                      <a16:colId xmlns:a16="http://schemas.microsoft.com/office/drawing/2014/main" val="2811051138"/>
                    </a:ext>
                  </a:extLst>
                </a:gridCol>
                <a:gridCol w="2495137">
                  <a:extLst>
                    <a:ext uri="{9D8B030D-6E8A-4147-A177-3AD203B41FA5}">
                      <a16:colId xmlns:a16="http://schemas.microsoft.com/office/drawing/2014/main" val="122387925"/>
                    </a:ext>
                  </a:extLst>
                </a:gridCol>
                <a:gridCol w="3001159">
                  <a:extLst>
                    <a:ext uri="{9D8B030D-6E8A-4147-A177-3AD203B41FA5}">
                      <a16:colId xmlns:a16="http://schemas.microsoft.com/office/drawing/2014/main" val="3430584898"/>
                    </a:ext>
                  </a:extLst>
                </a:gridCol>
                <a:gridCol w="3001159">
                  <a:extLst>
                    <a:ext uri="{9D8B030D-6E8A-4147-A177-3AD203B41FA5}">
                      <a16:colId xmlns:a16="http://schemas.microsoft.com/office/drawing/2014/main" val="1729045747"/>
                    </a:ext>
                  </a:extLst>
                </a:gridCol>
              </a:tblGrid>
              <a:tr h="497634">
                <a:tc>
                  <a:txBody>
                    <a:bodyPr/>
                    <a:lstStyle/>
                    <a:p>
                      <a:endParaRPr lang="en-US" dirty="0"/>
                    </a:p>
                  </a:txBody>
                  <a:tcPr/>
                </a:tc>
                <a:tc>
                  <a:txBody>
                    <a:bodyPr/>
                    <a:lstStyle/>
                    <a:p>
                      <a:r>
                        <a:rPr lang="fr-BE" dirty="0" smtClean="0"/>
                        <a:t>Nicole </a:t>
                      </a:r>
                    </a:p>
                    <a:p>
                      <a:r>
                        <a:rPr lang="fr-BE" dirty="0" smtClean="0"/>
                        <a:t>Lautier</a:t>
                      </a:r>
                      <a:endParaRPr lang="en-US" dirty="0"/>
                    </a:p>
                  </a:txBody>
                  <a:tcPr/>
                </a:tc>
                <a:tc>
                  <a:txBody>
                    <a:bodyPr/>
                    <a:lstStyle/>
                    <a:p>
                      <a:r>
                        <a:rPr lang="fr-BE" dirty="0" smtClean="0"/>
                        <a:t>Sam Wineburg</a:t>
                      </a:r>
                      <a:endParaRPr lang="en-US" dirty="0"/>
                    </a:p>
                  </a:txBody>
                  <a:tcPr/>
                </a:tc>
                <a:tc>
                  <a:txBody>
                    <a:bodyPr/>
                    <a:lstStyle/>
                    <a:p>
                      <a:r>
                        <a:rPr lang="fr-BE" dirty="0" smtClean="0"/>
                        <a:t>Robert Martineau</a:t>
                      </a:r>
                      <a:endParaRPr lang="en-US" dirty="0"/>
                    </a:p>
                  </a:txBody>
                  <a:tcPr/>
                </a:tc>
                <a:tc>
                  <a:txBody>
                    <a:bodyPr/>
                    <a:lstStyle/>
                    <a:p>
                      <a:r>
                        <a:rPr lang="fr-BE" dirty="0" smtClean="0"/>
                        <a:t>Peter Seixas</a:t>
                      </a:r>
                      <a:endParaRPr lang="en-US" dirty="0"/>
                    </a:p>
                  </a:txBody>
                  <a:tcPr/>
                </a:tc>
                <a:extLst>
                  <a:ext uri="{0D108BD9-81ED-4DB2-BD59-A6C34878D82A}">
                    <a16:rowId xmlns:a16="http://schemas.microsoft.com/office/drawing/2014/main" val="3525658726"/>
                  </a:ext>
                </a:extLst>
              </a:tr>
              <a:tr h="643773">
                <a:tc rowSpan="13">
                  <a:txBody>
                    <a:bodyPr/>
                    <a:lstStyle/>
                    <a:p>
                      <a:pPr marL="0" indent="0">
                        <a:buFontTx/>
                        <a:buNone/>
                      </a:pPr>
                      <a:r>
                        <a:rPr lang="fr-BE" dirty="0" smtClean="0"/>
                        <a:t>Les opérations du temps historien</a:t>
                      </a:r>
                    </a:p>
                    <a:p>
                      <a:pPr marL="0" indent="0">
                        <a:buFontTx/>
                        <a:buNone/>
                      </a:pPr>
                      <a:endParaRPr lang="fr-BE" dirty="0" smtClean="0"/>
                    </a:p>
                    <a:p>
                      <a:pPr marL="0" indent="0">
                        <a:buFontTx/>
                        <a:buNone/>
                      </a:pPr>
                      <a:r>
                        <a:rPr lang="fr-BE" dirty="0" smtClean="0"/>
                        <a:t>Légende:</a:t>
                      </a:r>
                    </a:p>
                    <a:p>
                      <a:pPr marL="0" indent="0">
                        <a:buFontTx/>
                        <a:buNone/>
                      </a:pPr>
                      <a:endParaRPr lang="fr-BE" dirty="0" smtClean="0"/>
                    </a:p>
                    <a:p>
                      <a:pPr marL="285750" indent="-285750">
                        <a:buFontTx/>
                        <a:buChar char="-"/>
                      </a:pPr>
                      <a:r>
                        <a:rPr lang="fr-BE" dirty="0" smtClean="0">
                          <a:solidFill>
                            <a:srgbClr val="00B050"/>
                          </a:solidFill>
                        </a:rPr>
                        <a:t>4/4</a:t>
                      </a:r>
                    </a:p>
                    <a:p>
                      <a:pPr marL="285750" indent="-285750">
                        <a:buFontTx/>
                        <a:buChar char="-"/>
                      </a:pPr>
                      <a:r>
                        <a:rPr lang="fr-BE" dirty="0" smtClean="0">
                          <a:solidFill>
                            <a:srgbClr val="00B0F0"/>
                          </a:solidFill>
                        </a:rPr>
                        <a:t>3/4</a:t>
                      </a:r>
                    </a:p>
                    <a:p>
                      <a:pPr marL="285750" indent="-285750">
                        <a:buFontTx/>
                        <a:buChar char="-"/>
                      </a:pPr>
                      <a:r>
                        <a:rPr lang="fr-BE" dirty="0" smtClean="0">
                          <a:solidFill>
                            <a:srgbClr val="FFC000"/>
                          </a:solidFill>
                        </a:rPr>
                        <a:t>2/4</a:t>
                      </a:r>
                    </a:p>
                    <a:p>
                      <a:pPr marL="285750" indent="-285750">
                        <a:buFontTx/>
                        <a:buChar char="-"/>
                      </a:pPr>
                      <a:r>
                        <a:rPr lang="fr-BE" dirty="0" smtClean="0">
                          <a:solidFill>
                            <a:srgbClr val="FF0000"/>
                          </a:solidFill>
                        </a:rPr>
                        <a:t>1/4</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solidFill>
                            <a:srgbClr val="00B050"/>
                          </a:solidFill>
                        </a:rPr>
                        <a:t>La c</a:t>
                      </a:r>
                      <a:r>
                        <a:rPr lang="fr-FR" dirty="0" smtClean="0">
                          <a:solidFill>
                            <a:srgbClr val="00B050"/>
                          </a:solidFill>
                        </a:rPr>
                        <a:t>osériation (diachronie)</a:t>
                      </a:r>
                    </a:p>
                  </a:txBody>
                  <a:tcPr/>
                </a:tc>
                <a:tc>
                  <a:txBody>
                    <a:bodyPr/>
                    <a:lstStyle/>
                    <a:p>
                      <a:pPr marL="0" indent="0">
                        <a:buFontTx/>
                        <a:buNone/>
                      </a:pPr>
                      <a:r>
                        <a:rPr lang="fr-BE" baseline="0" dirty="0" smtClean="0">
                          <a:solidFill>
                            <a:srgbClr val="00B050"/>
                          </a:solidFill>
                        </a:rPr>
                        <a:t>La chronologie</a:t>
                      </a:r>
                    </a:p>
                  </a:txBody>
                  <a:tcPr/>
                </a:tc>
                <a:tc>
                  <a:txBody>
                    <a:bodyPr/>
                    <a:lstStyle/>
                    <a:p>
                      <a:pPr marL="0" indent="0">
                        <a:buFontTx/>
                        <a:buNone/>
                      </a:pPr>
                      <a:r>
                        <a:rPr lang="fr-BE" baseline="0" dirty="0" smtClean="0">
                          <a:solidFill>
                            <a:srgbClr val="00B050"/>
                          </a:solidFill>
                        </a:rPr>
                        <a:t>La chronologie</a:t>
                      </a:r>
                    </a:p>
                    <a:p>
                      <a:pPr marL="0" indent="0">
                        <a:buFontTx/>
                        <a:buNone/>
                      </a:pPr>
                      <a:endParaRPr lang="fr-BE" baseline="0" dirty="0" smtClean="0">
                        <a:solidFill>
                          <a:srgbClr val="00B050"/>
                        </a:solidFill>
                      </a:endParaRPr>
                    </a:p>
                  </a:txBody>
                  <a:tcPr/>
                </a:tc>
                <a:tc>
                  <a:txBody>
                    <a:bodyPr/>
                    <a:lstStyle/>
                    <a:p>
                      <a:pPr marL="0" indent="0">
                        <a:buFontTx/>
                        <a:buNone/>
                      </a:pPr>
                      <a:r>
                        <a:rPr lang="fr-FR" baseline="0" dirty="0" smtClean="0">
                          <a:solidFill>
                            <a:srgbClr val="00B050"/>
                          </a:solidFill>
                        </a:rPr>
                        <a:t>La chronologie</a:t>
                      </a:r>
                    </a:p>
                  </a:txBody>
                  <a:tcPr/>
                </a:tc>
                <a:extLst>
                  <a:ext uri="{0D108BD9-81ED-4DB2-BD59-A6C34878D82A}">
                    <a16:rowId xmlns:a16="http://schemas.microsoft.com/office/drawing/2014/main" val="1764619415"/>
                  </a:ext>
                </a:extLst>
              </a:tr>
              <a:tr h="497634">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BE" dirty="0" smtClean="0">
                          <a:solidFill>
                            <a:srgbClr val="00B0F0"/>
                          </a:solidFill>
                        </a:rPr>
                        <a:t>Le changement</a:t>
                      </a:r>
                    </a:p>
                  </a:txBody>
                  <a:tcPr/>
                </a:tc>
                <a:tc>
                  <a:txBody>
                    <a:bodyPr/>
                    <a:lstStyle/>
                    <a:p>
                      <a:pPr marL="0" indent="0" algn="ctr">
                        <a:buFontTx/>
                        <a:buNone/>
                      </a:pPr>
                      <a:r>
                        <a:rPr lang="fr-BE" baseline="0" dirty="0" smtClean="0">
                          <a:solidFill>
                            <a:srgbClr val="00B0F0"/>
                          </a:solidFill>
                        </a:rPr>
                        <a:t>/</a:t>
                      </a:r>
                    </a:p>
                  </a:txBody>
                  <a:tcPr/>
                </a:tc>
                <a:tc>
                  <a:txBody>
                    <a:bodyPr/>
                    <a:lstStyle/>
                    <a:p>
                      <a:pPr marL="0" indent="0">
                        <a:buFontTx/>
                        <a:buNone/>
                      </a:pPr>
                      <a:r>
                        <a:rPr lang="fr-BE" baseline="0" dirty="0" smtClean="0">
                          <a:solidFill>
                            <a:srgbClr val="00B0F0"/>
                          </a:solidFill>
                        </a:rPr>
                        <a:t>Le changement/ la différence</a:t>
                      </a:r>
                    </a:p>
                  </a:txBody>
                  <a:tcPr/>
                </a:tc>
                <a:tc>
                  <a:txBody>
                    <a:bodyPr/>
                    <a:lstStyle/>
                    <a:p>
                      <a:pPr marL="0" indent="0">
                        <a:buFontTx/>
                        <a:buNone/>
                      </a:pPr>
                      <a:r>
                        <a:rPr lang="fr-BE" baseline="0" dirty="0" smtClean="0">
                          <a:solidFill>
                            <a:srgbClr val="00B0F0"/>
                          </a:solidFill>
                        </a:rPr>
                        <a:t>Le changement</a:t>
                      </a:r>
                    </a:p>
                  </a:txBody>
                  <a:tcPr/>
                </a:tc>
                <a:extLst>
                  <a:ext uri="{0D108BD9-81ED-4DB2-BD59-A6C34878D82A}">
                    <a16:rowId xmlns:a16="http://schemas.microsoft.com/office/drawing/2014/main" val="2855176868"/>
                  </a:ext>
                </a:extLst>
              </a:tr>
              <a:tr h="309089">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BE" dirty="0" smtClean="0">
                          <a:solidFill>
                            <a:srgbClr val="00B0F0"/>
                          </a:solidFill>
                        </a:rPr>
                        <a:t>La continuité</a:t>
                      </a:r>
                    </a:p>
                  </a:txBody>
                  <a:tcPr/>
                </a:tc>
                <a:tc>
                  <a:txBody>
                    <a:bodyPr/>
                    <a:lstStyle/>
                    <a:p>
                      <a:pPr marL="0" indent="0" algn="ctr">
                        <a:buFontTx/>
                        <a:buNone/>
                      </a:pPr>
                      <a:r>
                        <a:rPr lang="fr-BE" baseline="0" dirty="0" smtClean="0">
                          <a:solidFill>
                            <a:srgbClr val="00B0F0"/>
                          </a:solidFill>
                        </a:rPr>
                        <a:t>/</a:t>
                      </a:r>
                    </a:p>
                  </a:txBody>
                  <a:tcPr/>
                </a:tc>
                <a:tc>
                  <a:txBody>
                    <a:bodyPr/>
                    <a:lstStyle/>
                    <a:p>
                      <a:pPr marL="0" indent="0">
                        <a:buFontTx/>
                        <a:buNone/>
                      </a:pPr>
                      <a:r>
                        <a:rPr lang="fr-BE" baseline="0" dirty="0" smtClean="0">
                          <a:solidFill>
                            <a:srgbClr val="00B0F0"/>
                          </a:solidFill>
                        </a:rPr>
                        <a:t>La continuité</a:t>
                      </a:r>
                    </a:p>
                  </a:txBody>
                  <a:tcPr/>
                </a:tc>
                <a:tc>
                  <a:txBody>
                    <a:bodyPr/>
                    <a:lstStyle/>
                    <a:p>
                      <a:r>
                        <a:rPr lang="fr-BE" baseline="0" dirty="0" smtClean="0">
                          <a:solidFill>
                            <a:srgbClr val="00B0F0"/>
                          </a:solidFill>
                        </a:rPr>
                        <a:t>La continuité</a:t>
                      </a:r>
                    </a:p>
                  </a:txBody>
                  <a:tcPr/>
                </a:tc>
                <a:extLst>
                  <a:ext uri="{0D108BD9-81ED-4DB2-BD59-A6C34878D82A}">
                    <a16:rowId xmlns:a16="http://schemas.microsoft.com/office/drawing/2014/main" val="3079490033"/>
                  </a:ext>
                </a:extLst>
              </a:tr>
              <a:tr h="398725">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BE" dirty="0" smtClean="0">
                          <a:solidFill>
                            <a:srgbClr val="FFC000"/>
                          </a:solidFill>
                        </a:rPr>
                        <a:t>La rupture</a:t>
                      </a:r>
                    </a:p>
                  </a:txBody>
                  <a:tcPr/>
                </a:tc>
                <a:tc>
                  <a:txBody>
                    <a:bodyPr/>
                    <a:lstStyle/>
                    <a:p>
                      <a:pPr marL="0" indent="0" algn="ctr">
                        <a:buFontTx/>
                        <a:buNone/>
                      </a:pPr>
                      <a:r>
                        <a:rPr lang="fr-BE" baseline="0" dirty="0" smtClean="0">
                          <a:solidFill>
                            <a:srgbClr val="FFC000"/>
                          </a:solidFill>
                        </a:rPr>
                        <a:t>/</a:t>
                      </a:r>
                    </a:p>
                  </a:txBody>
                  <a:tcPr/>
                </a:tc>
                <a:tc>
                  <a:txBody>
                    <a:bodyPr/>
                    <a:lstStyle/>
                    <a:p>
                      <a:pPr marL="0" indent="0" algn="ctr">
                        <a:buFontTx/>
                        <a:buNone/>
                      </a:pPr>
                      <a:r>
                        <a:rPr lang="fr-BE" baseline="0" dirty="0" smtClean="0">
                          <a:solidFill>
                            <a:srgbClr val="FFC000"/>
                          </a:solidFill>
                        </a:rPr>
                        <a:t>/</a:t>
                      </a:r>
                    </a:p>
                  </a:txBody>
                  <a:tcPr/>
                </a:tc>
                <a:tc>
                  <a:txBody>
                    <a:bodyPr/>
                    <a:lstStyle/>
                    <a:p>
                      <a:r>
                        <a:rPr lang="fr-BE" baseline="0" dirty="0" smtClean="0">
                          <a:solidFill>
                            <a:srgbClr val="FFC000"/>
                          </a:solidFill>
                        </a:rPr>
                        <a:t>Les ruptures</a:t>
                      </a:r>
                    </a:p>
                  </a:txBody>
                  <a:tcPr/>
                </a:tc>
                <a:extLst>
                  <a:ext uri="{0D108BD9-81ED-4DB2-BD59-A6C34878D82A}">
                    <a16:rowId xmlns:a16="http://schemas.microsoft.com/office/drawing/2014/main" val="3653733682"/>
                  </a:ext>
                </a:extLst>
              </a:tr>
              <a:tr h="324544">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solidFill>
                            <a:srgbClr val="00B0F0"/>
                          </a:solidFill>
                        </a:rPr>
                        <a:t>La périodisation</a:t>
                      </a:r>
                      <a:endParaRPr lang="fr-BE" dirty="0" smtClean="0">
                        <a:solidFill>
                          <a:srgbClr val="00B0F0"/>
                        </a:solidFill>
                      </a:endParaRPr>
                    </a:p>
                  </a:txBody>
                  <a:tcPr/>
                </a:tc>
                <a:tc>
                  <a:txBody>
                    <a:bodyPr/>
                    <a:lstStyle/>
                    <a:p>
                      <a:pPr marL="0" indent="0" algn="ctr">
                        <a:buFontTx/>
                        <a:buNone/>
                      </a:pPr>
                      <a:r>
                        <a:rPr lang="fr-BE" baseline="0" dirty="0" smtClean="0">
                          <a:solidFill>
                            <a:srgbClr val="00B0F0"/>
                          </a:solidFill>
                        </a:rPr>
                        <a:t>/</a:t>
                      </a:r>
                    </a:p>
                  </a:txBody>
                  <a:tcPr/>
                </a:tc>
                <a:tc>
                  <a:txBody>
                    <a:bodyPr/>
                    <a:lstStyle/>
                    <a:p>
                      <a:pPr marL="0" indent="0">
                        <a:buFontTx/>
                        <a:buNone/>
                      </a:pPr>
                      <a:r>
                        <a:rPr lang="fr-BE" baseline="0" dirty="0" smtClean="0">
                          <a:solidFill>
                            <a:srgbClr val="00B0F0"/>
                          </a:solidFill>
                        </a:rPr>
                        <a:t>La périodisation</a:t>
                      </a:r>
                    </a:p>
                  </a:txBody>
                  <a:tcPr/>
                </a:tc>
                <a:tc>
                  <a:txBody>
                    <a:bodyPr/>
                    <a:lstStyle/>
                    <a:p>
                      <a:r>
                        <a:rPr lang="fr-BE" baseline="0" dirty="0" smtClean="0">
                          <a:solidFill>
                            <a:srgbClr val="00B0F0"/>
                          </a:solidFill>
                        </a:rPr>
                        <a:t>La périodisation</a:t>
                      </a:r>
                    </a:p>
                  </a:txBody>
                  <a:tcPr/>
                </a:tc>
                <a:extLst>
                  <a:ext uri="{0D108BD9-81ED-4DB2-BD59-A6C34878D82A}">
                    <a16:rowId xmlns:a16="http://schemas.microsoft.com/office/drawing/2014/main" val="4124306229"/>
                  </a:ext>
                </a:extLst>
              </a:tr>
              <a:tr h="553270">
                <a:tc vMerge="1">
                  <a:txBody>
                    <a:bodyPr/>
                    <a:lstStyle/>
                    <a:p>
                      <a:endParaRPr 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dirty="0" smtClean="0">
                          <a:solidFill>
                            <a:srgbClr val="00B0F0"/>
                          </a:solidFill>
                        </a:rPr>
                        <a:t>/</a:t>
                      </a:r>
                    </a:p>
                  </a:txBody>
                  <a:tcPr/>
                </a:tc>
                <a:tc>
                  <a:txBody>
                    <a:bodyPr/>
                    <a:lstStyle/>
                    <a:p>
                      <a:pPr marL="0" indent="0">
                        <a:buFontTx/>
                        <a:buNone/>
                      </a:pPr>
                      <a:r>
                        <a:rPr lang="fr-BE" baseline="0" dirty="0" smtClean="0">
                          <a:solidFill>
                            <a:srgbClr val="00B0F0"/>
                          </a:solidFill>
                        </a:rPr>
                        <a:t>Causes/conséquences</a:t>
                      </a:r>
                    </a:p>
                  </a:txBody>
                  <a:tcPr/>
                </a:tc>
                <a:tc>
                  <a:txBody>
                    <a:bodyPr/>
                    <a:lstStyle/>
                    <a:p>
                      <a:pPr marL="0" indent="0">
                        <a:buFontTx/>
                        <a:buNone/>
                      </a:pPr>
                      <a:r>
                        <a:rPr lang="fr-BE" baseline="0" dirty="0" smtClean="0">
                          <a:solidFill>
                            <a:srgbClr val="00B0F0"/>
                          </a:solidFill>
                        </a:rPr>
                        <a:t>L’incidence/la causalité</a:t>
                      </a:r>
                    </a:p>
                  </a:txBody>
                  <a:tcPr/>
                </a:tc>
                <a:tc>
                  <a:txBody>
                    <a:bodyPr/>
                    <a:lstStyle/>
                    <a:p>
                      <a:r>
                        <a:rPr lang="fr-BE" baseline="0" dirty="0" smtClean="0">
                          <a:solidFill>
                            <a:srgbClr val="00B0F0"/>
                          </a:solidFill>
                        </a:rPr>
                        <a:t>Causalité/conséquences</a:t>
                      </a:r>
                    </a:p>
                  </a:txBody>
                  <a:tcPr/>
                </a:tc>
                <a:extLst>
                  <a:ext uri="{0D108BD9-81ED-4DB2-BD59-A6C34878D82A}">
                    <a16:rowId xmlns:a16="http://schemas.microsoft.com/office/drawing/2014/main" val="3899847299"/>
                  </a:ext>
                </a:extLst>
              </a:tr>
              <a:tr h="701633">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BE" dirty="0" smtClean="0">
                          <a:solidFill>
                            <a:srgbClr val="00B0F0"/>
                          </a:solidFill>
                        </a:rPr>
                        <a:t>La</a:t>
                      </a:r>
                      <a:r>
                        <a:rPr lang="fr-BE" baseline="0" dirty="0" smtClean="0">
                          <a:solidFill>
                            <a:srgbClr val="00B0F0"/>
                          </a:solidFill>
                        </a:rPr>
                        <a:t> c</a:t>
                      </a:r>
                      <a:r>
                        <a:rPr lang="fr-BE" dirty="0" smtClean="0">
                          <a:solidFill>
                            <a:srgbClr val="00B0F0"/>
                          </a:solidFill>
                        </a:rPr>
                        <a:t>osériation</a:t>
                      </a:r>
                      <a:r>
                        <a:rPr lang="fr-BE" baseline="0" dirty="0" smtClean="0">
                          <a:solidFill>
                            <a:srgbClr val="00B0F0"/>
                          </a:solidFill>
                        </a:rPr>
                        <a:t> (rythmes)</a:t>
                      </a:r>
                      <a:endParaRPr lang="fr-BE" dirty="0" smtClean="0">
                        <a:solidFill>
                          <a:srgbClr val="00B0F0"/>
                        </a:solidFill>
                      </a:endParaRPr>
                    </a:p>
                  </a:txBody>
                  <a:tcPr/>
                </a:tc>
                <a:tc>
                  <a:txBody>
                    <a:bodyPr/>
                    <a:lstStyle/>
                    <a:p>
                      <a:pPr marL="0" indent="0" algn="ctr">
                        <a:buFontTx/>
                        <a:buNone/>
                      </a:pPr>
                      <a:r>
                        <a:rPr lang="fr-BE" baseline="0" dirty="0" smtClean="0">
                          <a:solidFill>
                            <a:srgbClr val="00B0F0"/>
                          </a:solidFill>
                        </a:rPr>
                        <a:t>/</a:t>
                      </a:r>
                    </a:p>
                  </a:txBody>
                  <a:tcPr/>
                </a:tc>
                <a:tc>
                  <a:txBody>
                    <a:bodyPr/>
                    <a:lstStyle/>
                    <a:p>
                      <a:pPr marL="0" indent="0">
                        <a:buFontTx/>
                        <a:buNone/>
                      </a:pPr>
                      <a:r>
                        <a:rPr lang="fr-BE" baseline="0" dirty="0" smtClean="0">
                          <a:solidFill>
                            <a:srgbClr val="00B0F0"/>
                          </a:solidFill>
                        </a:rPr>
                        <a:t>Les rythmes </a:t>
                      </a:r>
                    </a:p>
                  </a:txBody>
                  <a:tcPr/>
                </a:tc>
                <a:tc>
                  <a:txBody>
                    <a:bodyPr/>
                    <a:lstStyle/>
                    <a:p>
                      <a:r>
                        <a:rPr lang="fr-BE" baseline="0" dirty="0" smtClean="0">
                          <a:solidFill>
                            <a:srgbClr val="00B0F0"/>
                          </a:solidFill>
                        </a:rPr>
                        <a:t>Les rythmes</a:t>
                      </a:r>
                    </a:p>
                  </a:txBody>
                  <a:tcPr/>
                </a:tc>
                <a:extLst>
                  <a:ext uri="{0D108BD9-81ED-4DB2-BD59-A6C34878D82A}">
                    <a16:rowId xmlns:a16="http://schemas.microsoft.com/office/drawing/2014/main" val="131575635"/>
                  </a:ext>
                </a:extLst>
              </a:tr>
              <a:tr h="497634">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solidFill>
                            <a:srgbClr val="00B0F0"/>
                          </a:solidFill>
                        </a:rPr>
                        <a:t>La s</a:t>
                      </a:r>
                      <a:r>
                        <a:rPr lang="fr-FR" dirty="0" smtClean="0">
                          <a:solidFill>
                            <a:srgbClr val="00B0F0"/>
                          </a:solidFill>
                        </a:rPr>
                        <a:t>imultanéité</a:t>
                      </a:r>
                    </a:p>
                  </a:txBody>
                  <a:tcPr/>
                </a:tc>
                <a:tc>
                  <a:txBody>
                    <a:bodyPr/>
                    <a:lstStyle/>
                    <a:p>
                      <a:pPr marL="0" indent="0" algn="ctr">
                        <a:buFontTx/>
                        <a:buNone/>
                      </a:pPr>
                      <a:r>
                        <a:rPr lang="fr-BE" baseline="0" dirty="0" smtClean="0">
                          <a:solidFill>
                            <a:srgbClr val="00B0F0"/>
                          </a:solidFill>
                        </a:rPr>
                        <a:t>/</a:t>
                      </a:r>
                    </a:p>
                  </a:txBody>
                  <a:tcPr/>
                </a:tc>
                <a:tc>
                  <a:txBody>
                    <a:bodyPr/>
                    <a:lstStyle/>
                    <a:p>
                      <a:pPr marL="0" indent="0">
                        <a:buFontTx/>
                        <a:buNone/>
                      </a:pPr>
                      <a:r>
                        <a:rPr lang="fr-BE" baseline="0" dirty="0" smtClean="0">
                          <a:solidFill>
                            <a:srgbClr val="00B0F0"/>
                          </a:solidFill>
                        </a:rPr>
                        <a:t>La synchronie</a:t>
                      </a:r>
                    </a:p>
                  </a:txBody>
                  <a:tcPr/>
                </a:tc>
                <a:tc>
                  <a:txBody>
                    <a:bodyPr/>
                    <a:lstStyle/>
                    <a:p>
                      <a:r>
                        <a:rPr lang="fr-BE" baseline="0" dirty="0" smtClean="0">
                          <a:solidFill>
                            <a:srgbClr val="00B0F0"/>
                          </a:solidFill>
                        </a:rPr>
                        <a:t>La simultanéité</a:t>
                      </a:r>
                    </a:p>
                  </a:txBody>
                  <a:tcPr/>
                </a:tc>
                <a:extLst>
                  <a:ext uri="{0D108BD9-81ED-4DB2-BD59-A6C34878D82A}">
                    <a16:rowId xmlns:a16="http://schemas.microsoft.com/office/drawing/2014/main" val="2498040919"/>
                  </a:ext>
                </a:extLst>
              </a:tr>
              <a:tr h="284362">
                <a:tc vMerge="1">
                  <a:txBody>
                    <a:bodyPr/>
                    <a:lstStyle/>
                    <a:p>
                      <a:endParaRPr 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dirty="0" smtClean="0">
                          <a:solidFill>
                            <a:srgbClr val="FFC000"/>
                          </a:solidFill>
                        </a:rPr>
                        <a:t>/</a:t>
                      </a:r>
                    </a:p>
                  </a:txBody>
                  <a:tcPr/>
                </a:tc>
                <a:tc>
                  <a:txBody>
                    <a:bodyPr/>
                    <a:lstStyle/>
                    <a:p>
                      <a:pPr marL="0" indent="0" algn="ctr">
                        <a:buFontTx/>
                        <a:buNone/>
                      </a:pPr>
                      <a:r>
                        <a:rPr lang="fr-BE" baseline="0" dirty="0" smtClean="0">
                          <a:solidFill>
                            <a:srgbClr val="FFC000"/>
                          </a:solidFill>
                        </a:rPr>
                        <a:t>/</a:t>
                      </a:r>
                    </a:p>
                  </a:txBody>
                  <a:tcPr/>
                </a:tc>
                <a:tc>
                  <a:txBody>
                    <a:bodyPr/>
                    <a:lstStyle/>
                    <a:p>
                      <a:pPr marL="0" indent="0">
                        <a:buFontTx/>
                        <a:buNone/>
                      </a:pPr>
                      <a:r>
                        <a:rPr lang="fr-BE" baseline="0" dirty="0" smtClean="0">
                          <a:solidFill>
                            <a:srgbClr val="FFC000"/>
                          </a:solidFill>
                        </a:rPr>
                        <a:t>L’empathie historienne</a:t>
                      </a:r>
                    </a:p>
                  </a:txBody>
                  <a:tcPr/>
                </a:tc>
                <a:tc>
                  <a:txBody>
                    <a:bodyPr/>
                    <a:lstStyle/>
                    <a:p>
                      <a:r>
                        <a:rPr lang="fr-BE" baseline="0" dirty="0" smtClean="0">
                          <a:solidFill>
                            <a:srgbClr val="FFC000"/>
                          </a:solidFill>
                        </a:rPr>
                        <a:t>L’empathie historienne</a:t>
                      </a:r>
                    </a:p>
                  </a:txBody>
                  <a:tcPr/>
                </a:tc>
                <a:extLst>
                  <a:ext uri="{0D108BD9-81ED-4DB2-BD59-A6C34878D82A}">
                    <a16:rowId xmlns:a16="http://schemas.microsoft.com/office/drawing/2014/main" val="81996165"/>
                  </a:ext>
                </a:extLst>
              </a:tr>
              <a:tr h="373243">
                <a:tc vMerge="1">
                  <a:txBody>
                    <a:bodyPr/>
                    <a:lstStyle/>
                    <a:p>
                      <a:endParaRPr 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dirty="0" smtClean="0">
                          <a:solidFill>
                            <a:srgbClr val="00B0F0"/>
                          </a:solidFill>
                        </a:rPr>
                        <a:t>/</a:t>
                      </a:r>
                    </a:p>
                  </a:txBody>
                  <a:tcPr/>
                </a:tc>
                <a:tc>
                  <a:txBody>
                    <a:bodyPr/>
                    <a:lstStyle/>
                    <a:p>
                      <a:pPr marL="0" indent="0" algn="just">
                        <a:buFontTx/>
                        <a:buNone/>
                      </a:pPr>
                      <a:r>
                        <a:rPr lang="fr-BE" baseline="0" dirty="0" smtClean="0">
                          <a:solidFill>
                            <a:srgbClr val="00B0F0"/>
                          </a:solidFill>
                        </a:rPr>
                        <a:t>La contextualisation</a:t>
                      </a:r>
                    </a:p>
                  </a:txBody>
                  <a:tcPr/>
                </a:tc>
                <a:tc>
                  <a:txBody>
                    <a:bodyPr/>
                    <a:lstStyle/>
                    <a:p>
                      <a:pPr marL="0" indent="0">
                        <a:buFontTx/>
                        <a:buNone/>
                      </a:pPr>
                      <a:r>
                        <a:rPr lang="fr-BE" baseline="0" dirty="0" smtClean="0">
                          <a:solidFill>
                            <a:srgbClr val="00B0F0"/>
                          </a:solidFill>
                        </a:rPr>
                        <a:t>L’occurrence</a:t>
                      </a:r>
                    </a:p>
                  </a:txBody>
                  <a:tcPr/>
                </a:tc>
                <a:tc>
                  <a:txBody>
                    <a:bodyPr/>
                    <a:lstStyle/>
                    <a:p>
                      <a:r>
                        <a:rPr lang="fr-BE" baseline="0" dirty="0" smtClean="0">
                          <a:solidFill>
                            <a:srgbClr val="00B0F0"/>
                          </a:solidFill>
                        </a:rPr>
                        <a:t>La contextualisation</a:t>
                      </a:r>
                    </a:p>
                  </a:txBody>
                  <a:tcPr/>
                </a:tc>
                <a:extLst>
                  <a:ext uri="{0D108BD9-81ED-4DB2-BD59-A6C34878D82A}">
                    <a16:rowId xmlns:a16="http://schemas.microsoft.com/office/drawing/2014/main" val="706673700"/>
                  </a:ext>
                </a:extLst>
              </a:tr>
              <a:tr h="284362">
                <a:tc vMerge="1">
                  <a:txBody>
                    <a:bodyPr/>
                    <a:lstStyle/>
                    <a:p>
                      <a:endParaRPr 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dirty="0" smtClean="0">
                          <a:solidFill>
                            <a:srgbClr val="FFC000"/>
                          </a:solidFill>
                        </a:rPr>
                        <a:t>/</a:t>
                      </a:r>
                    </a:p>
                  </a:txBody>
                  <a:tcPr/>
                </a:tc>
                <a:tc>
                  <a:txBody>
                    <a:bodyPr/>
                    <a:lstStyle/>
                    <a:p>
                      <a:pPr marL="0" indent="0" algn="ctr">
                        <a:buFontTx/>
                        <a:buNone/>
                      </a:pPr>
                      <a:r>
                        <a:rPr lang="fr-BE" baseline="0" dirty="0" smtClean="0">
                          <a:solidFill>
                            <a:srgbClr val="FFC000"/>
                          </a:solidFill>
                        </a:rPr>
                        <a:t>/</a:t>
                      </a:r>
                    </a:p>
                  </a:txBody>
                  <a:tcPr/>
                </a:tc>
                <a:tc>
                  <a:txBody>
                    <a:bodyPr/>
                    <a:lstStyle/>
                    <a:p>
                      <a:pPr marL="0" indent="0">
                        <a:buFontTx/>
                        <a:buNone/>
                      </a:pPr>
                      <a:r>
                        <a:rPr lang="fr-BE" baseline="0" dirty="0" smtClean="0">
                          <a:solidFill>
                            <a:srgbClr val="FFC000"/>
                          </a:solidFill>
                        </a:rPr>
                        <a:t>La durée </a:t>
                      </a:r>
                    </a:p>
                  </a:txBody>
                  <a:tcPr/>
                </a:tc>
                <a:tc>
                  <a:txBody>
                    <a:bodyPr/>
                    <a:lstStyle/>
                    <a:p>
                      <a:r>
                        <a:rPr lang="fr-BE" baseline="0" dirty="0" smtClean="0">
                          <a:solidFill>
                            <a:srgbClr val="FFC000"/>
                          </a:solidFill>
                        </a:rPr>
                        <a:t>La durée</a:t>
                      </a:r>
                    </a:p>
                  </a:txBody>
                  <a:tcPr/>
                </a:tc>
                <a:extLst>
                  <a:ext uri="{0D108BD9-81ED-4DB2-BD59-A6C34878D82A}">
                    <a16:rowId xmlns:a16="http://schemas.microsoft.com/office/drawing/2014/main" val="2997635746"/>
                  </a:ext>
                </a:extLst>
              </a:tr>
              <a:tr h="284362">
                <a:tc vMerge="1">
                  <a:txBody>
                    <a:bodyPr/>
                    <a:lstStyle/>
                    <a:p>
                      <a:endParaRPr 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dirty="0" smtClean="0">
                          <a:solidFill>
                            <a:srgbClr val="FF0000"/>
                          </a:solidFill>
                        </a:rPr>
                        <a:t>/</a:t>
                      </a:r>
                    </a:p>
                  </a:txBody>
                  <a:tcPr/>
                </a:tc>
                <a:tc>
                  <a:txBody>
                    <a:bodyPr/>
                    <a:lstStyle/>
                    <a:p>
                      <a:pPr marL="0" indent="0" algn="ctr">
                        <a:buFontTx/>
                        <a:buNone/>
                      </a:pPr>
                      <a:r>
                        <a:rPr lang="fr-BE" baseline="0" dirty="0" smtClean="0">
                          <a:solidFill>
                            <a:srgbClr val="FF0000"/>
                          </a:solidFill>
                        </a:rPr>
                        <a:t>/</a:t>
                      </a:r>
                    </a:p>
                  </a:txBody>
                  <a:tcPr/>
                </a:tc>
                <a:tc>
                  <a:txBody>
                    <a:bodyPr/>
                    <a:lstStyle/>
                    <a:p>
                      <a:pPr marL="0" indent="0">
                        <a:buFontTx/>
                        <a:buNone/>
                      </a:pPr>
                      <a:r>
                        <a:rPr lang="fr-BE" baseline="0" dirty="0" smtClean="0">
                          <a:solidFill>
                            <a:srgbClr val="FF0000"/>
                          </a:solidFill>
                        </a:rPr>
                        <a:t>Le jugement moral</a:t>
                      </a:r>
                    </a:p>
                  </a:txBody>
                  <a:tcPr/>
                </a:tc>
                <a:tc>
                  <a:txBody>
                    <a:bodyPr/>
                    <a:lstStyle/>
                    <a:p>
                      <a:pPr algn="ctr"/>
                      <a:r>
                        <a:rPr lang="fr-BE" baseline="0" dirty="0" smtClean="0">
                          <a:solidFill>
                            <a:srgbClr val="FF0000"/>
                          </a:solidFill>
                        </a:rPr>
                        <a:t>/</a:t>
                      </a:r>
                    </a:p>
                  </a:txBody>
                  <a:tcPr/>
                </a:tc>
                <a:extLst>
                  <a:ext uri="{0D108BD9-81ED-4DB2-BD59-A6C34878D82A}">
                    <a16:rowId xmlns:a16="http://schemas.microsoft.com/office/drawing/2014/main" val="1596034279"/>
                  </a:ext>
                </a:extLst>
              </a:tr>
              <a:tr h="497634">
                <a:tc vMerge="1">
                  <a:txBody>
                    <a:bodyPr/>
                    <a:lstStyle/>
                    <a:p>
                      <a:endParaRPr lang="en-US"/>
                    </a:p>
                  </a:txBody>
                  <a:tcPr/>
                </a:tc>
                <a:tc>
                  <a:txBody>
                    <a:bodyPr/>
                    <a:lstStyle/>
                    <a:p>
                      <a:pPr algn="ctr"/>
                      <a:r>
                        <a:rPr lang="fr-BE" dirty="0" smtClean="0">
                          <a:solidFill>
                            <a:srgbClr val="FF0000"/>
                          </a:solidFill>
                        </a:rPr>
                        <a:t>/</a:t>
                      </a:r>
                      <a:endParaRPr lang="en-US" dirty="0">
                        <a:solidFill>
                          <a:srgbClr val="FF0000"/>
                        </a:solidFill>
                      </a:endParaRPr>
                    </a:p>
                  </a:txBody>
                  <a:tcPr/>
                </a:tc>
                <a:tc>
                  <a:txBody>
                    <a:bodyPr/>
                    <a:lstStyle/>
                    <a:p>
                      <a:pPr algn="ctr"/>
                      <a:r>
                        <a:rPr lang="fr-BE" dirty="0" smtClean="0">
                          <a:solidFill>
                            <a:srgbClr val="FF0000"/>
                          </a:solidFill>
                        </a:rPr>
                        <a:t>/</a:t>
                      </a:r>
                      <a:endParaRPr lang="en-US" dirty="0">
                        <a:solidFill>
                          <a:srgbClr val="FF0000"/>
                        </a:solidFill>
                      </a:endParaRPr>
                    </a:p>
                  </a:txBody>
                  <a:tcPr/>
                </a:tc>
                <a:tc>
                  <a:txBody>
                    <a:bodyPr/>
                    <a:lstStyle/>
                    <a:p>
                      <a:r>
                        <a:rPr lang="fr-BE" dirty="0" smtClean="0">
                          <a:solidFill>
                            <a:srgbClr val="FF0000"/>
                          </a:solidFill>
                        </a:rPr>
                        <a:t>Le jeu des forces sociales</a:t>
                      </a:r>
                      <a:endParaRPr lang="en-US" dirty="0">
                        <a:solidFill>
                          <a:srgbClr val="FF0000"/>
                        </a:solidFill>
                      </a:endParaRPr>
                    </a:p>
                  </a:txBody>
                  <a:tcPr/>
                </a:tc>
                <a:tc>
                  <a:txBody>
                    <a:bodyPr/>
                    <a:lstStyle/>
                    <a:p>
                      <a:pPr algn="ctr"/>
                      <a:r>
                        <a:rPr lang="fr-BE" dirty="0" smtClean="0">
                          <a:solidFill>
                            <a:srgbClr val="FF0000"/>
                          </a:solidFill>
                        </a:rPr>
                        <a:t>/</a:t>
                      </a:r>
                      <a:endParaRPr lang="en-US" dirty="0">
                        <a:solidFill>
                          <a:srgbClr val="FF0000"/>
                        </a:solidFill>
                      </a:endParaRPr>
                    </a:p>
                  </a:txBody>
                  <a:tcPr/>
                </a:tc>
                <a:extLst>
                  <a:ext uri="{0D108BD9-81ED-4DB2-BD59-A6C34878D82A}">
                    <a16:rowId xmlns:a16="http://schemas.microsoft.com/office/drawing/2014/main" val="3419286574"/>
                  </a:ext>
                </a:extLst>
              </a:tr>
            </a:tbl>
          </a:graphicData>
        </a:graphic>
      </p:graphicFrame>
    </p:spTree>
    <p:extLst>
      <p:ext uri="{BB962C8B-B14F-4D97-AF65-F5344CB8AC3E}">
        <p14:creationId xmlns:p14="http://schemas.microsoft.com/office/powerpoint/2010/main" val="286058789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Quelle place pour la temporalité historienne dans la pensée historienne?  </a:t>
            </a:r>
            <a:endParaRPr lang="en-US" dirty="0"/>
          </a:p>
        </p:txBody>
      </p:sp>
      <p:sp>
        <p:nvSpPr>
          <p:cNvPr id="3" name="Espace réservé du contenu 2"/>
          <p:cNvSpPr>
            <a:spLocks noGrp="1"/>
          </p:cNvSpPr>
          <p:nvPr>
            <p:ph idx="1"/>
          </p:nvPr>
        </p:nvSpPr>
        <p:spPr/>
        <p:txBody>
          <a:bodyPr>
            <a:normAutofit/>
          </a:bodyPr>
          <a:lstStyle/>
          <a:p>
            <a:pPr marL="0" indent="0">
              <a:buNone/>
            </a:pPr>
            <a:r>
              <a:rPr lang="fr-BE" dirty="0" smtClean="0"/>
              <a:t>Après avoir parcouru ces quatre modèles, nous pouvons conclure que :</a:t>
            </a:r>
          </a:p>
          <a:p>
            <a:pPr marL="457200" indent="-457200">
              <a:buAutoNum type="arabicPeriod"/>
            </a:pPr>
            <a:r>
              <a:rPr lang="fr-BE" dirty="0" smtClean="0"/>
              <a:t>Chacun des didacticiens a construit son propre modèle de la pensée historienne.</a:t>
            </a:r>
          </a:p>
          <a:p>
            <a:pPr marL="457200" indent="-457200">
              <a:buAutoNum type="arabicPeriod"/>
            </a:pPr>
            <a:r>
              <a:rPr lang="fr-BE" dirty="0" smtClean="0"/>
              <a:t>Chacun des didacticiens situe le temps historien à un endroit différent dans son modèle. </a:t>
            </a:r>
          </a:p>
          <a:p>
            <a:pPr marL="457200" indent="-457200">
              <a:buAutoNum type="arabicPeriod"/>
            </a:pPr>
            <a:r>
              <a:rPr lang="fr-BE" dirty="0" smtClean="0"/>
              <a:t>Chacun des didacticiens définit un certain nombre d’opérations liées au temps historien:</a:t>
            </a:r>
            <a:endParaRPr lang="fr-BE" sz="1800" dirty="0">
              <a:solidFill>
                <a:srgbClr val="000000"/>
              </a:solidFill>
            </a:endParaRPr>
          </a:p>
          <a:p>
            <a:pPr marL="285750" lvl="0" indent="-285750">
              <a:lnSpc>
                <a:spcPct val="100000"/>
              </a:lnSpc>
              <a:spcBef>
                <a:spcPts val="0"/>
              </a:spcBef>
              <a:buClrTx/>
              <a:buFontTx/>
              <a:buChar char="-"/>
            </a:pPr>
            <a:r>
              <a:rPr lang="fr-BE" sz="1800" dirty="0" smtClean="0">
                <a:solidFill>
                  <a:srgbClr val="00B050"/>
                </a:solidFill>
              </a:rPr>
              <a:t>4/4 : la chronologie</a:t>
            </a:r>
            <a:endParaRPr lang="fr-BE" sz="1800" dirty="0">
              <a:solidFill>
                <a:srgbClr val="00B050"/>
              </a:solidFill>
            </a:endParaRPr>
          </a:p>
          <a:p>
            <a:pPr marL="285750" lvl="0" indent="-285750">
              <a:lnSpc>
                <a:spcPct val="100000"/>
              </a:lnSpc>
              <a:spcBef>
                <a:spcPts val="0"/>
              </a:spcBef>
              <a:buClrTx/>
              <a:buFontTx/>
              <a:buChar char="-"/>
            </a:pPr>
            <a:r>
              <a:rPr lang="fr-BE" sz="1800" dirty="0" smtClean="0">
                <a:solidFill>
                  <a:srgbClr val="00B0F0"/>
                </a:solidFill>
              </a:rPr>
              <a:t>3/4 : le changement, la continuité, la périodisation, les causes, les conséquences, les rythmes, la synchronie, la contextualisation</a:t>
            </a:r>
            <a:endParaRPr lang="fr-BE" sz="1800" dirty="0">
              <a:solidFill>
                <a:srgbClr val="00B0F0"/>
              </a:solidFill>
            </a:endParaRPr>
          </a:p>
          <a:p>
            <a:pPr marL="285750" lvl="0" indent="-285750">
              <a:lnSpc>
                <a:spcPct val="100000"/>
              </a:lnSpc>
              <a:spcBef>
                <a:spcPts val="0"/>
              </a:spcBef>
              <a:buClrTx/>
              <a:buFontTx/>
              <a:buChar char="-"/>
            </a:pPr>
            <a:r>
              <a:rPr lang="fr-BE" sz="1800" dirty="0" smtClean="0">
                <a:solidFill>
                  <a:srgbClr val="FFC000"/>
                </a:solidFill>
              </a:rPr>
              <a:t>2/4 : l’empathie historienne, la durée, les ruptures</a:t>
            </a:r>
            <a:endParaRPr lang="fr-BE" sz="1800" dirty="0">
              <a:solidFill>
                <a:srgbClr val="FFC000"/>
              </a:solidFill>
            </a:endParaRPr>
          </a:p>
          <a:p>
            <a:pPr marL="285750" lvl="0" indent="-285750">
              <a:lnSpc>
                <a:spcPct val="100000"/>
              </a:lnSpc>
              <a:spcBef>
                <a:spcPts val="0"/>
              </a:spcBef>
              <a:buClrTx/>
              <a:buFontTx/>
              <a:buChar char="-"/>
            </a:pPr>
            <a:r>
              <a:rPr lang="fr-BE" sz="1800" dirty="0" smtClean="0">
                <a:solidFill>
                  <a:srgbClr val="FF0000"/>
                </a:solidFill>
              </a:rPr>
              <a:t>1/4 : le jugement moral, le jeu des forces sociales</a:t>
            </a:r>
            <a:endParaRPr lang="en-US" dirty="0"/>
          </a:p>
          <a:p>
            <a:pPr marL="0" indent="0">
              <a:buNone/>
            </a:pPr>
            <a:endParaRPr lang="fr-BE" dirty="0" smtClean="0"/>
          </a:p>
        </p:txBody>
      </p:sp>
    </p:spTree>
    <p:extLst>
      <p:ext uri="{BB962C8B-B14F-4D97-AF65-F5344CB8AC3E}">
        <p14:creationId xmlns:p14="http://schemas.microsoft.com/office/powerpoint/2010/main" val="24684364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3"/>
          <a:stretch>
            <a:fillRect/>
          </a:stretch>
        </p:blipFill>
        <p:spPr>
          <a:xfrm>
            <a:off x="2176669" y="33526"/>
            <a:ext cx="7304639" cy="6824474"/>
          </a:xfrm>
          <a:prstGeom prst="rect">
            <a:avLst/>
          </a:prstGeom>
        </p:spPr>
      </p:pic>
    </p:spTree>
    <p:extLst>
      <p:ext uri="{BB962C8B-B14F-4D97-AF65-F5344CB8AC3E}">
        <p14:creationId xmlns:p14="http://schemas.microsoft.com/office/powerpoint/2010/main" val="62599289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Qu’entend-on par maitriser la temporalité historienne ?</a:t>
            </a:r>
            <a:endParaRPr lang="en-US" dirty="0"/>
          </a:p>
        </p:txBody>
      </p:sp>
      <p:sp>
        <p:nvSpPr>
          <p:cNvPr id="3" name="Espace réservé du contenu 2"/>
          <p:cNvSpPr>
            <a:spLocks noGrp="1"/>
          </p:cNvSpPr>
          <p:nvPr>
            <p:ph idx="1"/>
          </p:nvPr>
        </p:nvSpPr>
        <p:spPr/>
        <p:txBody>
          <a:bodyPr>
            <a:normAutofit/>
          </a:bodyPr>
          <a:lstStyle/>
          <a:p>
            <a:pPr marL="0" indent="0">
              <a:buNone/>
            </a:pPr>
            <a:endParaRPr lang="fr-FR" dirty="0" smtClean="0"/>
          </a:p>
          <a:p>
            <a:pPr marL="0" indent="0">
              <a:buNone/>
            </a:pPr>
            <a:r>
              <a:rPr lang="fr-FR" dirty="0" smtClean="0"/>
              <a:t>Il </a:t>
            </a:r>
            <a:r>
              <a:rPr lang="fr-FR" dirty="0"/>
              <a:t>s’agit de maitriser une compétence (</a:t>
            </a:r>
            <a:r>
              <a:rPr lang="fr-FR" dirty="0" err="1"/>
              <a:t>Roegiers</a:t>
            </a:r>
            <a:r>
              <a:rPr lang="fr-FR" dirty="0"/>
              <a:t>, 2000), c’est-à-dire de maitriser un ensemble </a:t>
            </a:r>
            <a:endParaRPr lang="fr-FR" dirty="0" smtClean="0"/>
          </a:p>
          <a:p>
            <a:pPr>
              <a:buFont typeface="Wingdings" panose="05000000000000000000" pitchFamily="2" charset="2"/>
              <a:buChar char="Ø"/>
            </a:pPr>
            <a:r>
              <a:rPr lang="fr-FR" dirty="0" smtClean="0"/>
              <a:t>de </a:t>
            </a:r>
            <a:r>
              <a:rPr lang="fr-FR" dirty="0"/>
              <a:t>connaissances déclaratives (dates, faits, concepts</a:t>
            </a:r>
            <a:r>
              <a:rPr lang="fr-FR" dirty="0" smtClean="0"/>
              <a:t>)</a:t>
            </a:r>
          </a:p>
          <a:p>
            <a:pPr>
              <a:buFont typeface="Wingdings" panose="05000000000000000000" pitchFamily="2" charset="2"/>
              <a:buChar char="Ø"/>
            </a:pPr>
            <a:r>
              <a:rPr lang="fr-FR" dirty="0" smtClean="0"/>
              <a:t> </a:t>
            </a:r>
            <a:r>
              <a:rPr lang="fr-FR" dirty="0"/>
              <a:t>de connaissances procédurales (contextualiser, périodiser, </a:t>
            </a:r>
            <a:r>
              <a:rPr lang="fr-FR" dirty="0" smtClean="0"/>
              <a:t>…)</a:t>
            </a:r>
          </a:p>
          <a:p>
            <a:pPr>
              <a:buFont typeface="Wingdings" panose="05000000000000000000" pitchFamily="2" charset="2"/>
              <a:buChar char="Ø"/>
            </a:pPr>
            <a:r>
              <a:rPr lang="fr-FR" dirty="0" smtClean="0"/>
              <a:t> </a:t>
            </a:r>
            <a:r>
              <a:rPr lang="fr-FR" dirty="0"/>
              <a:t>et d’attitudes (être curieux, remettre ses connaissances en question, …) </a:t>
            </a:r>
            <a:endParaRPr lang="fr-FR" dirty="0" smtClean="0"/>
          </a:p>
          <a:p>
            <a:pPr marL="0" indent="0">
              <a:buNone/>
            </a:pPr>
            <a:r>
              <a:rPr lang="fr-FR" dirty="0" smtClean="0"/>
              <a:t>afin </a:t>
            </a:r>
            <a:r>
              <a:rPr lang="fr-FR" dirty="0"/>
              <a:t>de porter un regard spécifique, propre à l’historien, sur une situation passée ou présente. </a:t>
            </a:r>
            <a:endParaRPr lang="fr-BE" dirty="0" smtClean="0"/>
          </a:p>
        </p:txBody>
      </p:sp>
    </p:spTree>
    <p:extLst>
      <p:ext uri="{BB962C8B-B14F-4D97-AF65-F5344CB8AC3E}">
        <p14:creationId xmlns:p14="http://schemas.microsoft.com/office/powerpoint/2010/main" val="20984644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de quatre modèles de la pensée historienne</a:t>
            </a:r>
            <a:endParaRPr lang="en-US" dirty="0"/>
          </a:p>
        </p:txBody>
      </p:sp>
      <p:sp>
        <p:nvSpPr>
          <p:cNvPr id="3" name="Espace réservé du contenu 2"/>
          <p:cNvSpPr>
            <a:spLocks noGrp="1"/>
          </p:cNvSpPr>
          <p:nvPr>
            <p:ph idx="1"/>
          </p:nvPr>
        </p:nvSpPr>
        <p:spPr/>
        <p:txBody>
          <a:bodyPr>
            <a:normAutofit/>
          </a:bodyPr>
          <a:lstStyle/>
          <a:p>
            <a:pPr marL="0" indent="0">
              <a:buNone/>
            </a:pPr>
            <a:r>
              <a:rPr lang="fr-BE" sz="3200" dirty="0" smtClean="0"/>
              <a:t>Une question nous guidera dans l’analyse de ces quatre modèles:</a:t>
            </a:r>
          </a:p>
          <a:p>
            <a:pPr marL="0" indent="0">
              <a:buNone/>
            </a:pPr>
            <a:r>
              <a:rPr lang="fr-BE" sz="3200" dirty="0"/>
              <a:t>q</a:t>
            </a:r>
            <a:r>
              <a:rPr lang="fr-BE" sz="3200" dirty="0" smtClean="0"/>
              <a:t>uelle place pour le temps historien ? </a:t>
            </a:r>
            <a:endParaRPr lang="en-US" sz="3200" dirty="0"/>
          </a:p>
        </p:txBody>
      </p:sp>
    </p:spTree>
    <p:extLst>
      <p:ext uri="{BB962C8B-B14F-4D97-AF65-F5344CB8AC3E}">
        <p14:creationId xmlns:p14="http://schemas.microsoft.com/office/powerpoint/2010/main" val="416034830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2918" y="1123837"/>
            <a:ext cx="3007517" cy="4601183"/>
          </a:xfrm>
        </p:spPr>
        <p:txBody>
          <a:bodyPr/>
          <a:lstStyle/>
          <a:p>
            <a:r>
              <a:rPr lang="fr-BE" dirty="0" smtClean="0"/>
              <a:t>Questions/discussions</a:t>
            </a:r>
            <a:endParaRPr lang="en-US" dirty="0"/>
          </a:p>
        </p:txBody>
      </p:sp>
      <p:sp>
        <p:nvSpPr>
          <p:cNvPr id="3" name="Espace réservé du contenu 2"/>
          <p:cNvSpPr>
            <a:spLocks noGrp="1"/>
          </p:cNvSpPr>
          <p:nvPr>
            <p:ph idx="1"/>
          </p:nvPr>
        </p:nvSpPr>
        <p:spPr/>
        <p:txBody>
          <a:bodyPr>
            <a:normAutofit/>
          </a:bodyPr>
          <a:lstStyle/>
          <a:p>
            <a:pPr marL="0" indent="0">
              <a:buNone/>
            </a:pPr>
            <a:endParaRPr lang="fr-FR" dirty="0" smtClean="0"/>
          </a:p>
          <a:p>
            <a:pPr marL="0" indent="0">
              <a:buNone/>
            </a:pPr>
            <a:r>
              <a:rPr lang="fr-FR" sz="2800" dirty="0" smtClean="0"/>
              <a:t>Les dimensions de le temporalité historienne</a:t>
            </a:r>
          </a:p>
          <a:p>
            <a:pPr lvl="0"/>
            <a:r>
              <a:rPr lang="fr-BE" sz="1600" dirty="0" smtClean="0">
                <a:solidFill>
                  <a:srgbClr val="92D050"/>
                </a:solidFill>
              </a:rPr>
              <a:t>Etablir une chronologie</a:t>
            </a:r>
          </a:p>
          <a:p>
            <a:pPr lvl="0"/>
            <a:r>
              <a:rPr lang="fr-BE" sz="1600" dirty="0" smtClean="0">
                <a:solidFill>
                  <a:srgbClr val="00B0F0"/>
                </a:solidFill>
              </a:rPr>
              <a:t>Repérer </a:t>
            </a:r>
            <a:r>
              <a:rPr lang="fr-BE" sz="1600" dirty="0">
                <a:solidFill>
                  <a:srgbClr val="00B0F0"/>
                </a:solidFill>
              </a:rPr>
              <a:t>les causes et les conséquences d’un événement</a:t>
            </a:r>
            <a:endParaRPr lang="en-US" sz="1600" dirty="0">
              <a:solidFill>
                <a:srgbClr val="00B0F0"/>
              </a:solidFill>
            </a:endParaRPr>
          </a:p>
          <a:p>
            <a:pPr lvl="0"/>
            <a:r>
              <a:rPr lang="fr-BE" sz="1600" dirty="0" smtClean="0">
                <a:solidFill>
                  <a:srgbClr val="00B0F0"/>
                </a:solidFill>
              </a:rPr>
              <a:t>Contextualiser (dont éviter le présentisme)</a:t>
            </a:r>
            <a:endParaRPr lang="en-US" sz="1600" dirty="0">
              <a:solidFill>
                <a:srgbClr val="00B0F0"/>
              </a:solidFill>
            </a:endParaRPr>
          </a:p>
          <a:p>
            <a:pPr lvl="0"/>
            <a:r>
              <a:rPr lang="fr-BE" sz="1600" dirty="0">
                <a:solidFill>
                  <a:srgbClr val="00B0F0"/>
                </a:solidFill>
              </a:rPr>
              <a:t>Périodiser</a:t>
            </a:r>
            <a:endParaRPr lang="en-US" sz="1600" dirty="0">
              <a:solidFill>
                <a:srgbClr val="00B0F0"/>
              </a:solidFill>
            </a:endParaRPr>
          </a:p>
          <a:p>
            <a:pPr lvl="0"/>
            <a:r>
              <a:rPr lang="fr-BE" sz="1600" dirty="0"/>
              <a:t>Associer les traces du passé à une </a:t>
            </a:r>
            <a:r>
              <a:rPr lang="fr-BE" sz="1600" dirty="0" smtClean="0"/>
              <a:t>période (</a:t>
            </a:r>
            <a:r>
              <a:rPr lang="fr-BE" sz="1600" dirty="0" err="1" smtClean="0"/>
              <a:t>Jadoulle</a:t>
            </a:r>
            <a:r>
              <a:rPr lang="fr-BE" sz="1600" dirty="0" smtClean="0"/>
              <a:t>, 2015)</a:t>
            </a:r>
            <a:endParaRPr lang="en-US" sz="1600" dirty="0"/>
          </a:p>
          <a:p>
            <a:pPr lvl="0"/>
            <a:r>
              <a:rPr lang="fr-BE" sz="1600" dirty="0">
                <a:solidFill>
                  <a:srgbClr val="FFC000"/>
                </a:solidFill>
              </a:rPr>
              <a:t>Prendre en compte les différentes durées </a:t>
            </a:r>
            <a:r>
              <a:rPr lang="fr-BE" sz="1600" dirty="0">
                <a:solidFill>
                  <a:srgbClr val="00B0F0"/>
                </a:solidFill>
              </a:rPr>
              <a:t>et rythmes de l’histoire</a:t>
            </a:r>
            <a:endParaRPr lang="en-US" sz="1600" dirty="0">
              <a:solidFill>
                <a:srgbClr val="00B0F0"/>
              </a:solidFill>
            </a:endParaRPr>
          </a:p>
          <a:p>
            <a:pPr lvl="0"/>
            <a:r>
              <a:rPr lang="fr-BE" sz="1600" dirty="0">
                <a:solidFill>
                  <a:srgbClr val="00B0F0"/>
                </a:solidFill>
              </a:rPr>
              <a:t>Repérer les changements, les continuités</a:t>
            </a:r>
            <a:r>
              <a:rPr lang="fr-BE" sz="1600" dirty="0"/>
              <a:t>, </a:t>
            </a:r>
            <a:r>
              <a:rPr lang="fr-BE" sz="1600" dirty="0">
                <a:solidFill>
                  <a:srgbClr val="FFC000"/>
                </a:solidFill>
              </a:rPr>
              <a:t>les ruptures</a:t>
            </a:r>
            <a:endParaRPr lang="en-US" sz="1600" dirty="0">
              <a:solidFill>
                <a:srgbClr val="FFC000"/>
              </a:solidFill>
            </a:endParaRPr>
          </a:p>
          <a:p>
            <a:pPr lvl="0"/>
            <a:r>
              <a:rPr lang="fr-BE" sz="1600" dirty="0"/>
              <a:t>Repérer le caractère unique ou récurrent d’un événement </a:t>
            </a:r>
            <a:r>
              <a:rPr lang="fr-BE" sz="1600" dirty="0" smtClean="0"/>
              <a:t>historique (</a:t>
            </a:r>
            <a:r>
              <a:rPr lang="fr-BE" sz="1600" dirty="0" err="1" smtClean="0"/>
              <a:t>Jadoulle</a:t>
            </a:r>
            <a:r>
              <a:rPr lang="fr-BE" sz="1600" dirty="0" smtClean="0"/>
              <a:t>, 2015)</a:t>
            </a:r>
            <a:endParaRPr lang="en-US" sz="1600" dirty="0"/>
          </a:p>
          <a:p>
            <a:pPr lvl="0"/>
            <a:r>
              <a:rPr lang="fr-BE" sz="1600" dirty="0">
                <a:solidFill>
                  <a:srgbClr val="00B0F0"/>
                </a:solidFill>
              </a:rPr>
              <a:t>Repérer les synchronies</a:t>
            </a:r>
            <a:endParaRPr lang="en-US" sz="1600" dirty="0">
              <a:solidFill>
                <a:srgbClr val="00B0F0"/>
              </a:solidFill>
            </a:endParaRPr>
          </a:p>
          <a:p>
            <a:pPr lvl="0"/>
            <a:r>
              <a:rPr lang="fr-BE" sz="1600" dirty="0" smtClean="0">
                <a:solidFill>
                  <a:srgbClr val="FFC000"/>
                </a:solidFill>
              </a:rPr>
              <a:t>Faire </a:t>
            </a:r>
            <a:r>
              <a:rPr lang="fr-BE" sz="1600" dirty="0">
                <a:solidFill>
                  <a:srgbClr val="FFC000"/>
                </a:solidFill>
              </a:rPr>
              <a:t>preuve d’empathie </a:t>
            </a:r>
            <a:r>
              <a:rPr lang="fr-BE" sz="1600" dirty="0" smtClean="0">
                <a:solidFill>
                  <a:srgbClr val="FFC000"/>
                </a:solidFill>
              </a:rPr>
              <a:t>historienne</a:t>
            </a:r>
            <a:endParaRPr lang="fr-FR" sz="1600" dirty="0" smtClean="0">
              <a:solidFill>
                <a:srgbClr val="FFC000"/>
              </a:solidFill>
            </a:endParaRPr>
          </a:p>
          <a:p>
            <a:pPr marL="0" indent="0">
              <a:buNone/>
            </a:pPr>
            <a:endParaRPr lang="fr-FR" dirty="0"/>
          </a:p>
        </p:txBody>
      </p:sp>
    </p:spTree>
    <p:extLst>
      <p:ext uri="{BB962C8B-B14F-4D97-AF65-F5344CB8AC3E}">
        <p14:creationId xmlns:p14="http://schemas.microsoft.com/office/powerpoint/2010/main" val="423438264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Bibliographie</a:t>
            </a:r>
            <a:endParaRPr lang="en-US" dirty="0"/>
          </a:p>
        </p:txBody>
      </p:sp>
      <p:sp>
        <p:nvSpPr>
          <p:cNvPr id="3" name="Espace réservé du contenu 2"/>
          <p:cNvSpPr>
            <a:spLocks noGrp="1"/>
          </p:cNvSpPr>
          <p:nvPr>
            <p:ph idx="1"/>
          </p:nvPr>
        </p:nvSpPr>
        <p:spPr/>
        <p:txBody>
          <a:bodyPr>
            <a:normAutofit fontScale="92500" lnSpcReduction="10000"/>
          </a:bodyPr>
          <a:lstStyle/>
          <a:p>
            <a:pPr>
              <a:buFont typeface="Wingdings" panose="05000000000000000000" pitchFamily="2" charset="2"/>
              <a:buChar char="q"/>
            </a:pPr>
            <a:r>
              <a:rPr lang="en-US" dirty="0" err="1" smtClean="0"/>
              <a:t>Jadoulle</a:t>
            </a:r>
            <a:r>
              <a:rPr lang="en-US" dirty="0"/>
              <a:t>, J.-L. (2015). </a:t>
            </a:r>
            <a:r>
              <a:rPr lang="en-US" i="1" dirty="0"/>
              <a:t>Faire </a:t>
            </a:r>
            <a:r>
              <a:rPr lang="en-US" i="1" dirty="0" err="1"/>
              <a:t>apprendre</a:t>
            </a:r>
            <a:r>
              <a:rPr lang="en-US" i="1" dirty="0"/>
              <a:t> </a:t>
            </a:r>
            <a:r>
              <a:rPr lang="en-US" i="1" dirty="0" err="1"/>
              <a:t>l’histoire</a:t>
            </a:r>
            <a:r>
              <a:rPr lang="en-US" i="1" dirty="0"/>
              <a:t>. </a:t>
            </a:r>
            <a:r>
              <a:rPr lang="en-US" i="1" dirty="0" err="1"/>
              <a:t>Pratiques</a:t>
            </a:r>
            <a:r>
              <a:rPr lang="en-US" i="1" dirty="0"/>
              <a:t> et </a:t>
            </a:r>
            <a:r>
              <a:rPr lang="en-US" i="1" dirty="0" err="1"/>
              <a:t>fondements</a:t>
            </a:r>
            <a:r>
              <a:rPr lang="en-US" i="1" dirty="0"/>
              <a:t> </a:t>
            </a:r>
            <a:r>
              <a:rPr lang="en-US" i="1" dirty="0" err="1"/>
              <a:t>d’une</a:t>
            </a:r>
            <a:r>
              <a:rPr lang="en-US" i="1" dirty="0"/>
              <a:t> « </a:t>
            </a:r>
            <a:r>
              <a:rPr lang="en-US" i="1" dirty="0" err="1"/>
              <a:t>didactique</a:t>
            </a:r>
            <a:r>
              <a:rPr lang="en-US" i="1" dirty="0"/>
              <a:t> de </a:t>
            </a:r>
            <a:r>
              <a:rPr lang="en-US" i="1" dirty="0" err="1"/>
              <a:t>l’enquête</a:t>
            </a:r>
            <a:r>
              <a:rPr lang="en-US" i="1" dirty="0"/>
              <a:t> » </a:t>
            </a:r>
            <a:r>
              <a:rPr lang="en-US" i="1" dirty="0" err="1"/>
              <a:t>en</a:t>
            </a:r>
            <a:r>
              <a:rPr lang="en-US" i="1" dirty="0"/>
              <a:t> </a:t>
            </a:r>
            <a:r>
              <a:rPr lang="en-US" i="1" dirty="0" err="1"/>
              <a:t>classe</a:t>
            </a:r>
            <a:r>
              <a:rPr lang="en-US" i="1" dirty="0"/>
              <a:t> du </a:t>
            </a:r>
            <a:r>
              <a:rPr lang="en-US" i="1" dirty="0" err="1"/>
              <a:t>secondaire</a:t>
            </a:r>
            <a:r>
              <a:rPr lang="en-US" dirty="0"/>
              <a:t>. </a:t>
            </a:r>
            <a:r>
              <a:rPr lang="en-US" dirty="0" err="1" smtClean="0"/>
              <a:t>Érasme</a:t>
            </a:r>
            <a:r>
              <a:rPr lang="en-US" dirty="0"/>
              <a:t> </a:t>
            </a:r>
            <a:r>
              <a:rPr lang="en-US" dirty="0" smtClean="0"/>
              <a:t>: Namur.</a:t>
            </a:r>
          </a:p>
          <a:p>
            <a:pPr>
              <a:buFont typeface="Wingdings" panose="05000000000000000000" pitchFamily="2" charset="2"/>
              <a:buChar char="q"/>
            </a:pPr>
            <a:r>
              <a:rPr lang="en-US" dirty="0" err="1" smtClean="0"/>
              <a:t>Lautier</a:t>
            </a:r>
            <a:r>
              <a:rPr lang="en-US" dirty="0"/>
              <a:t>, N. (1997). </a:t>
            </a:r>
            <a:r>
              <a:rPr lang="en-US" i="1" dirty="0" err="1"/>
              <a:t>Enseigner</a:t>
            </a:r>
            <a:r>
              <a:rPr lang="en-US" i="1" dirty="0"/>
              <a:t> </a:t>
            </a:r>
            <a:r>
              <a:rPr lang="en-US" i="1" dirty="0" err="1"/>
              <a:t>l’histoire</a:t>
            </a:r>
            <a:r>
              <a:rPr lang="en-US" i="1" dirty="0"/>
              <a:t> au </a:t>
            </a:r>
            <a:r>
              <a:rPr lang="en-US" i="1" dirty="0" err="1"/>
              <a:t>lycée</a:t>
            </a:r>
            <a:r>
              <a:rPr lang="en-US" dirty="0"/>
              <a:t>. A. </a:t>
            </a:r>
            <a:r>
              <a:rPr lang="en-US" dirty="0" smtClean="0"/>
              <a:t>Colin : Paris.</a:t>
            </a:r>
            <a:endParaRPr lang="en-US" dirty="0"/>
          </a:p>
          <a:p>
            <a:pPr>
              <a:buFont typeface="Wingdings" panose="05000000000000000000" pitchFamily="2" charset="2"/>
              <a:buChar char="q"/>
            </a:pPr>
            <a:r>
              <a:rPr lang="en-US" dirty="0"/>
              <a:t>Martineau, R. (2010). </a:t>
            </a:r>
            <a:r>
              <a:rPr lang="en-US" i="1" dirty="0" err="1"/>
              <a:t>Fondements</a:t>
            </a:r>
            <a:r>
              <a:rPr lang="en-US" i="1" dirty="0"/>
              <a:t> et </a:t>
            </a:r>
            <a:r>
              <a:rPr lang="en-US" i="1" dirty="0" err="1"/>
              <a:t>pratiques</a:t>
            </a:r>
            <a:r>
              <a:rPr lang="en-US" i="1" dirty="0"/>
              <a:t> de </a:t>
            </a:r>
            <a:r>
              <a:rPr lang="en-US" i="1" dirty="0" err="1"/>
              <a:t>l’enseignement</a:t>
            </a:r>
            <a:r>
              <a:rPr lang="en-US" i="1" dirty="0"/>
              <a:t> de </a:t>
            </a:r>
            <a:r>
              <a:rPr lang="en-US" i="1" dirty="0" err="1"/>
              <a:t>l’histoire</a:t>
            </a:r>
            <a:r>
              <a:rPr lang="en-US" i="1" dirty="0"/>
              <a:t> à </a:t>
            </a:r>
            <a:r>
              <a:rPr lang="en-US" i="1" dirty="0" err="1"/>
              <a:t>l’école</a:t>
            </a:r>
            <a:r>
              <a:rPr lang="en-US" i="1" dirty="0"/>
              <a:t>: </a:t>
            </a:r>
            <a:r>
              <a:rPr lang="en-US" i="1" dirty="0" err="1"/>
              <a:t>traité</a:t>
            </a:r>
            <a:r>
              <a:rPr lang="en-US" i="1" dirty="0"/>
              <a:t> de </a:t>
            </a:r>
            <a:r>
              <a:rPr lang="en-US" i="1" dirty="0" err="1"/>
              <a:t>didactique</a:t>
            </a:r>
            <a:r>
              <a:rPr lang="en-US" i="1" dirty="0"/>
              <a:t>.</a:t>
            </a:r>
            <a:r>
              <a:rPr lang="en-US" dirty="0"/>
              <a:t> Québec: Presses de </a:t>
            </a:r>
            <a:r>
              <a:rPr lang="en-US" dirty="0" err="1"/>
              <a:t>l’Université</a:t>
            </a:r>
            <a:r>
              <a:rPr lang="en-US" dirty="0"/>
              <a:t> du Québec</a:t>
            </a:r>
            <a:r>
              <a:rPr lang="en-US" dirty="0" smtClean="0"/>
              <a:t>.</a:t>
            </a:r>
          </a:p>
          <a:p>
            <a:pPr>
              <a:buFont typeface="Wingdings" panose="05000000000000000000" pitchFamily="2" charset="2"/>
              <a:buChar char="q"/>
            </a:pPr>
            <a:r>
              <a:rPr lang="en-US" dirty="0" err="1"/>
              <a:t>Roegiers</a:t>
            </a:r>
            <a:r>
              <a:rPr lang="en-US" dirty="0"/>
              <a:t>, X. (2000). </a:t>
            </a:r>
            <a:r>
              <a:rPr lang="en-US" i="1" dirty="0" err="1"/>
              <a:t>Une</a:t>
            </a:r>
            <a:r>
              <a:rPr lang="en-US" i="1" dirty="0"/>
              <a:t> </a:t>
            </a:r>
            <a:r>
              <a:rPr lang="en-US" i="1" dirty="0" err="1"/>
              <a:t>pédagogie</a:t>
            </a:r>
            <a:r>
              <a:rPr lang="en-US" i="1" dirty="0"/>
              <a:t> de </a:t>
            </a:r>
            <a:r>
              <a:rPr lang="en-US" i="1" dirty="0" err="1"/>
              <a:t>l’intégration</a:t>
            </a:r>
            <a:r>
              <a:rPr lang="en-US" i="1" dirty="0"/>
              <a:t>: </a:t>
            </a:r>
            <a:r>
              <a:rPr lang="en-US" i="1" dirty="0" err="1"/>
              <a:t>compétences</a:t>
            </a:r>
            <a:r>
              <a:rPr lang="en-US" i="1" dirty="0"/>
              <a:t> et </a:t>
            </a:r>
            <a:r>
              <a:rPr lang="en-US" i="1" dirty="0" err="1"/>
              <a:t>intégration</a:t>
            </a:r>
            <a:r>
              <a:rPr lang="en-US" i="1" dirty="0"/>
              <a:t> des acquis </a:t>
            </a:r>
            <a:r>
              <a:rPr lang="en-US" i="1" dirty="0" err="1"/>
              <a:t>dans</a:t>
            </a:r>
            <a:r>
              <a:rPr lang="en-US" i="1" dirty="0"/>
              <a:t> </a:t>
            </a:r>
            <a:r>
              <a:rPr lang="en-US" i="1" dirty="0" err="1"/>
              <a:t>l’enseignement</a:t>
            </a:r>
            <a:r>
              <a:rPr lang="en-US" i="1" dirty="0"/>
              <a:t>.</a:t>
            </a:r>
            <a:r>
              <a:rPr lang="en-US" dirty="0"/>
              <a:t> </a:t>
            </a:r>
            <a:r>
              <a:rPr lang="en-US" dirty="0" err="1"/>
              <a:t>Bruxelles</a:t>
            </a:r>
            <a:r>
              <a:rPr lang="en-US" dirty="0"/>
              <a:t>: De </a:t>
            </a:r>
            <a:r>
              <a:rPr lang="en-US" dirty="0" err="1"/>
              <a:t>Boeck</a:t>
            </a:r>
            <a:r>
              <a:rPr lang="en-US" dirty="0"/>
              <a:t> </a:t>
            </a:r>
            <a:r>
              <a:rPr lang="en-US" dirty="0" err="1"/>
              <a:t>Université</a:t>
            </a:r>
            <a:r>
              <a:rPr lang="en-US" dirty="0" smtClean="0"/>
              <a:t>.</a:t>
            </a:r>
          </a:p>
          <a:p>
            <a:pPr>
              <a:buFont typeface="Wingdings" panose="05000000000000000000" pitchFamily="2" charset="2"/>
              <a:buChar char="q"/>
            </a:pPr>
            <a:r>
              <a:rPr lang="en-US" dirty="0"/>
              <a:t>Seixas, P. C. (2013). </a:t>
            </a:r>
            <a:r>
              <a:rPr lang="en-US" i="1" dirty="0"/>
              <a:t>The big six: historical thinking concepts.</a:t>
            </a:r>
            <a:r>
              <a:rPr lang="en-US" dirty="0"/>
              <a:t> Toronto: Nelson Education</a:t>
            </a:r>
            <a:r>
              <a:rPr lang="en-US" dirty="0" smtClean="0"/>
              <a:t>.</a:t>
            </a:r>
            <a:endParaRPr lang="en-US" dirty="0"/>
          </a:p>
          <a:p>
            <a:pPr>
              <a:buFont typeface="Wingdings" panose="05000000000000000000" pitchFamily="2" charset="2"/>
              <a:buChar char="q"/>
            </a:pPr>
            <a:r>
              <a:rPr lang="en-US" dirty="0" err="1"/>
              <a:t>Seixas</a:t>
            </a:r>
            <a:r>
              <a:rPr lang="en-US" dirty="0"/>
              <a:t>, P. C. (2013). </a:t>
            </a:r>
            <a:r>
              <a:rPr lang="en-US" i="1" dirty="0"/>
              <a:t>The big six: historical thinking concepts.</a:t>
            </a:r>
            <a:r>
              <a:rPr lang="en-US" dirty="0"/>
              <a:t> Toronto: Nelson Education.</a:t>
            </a:r>
          </a:p>
          <a:p>
            <a:pPr>
              <a:buFont typeface="Wingdings" panose="05000000000000000000" pitchFamily="2" charset="2"/>
              <a:buChar char="q"/>
            </a:pPr>
            <a:r>
              <a:rPr lang="en-US" dirty="0" err="1"/>
              <a:t>Wineburg</a:t>
            </a:r>
            <a:r>
              <a:rPr lang="en-US" dirty="0"/>
              <a:t>, S. S. (2001). </a:t>
            </a:r>
            <a:r>
              <a:rPr lang="en-US" i="1" dirty="0"/>
              <a:t>Historical thinking and other unnatural acts: charting the future of teaching the past.</a:t>
            </a:r>
            <a:r>
              <a:rPr lang="en-US" dirty="0"/>
              <a:t> Philadelphia: Temple University Press.</a:t>
            </a:r>
          </a:p>
          <a:p>
            <a:pPr marL="0" indent="0">
              <a:buNone/>
            </a:pPr>
            <a:endParaRPr lang="en-US" dirty="0"/>
          </a:p>
        </p:txBody>
      </p:sp>
    </p:spTree>
    <p:extLst>
      <p:ext uri="{BB962C8B-B14F-4D97-AF65-F5344CB8AC3E}">
        <p14:creationId xmlns:p14="http://schemas.microsoft.com/office/powerpoint/2010/main" val="21023814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Nicole Lautier (1997)</a:t>
            </a:r>
            <a:endParaRPr lang="en-US" dirty="0"/>
          </a:p>
        </p:txBody>
      </p:sp>
      <p:sp>
        <p:nvSpPr>
          <p:cNvPr id="3" name="Espace réservé du contenu 2"/>
          <p:cNvSpPr>
            <a:spLocks noGrp="1"/>
          </p:cNvSpPr>
          <p:nvPr>
            <p:ph idx="1"/>
          </p:nvPr>
        </p:nvSpPr>
        <p:spPr/>
        <p:txBody>
          <a:bodyPr/>
          <a:lstStyle/>
          <a:p>
            <a:r>
              <a:rPr lang="fr-BE" dirty="0" smtClean="0"/>
              <a:t>La pensée historienne est animée par quatre opérations centrales :</a:t>
            </a:r>
          </a:p>
          <a:p>
            <a:endParaRPr lang="fr-BE" dirty="0" smtClean="0"/>
          </a:p>
          <a:p>
            <a:pPr lvl="1">
              <a:buFont typeface="Courier New" panose="02070309020205020404" pitchFamily="49" charset="0"/>
              <a:buChar char="o"/>
            </a:pPr>
            <a:r>
              <a:rPr lang="fr-BE" dirty="0" smtClean="0"/>
              <a:t>La critique des sources</a:t>
            </a:r>
          </a:p>
          <a:p>
            <a:pPr lvl="1">
              <a:buFont typeface="Courier New" panose="02070309020205020404" pitchFamily="49" charset="0"/>
              <a:buChar char="o"/>
            </a:pPr>
            <a:r>
              <a:rPr lang="fr-BE" dirty="0" smtClean="0"/>
              <a:t>La périodisation</a:t>
            </a:r>
          </a:p>
          <a:p>
            <a:pPr lvl="1">
              <a:buFont typeface="Courier New" panose="02070309020205020404" pitchFamily="49" charset="0"/>
              <a:buChar char="o"/>
            </a:pPr>
            <a:r>
              <a:rPr lang="fr-BE" dirty="0" smtClean="0"/>
              <a:t>Le contrôle du raisonnement analogique</a:t>
            </a:r>
          </a:p>
          <a:p>
            <a:pPr lvl="1">
              <a:buFont typeface="Courier New" panose="02070309020205020404" pitchFamily="49" charset="0"/>
              <a:buChar char="o"/>
            </a:pPr>
            <a:r>
              <a:rPr lang="fr-BE" dirty="0" smtClean="0"/>
              <a:t>La construction d’  « entités historiques »</a:t>
            </a:r>
            <a:endParaRPr lang="en-US" dirty="0" smtClean="0"/>
          </a:p>
          <a:p>
            <a:pPr lvl="1">
              <a:buFont typeface="Courier New" panose="02070309020205020404" pitchFamily="49" charset="0"/>
              <a:buChar char="o"/>
            </a:pPr>
            <a:endParaRPr lang="fr-BE" dirty="0"/>
          </a:p>
          <a:p>
            <a:pPr marL="502920" lvl="1" indent="0">
              <a:buNone/>
            </a:pPr>
            <a:r>
              <a:rPr lang="fr-BE" sz="2000" dirty="0" smtClean="0"/>
              <a:t>Nicole Lautier situe le temps historien </a:t>
            </a:r>
            <a:r>
              <a:rPr lang="fr-BE" sz="2000" b="1" dirty="0" smtClean="0"/>
              <a:t>dans l’opération liée à la périodisation</a:t>
            </a:r>
          </a:p>
        </p:txBody>
      </p:sp>
    </p:spTree>
    <p:extLst>
      <p:ext uri="{BB962C8B-B14F-4D97-AF65-F5344CB8AC3E}">
        <p14:creationId xmlns:p14="http://schemas.microsoft.com/office/powerpoint/2010/main" val="36782729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Nicole Lautier (1997)</a:t>
            </a:r>
            <a:endParaRPr lang="en-US" dirty="0"/>
          </a:p>
        </p:txBody>
      </p:sp>
      <p:sp>
        <p:nvSpPr>
          <p:cNvPr id="3" name="Espace réservé du contenu 2"/>
          <p:cNvSpPr>
            <a:spLocks noGrp="1"/>
          </p:cNvSpPr>
          <p:nvPr>
            <p:ph idx="1"/>
          </p:nvPr>
        </p:nvSpPr>
        <p:spPr/>
        <p:txBody>
          <a:bodyPr/>
          <a:lstStyle/>
          <a:p>
            <a:pPr marL="0" indent="0">
              <a:buNone/>
            </a:pPr>
            <a:endParaRPr lang="fr-BE" dirty="0" smtClean="0"/>
          </a:p>
          <a:p>
            <a:pPr lvl="1">
              <a:buFont typeface="Arial" panose="020B0604020202020204" pitchFamily="34" charset="0"/>
              <a:buChar char="•"/>
            </a:pPr>
            <a:r>
              <a:rPr lang="fr-BE" dirty="0" smtClean="0"/>
              <a:t>La périodisation</a:t>
            </a:r>
          </a:p>
          <a:p>
            <a:pPr marL="502920" lvl="1" indent="0">
              <a:buNone/>
            </a:pPr>
            <a:r>
              <a:rPr lang="fr-BE" dirty="0" smtClean="0"/>
              <a:t>Nicole Lautier valorise la périodisation comme activité par rapport </a:t>
            </a:r>
            <a:r>
              <a:rPr lang="fr-BE" dirty="0"/>
              <a:t>à</a:t>
            </a:r>
            <a:r>
              <a:rPr lang="fr-BE" dirty="0" smtClean="0"/>
              <a:t> la périodisation comme produit.</a:t>
            </a:r>
          </a:p>
          <a:p>
            <a:pPr marL="502920" lvl="1" indent="0">
              <a:buNone/>
            </a:pPr>
            <a:endParaRPr lang="fr-BE" dirty="0" smtClean="0"/>
          </a:p>
          <a:p>
            <a:pPr marL="502920" lvl="1" indent="0">
              <a:buNone/>
            </a:pPr>
            <a:r>
              <a:rPr lang="fr-BE" dirty="0" smtClean="0"/>
              <a:t>Pour construire des périodes, l’historien pratique une série d’opérations de rationalisation liées au temps historien :</a:t>
            </a:r>
          </a:p>
          <a:p>
            <a:pPr lvl="2">
              <a:buFont typeface="Wingdings" panose="05000000000000000000" pitchFamily="2" charset="2"/>
              <a:buChar char="Ø"/>
            </a:pPr>
            <a:r>
              <a:rPr lang="fr-BE" sz="1800" dirty="0"/>
              <a:t>Les opérations de </a:t>
            </a:r>
            <a:r>
              <a:rPr lang="fr-BE" sz="1800" dirty="0" smtClean="0"/>
              <a:t>cosériation (organiser les événements selon des séries, des successions de rythmes différents)</a:t>
            </a:r>
          </a:p>
          <a:p>
            <a:pPr marL="960120" lvl="2" indent="0">
              <a:buNone/>
            </a:pPr>
            <a:r>
              <a:rPr lang="fr-FR" sz="1800" dirty="0"/>
              <a:t>L’historien reconnait la multiplicité des temps &gt;&lt; temps unique</a:t>
            </a:r>
            <a:r>
              <a:rPr lang="fr-FR" sz="1800" dirty="0" smtClean="0"/>
              <a:t>.</a:t>
            </a:r>
            <a:endParaRPr lang="fr-BE" sz="1800" dirty="0"/>
          </a:p>
          <a:p>
            <a:pPr lvl="2">
              <a:buFont typeface="Wingdings" panose="05000000000000000000" pitchFamily="2" charset="2"/>
              <a:buChar char="Ø"/>
            </a:pPr>
            <a:r>
              <a:rPr lang="fr-BE" sz="1800" dirty="0"/>
              <a:t>Les opérations de simultanéité</a:t>
            </a:r>
          </a:p>
          <a:p>
            <a:pPr lvl="2">
              <a:buFont typeface="Wingdings" panose="05000000000000000000" pitchFamily="2" charset="2"/>
              <a:buChar char="Ø"/>
            </a:pPr>
            <a:r>
              <a:rPr lang="fr-BE" sz="1800" dirty="0"/>
              <a:t>Les opérations de changement</a:t>
            </a:r>
          </a:p>
          <a:p>
            <a:pPr lvl="2">
              <a:buFont typeface="Wingdings" panose="05000000000000000000" pitchFamily="2" charset="2"/>
              <a:buChar char="Ø"/>
            </a:pPr>
            <a:r>
              <a:rPr lang="fr-BE" sz="1800" dirty="0"/>
              <a:t>Les opérations de continuité </a:t>
            </a:r>
          </a:p>
          <a:p>
            <a:pPr lvl="2">
              <a:buFont typeface="Wingdings" panose="05000000000000000000" pitchFamily="2" charset="2"/>
              <a:buChar char="Ø"/>
            </a:pPr>
            <a:r>
              <a:rPr lang="fr-BE" sz="1800" dirty="0"/>
              <a:t>Les opérations de rupture</a:t>
            </a:r>
          </a:p>
        </p:txBody>
      </p:sp>
    </p:spTree>
    <p:extLst>
      <p:ext uri="{BB962C8B-B14F-4D97-AF65-F5344CB8AC3E}">
        <p14:creationId xmlns:p14="http://schemas.microsoft.com/office/powerpoint/2010/main" val="34668932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Sam Wineburg</a:t>
            </a:r>
            <a:r>
              <a:rPr lang="fr-BE" dirty="0"/>
              <a:t> </a:t>
            </a:r>
            <a:r>
              <a:rPr lang="fr-BE" dirty="0" smtClean="0"/>
              <a:t>(2001)</a:t>
            </a:r>
            <a:endParaRPr lang="en-US" dirty="0"/>
          </a:p>
        </p:txBody>
      </p:sp>
      <p:sp>
        <p:nvSpPr>
          <p:cNvPr id="3" name="Espace réservé du contenu 2"/>
          <p:cNvSpPr>
            <a:spLocks noGrp="1"/>
          </p:cNvSpPr>
          <p:nvPr>
            <p:ph idx="1"/>
          </p:nvPr>
        </p:nvSpPr>
        <p:spPr/>
        <p:txBody>
          <a:bodyPr/>
          <a:lstStyle/>
          <a:p>
            <a:endParaRPr lang="fr-BE" dirty="0" smtClean="0"/>
          </a:p>
          <a:p>
            <a:endParaRPr lang="fr-BE" dirty="0" smtClean="0"/>
          </a:p>
          <a:p>
            <a:pPr>
              <a:buFont typeface="Arial" panose="020B0604020202020204" pitchFamily="34" charset="0"/>
              <a:buChar char="•"/>
            </a:pPr>
            <a:r>
              <a:rPr lang="fr-BE" dirty="0" smtClean="0"/>
              <a:t>Le « présentisme » &gt;&lt; penser d’une manière historienne</a:t>
            </a:r>
          </a:p>
          <a:p>
            <a:r>
              <a:rPr lang="fr-BE" dirty="0" smtClean="0"/>
              <a:t>Apprendre à penser d’une manière historienne à l’aide de trois heuristiques :</a:t>
            </a:r>
          </a:p>
          <a:p>
            <a:endParaRPr lang="fr-BE" dirty="0" smtClean="0"/>
          </a:p>
          <a:p>
            <a:pPr lvl="1">
              <a:buFont typeface="Courier New" panose="02070309020205020404" pitchFamily="49" charset="0"/>
              <a:buChar char="o"/>
            </a:pPr>
            <a:r>
              <a:rPr lang="fr-BE" dirty="0" smtClean="0"/>
              <a:t>Sourcing: prendre en compte la source du document et tous les paramètres y attenant.</a:t>
            </a:r>
          </a:p>
          <a:p>
            <a:pPr lvl="1">
              <a:buFont typeface="Courier New" panose="02070309020205020404" pitchFamily="49" charset="0"/>
              <a:buChar char="o"/>
            </a:pPr>
            <a:r>
              <a:rPr lang="fr-BE" dirty="0" smtClean="0"/>
              <a:t>Corroboration: comparer les informations avant d’interpréter.</a:t>
            </a:r>
          </a:p>
          <a:p>
            <a:pPr lvl="1">
              <a:buFont typeface="Courier New" panose="02070309020205020404" pitchFamily="49" charset="0"/>
              <a:buChar char="o"/>
            </a:pPr>
            <a:r>
              <a:rPr lang="fr-BE" dirty="0" smtClean="0"/>
              <a:t>Contextualisation: fournir un contexte spatio-temporel à la situation historique étudiée.</a:t>
            </a:r>
          </a:p>
          <a:p>
            <a:pPr marL="502920" lvl="1" indent="0">
              <a:buNone/>
            </a:pPr>
            <a:r>
              <a:rPr lang="fr-BE" sz="2000" dirty="0" smtClean="0"/>
              <a:t>Sam Wineburg situe le temps historien </a:t>
            </a:r>
            <a:r>
              <a:rPr lang="fr-BE" sz="2000" b="1" dirty="0" smtClean="0"/>
              <a:t>dans l’heuristique liée à la contextualisation</a:t>
            </a:r>
          </a:p>
          <a:p>
            <a:pPr marL="0" indent="0">
              <a:buNone/>
            </a:pPr>
            <a:r>
              <a:rPr lang="fr-BE" dirty="0" smtClean="0"/>
              <a:t> </a:t>
            </a:r>
          </a:p>
        </p:txBody>
      </p:sp>
    </p:spTree>
    <p:extLst>
      <p:ext uri="{BB962C8B-B14F-4D97-AF65-F5344CB8AC3E}">
        <p14:creationId xmlns:p14="http://schemas.microsoft.com/office/powerpoint/2010/main" val="11406103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Sam Wineburg (2001)</a:t>
            </a:r>
            <a:endParaRPr lang="en-US" dirty="0"/>
          </a:p>
        </p:txBody>
      </p:sp>
      <p:sp>
        <p:nvSpPr>
          <p:cNvPr id="3" name="Espace réservé du contenu 2"/>
          <p:cNvSpPr>
            <a:spLocks noGrp="1"/>
          </p:cNvSpPr>
          <p:nvPr>
            <p:ph idx="1"/>
          </p:nvPr>
        </p:nvSpPr>
        <p:spPr/>
        <p:txBody>
          <a:bodyPr/>
          <a:lstStyle/>
          <a:p>
            <a:endParaRPr lang="fr-BE" dirty="0" smtClean="0"/>
          </a:p>
          <a:p>
            <a:pPr marL="0" indent="0">
              <a:buNone/>
            </a:pPr>
            <a:endParaRPr lang="fr-BE" dirty="0" smtClean="0"/>
          </a:p>
          <a:p>
            <a:pPr lvl="1">
              <a:buFont typeface="Arial" panose="020B0604020202020204" pitchFamily="34" charset="0"/>
              <a:buChar char="•"/>
            </a:pPr>
            <a:r>
              <a:rPr lang="fr-BE" dirty="0" smtClean="0"/>
              <a:t>Contextualisation</a:t>
            </a:r>
          </a:p>
          <a:p>
            <a:pPr lvl="1">
              <a:buFont typeface="Courier New" panose="02070309020205020404" pitchFamily="49" charset="0"/>
              <a:buChar char="o"/>
            </a:pPr>
            <a:endParaRPr lang="fr-BE" dirty="0" smtClean="0"/>
          </a:p>
          <a:p>
            <a:pPr marL="502920" lvl="1" indent="0">
              <a:buNone/>
            </a:pPr>
            <a:r>
              <a:rPr lang="fr-BE" dirty="0" smtClean="0"/>
              <a:t>Pour contextualiser, il faut :</a:t>
            </a:r>
          </a:p>
          <a:p>
            <a:pPr lvl="1">
              <a:buFont typeface="Wingdings" panose="05000000000000000000" pitchFamily="2" charset="2"/>
              <a:buChar char="Ø"/>
            </a:pPr>
            <a:r>
              <a:rPr lang="fr-BE" dirty="0" smtClean="0"/>
              <a:t>Ordonner les événements dans une chronologie</a:t>
            </a:r>
          </a:p>
          <a:p>
            <a:pPr lvl="1">
              <a:buFont typeface="Wingdings" panose="05000000000000000000" pitchFamily="2" charset="2"/>
              <a:buChar char="Ø"/>
            </a:pPr>
            <a:r>
              <a:rPr lang="fr-BE" dirty="0" smtClean="0"/>
              <a:t>Comprendre leur enchainement</a:t>
            </a:r>
          </a:p>
          <a:p>
            <a:pPr lvl="1">
              <a:buFont typeface="Wingdings" panose="05000000000000000000" pitchFamily="2" charset="2"/>
              <a:buChar char="Ø"/>
            </a:pPr>
            <a:r>
              <a:rPr lang="fr-BE" dirty="0" smtClean="0"/>
              <a:t>Déceler les causes/conséquences</a:t>
            </a:r>
          </a:p>
          <a:p>
            <a:pPr marL="502920" lvl="1" indent="0">
              <a:buNone/>
            </a:pPr>
            <a:endParaRPr lang="fr-BE" dirty="0" smtClean="0"/>
          </a:p>
          <a:p>
            <a:pPr marL="0" indent="0">
              <a:buNone/>
            </a:pPr>
            <a:r>
              <a:rPr lang="fr-BE" dirty="0" smtClean="0"/>
              <a:t> </a:t>
            </a:r>
          </a:p>
        </p:txBody>
      </p:sp>
    </p:spTree>
    <p:extLst>
      <p:ext uri="{BB962C8B-B14F-4D97-AF65-F5344CB8AC3E}">
        <p14:creationId xmlns:p14="http://schemas.microsoft.com/office/powerpoint/2010/main" val="3302814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Analyse du modèle de Sam Wineburg (2001)</a:t>
            </a:r>
            <a:endParaRPr lang="en-US" dirty="0"/>
          </a:p>
        </p:txBody>
      </p:sp>
      <p:sp>
        <p:nvSpPr>
          <p:cNvPr id="3" name="Espace réservé du contenu 2"/>
          <p:cNvSpPr>
            <a:spLocks noGrp="1"/>
          </p:cNvSpPr>
          <p:nvPr>
            <p:ph idx="1"/>
          </p:nvPr>
        </p:nvSpPr>
        <p:spPr/>
        <p:txBody>
          <a:bodyPr>
            <a:normAutofit/>
          </a:bodyPr>
          <a:lstStyle/>
          <a:p>
            <a:endParaRPr lang="fr-BE" dirty="0" smtClean="0"/>
          </a:p>
          <a:p>
            <a:pPr marL="0" indent="0">
              <a:buNone/>
            </a:pPr>
            <a:endParaRPr lang="fr-BE" dirty="0" smtClean="0"/>
          </a:p>
          <a:p>
            <a:pPr lvl="1">
              <a:buFont typeface="Arial" panose="020B0604020202020204" pitchFamily="34" charset="0"/>
              <a:buChar char="•"/>
            </a:pPr>
            <a:r>
              <a:rPr lang="fr-BE" dirty="0" smtClean="0"/>
              <a:t>Lire comme un historien :</a:t>
            </a:r>
          </a:p>
          <a:p>
            <a:pPr lvl="1">
              <a:buFont typeface="Courier New" panose="02070309020205020404" pitchFamily="49" charset="0"/>
              <a:buChar char="o"/>
            </a:pPr>
            <a:endParaRPr lang="fr-BE" dirty="0"/>
          </a:p>
          <a:p>
            <a:pPr lvl="1">
              <a:buFont typeface="Wingdings" panose="05000000000000000000" pitchFamily="2" charset="2"/>
              <a:buChar char="Ø"/>
            </a:pPr>
            <a:r>
              <a:rPr lang="fr-BE" sz="2000" dirty="0" smtClean="0"/>
              <a:t> Se poser des questions</a:t>
            </a:r>
          </a:p>
          <a:p>
            <a:pPr lvl="1">
              <a:buFont typeface="Wingdings" panose="05000000000000000000" pitchFamily="2" charset="2"/>
              <a:buChar char="Ø"/>
            </a:pPr>
            <a:r>
              <a:rPr lang="fr-BE" sz="2000" dirty="0" smtClean="0"/>
              <a:t>Conserver le caractère complexe de la situation proposée</a:t>
            </a:r>
          </a:p>
          <a:p>
            <a:pPr lvl="1">
              <a:buFont typeface="Wingdings" panose="05000000000000000000" pitchFamily="2" charset="2"/>
              <a:buChar char="Ø"/>
            </a:pPr>
            <a:r>
              <a:rPr lang="fr-BE" sz="2000" dirty="0" smtClean="0"/>
              <a:t>Prendre du recul par rapport aux informations fournies</a:t>
            </a:r>
          </a:p>
          <a:p>
            <a:pPr lvl="1">
              <a:buFont typeface="Wingdings" panose="05000000000000000000" pitchFamily="2" charset="2"/>
              <a:buChar char="Ø"/>
            </a:pPr>
            <a:r>
              <a:rPr lang="fr-BE" sz="2000" dirty="0" smtClean="0"/>
              <a:t>Rester nuancé</a:t>
            </a:r>
          </a:p>
          <a:p>
            <a:pPr lvl="1">
              <a:buFont typeface="Wingdings" panose="05000000000000000000" pitchFamily="2" charset="2"/>
              <a:buChar char="Ø"/>
            </a:pPr>
            <a:r>
              <a:rPr lang="fr-BE" sz="2000" dirty="0" smtClean="0"/>
              <a:t>Ne pas se contenter d’une lecture linéaire (nombreux aller-retours entre les documents, les questions, les hypothèses)</a:t>
            </a:r>
          </a:p>
          <a:p>
            <a:pPr marL="0" indent="0">
              <a:buNone/>
            </a:pPr>
            <a:endParaRPr lang="fr-BE" dirty="0" smtClean="0"/>
          </a:p>
          <a:p>
            <a:pPr>
              <a:buFont typeface="Wingdings" panose="05000000000000000000" pitchFamily="2" charset="2"/>
              <a:buChar char="Ø"/>
            </a:pPr>
            <a:endParaRPr lang="fr-BE" dirty="0" smtClean="0"/>
          </a:p>
          <a:p>
            <a:pPr marL="0" indent="0">
              <a:buNone/>
            </a:pPr>
            <a:r>
              <a:rPr lang="fr-BE" dirty="0" smtClean="0"/>
              <a:t> </a:t>
            </a:r>
          </a:p>
        </p:txBody>
      </p:sp>
    </p:spTree>
    <p:extLst>
      <p:ext uri="{BB962C8B-B14F-4D97-AF65-F5344CB8AC3E}">
        <p14:creationId xmlns:p14="http://schemas.microsoft.com/office/powerpoint/2010/main" val="877514963"/>
      </p:ext>
    </p:extLst>
  </p:cSld>
  <p:clrMapOvr>
    <a:masterClrMapping/>
  </p:clrMapOvr>
  <p:timing>
    <p:tnLst>
      <p:par>
        <p:cTn id="1" dur="indefinite" restart="never" nodeType="tmRoot"/>
      </p:par>
    </p:tnLst>
  </p:timing>
</p:sld>
</file>

<file path=ppt/theme/theme1.xml><?xml version="1.0" encoding="utf-8"?>
<a:theme xmlns:a="http://schemas.openxmlformats.org/drawingml/2006/main" name="Cadr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TM03457475[[fn=Cadre]]</Template>
  <TotalTime>5875</TotalTime>
  <Words>2451</Words>
  <Application>Microsoft Office PowerPoint</Application>
  <PresentationFormat>Grand écran</PresentationFormat>
  <Paragraphs>431</Paragraphs>
  <Slides>41</Slides>
  <Notes>3</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41</vt:i4>
      </vt:variant>
    </vt:vector>
  </HeadingPairs>
  <TitlesOfParts>
    <vt:vector size="49" baseType="lpstr">
      <vt:lpstr>Arial</vt:lpstr>
      <vt:lpstr>Calibri</vt:lpstr>
      <vt:lpstr>Corbel</vt:lpstr>
      <vt:lpstr>Courier New</vt:lpstr>
      <vt:lpstr>Times New Roman</vt:lpstr>
      <vt:lpstr>Wingdings</vt:lpstr>
      <vt:lpstr>Wingdings 2</vt:lpstr>
      <vt:lpstr>Cadre</vt:lpstr>
      <vt:lpstr>Quelle place pour la temporalité historienne au sein de la pensée historienne ?   Gaël Pirard et Jean-Louis Jadoulle Unité de recherche en didactique et formation des enseignants (DIDACTIfen, Université de Liège, Belgique)</vt:lpstr>
      <vt:lpstr>Plan de la présentation</vt:lpstr>
      <vt:lpstr>Introduction</vt:lpstr>
      <vt:lpstr>Analyse de quatre modèles de la pensée historienne</vt:lpstr>
      <vt:lpstr>Analyse du modèle de Nicole Lautier (1997)</vt:lpstr>
      <vt:lpstr>Analyse du modèle de Nicole Lautier (1997)</vt:lpstr>
      <vt:lpstr>Analyse du modèle de Sam Wineburg (2001)</vt:lpstr>
      <vt:lpstr>Analyse du modèle de Sam Wineburg (2001)</vt:lpstr>
      <vt:lpstr>Analyse du modèle de Sam Wineburg (2001)</vt:lpstr>
      <vt:lpstr>Analyse du modèle de Robert Martineau (2010)</vt:lpstr>
      <vt:lpstr>Analyse du modèle de Robert Martineau (2010)</vt:lpstr>
      <vt:lpstr>Analyse du modèle de Robert Martineau (2010)</vt:lpstr>
      <vt:lpstr>Analyse du modèle de Robert Martineau (2010)</vt:lpstr>
      <vt:lpstr>Analyse du modèle de Robert Martineau (2010)</vt:lpstr>
      <vt:lpstr>Analyse du modèle de Robert Martineau (2010)</vt:lpstr>
      <vt:lpstr>Analyse du modèle de Robert Martineau (2010)</vt:lpstr>
      <vt:lpstr>Analyse du modèle de Robert Martineau (2010)</vt:lpstr>
      <vt:lpstr>Présentation PowerPoint</vt:lpstr>
      <vt:lpstr>Analyse du modèle de Robert Martineau (2010)</vt:lpstr>
      <vt:lpstr>Analyse du modèle de Robert Martineau (2010)</vt:lpstr>
      <vt:lpstr>Analyse du modèle de Robert Martineau (2010)</vt:lpstr>
      <vt:lpstr>Analyse du modèle de Robert Martineau (2010)</vt:lpstr>
      <vt:lpstr>Analyse du modèle de Robert Martineau (2010)</vt:lpstr>
      <vt:lpstr>Analyse du modèle de Peter Seixas (2013)</vt:lpstr>
      <vt:lpstr>Analyse du modèle de Peter Seixas (2013)</vt:lpstr>
      <vt:lpstr>Analyse du modèle de Peter Seixas (2013)</vt:lpstr>
      <vt:lpstr>Analyse du modèle de Peter Seixas (2013)</vt:lpstr>
      <vt:lpstr>Analyse du modèle de Peter Seixas (2013)</vt:lpstr>
      <vt:lpstr>Analyse du modèle de Peter Seixas (2013)</vt:lpstr>
      <vt:lpstr>Analyse du modèle de Peter Seixas (2013)</vt:lpstr>
      <vt:lpstr>Analyse du modèle de Peter Seixas (2013)</vt:lpstr>
      <vt:lpstr>Analyse du modèle de Peter Seixas (2013)</vt:lpstr>
      <vt:lpstr>Analyse du modèle de Peter Seixas (2013)</vt:lpstr>
      <vt:lpstr>Analyse du modèle de Peter Seixas (2013)</vt:lpstr>
      <vt:lpstr>Présentation PowerPoint</vt:lpstr>
      <vt:lpstr>Présentation PowerPoint</vt:lpstr>
      <vt:lpstr>Quelle place pour la temporalité historienne dans la pensée historienne?  </vt:lpstr>
      <vt:lpstr>Présentation PowerPoint</vt:lpstr>
      <vt:lpstr>Qu’entend-on par maitriser la temporalité historienne ?</vt:lpstr>
      <vt:lpstr>Questions/discussions</vt:lpstr>
      <vt:lpstr>Bibliographie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Quelle place pour le temps historien dans la pensée historienne ?   Jean-Louis Jadoulle et Gaël Pirard (Uliège)</dc:title>
  <dc:creator>Gael Pirard</dc:creator>
  <cp:lastModifiedBy>Gael Pirard</cp:lastModifiedBy>
  <cp:revision>156</cp:revision>
  <dcterms:created xsi:type="dcterms:W3CDTF">2019-07-07T09:54:22Z</dcterms:created>
  <dcterms:modified xsi:type="dcterms:W3CDTF">2020-12-29T10:49:31Z</dcterms:modified>
</cp:coreProperties>
</file>