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3"/>
  </p:notesMasterIdLst>
  <p:sldIdLst>
    <p:sldId id="256" r:id="rId2"/>
    <p:sldId id="257" r:id="rId3"/>
    <p:sldId id="258" r:id="rId4"/>
    <p:sldId id="288" r:id="rId5"/>
    <p:sldId id="259" r:id="rId6"/>
    <p:sldId id="269" r:id="rId7"/>
    <p:sldId id="270" r:id="rId8"/>
    <p:sldId id="272" r:id="rId9"/>
    <p:sldId id="273" r:id="rId10"/>
    <p:sldId id="274" r:id="rId11"/>
    <p:sldId id="276" r:id="rId12"/>
    <p:sldId id="281" r:id="rId13"/>
    <p:sldId id="280" r:id="rId14"/>
    <p:sldId id="289" r:id="rId15"/>
    <p:sldId id="290" r:id="rId16"/>
    <p:sldId id="275" r:id="rId17"/>
    <p:sldId id="278" r:id="rId18"/>
    <p:sldId id="260" r:id="rId19"/>
    <p:sldId id="285" r:id="rId20"/>
    <p:sldId id="264" r:id="rId21"/>
    <p:sldId id="261" r:id="rId22"/>
    <p:sldId id="295" r:id="rId23"/>
    <p:sldId id="287" r:id="rId24"/>
    <p:sldId id="271" r:id="rId25"/>
    <p:sldId id="265" r:id="rId26"/>
    <p:sldId id="266" r:id="rId27"/>
    <p:sldId id="267" r:id="rId28"/>
    <p:sldId id="268" r:id="rId29"/>
    <p:sldId id="277" r:id="rId30"/>
    <p:sldId id="283" r:id="rId31"/>
    <p:sldId id="282" r:id="rId32"/>
    <p:sldId id="284" r:id="rId33"/>
    <p:sldId id="291" r:id="rId34"/>
    <p:sldId id="293" r:id="rId35"/>
    <p:sldId id="262" r:id="rId36"/>
    <p:sldId id="294" r:id="rId37"/>
    <p:sldId id="292" r:id="rId38"/>
    <p:sldId id="296" r:id="rId39"/>
    <p:sldId id="297" r:id="rId40"/>
    <p:sldId id="263" r:id="rId41"/>
    <p:sldId id="28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el Pirard" initials="GP" lastIdx="1" clrIdx="0">
    <p:extLst>
      <p:ext uri="{19B8F6BF-5375-455C-9EA6-DF929625EA0E}">
        <p15:presenceInfo xmlns:p15="http://schemas.microsoft.com/office/powerpoint/2012/main" userId="5f91505a2679bc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1T11:23:56.778" idx="1">
    <p:pos x="10" y="10"/>
    <p:text>Les historiens analysent la continuité et le changement. L'histoire est souvent définie comme le récit des changements au cours du temps. En réalité, l'histoire est plus complexe : certains éléments ne changent jamais, d'autres changent rapidement, puis subissent un ralentissement. Et de manière imprévisible, certains éléments changent alors que d'autres restent les mêmes. Pour raconter l'histoire, il est crucial d'être sensibilités à tous ces apsects de la continuité et du changement. Par exemple, on peut chercher à déterminer ce qui n'a pas changé pendant les années de la Révolution française, ou bien ce qui a changé pendant les paisibles années 1950 en Amérique du Nord. De plus, des changements ont amélioré les conditions de vie de certains groupes de personnes, mais causé des difficultés économiques ou un appauvrissement culturel pour d'autres, voire mené certains à l'esclavage. Les idées de progrès et de déclin font partie intégrante de la discussion sur la continuité et le changement. Enfin, la périodisation, c'est-à-dire le choix d'un ensemble d'événements pour représenter une certaine période de l'histoire, aide à donner un sens à la continuité et au changement.</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9BBFF-EB2D-4E37-AB5E-E339CDC2DF1A}" type="datetimeFigureOut">
              <a:rPr lang="en-US" smtClean="0"/>
              <a:t>12/29/2020</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52369-53B8-4A35-AB73-02D4C0FECB06}" type="slidenum">
              <a:rPr lang="en-US" smtClean="0"/>
              <a:t>‹N°›</a:t>
            </a:fld>
            <a:endParaRPr lang="en-US"/>
          </a:p>
        </p:txBody>
      </p:sp>
    </p:spTree>
    <p:extLst>
      <p:ext uri="{BB962C8B-B14F-4D97-AF65-F5344CB8AC3E}">
        <p14:creationId xmlns:p14="http://schemas.microsoft.com/office/powerpoint/2010/main" val="175806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3</a:t>
            </a:fld>
            <a:endParaRPr lang="en-US"/>
          </a:p>
        </p:txBody>
      </p:sp>
    </p:spTree>
    <p:extLst>
      <p:ext uri="{BB962C8B-B14F-4D97-AF65-F5344CB8AC3E}">
        <p14:creationId xmlns:p14="http://schemas.microsoft.com/office/powerpoint/2010/main" val="294066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t>
            </a:r>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12</a:t>
            </a:fld>
            <a:endParaRPr lang="en-US"/>
          </a:p>
        </p:txBody>
      </p:sp>
    </p:spTree>
    <p:extLst>
      <p:ext uri="{BB962C8B-B14F-4D97-AF65-F5344CB8AC3E}">
        <p14:creationId xmlns:p14="http://schemas.microsoft.com/office/powerpoint/2010/main" val="237061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13</a:t>
            </a:fld>
            <a:endParaRPr lang="en-US"/>
          </a:p>
        </p:txBody>
      </p:sp>
    </p:spTree>
    <p:extLst>
      <p:ext uri="{BB962C8B-B14F-4D97-AF65-F5344CB8AC3E}">
        <p14:creationId xmlns:p14="http://schemas.microsoft.com/office/powerpoint/2010/main" val="24217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16</a:t>
            </a:fld>
            <a:endParaRPr lang="en-US"/>
          </a:p>
        </p:txBody>
      </p:sp>
    </p:spTree>
    <p:extLst>
      <p:ext uri="{BB962C8B-B14F-4D97-AF65-F5344CB8AC3E}">
        <p14:creationId xmlns:p14="http://schemas.microsoft.com/office/powerpoint/2010/main" val="3423490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17</a:t>
            </a:fld>
            <a:endParaRPr lang="en-US"/>
          </a:p>
        </p:txBody>
      </p:sp>
    </p:spTree>
    <p:extLst>
      <p:ext uri="{BB962C8B-B14F-4D97-AF65-F5344CB8AC3E}">
        <p14:creationId xmlns:p14="http://schemas.microsoft.com/office/powerpoint/2010/main" val="57226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18</a:t>
            </a:fld>
            <a:endParaRPr lang="en-US"/>
          </a:p>
        </p:txBody>
      </p:sp>
    </p:spTree>
    <p:extLst>
      <p:ext uri="{BB962C8B-B14F-4D97-AF65-F5344CB8AC3E}">
        <p14:creationId xmlns:p14="http://schemas.microsoft.com/office/powerpoint/2010/main" val="43376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19</a:t>
            </a:fld>
            <a:endParaRPr lang="en-US"/>
          </a:p>
        </p:txBody>
      </p:sp>
    </p:spTree>
    <p:extLst>
      <p:ext uri="{BB962C8B-B14F-4D97-AF65-F5344CB8AC3E}">
        <p14:creationId xmlns:p14="http://schemas.microsoft.com/office/powerpoint/2010/main" val="122997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20</a:t>
            </a:fld>
            <a:endParaRPr lang="en-US"/>
          </a:p>
        </p:txBody>
      </p:sp>
    </p:spTree>
    <p:extLst>
      <p:ext uri="{BB962C8B-B14F-4D97-AF65-F5344CB8AC3E}">
        <p14:creationId xmlns:p14="http://schemas.microsoft.com/office/powerpoint/2010/main" val="32898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21</a:t>
            </a:fld>
            <a:endParaRPr lang="en-US"/>
          </a:p>
        </p:txBody>
      </p:sp>
    </p:spTree>
    <p:extLst>
      <p:ext uri="{BB962C8B-B14F-4D97-AF65-F5344CB8AC3E}">
        <p14:creationId xmlns:p14="http://schemas.microsoft.com/office/powerpoint/2010/main" val="3363232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22</a:t>
            </a:fld>
            <a:endParaRPr lang="en-US"/>
          </a:p>
        </p:txBody>
      </p:sp>
    </p:spTree>
    <p:extLst>
      <p:ext uri="{BB962C8B-B14F-4D97-AF65-F5344CB8AC3E}">
        <p14:creationId xmlns:p14="http://schemas.microsoft.com/office/powerpoint/2010/main" val="215895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23</a:t>
            </a:fld>
            <a:endParaRPr lang="en-US"/>
          </a:p>
        </p:txBody>
      </p:sp>
    </p:spTree>
    <p:extLst>
      <p:ext uri="{BB962C8B-B14F-4D97-AF65-F5344CB8AC3E}">
        <p14:creationId xmlns:p14="http://schemas.microsoft.com/office/powerpoint/2010/main" val="217190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4</a:t>
            </a:fld>
            <a:endParaRPr lang="en-US"/>
          </a:p>
        </p:txBody>
      </p:sp>
    </p:spTree>
    <p:extLst>
      <p:ext uri="{BB962C8B-B14F-4D97-AF65-F5344CB8AC3E}">
        <p14:creationId xmlns:p14="http://schemas.microsoft.com/office/powerpoint/2010/main" val="296036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26</a:t>
            </a:fld>
            <a:endParaRPr lang="en-US"/>
          </a:p>
        </p:txBody>
      </p:sp>
    </p:spTree>
    <p:extLst>
      <p:ext uri="{BB962C8B-B14F-4D97-AF65-F5344CB8AC3E}">
        <p14:creationId xmlns:p14="http://schemas.microsoft.com/office/powerpoint/2010/main" val="2030249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27</a:t>
            </a:fld>
            <a:endParaRPr lang="en-US"/>
          </a:p>
        </p:txBody>
      </p:sp>
    </p:spTree>
    <p:extLst>
      <p:ext uri="{BB962C8B-B14F-4D97-AF65-F5344CB8AC3E}">
        <p14:creationId xmlns:p14="http://schemas.microsoft.com/office/powerpoint/2010/main" val="3041597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29</a:t>
            </a:fld>
            <a:endParaRPr lang="en-US"/>
          </a:p>
        </p:txBody>
      </p:sp>
    </p:spTree>
    <p:extLst>
      <p:ext uri="{BB962C8B-B14F-4D97-AF65-F5344CB8AC3E}">
        <p14:creationId xmlns:p14="http://schemas.microsoft.com/office/powerpoint/2010/main" val="1726950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33</a:t>
            </a:fld>
            <a:endParaRPr lang="en-US"/>
          </a:p>
        </p:txBody>
      </p:sp>
    </p:spTree>
    <p:extLst>
      <p:ext uri="{BB962C8B-B14F-4D97-AF65-F5344CB8AC3E}">
        <p14:creationId xmlns:p14="http://schemas.microsoft.com/office/powerpoint/2010/main" val="831435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38</a:t>
            </a:fld>
            <a:endParaRPr lang="en-US"/>
          </a:p>
        </p:txBody>
      </p:sp>
    </p:spTree>
    <p:extLst>
      <p:ext uri="{BB962C8B-B14F-4D97-AF65-F5344CB8AC3E}">
        <p14:creationId xmlns:p14="http://schemas.microsoft.com/office/powerpoint/2010/main" val="2924541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39</a:t>
            </a:fld>
            <a:endParaRPr lang="en-US"/>
          </a:p>
        </p:txBody>
      </p:sp>
    </p:spTree>
    <p:extLst>
      <p:ext uri="{BB962C8B-B14F-4D97-AF65-F5344CB8AC3E}">
        <p14:creationId xmlns:p14="http://schemas.microsoft.com/office/powerpoint/2010/main" val="686310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40</a:t>
            </a:fld>
            <a:endParaRPr lang="en-US"/>
          </a:p>
        </p:txBody>
      </p:sp>
    </p:spTree>
    <p:extLst>
      <p:ext uri="{BB962C8B-B14F-4D97-AF65-F5344CB8AC3E}">
        <p14:creationId xmlns:p14="http://schemas.microsoft.com/office/powerpoint/2010/main" val="164944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5</a:t>
            </a:fld>
            <a:endParaRPr lang="en-US"/>
          </a:p>
        </p:txBody>
      </p:sp>
    </p:spTree>
    <p:extLst>
      <p:ext uri="{BB962C8B-B14F-4D97-AF65-F5344CB8AC3E}">
        <p14:creationId xmlns:p14="http://schemas.microsoft.com/office/powerpoint/2010/main" val="42533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a:t>
            </a:r>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6</a:t>
            </a:fld>
            <a:endParaRPr lang="en-US"/>
          </a:p>
        </p:txBody>
      </p:sp>
    </p:spTree>
    <p:extLst>
      <p:ext uri="{BB962C8B-B14F-4D97-AF65-F5344CB8AC3E}">
        <p14:creationId xmlns:p14="http://schemas.microsoft.com/office/powerpoint/2010/main" val="352224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7</a:t>
            </a:fld>
            <a:endParaRPr lang="en-US"/>
          </a:p>
        </p:txBody>
      </p:sp>
    </p:spTree>
    <p:extLst>
      <p:ext uri="{BB962C8B-B14F-4D97-AF65-F5344CB8AC3E}">
        <p14:creationId xmlns:p14="http://schemas.microsoft.com/office/powerpoint/2010/main" val="4003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8</a:t>
            </a:fld>
            <a:endParaRPr lang="en-US"/>
          </a:p>
        </p:txBody>
      </p:sp>
    </p:spTree>
    <p:extLst>
      <p:ext uri="{BB962C8B-B14F-4D97-AF65-F5344CB8AC3E}">
        <p14:creationId xmlns:p14="http://schemas.microsoft.com/office/powerpoint/2010/main" val="190581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9</a:t>
            </a:fld>
            <a:endParaRPr lang="en-US"/>
          </a:p>
        </p:txBody>
      </p:sp>
    </p:spTree>
    <p:extLst>
      <p:ext uri="{BB962C8B-B14F-4D97-AF65-F5344CB8AC3E}">
        <p14:creationId xmlns:p14="http://schemas.microsoft.com/office/powerpoint/2010/main" val="68869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10</a:t>
            </a:fld>
            <a:endParaRPr lang="en-US"/>
          </a:p>
        </p:txBody>
      </p:sp>
    </p:spTree>
    <p:extLst>
      <p:ext uri="{BB962C8B-B14F-4D97-AF65-F5344CB8AC3E}">
        <p14:creationId xmlns:p14="http://schemas.microsoft.com/office/powerpoint/2010/main" val="152633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252369-53B8-4A35-AB73-02D4C0FECB06}" type="slidenum">
              <a:rPr lang="en-US" smtClean="0"/>
              <a:t>11</a:t>
            </a:fld>
            <a:endParaRPr lang="en-US"/>
          </a:p>
        </p:txBody>
      </p:sp>
    </p:spTree>
    <p:extLst>
      <p:ext uri="{BB962C8B-B14F-4D97-AF65-F5344CB8AC3E}">
        <p14:creationId xmlns:p14="http://schemas.microsoft.com/office/powerpoint/2010/main" val="33384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12/29/2020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12/29/2020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9848" y="1298448"/>
            <a:ext cx="7315200" cy="2543879"/>
          </a:xfrm>
        </p:spPr>
        <p:txBody>
          <a:bodyPr/>
          <a:lstStyle/>
          <a:p>
            <a:r>
              <a:rPr lang="fr-BE" dirty="0" smtClean="0"/>
              <a:t>Maitriser la temporalité historienne en classe du qualifiant</a:t>
            </a:r>
            <a:endParaRPr lang="en-US" dirty="0"/>
          </a:p>
        </p:txBody>
      </p:sp>
      <p:sp>
        <p:nvSpPr>
          <p:cNvPr id="3" name="Sous-titre 2"/>
          <p:cNvSpPr>
            <a:spLocks noGrp="1"/>
          </p:cNvSpPr>
          <p:nvPr>
            <p:ph type="subTitle" idx="1"/>
          </p:nvPr>
        </p:nvSpPr>
        <p:spPr>
          <a:xfrm>
            <a:off x="1100015" y="3842327"/>
            <a:ext cx="7315200" cy="1742319"/>
          </a:xfrm>
        </p:spPr>
        <p:txBody>
          <a:bodyPr>
            <a:normAutofit fontScale="77500" lnSpcReduction="20000"/>
          </a:bodyPr>
          <a:lstStyle/>
          <a:p>
            <a:r>
              <a:rPr lang="fr-BE" dirty="0" smtClean="0"/>
              <a:t>Présentation </a:t>
            </a:r>
            <a:endParaRPr lang="fr-BE" dirty="0"/>
          </a:p>
          <a:p>
            <a:r>
              <a:rPr lang="fr-FR" dirty="0" smtClean="0"/>
              <a:t>Groupe </a:t>
            </a:r>
            <a:r>
              <a:rPr lang="fr-FR" dirty="0"/>
              <a:t>de contact FNRS "Didactique et médiation des savoirs historiques"</a:t>
            </a:r>
            <a:endParaRPr lang="fr-BE" dirty="0" smtClean="0"/>
          </a:p>
          <a:p>
            <a:r>
              <a:rPr lang="fr-BE" dirty="0" smtClean="0"/>
              <a:t>Le vendredi 25 mai 2018</a:t>
            </a:r>
          </a:p>
          <a:p>
            <a:r>
              <a:rPr lang="fr-BE" dirty="0" smtClean="0"/>
              <a:t>Gaël Pirard</a:t>
            </a:r>
          </a:p>
          <a:p>
            <a:r>
              <a:rPr lang="fr-BE" dirty="0" smtClean="0"/>
              <a:t>Promoteur : Jean-Louis Jadoulle</a:t>
            </a:r>
            <a:endParaRPr lang="en-US" dirty="0"/>
          </a:p>
        </p:txBody>
      </p:sp>
    </p:spTree>
    <p:extLst>
      <p:ext uri="{BB962C8B-B14F-4D97-AF65-F5344CB8AC3E}">
        <p14:creationId xmlns:p14="http://schemas.microsoft.com/office/powerpoint/2010/main" val="365656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lstStyle/>
          <a:p>
            <a:pPr algn="just"/>
            <a:r>
              <a:rPr lang="fr-BE" sz="2400" dirty="0" smtClean="0"/>
              <a:t>Pourquoi étudier la maitrise de la temporalité historienne ?</a:t>
            </a:r>
          </a:p>
          <a:p>
            <a:pPr>
              <a:buFont typeface="Wingdings" panose="05000000000000000000" pitchFamily="2" charset="2"/>
              <a:buChar char="q"/>
            </a:pPr>
            <a:r>
              <a:rPr lang="fr-BE" sz="2200" dirty="0" smtClean="0"/>
              <a:t>Dans ce cadre, la formation historique revêt une triple spécificité: </a:t>
            </a:r>
          </a:p>
          <a:p>
            <a:pPr lvl="1">
              <a:buFont typeface="Wingdings" panose="05000000000000000000" pitchFamily="2" charset="2"/>
              <a:buChar char="Ø"/>
            </a:pPr>
            <a:r>
              <a:rPr lang="fr-BE" sz="2000" dirty="0" smtClean="0"/>
              <a:t>elle </a:t>
            </a:r>
            <a:r>
              <a:rPr lang="fr-BE" sz="2000" dirty="0"/>
              <a:t>initie à </a:t>
            </a:r>
            <a:r>
              <a:rPr lang="fr-BE" sz="2000" b="1" dirty="0"/>
              <a:t>une approche rétrospective et diachronique </a:t>
            </a:r>
            <a:r>
              <a:rPr lang="fr-BE" sz="2000" dirty="0"/>
              <a:t>qui inscrit les réalités d’aujourd’hui </a:t>
            </a:r>
            <a:r>
              <a:rPr lang="fr-BE" sz="2000" b="1" dirty="0"/>
              <a:t>dans la durée </a:t>
            </a:r>
            <a:r>
              <a:rPr lang="fr-BE" sz="2000" dirty="0"/>
              <a:t>et les relie à des moments clés de l’histoire qui les ont façonnées ; </a:t>
            </a:r>
            <a:endParaRPr lang="en-US" sz="2000" dirty="0"/>
          </a:p>
          <a:p>
            <a:pPr lvl="1">
              <a:buFont typeface="Wingdings" panose="05000000000000000000" pitchFamily="2" charset="2"/>
              <a:buChar char="Ø"/>
            </a:pPr>
            <a:r>
              <a:rPr lang="fr-BE" sz="2000" dirty="0" smtClean="0"/>
              <a:t>elle </a:t>
            </a:r>
            <a:r>
              <a:rPr lang="fr-BE" sz="2000" dirty="0"/>
              <a:t>poursuit la construction progressive </a:t>
            </a:r>
            <a:r>
              <a:rPr lang="fr-BE" sz="2000" b="1" dirty="0"/>
              <a:t>de repères temporels </a:t>
            </a:r>
            <a:r>
              <a:rPr lang="fr-BE" sz="2000" dirty="0"/>
              <a:t>et de concepts qui permettent d’organiser une vision structurée de l’histoire ; </a:t>
            </a:r>
            <a:endParaRPr lang="en-US" sz="2000" dirty="0"/>
          </a:p>
          <a:p>
            <a:pPr lvl="1">
              <a:buFont typeface="Wingdings" panose="05000000000000000000" pitchFamily="2" charset="2"/>
              <a:buChar char="Ø"/>
            </a:pPr>
            <a:r>
              <a:rPr lang="fr-BE" sz="2000" dirty="0" smtClean="0"/>
              <a:t>elle </a:t>
            </a:r>
            <a:r>
              <a:rPr lang="fr-BE" sz="2000" dirty="0"/>
              <a:t>vise l’appropriation d’une </a:t>
            </a:r>
            <a:r>
              <a:rPr lang="fr-BE" sz="2000" b="1" dirty="0"/>
              <a:t>démarche critique </a:t>
            </a:r>
            <a:r>
              <a:rPr lang="fr-BE" sz="2000" dirty="0"/>
              <a:t>nécessaire au traitement de l’information, </a:t>
            </a:r>
            <a:r>
              <a:rPr lang="fr-BE" sz="2000" dirty="0" smtClean="0"/>
              <a:t>en </a:t>
            </a:r>
            <a:r>
              <a:rPr lang="fr-BE" sz="2000" dirty="0"/>
              <a:t>particulier des traces du passé </a:t>
            </a:r>
            <a:r>
              <a:rPr lang="fr-BE" sz="2000" dirty="0" smtClean="0"/>
              <a:t>;</a:t>
            </a:r>
          </a:p>
        </p:txBody>
      </p:sp>
    </p:spTree>
    <p:extLst>
      <p:ext uri="{BB962C8B-B14F-4D97-AF65-F5344CB8AC3E}">
        <p14:creationId xmlns:p14="http://schemas.microsoft.com/office/powerpoint/2010/main" val="1506670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lstStyle/>
          <a:p>
            <a:pPr algn="just"/>
            <a:r>
              <a:rPr lang="fr-BE" sz="2400" dirty="0" smtClean="0"/>
              <a:t>Pourquoi étudier la maitrise de la temporalité historienne ?</a:t>
            </a:r>
          </a:p>
          <a:p>
            <a:pPr lvl="1">
              <a:buFont typeface="Wingdings" panose="05000000000000000000" pitchFamily="2" charset="2"/>
              <a:buChar char="q"/>
            </a:pPr>
            <a:r>
              <a:rPr lang="fr-BE" sz="2200" dirty="0"/>
              <a:t>En 2014: un nouveau référentiel est voté par le parlement pour l’enseignement qualifiant.</a:t>
            </a:r>
          </a:p>
          <a:p>
            <a:pPr lvl="1">
              <a:buFont typeface="Wingdings" panose="05000000000000000000" pitchFamily="2" charset="2"/>
              <a:buChar char="q"/>
            </a:pPr>
            <a:r>
              <a:rPr lang="fr-BE" sz="2200" dirty="0"/>
              <a:t>Nouveaux programmes sont entrés en vigueur à partir de septembre 2016.</a:t>
            </a:r>
          </a:p>
          <a:p>
            <a:pPr lvl="1">
              <a:buFont typeface="Wingdings" panose="05000000000000000000" pitchFamily="2" charset="2"/>
              <a:buChar char="q"/>
            </a:pPr>
            <a:r>
              <a:rPr lang="fr-BE" sz="2200" dirty="0"/>
              <a:t>Les programmes  </a:t>
            </a:r>
            <a:r>
              <a:rPr lang="fr-BE" sz="2200" dirty="0">
                <a:sym typeface="Wingdings" panose="05000000000000000000" pitchFamily="2" charset="2"/>
              </a:rPr>
              <a:t> </a:t>
            </a:r>
            <a:r>
              <a:rPr lang="fr-BE" sz="2200" dirty="0"/>
              <a:t>deux interprétations différentes : </a:t>
            </a:r>
          </a:p>
          <a:p>
            <a:pPr lvl="2">
              <a:buFont typeface="Wingdings" panose="05000000000000000000" pitchFamily="2" charset="2"/>
              <a:buChar char="Ø"/>
            </a:pPr>
            <a:r>
              <a:rPr lang="fr-BE" sz="2200" dirty="0"/>
              <a:t>Enseignement officiel : planification selon une logique chronologique continue de la 3</a:t>
            </a:r>
            <a:r>
              <a:rPr lang="fr-BE" sz="2200" baseline="30000" dirty="0"/>
              <a:t>ème</a:t>
            </a:r>
            <a:r>
              <a:rPr lang="fr-BE" sz="2200" dirty="0"/>
              <a:t>  à la 6</a:t>
            </a:r>
            <a:r>
              <a:rPr lang="fr-BE" sz="2200" baseline="30000" dirty="0"/>
              <a:t>ème</a:t>
            </a:r>
            <a:r>
              <a:rPr lang="fr-BE" sz="2200" dirty="0"/>
              <a:t>.</a:t>
            </a:r>
          </a:p>
          <a:p>
            <a:pPr lvl="2">
              <a:buFont typeface="Wingdings" panose="05000000000000000000" pitchFamily="2" charset="2"/>
              <a:buChar char="Ø"/>
            </a:pPr>
            <a:r>
              <a:rPr lang="fr-BE" sz="2200" dirty="0"/>
              <a:t>Enseignement libre : planification sous la forme de plusieurs parcours diachroniques successifs.</a:t>
            </a:r>
          </a:p>
        </p:txBody>
      </p:sp>
    </p:spTree>
    <p:extLst>
      <p:ext uri="{BB962C8B-B14F-4D97-AF65-F5344CB8AC3E}">
        <p14:creationId xmlns:p14="http://schemas.microsoft.com/office/powerpoint/2010/main" val="3168475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a:stretch>
            <a:fillRect/>
          </a:stretch>
        </p:blipFill>
        <p:spPr>
          <a:xfrm>
            <a:off x="3825048" y="2039057"/>
            <a:ext cx="7379855" cy="2329268"/>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Image 5"/>
          <p:cNvPicPr>
            <a:picLocks noChangeAspect="1"/>
          </p:cNvPicPr>
          <p:nvPr/>
        </p:nvPicPr>
        <p:blipFill>
          <a:blip r:embed="rId4"/>
          <a:stretch>
            <a:fillRect/>
          </a:stretch>
        </p:blipFill>
        <p:spPr>
          <a:xfrm>
            <a:off x="3825048" y="4368325"/>
            <a:ext cx="7463459" cy="1752021"/>
          </a:xfrm>
          <a:prstGeom prst="rect">
            <a:avLst/>
          </a:prstGeom>
        </p:spPr>
      </p:pic>
      <p:sp>
        <p:nvSpPr>
          <p:cNvPr id="3" name="Titre 2"/>
          <p:cNvSpPr>
            <a:spLocks noGrp="1"/>
          </p:cNvSpPr>
          <p:nvPr>
            <p:ph type="title"/>
          </p:nvPr>
        </p:nvSpPr>
        <p:spPr/>
        <p:txBody>
          <a:bodyPr/>
          <a:lstStyle/>
          <a:p>
            <a:r>
              <a:rPr lang="fr-BE" dirty="0" smtClean="0"/>
              <a:t>2. Le cadre problématique</a:t>
            </a:r>
            <a:endParaRPr lang="en-US" dirty="0"/>
          </a:p>
        </p:txBody>
      </p:sp>
      <p:sp>
        <p:nvSpPr>
          <p:cNvPr id="7" name="ZoneTexte 6"/>
          <p:cNvSpPr txBox="1"/>
          <p:nvPr/>
        </p:nvSpPr>
        <p:spPr>
          <a:xfrm>
            <a:off x="3825048" y="939171"/>
            <a:ext cx="7000568" cy="830997"/>
          </a:xfrm>
          <a:prstGeom prst="rect">
            <a:avLst/>
          </a:prstGeom>
          <a:noFill/>
        </p:spPr>
        <p:txBody>
          <a:bodyPr wrap="square" rtlCol="0">
            <a:spAutoFit/>
          </a:bodyPr>
          <a:lstStyle/>
          <a:p>
            <a:pPr marL="342900" indent="-342900">
              <a:buFont typeface="Arial" panose="020B0604020202020204" pitchFamily="34" charset="0"/>
              <a:buChar char="•"/>
            </a:pPr>
            <a:r>
              <a:rPr lang="fr-BE" sz="2400" dirty="0" smtClean="0"/>
              <a:t>Les parcours chronologiques emboités (Jean-Louis Jadoulle, 2015)</a:t>
            </a:r>
            <a:endParaRPr lang="en-US" sz="2400" dirty="0"/>
          </a:p>
        </p:txBody>
      </p:sp>
    </p:spTree>
    <p:extLst>
      <p:ext uri="{BB962C8B-B14F-4D97-AF65-F5344CB8AC3E}">
        <p14:creationId xmlns:p14="http://schemas.microsoft.com/office/powerpoint/2010/main" val="99732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3" name="Titre 2"/>
          <p:cNvSpPr>
            <a:spLocks noGrp="1"/>
          </p:cNvSpPr>
          <p:nvPr>
            <p:ph type="title"/>
          </p:nvPr>
        </p:nvSpPr>
        <p:spPr/>
        <p:txBody>
          <a:bodyPr/>
          <a:lstStyle/>
          <a:p>
            <a:r>
              <a:rPr lang="fr-BE" dirty="0" smtClean="0"/>
              <a:t>2. Le cadre problématique</a:t>
            </a:r>
            <a:endParaRPr lang="en-US" dirty="0"/>
          </a:p>
        </p:txBody>
      </p:sp>
      <p:sp>
        <p:nvSpPr>
          <p:cNvPr id="7" name="ZoneTexte 6"/>
          <p:cNvSpPr txBox="1"/>
          <p:nvPr/>
        </p:nvSpPr>
        <p:spPr>
          <a:xfrm>
            <a:off x="3825048" y="939171"/>
            <a:ext cx="7000568" cy="830997"/>
          </a:xfrm>
          <a:prstGeom prst="rect">
            <a:avLst/>
          </a:prstGeom>
          <a:noFill/>
        </p:spPr>
        <p:txBody>
          <a:bodyPr wrap="square" rtlCol="0">
            <a:spAutoFit/>
          </a:bodyPr>
          <a:lstStyle/>
          <a:p>
            <a:pPr marL="342900" indent="-342900">
              <a:buFont typeface="Arial" panose="020B0604020202020204" pitchFamily="34" charset="0"/>
              <a:buChar char="•"/>
            </a:pPr>
            <a:r>
              <a:rPr lang="fr-BE" sz="2400" dirty="0" smtClean="0"/>
              <a:t>Les parcours chronologiques emboités (Jean-Louis Jadoulle, 2015)</a:t>
            </a:r>
            <a:endParaRPr lang="en-US" sz="2400" dirty="0"/>
          </a:p>
        </p:txBody>
      </p:sp>
      <p:pic>
        <p:nvPicPr>
          <p:cNvPr id="9" name="Espace réservé du contenu 4"/>
          <p:cNvPicPr>
            <a:picLocks noGrp="1" noChangeAspect="1"/>
          </p:cNvPicPr>
          <p:nvPr>
            <p:ph idx="1"/>
          </p:nvPr>
        </p:nvPicPr>
        <p:blipFill>
          <a:blip r:embed="rId3"/>
          <a:stretch>
            <a:fillRect/>
          </a:stretch>
        </p:blipFill>
        <p:spPr>
          <a:xfrm>
            <a:off x="3554202" y="1687867"/>
            <a:ext cx="7772401" cy="3056505"/>
          </a:xfrm>
          <a:prstGeom prst="rect">
            <a:avLst/>
          </a:prstGeom>
        </p:spPr>
      </p:pic>
      <p:pic>
        <p:nvPicPr>
          <p:cNvPr id="10" name="Image 9"/>
          <p:cNvPicPr>
            <a:picLocks noChangeAspect="1"/>
          </p:cNvPicPr>
          <p:nvPr/>
        </p:nvPicPr>
        <p:blipFill>
          <a:blip r:embed="rId4"/>
          <a:stretch>
            <a:fillRect/>
          </a:stretch>
        </p:blipFill>
        <p:spPr>
          <a:xfrm>
            <a:off x="3554202" y="4744372"/>
            <a:ext cx="7590047" cy="1266202"/>
          </a:xfrm>
          <a:prstGeom prst="rect">
            <a:avLst/>
          </a:prstGeom>
        </p:spPr>
      </p:pic>
    </p:spTree>
    <p:extLst>
      <p:ext uri="{BB962C8B-B14F-4D97-AF65-F5344CB8AC3E}">
        <p14:creationId xmlns:p14="http://schemas.microsoft.com/office/powerpoint/2010/main" val="197266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lstStyle/>
          <a:p>
            <a:pPr algn="just"/>
            <a:r>
              <a:rPr lang="fr-BE" sz="2400" dirty="0"/>
              <a:t>Dans la continuité de l’article de Jean-Louis Jadoulle (2017), « Arpenter l’Histoire pour mieux maîtriser la temporalité historienne ? Etude de cas en classe</a:t>
            </a:r>
            <a:r>
              <a:rPr lang="fr-BE" sz="2400" dirty="0">
                <a:solidFill>
                  <a:srgbClr val="FF0000"/>
                </a:solidFill>
              </a:rPr>
              <a:t> </a:t>
            </a:r>
            <a:r>
              <a:rPr lang="fr-BE" sz="2400" dirty="0"/>
              <a:t>du secondaire ». </a:t>
            </a:r>
          </a:p>
          <a:p>
            <a:pPr lvl="1" algn="just">
              <a:buFont typeface="Wingdings" panose="05000000000000000000" pitchFamily="2" charset="2"/>
              <a:buChar char="q"/>
            </a:pPr>
            <a:r>
              <a:rPr lang="fr-BE" dirty="0"/>
              <a:t>Même professeur d’histoire d’une ancienneté de 20 ans (province de Liège).</a:t>
            </a:r>
          </a:p>
          <a:p>
            <a:pPr lvl="1" algn="just">
              <a:buFont typeface="Wingdings" panose="05000000000000000000" pitchFamily="2" charset="2"/>
              <a:buChar char="q"/>
            </a:pPr>
            <a:r>
              <a:rPr lang="fr-BE" dirty="0"/>
              <a:t>Année 2013 et 2015.</a:t>
            </a:r>
          </a:p>
          <a:p>
            <a:pPr lvl="1" algn="just">
              <a:buFont typeface="Wingdings" panose="05000000000000000000" pitchFamily="2" charset="2"/>
              <a:buChar char="q"/>
            </a:pPr>
            <a:r>
              <a:rPr lang="fr-BE" dirty="0"/>
              <a:t>Période traitée : Arrivée de Colomb en Amérique au Congrès de </a:t>
            </a:r>
            <a:r>
              <a:rPr lang="fr-BE" dirty="0" smtClean="0"/>
              <a:t>Vienne.</a:t>
            </a:r>
          </a:p>
          <a:p>
            <a:pPr lvl="1" algn="just">
              <a:buFont typeface="Wingdings" panose="05000000000000000000" pitchFamily="2" charset="2"/>
              <a:buChar char="q"/>
            </a:pPr>
            <a:r>
              <a:rPr lang="fr-BE" dirty="0" smtClean="0">
                <a:solidFill>
                  <a:schemeClr val="bg2">
                    <a:lumMod val="50000"/>
                  </a:schemeClr>
                </a:solidFill>
              </a:rPr>
              <a:t>Deux </a:t>
            </a:r>
            <a:r>
              <a:rPr lang="fr-BE" dirty="0">
                <a:solidFill>
                  <a:schemeClr val="bg2">
                    <a:lumMod val="50000"/>
                  </a:schemeClr>
                </a:solidFill>
              </a:rPr>
              <a:t>cohortes d’élèves de 4</a:t>
            </a:r>
            <a:r>
              <a:rPr lang="fr-BE" baseline="30000" dirty="0">
                <a:solidFill>
                  <a:schemeClr val="bg2">
                    <a:lumMod val="50000"/>
                  </a:schemeClr>
                </a:solidFill>
              </a:rPr>
              <a:t>ème</a:t>
            </a:r>
            <a:r>
              <a:rPr lang="fr-BE" dirty="0">
                <a:solidFill>
                  <a:schemeClr val="bg2">
                    <a:lumMod val="50000"/>
                  </a:schemeClr>
                </a:solidFill>
              </a:rPr>
              <a:t> année de l’enseignement secondaire </a:t>
            </a:r>
            <a:r>
              <a:rPr lang="fr-BE" dirty="0" smtClean="0">
                <a:solidFill>
                  <a:schemeClr val="bg2">
                    <a:lumMod val="50000"/>
                  </a:schemeClr>
                </a:solidFill>
              </a:rPr>
              <a:t>général.</a:t>
            </a:r>
          </a:p>
          <a:p>
            <a:pPr lvl="2" algn="just">
              <a:buFont typeface="Wingdings" panose="05000000000000000000" pitchFamily="2" charset="2"/>
              <a:buChar char="Ø"/>
            </a:pPr>
            <a:r>
              <a:rPr lang="fr-BE" sz="1800" dirty="0" smtClean="0">
                <a:solidFill>
                  <a:schemeClr val="bg2">
                    <a:lumMod val="50000"/>
                  </a:schemeClr>
                </a:solidFill>
              </a:rPr>
              <a:t>1</a:t>
            </a:r>
            <a:r>
              <a:rPr lang="fr-BE" sz="1800" baseline="30000" dirty="0" smtClean="0">
                <a:solidFill>
                  <a:schemeClr val="bg2">
                    <a:lumMod val="50000"/>
                  </a:schemeClr>
                </a:solidFill>
              </a:rPr>
              <a:t>ère</a:t>
            </a:r>
            <a:r>
              <a:rPr lang="fr-BE" sz="1800" dirty="0" smtClean="0">
                <a:solidFill>
                  <a:schemeClr val="bg2">
                    <a:lumMod val="50000"/>
                  </a:schemeClr>
                </a:solidFill>
              </a:rPr>
              <a:t> </a:t>
            </a:r>
            <a:r>
              <a:rPr lang="fr-BE" sz="1800" dirty="0">
                <a:solidFill>
                  <a:schemeClr val="bg2">
                    <a:lumMod val="50000"/>
                  </a:schemeClr>
                </a:solidFill>
              </a:rPr>
              <a:t>cohorte (n=81) : évaluée en 2013 et enseignement chronologique</a:t>
            </a:r>
            <a:r>
              <a:rPr lang="fr-BE" sz="1800" dirty="0">
                <a:solidFill>
                  <a:prstClr val="black">
                    <a:lumMod val="75000"/>
                    <a:lumOff val="25000"/>
                  </a:prstClr>
                </a:solidFill>
              </a:rPr>
              <a:t>.</a:t>
            </a:r>
          </a:p>
          <a:p>
            <a:pPr lvl="2" algn="just">
              <a:buFont typeface="Wingdings" panose="05000000000000000000" pitchFamily="2" charset="2"/>
              <a:buChar char="Ø"/>
            </a:pPr>
            <a:r>
              <a:rPr lang="fr-BE" sz="1800" dirty="0"/>
              <a:t>2</a:t>
            </a:r>
            <a:r>
              <a:rPr lang="fr-BE" sz="1800" baseline="30000" dirty="0"/>
              <a:t>ème</a:t>
            </a:r>
            <a:r>
              <a:rPr lang="fr-BE" sz="1800" dirty="0"/>
              <a:t> cohorte (n=51) : évaluée en 2015 et enseignement sous forme de « parcours chronologiques emboîtés </a:t>
            </a:r>
            <a:r>
              <a:rPr lang="fr-BE" sz="1800" dirty="0" smtClean="0"/>
              <a:t>».</a:t>
            </a:r>
            <a:endParaRPr lang="fr-BE" sz="1800" dirty="0"/>
          </a:p>
        </p:txBody>
      </p:sp>
    </p:spTree>
    <p:extLst>
      <p:ext uri="{BB962C8B-B14F-4D97-AF65-F5344CB8AC3E}">
        <p14:creationId xmlns:p14="http://schemas.microsoft.com/office/powerpoint/2010/main" val="3208255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lstStyle/>
          <a:p>
            <a:pPr algn="just"/>
            <a:r>
              <a:rPr lang="fr-BE" sz="2400" dirty="0"/>
              <a:t>Dans la continuité de l’article de Jean-Louis Jadoulle (2017), « Arpenter l’Histoire pour mieux maîtriser la temporalité historienne ? Etude de cas en classe</a:t>
            </a:r>
            <a:r>
              <a:rPr lang="fr-BE" sz="2400" dirty="0">
                <a:solidFill>
                  <a:srgbClr val="FF0000"/>
                </a:solidFill>
              </a:rPr>
              <a:t> </a:t>
            </a:r>
            <a:r>
              <a:rPr lang="fr-BE" sz="2400" dirty="0"/>
              <a:t>du secondaire ». </a:t>
            </a:r>
            <a:endParaRPr lang="fr-BE" sz="2400" dirty="0" smtClean="0"/>
          </a:p>
          <a:p>
            <a:pPr lvl="2" algn="just">
              <a:buFont typeface="Wingdings" panose="05000000000000000000" pitchFamily="2" charset="2"/>
              <a:buChar char="q"/>
            </a:pPr>
            <a:r>
              <a:rPr lang="fr-BE" sz="2000" dirty="0"/>
              <a:t>Résultats : la planification des apprentissages sous la </a:t>
            </a:r>
            <a:r>
              <a:rPr lang="fr-BE" sz="2000" dirty="0">
                <a:solidFill>
                  <a:schemeClr val="bg2">
                    <a:lumMod val="50000"/>
                  </a:schemeClr>
                </a:solidFill>
              </a:rPr>
              <a:t>forme de « </a:t>
            </a:r>
            <a:r>
              <a:rPr lang="fr-BE" sz="2000" dirty="0"/>
              <a:t>parcours chronologiques emboités » contribue à une amélioration significative de la maîtrise de la temporalité historienne. </a:t>
            </a:r>
            <a:endParaRPr lang="fr-BE" sz="2000" dirty="0" smtClean="0"/>
          </a:p>
          <a:p>
            <a:pPr lvl="3" algn="just">
              <a:buFont typeface="Wingdings" panose="05000000000000000000" pitchFamily="2" charset="2"/>
              <a:buChar char="Ø"/>
            </a:pPr>
            <a:r>
              <a:rPr lang="fr-BE" sz="2000" dirty="0" smtClean="0"/>
              <a:t>Significatifs </a:t>
            </a:r>
            <a:r>
              <a:rPr lang="fr-BE" sz="2000" dirty="0"/>
              <a:t>pour la capacité à « situer dans le temps », « établir une succession ou une diachronie », « identifier des changements et des continuités » et à « repérer des synchronies ».</a:t>
            </a:r>
          </a:p>
          <a:p>
            <a:pPr lvl="3" algn="just">
              <a:buFont typeface="Wingdings" panose="05000000000000000000" pitchFamily="2" charset="2"/>
              <a:buChar char="Ø"/>
            </a:pPr>
            <a:r>
              <a:rPr lang="fr-BE" sz="2000" dirty="0"/>
              <a:t>Pas significatifs pour la capacité à « périodiser », « identifier les liens de causalité », « percevoir la durée et l’épaisseur du temps </a:t>
            </a:r>
            <a:r>
              <a:rPr lang="fr-BE" sz="2000" dirty="0" smtClean="0"/>
              <a:t>».</a:t>
            </a:r>
            <a:endParaRPr lang="fr-BE" sz="2000" dirty="0"/>
          </a:p>
        </p:txBody>
      </p:sp>
    </p:spTree>
    <p:extLst>
      <p:ext uri="{BB962C8B-B14F-4D97-AF65-F5344CB8AC3E}">
        <p14:creationId xmlns:p14="http://schemas.microsoft.com/office/powerpoint/2010/main" val="2103569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normAutofit lnSpcReduction="10000"/>
          </a:bodyPr>
          <a:lstStyle/>
          <a:p>
            <a:pPr algn="just"/>
            <a:r>
              <a:rPr lang="fr-BE" sz="2400" dirty="0" smtClean="0"/>
              <a:t>Pourquoi étudier la maitrise de la temporalité historienne ?</a:t>
            </a:r>
          </a:p>
          <a:p>
            <a:pPr marL="0" indent="0" algn="just">
              <a:buNone/>
            </a:pPr>
            <a:r>
              <a:rPr lang="fr-BE" sz="2400" dirty="0"/>
              <a:t>Conclusion :</a:t>
            </a:r>
          </a:p>
          <a:p>
            <a:pPr algn="just">
              <a:buFont typeface="Wingdings" panose="05000000000000000000" pitchFamily="2" charset="2"/>
              <a:buChar char="q"/>
            </a:pPr>
            <a:r>
              <a:rPr lang="fr-BE" sz="2400" dirty="0"/>
              <a:t>Les enseignants se plaignent</a:t>
            </a:r>
          </a:p>
          <a:p>
            <a:pPr algn="just">
              <a:buFont typeface="Wingdings" panose="05000000000000000000" pitchFamily="2" charset="2"/>
              <a:buChar char="q"/>
            </a:pPr>
            <a:r>
              <a:rPr lang="fr-BE" sz="2400" dirty="0"/>
              <a:t>Les résultats des élèves sont </a:t>
            </a:r>
            <a:r>
              <a:rPr lang="fr-BE" sz="2400" dirty="0" smtClean="0"/>
              <a:t>faibles</a:t>
            </a:r>
          </a:p>
          <a:p>
            <a:pPr algn="just">
              <a:buFont typeface="Wingdings" panose="05000000000000000000" pitchFamily="2" charset="2"/>
              <a:buChar char="q"/>
            </a:pPr>
            <a:r>
              <a:rPr lang="fr-BE" sz="2400" dirty="0" smtClean="0"/>
              <a:t>L’</a:t>
            </a:r>
            <a:r>
              <a:rPr lang="fr-BE" sz="2400" dirty="0"/>
              <a:t>e</a:t>
            </a:r>
            <a:r>
              <a:rPr lang="fr-BE" sz="2400" dirty="0" smtClean="0"/>
              <a:t>fficacité de l’enseignement de l’histoire dans l’ordre chronologique ?</a:t>
            </a:r>
            <a:endParaRPr lang="fr-BE" sz="2400" dirty="0"/>
          </a:p>
          <a:p>
            <a:pPr algn="just">
              <a:buFont typeface="Wingdings" panose="05000000000000000000" pitchFamily="2" charset="2"/>
              <a:buChar char="q"/>
            </a:pPr>
            <a:r>
              <a:rPr lang="fr-BE" sz="2400" dirty="0"/>
              <a:t>Le nouveau référentiel </a:t>
            </a:r>
            <a:r>
              <a:rPr lang="fr-BE" sz="2400" dirty="0" smtClean="0"/>
              <a:t>: </a:t>
            </a:r>
          </a:p>
          <a:p>
            <a:pPr marL="502920" lvl="1" indent="0" algn="just">
              <a:buNone/>
            </a:pPr>
            <a:r>
              <a:rPr lang="fr-FR" sz="2200" dirty="0" smtClean="0"/>
              <a:t>« </a:t>
            </a:r>
            <a:r>
              <a:rPr lang="fr-FR" sz="2200" dirty="0"/>
              <a:t>Inscrire dans une perspective historique, selon l’axe de la situation dans le temps, un thème d’aujourd’hui en vue d’éclairer des enjeux sociétaux liés à la diversité culturelle, la citoyenneté active, l’insertion socioprofessionnelle, l’environnement </a:t>
            </a:r>
            <a:r>
              <a:rPr lang="fr-FR" sz="2200" dirty="0" smtClean="0"/>
              <a:t>».</a:t>
            </a:r>
          </a:p>
          <a:p>
            <a:pPr lvl="1" algn="just">
              <a:buFont typeface="Wingdings" panose="05000000000000000000" pitchFamily="2" charset="2"/>
              <a:buChar char="Ø"/>
            </a:pPr>
            <a:r>
              <a:rPr lang="fr-FR" sz="2200" dirty="0" smtClean="0"/>
              <a:t>Deux interprétations différentes dans les programmes.</a:t>
            </a:r>
          </a:p>
          <a:p>
            <a:pPr lvl="1" algn="just">
              <a:buFont typeface="Wingdings" panose="05000000000000000000" pitchFamily="2" charset="2"/>
              <a:buChar char="q"/>
            </a:pPr>
            <a:endParaRPr lang="fr-BE" sz="2200" dirty="0"/>
          </a:p>
        </p:txBody>
      </p:sp>
    </p:spTree>
    <p:extLst>
      <p:ext uri="{BB962C8B-B14F-4D97-AF65-F5344CB8AC3E}">
        <p14:creationId xmlns:p14="http://schemas.microsoft.com/office/powerpoint/2010/main" val="2172901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normAutofit/>
          </a:bodyPr>
          <a:lstStyle/>
          <a:p>
            <a:pPr algn="just">
              <a:buFont typeface="Arial" panose="020B0604020202020204" pitchFamily="34" charset="0"/>
              <a:buChar char="•"/>
            </a:pPr>
            <a:r>
              <a:rPr lang="fr-FR" sz="2400" dirty="0" smtClean="0"/>
              <a:t>Quelles problématiques ?</a:t>
            </a:r>
          </a:p>
          <a:p>
            <a:pPr algn="just">
              <a:buFont typeface="Wingdings" panose="05000000000000000000" pitchFamily="2" charset="2"/>
              <a:buChar char="q"/>
            </a:pPr>
            <a:r>
              <a:rPr lang="fr-FR" sz="2400" dirty="0" smtClean="0"/>
              <a:t>Déterminer </a:t>
            </a:r>
            <a:r>
              <a:rPr lang="fr-FR" sz="2400" dirty="0"/>
              <a:t>dans quelle mesure l’apprentissage du temps par les élèves du secondaire pourrait être optimisé par la mise en place d’un des dispositifs didactiques partiellement non-chronologiques, inspiré des « parcours chronologiques emboîtés » (JADOULLE, 2008 et 2015)</a:t>
            </a:r>
            <a:endParaRPr lang="fr-BE" sz="2400" dirty="0"/>
          </a:p>
          <a:p>
            <a:pPr algn="just">
              <a:buFont typeface="Wingdings" panose="05000000000000000000" pitchFamily="2" charset="2"/>
              <a:buChar char="q"/>
            </a:pPr>
            <a:r>
              <a:rPr lang="fr-BE" sz="2400" dirty="0"/>
              <a:t>Quelles sont les dimensions de la temporalité historienne qui vont être mieux maîtrisées par les élèves ? </a:t>
            </a:r>
          </a:p>
          <a:p>
            <a:pPr marL="502920" lvl="1" indent="0" algn="just">
              <a:buNone/>
            </a:pPr>
            <a:endParaRPr lang="fr-BE" sz="2200" dirty="0"/>
          </a:p>
        </p:txBody>
      </p:sp>
    </p:spTree>
    <p:extLst>
      <p:ext uri="{BB962C8B-B14F-4D97-AF65-F5344CB8AC3E}">
        <p14:creationId xmlns:p14="http://schemas.microsoft.com/office/powerpoint/2010/main" val="2926451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918" y="1123837"/>
            <a:ext cx="3090645" cy="4601183"/>
          </a:xfrm>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lstStyle/>
          <a:p>
            <a:r>
              <a:rPr lang="fr-BE" sz="2400" dirty="0" smtClean="0"/>
              <a:t>La démarche ou méthode historienne</a:t>
            </a:r>
          </a:p>
          <a:p>
            <a:pPr lvl="1">
              <a:buFont typeface="Wingdings" panose="05000000000000000000" pitchFamily="2" charset="2"/>
              <a:buChar char="q"/>
            </a:pPr>
            <a:endParaRPr lang="fr-BE" dirty="0"/>
          </a:p>
          <a:p>
            <a:pPr lvl="1">
              <a:buFont typeface="Wingdings" panose="05000000000000000000" pitchFamily="2" charset="2"/>
              <a:buChar char="q"/>
            </a:pPr>
            <a:r>
              <a:rPr lang="fr-BE" dirty="0"/>
              <a:t> </a:t>
            </a:r>
            <a:r>
              <a:rPr lang="fr-BE" sz="2400" dirty="0" smtClean="0"/>
              <a:t>Démarche mobilisée par l’historien qui utilise des procédures, des outils afin de résoudre une enquête (Jadoulle, 2015) :</a:t>
            </a:r>
          </a:p>
          <a:p>
            <a:pPr lvl="2">
              <a:buFont typeface="Wingdings" panose="05000000000000000000" pitchFamily="2" charset="2"/>
              <a:buChar char="Ø"/>
            </a:pPr>
            <a:r>
              <a:rPr lang="fr-BE" sz="2000" dirty="0" smtClean="0"/>
              <a:t>Rechercher de la documentation.</a:t>
            </a:r>
          </a:p>
          <a:p>
            <a:pPr lvl="2">
              <a:buFont typeface="Wingdings" panose="05000000000000000000" pitchFamily="2" charset="2"/>
              <a:buChar char="Ø"/>
            </a:pPr>
            <a:r>
              <a:rPr lang="fr-BE" sz="2000" dirty="0" smtClean="0"/>
              <a:t>L’analyser de manière critique.</a:t>
            </a:r>
          </a:p>
          <a:p>
            <a:pPr lvl="2">
              <a:buFont typeface="Wingdings" panose="05000000000000000000" pitchFamily="2" charset="2"/>
              <a:buChar char="Ø"/>
            </a:pPr>
            <a:r>
              <a:rPr lang="fr-BE" sz="2000" dirty="0" smtClean="0"/>
              <a:t>Communiquer la teneur de ses recherches.</a:t>
            </a:r>
            <a:endParaRPr lang="fr-BE" sz="2000" dirty="0"/>
          </a:p>
          <a:p>
            <a:pPr lvl="1">
              <a:buFont typeface="Wingdings" panose="05000000000000000000" pitchFamily="2" charset="2"/>
              <a:buChar char="q"/>
            </a:pPr>
            <a:r>
              <a:rPr lang="fr-BE" dirty="0" smtClean="0"/>
              <a:t> </a:t>
            </a:r>
            <a:r>
              <a:rPr lang="fr-BE" sz="2400" dirty="0" smtClean="0"/>
              <a:t>Caractérisée par les quatre étapes: </a:t>
            </a:r>
          </a:p>
          <a:p>
            <a:pPr lvl="2">
              <a:buFont typeface="Wingdings" panose="05000000000000000000" pitchFamily="2" charset="2"/>
              <a:buChar char="Ø"/>
            </a:pPr>
            <a:r>
              <a:rPr lang="fr-BE" sz="2000" dirty="0" smtClean="0"/>
              <a:t>La problématisation</a:t>
            </a:r>
          </a:p>
          <a:p>
            <a:pPr lvl="2">
              <a:buFont typeface="Wingdings" panose="05000000000000000000" pitchFamily="2" charset="2"/>
              <a:buChar char="Ø"/>
            </a:pPr>
            <a:r>
              <a:rPr lang="fr-BE" sz="2000" dirty="0" smtClean="0"/>
              <a:t>L’heuristique</a:t>
            </a:r>
          </a:p>
          <a:p>
            <a:pPr lvl="2">
              <a:buFont typeface="Wingdings" panose="05000000000000000000" pitchFamily="2" charset="2"/>
              <a:buChar char="Ø"/>
            </a:pPr>
            <a:r>
              <a:rPr lang="fr-BE" sz="2000" dirty="0" smtClean="0"/>
              <a:t>L’herméneutique</a:t>
            </a:r>
          </a:p>
          <a:p>
            <a:pPr lvl="2">
              <a:buFont typeface="Wingdings" panose="05000000000000000000" pitchFamily="2" charset="2"/>
              <a:buChar char="Ø"/>
            </a:pPr>
            <a:r>
              <a:rPr lang="fr-BE" sz="2000" dirty="0" smtClean="0"/>
              <a:t>La communication des résultats</a:t>
            </a:r>
          </a:p>
        </p:txBody>
      </p:sp>
    </p:spTree>
    <p:extLst>
      <p:ext uri="{BB962C8B-B14F-4D97-AF65-F5344CB8AC3E}">
        <p14:creationId xmlns:p14="http://schemas.microsoft.com/office/powerpoint/2010/main" val="890769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918" y="1123837"/>
            <a:ext cx="3090645" cy="4601183"/>
          </a:xfrm>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normAutofit/>
          </a:bodyPr>
          <a:lstStyle/>
          <a:p>
            <a:r>
              <a:rPr lang="fr-BE" sz="2400" dirty="0" smtClean="0"/>
              <a:t>La démarche ou méthode historienne</a:t>
            </a:r>
            <a:endParaRPr lang="fr-BE" dirty="0"/>
          </a:p>
          <a:p>
            <a:pPr lvl="1">
              <a:buFont typeface="Wingdings" panose="05000000000000000000" pitchFamily="2" charset="2"/>
              <a:buChar char="q"/>
            </a:pPr>
            <a:r>
              <a:rPr lang="fr-BE" dirty="0"/>
              <a:t> </a:t>
            </a:r>
            <a:r>
              <a:rPr lang="fr-BE" sz="2400" dirty="0" smtClean="0"/>
              <a:t>Dans l’ancien référentiel</a:t>
            </a:r>
          </a:p>
          <a:p>
            <a:pPr lvl="3">
              <a:buFont typeface="Wingdings" panose="05000000000000000000" pitchFamily="2" charset="2"/>
              <a:buChar char="Ø"/>
            </a:pPr>
            <a:r>
              <a:rPr lang="fr-BE" sz="2000" dirty="0" smtClean="0"/>
              <a:t>C1 Formuler </a:t>
            </a:r>
            <a:r>
              <a:rPr lang="fr-BE" sz="2000" dirty="0"/>
              <a:t>une question</a:t>
            </a:r>
          </a:p>
          <a:p>
            <a:pPr lvl="3">
              <a:buFont typeface="Wingdings" panose="05000000000000000000" pitchFamily="2" charset="2"/>
              <a:buChar char="Ø"/>
            </a:pPr>
            <a:r>
              <a:rPr lang="fr-BE" sz="2000" dirty="0"/>
              <a:t>C2 Collecter et traiter les </a:t>
            </a:r>
            <a:r>
              <a:rPr lang="fr-BE" sz="2000" dirty="0" smtClean="0"/>
              <a:t>informations</a:t>
            </a:r>
          </a:p>
          <a:p>
            <a:pPr lvl="3">
              <a:buFont typeface="Wingdings" panose="05000000000000000000" pitchFamily="2" charset="2"/>
              <a:buChar char="Ø"/>
            </a:pPr>
            <a:r>
              <a:rPr lang="fr-BE" sz="2000" dirty="0"/>
              <a:t>C3 Formuler une réponse argumentée</a:t>
            </a:r>
          </a:p>
          <a:p>
            <a:pPr lvl="1">
              <a:buFont typeface="Wingdings" panose="05000000000000000000" pitchFamily="2" charset="2"/>
              <a:buChar char="q"/>
            </a:pPr>
            <a:r>
              <a:rPr lang="fr-BE" dirty="0" smtClean="0"/>
              <a:t> </a:t>
            </a:r>
            <a:r>
              <a:rPr lang="fr-BE" sz="2400" dirty="0" smtClean="0"/>
              <a:t>Dans le nouveau référentiel</a:t>
            </a:r>
          </a:p>
          <a:p>
            <a:pPr marL="502920" lvl="1" indent="0">
              <a:buNone/>
            </a:pPr>
            <a:r>
              <a:rPr lang="fr-FR" sz="1900" b="1" dirty="0"/>
              <a:t>Démarche historienne </a:t>
            </a:r>
            <a:r>
              <a:rPr lang="fr-FR" sz="1900" dirty="0"/>
              <a:t>est déclinée en trois compétences: </a:t>
            </a:r>
          </a:p>
          <a:p>
            <a:pPr lvl="1">
              <a:buFont typeface="Wingdings" panose="05000000000000000000" pitchFamily="2" charset="2"/>
              <a:buChar char="Ø"/>
            </a:pPr>
            <a:r>
              <a:rPr lang="fr-FR" sz="1900" dirty="0"/>
              <a:t>C1 Situer dans le temps : situer des réalités dans le temps en les reliant aux contextes historiques et aux repères temporels qui les rendent compréhensibles;</a:t>
            </a:r>
          </a:p>
          <a:p>
            <a:pPr lvl="1">
              <a:buFont typeface="Wingdings" panose="05000000000000000000" pitchFamily="2" charset="2"/>
              <a:buChar char="Ø"/>
            </a:pPr>
            <a:r>
              <a:rPr lang="fr-FR" sz="1900" dirty="0"/>
              <a:t>C2 Critiquer : apprécier de manière critique des documents, des témoignages ou des points de vue d’hier ou d’aujourd’hui;</a:t>
            </a:r>
          </a:p>
          <a:p>
            <a:pPr lvl="1">
              <a:buFont typeface="Wingdings" panose="05000000000000000000" pitchFamily="2" charset="2"/>
              <a:buChar char="Ø"/>
            </a:pPr>
            <a:r>
              <a:rPr lang="fr-FR" sz="1900" dirty="0"/>
              <a:t>C3 Comparer : comparer des situations dans le temps en vue d’identifier des permanences et/ou des changements, de mettre en évidence des évolutions </a:t>
            </a:r>
            <a:r>
              <a:rPr lang="fr-FR" sz="1900" dirty="0" smtClean="0"/>
              <a:t>;</a:t>
            </a:r>
            <a:endParaRPr lang="fr-FR" sz="1900" dirty="0"/>
          </a:p>
        </p:txBody>
      </p:sp>
    </p:spTree>
    <p:extLst>
      <p:ext uri="{BB962C8B-B14F-4D97-AF65-F5344CB8AC3E}">
        <p14:creationId xmlns:p14="http://schemas.microsoft.com/office/powerpoint/2010/main" val="2923701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la présentation</a:t>
            </a:r>
            <a:endParaRPr lang="en-US" dirty="0"/>
          </a:p>
        </p:txBody>
      </p:sp>
      <p:sp>
        <p:nvSpPr>
          <p:cNvPr id="3" name="Espace réservé du contenu 2"/>
          <p:cNvSpPr>
            <a:spLocks noGrp="1"/>
          </p:cNvSpPr>
          <p:nvPr>
            <p:ph idx="1"/>
          </p:nvPr>
        </p:nvSpPr>
        <p:spPr/>
        <p:txBody>
          <a:bodyPr/>
          <a:lstStyle/>
          <a:p>
            <a:r>
              <a:rPr lang="fr-BE" dirty="0" smtClean="0"/>
              <a:t>1. Introduction</a:t>
            </a:r>
          </a:p>
          <a:p>
            <a:r>
              <a:rPr lang="fr-BE" dirty="0" smtClean="0"/>
              <a:t>2. Présentation du cadre problématique</a:t>
            </a:r>
          </a:p>
          <a:p>
            <a:r>
              <a:rPr lang="fr-BE" dirty="0" smtClean="0"/>
              <a:t>3. Présentation du cadre théorique</a:t>
            </a:r>
          </a:p>
          <a:p>
            <a:r>
              <a:rPr lang="fr-BE" dirty="0" smtClean="0"/>
              <a:t>4. Présentation du projet de recherche</a:t>
            </a:r>
          </a:p>
          <a:p>
            <a:r>
              <a:rPr lang="fr-BE" dirty="0" smtClean="0"/>
              <a:t>5. Présentation des outils de mesure de la temporalité historienne</a:t>
            </a:r>
          </a:p>
          <a:p>
            <a:r>
              <a:rPr lang="fr-BE" dirty="0" smtClean="0"/>
              <a:t>6. Mise en activité</a:t>
            </a:r>
            <a:endParaRPr lang="en-US" dirty="0"/>
          </a:p>
        </p:txBody>
      </p:sp>
    </p:spTree>
    <p:extLst>
      <p:ext uri="{BB962C8B-B14F-4D97-AF65-F5344CB8AC3E}">
        <p14:creationId xmlns:p14="http://schemas.microsoft.com/office/powerpoint/2010/main" val="532992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918" y="1123837"/>
            <a:ext cx="3090645" cy="4601183"/>
          </a:xfrm>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normAutofit lnSpcReduction="10000"/>
          </a:bodyPr>
          <a:lstStyle/>
          <a:p>
            <a:r>
              <a:rPr lang="fr-BE" sz="2400" dirty="0" smtClean="0"/>
              <a:t>La perspective historienne</a:t>
            </a:r>
          </a:p>
          <a:p>
            <a:pPr lvl="1">
              <a:buFont typeface="Wingdings" panose="05000000000000000000" pitchFamily="2" charset="2"/>
              <a:buChar char="q"/>
            </a:pPr>
            <a:r>
              <a:rPr lang="fr-BE" dirty="0" smtClean="0"/>
              <a:t> Le regard que porte l’historien sur les réalités sociales d’hier et d’aujourd’hui.</a:t>
            </a:r>
            <a:endParaRPr lang="fr-BE" dirty="0"/>
          </a:p>
          <a:p>
            <a:pPr lvl="1">
              <a:buFont typeface="Wingdings" panose="05000000000000000000" pitchFamily="2" charset="2"/>
              <a:buChar char="q"/>
            </a:pPr>
            <a:r>
              <a:rPr lang="fr-FR" dirty="0" smtClean="0"/>
              <a:t>  Comprendre </a:t>
            </a:r>
            <a:r>
              <a:rPr lang="fr-FR" dirty="0"/>
              <a:t>le «passé comme s’il s’agissait d’un pays étranger</a:t>
            </a:r>
            <a:r>
              <a:rPr lang="fr-FR" dirty="0" smtClean="0"/>
              <a:t>» (</a:t>
            </a:r>
            <a:r>
              <a:rPr lang="fr-FR" dirty="0" err="1" smtClean="0"/>
              <a:t>Seixas</a:t>
            </a:r>
            <a:r>
              <a:rPr lang="fr-FR" dirty="0" smtClean="0"/>
              <a:t>, 2006).</a:t>
            </a:r>
            <a:endParaRPr lang="fr-BE" dirty="0" smtClean="0"/>
          </a:p>
          <a:p>
            <a:pPr lvl="1">
              <a:buFont typeface="Wingdings" panose="05000000000000000000" pitchFamily="2" charset="2"/>
              <a:buChar char="q"/>
            </a:pPr>
            <a:r>
              <a:rPr lang="fr-BE" dirty="0" smtClean="0"/>
              <a:t> 	Peut être résumée  en dimensions principales (Jadoulle, 2015) :</a:t>
            </a:r>
          </a:p>
          <a:p>
            <a:pPr lvl="2">
              <a:buFont typeface="Wingdings" panose="05000000000000000000" pitchFamily="2" charset="2"/>
              <a:buChar char="Ø"/>
            </a:pPr>
            <a:r>
              <a:rPr lang="fr-BE" dirty="0" smtClean="0"/>
              <a:t>Mettre en perspective temporelle: chronologie, diachronie et synchronie.</a:t>
            </a:r>
            <a:endParaRPr lang="fr-BE" dirty="0"/>
          </a:p>
          <a:p>
            <a:pPr lvl="2">
              <a:buFont typeface="Wingdings" panose="05000000000000000000" pitchFamily="2" charset="2"/>
              <a:buChar char="Ø"/>
            </a:pPr>
            <a:r>
              <a:rPr lang="fr-BE" dirty="0" smtClean="0"/>
              <a:t>Dégager les continuités et les changements et discerner les rythmes du temps.</a:t>
            </a:r>
          </a:p>
          <a:p>
            <a:pPr lvl="2">
              <a:buFont typeface="Wingdings" panose="05000000000000000000" pitchFamily="2" charset="2"/>
              <a:buChar char="Ø"/>
            </a:pPr>
            <a:r>
              <a:rPr lang="fr-BE" dirty="0" smtClean="0"/>
              <a:t>Périodiser.</a:t>
            </a:r>
          </a:p>
          <a:p>
            <a:pPr lvl="2">
              <a:buFont typeface="Wingdings" panose="05000000000000000000" pitchFamily="2" charset="2"/>
              <a:buChar char="Ø"/>
            </a:pPr>
            <a:r>
              <a:rPr lang="fr-BE" dirty="0" smtClean="0"/>
              <a:t>Dégager les causes et les conséquences.</a:t>
            </a:r>
          </a:p>
          <a:p>
            <a:pPr lvl="2">
              <a:buFont typeface="Wingdings" panose="05000000000000000000" pitchFamily="2" charset="2"/>
              <a:buChar char="Ø"/>
            </a:pPr>
            <a:r>
              <a:rPr lang="fr-BE" dirty="0" smtClean="0"/>
              <a:t>Identifier les acteurs et leurs rôles.</a:t>
            </a:r>
          </a:p>
          <a:p>
            <a:pPr lvl="2">
              <a:buFont typeface="Wingdings" panose="05000000000000000000" pitchFamily="2" charset="2"/>
              <a:buChar char="Ø"/>
            </a:pPr>
            <a:r>
              <a:rPr lang="fr-BE" dirty="0" smtClean="0"/>
              <a:t>Faire preuve d’empathie historique.</a:t>
            </a:r>
          </a:p>
          <a:p>
            <a:pPr lvl="2">
              <a:buFont typeface="Wingdings" panose="05000000000000000000" pitchFamily="2" charset="2"/>
              <a:buChar char="Ø"/>
            </a:pPr>
            <a:r>
              <a:rPr lang="fr-BE" dirty="0" smtClean="0"/>
              <a:t>Percevoir la dimension morale de l’histoire.</a:t>
            </a:r>
          </a:p>
          <a:p>
            <a:pPr lvl="2">
              <a:buFont typeface="Wingdings" panose="05000000000000000000" pitchFamily="2" charset="2"/>
              <a:buChar char="Ø"/>
            </a:pPr>
            <a:r>
              <a:rPr lang="fr-BE" dirty="0" smtClean="0"/>
              <a:t>Dégager la pertinence historique des faits du passé.</a:t>
            </a:r>
          </a:p>
          <a:p>
            <a:pPr lvl="2">
              <a:buFont typeface="Wingdings" panose="05000000000000000000" pitchFamily="2" charset="2"/>
              <a:buChar char="Ø"/>
            </a:pPr>
            <a:r>
              <a:rPr lang="fr-BE" dirty="0" smtClean="0"/>
              <a:t>Prendre en compte la complexité de l’histoire</a:t>
            </a:r>
          </a:p>
          <a:p>
            <a:pPr lvl="2">
              <a:buFont typeface="Wingdings" panose="05000000000000000000" pitchFamily="2" charset="2"/>
              <a:buChar char="Ø"/>
            </a:pPr>
            <a:r>
              <a:rPr lang="fr-BE" dirty="0" smtClean="0"/>
              <a:t>Prendre distance critique par rapport aux interprétations postérieures de l’Histoire.</a:t>
            </a:r>
            <a:endParaRPr lang="fr-BE" dirty="0"/>
          </a:p>
        </p:txBody>
      </p:sp>
    </p:spTree>
    <p:extLst>
      <p:ext uri="{BB962C8B-B14F-4D97-AF65-F5344CB8AC3E}">
        <p14:creationId xmlns:p14="http://schemas.microsoft.com/office/powerpoint/2010/main" val="4056626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lstStyle/>
          <a:p>
            <a:r>
              <a:rPr lang="fr-BE" sz="2400" dirty="0" smtClean="0"/>
              <a:t>La temporalité historienne</a:t>
            </a:r>
          </a:p>
          <a:p>
            <a:pPr lvl="1">
              <a:buFont typeface="Wingdings" panose="05000000000000000000" pitchFamily="2" charset="2"/>
              <a:buChar char="q"/>
            </a:pPr>
            <a:r>
              <a:rPr lang="fr-BE" sz="2400" dirty="0" smtClean="0"/>
              <a:t> Jean Pucelle (1972) :</a:t>
            </a:r>
          </a:p>
          <a:p>
            <a:pPr lvl="2">
              <a:buFont typeface="Wingdings" panose="05000000000000000000" pitchFamily="2" charset="2"/>
              <a:buChar char="Ø"/>
            </a:pPr>
            <a:r>
              <a:rPr lang="fr-BE" sz="2000" dirty="0" smtClean="0"/>
              <a:t>Le temps vécu : l’expérience </a:t>
            </a:r>
            <a:r>
              <a:rPr lang="fr-BE" sz="2000" dirty="0"/>
              <a:t>que chacun fait de sa propre durée.</a:t>
            </a:r>
          </a:p>
          <a:p>
            <a:pPr lvl="2">
              <a:buFont typeface="Wingdings" panose="05000000000000000000" pitchFamily="2" charset="2"/>
              <a:buChar char="Ø"/>
            </a:pPr>
            <a:r>
              <a:rPr lang="fr-BE" sz="2000" dirty="0" smtClean="0"/>
              <a:t>Le temps </a:t>
            </a:r>
            <a:r>
              <a:rPr lang="fr-BE" sz="2000" dirty="0"/>
              <a:t>conçu </a:t>
            </a:r>
            <a:r>
              <a:rPr lang="fr-BE" sz="2000" dirty="0" smtClean="0"/>
              <a:t>: </a:t>
            </a:r>
            <a:r>
              <a:rPr lang="fr-BE" sz="2000" dirty="0"/>
              <a:t>les outils et unités de </a:t>
            </a:r>
            <a:r>
              <a:rPr lang="fr-BE" sz="2000" dirty="0" smtClean="0"/>
              <a:t>mesure</a:t>
            </a:r>
          </a:p>
          <a:p>
            <a:pPr lvl="2">
              <a:buFont typeface="Wingdings" panose="05000000000000000000" pitchFamily="2" charset="2"/>
              <a:buChar char="Ø"/>
            </a:pPr>
            <a:r>
              <a:rPr lang="fr-BE" sz="2000" dirty="0" smtClean="0"/>
              <a:t>Le temps philosophique :  le temps pris comme objet d’étude, de réflexion.</a:t>
            </a:r>
          </a:p>
          <a:p>
            <a:pPr lvl="2">
              <a:buFont typeface="Wingdings" panose="05000000000000000000" pitchFamily="2" charset="2"/>
              <a:buChar char="Ø"/>
            </a:pPr>
            <a:r>
              <a:rPr lang="fr-BE" sz="2000" dirty="0" smtClean="0"/>
              <a:t>Le temps historique : le temps propre à la discipline historique.</a:t>
            </a:r>
            <a:endParaRPr lang="fr-BE" dirty="0"/>
          </a:p>
        </p:txBody>
      </p:sp>
    </p:spTree>
    <p:extLst>
      <p:ext uri="{BB962C8B-B14F-4D97-AF65-F5344CB8AC3E}">
        <p14:creationId xmlns:p14="http://schemas.microsoft.com/office/powerpoint/2010/main" val="3173332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lstStyle/>
          <a:p>
            <a:r>
              <a:rPr lang="fr-BE" sz="2400" dirty="0" smtClean="0"/>
              <a:t>La temporalité historienne</a:t>
            </a:r>
          </a:p>
          <a:p>
            <a:pPr lvl="1">
              <a:buFont typeface="Wingdings" panose="05000000000000000000" pitchFamily="2" charset="2"/>
              <a:buChar char="q"/>
            </a:pPr>
            <a:r>
              <a:rPr lang="fr-BE" sz="2400" dirty="0" smtClean="0"/>
              <a:t> Analyse des écrits d’historiens.</a:t>
            </a:r>
          </a:p>
          <a:p>
            <a:pPr lvl="2">
              <a:buFont typeface="Wingdings" panose="05000000000000000000" pitchFamily="2" charset="2"/>
              <a:buChar char="Ø"/>
            </a:pPr>
            <a:r>
              <a:rPr lang="fr-BE" sz="2200" dirty="0" smtClean="0"/>
              <a:t>Bloch; Braudel, Prost, Ricœur, …</a:t>
            </a:r>
          </a:p>
          <a:p>
            <a:pPr lvl="1">
              <a:buFont typeface="Wingdings" panose="05000000000000000000" pitchFamily="2" charset="2"/>
              <a:buChar char="q"/>
            </a:pPr>
            <a:r>
              <a:rPr lang="fr-BE" sz="2400" dirty="0" smtClean="0"/>
              <a:t>Analyse des écrits de didacticiens.</a:t>
            </a:r>
          </a:p>
          <a:p>
            <a:pPr lvl="2">
              <a:buFont typeface="Wingdings" panose="05000000000000000000" pitchFamily="2" charset="2"/>
              <a:buChar char="Ø"/>
            </a:pPr>
            <a:r>
              <a:rPr lang="fr-BE" sz="2200" dirty="0" smtClean="0"/>
              <a:t>École américaine, britannique, canadienne, française, …</a:t>
            </a:r>
            <a:endParaRPr lang="fr-BE" sz="2200" dirty="0"/>
          </a:p>
          <a:p>
            <a:pPr marL="502920" lvl="1" indent="0">
              <a:buNone/>
            </a:pPr>
            <a:endParaRPr lang="fr-BE" sz="2400" dirty="0" smtClean="0"/>
          </a:p>
          <a:p>
            <a:pPr lvl="2">
              <a:buFont typeface="Wingdings" panose="05000000000000000000" pitchFamily="2" charset="2"/>
              <a:buChar char="Ø"/>
            </a:pPr>
            <a:r>
              <a:rPr lang="fr-BE" sz="2200" dirty="0"/>
              <a:t> </a:t>
            </a:r>
            <a:r>
              <a:rPr lang="fr-BE" sz="2200" dirty="0" smtClean="0"/>
              <a:t>Synthèse.</a:t>
            </a:r>
          </a:p>
        </p:txBody>
      </p:sp>
    </p:spTree>
    <p:extLst>
      <p:ext uri="{BB962C8B-B14F-4D97-AF65-F5344CB8AC3E}">
        <p14:creationId xmlns:p14="http://schemas.microsoft.com/office/powerpoint/2010/main" val="996959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lstStyle/>
          <a:p>
            <a:r>
              <a:rPr lang="fr-BE" sz="2800" dirty="0" smtClean="0"/>
              <a:t>La temporalité historienne</a:t>
            </a:r>
          </a:p>
          <a:p>
            <a:pPr lvl="1">
              <a:buFont typeface="Wingdings" panose="05000000000000000000" pitchFamily="2" charset="2"/>
              <a:buChar char="q"/>
            </a:pPr>
            <a:r>
              <a:rPr lang="fr-BE" sz="2400" dirty="0" smtClean="0"/>
              <a:t> </a:t>
            </a:r>
            <a:r>
              <a:rPr lang="fr-BE" sz="2800" dirty="0" smtClean="0"/>
              <a:t>Maitriser la temporalité historienne :</a:t>
            </a:r>
          </a:p>
          <a:p>
            <a:pPr lvl="2">
              <a:buFont typeface="Wingdings" panose="05000000000000000000" pitchFamily="2" charset="2"/>
              <a:buChar char="q"/>
            </a:pPr>
            <a:endParaRPr lang="fr-BE" dirty="0" smtClean="0"/>
          </a:p>
          <a:p>
            <a:pPr lvl="2">
              <a:buFont typeface="Wingdings" panose="05000000000000000000" pitchFamily="2" charset="2"/>
              <a:buChar char="q"/>
            </a:pPr>
            <a:r>
              <a:rPr lang="fr-BE" sz="2400" dirty="0" smtClean="0"/>
              <a:t>Ce n’est pas maitriser les faits.</a:t>
            </a:r>
            <a:endParaRPr lang="fr-BE" sz="2400" dirty="0"/>
          </a:p>
          <a:p>
            <a:pPr lvl="2">
              <a:buFont typeface="Wingdings" panose="05000000000000000000" pitchFamily="2" charset="2"/>
              <a:buChar char="q"/>
            </a:pPr>
            <a:r>
              <a:rPr lang="fr-BE" sz="2400" dirty="0" smtClean="0"/>
              <a:t>Ce n’est pas maitriser un concept.</a:t>
            </a:r>
          </a:p>
          <a:p>
            <a:pPr lvl="2">
              <a:buFont typeface="Wingdings" panose="05000000000000000000" pitchFamily="2" charset="2"/>
              <a:buChar char="q"/>
            </a:pPr>
            <a:r>
              <a:rPr lang="fr-BE" sz="2400" dirty="0" smtClean="0"/>
              <a:t>Ce n’est pas maitriser une compétence.</a:t>
            </a:r>
          </a:p>
          <a:p>
            <a:pPr lvl="2">
              <a:buFont typeface="Wingdings" panose="05000000000000000000" pitchFamily="2" charset="2"/>
              <a:buChar char="q"/>
            </a:pPr>
            <a:r>
              <a:rPr lang="fr-BE" sz="2400" dirty="0" smtClean="0"/>
              <a:t>C’est maitriser un ensemble de concepts, de compétences, d’outils et de faits afin de porter un regard spécifique, propre à l’historien, sur une situation passée ou présente. </a:t>
            </a:r>
          </a:p>
          <a:p>
            <a:pPr lvl="2">
              <a:buFont typeface="Wingdings" panose="05000000000000000000" pitchFamily="2" charset="2"/>
              <a:buChar char="q"/>
            </a:pPr>
            <a:r>
              <a:rPr lang="fr-BE" sz="2400" dirty="0" smtClean="0"/>
              <a:t>C’est maitriser les dimensions/indicateurs de la temporalité historienne.</a:t>
            </a:r>
          </a:p>
        </p:txBody>
      </p:sp>
    </p:spTree>
    <p:extLst>
      <p:ext uri="{BB962C8B-B14F-4D97-AF65-F5344CB8AC3E}">
        <p14:creationId xmlns:p14="http://schemas.microsoft.com/office/powerpoint/2010/main" val="2686167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normAutofit fontScale="85000" lnSpcReduction="20000"/>
          </a:bodyPr>
          <a:lstStyle/>
          <a:p>
            <a:r>
              <a:rPr lang="fr-BE" sz="2800" dirty="0" smtClean="0"/>
              <a:t>Les indicateurs de la temporalité historienne</a:t>
            </a:r>
          </a:p>
          <a:p>
            <a:pPr marL="0" indent="0">
              <a:buNone/>
            </a:pPr>
            <a:endParaRPr lang="fr-BE" dirty="0" smtClean="0"/>
          </a:p>
          <a:p>
            <a:pPr lvl="1">
              <a:lnSpc>
                <a:spcPct val="120000"/>
              </a:lnSpc>
              <a:buFont typeface="Wingdings" panose="05000000000000000000" pitchFamily="2" charset="2"/>
              <a:buChar char="Ø"/>
            </a:pPr>
            <a:r>
              <a:rPr lang="fr-BE" sz="2100" dirty="0">
                <a:solidFill>
                  <a:srgbClr val="92D050"/>
                </a:solidFill>
              </a:rPr>
              <a:t>Situer dans le temps ou l’art d’établir une chronologie</a:t>
            </a:r>
          </a:p>
          <a:p>
            <a:pPr lvl="1">
              <a:lnSpc>
                <a:spcPct val="120000"/>
              </a:lnSpc>
              <a:buFont typeface="Wingdings" panose="05000000000000000000" pitchFamily="2" charset="2"/>
              <a:buChar char="Ø"/>
            </a:pPr>
            <a:r>
              <a:rPr lang="fr-BE" sz="2100" dirty="0">
                <a:solidFill>
                  <a:srgbClr val="92D050"/>
                </a:solidFill>
              </a:rPr>
              <a:t>Repérer les causes et les conséquences d’un événement</a:t>
            </a:r>
          </a:p>
          <a:p>
            <a:pPr lvl="1">
              <a:lnSpc>
                <a:spcPct val="120000"/>
              </a:lnSpc>
              <a:buFont typeface="Wingdings" panose="05000000000000000000" pitchFamily="2" charset="2"/>
              <a:buChar char="Ø"/>
            </a:pPr>
            <a:r>
              <a:rPr lang="fr-BE" sz="2100" dirty="0"/>
              <a:t>Contextualiser</a:t>
            </a:r>
          </a:p>
          <a:p>
            <a:pPr lvl="1">
              <a:lnSpc>
                <a:spcPct val="120000"/>
              </a:lnSpc>
              <a:buFont typeface="Wingdings" panose="05000000000000000000" pitchFamily="2" charset="2"/>
              <a:buChar char="Ø"/>
            </a:pPr>
            <a:r>
              <a:rPr lang="fr-BE" sz="2100" dirty="0">
                <a:solidFill>
                  <a:srgbClr val="92D050"/>
                </a:solidFill>
              </a:rPr>
              <a:t>Périodiser</a:t>
            </a:r>
          </a:p>
          <a:p>
            <a:pPr lvl="1">
              <a:lnSpc>
                <a:spcPct val="120000"/>
              </a:lnSpc>
              <a:buFont typeface="Wingdings" panose="05000000000000000000" pitchFamily="2" charset="2"/>
              <a:buChar char="Ø"/>
            </a:pPr>
            <a:r>
              <a:rPr lang="fr-BE" sz="2100" dirty="0"/>
              <a:t>Associer les traces du passé à une période</a:t>
            </a:r>
          </a:p>
          <a:p>
            <a:pPr lvl="1">
              <a:lnSpc>
                <a:spcPct val="120000"/>
              </a:lnSpc>
              <a:buFont typeface="Wingdings" panose="05000000000000000000" pitchFamily="2" charset="2"/>
              <a:buChar char="Ø"/>
            </a:pPr>
            <a:r>
              <a:rPr lang="fr-BE" sz="2100" dirty="0"/>
              <a:t>Prendre en compte les différents rythmes et durées de l’histoire</a:t>
            </a:r>
          </a:p>
          <a:p>
            <a:pPr lvl="1">
              <a:lnSpc>
                <a:spcPct val="120000"/>
              </a:lnSpc>
              <a:buFont typeface="Wingdings" panose="05000000000000000000" pitchFamily="2" charset="2"/>
              <a:buChar char="Ø"/>
            </a:pPr>
            <a:r>
              <a:rPr lang="fr-BE" sz="2100" dirty="0">
                <a:solidFill>
                  <a:srgbClr val="92D050"/>
                </a:solidFill>
              </a:rPr>
              <a:t>Repérer les ruptures et les continuités</a:t>
            </a:r>
          </a:p>
          <a:p>
            <a:pPr lvl="1">
              <a:lnSpc>
                <a:spcPct val="120000"/>
              </a:lnSpc>
              <a:buFont typeface="Wingdings" panose="05000000000000000000" pitchFamily="2" charset="2"/>
              <a:buChar char="Ø"/>
            </a:pPr>
            <a:r>
              <a:rPr lang="fr-BE" sz="2100" dirty="0"/>
              <a:t>Repérer le caractère unique ou récurrent d’un phénomène/événement historique</a:t>
            </a:r>
          </a:p>
          <a:p>
            <a:pPr lvl="1">
              <a:lnSpc>
                <a:spcPct val="120000"/>
              </a:lnSpc>
              <a:buFont typeface="Wingdings" panose="05000000000000000000" pitchFamily="2" charset="2"/>
              <a:buChar char="Ø"/>
            </a:pPr>
            <a:r>
              <a:rPr lang="fr-BE" sz="2100" dirty="0">
                <a:solidFill>
                  <a:srgbClr val="92D050"/>
                </a:solidFill>
              </a:rPr>
              <a:t>Repérer les synchronies</a:t>
            </a:r>
          </a:p>
          <a:p>
            <a:pPr lvl="1">
              <a:lnSpc>
                <a:spcPct val="120000"/>
              </a:lnSpc>
              <a:buFont typeface="Wingdings" panose="05000000000000000000" pitchFamily="2" charset="2"/>
              <a:buChar char="Ø"/>
            </a:pPr>
            <a:r>
              <a:rPr lang="fr-BE" sz="2100" dirty="0"/>
              <a:t>Faire preuve d’empathie historienne</a:t>
            </a:r>
          </a:p>
          <a:p>
            <a:pPr lvl="1">
              <a:lnSpc>
                <a:spcPct val="120000"/>
              </a:lnSpc>
              <a:buFont typeface="Wingdings" panose="05000000000000000000" pitchFamily="2" charset="2"/>
              <a:buChar char="Ø"/>
            </a:pPr>
            <a:r>
              <a:rPr lang="fr-BE" sz="2100" dirty="0"/>
              <a:t>Mesurer l’influence du temps présent dans l’interprétation du </a:t>
            </a:r>
            <a:r>
              <a:rPr lang="fr-BE" sz="2100" dirty="0" smtClean="0"/>
              <a:t>passé</a:t>
            </a:r>
            <a:endParaRPr lang="fr-BE" dirty="0"/>
          </a:p>
        </p:txBody>
      </p:sp>
    </p:spTree>
    <p:extLst>
      <p:ext uri="{BB962C8B-B14F-4D97-AF65-F5344CB8AC3E}">
        <p14:creationId xmlns:p14="http://schemas.microsoft.com/office/powerpoint/2010/main" val="2211358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lstStyle/>
          <a:p>
            <a:r>
              <a:rPr lang="fr-BE" dirty="0" smtClean="0"/>
              <a:t>Les indicateurs de la temporalité historienne</a:t>
            </a:r>
          </a:p>
          <a:p>
            <a:r>
              <a:rPr lang="fr-BE" dirty="0" smtClean="0">
                <a:solidFill>
                  <a:schemeClr val="accent3">
                    <a:lumMod val="75000"/>
                  </a:schemeClr>
                </a:solidFill>
              </a:rPr>
              <a:t>1. Situer dans le temps ou l’art de la chronologie</a:t>
            </a:r>
          </a:p>
          <a:p>
            <a:endParaRPr lang="fr-BE" dirty="0"/>
          </a:p>
          <a:p>
            <a:pPr lvl="1">
              <a:buFont typeface="Wingdings" panose="05000000000000000000" pitchFamily="2" charset="2"/>
              <a:buChar char="q"/>
            </a:pPr>
            <a:r>
              <a:rPr lang="fr-BE" dirty="0" smtClean="0"/>
              <a:t> La chronologie implique (Poyet, 2011) : </a:t>
            </a:r>
          </a:p>
          <a:p>
            <a:pPr lvl="2">
              <a:buFont typeface="Wingdings" panose="05000000000000000000" pitchFamily="2" charset="2"/>
              <a:buChar char="Ø"/>
            </a:pPr>
            <a:r>
              <a:rPr lang="fr-BE" dirty="0" smtClean="0"/>
              <a:t>la maitrise d’outils (ligne du temps, frise chronologique, …)</a:t>
            </a:r>
          </a:p>
          <a:p>
            <a:pPr lvl="2">
              <a:buFont typeface="Wingdings" panose="05000000000000000000" pitchFamily="2" charset="2"/>
              <a:buChar char="Ø"/>
            </a:pPr>
            <a:r>
              <a:rPr lang="fr-BE" dirty="0" smtClean="0"/>
              <a:t>la maitrise d’habiletés (recul, causalité, …)</a:t>
            </a:r>
          </a:p>
          <a:p>
            <a:pPr lvl="1">
              <a:buFont typeface="Wingdings" panose="05000000000000000000" pitchFamily="2" charset="2"/>
              <a:buChar char="q"/>
            </a:pPr>
            <a:r>
              <a:rPr lang="fr-BE" dirty="0" smtClean="0"/>
              <a:t> La chronologie est la première étape pour repérer des causes, des conséquences, des ruptures, des continuités et des synchronies (</a:t>
            </a:r>
            <a:r>
              <a:rPr lang="fr-BE" dirty="0" err="1" smtClean="0"/>
              <a:t>Seixas</a:t>
            </a:r>
            <a:r>
              <a:rPr lang="fr-BE" dirty="0" smtClean="0"/>
              <a:t>, 2006).</a:t>
            </a:r>
            <a:endParaRPr lang="fr-BE" dirty="0"/>
          </a:p>
          <a:p>
            <a:pPr lvl="1">
              <a:buFont typeface="Wingdings" panose="05000000000000000000" pitchFamily="2" charset="2"/>
              <a:buChar char="q"/>
            </a:pPr>
            <a:r>
              <a:rPr lang="fr-BE" dirty="0" smtClean="0"/>
              <a:t> La chronologie est une construction de l’historien (ou de l’élève).</a:t>
            </a:r>
          </a:p>
          <a:p>
            <a:pPr lvl="1">
              <a:buFont typeface="Wingdings" panose="05000000000000000000" pitchFamily="2" charset="2"/>
              <a:buChar char="q"/>
            </a:pPr>
            <a:r>
              <a:rPr lang="fr-BE" dirty="0" smtClean="0"/>
              <a:t>La chronologie est plus qu’une simple remise en ordre de faits historiques : elle permet de structurer, de comprendre, de contextualiser.</a:t>
            </a:r>
          </a:p>
        </p:txBody>
      </p:sp>
    </p:spTree>
    <p:extLst>
      <p:ext uri="{BB962C8B-B14F-4D97-AF65-F5344CB8AC3E}">
        <p14:creationId xmlns:p14="http://schemas.microsoft.com/office/powerpoint/2010/main" val="1358750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lstStyle/>
          <a:p>
            <a:r>
              <a:rPr lang="fr-BE" dirty="0" smtClean="0"/>
              <a:t>Les indicateurs de la temporalité historienne</a:t>
            </a:r>
          </a:p>
          <a:p>
            <a:r>
              <a:rPr lang="fr-BE" dirty="0"/>
              <a:t>2</a:t>
            </a:r>
            <a:r>
              <a:rPr lang="fr-BE" dirty="0" smtClean="0"/>
              <a:t>. </a:t>
            </a:r>
            <a:r>
              <a:rPr lang="fr-BE" dirty="0" smtClean="0">
                <a:solidFill>
                  <a:schemeClr val="accent3">
                    <a:lumMod val="75000"/>
                  </a:schemeClr>
                </a:solidFill>
              </a:rPr>
              <a:t>Repérer les causes et les conséquences d’un événement historique</a:t>
            </a:r>
          </a:p>
          <a:p>
            <a:endParaRPr lang="fr-BE" dirty="0"/>
          </a:p>
          <a:p>
            <a:pPr lvl="1">
              <a:buFont typeface="Wingdings" panose="05000000000000000000" pitchFamily="2" charset="2"/>
              <a:buChar char="q"/>
            </a:pPr>
            <a:r>
              <a:rPr lang="fr-BE" dirty="0" smtClean="0"/>
              <a:t>Distinction entre causes/conséquences et antériorités/postériorités.</a:t>
            </a:r>
          </a:p>
          <a:p>
            <a:pPr lvl="1">
              <a:buFont typeface="Wingdings" panose="05000000000000000000" pitchFamily="2" charset="2"/>
              <a:buChar char="q"/>
            </a:pPr>
            <a:r>
              <a:rPr lang="fr-BE" dirty="0" smtClean="0"/>
              <a:t>Essentiel pour peser les différentes durées et les rythmes de la temporalité historienne.</a:t>
            </a:r>
          </a:p>
          <a:p>
            <a:pPr lvl="1">
              <a:buFont typeface="Wingdings" panose="05000000000000000000" pitchFamily="2" charset="2"/>
              <a:buChar char="q"/>
            </a:pPr>
            <a:r>
              <a:rPr lang="fr-BE" dirty="0"/>
              <a:t>Le choix et la multiplicité des facteurs explicatifs, des causes. </a:t>
            </a:r>
          </a:p>
          <a:p>
            <a:pPr lvl="1">
              <a:buFont typeface="Wingdings" panose="05000000000000000000" pitchFamily="2" charset="2"/>
              <a:buChar char="q"/>
            </a:pPr>
            <a:r>
              <a:rPr lang="fr-BE" dirty="0"/>
              <a:t>Conséquences à court et à long terme</a:t>
            </a:r>
            <a:r>
              <a:rPr lang="fr-BE" dirty="0" smtClean="0"/>
              <a:t>.</a:t>
            </a:r>
            <a:endParaRPr lang="fr-BE" dirty="0"/>
          </a:p>
        </p:txBody>
      </p:sp>
    </p:spTree>
    <p:extLst>
      <p:ext uri="{BB962C8B-B14F-4D97-AF65-F5344CB8AC3E}">
        <p14:creationId xmlns:p14="http://schemas.microsoft.com/office/powerpoint/2010/main" val="452469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normAutofit lnSpcReduction="10000"/>
          </a:bodyPr>
          <a:lstStyle/>
          <a:p>
            <a:pPr marL="0" indent="0">
              <a:buNone/>
            </a:pPr>
            <a:r>
              <a:rPr lang="fr-BE" sz="2400" dirty="0" smtClean="0"/>
              <a:t>Les indicateurs de la temporalité historienne</a:t>
            </a:r>
          </a:p>
          <a:p>
            <a:pPr marL="0" indent="0">
              <a:buNone/>
            </a:pPr>
            <a:r>
              <a:rPr lang="fr-BE" dirty="0" smtClean="0"/>
              <a:t>3. </a:t>
            </a:r>
            <a:r>
              <a:rPr lang="fr-BE" dirty="0" smtClean="0">
                <a:solidFill>
                  <a:schemeClr val="accent3">
                    <a:lumMod val="75000"/>
                  </a:schemeClr>
                </a:solidFill>
              </a:rPr>
              <a:t>Repérer les ruptures et les continuités</a:t>
            </a:r>
          </a:p>
          <a:p>
            <a:pPr marL="0" indent="0">
              <a:buNone/>
            </a:pPr>
            <a:r>
              <a:rPr lang="fr-BE" dirty="0" smtClean="0"/>
              <a:t>« L’histoire est souvent définie par le récit des changements au cours du temps » (</a:t>
            </a:r>
            <a:r>
              <a:rPr lang="fr-BE" dirty="0" err="1" smtClean="0"/>
              <a:t>Seixas</a:t>
            </a:r>
            <a:r>
              <a:rPr lang="fr-BE" dirty="0" smtClean="0"/>
              <a:t>, 2013).</a:t>
            </a:r>
          </a:p>
          <a:p>
            <a:pPr marL="0" indent="0">
              <a:buNone/>
            </a:pPr>
            <a:r>
              <a:rPr lang="fr-BE" dirty="0" smtClean="0"/>
              <a:t>« Construire de l’histoire nécessite de trouver le sens des relations entre le progrès et le déclin, de trouver les périodes, les continuités et les changements » (</a:t>
            </a:r>
            <a:r>
              <a:rPr lang="fr-BE" dirty="0" err="1" smtClean="0"/>
              <a:t>VanSledright</a:t>
            </a:r>
            <a:r>
              <a:rPr lang="fr-BE" dirty="0" smtClean="0"/>
              <a:t>, 2011).</a:t>
            </a:r>
          </a:p>
          <a:p>
            <a:pPr lvl="1">
              <a:buFont typeface="Wingdings" panose="05000000000000000000" pitchFamily="2" charset="2"/>
              <a:buChar char="q"/>
            </a:pPr>
            <a:r>
              <a:rPr lang="fr-BE" dirty="0" smtClean="0"/>
              <a:t>  Pour raconter et comprendre l’histoire, il faut se familiariser avec ces notions de ruptures et continuités.</a:t>
            </a:r>
          </a:p>
          <a:p>
            <a:pPr lvl="1">
              <a:buFont typeface="Wingdings" panose="05000000000000000000" pitchFamily="2" charset="2"/>
              <a:buChar char="q"/>
            </a:pPr>
            <a:r>
              <a:rPr lang="fr-BE" dirty="0" smtClean="0"/>
              <a:t> En lien avec les idées de progrès et de déclin.</a:t>
            </a:r>
          </a:p>
          <a:p>
            <a:pPr lvl="1">
              <a:buFont typeface="Wingdings" panose="05000000000000000000" pitchFamily="2" charset="2"/>
              <a:buChar char="q"/>
            </a:pPr>
            <a:r>
              <a:rPr lang="fr-BE" dirty="0"/>
              <a:t> </a:t>
            </a:r>
            <a:r>
              <a:rPr lang="fr-BE" dirty="0" smtClean="0"/>
              <a:t>La périodisation donne un sens à la continuité et au changement.</a:t>
            </a:r>
          </a:p>
          <a:p>
            <a:pPr lvl="1">
              <a:buFont typeface="Wingdings" panose="05000000000000000000" pitchFamily="2" charset="2"/>
              <a:buChar char="q"/>
            </a:pPr>
            <a:r>
              <a:rPr lang="fr-BE" dirty="0"/>
              <a:t> </a:t>
            </a:r>
            <a:r>
              <a:rPr lang="fr-BE" dirty="0" smtClean="0"/>
              <a:t>L’activité de périodisation est bien plus dynamique que la mémorisation de la chronologie (</a:t>
            </a:r>
            <a:r>
              <a:rPr lang="fr-BE" dirty="0" err="1" smtClean="0"/>
              <a:t>Lautier</a:t>
            </a:r>
            <a:r>
              <a:rPr lang="fr-BE" dirty="0" smtClean="0"/>
              <a:t>, 1997).</a:t>
            </a:r>
          </a:p>
          <a:p>
            <a:pPr lvl="1">
              <a:buFont typeface="Wingdings" panose="05000000000000000000" pitchFamily="2" charset="2"/>
              <a:buChar char="q"/>
            </a:pPr>
            <a:r>
              <a:rPr lang="fr-BE" dirty="0" smtClean="0"/>
              <a:t>En enseignant l’idée du changement, les élèves apprennent à contextualiser et s’approche de l’empathie historienne.</a:t>
            </a:r>
          </a:p>
          <a:p>
            <a:pPr lvl="1">
              <a:buFont typeface="Wingdings" panose="05000000000000000000" pitchFamily="2" charset="2"/>
              <a:buChar char="q"/>
            </a:pPr>
            <a:r>
              <a:rPr lang="fr-BE" dirty="0" smtClean="0"/>
              <a:t>Permet de développer l’ « </a:t>
            </a:r>
            <a:r>
              <a:rPr lang="fr-BE" dirty="0" err="1" smtClean="0"/>
              <a:t>agentivité</a:t>
            </a:r>
            <a:r>
              <a:rPr lang="fr-BE" dirty="0" smtClean="0"/>
              <a:t> » de l’élève</a:t>
            </a:r>
            <a:endParaRPr lang="fr-BE" dirty="0"/>
          </a:p>
        </p:txBody>
      </p:sp>
    </p:spTree>
    <p:extLst>
      <p:ext uri="{BB962C8B-B14F-4D97-AF65-F5344CB8AC3E}">
        <p14:creationId xmlns:p14="http://schemas.microsoft.com/office/powerpoint/2010/main" val="2871766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Le cadre théorique</a:t>
            </a:r>
            <a:endParaRPr lang="en-US" dirty="0"/>
          </a:p>
        </p:txBody>
      </p:sp>
      <p:sp>
        <p:nvSpPr>
          <p:cNvPr id="3" name="Espace réservé du contenu 2"/>
          <p:cNvSpPr>
            <a:spLocks noGrp="1"/>
          </p:cNvSpPr>
          <p:nvPr>
            <p:ph idx="1"/>
          </p:nvPr>
        </p:nvSpPr>
        <p:spPr/>
        <p:txBody>
          <a:bodyPr/>
          <a:lstStyle/>
          <a:p>
            <a:r>
              <a:rPr lang="fr-BE" dirty="0" smtClean="0"/>
              <a:t>Les indicateurs de la temporalité historienne</a:t>
            </a:r>
          </a:p>
          <a:p>
            <a:r>
              <a:rPr lang="fr-BE" dirty="0"/>
              <a:t>4</a:t>
            </a:r>
            <a:r>
              <a:rPr lang="fr-BE" dirty="0" smtClean="0"/>
              <a:t>. </a:t>
            </a:r>
            <a:r>
              <a:rPr lang="fr-BE" dirty="0" smtClean="0">
                <a:solidFill>
                  <a:schemeClr val="accent3">
                    <a:lumMod val="75000"/>
                  </a:schemeClr>
                </a:solidFill>
              </a:rPr>
              <a:t>Repérer les synchronies</a:t>
            </a:r>
          </a:p>
          <a:p>
            <a:pPr marL="0" indent="0">
              <a:buNone/>
            </a:pPr>
            <a:endParaRPr lang="fr-BE" dirty="0" smtClean="0"/>
          </a:p>
          <a:p>
            <a:pPr lvl="1">
              <a:buFont typeface="Wingdings" panose="05000000000000000000" pitchFamily="2" charset="2"/>
              <a:buChar char="q"/>
            </a:pPr>
            <a:r>
              <a:rPr lang="fr-BE" dirty="0"/>
              <a:t> </a:t>
            </a:r>
            <a:r>
              <a:rPr lang="fr-BE" dirty="0" smtClean="0"/>
              <a:t>Première étape avant de comparer.</a:t>
            </a:r>
          </a:p>
          <a:p>
            <a:pPr lvl="1">
              <a:buFont typeface="Wingdings" panose="05000000000000000000" pitchFamily="2" charset="2"/>
              <a:buChar char="q"/>
            </a:pPr>
            <a:r>
              <a:rPr lang="fr-BE" dirty="0" smtClean="0"/>
              <a:t> Simple coïncidence ou relation entre deux événements ?</a:t>
            </a:r>
            <a:endParaRPr lang="fr-BE" dirty="0"/>
          </a:p>
          <a:p>
            <a:pPr lvl="1">
              <a:buFont typeface="Wingdings" panose="05000000000000000000" pitchFamily="2" charset="2"/>
              <a:buChar char="q"/>
            </a:pPr>
            <a:r>
              <a:rPr lang="fr-BE" dirty="0" smtClean="0"/>
              <a:t>Permet de donner davantage de sens à un axe chronologique.</a:t>
            </a:r>
            <a:endParaRPr lang="fr-BE" dirty="0"/>
          </a:p>
          <a:p>
            <a:pPr lvl="1">
              <a:buFont typeface="Wingdings" panose="05000000000000000000" pitchFamily="2" charset="2"/>
              <a:buChar char="q"/>
            </a:pPr>
            <a:r>
              <a:rPr lang="fr-BE" dirty="0" smtClean="0"/>
              <a:t>Ouvre un nouvel espace d’interprétation pour l’historien ou pour l’élève.</a:t>
            </a:r>
            <a:endParaRPr lang="fr-BE" dirty="0"/>
          </a:p>
        </p:txBody>
      </p:sp>
    </p:spTree>
    <p:extLst>
      <p:ext uri="{BB962C8B-B14F-4D97-AF65-F5344CB8AC3E}">
        <p14:creationId xmlns:p14="http://schemas.microsoft.com/office/powerpoint/2010/main" val="4226943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4. Le projet de recherche</a:t>
            </a:r>
            <a:endParaRPr lang="en-US" dirty="0"/>
          </a:p>
        </p:txBody>
      </p:sp>
      <p:sp>
        <p:nvSpPr>
          <p:cNvPr id="3" name="Espace réservé du contenu 2"/>
          <p:cNvSpPr>
            <a:spLocks noGrp="1"/>
          </p:cNvSpPr>
          <p:nvPr>
            <p:ph idx="1"/>
          </p:nvPr>
        </p:nvSpPr>
        <p:spPr/>
        <p:txBody>
          <a:bodyPr>
            <a:normAutofit/>
          </a:bodyPr>
          <a:lstStyle/>
          <a:p>
            <a:pPr>
              <a:buFont typeface="Arial" panose="020B0604020202020204" pitchFamily="34" charset="0"/>
              <a:buChar char="•"/>
            </a:pPr>
            <a:r>
              <a:rPr lang="fr-BE" sz="2400" dirty="0" smtClean="0"/>
              <a:t>Quel public ?</a:t>
            </a:r>
          </a:p>
          <a:p>
            <a:pPr>
              <a:buFont typeface="Wingdings" panose="05000000000000000000" pitchFamily="2" charset="2"/>
              <a:buChar char="q"/>
            </a:pPr>
            <a:r>
              <a:rPr lang="fr-BE" dirty="0" smtClean="0"/>
              <a:t>Fabrication d’un échantillon: sélection aléatoire -&gt;tirage au sort</a:t>
            </a:r>
          </a:p>
          <a:p>
            <a:pPr lvl="1">
              <a:buFont typeface="Wingdings" panose="05000000000000000000" pitchFamily="2" charset="2"/>
              <a:buChar char="Ø"/>
            </a:pPr>
            <a:r>
              <a:rPr lang="fr-BE" dirty="0" smtClean="0"/>
              <a:t> échantillon 60 classes</a:t>
            </a:r>
          </a:p>
          <a:p>
            <a:pPr>
              <a:buFont typeface="Wingdings" panose="05000000000000000000" pitchFamily="2" charset="2"/>
              <a:buChar char="q"/>
            </a:pPr>
            <a:r>
              <a:rPr lang="fr-BE" dirty="0" smtClean="0"/>
              <a:t>Représentatif des écoles de la province de Liège</a:t>
            </a:r>
          </a:p>
          <a:p>
            <a:pPr lvl="1">
              <a:buFont typeface="Wingdings" panose="05000000000000000000" pitchFamily="2" charset="2"/>
              <a:buChar char="Ø"/>
            </a:pPr>
            <a:r>
              <a:rPr lang="fr-BE" dirty="0" smtClean="0"/>
              <a:t>Groupe contrôle : dispositif chronologique</a:t>
            </a:r>
          </a:p>
          <a:p>
            <a:pPr lvl="1">
              <a:buFont typeface="Wingdings" panose="05000000000000000000" pitchFamily="2" charset="2"/>
              <a:buChar char="Ø"/>
            </a:pPr>
            <a:r>
              <a:rPr lang="fr-BE" dirty="0" smtClean="0"/>
              <a:t>Groupe expérimental: parcours chronologiques emboités</a:t>
            </a:r>
          </a:p>
          <a:p>
            <a:pPr>
              <a:buFont typeface="Wingdings" panose="05000000000000000000" pitchFamily="2" charset="2"/>
              <a:buChar char="q"/>
            </a:pPr>
            <a:r>
              <a:rPr lang="fr-BE" dirty="0" smtClean="0"/>
              <a:t>Enseignement qualifiant en 3</a:t>
            </a:r>
            <a:r>
              <a:rPr lang="fr-BE" baseline="30000" dirty="0" smtClean="0"/>
              <a:t>ème</a:t>
            </a:r>
            <a:r>
              <a:rPr lang="fr-BE" dirty="0" smtClean="0"/>
              <a:t> et 4</a:t>
            </a:r>
            <a:r>
              <a:rPr lang="fr-BE" baseline="30000" dirty="0" smtClean="0"/>
              <a:t>ème</a:t>
            </a:r>
            <a:r>
              <a:rPr lang="fr-BE" dirty="0" smtClean="0"/>
              <a:t> année </a:t>
            </a:r>
            <a:r>
              <a:rPr lang="fr-BE" smtClean="0"/>
              <a:t>(14-16 </a:t>
            </a:r>
            <a:r>
              <a:rPr lang="fr-BE" dirty="0" smtClean="0"/>
              <a:t>ans)</a:t>
            </a:r>
          </a:p>
          <a:p>
            <a:pPr>
              <a:buFont typeface="Wingdings" panose="05000000000000000000" pitchFamily="2" charset="2"/>
              <a:buChar char="q"/>
            </a:pPr>
            <a:r>
              <a:rPr lang="fr-BE" dirty="0" smtClean="0"/>
              <a:t>Dispositif longitudinal sur deux années scolaires</a:t>
            </a:r>
          </a:p>
          <a:p>
            <a:pPr>
              <a:buFont typeface="Arial" panose="020B0604020202020204" pitchFamily="34" charset="0"/>
              <a:buChar char="•"/>
            </a:pPr>
            <a:r>
              <a:rPr lang="fr-BE" sz="2400" dirty="0" smtClean="0"/>
              <a:t>Quand ? </a:t>
            </a:r>
          </a:p>
          <a:p>
            <a:pPr lvl="1">
              <a:buFont typeface="Wingdings" panose="05000000000000000000" pitchFamily="2" charset="2"/>
              <a:buChar char="Ø"/>
            </a:pPr>
            <a:r>
              <a:rPr lang="fr-BE" dirty="0" smtClean="0"/>
              <a:t>Pré-test en janvier 2019</a:t>
            </a:r>
          </a:p>
          <a:p>
            <a:pPr lvl="1">
              <a:buFont typeface="Wingdings" panose="05000000000000000000" pitchFamily="2" charset="2"/>
              <a:buChar char="Ø"/>
            </a:pPr>
            <a:r>
              <a:rPr lang="fr-BE" dirty="0" smtClean="0"/>
              <a:t>Test intermédiaire en mai 2019</a:t>
            </a:r>
          </a:p>
          <a:p>
            <a:pPr lvl="1">
              <a:buFont typeface="Wingdings" panose="05000000000000000000" pitchFamily="2" charset="2"/>
              <a:buChar char="Ø"/>
            </a:pPr>
            <a:r>
              <a:rPr lang="fr-BE" dirty="0" err="1" smtClean="0"/>
              <a:t>Post-test</a:t>
            </a:r>
            <a:r>
              <a:rPr lang="fr-BE" dirty="0" smtClean="0"/>
              <a:t> en décembre 2019</a:t>
            </a:r>
            <a:endParaRPr lang="fr-BE" dirty="0"/>
          </a:p>
        </p:txBody>
      </p:sp>
    </p:spTree>
    <p:extLst>
      <p:ext uri="{BB962C8B-B14F-4D97-AF65-F5344CB8AC3E}">
        <p14:creationId xmlns:p14="http://schemas.microsoft.com/office/powerpoint/2010/main" val="4114690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7" y="1123837"/>
            <a:ext cx="3288146" cy="4601183"/>
          </a:xfrm>
        </p:spPr>
        <p:txBody>
          <a:bodyPr/>
          <a:lstStyle/>
          <a:p>
            <a:r>
              <a:rPr lang="fr-BE" dirty="0" smtClean="0"/>
              <a:t>1. Introduction</a:t>
            </a:r>
            <a:endParaRPr lang="en-US" dirty="0"/>
          </a:p>
        </p:txBody>
      </p:sp>
      <p:sp>
        <p:nvSpPr>
          <p:cNvPr id="3" name="Espace réservé du contenu 2"/>
          <p:cNvSpPr>
            <a:spLocks noGrp="1"/>
          </p:cNvSpPr>
          <p:nvPr>
            <p:ph idx="1"/>
          </p:nvPr>
        </p:nvSpPr>
        <p:spPr/>
        <p:txBody>
          <a:bodyPr>
            <a:normAutofit fontScale="92500"/>
          </a:bodyPr>
          <a:lstStyle/>
          <a:p>
            <a:pPr algn="just">
              <a:buFont typeface="Wingdings" panose="05000000000000000000" pitchFamily="2" charset="2"/>
              <a:buChar char="q"/>
            </a:pPr>
            <a:r>
              <a:rPr lang="fr-BE" dirty="0" smtClean="0"/>
              <a:t> La spécificité de la discipline historique : le temps.</a:t>
            </a:r>
          </a:p>
          <a:p>
            <a:pPr lvl="1" algn="just">
              <a:buFont typeface="Wingdings" panose="05000000000000000000" pitchFamily="2" charset="2"/>
              <a:buChar char="Ø"/>
            </a:pPr>
            <a:r>
              <a:rPr lang="fr-BE" dirty="0"/>
              <a:t>	</a:t>
            </a:r>
            <a:r>
              <a:rPr lang="fr-BE" dirty="0" smtClean="0"/>
              <a:t>Antoine Prost (1996) : « l’histoire est un travail sur le temps »	</a:t>
            </a:r>
          </a:p>
          <a:p>
            <a:pPr algn="just">
              <a:buFont typeface="Wingdings" panose="05000000000000000000" pitchFamily="2" charset="2"/>
              <a:buChar char="q"/>
            </a:pPr>
            <a:r>
              <a:rPr lang="fr-BE" dirty="0"/>
              <a:t> </a:t>
            </a:r>
            <a:r>
              <a:rPr lang="fr-FR" dirty="0"/>
              <a:t>Le temps et l’apprentissage de la temporalité : au centre de l’enseignement de l’histoire</a:t>
            </a:r>
            <a:r>
              <a:rPr lang="fr-FR" dirty="0" smtClean="0"/>
              <a:t>.</a:t>
            </a:r>
          </a:p>
          <a:p>
            <a:pPr algn="just">
              <a:buFont typeface="Wingdings" panose="05000000000000000000" pitchFamily="2" charset="2"/>
              <a:buChar char="q"/>
            </a:pPr>
            <a:r>
              <a:rPr lang="fr-BE" dirty="0" smtClean="0"/>
              <a:t>Jean Piaget, 1946 : développement du concept de temps au cours de l’apprentissage humain.</a:t>
            </a:r>
          </a:p>
          <a:p>
            <a:pPr algn="just">
              <a:buFont typeface="Wingdings" panose="05000000000000000000" pitchFamily="2" charset="2"/>
              <a:buChar char="q"/>
            </a:pPr>
            <a:r>
              <a:rPr lang="fr-BE" dirty="0" smtClean="0"/>
              <a:t>Friedman, 1982: la temporalité s’acquiert à partir de la compréhension progressive de sa structure conceptuelle.</a:t>
            </a:r>
          </a:p>
          <a:p>
            <a:pPr algn="just">
              <a:buFont typeface="Wingdings" panose="05000000000000000000" pitchFamily="2" charset="2"/>
              <a:buChar char="q"/>
            </a:pPr>
            <a:r>
              <a:rPr lang="fr-BE" dirty="0" smtClean="0"/>
              <a:t>Thornton &amp; </a:t>
            </a:r>
            <a:r>
              <a:rPr lang="fr-BE" dirty="0" err="1" smtClean="0"/>
              <a:t>Vukelich</a:t>
            </a:r>
            <a:r>
              <a:rPr lang="fr-BE" dirty="0" smtClean="0"/>
              <a:t>, 1988 : dès le plus jeune âge.</a:t>
            </a:r>
          </a:p>
          <a:p>
            <a:pPr marL="502920" lvl="1" indent="0" algn="just">
              <a:buNone/>
            </a:pPr>
            <a:r>
              <a:rPr lang="fr-BE" sz="3000" b="1" dirty="0" smtClean="0"/>
              <a:t>« Mais comment faire apprendre le temps historien et comment le maitriser ? »</a:t>
            </a:r>
          </a:p>
          <a:p>
            <a:pPr algn="just">
              <a:buFont typeface="Wingdings" panose="05000000000000000000" pitchFamily="2" charset="2"/>
              <a:buChar char="q"/>
            </a:pPr>
            <a:r>
              <a:rPr lang="fr-FR" dirty="0"/>
              <a:t>Manque de recherches empiriques sur comment enseigner la temporalité </a:t>
            </a:r>
            <a:r>
              <a:rPr lang="fr-FR" dirty="0" smtClean="0"/>
              <a:t>historienne dans l’enseignement secondaire technique et professionnel.</a:t>
            </a:r>
            <a:endParaRPr lang="fr-FR" dirty="0"/>
          </a:p>
        </p:txBody>
      </p:sp>
    </p:spTree>
    <p:extLst>
      <p:ext uri="{BB962C8B-B14F-4D97-AF65-F5344CB8AC3E}">
        <p14:creationId xmlns:p14="http://schemas.microsoft.com/office/powerpoint/2010/main" val="942202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4. Le projet de recherche</a:t>
            </a:r>
            <a:endParaRPr lang="en-US" dirty="0"/>
          </a:p>
        </p:txBody>
      </p:sp>
      <p:sp>
        <p:nvSpPr>
          <p:cNvPr id="3" name="Espace réservé du contenu 2"/>
          <p:cNvSpPr>
            <a:spLocks noGrp="1"/>
          </p:cNvSpPr>
          <p:nvPr>
            <p:ph idx="1"/>
          </p:nvPr>
        </p:nvSpPr>
        <p:spPr/>
        <p:txBody>
          <a:bodyPr>
            <a:normAutofit/>
          </a:bodyPr>
          <a:lstStyle/>
          <a:p>
            <a:pPr>
              <a:buFont typeface="Arial" panose="020B0604020202020204" pitchFamily="34" charset="0"/>
              <a:buChar char="•"/>
            </a:pPr>
            <a:r>
              <a:rPr lang="fr-BE" sz="2400" dirty="0" smtClean="0"/>
              <a:t>Trois séquences proposées aux professeurs en fonction du réseau d’enseignement.</a:t>
            </a:r>
          </a:p>
          <a:p>
            <a:pPr>
              <a:buFont typeface="Arial" panose="020B0604020202020204" pitchFamily="34" charset="0"/>
              <a:buChar char="•"/>
            </a:pPr>
            <a:endParaRPr lang="fr-BE" dirty="0" smtClean="0"/>
          </a:p>
          <a:p>
            <a:pPr>
              <a:buFont typeface="Arial" panose="020B0604020202020204" pitchFamily="34" charset="0"/>
              <a:buChar char="•"/>
            </a:pPr>
            <a:endParaRPr lang="fr-BE" dirty="0"/>
          </a:p>
          <a:p>
            <a:pPr>
              <a:buFont typeface="Arial" panose="020B0604020202020204" pitchFamily="34" charset="0"/>
              <a:buChar char="•"/>
            </a:pPr>
            <a:endParaRPr lang="fr-BE" dirty="0" smtClean="0"/>
          </a:p>
          <a:p>
            <a:pPr>
              <a:buFont typeface="Arial" panose="020B0604020202020204" pitchFamily="34" charset="0"/>
              <a:buChar char="•"/>
            </a:pPr>
            <a:endParaRPr lang="fr-BE" dirty="0"/>
          </a:p>
          <a:p>
            <a:pPr>
              <a:buFont typeface="Arial" panose="020B0604020202020204" pitchFamily="34" charset="0"/>
              <a:buChar char="•"/>
            </a:pPr>
            <a:endParaRPr lang="fr-BE" dirty="0" smtClean="0"/>
          </a:p>
          <a:p>
            <a:pPr>
              <a:buFont typeface="Arial" panose="020B0604020202020204" pitchFamily="34" charset="0"/>
              <a:buChar char="•"/>
            </a:pPr>
            <a:endParaRPr lang="fr-BE" dirty="0"/>
          </a:p>
          <a:p>
            <a:pPr>
              <a:buFont typeface="Arial" panose="020B0604020202020204" pitchFamily="34" charset="0"/>
              <a:buChar char="•"/>
            </a:pPr>
            <a:endParaRPr lang="fr-BE" dirty="0" smtClean="0"/>
          </a:p>
          <a:p>
            <a:pPr>
              <a:buFont typeface="Arial" panose="020B0604020202020204" pitchFamily="34" charset="0"/>
              <a:buChar char="•"/>
            </a:pPr>
            <a:endParaRPr lang="fr-BE" dirty="0"/>
          </a:p>
          <a:p>
            <a:pPr>
              <a:buFont typeface="Arial" panose="020B0604020202020204" pitchFamily="34" charset="0"/>
              <a:buChar char="•"/>
            </a:pPr>
            <a:endParaRPr lang="fr-BE" dirty="0"/>
          </a:p>
        </p:txBody>
      </p:sp>
      <p:pic>
        <p:nvPicPr>
          <p:cNvPr id="4" name="Image 3"/>
          <p:cNvPicPr>
            <a:picLocks noChangeAspect="1"/>
          </p:cNvPicPr>
          <p:nvPr/>
        </p:nvPicPr>
        <p:blipFill>
          <a:blip r:embed="rId2"/>
          <a:stretch>
            <a:fillRect/>
          </a:stretch>
        </p:blipFill>
        <p:spPr>
          <a:xfrm>
            <a:off x="3654000" y="2015908"/>
            <a:ext cx="8187638" cy="3968840"/>
          </a:xfrm>
          <a:prstGeom prst="rect">
            <a:avLst/>
          </a:prstGeom>
        </p:spPr>
      </p:pic>
    </p:spTree>
    <p:extLst>
      <p:ext uri="{BB962C8B-B14F-4D97-AF65-F5344CB8AC3E}">
        <p14:creationId xmlns:p14="http://schemas.microsoft.com/office/powerpoint/2010/main" val="2047391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Les outils de mesure de la </a:t>
            </a:r>
            <a:r>
              <a:rPr lang="fr-BE" smtClean="0"/>
              <a:t>temporalité historienne</a:t>
            </a:r>
            <a:endParaRPr lang="en-US"/>
          </a:p>
        </p:txBody>
      </p:sp>
      <p:sp>
        <p:nvSpPr>
          <p:cNvPr id="3" name="Espace réservé du contenu 2"/>
          <p:cNvSpPr>
            <a:spLocks noGrp="1"/>
          </p:cNvSpPr>
          <p:nvPr>
            <p:ph idx="1"/>
          </p:nvPr>
        </p:nvSpPr>
        <p:spPr/>
        <p:txBody>
          <a:bodyPr>
            <a:normAutofit lnSpcReduction="10000"/>
          </a:bodyPr>
          <a:lstStyle/>
          <a:p>
            <a:pPr>
              <a:buFont typeface="Arial" panose="020B0604020202020204" pitchFamily="34" charset="0"/>
              <a:buChar char="•"/>
            </a:pPr>
            <a:r>
              <a:rPr lang="fr-BE" sz="3200" dirty="0" smtClean="0"/>
              <a:t>Mesurer la maîtrise de la temporalité historienne : comment ?</a:t>
            </a:r>
          </a:p>
          <a:p>
            <a:pPr>
              <a:buFont typeface="Wingdings" panose="05000000000000000000" pitchFamily="2" charset="2"/>
              <a:buChar char="q"/>
            </a:pPr>
            <a:r>
              <a:rPr lang="fr-BE" sz="2800" dirty="0" smtClean="0"/>
              <a:t>La méthode dite « des formes parallèles »</a:t>
            </a:r>
            <a:endParaRPr lang="fr-BE" sz="3200" dirty="0" smtClean="0"/>
          </a:p>
          <a:p>
            <a:pPr lvl="1">
              <a:buFont typeface="Wingdings" panose="05000000000000000000" pitchFamily="2" charset="2"/>
              <a:buChar char="Ø"/>
            </a:pPr>
            <a:r>
              <a:rPr lang="fr-BE" sz="2400" dirty="0" smtClean="0"/>
              <a:t>Sur six thèmes historiques différents</a:t>
            </a:r>
          </a:p>
          <a:p>
            <a:pPr lvl="1">
              <a:buFont typeface="Wingdings" panose="05000000000000000000" pitchFamily="2" charset="2"/>
              <a:buChar char="Ø"/>
            </a:pPr>
            <a:r>
              <a:rPr lang="fr-BE" sz="2400" dirty="0" smtClean="0"/>
              <a:t>Les thèmes ne sont pas dans les programmes</a:t>
            </a:r>
          </a:p>
          <a:p>
            <a:pPr lvl="1">
              <a:buFont typeface="Wingdings" panose="05000000000000000000" pitchFamily="2" charset="2"/>
              <a:buChar char="Ø"/>
            </a:pPr>
            <a:r>
              <a:rPr lang="fr-BE" sz="2400" dirty="0" smtClean="0"/>
              <a:t>Durée : 50 minutes</a:t>
            </a:r>
          </a:p>
          <a:p>
            <a:pPr lvl="1">
              <a:buFont typeface="Wingdings" panose="05000000000000000000" pitchFamily="2" charset="2"/>
              <a:buChar char="Ø"/>
            </a:pPr>
            <a:r>
              <a:rPr lang="fr-BE" sz="2400" dirty="0" smtClean="0"/>
              <a:t>Les tests doivent permettre la mesure des quatre indicateurs retenus</a:t>
            </a:r>
          </a:p>
          <a:p>
            <a:pPr lvl="1">
              <a:buFont typeface="Wingdings" panose="05000000000000000000" pitchFamily="2" charset="2"/>
              <a:buChar char="Ø"/>
            </a:pPr>
            <a:r>
              <a:rPr lang="fr-BE" sz="2400" dirty="0" smtClean="0"/>
              <a:t>Analogie avec les méthodes Test-</a:t>
            </a:r>
            <a:r>
              <a:rPr lang="fr-BE" sz="2400" dirty="0" err="1" smtClean="0"/>
              <a:t>Retest</a:t>
            </a:r>
            <a:r>
              <a:rPr lang="fr-BE" sz="2400" dirty="0" smtClean="0"/>
              <a:t> et les méthodes de consistance interne</a:t>
            </a:r>
          </a:p>
          <a:p>
            <a:pPr lvl="1">
              <a:buFont typeface="Wingdings" panose="05000000000000000000" pitchFamily="2" charset="2"/>
              <a:buChar char="Ø"/>
            </a:pPr>
            <a:endParaRPr lang="fr-BE" sz="2400" dirty="0" smtClean="0"/>
          </a:p>
          <a:p>
            <a:pPr lvl="1">
              <a:buFont typeface="Wingdings" panose="05000000000000000000" pitchFamily="2" charset="2"/>
              <a:buChar char="Ø"/>
            </a:pPr>
            <a:endParaRPr lang="fr-BE" sz="2400" dirty="0" smtClean="0"/>
          </a:p>
          <a:p>
            <a:pPr marL="0" indent="0">
              <a:buNone/>
            </a:pPr>
            <a:r>
              <a:rPr lang="fr-BE" sz="3200" dirty="0" smtClean="0"/>
              <a:t> </a:t>
            </a:r>
          </a:p>
        </p:txBody>
      </p:sp>
      <p:pic>
        <p:nvPicPr>
          <p:cNvPr id="4" name="Image 3"/>
          <p:cNvPicPr>
            <a:picLocks noChangeAspect="1"/>
          </p:cNvPicPr>
          <p:nvPr/>
        </p:nvPicPr>
        <p:blipFill>
          <a:blip r:embed="rId2"/>
          <a:stretch>
            <a:fillRect/>
          </a:stretch>
        </p:blipFill>
        <p:spPr>
          <a:xfrm>
            <a:off x="3999860" y="4656389"/>
            <a:ext cx="7054016" cy="1068631"/>
          </a:xfrm>
          <a:prstGeom prst="rect">
            <a:avLst/>
          </a:prstGeom>
        </p:spPr>
      </p:pic>
    </p:spTree>
    <p:extLst>
      <p:ext uri="{BB962C8B-B14F-4D97-AF65-F5344CB8AC3E}">
        <p14:creationId xmlns:p14="http://schemas.microsoft.com/office/powerpoint/2010/main" val="2032820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Les outils de mesure de la </a:t>
            </a:r>
            <a:r>
              <a:rPr lang="fr-BE" smtClean="0"/>
              <a:t>temporalité historienne</a:t>
            </a:r>
            <a:endParaRPr lang="en-US"/>
          </a:p>
        </p:txBody>
      </p:sp>
      <p:sp>
        <p:nvSpPr>
          <p:cNvPr id="3" name="Espace réservé du contenu 2"/>
          <p:cNvSpPr>
            <a:spLocks noGrp="1"/>
          </p:cNvSpPr>
          <p:nvPr>
            <p:ph idx="1"/>
          </p:nvPr>
        </p:nvSpPr>
        <p:spPr/>
        <p:txBody>
          <a:bodyPr>
            <a:normAutofit fontScale="92500" lnSpcReduction="10000"/>
          </a:bodyPr>
          <a:lstStyle/>
          <a:p>
            <a:pPr>
              <a:buFont typeface="Arial" panose="020B0604020202020204" pitchFamily="34" charset="0"/>
              <a:buChar char="•"/>
            </a:pPr>
            <a:r>
              <a:rPr lang="fr-BE" sz="3200" dirty="0" smtClean="0"/>
              <a:t>Mesurer la maîtrise de la temporalité historienne : comment ?</a:t>
            </a:r>
          </a:p>
          <a:p>
            <a:pPr>
              <a:buFont typeface="Wingdings" panose="05000000000000000000" pitchFamily="2" charset="2"/>
              <a:buChar char="q"/>
            </a:pPr>
            <a:r>
              <a:rPr lang="fr-BE" sz="2800" dirty="0" smtClean="0"/>
              <a:t>La méthode dite « des formes parallèles »: quel intérêt ?</a:t>
            </a:r>
          </a:p>
          <a:p>
            <a:pPr lvl="1">
              <a:buFont typeface="Wingdings" panose="05000000000000000000" pitchFamily="2" charset="2"/>
              <a:buChar char="Ø"/>
            </a:pPr>
            <a:r>
              <a:rPr lang="fr-BE" sz="2800" dirty="0"/>
              <a:t>M</a:t>
            </a:r>
            <a:r>
              <a:rPr lang="fr-BE" sz="2800" dirty="0" smtClean="0"/>
              <a:t>esurer le même trait latent. </a:t>
            </a:r>
          </a:p>
          <a:p>
            <a:pPr lvl="1">
              <a:buFont typeface="Wingdings" panose="05000000000000000000" pitchFamily="2" charset="2"/>
              <a:buChar char="Ø"/>
            </a:pPr>
            <a:r>
              <a:rPr lang="fr-BE" sz="2800" dirty="0" smtClean="0"/>
              <a:t>Mesurer à la fois la consistance interne et la stabilité/l’évolution.</a:t>
            </a:r>
          </a:p>
          <a:p>
            <a:pPr lvl="1">
              <a:buFont typeface="Wingdings" panose="05000000000000000000" pitchFamily="2" charset="2"/>
              <a:buChar char="Ø"/>
            </a:pPr>
            <a:r>
              <a:rPr lang="fr-BE" sz="2800" dirty="0" smtClean="0"/>
              <a:t>Eviter l’effet de </a:t>
            </a:r>
            <a:r>
              <a:rPr lang="fr-BE" sz="2800" dirty="0" err="1" smtClean="0"/>
              <a:t>testing</a:t>
            </a:r>
            <a:r>
              <a:rPr lang="fr-BE" sz="2800" dirty="0" smtClean="0"/>
              <a:t>.</a:t>
            </a:r>
          </a:p>
          <a:p>
            <a:pPr lvl="1">
              <a:buFont typeface="Wingdings" panose="05000000000000000000" pitchFamily="2" charset="2"/>
              <a:buChar char="Ø"/>
            </a:pPr>
            <a:r>
              <a:rPr lang="fr-BE" sz="2800" dirty="0" smtClean="0"/>
              <a:t>Avoir six contextes historiques différents.</a:t>
            </a:r>
          </a:p>
          <a:p>
            <a:pPr>
              <a:buFont typeface="Wingdings" panose="05000000000000000000" pitchFamily="2" charset="2"/>
              <a:buChar char="q"/>
            </a:pPr>
            <a:r>
              <a:rPr lang="fr-BE" sz="3000" dirty="0" smtClean="0"/>
              <a:t>Exemple forme DF.</a:t>
            </a:r>
          </a:p>
          <a:p>
            <a:pPr lvl="1">
              <a:buFont typeface="Wingdings" panose="05000000000000000000" pitchFamily="2" charset="2"/>
              <a:buChar char="Ø"/>
            </a:pPr>
            <a:endParaRPr lang="fr-BE" sz="2400" dirty="0" smtClean="0"/>
          </a:p>
          <a:p>
            <a:pPr marL="0" indent="0">
              <a:buNone/>
            </a:pPr>
            <a:r>
              <a:rPr lang="fr-BE" sz="3200" dirty="0" smtClean="0"/>
              <a:t> </a:t>
            </a:r>
          </a:p>
        </p:txBody>
      </p:sp>
    </p:spTree>
    <p:extLst>
      <p:ext uri="{BB962C8B-B14F-4D97-AF65-F5344CB8AC3E}">
        <p14:creationId xmlns:p14="http://schemas.microsoft.com/office/powerpoint/2010/main" val="1980069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67938" y="884903"/>
            <a:ext cx="11686410" cy="4927410"/>
          </a:xfrm>
          <a:prstGeom prst="rect">
            <a:avLst/>
          </a:prstGeom>
        </p:spPr>
      </p:pic>
    </p:spTree>
    <p:extLst>
      <p:ext uri="{BB962C8B-B14F-4D97-AF65-F5344CB8AC3E}">
        <p14:creationId xmlns:p14="http://schemas.microsoft.com/office/powerpoint/2010/main" val="3815677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63225" y="806245"/>
            <a:ext cx="11714446" cy="4742741"/>
          </a:xfrm>
          <a:prstGeom prst="rect">
            <a:avLst/>
          </a:prstGeom>
        </p:spPr>
      </p:pic>
    </p:spTree>
    <p:extLst>
      <p:ext uri="{BB962C8B-B14F-4D97-AF65-F5344CB8AC3E}">
        <p14:creationId xmlns:p14="http://schemas.microsoft.com/office/powerpoint/2010/main" val="622757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Les outils de mesure de la </a:t>
            </a:r>
            <a:r>
              <a:rPr lang="fr-BE" smtClean="0"/>
              <a:t>temporalité historienne</a:t>
            </a:r>
            <a:endParaRPr lang="en-US"/>
          </a:p>
        </p:txBody>
      </p:sp>
      <p:sp>
        <p:nvSpPr>
          <p:cNvPr id="3" name="Espace réservé du contenu 2"/>
          <p:cNvSpPr>
            <a:spLocks noGrp="1"/>
          </p:cNvSpPr>
          <p:nvPr>
            <p:ph idx="1"/>
          </p:nvPr>
        </p:nvSpPr>
        <p:spPr/>
        <p:txBody>
          <a:bodyPr>
            <a:normAutofit/>
          </a:bodyPr>
          <a:lstStyle/>
          <a:p>
            <a:r>
              <a:rPr lang="fr-BE" sz="3200" dirty="0" smtClean="0"/>
              <a:t>Mesurer la temporalité historienne : comment ?</a:t>
            </a:r>
          </a:p>
          <a:p>
            <a:pPr lvl="1">
              <a:buFont typeface="Wingdings" panose="05000000000000000000" pitchFamily="2" charset="2"/>
              <a:buChar char="q"/>
            </a:pPr>
            <a:r>
              <a:rPr lang="fr-BE" sz="3000" dirty="0"/>
              <a:t> </a:t>
            </a:r>
            <a:r>
              <a:rPr lang="fr-BE" sz="3000" dirty="0" smtClean="0"/>
              <a:t>Chacune des formes : </a:t>
            </a:r>
          </a:p>
          <a:p>
            <a:pPr lvl="2">
              <a:buFont typeface="Wingdings" panose="05000000000000000000" pitchFamily="2" charset="2"/>
              <a:buChar char="Ø"/>
            </a:pPr>
            <a:r>
              <a:rPr lang="fr-BE" sz="2800" dirty="0"/>
              <a:t> </a:t>
            </a:r>
            <a:r>
              <a:rPr lang="fr-BE" sz="2800" dirty="0" smtClean="0"/>
              <a:t>9 dates.</a:t>
            </a:r>
          </a:p>
          <a:p>
            <a:pPr lvl="2">
              <a:buFont typeface="Wingdings" panose="05000000000000000000" pitchFamily="2" charset="2"/>
              <a:buChar char="Ø"/>
            </a:pPr>
            <a:r>
              <a:rPr lang="fr-BE" sz="2800" dirty="0" smtClean="0"/>
              <a:t>7 dates différentes.</a:t>
            </a:r>
          </a:p>
          <a:p>
            <a:pPr lvl="2">
              <a:buFont typeface="Wingdings" panose="05000000000000000000" pitchFamily="2" charset="2"/>
              <a:buChar char="Ø"/>
            </a:pPr>
            <a:r>
              <a:rPr lang="fr-BE" sz="2800" dirty="0" smtClean="0"/>
              <a:t>1 siècle.</a:t>
            </a:r>
          </a:p>
          <a:p>
            <a:pPr lvl="2">
              <a:buFont typeface="Wingdings" panose="05000000000000000000" pitchFamily="2" charset="2"/>
              <a:buChar char="Ø"/>
            </a:pPr>
            <a:r>
              <a:rPr lang="fr-BE" sz="2800" dirty="0" smtClean="0"/>
              <a:t>1 personnage.</a:t>
            </a:r>
          </a:p>
          <a:p>
            <a:pPr lvl="2">
              <a:buFont typeface="Wingdings" panose="05000000000000000000" pitchFamily="2" charset="2"/>
              <a:buChar char="Ø"/>
            </a:pPr>
            <a:r>
              <a:rPr lang="fr-BE" sz="2800" dirty="0" smtClean="0"/>
              <a:t>2 dates précises.	</a:t>
            </a:r>
            <a:endParaRPr lang="fr-BE" sz="2800" dirty="0"/>
          </a:p>
        </p:txBody>
      </p:sp>
    </p:spTree>
    <p:extLst>
      <p:ext uri="{BB962C8B-B14F-4D97-AF65-F5344CB8AC3E}">
        <p14:creationId xmlns:p14="http://schemas.microsoft.com/office/powerpoint/2010/main" val="280309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Les outils de mesure de la </a:t>
            </a:r>
            <a:r>
              <a:rPr lang="fr-BE" smtClean="0"/>
              <a:t>temporalité historienne</a:t>
            </a:r>
            <a:endParaRPr lang="en-US"/>
          </a:p>
        </p:txBody>
      </p:sp>
      <p:sp>
        <p:nvSpPr>
          <p:cNvPr id="3" name="Espace réservé du contenu 2"/>
          <p:cNvSpPr>
            <a:spLocks noGrp="1"/>
          </p:cNvSpPr>
          <p:nvPr>
            <p:ph idx="1"/>
          </p:nvPr>
        </p:nvSpPr>
        <p:spPr/>
        <p:txBody>
          <a:bodyPr>
            <a:normAutofit/>
          </a:bodyPr>
          <a:lstStyle/>
          <a:p>
            <a:r>
              <a:rPr lang="fr-BE" sz="3200" dirty="0" smtClean="0"/>
              <a:t>Mesurer la temporalité historienne : comment ?</a:t>
            </a:r>
          </a:p>
          <a:p>
            <a:pPr lvl="1">
              <a:buFont typeface="Wingdings" panose="05000000000000000000" pitchFamily="2" charset="2"/>
              <a:buChar char="q"/>
            </a:pPr>
            <a:r>
              <a:rPr lang="fr-BE" sz="3000" dirty="0"/>
              <a:t> </a:t>
            </a:r>
            <a:r>
              <a:rPr lang="fr-BE" sz="3000" dirty="0" smtClean="0"/>
              <a:t>Chacune des tests : </a:t>
            </a:r>
          </a:p>
          <a:p>
            <a:pPr lvl="2">
              <a:buFont typeface="Wingdings" panose="05000000000000000000" pitchFamily="2" charset="2"/>
              <a:buChar char="Ø"/>
            </a:pPr>
            <a:r>
              <a:rPr lang="fr-BE" sz="2800" dirty="0" smtClean="0"/>
              <a:t>2 formes </a:t>
            </a:r>
          </a:p>
          <a:p>
            <a:pPr lvl="2">
              <a:buFont typeface="Wingdings" panose="05000000000000000000" pitchFamily="2" charset="2"/>
              <a:buChar char="Ø"/>
            </a:pPr>
            <a:r>
              <a:rPr lang="fr-BE" sz="2800" dirty="0" smtClean="0"/>
              <a:t>4 documents à analyser.</a:t>
            </a:r>
          </a:p>
          <a:p>
            <a:pPr lvl="2">
              <a:buFont typeface="Wingdings" panose="05000000000000000000" pitchFamily="2" charset="2"/>
              <a:buChar char="Ø"/>
            </a:pPr>
            <a:r>
              <a:rPr lang="fr-BE" sz="2800" dirty="0" smtClean="0"/>
              <a:t>2 situations historiques différentes.</a:t>
            </a:r>
          </a:p>
          <a:p>
            <a:pPr lvl="2">
              <a:buFont typeface="Wingdings" panose="05000000000000000000" pitchFamily="2" charset="2"/>
              <a:buChar char="Ø"/>
            </a:pPr>
            <a:r>
              <a:rPr lang="fr-BE" sz="2800" dirty="0" smtClean="0"/>
              <a:t>16 questions.</a:t>
            </a:r>
          </a:p>
          <a:p>
            <a:pPr lvl="2">
              <a:buFont typeface="Wingdings" panose="05000000000000000000" pitchFamily="2" charset="2"/>
              <a:buChar char="Ø"/>
            </a:pPr>
            <a:r>
              <a:rPr lang="fr-BE" sz="2800" dirty="0" smtClean="0"/>
              <a:t>4 questions/ indicateur.</a:t>
            </a:r>
          </a:p>
          <a:p>
            <a:pPr lvl="2">
              <a:buFont typeface="Wingdings" panose="05000000000000000000" pitchFamily="2" charset="2"/>
              <a:buChar char="Ø"/>
            </a:pPr>
            <a:r>
              <a:rPr lang="fr-BE" sz="2800" dirty="0" smtClean="0"/>
              <a:t>1 question bonus.</a:t>
            </a:r>
            <a:endParaRPr lang="fr-BE" sz="2800" dirty="0"/>
          </a:p>
        </p:txBody>
      </p:sp>
    </p:spTree>
    <p:extLst>
      <p:ext uri="{BB962C8B-B14F-4D97-AF65-F5344CB8AC3E}">
        <p14:creationId xmlns:p14="http://schemas.microsoft.com/office/powerpoint/2010/main" val="1937618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Les outils de mesure de la </a:t>
            </a:r>
            <a:r>
              <a:rPr lang="fr-BE" smtClean="0"/>
              <a:t>temporalité historienne</a:t>
            </a:r>
            <a:endParaRPr lang="en-US"/>
          </a:p>
        </p:txBody>
      </p:sp>
      <p:sp>
        <p:nvSpPr>
          <p:cNvPr id="3" name="Espace réservé du contenu 2"/>
          <p:cNvSpPr>
            <a:spLocks noGrp="1"/>
          </p:cNvSpPr>
          <p:nvPr>
            <p:ph idx="1"/>
          </p:nvPr>
        </p:nvSpPr>
        <p:spPr/>
        <p:txBody>
          <a:bodyPr/>
          <a:lstStyle/>
          <a:p>
            <a:r>
              <a:rPr lang="fr-BE" sz="3200" dirty="0" smtClean="0"/>
              <a:t>La maitrise de la temporalité historienne dépend fortement (</a:t>
            </a:r>
            <a:r>
              <a:rPr lang="fr-BE" sz="3200" dirty="0" err="1" smtClean="0"/>
              <a:t>Stow</a:t>
            </a:r>
            <a:r>
              <a:rPr lang="fr-BE" sz="3200" dirty="0" smtClean="0"/>
              <a:t> &amp; Haydn, 2000):</a:t>
            </a:r>
          </a:p>
          <a:p>
            <a:pPr marL="0" indent="0">
              <a:buNone/>
            </a:pPr>
            <a:r>
              <a:rPr lang="fr-BE" sz="3200" dirty="0" smtClean="0"/>
              <a:t> </a:t>
            </a:r>
          </a:p>
          <a:p>
            <a:pPr lvl="1">
              <a:buFont typeface="Wingdings" panose="05000000000000000000" pitchFamily="2" charset="2"/>
              <a:buChar char="Ø"/>
            </a:pPr>
            <a:r>
              <a:rPr lang="fr-BE" sz="2400" dirty="0" smtClean="0"/>
              <a:t>De la familiarité avec le matériel ou le contenu historique proposé.</a:t>
            </a:r>
          </a:p>
          <a:p>
            <a:pPr lvl="1">
              <a:buFont typeface="Wingdings" panose="05000000000000000000" pitchFamily="2" charset="2"/>
              <a:buChar char="Ø"/>
            </a:pPr>
            <a:r>
              <a:rPr lang="fr-BE" sz="2400" dirty="0" smtClean="0"/>
              <a:t>Du contexte d’enseignement (journal de bord).</a:t>
            </a:r>
          </a:p>
          <a:p>
            <a:pPr lvl="1">
              <a:buFont typeface="Wingdings" panose="05000000000000000000" pitchFamily="2" charset="2"/>
              <a:buChar char="Ø"/>
            </a:pPr>
            <a:r>
              <a:rPr lang="fr-BE" sz="2400" dirty="0" smtClean="0"/>
              <a:t>Des interactions avec les autres élèves.</a:t>
            </a:r>
          </a:p>
          <a:p>
            <a:pPr lvl="1">
              <a:buFont typeface="Wingdings" panose="05000000000000000000" pitchFamily="2" charset="2"/>
              <a:buChar char="Ø"/>
            </a:pPr>
            <a:r>
              <a:rPr lang="fr-BE" sz="2400" dirty="0" smtClean="0"/>
              <a:t>Enseignement dispensé (séquences fournies aux enseignants).</a:t>
            </a:r>
          </a:p>
        </p:txBody>
      </p:sp>
    </p:spTree>
    <p:extLst>
      <p:ext uri="{BB962C8B-B14F-4D97-AF65-F5344CB8AC3E}">
        <p14:creationId xmlns:p14="http://schemas.microsoft.com/office/powerpoint/2010/main" val="1716201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Les outils de mesure de la </a:t>
            </a:r>
            <a:r>
              <a:rPr lang="fr-BE" smtClean="0"/>
              <a:t>temporalité historienne</a:t>
            </a:r>
            <a:endParaRPr lang="en-US"/>
          </a:p>
        </p:txBody>
      </p:sp>
      <p:sp>
        <p:nvSpPr>
          <p:cNvPr id="3" name="Espace réservé du contenu 2"/>
          <p:cNvSpPr>
            <a:spLocks noGrp="1"/>
          </p:cNvSpPr>
          <p:nvPr>
            <p:ph idx="1"/>
          </p:nvPr>
        </p:nvSpPr>
        <p:spPr/>
        <p:txBody>
          <a:bodyPr>
            <a:normAutofit fontScale="92500" lnSpcReduction="10000"/>
          </a:bodyPr>
          <a:lstStyle/>
          <a:p>
            <a:r>
              <a:rPr lang="fr-BE" sz="3200" dirty="0" smtClean="0"/>
              <a:t>La maitrise de la temporalité historienne pourrait dépendre :</a:t>
            </a:r>
          </a:p>
          <a:p>
            <a:pPr marL="0" indent="0">
              <a:buNone/>
            </a:pPr>
            <a:r>
              <a:rPr lang="fr-BE" sz="3200" dirty="0" smtClean="0"/>
              <a:t> </a:t>
            </a:r>
          </a:p>
          <a:p>
            <a:pPr lvl="1">
              <a:buFont typeface="Wingdings" panose="05000000000000000000" pitchFamily="2" charset="2"/>
              <a:buChar char="Ø"/>
            </a:pPr>
            <a:r>
              <a:rPr lang="fr-BE" sz="2400" dirty="0" smtClean="0"/>
              <a:t>Du dispositif d’enseignement (chronologique ou non).</a:t>
            </a:r>
          </a:p>
          <a:p>
            <a:pPr lvl="1">
              <a:buFont typeface="Wingdings" panose="05000000000000000000" pitchFamily="2" charset="2"/>
              <a:buChar char="Ø"/>
            </a:pPr>
            <a:r>
              <a:rPr lang="fr-BE" sz="2400" dirty="0" smtClean="0"/>
              <a:t>De l’âge de l’élève.</a:t>
            </a:r>
          </a:p>
          <a:p>
            <a:pPr lvl="1">
              <a:buFont typeface="Wingdings" panose="05000000000000000000" pitchFamily="2" charset="2"/>
              <a:buChar char="Ø"/>
            </a:pPr>
            <a:r>
              <a:rPr lang="fr-BE" sz="2400" dirty="0" smtClean="0"/>
              <a:t>Du genre de l’élève.</a:t>
            </a:r>
          </a:p>
          <a:p>
            <a:pPr lvl="1">
              <a:buFont typeface="Wingdings" panose="05000000000000000000" pitchFamily="2" charset="2"/>
              <a:buChar char="Ø"/>
            </a:pPr>
            <a:r>
              <a:rPr lang="fr-BE" sz="2400" dirty="0" smtClean="0"/>
              <a:t>Du parcours antérieur de l’élève.</a:t>
            </a:r>
          </a:p>
          <a:p>
            <a:pPr lvl="1">
              <a:buFont typeface="Wingdings" panose="05000000000000000000" pitchFamily="2" charset="2"/>
              <a:buChar char="Ø"/>
            </a:pPr>
            <a:r>
              <a:rPr lang="fr-BE" sz="2400" dirty="0" smtClean="0"/>
              <a:t>Du diplôme des parents.</a:t>
            </a:r>
          </a:p>
          <a:p>
            <a:pPr lvl="1">
              <a:buFont typeface="Wingdings" panose="05000000000000000000" pitchFamily="2" charset="2"/>
              <a:buChar char="Ø"/>
            </a:pPr>
            <a:r>
              <a:rPr lang="fr-BE" sz="2400" dirty="0" smtClean="0"/>
              <a:t>De la religion de l’élève, de sa famille.</a:t>
            </a:r>
          </a:p>
          <a:p>
            <a:pPr lvl="1">
              <a:buFont typeface="Wingdings" panose="05000000000000000000" pitchFamily="2" charset="2"/>
              <a:buChar char="Ø"/>
            </a:pPr>
            <a:r>
              <a:rPr lang="fr-BE" sz="2400" dirty="0" smtClean="0"/>
              <a:t>De la classe de cours.</a:t>
            </a:r>
          </a:p>
          <a:p>
            <a:pPr lvl="1">
              <a:buFont typeface="Wingdings" panose="05000000000000000000" pitchFamily="2" charset="2"/>
              <a:buChar char="Ø"/>
            </a:pPr>
            <a:r>
              <a:rPr lang="fr-BE" sz="2400" dirty="0" smtClean="0"/>
              <a:t>Du groupe linguistique de l’élève.</a:t>
            </a:r>
          </a:p>
          <a:p>
            <a:pPr lvl="1">
              <a:buFont typeface="Wingdings" panose="05000000000000000000" pitchFamily="2" charset="2"/>
              <a:buChar char="Ø"/>
            </a:pPr>
            <a:r>
              <a:rPr lang="fr-BE" sz="2400" dirty="0" smtClean="0"/>
              <a:t>Du SES de l’établissement.</a:t>
            </a:r>
          </a:p>
          <a:p>
            <a:pPr lvl="1">
              <a:buFont typeface="Wingdings" panose="05000000000000000000" pitchFamily="2" charset="2"/>
              <a:buChar char="Ø"/>
            </a:pPr>
            <a:r>
              <a:rPr lang="fr-BE" sz="2400" dirty="0" smtClean="0"/>
              <a:t>De troubles du développement et des apprentissages.</a:t>
            </a:r>
          </a:p>
          <a:p>
            <a:pPr lvl="1">
              <a:buFont typeface="Wingdings" panose="05000000000000000000" pitchFamily="2" charset="2"/>
              <a:buChar char="Ø"/>
            </a:pPr>
            <a:endParaRPr lang="fr-BE" sz="2400" dirty="0" smtClean="0"/>
          </a:p>
        </p:txBody>
      </p:sp>
    </p:spTree>
    <p:extLst>
      <p:ext uri="{BB962C8B-B14F-4D97-AF65-F5344CB8AC3E}">
        <p14:creationId xmlns:p14="http://schemas.microsoft.com/office/powerpoint/2010/main" val="4090907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Les outils de mesure de la </a:t>
            </a:r>
            <a:r>
              <a:rPr lang="fr-BE" smtClean="0"/>
              <a:t>temporalité historienne</a:t>
            </a:r>
            <a:endParaRPr lang="en-US"/>
          </a:p>
        </p:txBody>
      </p:sp>
      <p:sp>
        <p:nvSpPr>
          <p:cNvPr id="3" name="Espace réservé du contenu 2"/>
          <p:cNvSpPr>
            <a:spLocks noGrp="1"/>
          </p:cNvSpPr>
          <p:nvPr>
            <p:ph idx="1"/>
          </p:nvPr>
        </p:nvSpPr>
        <p:spPr/>
        <p:txBody>
          <a:bodyPr>
            <a:normAutofit/>
          </a:bodyPr>
          <a:lstStyle/>
          <a:p>
            <a:r>
              <a:rPr lang="fr-BE" sz="3200" dirty="0" smtClean="0"/>
              <a:t>La maitrise de la temporalité historienne pourrait dépendre :</a:t>
            </a:r>
          </a:p>
          <a:p>
            <a:pPr marL="0" indent="0">
              <a:buNone/>
            </a:pPr>
            <a:r>
              <a:rPr lang="fr-BE" sz="3200" dirty="0" smtClean="0"/>
              <a:t> </a:t>
            </a:r>
          </a:p>
          <a:p>
            <a:pPr lvl="1">
              <a:buFont typeface="Wingdings" panose="05000000000000000000" pitchFamily="2" charset="2"/>
              <a:buChar char="Ø"/>
            </a:pPr>
            <a:r>
              <a:rPr lang="fr-BE" sz="2400" dirty="0" smtClean="0"/>
              <a:t>Des conceptions épistémologiques de l’enseignant vis-à-vis de l’apprentissage de la temporalité (ordre chronologique ou non).</a:t>
            </a:r>
          </a:p>
          <a:p>
            <a:pPr lvl="1">
              <a:buFont typeface="Wingdings" panose="05000000000000000000" pitchFamily="2" charset="2"/>
              <a:buChar char="Ø"/>
            </a:pPr>
            <a:r>
              <a:rPr lang="fr-BE" sz="2400" dirty="0" smtClean="0"/>
              <a:t>De la motivation et du sentiment d’efficacité de l’enseignant. </a:t>
            </a:r>
          </a:p>
          <a:p>
            <a:pPr lvl="1">
              <a:buFont typeface="Wingdings" panose="05000000000000000000" pitchFamily="2" charset="2"/>
              <a:buChar char="Ø"/>
            </a:pPr>
            <a:r>
              <a:rPr lang="fr-BE" sz="2400" dirty="0" smtClean="0"/>
              <a:t>Du nombre d’années d’expérience de l’enseignant.</a:t>
            </a:r>
          </a:p>
          <a:p>
            <a:pPr lvl="1">
              <a:buFont typeface="Wingdings" panose="05000000000000000000" pitchFamily="2" charset="2"/>
              <a:buChar char="Ø"/>
            </a:pPr>
            <a:r>
              <a:rPr lang="fr-BE" sz="2400" dirty="0" smtClean="0"/>
              <a:t>De la formation disciplinaire de l’enseignant.</a:t>
            </a:r>
          </a:p>
          <a:p>
            <a:pPr lvl="1">
              <a:buFont typeface="Wingdings" panose="05000000000000000000" pitchFamily="2" charset="2"/>
              <a:buChar char="Ø"/>
            </a:pPr>
            <a:r>
              <a:rPr lang="fr-BE" sz="2400" dirty="0" smtClean="0"/>
              <a:t>De la mise en place des séquences proposées dans les classes.</a:t>
            </a:r>
          </a:p>
          <a:p>
            <a:pPr marL="502920" lvl="1" indent="0">
              <a:buNone/>
            </a:pPr>
            <a:endParaRPr lang="fr-BE" sz="2400" dirty="0" smtClean="0"/>
          </a:p>
          <a:p>
            <a:pPr lvl="1">
              <a:buFont typeface="Wingdings" panose="05000000000000000000" pitchFamily="2" charset="2"/>
              <a:buChar char="Ø"/>
            </a:pPr>
            <a:endParaRPr lang="fr-BE" sz="2400" dirty="0" smtClean="0"/>
          </a:p>
        </p:txBody>
      </p:sp>
    </p:spTree>
    <p:extLst>
      <p:ext uri="{BB962C8B-B14F-4D97-AF65-F5344CB8AC3E}">
        <p14:creationId xmlns:p14="http://schemas.microsoft.com/office/powerpoint/2010/main" val="1235722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normAutofit/>
          </a:bodyPr>
          <a:lstStyle/>
          <a:p>
            <a:pPr algn="just"/>
            <a:r>
              <a:rPr lang="fr-BE" sz="2400" dirty="0" smtClean="0"/>
              <a:t>Pourquoi étudier la maitrise de la temporalité historienne ?</a:t>
            </a:r>
          </a:p>
          <a:p>
            <a:pPr algn="just">
              <a:buFont typeface="Wingdings" panose="05000000000000000000" pitchFamily="2" charset="2"/>
              <a:buChar char="q"/>
            </a:pPr>
            <a:r>
              <a:rPr lang="fr-BE" dirty="0"/>
              <a:t> </a:t>
            </a:r>
            <a:r>
              <a:rPr lang="fr-FR" dirty="0"/>
              <a:t>Depuis le 17ème siècle : </a:t>
            </a:r>
            <a:r>
              <a:rPr lang="fr-FR" dirty="0" smtClean="0"/>
              <a:t>l’histoire </a:t>
            </a:r>
            <a:r>
              <a:rPr lang="fr-FR" dirty="0"/>
              <a:t>s’enseigne de manière chronologique (</a:t>
            </a:r>
            <a:r>
              <a:rPr lang="fr-FR" dirty="0" err="1"/>
              <a:t>Bruter</a:t>
            </a:r>
            <a:r>
              <a:rPr lang="fr-FR" dirty="0"/>
              <a:t>, 1997).</a:t>
            </a:r>
          </a:p>
          <a:p>
            <a:pPr algn="just">
              <a:buFont typeface="Wingdings" panose="05000000000000000000" pitchFamily="2" charset="2"/>
              <a:buChar char="q"/>
            </a:pPr>
            <a:r>
              <a:rPr lang="fr-BE" dirty="0"/>
              <a:t> </a:t>
            </a:r>
            <a:r>
              <a:rPr lang="fr-FR" dirty="0"/>
              <a:t>Enseignement chronologique fait partie du noyau central de la représentation sociale de l’enseignement de l’histoire (</a:t>
            </a:r>
            <a:r>
              <a:rPr lang="fr-FR" dirty="0" err="1"/>
              <a:t>Bouhon</a:t>
            </a:r>
            <a:r>
              <a:rPr lang="fr-FR" dirty="0"/>
              <a:t>, 2009</a:t>
            </a:r>
            <a:r>
              <a:rPr lang="fr-FR" dirty="0" smtClean="0"/>
              <a:t>).</a:t>
            </a:r>
            <a:endParaRPr lang="fr-BE" dirty="0" smtClean="0"/>
          </a:p>
          <a:p>
            <a:pPr algn="just">
              <a:buFont typeface="Wingdings" panose="05000000000000000000" pitchFamily="2" charset="2"/>
              <a:buChar char="q"/>
            </a:pPr>
            <a:r>
              <a:rPr lang="fr-BE" dirty="0" smtClean="0"/>
              <a:t>Les </a:t>
            </a:r>
            <a:r>
              <a:rPr lang="fr-BE" dirty="0"/>
              <a:t>didacticiens s’interrogent (Nicole </a:t>
            </a:r>
            <a:r>
              <a:rPr lang="fr-BE" dirty="0" err="1"/>
              <a:t>Lautier</a:t>
            </a:r>
            <a:r>
              <a:rPr lang="fr-BE" dirty="0"/>
              <a:t>, 1997).</a:t>
            </a:r>
          </a:p>
          <a:p>
            <a:pPr lvl="1" algn="just">
              <a:buFont typeface="Wingdings" panose="05000000000000000000" pitchFamily="2" charset="2"/>
              <a:buChar char="Ø"/>
            </a:pPr>
            <a:r>
              <a:rPr lang="fr-BE" dirty="0" smtClean="0"/>
              <a:t> Lorsqu’un élève éprouve des difficultés et n’arrive pas à « se situer dans le temps », certains enseignants s’efforcent de respecter l’ordre chronologique.</a:t>
            </a:r>
          </a:p>
          <a:p>
            <a:pPr algn="just">
              <a:buFont typeface="Wingdings" panose="05000000000000000000" pitchFamily="2" charset="2"/>
              <a:buChar char="q"/>
            </a:pPr>
            <a:endParaRPr lang="fr-BE" dirty="0" smtClean="0"/>
          </a:p>
        </p:txBody>
      </p:sp>
    </p:spTree>
    <p:extLst>
      <p:ext uri="{BB962C8B-B14F-4D97-AF65-F5344CB8AC3E}">
        <p14:creationId xmlns:p14="http://schemas.microsoft.com/office/powerpoint/2010/main" val="1115280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6. Mise en activité</a:t>
            </a:r>
            <a:endParaRPr lang="en-US" dirty="0"/>
          </a:p>
        </p:txBody>
      </p:sp>
      <p:sp>
        <p:nvSpPr>
          <p:cNvPr id="3" name="Espace réservé du contenu 2"/>
          <p:cNvSpPr>
            <a:spLocks noGrp="1"/>
          </p:cNvSpPr>
          <p:nvPr>
            <p:ph idx="1"/>
          </p:nvPr>
        </p:nvSpPr>
        <p:spPr/>
        <p:txBody>
          <a:bodyPr/>
          <a:lstStyle/>
          <a:p>
            <a:r>
              <a:rPr lang="fr-BE" dirty="0" smtClean="0"/>
              <a:t>« Un test est une situation expérimentale standardisée servant de stimulus à un comportement. Ce comportement est évalué par une comparaison statistique avec celui d’autres individus placés dans la même situation permettant ainsi de classer le sujet examiné soit quantitativement, soit typologiquement »(</a:t>
            </a:r>
            <a:r>
              <a:rPr lang="fr-BE" dirty="0" err="1" smtClean="0"/>
              <a:t>Pichot</a:t>
            </a:r>
            <a:r>
              <a:rPr lang="fr-BE" dirty="0" smtClean="0"/>
              <a:t>, 1954) .</a:t>
            </a:r>
          </a:p>
          <a:p>
            <a:r>
              <a:rPr lang="fr-BE" dirty="0" smtClean="0"/>
              <a:t>Pour mériter le nom de test, « un examen doit être standardisé, fidèle, </a:t>
            </a:r>
            <a:r>
              <a:rPr lang="fr-BE" b="1" dirty="0" smtClean="0"/>
              <a:t>valide</a:t>
            </a:r>
            <a:r>
              <a:rPr lang="fr-BE" dirty="0" smtClean="0"/>
              <a:t> et étalonné » (</a:t>
            </a:r>
            <a:r>
              <a:rPr lang="fr-BE" dirty="0" err="1" smtClean="0"/>
              <a:t>Landsheere</a:t>
            </a:r>
            <a:r>
              <a:rPr lang="fr-BE" dirty="0" smtClean="0"/>
              <a:t>, 1979).</a:t>
            </a:r>
          </a:p>
          <a:p>
            <a:pPr marL="0" indent="0">
              <a:buNone/>
            </a:pPr>
            <a:endParaRPr lang="fr-BE" dirty="0"/>
          </a:p>
          <a:p>
            <a:pPr marL="0" indent="0">
              <a:buNone/>
            </a:pPr>
            <a:r>
              <a:rPr lang="fr-BE" dirty="0" smtClean="0"/>
              <a:t>	</a:t>
            </a:r>
            <a:r>
              <a:rPr lang="fr-BE" b="1" dirty="0" smtClean="0"/>
              <a:t>Selon vous, qu’en est-il de la validité du test proposé ?</a:t>
            </a:r>
          </a:p>
          <a:p>
            <a:pPr marL="0" indent="0">
              <a:buNone/>
            </a:pPr>
            <a:endParaRPr lang="fr-BE" b="1" dirty="0"/>
          </a:p>
          <a:p>
            <a:pPr marL="0" indent="0">
              <a:buNone/>
            </a:pPr>
            <a:r>
              <a:rPr lang="fr-BE" b="1" dirty="0" smtClean="0"/>
              <a:t>						Merci à tous !</a:t>
            </a:r>
            <a:endParaRPr lang="en-US" dirty="0"/>
          </a:p>
        </p:txBody>
      </p:sp>
    </p:spTree>
    <p:extLst>
      <p:ext uri="{BB962C8B-B14F-4D97-AF65-F5344CB8AC3E}">
        <p14:creationId xmlns:p14="http://schemas.microsoft.com/office/powerpoint/2010/main" val="1875775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6.Bibliographie</a:t>
            </a:r>
            <a:endParaRPr lang="en-US" dirty="0"/>
          </a:p>
        </p:txBody>
      </p:sp>
      <p:sp>
        <p:nvSpPr>
          <p:cNvPr id="3" name="Espace réservé du contenu 2"/>
          <p:cNvSpPr>
            <a:spLocks noGrp="1"/>
          </p:cNvSpPr>
          <p:nvPr>
            <p:ph idx="1"/>
          </p:nvPr>
        </p:nvSpPr>
        <p:spPr/>
        <p:txBody>
          <a:bodyPr>
            <a:normAutofit fontScale="47500" lnSpcReduction="20000"/>
          </a:bodyPr>
          <a:lstStyle/>
          <a:p>
            <a:pPr marL="342900" lvl="0" indent="-342900" algn="just">
              <a:buFont typeface="Times New Roman" panose="02020603050405020304" pitchFamily="18" charset="0"/>
              <a:buChar char="-"/>
              <a:tabLst>
                <a:tab pos="457200" algn="l"/>
              </a:tabLst>
            </a:pP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Antoine, P. (1996). Douze le</a:t>
            </a:r>
            <a:r>
              <a:rPr lang="fr-FR"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ç</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ons sur l</a:t>
            </a:r>
            <a:r>
              <a:rPr lang="fr-FR"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histoire. </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Paris, Le Seuil</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Bouhon</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M. (2009). Les repr</a:t>
            </a:r>
            <a:r>
              <a:rPr lang="fr-FR"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sentations sociales des enseignants d</a:t>
            </a:r>
            <a:r>
              <a:rPr lang="fr-FR"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histoire relatives </a:t>
            </a:r>
            <a:r>
              <a:rPr lang="fr-FR"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à</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leur discipline et </a:t>
            </a:r>
            <a:r>
              <a:rPr lang="fr-FR"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à</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son enseignement. </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Louvain-la-Neuve: Universit</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catholique de Louvain (Th</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è</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se de doctorat). </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Bruter</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A. (1997). </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L'histoire enseign</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e au grand si</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è</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cle: naissance d'une p</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dagogie</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Paris : Belin.</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De </a:t>
            </a:r>
            <a:r>
              <a:rPr lang="fr-FR"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Landsheere</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G. (1979). </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Dictionnaire de l'</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valuation et de la recherche en </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ducation: avec lexique fran</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ç</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ais-anglais</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Paris : Presses universitaires de France.</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Friedman, W. J. (Ed.). (1982). </a:t>
            </a:r>
            <a:r>
              <a:rPr lang="en-US"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The developmental psychology of time</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Academic Press.</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Jadoulle, J.-L. (2015</a:t>
            </a:r>
            <a:r>
              <a:rPr lang="fr-BE"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Faire apprendre l</a:t>
            </a:r>
            <a:r>
              <a:rPr lang="fr-BE"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fr-BE"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histoire. Pratiques et fondements d</a:t>
            </a:r>
            <a:r>
              <a:rPr lang="fr-BE"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fr-BE"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une </a:t>
            </a:r>
            <a:r>
              <a:rPr lang="fr-BE"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 </a:t>
            </a:r>
            <a:r>
              <a:rPr lang="fr-BE"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didactique de l</a:t>
            </a:r>
            <a:r>
              <a:rPr lang="fr-BE"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fr-BE"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enqu</a:t>
            </a:r>
            <a:r>
              <a:rPr lang="fr-BE"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ê</a:t>
            </a:r>
            <a:r>
              <a:rPr lang="fr-BE"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te</a:t>
            </a:r>
            <a:r>
              <a:rPr lang="fr-BE"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 »</a:t>
            </a:r>
            <a:r>
              <a:rPr lang="fr-BE"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en classe du secondaire. </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Namur: Erasme.</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Jadoulle, J.-L. (2017), </a:t>
            </a:r>
            <a:r>
              <a:rPr lang="fr-BE"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 </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Arpenter l</a:t>
            </a:r>
            <a:r>
              <a:rPr lang="fr-BE"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Histoire pour mieux ma</a:t>
            </a:r>
            <a:r>
              <a:rPr lang="fr-BE"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î</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triser la temporalit</a:t>
            </a:r>
            <a:r>
              <a:rPr lang="fr-BE"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historienne ? Etude de cas en classe</a:t>
            </a:r>
            <a:r>
              <a:rPr lang="fr-BE"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du secondaire</a:t>
            </a:r>
            <a:r>
              <a:rPr lang="fr-BE"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 »</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Lautier</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N. (1997). </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Enseigner l'histoire au lyc</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e</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Paris : A. Colin.</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Piaget, J. (1946). La gen</a:t>
            </a:r>
            <a:r>
              <a:rPr lang="fr-FR"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è</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se du temps chez l</a:t>
            </a:r>
            <a:r>
              <a:rPr lang="fr-FR"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enfant. </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Paris: Presses Universitaires de France</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Pichot</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 (1954). </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tests mentaux</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Paris: Presses universitaire de France.</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Poyet, J. (2011). Dimension de repr</a:t>
            </a:r>
            <a:r>
              <a:rPr lang="fr-FR"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sentations du temps chez les enfants de maternelle et de premier cycle du primaire. </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Enseigner et apprendre l</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histoire: Manuels, enseignants et </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è</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ves, Qu</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bec, Presses de l</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Universit</a:t>
            </a:r>
            <a:r>
              <a:rPr lang="fr-FR" i="1"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FR"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Laval</a:t>
            </a:r>
            <a:r>
              <a:rPr lang="fr-F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265-288.</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US"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Pucelle</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J. (1972). A History of Philosophy, vol. III: Ockham to </a:t>
            </a:r>
            <a:r>
              <a:rPr lang="en-US"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Suarez,</a:t>
            </a:r>
            <a:r>
              <a:rPr lang="en-US" dirty="0" err="1">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en-US"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The</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Bellarmine Series</a:t>
            </a:r>
            <a:r>
              <a:rPr lang="en-US"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XIV.</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BE"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Seixas</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 (2006). Les </a:t>
            </a:r>
            <a:r>
              <a:rPr lang="fr-BE"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a:t>
            </a:r>
            <a:r>
              <a:rPr lang="fr-BE"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ments (dimensions) de la pens</a:t>
            </a:r>
            <a:r>
              <a:rPr lang="fr-BE"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e historique: un cadre d</a:t>
            </a:r>
            <a:r>
              <a:rPr lang="fr-BE" dirty="0">
                <a:solidFill>
                  <a:srgbClr val="595959"/>
                </a:solidFill>
                <a:latin typeface="Corbel" panose="020B0503020204020204" pitchFamily="34" charset="0"/>
                <a:ea typeface="Times New Roman" panose="02020603050405020304" pitchFamily="18" charset="0"/>
                <a:cs typeface="Times New Roman" panose="02020603050405020304" pitchFamily="18" charset="0"/>
              </a:rPr>
              <a:t>’é</a:t>
            </a:r>
            <a:r>
              <a:rPr lang="fr-BE"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valuation pour le Canada. </a:t>
            </a:r>
            <a:r>
              <a:rPr lang="en-US"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Vancouver, BC: University of British Columbia, Centre for the Study of Historical Consciousness</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US"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Seixas</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 Morton, T., </a:t>
            </a:r>
            <a:r>
              <a:rPr lang="en-US"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Colyer</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J., &amp; </a:t>
            </a:r>
            <a:r>
              <a:rPr lang="en-US"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Fornazzari</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S. (2013). </a:t>
            </a:r>
            <a:r>
              <a:rPr lang="en-US"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The big six: Historical thinking concepts</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Nelson Education.</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Stow, W., &amp; Haydn, T. (2000). Issues in the teaching of chronology. </a:t>
            </a:r>
            <a:r>
              <a:rPr lang="en-US"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Issues in history teaching</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83</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Thornton, S. J., &amp; </a:t>
            </a:r>
            <a:r>
              <a:rPr lang="en-US"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Vukelich</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R. (1988). Effects of children's understanding of time concepts on historical understanding. </a:t>
            </a:r>
            <a:r>
              <a:rPr lang="en-US"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Theory &amp; Research in Social Education</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16</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(1), 69-82.</a:t>
            </a:r>
            <a:endParaRPr lang="en-US" sz="32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US"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VanSledright</a:t>
            </a: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B. A. (2011). The challenge of rethinking history education: On purposes, practices, and policy. New-York : Routledge.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926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normAutofit/>
          </a:bodyPr>
          <a:lstStyle/>
          <a:p>
            <a:pPr algn="just"/>
            <a:r>
              <a:rPr lang="fr-BE" sz="2400" dirty="0" smtClean="0"/>
              <a:t>Pourquoi étudier la maitrise de la temporalité historienne ?</a:t>
            </a:r>
          </a:p>
          <a:p>
            <a:pPr algn="just">
              <a:buFont typeface="Wingdings" panose="05000000000000000000" pitchFamily="2" charset="2"/>
              <a:buChar char="q"/>
            </a:pPr>
            <a:r>
              <a:rPr lang="fr-BE" dirty="0"/>
              <a:t>Les enseignants se plaignent </a:t>
            </a:r>
            <a:r>
              <a:rPr lang="fr-BE" dirty="0" smtClean="0"/>
              <a:t>(Anne </a:t>
            </a:r>
            <a:r>
              <a:rPr lang="fr-BE" dirty="0"/>
              <a:t>Van </a:t>
            </a:r>
            <a:r>
              <a:rPr lang="fr-BE" dirty="0" err="1"/>
              <a:t>Haecht</a:t>
            </a:r>
            <a:r>
              <a:rPr lang="fr-BE" dirty="0"/>
              <a:t>, 2008</a:t>
            </a:r>
            <a:r>
              <a:rPr lang="fr-BE" dirty="0" smtClean="0"/>
              <a:t>).</a:t>
            </a:r>
          </a:p>
          <a:p>
            <a:pPr lvl="1" algn="just">
              <a:buFont typeface="Wingdings" panose="05000000000000000000" pitchFamily="2" charset="2"/>
              <a:buChar char="Ø"/>
            </a:pPr>
            <a:r>
              <a:rPr lang="fr-BE" dirty="0" smtClean="0"/>
              <a:t>Pascale Lambrechts, Renée Plaisant (2013) : « Certains enseignants déplorent l’appauvrissement culturel et linguistique de leurs élèves ainsi que la perte d’une maitrise chronologique minimale de l’histoire ».</a:t>
            </a:r>
          </a:p>
          <a:p>
            <a:pPr algn="just">
              <a:buFont typeface="Wingdings" panose="05000000000000000000" pitchFamily="2" charset="2"/>
              <a:buChar char="q"/>
            </a:pPr>
            <a:r>
              <a:rPr lang="fr-BE" dirty="0" err="1" smtClean="0"/>
              <a:t>Tutiaux</a:t>
            </a:r>
            <a:r>
              <a:rPr lang="fr-BE" dirty="0" smtClean="0"/>
              <a:t>-Guillon</a:t>
            </a:r>
            <a:r>
              <a:rPr lang="fr-BE" dirty="0"/>
              <a:t>, N. &amp; Mousseau, M.-J. (1998). Les jeunes et l’histoire. Identités, valeurs, conscience historique. Enquête européenne « </a:t>
            </a:r>
            <a:r>
              <a:rPr lang="fr-BE" dirty="0" err="1"/>
              <a:t>Youth</a:t>
            </a:r>
            <a:r>
              <a:rPr lang="fr-BE" dirty="0"/>
              <a:t> and </a:t>
            </a:r>
            <a:r>
              <a:rPr lang="fr-BE" dirty="0" err="1"/>
              <a:t>history</a:t>
            </a:r>
            <a:r>
              <a:rPr lang="fr-BE" dirty="0"/>
              <a:t> ». Paris : INRP.</a:t>
            </a:r>
          </a:p>
          <a:p>
            <a:pPr lvl="1" algn="just">
              <a:buFont typeface="Wingdings" panose="05000000000000000000" pitchFamily="2" charset="2"/>
              <a:buChar char="Ø"/>
            </a:pPr>
            <a:r>
              <a:rPr lang="fr-BE" dirty="0"/>
              <a:t>Erreurs liées à une conception linéaire du progrès.</a:t>
            </a:r>
          </a:p>
          <a:p>
            <a:pPr lvl="1" algn="just">
              <a:buFont typeface="Wingdings" panose="05000000000000000000" pitchFamily="2" charset="2"/>
              <a:buChar char="Ø"/>
            </a:pPr>
            <a:r>
              <a:rPr lang="fr-BE" dirty="0"/>
              <a:t>Au 20ème siècle, plus les événements sont proches, moins les élèves les situent correctement</a:t>
            </a:r>
            <a:r>
              <a:rPr lang="fr-BE" dirty="0" smtClean="0"/>
              <a:t>.</a:t>
            </a:r>
          </a:p>
          <a:p>
            <a:pPr lvl="1" algn="just">
              <a:buFont typeface="Wingdings" panose="05000000000000000000" pitchFamily="2" charset="2"/>
              <a:buChar char="Ø"/>
            </a:pPr>
            <a:r>
              <a:rPr lang="fr-BE" dirty="0" smtClean="0"/>
              <a:t>…</a:t>
            </a:r>
          </a:p>
          <a:p>
            <a:pPr lvl="1" algn="just">
              <a:buFont typeface="Wingdings" panose="05000000000000000000" pitchFamily="2" charset="2"/>
              <a:buChar char="Ø"/>
            </a:pPr>
            <a:endParaRPr lang="fr-BE" dirty="0" smtClean="0"/>
          </a:p>
          <a:p>
            <a:pPr lvl="1"/>
            <a:endParaRPr lang="en-US" dirty="0"/>
          </a:p>
        </p:txBody>
      </p:sp>
    </p:spTree>
    <p:extLst>
      <p:ext uri="{BB962C8B-B14F-4D97-AF65-F5344CB8AC3E}">
        <p14:creationId xmlns:p14="http://schemas.microsoft.com/office/powerpoint/2010/main" val="4246424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lstStyle/>
          <a:p>
            <a:pPr algn="just"/>
            <a:r>
              <a:rPr lang="fr-BE" sz="2400" dirty="0" smtClean="0"/>
              <a:t>Pourquoi étudier la maitrise de la temporalité historienne ?</a:t>
            </a:r>
          </a:p>
          <a:p>
            <a:pPr algn="just"/>
            <a:endParaRPr lang="fr-BE" sz="2400" dirty="0"/>
          </a:p>
          <a:p>
            <a:pPr algn="just"/>
            <a:endParaRPr lang="fr-BE" sz="2400" dirty="0" smtClean="0"/>
          </a:p>
          <a:p>
            <a:pPr algn="just"/>
            <a:endParaRPr lang="fr-BE" sz="2400" dirty="0"/>
          </a:p>
          <a:p>
            <a:pPr algn="just"/>
            <a:endParaRPr lang="fr-BE" sz="2400" dirty="0" smtClean="0"/>
          </a:p>
          <a:p>
            <a:pPr algn="just"/>
            <a:endParaRPr lang="fr-BE" sz="2400" dirty="0"/>
          </a:p>
          <a:p>
            <a:pPr algn="just"/>
            <a:endParaRPr lang="fr-BE" sz="2400" dirty="0" smtClean="0"/>
          </a:p>
          <a:p>
            <a:pPr marL="0" indent="0" algn="just">
              <a:buNone/>
            </a:pPr>
            <a:endParaRPr lang="fr-BE" sz="2400" dirty="0" smtClean="0"/>
          </a:p>
        </p:txBody>
      </p:sp>
      <p:pic>
        <p:nvPicPr>
          <p:cNvPr id="4" name="Image 3"/>
          <p:cNvPicPr>
            <a:picLocks noChangeAspect="1"/>
          </p:cNvPicPr>
          <p:nvPr/>
        </p:nvPicPr>
        <p:blipFill>
          <a:blip r:embed="rId3"/>
          <a:stretch>
            <a:fillRect/>
          </a:stretch>
        </p:blipFill>
        <p:spPr>
          <a:xfrm>
            <a:off x="3816561" y="2397337"/>
            <a:ext cx="7420613" cy="3457773"/>
          </a:xfrm>
          <a:prstGeom prst="rect">
            <a:avLst/>
          </a:prstGeom>
        </p:spPr>
      </p:pic>
    </p:spTree>
    <p:extLst>
      <p:ext uri="{BB962C8B-B14F-4D97-AF65-F5344CB8AC3E}">
        <p14:creationId xmlns:p14="http://schemas.microsoft.com/office/powerpoint/2010/main" val="1545727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lstStyle/>
          <a:p>
            <a:pPr algn="just"/>
            <a:r>
              <a:rPr lang="fr-BE" sz="2400" dirty="0" smtClean="0"/>
              <a:t>Pourquoi étudier la maitrise de la temporalité historienne ?</a:t>
            </a:r>
          </a:p>
          <a:p>
            <a:pPr algn="just">
              <a:buFont typeface="Wingdings" panose="05000000000000000000" pitchFamily="2" charset="2"/>
              <a:buChar char="q"/>
            </a:pPr>
            <a:r>
              <a:rPr lang="fr-BE" sz="2400" dirty="0"/>
              <a:t> </a:t>
            </a:r>
            <a:r>
              <a:rPr lang="fr-BE" dirty="0" smtClean="0"/>
              <a:t>La place importante accordée à la temporalité historienne dans le nouveau référentiel de l’enseignement qualifiant. </a:t>
            </a:r>
          </a:p>
          <a:p>
            <a:pPr marL="0" indent="0" algn="just">
              <a:buNone/>
            </a:pPr>
            <a:endParaRPr lang="fr-BE" sz="2400" dirty="0" smtClean="0"/>
          </a:p>
          <a:p>
            <a:pPr lvl="1" algn="just">
              <a:buFont typeface="Wingdings" panose="05000000000000000000" pitchFamily="2" charset="2"/>
              <a:buChar char="Ø"/>
            </a:pPr>
            <a:r>
              <a:rPr lang="fr-BE" sz="2200" dirty="0" smtClean="0"/>
              <a:t>Pour inscrire un thème dans une perspective historique, il convient de situer des informations dans le temps (C1), de porter sur elles un regard critique (C2) et de les comparer (C3).</a:t>
            </a:r>
          </a:p>
        </p:txBody>
      </p:sp>
    </p:spTree>
    <p:extLst>
      <p:ext uri="{BB962C8B-B14F-4D97-AF65-F5344CB8AC3E}">
        <p14:creationId xmlns:p14="http://schemas.microsoft.com/office/powerpoint/2010/main" val="220951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a:xfrm>
            <a:off x="3820107" y="864108"/>
            <a:ext cx="7315200" cy="5120640"/>
          </a:xfrm>
        </p:spPr>
        <p:txBody>
          <a:bodyPr/>
          <a:lstStyle/>
          <a:p>
            <a:pPr marL="0" indent="0" algn="just">
              <a:buNone/>
            </a:pPr>
            <a:endParaRPr lang="fr-BE" sz="2400" dirty="0" smtClean="0"/>
          </a:p>
          <a:p>
            <a:pPr marL="0" indent="0" algn="just">
              <a:buNone/>
            </a:pPr>
            <a:endParaRPr lang="fr-BE" sz="2400" dirty="0" smtClean="0"/>
          </a:p>
          <a:p>
            <a:pPr marL="0" indent="0" algn="just">
              <a:buNone/>
            </a:pPr>
            <a:endParaRPr lang="fr-BE" sz="2400" dirty="0"/>
          </a:p>
          <a:p>
            <a:pPr marL="0" indent="0" algn="just">
              <a:buNone/>
            </a:pPr>
            <a:endParaRPr lang="fr-BE" sz="2400" dirty="0" smtClean="0"/>
          </a:p>
          <a:p>
            <a:pPr marL="0" indent="0" algn="just">
              <a:buNone/>
            </a:pPr>
            <a:endParaRPr lang="fr-BE" sz="2400" dirty="0"/>
          </a:p>
          <a:p>
            <a:pPr marL="0" indent="0" algn="just">
              <a:buNone/>
            </a:pPr>
            <a:endParaRPr lang="fr-BE" sz="2400" dirty="0" smtClean="0"/>
          </a:p>
          <a:p>
            <a:pPr marL="0" indent="0" algn="just">
              <a:buNone/>
            </a:pPr>
            <a:endParaRPr lang="fr-BE" sz="2400" dirty="0"/>
          </a:p>
          <a:p>
            <a:pPr marL="0" indent="0" algn="just">
              <a:buNone/>
            </a:pPr>
            <a:endParaRPr lang="fr-BE" sz="2400" dirty="0" smtClean="0"/>
          </a:p>
          <a:p>
            <a:pPr marL="0" indent="0" algn="just">
              <a:buNone/>
            </a:pPr>
            <a:endParaRPr lang="fr-BE" sz="2400" dirty="0" smtClean="0"/>
          </a:p>
        </p:txBody>
      </p:sp>
      <p:pic>
        <p:nvPicPr>
          <p:cNvPr id="4" name="Image 3"/>
          <p:cNvPicPr>
            <a:picLocks noChangeAspect="1"/>
          </p:cNvPicPr>
          <p:nvPr/>
        </p:nvPicPr>
        <p:blipFill>
          <a:blip r:embed="rId3"/>
          <a:stretch>
            <a:fillRect/>
          </a:stretch>
        </p:blipFill>
        <p:spPr>
          <a:xfrm>
            <a:off x="3460954" y="742437"/>
            <a:ext cx="8476373" cy="5242311"/>
          </a:xfrm>
          <a:prstGeom prst="rect">
            <a:avLst/>
          </a:prstGeom>
        </p:spPr>
      </p:pic>
    </p:spTree>
    <p:extLst>
      <p:ext uri="{BB962C8B-B14F-4D97-AF65-F5344CB8AC3E}">
        <p14:creationId xmlns:p14="http://schemas.microsoft.com/office/powerpoint/2010/main" val="367252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Le cadre problématique</a:t>
            </a:r>
            <a:endParaRPr lang="en-US" dirty="0"/>
          </a:p>
        </p:txBody>
      </p:sp>
      <p:sp>
        <p:nvSpPr>
          <p:cNvPr id="3" name="Espace réservé du contenu 2"/>
          <p:cNvSpPr>
            <a:spLocks noGrp="1"/>
          </p:cNvSpPr>
          <p:nvPr>
            <p:ph idx="1"/>
          </p:nvPr>
        </p:nvSpPr>
        <p:spPr/>
        <p:txBody>
          <a:bodyPr/>
          <a:lstStyle/>
          <a:p>
            <a:pPr algn="just"/>
            <a:r>
              <a:rPr lang="fr-BE" sz="2400" dirty="0" smtClean="0"/>
              <a:t>Pourquoi étudier la maitrise de la temporalité historienne ?</a:t>
            </a:r>
          </a:p>
          <a:p>
            <a:pPr algn="just">
              <a:buFont typeface="Wingdings" panose="05000000000000000000" pitchFamily="2" charset="2"/>
              <a:buChar char="q"/>
            </a:pPr>
            <a:r>
              <a:rPr lang="fr-BE" sz="2400" dirty="0"/>
              <a:t> </a:t>
            </a:r>
            <a:r>
              <a:rPr lang="fr-BE" sz="2400" dirty="0" smtClean="0"/>
              <a:t>La place importante accordée à la temporalité historienne dans le nouveau référentiel de l’enseignement qualifiant. </a:t>
            </a:r>
          </a:p>
          <a:p>
            <a:pPr marL="0" indent="0" algn="just">
              <a:buNone/>
            </a:pPr>
            <a:endParaRPr lang="fr-BE" sz="2400" dirty="0" smtClean="0"/>
          </a:p>
          <a:p>
            <a:pPr lvl="1" algn="just">
              <a:buFont typeface="Wingdings" panose="05000000000000000000" pitchFamily="2" charset="2"/>
              <a:buChar char="Ø"/>
            </a:pPr>
            <a:r>
              <a:rPr lang="fr-BE" sz="2200" dirty="0" smtClean="0"/>
              <a:t>Finalité fondamentale: aider le jeune à comprendre le monde d’aujourd’hui.</a:t>
            </a:r>
          </a:p>
          <a:p>
            <a:pPr lvl="1" algn="just">
              <a:buFont typeface="Wingdings" panose="05000000000000000000" pitchFamily="2" charset="2"/>
              <a:buChar char="Ø"/>
            </a:pPr>
            <a:r>
              <a:rPr lang="fr-BE" sz="2200" dirty="0" smtClean="0"/>
              <a:t>Comment ? : en appréhendant le présent sous sa dimension temporelle, en l’inscrivant dans une perspective historique.</a:t>
            </a:r>
          </a:p>
          <a:p>
            <a:pPr marL="0" indent="0" algn="just">
              <a:buNone/>
            </a:pPr>
            <a:endParaRPr lang="fr-BE" sz="2400" dirty="0" smtClean="0"/>
          </a:p>
          <a:p>
            <a:pPr marL="502920" lvl="1" indent="0" algn="just">
              <a:buNone/>
            </a:pPr>
            <a:endParaRPr lang="fr-BE" sz="2200" dirty="0" smtClean="0"/>
          </a:p>
        </p:txBody>
      </p:sp>
    </p:spTree>
    <p:extLst>
      <p:ext uri="{BB962C8B-B14F-4D97-AF65-F5344CB8AC3E}">
        <p14:creationId xmlns:p14="http://schemas.microsoft.com/office/powerpoint/2010/main" val="807233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TM03457475[[fn=Cadre]]</Template>
  <TotalTime>4463</TotalTime>
  <Words>2086</Words>
  <Application>Microsoft Office PowerPoint</Application>
  <PresentationFormat>Grand écran</PresentationFormat>
  <Paragraphs>361</Paragraphs>
  <Slides>41</Slides>
  <Notes>26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Arial</vt:lpstr>
      <vt:lpstr>Calibri</vt:lpstr>
      <vt:lpstr>Corbel</vt:lpstr>
      <vt:lpstr>Times New Roman</vt:lpstr>
      <vt:lpstr>Wingdings</vt:lpstr>
      <vt:lpstr>Wingdings 2</vt:lpstr>
      <vt:lpstr>Cadre</vt:lpstr>
      <vt:lpstr>Maitriser la temporalité historienne en classe du qualifiant</vt:lpstr>
      <vt:lpstr>Plan de la présentation</vt:lpstr>
      <vt:lpstr>1. Introduction</vt:lpstr>
      <vt:lpstr>2. Le cadre problématique</vt:lpstr>
      <vt:lpstr>2. Le cadre problématique</vt:lpstr>
      <vt:lpstr>2. Le cadre problématique</vt:lpstr>
      <vt:lpstr>2. Le cadre problématique</vt:lpstr>
      <vt:lpstr>2. Le cadre problématique</vt:lpstr>
      <vt:lpstr>2. Le cadre problématique</vt:lpstr>
      <vt:lpstr>2. Le cadre problématique</vt:lpstr>
      <vt:lpstr>2. Le cadre problématique</vt:lpstr>
      <vt:lpstr>2. Le cadre problématique</vt:lpstr>
      <vt:lpstr>2. Le cadre problématique</vt:lpstr>
      <vt:lpstr>2. Le cadre problématique</vt:lpstr>
      <vt:lpstr>2. Le cadre problématique</vt:lpstr>
      <vt:lpstr>2. Le cadre problématique</vt:lpstr>
      <vt:lpstr>2. Le cadre problématique</vt:lpstr>
      <vt:lpstr>3. Le cadre théorique</vt:lpstr>
      <vt:lpstr>3. Le cadre théorique</vt:lpstr>
      <vt:lpstr>3. Le cadre théorique</vt:lpstr>
      <vt:lpstr>3. Le cadre théorique</vt:lpstr>
      <vt:lpstr>3. Le cadre théorique</vt:lpstr>
      <vt:lpstr>3. Le cadre théorique</vt:lpstr>
      <vt:lpstr>3. Le cadre théorique</vt:lpstr>
      <vt:lpstr>3. Le cadre théorique</vt:lpstr>
      <vt:lpstr>3. Le cadre théorique</vt:lpstr>
      <vt:lpstr>3. Le cadre théorique</vt:lpstr>
      <vt:lpstr>3. Le cadre théorique</vt:lpstr>
      <vt:lpstr>4. Le projet de recherche</vt:lpstr>
      <vt:lpstr>4. Le projet de recherche</vt:lpstr>
      <vt:lpstr>5. Les outils de mesure de la temporalité historienne</vt:lpstr>
      <vt:lpstr>5. Les outils de mesure de la temporalité historienne</vt:lpstr>
      <vt:lpstr>Présentation PowerPoint</vt:lpstr>
      <vt:lpstr>Présentation PowerPoint</vt:lpstr>
      <vt:lpstr>5. Les outils de mesure de la temporalité historienne</vt:lpstr>
      <vt:lpstr>5. Les outils de mesure de la temporalité historienne</vt:lpstr>
      <vt:lpstr>5. Les outils de mesure de la temporalité historienne</vt:lpstr>
      <vt:lpstr>5. Les outils de mesure de la temporalité historienne</vt:lpstr>
      <vt:lpstr>5. Les outils de mesure de la temporalité historienne</vt:lpstr>
      <vt:lpstr>6. Mise en activité</vt:lpstr>
      <vt:lpstr>6.Bibliographie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Maîtriser la temporalité historienne en classe du qualifiant</dc:title>
  <dc:creator>Gael Pirard</dc:creator>
  <cp:lastModifiedBy>Gael Pirard</cp:lastModifiedBy>
  <cp:revision>125</cp:revision>
  <dcterms:created xsi:type="dcterms:W3CDTF">2018-05-09T09:56:22Z</dcterms:created>
  <dcterms:modified xsi:type="dcterms:W3CDTF">2020-12-29T10:39:25Z</dcterms:modified>
</cp:coreProperties>
</file>