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6" r:id="rId9"/>
    <p:sldId id="275" r:id="rId10"/>
    <p:sldId id="267" r:id="rId11"/>
    <p:sldId id="281" r:id="rId12"/>
    <p:sldId id="278" r:id="rId13"/>
    <p:sldId id="279" r:id="rId14"/>
    <p:sldId id="282" r:id="rId15"/>
    <p:sldId id="269" r:id="rId16"/>
    <p:sldId id="268" r:id="rId17"/>
    <p:sldId id="286" r:id="rId18"/>
    <p:sldId id="274" r:id="rId19"/>
    <p:sldId id="270" r:id="rId20"/>
    <p:sldId id="284" r:id="rId21"/>
    <p:sldId id="285" r:id="rId22"/>
    <p:sldId id="271" r:id="rId23"/>
    <p:sldId id="27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869A-099A-4A0E-A38F-C6985C78695E}" type="datetimeFigureOut">
              <a:rPr lang="fr-BE" smtClean="0"/>
              <a:t>27-03-18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AE52F-633E-4EA1-ADAF-C00AE2950D9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739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C7C9-3EA5-4604-B2EC-700FCDA9842D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E2-1B39-433F-ABD0-8406DD1CEEF1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AEC-82BF-4CB7-A901-6F59DC8A0CAB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E7E4-1757-4707-AF76-BFED20678FE5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528-3761-4819-A636-ACE1B0E0FC5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507D-AEFB-4840-9C54-F21963B9231C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8E4-C567-4CD4-85A0-20FA3A8222FB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AB-A20C-41C3-8FAA-06AB68EFD810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39BE-90BF-4422-84CB-A34E4EBC0DEE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AD28-37C0-4D55-89CD-55DE296EA3AB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6505-8EE6-4C84-B5E0-98AFF660E2DE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3E3-A276-4ED4-AA39-2EE20763ED3D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E46A-E35F-4B38-9910-276526638DB6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45F3-7150-4C5E-8859-D47A11EBE90D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B57-6E5B-41E0-A637-0C3E403420AB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6CD1-D27B-4944-9B6D-5EC3540EE45F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51-6B19-4CD2-89B0-E2123D972B5D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C232C6-93CD-4033-86AF-66C3540B0E86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La maîtrise de la temporalité historienne chez les élèves du Qualifiant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4169" y="3862340"/>
            <a:ext cx="6400800" cy="1947333"/>
          </a:xfrm>
        </p:spPr>
        <p:txBody>
          <a:bodyPr/>
          <a:lstStyle/>
          <a:p>
            <a:r>
              <a:rPr lang="fr-BE" dirty="0" smtClean="0"/>
              <a:t>Présentation de la thèse de doctorat</a:t>
            </a:r>
          </a:p>
          <a:p>
            <a:r>
              <a:rPr lang="fr-BE" dirty="0" smtClean="0"/>
              <a:t>Gaël Pirard</a:t>
            </a:r>
          </a:p>
          <a:p>
            <a:r>
              <a:rPr lang="fr-BE" dirty="0" smtClean="0"/>
              <a:t>Directeur de thèse: </a:t>
            </a:r>
            <a:r>
              <a:rPr lang="fr-BE" dirty="0" smtClean="0"/>
              <a:t>Jean-Louis </a:t>
            </a:r>
            <a:r>
              <a:rPr lang="fr-BE" dirty="0" err="1" smtClean="0"/>
              <a:t>Jadoulle</a:t>
            </a:r>
            <a:endParaRPr lang="fr-BE" dirty="0" smtClean="0"/>
          </a:p>
          <a:p>
            <a:r>
              <a:rPr lang="fr-BE" dirty="0" smtClean="0"/>
              <a:t>Le 27 mars 2018 à l’IREDU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3. La </a:t>
            </a:r>
            <a:r>
              <a:rPr lang="fr-BE" dirty="0"/>
              <a:t>temporalité historienne dans </a:t>
            </a:r>
            <a:r>
              <a:rPr lang="fr-BE" dirty="0" smtClean="0"/>
              <a:t>les nouveaux programmes </a:t>
            </a:r>
            <a:r>
              <a:rPr lang="fr-BE" dirty="0"/>
              <a:t>du qualifiant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856509"/>
            <a:ext cx="8534400" cy="45489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BE" sz="2400" dirty="0"/>
          </a:p>
          <a:p>
            <a:r>
              <a:rPr lang="fr-BE" sz="2400" dirty="0" smtClean="0"/>
              <a:t>En Belgique francophone: existence de deux réseaux d’enseignement : enseignement libre et enseignement officiel</a:t>
            </a:r>
          </a:p>
          <a:p>
            <a:r>
              <a:rPr lang="fr-BE" sz="2400" dirty="0" smtClean="0"/>
              <a:t>En </a:t>
            </a:r>
            <a:r>
              <a:rPr lang="fr-BE" sz="2400" dirty="0"/>
              <a:t>2014: un nouveau référentiel est voté par le parlement pour l’enseignement qualifiant.</a:t>
            </a:r>
          </a:p>
          <a:p>
            <a:r>
              <a:rPr lang="fr-BE" sz="2400" dirty="0"/>
              <a:t>Nouveaux programmes sont entrés en vigueur à partir de septembre 2016.</a:t>
            </a:r>
          </a:p>
          <a:p>
            <a:r>
              <a:rPr lang="fr-BE" sz="2400" dirty="0"/>
              <a:t>Les programmes  </a:t>
            </a:r>
            <a:r>
              <a:rPr lang="fr-BE" sz="2400" dirty="0">
                <a:sym typeface="Wingdings" panose="05000000000000000000" pitchFamily="2" charset="2"/>
              </a:rPr>
              <a:t> </a:t>
            </a:r>
            <a:r>
              <a:rPr lang="fr-BE" sz="2400" dirty="0"/>
              <a:t>deux interprétations différentes 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400" dirty="0" smtClean="0"/>
              <a:t>Enseignement officiel : </a:t>
            </a:r>
            <a:r>
              <a:rPr lang="fr-BE" sz="2400" dirty="0"/>
              <a:t>planification selon une logique chronologique continue de la 3</a:t>
            </a:r>
            <a:r>
              <a:rPr lang="fr-BE" sz="2400" baseline="30000" dirty="0"/>
              <a:t>ème</a:t>
            </a:r>
            <a:r>
              <a:rPr lang="fr-BE" sz="2400" dirty="0"/>
              <a:t>  à la 6</a:t>
            </a:r>
            <a:r>
              <a:rPr lang="fr-BE" sz="2400" baseline="30000" dirty="0"/>
              <a:t>ème</a:t>
            </a:r>
            <a:r>
              <a:rPr lang="fr-BE" sz="2400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400" dirty="0" smtClean="0"/>
              <a:t>Enseignement libre </a:t>
            </a:r>
            <a:r>
              <a:rPr lang="fr-BE" sz="2400" dirty="0"/>
              <a:t>: planification sous la forme de plusieurs parcours diachroniques successifs.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2743" y="300837"/>
            <a:ext cx="8911687" cy="1280890"/>
          </a:xfrm>
        </p:spPr>
        <p:txBody>
          <a:bodyPr/>
          <a:lstStyle/>
          <a:p>
            <a:r>
              <a:rPr lang="fr-BE" dirty="0" smtClean="0"/>
              <a:t>3.1. Les dispositifs partiellement non chronologiques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756" y="1905000"/>
            <a:ext cx="6923269" cy="363549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56" y="5540491"/>
            <a:ext cx="6923269" cy="10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4. Le projet de recherche</a:t>
            </a:r>
            <a:br>
              <a:rPr lang="fr-BE" dirty="0"/>
            </a:br>
            <a:r>
              <a:rPr lang="fr-BE" dirty="0" smtClean="0"/>
              <a:t>4.1. Quelle Problématique ?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068945"/>
            <a:ext cx="8534400" cy="41794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2400" dirty="0"/>
              <a:t>Déterminer dans quelle mesure l’apprentissage du temps par les élèves du secondaire pourrait être optimisé par la mise en place d’un des dispositifs didactiques partiellement non-chronologiques, inspiré des « parcours chronologiques emboîtés » (JADOULLE, 2008 et 2015</a:t>
            </a:r>
            <a:r>
              <a:rPr lang="fr-FR" sz="2400" dirty="0" smtClean="0"/>
              <a:t>)</a:t>
            </a:r>
            <a:endParaRPr lang="fr-BE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400" dirty="0" smtClean="0"/>
              <a:t>Quelles sont les dimensions de la temporalité historienne qui vont être mieux maîtrisées par les élèves ? 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059873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4. Le projet de recherche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948873"/>
            <a:ext cx="8534400" cy="429952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sz="2600" dirty="0" smtClean="0"/>
              <a:t>Les dimensions de la temporalité historienne: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Établir une chronologie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causes et les conséquences d’un événement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Contextualiser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Périodiser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Associer les traces du passé à une période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Prendre en compte les différents rythmes et durées de l’histoire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ruptures et les continuités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 caractère unique ou récurrent d’un phénomène/événement historique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synchronies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Faire preuve d’empathie historienne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Faire continuellement des liens entre passé et présent pour comprendre que chaque représentation historique est construite dans un présent qui exerce de l’influence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059873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4. Le projet de recherche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948873"/>
            <a:ext cx="8534400" cy="42995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sz="2600" dirty="0" smtClean="0"/>
              <a:t>Les dimensions de la temporalité historienne choisies: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Situer dans le temps et l’art d’établir une chronologie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causes et les conséquences d’un événement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ruptures et continuités et l’art de périodiser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synchronies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 smtClean="0"/>
              <a:t>4. Le projet de recherche</a:t>
            </a:r>
            <a:br>
              <a:rPr lang="fr-BE" dirty="0" smtClean="0"/>
            </a:br>
            <a:r>
              <a:rPr lang="fr-BE" dirty="0" smtClean="0"/>
              <a:t>4.2. Quel public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633133"/>
            <a:ext cx="8534400" cy="361526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/>
              <a:t>Fabrication </a:t>
            </a:r>
            <a:r>
              <a:rPr lang="fr-BE" sz="2400" dirty="0"/>
              <a:t>d’un échantillon : sélection aléatoire </a:t>
            </a:r>
            <a:r>
              <a:rPr lang="fr-BE" sz="2400" dirty="0">
                <a:sym typeface="Wingdings" panose="05000000000000000000" pitchFamily="2" charset="2"/>
              </a:rPr>
              <a:t> tirage au </a:t>
            </a:r>
            <a:r>
              <a:rPr lang="fr-BE" sz="2400" dirty="0" smtClean="0">
                <a:sym typeface="Wingdings" panose="05000000000000000000" pitchFamily="2" charset="2"/>
              </a:rPr>
              <a:t>sort</a:t>
            </a:r>
            <a:endParaRPr lang="fr-BE" sz="24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400" dirty="0">
                <a:sym typeface="Wingdings" panose="05000000000000000000" pitchFamily="2" charset="2"/>
              </a:rPr>
              <a:t>Échantillon </a:t>
            </a:r>
            <a:r>
              <a:rPr lang="fr-BE" sz="2400" dirty="0" smtClean="0">
                <a:sym typeface="Wingdings" panose="05000000000000000000" pitchFamily="2" charset="2"/>
              </a:rPr>
              <a:t> </a:t>
            </a:r>
            <a:r>
              <a:rPr lang="fr-BE" sz="2400" dirty="0">
                <a:sym typeface="Wingdings" panose="05000000000000000000" pitchFamily="2" charset="2"/>
              </a:rPr>
              <a:t> </a:t>
            </a:r>
            <a:r>
              <a:rPr lang="fr-BE" sz="2400" dirty="0" smtClean="0">
                <a:sym typeface="Wingdings" panose="05000000000000000000" pitchFamily="2" charset="2"/>
              </a:rPr>
              <a:t>60 classes</a:t>
            </a:r>
            <a:endParaRPr lang="fr-BE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sym typeface="Wingdings" panose="05000000000000000000" pitchFamily="2" charset="2"/>
              </a:rPr>
              <a:t>Représentatif </a:t>
            </a:r>
            <a:r>
              <a:rPr lang="fr-BE" sz="2400" dirty="0">
                <a:sym typeface="Wingdings" panose="05000000000000000000" pitchFamily="2" charset="2"/>
              </a:rPr>
              <a:t>des écoles de la province de </a:t>
            </a:r>
            <a:r>
              <a:rPr lang="fr-BE" sz="2400" dirty="0" smtClean="0">
                <a:sym typeface="Wingdings" panose="05000000000000000000" pitchFamily="2" charset="2"/>
              </a:rPr>
              <a:t>Liège</a:t>
            </a:r>
          </a:p>
          <a:p>
            <a:r>
              <a:rPr lang="fr-BE" sz="2400" dirty="0">
                <a:sym typeface="Wingdings" panose="05000000000000000000" pitchFamily="2" charset="2"/>
              </a:rPr>
              <a:t>Groupe contrôle : </a:t>
            </a:r>
            <a:r>
              <a:rPr lang="fr-BE" sz="2400" dirty="0" smtClean="0">
                <a:sym typeface="Wingdings" panose="05000000000000000000" pitchFamily="2" charset="2"/>
              </a:rPr>
              <a:t>Dispositif chronologique</a:t>
            </a:r>
            <a:endParaRPr lang="fr-BE" sz="2400" dirty="0">
              <a:sym typeface="Wingdings" panose="05000000000000000000" pitchFamily="2" charset="2"/>
            </a:endParaRPr>
          </a:p>
          <a:p>
            <a:r>
              <a:rPr lang="fr-BE" sz="2400" dirty="0">
                <a:sym typeface="Wingdings" panose="05000000000000000000" pitchFamily="2" charset="2"/>
              </a:rPr>
              <a:t>Groupe expérimental : </a:t>
            </a:r>
            <a:r>
              <a:rPr lang="fr-BE" sz="2400" dirty="0" smtClean="0">
                <a:sym typeface="Wingdings" panose="05000000000000000000" pitchFamily="2" charset="2"/>
              </a:rPr>
              <a:t>Dispositif partiellement chronologique</a:t>
            </a:r>
            <a:endParaRPr lang="fr-BE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sym typeface="Wingdings" panose="05000000000000000000" pitchFamily="2" charset="2"/>
              </a:rPr>
              <a:t>Enseignement </a:t>
            </a:r>
            <a:r>
              <a:rPr lang="fr-BE" sz="2400" dirty="0">
                <a:sym typeface="Wingdings" panose="05000000000000000000" pitchFamily="2" charset="2"/>
              </a:rPr>
              <a:t>qualifiant en 3</a:t>
            </a:r>
            <a:r>
              <a:rPr lang="fr-BE" sz="2400" baseline="30000" dirty="0">
                <a:sym typeface="Wingdings" panose="05000000000000000000" pitchFamily="2" charset="2"/>
              </a:rPr>
              <a:t>ème</a:t>
            </a:r>
            <a:r>
              <a:rPr lang="fr-BE" sz="2400" dirty="0">
                <a:sym typeface="Wingdings" panose="05000000000000000000" pitchFamily="2" charset="2"/>
              </a:rPr>
              <a:t> et 4</a:t>
            </a:r>
            <a:r>
              <a:rPr lang="fr-BE" sz="2400" baseline="30000" dirty="0">
                <a:sym typeface="Wingdings" panose="05000000000000000000" pitchFamily="2" charset="2"/>
              </a:rPr>
              <a:t>ème</a:t>
            </a:r>
            <a:r>
              <a:rPr lang="fr-BE" sz="2400" dirty="0">
                <a:sym typeface="Wingdings" panose="05000000000000000000" pitchFamily="2" charset="2"/>
              </a:rPr>
              <a:t> </a:t>
            </a:r>
            <a:r>
              <a:rPr lang="fr-BE" sz="2400" dirty="0" smtClean="0">
                <a:sym typeface="Wingdings" panose="05000000000000000000" pitchFamily="2" charset="2"/>
              </a:rPr>
              <a:t>année (14-15 ans)</a:t>
            </a:r>
            <a:endParaRPr lang="fr-BE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>
                <a:sym typeface="Wingdings" panose="05000000000000000000" pitchFamily="2" charset="2"/>
              </a:rPr>
              <a:t>Dispositif </a:t>
            </a:r>
            <a:r>
              <a:rPr lang="fr-BE" sz="2400" dirty="0" smtClean="0">
                <a:sym typeface="Wingdings" panose="05000000000000000000" pitchFamily="2" charset="2"/>
              </a:rPr>
              <a:t>« longitudinal » </a:t>
            </a:r>
            <a:r>
              <a:rPr lang="fr-BE" sz="2400" dirty="0" smtClean="0">
                <a:sym typeface="Wingdings" panose="05000000000000000000" pitchFamily="2" charset="2"/>
              </a:rPr>
              <a:t>(sur deux années scolaires)</a:t>
            </a:r>
            <a:endParaRPr lang="fr-BE" sz="2400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94675"/>
            <a:ext cx="8534400" cy="2138457"/>
          </a:xfrm>
        </p:spPr>
        <p:txBody>
          <a:bodyPr>
            <a:normAutofit fontScale="90000"/>
          </a:bodyPr>
          <a:lstStyle/>
          <a:p>
            <a:r>
              <a:rPr lang="fr-BE" dirty="0"/>
              <a:t>5</a:t>
            </a:r>
            <a:r>
              <a:rPr lang="fr-BE" dirty="0" smtClean="0"/>
              <a:t>. Le </a:t>
            </a:r>
            <a:r>
              <a:rPr lang="fr-BE" dirty="0"/>
              <a:t>dispositif et les séquences </a:t>
            </a:r>
            <a:r>
              <a:rPr lang="fr-BE" dirty="0" smtClean="0"/>
              <a:t>proposées</a:t>
            </a:r>
            <a:br>
              <a:rPr lang="fr-BE" dirty="0" smtClean="0"/>
            </a:br>
            <a:r>
              <a:rPr lang="fr-BE" dirty="0" smtClean="0"/>
              <a:t>5.1. Le Dispositif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083633"/>
            <a:ext cx="8534400" cy="41647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Mesurer </a:t>
            </a:r>
            <a:r>
              <a:rPr lang="fr-BE" dirty="0"/>
              <a:t>la maîtrise de la temporalité historienne : comment </a:t>
            </a:r>
            <a:r>
              <a:rPr lang="fr-BE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Techniques des formes parallèles (six formes </a:t>
            </a:r>
            <a:r>
              <a:rPr lang="fr-FR" dirty="0" smtClean="0"/>
              <a:t>différentes de tests) 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Sur quels thèmes </a:t>
            </a:r>
            <a:r>
              <a:rPr lang="fr-FR" dirty="0" err="1"/>
              <a:t>porteront-ils</a:t>
            </a:r>
            <a:r>
              <a:rPr lang="fr-FR" dirty="0"/>
              <a:t>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Sur six thèmes historiques différents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Pas dans les programmes.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Doit permettre la mesure des indicateurs de la temporalité historienne.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Durée </a:t>
            </a:r>
            <a:r>
              <a:rPr lang="fr-FR" dirty="0" smtClean="0"/>
              <a:t>1h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94675"/>
            <a:ext cx="8534400" cy="2138457"/>
          </a:xfrm>
        </p:spPr>
        <p:txBody>
          <a:bodyPr>
            <a:normAutofit fontScale="90000"/>
          </a:bodyPr>
          <a:lstStyle/>
          <a:p>
            <a:r>
              <a:rPr lang="fr-BE" dirty="0"/>
              <a:t>5</a:t>
            </a:r>
            <a:r>
              <a:rPr lang="fr-BE" dirty="0" smtClean="0"/>
              <a:t>. Le </a:t>
            </a:r>
            <a:r>
              <a:rPr lang="fr-BE" dirty="0"/>
              <a:t>dispositif et les séquences </a:t>
            </a:r>
            <a:r>
              <a:rPr lang="fr-BE" dirty="0" smtClean="0"/>
              <a:t>proposées</a:t>
            </a:r>
            <a:br>
              <a:rPr lang="fr-BE" dirty="0" smtClean="0"/>
            </a:br>
            <a:r>
              <a:rPr lang="fr-BE" dirty="0" smtClean="0"/>
              <a:t>5.1. Le Dispositif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083633"/>
            <a:ext cx="8534400" cy="41647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Quand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Pré-test : janvier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Test intermédiaire : mai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 err="1"/>
              <a:t>Post-test</a:t>
            </a:r>
            <a:r>
              <a:rPr lang="fr-BE" sz="2000" dirty="0"/>
              <a:t> : décembre 2019.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Trois séquences proposées aux professeurs en fonction du réseau d’enseignement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prstClr val="white"/>
                </a:solidFill>
              </a:rPr>
              <a:t>5. Le Dispositif et Les séquences proposées</a:t>
            </a:r>
            <a:br>
              <a:rPr lang="fr-BE" dirty="0" smtClean="0">
                <a:solidFill>
                  <a:prstClr val="white"/>
                </a:solidFill>
              </a:rPr>
            </a:br>
            <a:r>
              <a:rPr lang="fr-BE" dirty="0" smtClean="0">
                <a:solidFill>
                  <a:prstClr val="white"/>
                </a:solidFill>
              </a:rPr>
              <a:t>5.2. Quelles Séquences Proposées 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382" y="2447635"/>
            <a:ext cx="8183418" cy="39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24874"/>
            <a:ext cx="8534400" cy="1200726"/>
          </a:xfrm>
        </p:spPr>
        <p:txBody>
          <a:bodyPr/>
          <a:lstStyle/>
          <a:p>
            <a:r>
              <a:rPr lang="fr-BE" dirty="0" smtClean="0"/>
              <a:t>6. la réalisation de la recherche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5600"/>
            <a:ext cx="8534400" cy="5006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BE" dirty="0" smtClean="0"/>
          </a:p>
          <a:p>
            <a:pPr lvl="0">
              <a:buClr>
                <a:prstClr val="white"/>
              </a:buClr>
            </a:pPr>
            <a:r>
              <a:rPr lang="fr-BE" sz="1900" dirty="0">
                <a:solidFill>
                  <a:srgbClr val="146194">
                    <a:lumMod val="75000"/>
                  </a:srgbClr>
                </a:solidFill>
              </a:rPr>
              <a:t>Ce que l’on fournit </a:t>
            </a:r>
            <a:r>
              <a:rPr lang="fr-BE" sz="1600" dirty="0">
                <a:solidFill>
                  <a:srgbClr val="146194">
                    <a:lumMod val="75000"/>
                  </a:srgbClr>
                </a:solidFill>
              </a:rPr>
              <a:t>:</a:t>
            </a:r>
          </a:p>
          <a:p>
            <a:pPr lvl="1">
              <a:buClr>
                <a:prstClr val="white"/>
              </a:buClr>
            </a:pP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Des séquences de cours bien préparées et </a:t>
            </a:r>
            <a:r>
              <a:rPr lang="fr-BE" sz="1500" dirty="0" smtClean="0">
                <a:solidFill>
                  <a:srgbClr val="146194">
                    <a:lumMod val="75000"/>
                  </a:srgbClr>
                </a:solidFill>
              </a:rPr>
              <a:t>attractives (</a:t>
            </a:r>
            <a:r>
              <a:rPr lang="fr-BE" sz="1500" dirty="0" err="1" smtClean="0">
                <a:solidFill>
                  <a:srgbClr val="146194">
                    <a:lumMod val="75000"/>
                  </a:srgbClr>
                </a:solidFill>
              </a:rPr>
              <a:t>co</a:t>
            </a:r>
            <a:r>
              <a:rPr lang="fr-BE" sz="1500" dirty="0" smtClean="0">
                <a:solidFill>
                  <a:srgbClr val="146194">
                    <a:lumMod val="75000"/>
                  </a:srgbClr>
                </a:solidFill>
              </a:rPr>
              <a:t>-construire avec enseignants)</a:t>
            </a:r>
            <a:endParaRPr lang="fr-BE" sz="1500" dirty="0">
              <a:solidFill>
                <a:srgbClr val="146194">
                  <a:lumMod val="75000"/>
                </a:srgbClr>
              </a:solidFill>
            </a:endParaRPr>
          </a:p>
          <a:p>
            <a:pPr lvl="1">
              <a:buClr>
                <a:prstClr val="white"/>
              </a:buClr>
            </a:pPr>
            <a:r>
              <a:rPr lang="fr-BE" sz="1500" dirty="0" smtClean="0">
                <a:solidFill>
                  <a:srgbClr val="146194">
                    <a:lumMod val="75000"/>
                  </a:srgbClr>
                </a:solidFill>
              </a:rPr>
              <a:t>Des </a:t>
            </a: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consignes claires et précises</a:t>
            </a:r>
          </a:p>
          <a:p>
            <a:pPr lvl="1">
              <a:buClr>
                <a:prstClr val="white"/>
              </a:buClr>
            </a:pP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Observateurs extérieurs </a:t>
            </a:r>
            <a:endParaRPr lang="fr-BE" sz="1500" dirty="0" smtClean="0"/>
          </a:p>
          <a:p>
            <a:r>
              <a:rPr lang="fr-BE" sz="1900" dirty="0" smtClean="0"/>
              <a:t>Ce que l’on demande </a:t>
            </a:r>
            <a:r>
              <a:rPr lang="fr-BE" dirty="0" smtClean="0"/>
              <a:t>:</a:t>
            </a:r>
          </a:p>
          <a:p>
            <a:pPr lvl="1"/>
            <a:r>
              <a:rPr lang="fr-BE" sz="1500" dirty="0" smtClean="0"/>
              <a:t>Des enseignant(e)s/directions motivé(e)s qui acceptent de participer à cette recherche </a:t>
            </a:r>
          </a:p>
          <a:p>
            <a:pPr lvl="1">
              <a:buClr>
                <a:prstClr val="white"/>
              </a:buClr>
            </a:pP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Un journal de bord à tenir quotidiennement avec des remarques de différents types : </a:t>
            </a:r>
          </a:p>
          <a:p>
            <a:pPr lvl="2">
              <a:buClr>
                <a:prstClr val="white"/>
              </a:buClr>
            </a:pPr>
            <a:r>
              <a:rPr lang="fr-BE" sz="1300" dirty="0">
                <a:solidFill>
                  <a:srgbClr val="146194">
                    <a:lumMod val="75000"/>
                  </a:srgbClr>
                </a:solidFill>
              </a:rPr>
              <a:t>Comportementales.</a:t>
            </a:r>
          </a:p>
          <a:p>
            <a:pPr lvl="2">
              <a:buClr>
                <a:prstClr val="white"/>
              </a:buClr>
            </a:pPr>
            <a:r>
              <a:rPr lang="fr-BE" sz="1300" dirty="0">
                <a:solidFill>
                  <a:srgbClr val="146194">
                    <a:lumMod val="75000"/>
                  </a:srgbClr>
                </a:solidFill>
              </a:rPr>
              <a:t>Logistiques/organisationnelles (stages, absentéisme,…).</a:t>
            </a:r>
          </a:p>
          <a:p>
            <a:pPr lvl="2">
              <a:buClr>
                <a:prstClr val="white"/>
              </a:buClr>
            </a:pPr>
            <a:r>
              <a:rPr lang="fr-BE" sz="1300" dirty="0">
                <a:solidFill>
                  <a:srgbClr val="146194">
                    <a:lumMod val="75000"/>
                  </a:srgbClr>
                </a:solidFill>
              </a:rPr>
              <a:t>Par rapport au déroulement des séquences (écarts par rapport au canevas, …).</a:t>
            </a:r>
          </a:p>
          <a:p>
            <a:pPr lvl="1">
              <a:buClr>
                <a:prstClr val="white"/>
              </a:buClr>
            </a:pP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Formation continuée des enseignants-participants : être formés aux séquences </a:t>
            </a:r>
            <a:r>
              <a:rPr lang="fr-BE" sz="1500" dirty="0" smtClean="0">
                <a:solidFill>
                  <a:srgbClr val="146194">
                    <a:lumMod val="75000"/>
                  </a:srgbClr>
                </a:solidFill>
              </a:rPr>
              <a:t>proposées </a:t>
            </a:r>
            <a:endParaRPr lang="fr-BE" sz="1500" dirty="0">
              <a:solidFill>
                <a:srgbClr val="146194">
                  <a:lumMod val="75000"/>
                </a:srgbClr>
              </a:solidFill>
            </a:endParaRPr>
          </a:p>
          <a:p>
            <a:pPr lvl="1"/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176" y="543405"/>
            <a:ext cx="8534400" cy="1036013"/>
          </a:xfrm>
        </p:spPr>
        <p:txBody>
          <a:bodyPr/>
          <a:lstStyle/>
          <a:p>
            <a:r>
              <a:rPr lang="fr-BE" dirty="0" smtClean="0"/>
              <a:t>Plan de la Présentation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176" y="1911927"/>
            <a:ext cx="8534400" cy="454429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fr-BE" dirty="0" smtClean="0"/>
              <a:t>Introduction</a:t>
            </a:r>
          </a:p>
          <a:p>
            <a:pPr marL="457200" indent="-457200">
              <a:buAutoNum type="arabicPeriod"/>
            </a:pPr>
            <a:r>
              <a:rPr lang="fr-BE" dirty="0" smtClean="0"/>
              <a:t>Pourquoi étudier la maîtrise de la temporalité historienne ?</a:t>
            </a:r>
          </a:p>
          <a:p>
            <a:pPr marL="457200" indent="-457200">
              <a:buAutoNum type="arabicPeriod"/>
            </a:pPr>
            <a:r>
              <a:rPr lang="fr-BE" dirty="0" smtClean="0"/>
              <a:t>La temporalité historienne dans le nouveau programme du qualifiant</a:t>
            </a:r>
          </a:p>
          <a:p>
            <a:pPr marL="457200" indent="-457200">
              <a:buAutoNum type="arabicPeriod"/>
            </a:pPr>
            <a:r>
              <a:rPr lang="fr-BE" dirty="0" smtClean="0"/>
              <a:t>Le projet de recherche</a:t>
            </a:r>
          </a:p>
          <a:p>
            <a:pPr marL="457200" indent="-457200">
              <a:buAutoNum type="arabicPeriod"/>
            </a:pPr>
            <a:r>
              <a:rPr lang="fr-BE" dirty="0" smtClean="0"/>
              <a:t>Le dispositif et les séquences proposées</a:t>
            </a:r>
          </a:p>
          <a:p>
            <a:pPr marL="457200" indent="-457200">
              <a:buAutoNum type="arabicPeriod"/>
            </a:pPr>
            <a:r>
              <a:rPr lang="fr-BE" dirty="0" smtClean="0"/>
              <a:t>Les conditions de réalisation de la recherche</a:t>
            </a:r>
          </a:p>
          <a:p>
            <a:pPr marL="457200" indent="-457200">
              <a:buAutoNum type="arabicPeriod"/>
            </a:pPr>
            <a:r>
              <a:rPr lang="fr-BE" dirty="0" smtClean="0"/>
              <a:t>Les outils de mesure</a:t>
            </a:r>
          </a:p>
          <a:p>
            <a:pPr marL="457200" indent="-457200">
              <a:buAutoNum type="arabicPeriod"/>
            </a:pPr>
            <a:r>
              <a:rPr lang="fr-BE" dirty="0" smtClean="0"/>
              <a:t>Les variables</a:t>
            </a:r>
          </a:p>
          <a:p>
            <a:pPr marL="457200" indent="-457200">
              <a:buAutoNum type="arabicPeriod"/>
            </a:pPr>
            <a:r>
              <a:rPr lang="fr-BE" dirty="0" smtClean="0"/>
              <a:t>Le calendrier</a:t>
            </a:r>
          </a:p>
          <a:p>
            <a:pPr marL="457200" indent="-457200">
              <a:buAutoNum type="arabicPeriod"/>
            </a:pPr>
            <a:r>
              <a:rPr lang="fr-BE" dirty="0" smtClean="0"/>
              <a:t>Discussions</a:t>
            </a:r>
          </a:p>
          <a:p>
            <a:pPr marL="457200" indent="-457200">
              <a:buAutoNum type="arabicPeriod"/>
            </a:pPr>
            <a:r>
              <a:rPr lang="fr-BE" dirty="0" smtClean="0"/>
              <a:t>Bibliographie</a:t>
            </a:r>
          </a:p>
          <a:p>
            <a:pPr marL="457200" indent="-457200">
              <a:buAutoNum type="arabicPeriod"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24874"/>
            <a:ext cx="8534400" cy="1200726"/>
          </a:xfrm>
        </p:spPr>
        <p:txBody>
          <a:bodyPr/>
          <a:lstStyle/>
          <a:p>
            <a:r>
              <a:rPr lang="fr-BE" dirty="0" smtClean="0"/>
              <a:t>8. Les variables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5600"/>
            <a:ext cx="8534400" cy="500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Chez l’élève:</a:t>
            </a:r>
          </a:p>
          <a:p>
            <a:r>
              <a:rPr lang="fr-BE" dirty="0" smtClean="0"/>
              <a:t>Dispositif (chronologique ou partiellement chronologique)</a:t>
            </a:r>
          </a:p>
          <a:p>
            <a:r>
              <a:rPr lang="fr-BE" dirty="0" smtClean="0"/>
              <a:t>Âge </a:t>
            </a:r>
          </a:p>
          <a:p>
            <a:r>
              <a:rPr lang="fr-BE" dirty="0" smtClean="0"/>
              <a:t>Genre</a:t>
            </a:r>
          </a:p>
          <a:p>
            <a:r>
              <a:rPr lang="fr-BE" dirty="0" smtClean="0"/>
              <a:t>Diplômes des parents / Situation professionnelle des parents</a:t>
            </a:r>
          </a:p>
          <a:p>
            <a:r>
              <a:rPr lang="fr-BE" dirty="0" smtClean="0"/>
              <a:t>Religion</a:t>
            </a:r>
          </a:p>
          <a:p>
            <a:r>
              <a:rPr lang="fr-BE" dirty="0" smtClean="0"/>
              <a:t>Intérêt envers l’histoire/Motivation</a:t>
            </a:r>
          </a:p>
          <a:p>
            <a:r>
              <a:rPr lang="fr-BE" dirty="0" smtClean="0"/>
              <a:t>Formation préalable (Formation historique/Etude du milieu)</a:t>
            </a:r>
          </a:p>
          <a:p>
            <a:r>
              <a:rPr lang="fr-BE" dirty="0" smtClean="0"/>
              <a:t>Lieu de classe (salle d’histoire ou non)</a:t>
            </a:r>
          </a:p>
          <a:p>
            <a:r>
              <a:rPr lang="fr-BE" dirty="0" smtClean="0"/>
              <a:t>Groupe linguistique</a:t>
            </a:r>
          </a:p>
          <a:p>
            <a:r>
              <a:rPr lang="fr-BE" dirty="0" smtClean="0"/>
              <a:t>SES de l’établissement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24874"/>
            <a:ext cx="8534400" cy="1200726"/>
          </a:xfrm>
        </p:spPr>
        <p:txBody>
          <a:bodyPr/>
          <a:lstStyle/>
          <a:p>
            <a:r>
              <a:rPr lang="fr-BE" dirty="0" smtClean="0"/>
              <a:t>8. Les variables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5600"/>
            <a:ext cx="8534400" cy="500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Chez l’enseignant:</a:t>
            </a:r>
          </a:p>
          <a:p>
            <a:r>
              <a:rPr lang="fr-BE" dirty="0" smtClean="0"/>
              <a:t>Conception épistémologique (vis-à-vis de l’apprentissage de la temporalité historienne)</a:t>
            </a:r>
          </a:p>
          <a:p>
            <a:r>
              <a:rPr lang="fr-BE" dirty="0" smtClean="0"/>
              <a:t>Motivation et sentiment d’efficacité</a:t>
            </a:r>
          </a:p>
          <a:p>
            <a:r>
              <a:rPr lang="fr-BE" dirty="0" smtClean="0"/>
              <a:t>Niveau des attentes</a:t>
            </a:r>
          </a:p>
          <a:p>
            <a:r>
              <a:rPr lang="fr-BE" dirty="0" smtClean="0"/>
              <a:t>Années d’expérience</a:t>
            </a:r>
            <a:endParaRPr lang="fr-BE" dirty="0" smtClean="0"/>
          </a:p>
          <a:p>
            <a:r>
              <a:rPr lang="fr-BE" dirty="0" smtClean="0"/>
              <a:t>Formation disciplinaire</a:t>
            </a:r>
          </a:p>
          <a:p>
            <a:r>
              <a:rPr lang="fr-BE" dirty="0" smtClean="0"/>
              <a:t>Peu ou beaucoup de perte de temps entre deux tâches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1"/>
            <a:ext cx="8534400" cy="1143000"/>
          </a:xfrm>
        </p:spPr>
        <p:txBody>
          <a:bodyPr/>
          <a:lstStyle/>
          <a:p>
            <a:r>
              <a:rPr lang="fr-BE" dirty="0"/>
              <a:t>9</a:t>
            </a:r>
            <a:r>
              <a:rPr lang="fr-BE" dirty="0" smtClean="0"/>
              <a:t>. Le calendrier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8103" y="1828801"/>
            <a:ext cx="8534400" cy="4633575"/>
          </a:xfrm>
        </p:spPr>
        <p:txBody>
          <a:bodyPr>
            <a:normAutofit lnSpcReduction="10000"/>
          </a:bodyPr>
          <a:lstStyle/>
          <a:p>
            <a:pPr algn="just"/>
            <a:r>
              <a:rPr lang="fr-BE" dirty="0"/>
              <a:t>j</a:t>
            </a:r>
            <a:r>
              <a:rPr lang="fr-BE" dirty="0" smtClean="0"/>
              <a:t>anvier-avril 2018 : Séjour à Dijon + confection des outils de mesure</a:t>
            </a:r>
          </a:p>
          <a:p>
            <a:pPr algn="just"/>
            <a:r>
              <a:rPr lang="fr-BE" dirty="0" smtClean="0"/>
              <a:t>à partir du printemps 2018 : sélection des écoles et des professeurs</a:t>
            </a:r>
          </a:p>
          <a:p>
            <a:pPr algn="just"/>
            <a:r>
              <a:rPr lang="fr-BE" dirty="0" smtClean="0"/>
              <a:t>à partir du 1</a:t>
            </a:r>
            <a:r>
              <a:rPr lang="fr-BE" baseline="30000" dirty="0" smtClean="0"/>
              <a:t>er</a:t>
            </a:r>
            <a:r>
              <a:rPr lang="fr-BE" dirty="0" smtClean="0"/>
              <a:t> septembre 2018 : rencontre et formation avec les professeurs</a:t>
            </a:r>
          </a:p>
          <a:p>
            <a:pPr algn="just"/>
            <a:r>
              <a:rPr lang="fr-BE" dirty="0" smtClean="0"/>
              <a:t>début janvier 2019 : pré-test</a:t>
            </a:r>
          </a:p>
          <a:p>
            <a:pPr algn="just"/>
            <a:r>
              <a:rPr lang="fr-BE" dirty="0" smtClean="0"/>
              <a:t>de janvier à fin mai 2019 : phase 1 du dispositif expérimental (2 premières séquences)</a:t>
            </a:r>
          </a:p>
          <a:p>
            <a:pPr algn="just"/>
            <a:r>
              <a:rPr lang="fr-BE" dirty="0" smtClean="0"/>
              <a:t>mai 2019 : test intermédiaire</a:t>
            </a:r>
          </a:p>
          <a:p>
            <a:pPr algn="just"/>
            <a:r>
              <a:rPr lang="fr-BE" dirty="0" smtClean="0"/>
              <a:t>du 1</a:t>
            </a:r>
            <a:r>
              <a:rPr lang="fr-BE" baseline="30000" dirty="0" smtClean="0"/>
              <a:t>er</a:t>
            </a:r>
            <a:r>
              <a:rPr lang="fr-BE" dirty="0" smtClean="0"/>
              <a:t> septembre à mi-novembre 2019 : phase 2 du dispositif expérimental (3</a:t>
            </a:r>
            <a:r>
              <a:rPr lang="fr-BE" baseline="30000" dirty="0" smtClean="0"/>
              <a:t>ème</a:t>
            </a:r>
            <a:r>
              <a:rPr lang="fr-BE" dirty="0" smtClean="0"/>
              <a:t> séquence)</a:t>
            </a:r>
          </a:p>
          <a:p>
            <a:pPr algn="just"/>
            <a:r>
              <a:rPr lang="fr-BE" dirty="0" smtClean="0"/>
              <a:t>fin novembre 2019 : </a:t>
            </a:r>
            <a:r>
              <a:rPr lang="fr-BE" dirty="0" err="1" smtClean="0"/>
              <a:t>post-test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 smtClean="0"/>
              <a:t>8. discussions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633133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4800" dirty="0" smtClean="0"/>
              <a:t>Et encore merci …</a:t>
            </a:r>
            <a:endParaRPr lang="fr-BE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084" y="193965"/>
            <a:ext cx="8534400" cy="1283854"/>
          </a:xfrm>
        </p:spPr>
        <p:txBody>
          <a:bodyPr/>
          <a:lstStyle/>
          <a:p>
            <a:r>
              <a:rPr lang="fr-BE" dirty="0" smtClean="0"/>
              <a:t>9. Bibliographie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084" y="1810327"/>
            <a:ext cx="8385898" cy="4932218"/>
          </a:xfrm>
        </p:spPr>
        <p:txBody>
          <a:bodyPr>
            <a:normAutofit/>
          </a:bodyPr>
          <a:lstStyle/>
          <a:p>
            <a:pPr algn="just"/>
            <a:r>
              <a:rPr lang="fr-BE" dirty="0"/>
              <a:t>Tutiaux-Guillon, N. &amp; Mousseau, M.-J. (1998). </a:t>
            </a:r>
            <a:r>
              <a:rPr lang="fr-BE" i="1" dirty="0"/>
              <a:t>Les jeunes et l’histoire. Identités, valeurs, conscience historique. Enquête européenne « </a:t>
            </a:r>
            <a:r>
              <a:rPr lang="fr-BE" i="1" dirty="0" err="1"/>
              <a:t>Youth</a:t>
            </a:r>
            <a:r>
              <a:rPr lang="fr-BE" i="1" dirty="0"/>
              <a:t> and </a:t>
            </a:r>
            <a:r>
              <a:rPr lang="fr-BE" i="1" dirty="0" err="1"/>
              <a:t>history</a:t>
            </a:r>
            <a:r>
              <a:rPr lang="fr-BE" i="1" dirty="0"/>
              <a:t> ». </a:t>
            </a:r>
            <a:r>
              <a:rPr lang="fr-BE" dirty="0"/>
              <a:t>Paris : INRP</a:t>
            </a:r>
            <a:r>
              <a:rPr lang="fr-BE" dirty="0" smtClean="0"/>
              <a:t>.</a:t>
            </a:r>
          </a:p>
          <a:p>
            <a:pPr lvl="0" algn="just"/>
            <a:r>
              <a:rPr lang="fr-BE" dirty="0" err="1" smtClean="0"/>
              <a:t>Lautier</a:t>
            </a:r>
            <a:r>
              <a:rPr lang="fr-BE" dirty="0" smtClean="0"/>
              <a:t> </a:t>
            </a:r>
            <a:r>
              <a:rPr lang="fr-BE" dirty="0"/>
              <a:t>N. (1997). </a:t>
            </a:r>
            <a:r>
              <a:rPr lang="fr-BE" i="1" dirty="0"/>
              <a:t>Enseigner l’histoire au lycée</a:t>
            </a:r>
            <a:r>
              <a:rPr lang="fr-BE" dirty="0"/>
              <a:t>. Paris : Armand Colin/Masson. </a:t>
            </a:r>
            <a:endParaRPr lang="fr-BE" dirty="0" smtClean="0"/>
          </a:p>
          <a:p>
            <a:pPr algn="just"/>
            <a:r>
              <a:rPr lang="fr-BE" dirty="0" smtClean="0"/>
              <a:t>Van </a:t>
            </a:r>
            <a:r>
              <a:rPr lang="fr-BE" dirty="0" err="1" smtClean="0"/>
              <a:t>Haecht</a:t>
            </a:r>
            <a:r>
              <a:rPr lang="fr-BE" dirty="0" smtClean="0"/>
              <a:t>, A</a:t>
            </a:r>
            <a:r>
              <a:rPr lang="fr-BE" dirty="0"/>
              <a:t>. (2008). « Le scolaire, on n’en veut plus ». In </a:t>
            </a:r>
            <a:r>
              <a:rPr lang="fr-BE" i="1" dirty="0"/>
              <a:t>Le Soir</a:t>
            </a:r>
            <a:r>
              <a:rPr lang="fr-BE" dirty="0"/>
              <a:t>, 2 septembre 2008. </a:t>
            </a:r>
          </a:p>
          <a:p>
            <a:pPr lvl="0" algn="just"/>
            <a:r>
              <a:rPr lang="fr-BE" dirty="0" err="1" smtClean="0"/>
              <a:t>Jadoulle</a:t>
            </a:r>
            <a:r>
              <a:rPr lang="fr-BE" dirty="0" smtClean="0"/>
              <a:t>, J.L. &amp; Stevens X. (2015). </a:t>
            </a:r>
            <a:r>
              <a:rPr lang="fr-BE" dirty="0"/>
              <a:t>« Les savoirs culturels des élèves, grands perdants de l’ "approche par compétences" dans l’enseignement de l’histoire ? Étude transversale (2002-2009</a:t>
            </a:r>
            <a:r>
              <a:rPr lang="fr-BE" dirty="0" smtClean="0"/>
              <a:t>) ». </a:t>
            </a:r>
            <a:r>
              <a:rPr lang="fr-BE" dirty="0"/>
              <a:t>In : </a:t>
            </a:r>
            <a:r>
              <a:rPr lang="fr-BE" i="1" dirty="0"/>
              <a:t>Evaluer. Journal international de Recherche en Éducation et </a:t>
            </a:r>
            <a:r>
              <a:rPr lang="fr-BE" i="1" dirty="0" smtClean="0"/>
              <a:t>Formation</a:t>
            </a:r>
            <a:r>
              <a:rPr lang="fr-BE" dirty="0" smtClean="0"/>
              <a:t>.</a:t>
            </a:r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561879"/>
            <a:ext cx="8534400" cy="860522"/>
          </a:xfrm>
        </p:spPr>
        <p:txBody>
          <a:bodyPr/>
          <a:lstStyle/>
          <a:p>
            <a:r>
              <a:rPr lang="fr-BE" dirty="0" smtClean="0"/>
              <a:t>1. 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53309"/>
            <a:ext cx="8534400" cy="44026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Sujet </a:t>
            </a:r>
            <a:r>
              <a:rPr lang="fr-BE" dirty="0"/>
              <a:t>de recherche proposé par M. </a:t>
            </a:r>
            <a:r>
              <a:rPr lang="fr-BE" dirty="0" err="1" smtClean="0"/>
              <a:t>Jadoulle</a:t>
            </a:r>
            <a:r>
              <a:rPr lang="fr-BE" dirty="0" smtClean="0"/>
              <a:t> en juillet 2017 </a:t>
            </a:r>
            <a:r>
              <a:rPr lang="fr-BE" dirty="0"/>
              <a:t>: a directement suscité mon intérêt.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C</a:t>
            </a:r>
            <a:r>
              <a:rPr lang="fr-BE" dirty="0" smtClean="0"/>
              <a:t>ourte </a:t>
            </a:r>
            <a:r>
              <a:rPr lang="fr-BE" dirty="0"/>
              <a:t>expérience personnelle dans l’enseignement.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Le temps et l’apprentissage de la temporalité : au centre de l’enseignement de l’histoire.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Manque de recherches empiriques sur comment enseigner la </a:t>
            </a:r>
            <a:r>
              <a:rPr lang="fr-BE" b="1" dirty="0"/>
              <a:t>temporalité historienne</a:t>
            </a:r>
            <a:r>
              <a:rPr lang="fr-BE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Manque de recherches empiriques sur comment enseigner l’histoire dans l’enseignement </a:t>
            </a:r>
            <a:r>
              <a:rPr lang="fr-BE" b="1" dirty="0" smtClean="0"/>
              <a:t>qualifiant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b="1" dirty="0" smtClean="0"/>
              <a:t>Et pourtant, le temps est au centre de la discipline historienne</a:t>
            </a:r>
            <a:endParaRPr lang="fr-BE" b="1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475509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2. Pourquoi </a:t>
            </a:r>
            <a:r>
              <a:rPr lang="fr-BE" dirty="0"/>
              <a:t>étudier la maîtrise de la temporalité historienne ?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298170"/>
            <a:ext cx="10196224" cy="40656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Les </a:t>
            </a:r>
            <a:r>
              <a:rPr lang="fr-BE" dirty="0"/>
              <a:t>enseignants se plaignent </a:t>
            </a:r>
            <a:r>
              <a:rPr lang="fr-BE" dirty="0" smtClean="0"/>
              <a:t>(Nicole </a:t>
            </a:r>
            <a:r>
              <a:rPr lang="fr-BE" dirty="0" err="1" smtClean="0"/>
              <a:t>Lautier</a:t>
            </a:r>
            <a:r>
              <a:rPr lang="fr-BE" dirty="0"/>
              <a:t>, 1997 ; </a:t>
            </a:r>
            <a:r>
              <a:rPr lang="fr-BE" dirty="0" smtClean="0"/>
              <a:t>Anne Van </a:t>
            </a:r>
            <a:r>
              <a:rPr lang="fr-BE" dirty="0" err="1"/>
              <a:t>Haecht</a:t>
            </a:r>
            <a:r>
              <a:rPr lang="fr-BE" dirty="0"/>
              <a:t>, 2008).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 err="1"/>
              <a:t>Tutiaux</a:t>
            </a:r>
            <a:r>
              <a:rPr lang="fr-BE" dirty="0"/>
              <a:t>-Guillon, N. &amp; Mousseau, M.-J. (1998). Les jeunes et l’histoire. Identités, valeurs, conscience historique. Enquête européenne « </a:t>
            </a:r>
            <a:r>
              <a:rPr lang="fr-BE" dirty="0" err="1"/>
              <a:t>Youth</a:t>
            </a:r>
            <a:r>
              <a:rPr lang="fr-BE" dirty="0"/>
              <a:t> and </a:t>
            </a:r>
            <a:r>
              <a:rPr lang="fr-BE" dirty="0" err="1"/>
              <a:t>history</a:t>
            </a:r>
            <a:r>
              <a:rPr lang="fr-BE" dirty="0"/>
              <a:t> ». Paris : INRP.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Erreurs liées à une conception linéaire du progrès.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Au 20ème siècle, plus les événements sont proches, moins les élèves les situent correctement.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…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>
                <a:solidFill>
                  <a:prstClr val="white"/>
                </a:solidFill>
              </a:rPr>
              <a:t>2. Pourquoi étudier la maîtrise de la temporalité historienne ?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745" y="2087410"/>
            <a:ext cx="9310255" cy="43352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2. Pourquoi étudier la maîtrise de la temporalité historienne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346036"/>
            <a:ext cx="9836006" cy="4147128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fr-BE" i="1" dirty="0" smtClean="0"/>
              <a:t>Geschiedenisquiz</a:t>
            </a:r>
            <a:r>
              <a:rPr lang="fr-BE" dirty="0" smtClean="0"/>
              <a:t> </a:t>
            </a:r>
            <a:r>
              <a:rPr lang="fr-BE" dirty="0"/>
              <a:t>(2016) organisé par le </a:t>
            </a:r>
            <a:r>
              <a:rPr lang="fr-BE" dirty="0" err="1"/>
              <a:t>Davidsfonds</a:t>
            </a:r>
            <a:r>
              <a:rPr lang="fr-BE" dirty="0"/>
              <a:t> et Radio1, en collaboration avec </a:t>
            </a:r>
            <a:r>
              <a:rPr lang="fr-BE" i="1" dirty="0"/>
              <a:t>l’</a:t>
            </a:r>
            <a:r>
              <a:rPr lang="fr-BE" i="1" dirty="0" err="1"/>
              <a:t>Onderzoekseenheid</a:t>
            </a:r>
            <a:r>
              <a:rPr lang="fr-BE" i="1" dirty="0"/>
              <a:t> </a:t>
            </a:r>
            <a:r>
              <a:rPr lang="fr-BE" i="1" dirty="0" err="1"/>
              <a:t>Geschiedenis</a:t>
            </a:r>
            <a:r>
              <a:rPr lang="fr-BE" i="1" dirty="0"/>
              <a:t> </a:t>
            </a:r>
            <a:r>
              <a:rPr lang="fr-BE" dirty="0"/>
              <a:t>de la KUL dirigé par K. Van </a:t>
            </a:r>
            <a:r>
              <a:rPr lang="fr-BE" dirty="0" err="1"/>
              <a:t>Nieuwenhuyse</a:t>
            </a:r>
            <a:r>
              <a:rPr lang="fr-BE" dirty="0"/>
              <a:t>. </a:t>
            </a:r>
            <a:endParaRPr lang="fr-BE" dirty="0" smtClean="0"/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fr-BE" dirty="0" smtClean="0"/>
              <a:t>68 </a:t>
            </a:r>
            <a:r>
              <a:rPr lang="fr-BE" dirty="0"/>
              <a:t>% : connaissance des faits historiques</a:t>
            </a: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fr-BE" dirty="0"/>
              <a:t>34 % : maîtrise de la chronologie et des liens de causalité</a:t>
            </a:r>
          </a:p>
          <a:p>
            <a:pPr marL="457200" lvl="1" indent="0">
              <a:buClr>
                <a:prstClr val="white"/>
              </a:buClr>
              <a:buNone/>
            </a:pPr>
            <a:endParaRPr lang="fr-B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2. Pourquoi étudier la maîtrise de la temporalité historienne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1" y="2346035"/>
            <a:ext cx="10168515" cy="4424219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 place importante accordée à la temporalité historienne dans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fr-BE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nouveau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référentiel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pour l’Enseignement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secondaire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ordinaire concernant les Humanités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professionnelles et techniques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des 2e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et 3e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degrés en Belgique francophone</a:t>
            </a:r>
          </a:p>
          <a:p>
            <a:pPr lvl="1" algn="just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p. 9 : « le référentiel propose, en histoire, d’inscrire des thèmes dans une perspective historique. (…) Il convient de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situer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des informations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dans le temps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de porter sur elle un regard critique et des les comparer ».</a:t>
            </a:r>
          </a:p>
          <a:p>
            <a:pPr lvl="1" algn="just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p. 12 : « l’histoire a bien pour objet de contribuer à la compréhension du présent en appréhendant celui-ci sous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 dimension temporelle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autrement dit en l’inscrivant dans une perspective historique ».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Finalité fondamentale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: aider le jeune à comprendre le monde d’aujourd’hui pour être un citoyen responsable demain.</a:t>
            </a:r>
            <a:endParaRPr lang="fr-BE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prstClr val="white"/>
              </a:buClr>
              <a:buFont typeface="Wingdings" panose="05000000000000000000" pitchFamily="2" charset="2"/>
              <a:buChar char="q"/>
            </a:pPr>
            <a:endParaRPr lang="fr-BE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Clr>
                <a:prstClr val="white"/>
              </a:buClr>
              <a:buNone/>
            </a:pPr>
            <a:endParaRPr lang="fr-B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2. Pourquoi étudier la maîtrise de la temporalité historienne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346035"/>
            <a:ext cx="9836006" cy="4590473"/>
          </a:xfrm>
        </p:spPr>
        <p:txBody>
          <a:bodyPr>
            <a:normAutofit/>
          </a:bodyPr>
          <a:lstStyle/>
          <a:p>
            <a:pPr lvl="0" algn="just"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place importante accordée à la temporalité historienne dans le </a:t>
            </a:r>
            <a:r>
              <a:rPr lang="fr-BE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nouveau référentiel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pour l’Enseignement secondaire ordinaire concernant les Humanités professionnelles et techniques des 2e et 3e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degrés</a:t>
            </a:r>
            <a:endParaRPr lang="fr-BE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1" algn="just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p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. 12 :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Démarche historienne est déclinée en trois compétences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: </a:t>
            </a:r>
            <a:endParaRPr lang="fr-BE" dirty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2" algn="just"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C1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Situer dans le temps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: situer des réalités dans le temps en les reliant aux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contextes historiques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et aux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repères temporels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qui les rendent compréhensibles;</a:t>
            </a:r>
          </a:p>
          <a:p>
            <a:pPr lvl="2" algn="just"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C2 Critiquer : apprécier de manière critique des documents, des témoignages ou des points de vue d’hier ou d’aujourd’hui;</a:t>
            </a:r>
          </a:p>
          <a:p>
            <a:pPr lvl="2" algn="just"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C3 Comparer :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comparer des situations dans le temps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en vue d’identifier des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permanences et/ou des changements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, de mettre en évidence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des évolutions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;</a:t>
            </a:r>
          </a:p>
          <a:p>
            <a:pPr marL="914400" lvl="2" indent="0">
              <a:buClr>
                <a:prstClr val="white"/>
              </a:buClr>
              <a:buNone/>
            </a:pPr>
            <a:endParaRPr lang="fr-BE" dirty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prstClr val="white"/>
              </a:buClr>
              <a:buNone/>
            </a:pPr>
            <a:endParaRPr lang="fr-B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2. Pourquoi étudier la maîtrise de la temporalité historienne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115127"/>
            <a:ext cx="10390188" cy="4133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800" dirty="0" smtClean="0"/>
              <a:t>Conclusion 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800" dirty="0" smtClean="0"/>
              <a:t>Les enseignants se plaignent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800" dirty="0" smtClean="0"/>
              <a:t>Les résultats des élèves sont faibles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800" dirty="0" smtClean="0"/>
              <a:t>Le nouveau référentiel place l’apprentissage de la temporalité historienne au centre du cours d’histoire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806</TotalTime>
  <Words>1264</Words>
  <Application>Microsoft Office PowerPoint</Application>
  <PresentationFormat>Grand écran</PresentationFormat>
  <Paragraphs>179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Calibri</vt:lpstr>
      <vt:lpstr>Century Gothic</vt:lpstr>
      <vt:lpstr>Wingdings</vt:lpstr>
      <vt:lpstr>Wingdings 3</vt:lpstr>
      <vt:lpstr>Secteur</vt:lpstr>
      <vt:lpstr>La maîtrise de la temporalité historienne chez les élèves du Qualifiant</vt:lpstr>
      <vt:lpstr>Plan de la Présentation</vt:lpstr>
      <vt:lpstr>1. Introduction</vt:lpstr>
      <vt:lpstr>2. Pourquoi étudier la maîtrise de la temporalité historienne ? </vt:lpstr>
      <vt:lpstr>2. Pourquoi étudier la maîtrise de la temporalité historienne ?</vt:lpstr>
      <vt:lpstr>2. Pourquoi étudier la maîtrise de la temporalité historienne ?</vt:lpstr>
      <vt:lpstr>2. Pourquoi étudier la maîtrise de la temporalité historienne ?</vt:lpstr>
      <vt:lpstr>2. Pourquoi étudier la maîtrise de la temporalité historienne ?</vt:lpstr>
      <vt:lpstr>2. Pourquoi étudier la maîtrise de la temporalité historienne ?</vt:lpstr>
      <vt:lpstr>3. La temporalité historienne dans les nouveaux programmes du qualifiant </vt:lpstr>
      <vt:lpstr>3.1. Les dispositifs partiellement non chronologiques</vt:lpstr>
      <vt:lpstr>4. Le projet de recherche 4.1. Quelle Problématique ? </vt:lpstr>
      <vt:lpstr>4. Le projet de recherche </vt:lpstr>
      <vt:lpstr>4. Le projet de recherche </vt:lpstr>
      <vt:lpstr>4. Le projet de recherche 4.2. Quel public ?</vt:lpstr>
      <vt:lpstr>5. Le dispositif et les séquences proposées 5.1. Le Dispositif </vt:lpstr>
      <vt:lpstr>5. Le dispositif et les séquences proposées 5.1. Le Dispositif </vt:lpstr>
      <vt:lpstr>5. Le Dispositif et Les séquences proposées 5.2. Quelles Séquences Proposées ?</vt:lpstr>
      <vt:lpstr>6. la réalisation de la recherche</vt:lpstr>
      <vt:lpstr>8. Les variables</vt:lpstr>
      <vt:lpstr>8. Les variables</vt:lpstr>
      <vt:lpstr>9. Le calendrier</vt:lpstr>
      <vt:lpstr>8. discussions</vt:lpstr>
      <vt:lpstr>9. 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maîtrise de la temporalité historienne chez les élèves du Qualifiant</dc:title>
  <dc:creator>G.Pirard</dc:creator>
  <cp:lastModifiedBy>Gael Pirard</cp:lastModifiedBy>
  <cp:revision>54</cp:revision>
  <dcterms:created xsi:type="dcterms:W3CDTF">2017-11-07T13:40:38Z</dcterms:created>
  <dcterms:modified xsi:type="dcterms:W3CDTF">2018-03-27T08:54:46Z</dcterms:modified>
</cp:coreProperties>
</file>