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69" r:id="rId4"/>
    <p:sldId id="270" r:id="rId5"/>
    <p:sldId id="257" r:id="rId6"/>
    <p:sldId id="258" r:id="rId7"/>
    <p:sldId id="262" r:id="rId8"/>
    <p:sldId id="271" r:id="rId9"/>
    <p:sldId id="266" r:id="rId10"/>
    <p:sldId id="260" r:id="rId11"/>
    <p:sldId id="259" r:id="rId12"/>
    <p:sldId id="261" r:id="rId13"/>
    <p:sldId id="263" r:id="rId14"/>
    <p:sldId id="274" r:id="rId15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30" autoAdjust="0"/>
  </p:normalViewPr>
  <p:slideViewPr>
    <p:cSldViewPr snapToGrid="0">
      <p:cViewPr>
        <p:scale>
          <a:sx n="83" d="100"/>
          <a:sy n="83" d="100"/>
        </p:scale>
        <p:origin x="48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976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226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987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372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16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537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506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754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896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698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282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8FEC1-0D75-42F5-A27B-8320A637D316}" type="datetimeFigureOut">
              <a:rPr lang="fr-BE" smtClean="0"/>
              <a:t>20-12-20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160B5-9CE0-4380-810D-E150C6DD57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114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2432" y="265176"/>
            <a:ext cx="8327136" cy="632764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3345" y="235527"/>
            <a:ext cx="77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</a:t>
            </a:r>
            <a:endParaRPr lang="fr-BE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844702" y="116351"/>
            <a:ext cx="8825947" cy="6453325"/>
            <a:chOff x="1844702" y="116351"/>
            <a:chExt cx="8825947" cy="6453325"/>
          </a:xfrm>
        </p:grpSpPr>
        <p:pic>
          <p:nvPicPr>
            <p:cNvPr id="8" name="image4.pn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7707" y="242028"/>
              <a:ext cx="8327136" cy="6327648"/>
            </a:xfrm>
            <a:prstGeom prst="rect">
              <a:avLst/>
            </a:prstGeom>
          </p:spPr>
        </p:pic>
        <p:grpSp>
          <p:nvGrpSpPr>
            <p:cNvPr id="6" name="Groupe 5"/>
            <p:cNvGrpSpPr/>
            <p:nvPr/>
          </p:nvGrpSpPr>
          <p:grpSpPr>
            <a:xfrm>
              <a:off x="1844702" y="116351"/>
              <a:ext cx="8825947" cy="3471801"/>
              <a:chOff x="1844702" y="116351"/>
              <a:chExt cx="8825947" cy="3471801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1844702" y="116351"/>
                <a:ext cx="8825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200" dirty="0" smtClean="0"/>
                  <a:t>Location (B) of the </a:t>
                </a:r>
                <a:r>
                  <a:rPr lang="fr-BE" sz="1200" dirty="0" err="1" smtClean="0"/>
                  <a:t>three</a:t>
                </a:r>
                <a:r>
                  <a:rPr lang="fr-BE" sz="1200" dirty="0" smtClean="0"/>
                  <a:t> </a:t>
                </a:r>
                <a:r>
                  <a:rPr lang="fr-BE" sz="1200" dirty="0" err="1" smtClean="0"/>
                  <a:t>deepest</a:t>
                </a:r>
                <a:r>
                  <a:rPr lang="fr-BE" sz="1200" dirty="0" smtClean="0"/>
                  <a:t> and </a:t>
                </a:r>
                <a:r>
                  <a:rPr lang="fr-BE" sz="1200" dirty="0" err="1" smtClean="0"/>
                  <a:t>most</a:t>
                </a:r>
                <a:r>
                  <a:rPr lang="fr-BE" sz="1200" dirty="0" smtClean="0"/>
                  <a:t> </a:t>
                </a:r>
                <a:r>
                  <a:rPr lang="fr-BE" sz="1200" dirty="0" err="1" smtClean="0"/>
                  <a:t>studied</a:t>
                </a:r>
                <a:r>
                  <a:rPr lang="fr-BE" sz="1200" dirty="0" smtClean="0"/>
                  <a:t> </a:t>
                </a:r>
                <a:r>
                  <a:rPr lang="fr-BE" sz="1200" dirty="0" err="1" smtClean="0"/>
                  <a:t>ombrotrophic</a:t>
                </a:r>
                <a:r>
                  <a:rPr lang="fr-BE" sz="1200" dirty="0" smtClean="0"/>
                  <a:t> </a:t>
                </a:r>
                <a:r>
                  <a:rPr lang="fr-BE" sz="1200" dirty="0" err="1" smtClean="0"/>
                  <a:t>peat-bogs</a:t>
                </a:r>
                <a:r>
                  <a:rPr lang="fr-BE" sz="1200" dirty="0" smtClean="0"/>
                  <a:t> in East </a:t>
                </a:r>
                <a:r>
                  <a:rPr lang="fr-BE" sz="1200" dirty="0" err="1" smtClean="0"/>
                  <a:t>Belgium</a:t>
                </a:r>
                <a:r>
                  <a:rPr lang="fr-BE" sz="1200" dirty="0" smtClean="0"/>
                  <a:t> : Fagne Wallonne, Fagne de </a:t>
                </a:r>
                <a:r>
                  <a:rPr lang="fr-BE" sz="1200" dirty="0" err="1" smtClean="0"/>
                  <a:t>Clefaye</a:t>
                </a:r>
                <a:r>
                  <a:rPr lang="fr-BE" sz="1200" dirty="0"/>
                  <a:t> </a:t>
                </a:r>
                <a:r>
                  <a:rPr lang="fr-BE" sz="1200" dirty="0" smtClean="0"/>
                  <a:t>and </a:t>
                </a:r>
                <a:r>
                  <a:rPr lang="fr-BE" sz="1200" dirty="0" err="1" smtClean="0"/>
                  <a:t>Misten</a:t>
                </a:r>
                <a:r>
                  <a:rPr lang="fr-BE" sz="1200" dirty="0" smtClean="0"/>
                  <a:t>.  </a:t>
                </a:r>
                <a:endParaRPr lang="fr-BE" sz="1200" dirty="0"/>
              </a:p>
            </p:txBody>
          </p:sp>
          <p:sp>
            <p:nvSpPr>
              <p:cNvPr id="5" name="ZoneTexte 4"/>
              <p:cNvSpPr txBox="1"/>
              <p:nvPr/>
            </p:nvSpPr>
            <p:spPr>
              <a:xfrm>
                <a:off x="8692596" y="3310361"/>
                <a:ext cx="1365813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BE" sz="1200" dirty="0" err="1" smtClean="0"/>
                  <a:t>Damblon</a:t>
                </a:r>
                <a:r>
                  <a:rPr lang="fr-BE" sz="1200" dirty="0" smtClean="0"/>
                  <a:t> 1969 FCB</a:t>
                </a:r>
                <a:endParaRPr lang="fr-BE" sz="1200" dirty="0"/>
              </a:p>
            </p:txBody>
          </p:sp>
          <p:cxnSp>
            <p:nvCxnSpPr>
              <p:cNvPr id="7" name="Connecteur droit 6"/>
              <p:cNvCxnSpPr/>
              <p:nvPr/>
            </p:nvCxnSpPr>
            <p:spPr>
              <a:xfrm flipH="1">
                <a:off x="8403222" y="3576577"/>
                <a:ext cx="266218" cy="1157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ZoneTexte 8"/>
              <p:cNvSpPr txBox="1"/>
              <p:nvPr/>
            </p:nvSpPr>
            <p:spPr>
              <a:xfrm>
                <a:off x="8692596" y="3275637"/>
                <a:ext cx="1365813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BE" sz="1200" dirty="0" err="1" smtClean="0"/>
                  <a:t>Damblon</a:t>
                </a:r>
                <a:r>
                  <a:rPr lang="fr-BE" sz="1200" dirty="0" smtClean="0"/>
                  <a:t> 1969 FCB</a:t>
                </a:r>
                <a:endParaRPr lang="fr-BE" sz="1200" dirty="0"/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 flipH="1">
                <a:off x="8403222" y="3541853"/>
                <a:ext cx="266218" cy="1157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9716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181897"/>
            <a:ext cx="12204004" cy="6676103"/>
            <a:chOff x="0" y="181897"/>
            <a:chExt cx="12204004" cy="6676103"/>
          </a:xfrm>
        </p:grpSpPr>
        <p:sp>
          <p:nvSpPr>
            <p:cNvPr id="16" name="Rectangle 15"/>
            <p:cNvSpPr/>
            <p:nvPr/>
          </p:nvSpPr>
          <p:spPr>
            <a:xfrm>
              <a:off x="4305048" y="2330414"/>
              <a:ext cx="99277" cy="17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33555" y="2575995"/>
              <a:ext cx="15675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330" y="3004457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23980" y="3517391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29205" y="4024223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23973" y="4802766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23977" y="5027444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dirty="0" smtClean="0"/>
                <a:t>v</a:t>
              </a:r>
              <a:endParaRPr lang="fr-BE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34428" y="5455902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44880" y="5706718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34428" y="6109044"/>
              <a:ext cx="146304" cy="1358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507224" y="1976282"/>
              <a:ext cx="14748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800" dirty="0" smtClean="0"/>
                <a:t>A</a:t>
              </a:r>
              <a:r>
                <a:rPr lang="fr-BE" sz="800" b="1" dirty="0" smtClean="0"/>
                <a:t>ge range (cal BP)</a:t>
              </a:r>
              <a:endParaRPr lang="fr-BE" sz="800" dirty="0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0" y="181897"/>
              <a:ext cx="12204004" cy="6676103"/>
              <a:chOff x="0" y="181897"/>
              <a:chExt cx="12204004" cy="6676103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93" t="7575" r="6304" b="5778"/>
              <a:stretch/>
            </p:blipFill>
            <p:spPr>
              <a:xfrm rot="5400000">
                <a:off x="5171814" y="-323763"/>
                <a:ext cx="6526529" cy="7537850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6" r="7966"/>
              <a:stretch/>
            </p:blipFill>
            <p:spPr>
              <a:xfrm>
                <a:off x="0" y="2247900"/>
                <a:ext cx="4404139" cy="4610100"/>
              </a:xfrm>
              <a:prstGeom prst="rect">
                <a:avLst/>
              </a:prstGeom>
            </p:spPr>
          </p:pic>
          <p:cxnSp>
            <p:nvCxnSpPr>
              <p:cNvPr id="6" name="Connecteur droit 5"/>
              <p:cNvCxnSpPr/>
              <p:nvPr/>
            </p:nvCxnSpPr>
            <p:spPr>
              <a:xfrm>
                <a:off x="4367749" y="2941307"/>
                <a:ext cx="251209" cy="7134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>
                <a:off x="4277314" y="3885853"/>
                <a:ext cx="361741" cy="3014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 flipH="1">
                <a:off x="4247170" y="5071557"/>
                <a:ext cx="411982" cy="100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/>
              <p:cNvCxnSpPr/>
              <p:nvPr/>
            </p:nvCxnSpPr>
            <p:spPr>
              <a:xfrm flipH="1">
                <a:off x="4230624" y="5084064"/>
                <a:ext cx="426720" cy="11094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Connecteur droit 8"/>
            <p:cNvCxnSpPr/>
            <p:nvPr/>
          </p:nvCxnSpPr>
          <p:spPr>
            <a:xfrm>
              <a:off x="4341181" y="3480047"/>
              <a:ext cx="301840" cy="248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oneTexte 4"/>
          <p:cNvSpPr txBox="1"/>
          <p:nvPr/>
        </p:nvSpPr>
        <p:spPr>
          <a:xfrm>
            <a:off x="193964" y="374073"/>
            <a:ext cx="448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/>
              <a:t>Comparison</a:t>
            </a:r>
            <a:r>
              <a:rPr lang="fr-BE" sz="1200" dirty="0"/>
              <a:t> of pollen </a:t>
            </a:r>
            <a:r>
              <a:rPr lang="fr-BE" sz="1200" dirty="0" err="1"/>
              <a:t>analysis</a:t>
            </a:r>
            <a:r>
              <a:rPr lang="fr-BE" sz="1200" dirty="0"/>
              <a:t> in Atlantic –</a:t>
            </a:r>
            <a:r>
              <a:rPr lang="fr-BE" sz="1200" dirty="0" err="1"/>
              <a:t>Subboreal</a:t>
            </a:r>
            <a:r>
              <a:rPr lang="fr-BE" sz="1200" dirty="0"/>
              <a:t> times </a:t>
            </a:r>
            <a:r>
              <a:rPr lang="fr-BE" sz="1200" dirty="0" err="1"/>
              <a:t>between</a:t>
            </a:r>
            <a:r>
              <a:rPr lang="fr-BE" sz="1200" dirty="0"/>
              <a:t> MIS-08-01b (Streel et al. 2018) and  </a:t>
            </a:r>
            <a:r>
              <a:rPr lang="fr-BE" sz="1200" dirty="0" err="1"/>
              <a:t>Clefaye</a:t>
            </a:r>
            <a:r>
              <a:rPr lang="fr-BE" sz="1200" dirty="0"/>
              <a:t> FCB (</a:t>
            </a:r>
            <a:r>
              <a:rPr lang="fr-BE" sz="1200" dirty="0" err="1"/>
              <a:t>Damblon</a:t>
            </a:r>
            <a:r>
              <a:rPr lang="fr-BE" sz="1200" dirty="0"/>
              <a:t> 1969)</a:t>
            </a:r>
          </a:p>
          <a:p>
            <a:r>
              <a:rPr lang="fr-BE" sz="1200" dirty="0" smtClean="0"/>
              <a:t> </a:t>
            </a:r>
            <a:endParaRPr lang="fr-BE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10836" y="0"/>
            <a:ext cx="47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10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8077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347"/>
            <a:ext cx="4016401" cy="4534027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3962400" y="66467"/>
            <a:ext cx="8207268" cy="6526529"/>
            <a:chOff x="3962400" y="66467"/>
            <a:chExt cx="8207268" cy="652652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3" t="7575" r="6304" b="5778"/>
            <a:stretch/>
          </p:blipFill>
          <p:spPr>
            <a:xfrm rot="5400000">
              <a:off x="5137478" y="-439193"/>
              <a:ext cx="6526529" cy="7537850"/>
            </a:xfrm>
            <a:prstGeom prst="rect">
              <a:avLst/>
            </a:prstGeom>
          </p:spPr>
        </p:pic>
        <p:cxnSp>
          <p:nvCxnSpPr>
            <p:cNvPr id="7" name="Connecteur droit 6"/>
            <p:cNvCxnSpPr/>
            <p:nvPr/>
          </p:nvCxnSpPr>
          <p:spPr>
            <a:xfrm flipV="1">
              <a:off x="3962400" y="3669792"/>
              <a:ext cx="707136" cy="243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>
              <a:stCxn id="2" idx="3"/>
            </p:cNvCxnSpPr>
            <p:nvPr/>
          </p:nvCxnSpPr>
          <p:spPr>
            <a:xfrm flipV="1">
              <a:off x="4016401" y="4058723"/>
              <a:ext cx="757216" cy="4016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4047744" y="5010912"/>
              <a:ext cx="621792" cy="512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4108704" y="5096256"/>
              <a:ext cx="560832" cy="1328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/>
          <p:cNvSpPr txBox="1"/>
          <p:nvPr/>
        </p:nvSpPr>
        <p:spPr>
          <a:xfrm>
            <a:off x="512618" y="554182"/>
            <a:ext cx="3629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/>
              <a:t>Comparison</a:t>
            </a:r>
            <a:r>
              <a:rPr lang="fr-BE" sz="1200" dirty="0"/>
              <a:t> </a:t>
            </a:r>
            <a:r>
              <a:rPr lang="fr-BE" sz="1200" dirty="0" smtClean="0"/>
              <a:t>of pollen (and </a:t>
            </a:r>
            <a:r>
              <a:rPr lang="fr-BE" sz="1200" dirty="0" err="1" smtClean="0"/>
              <a:t>Thecamoebian</a:t>
            </a:r>
            <a:r>
              <a:rPr lang="fr-BE" sz="1200" dirty="0" smtClean="0"/>
              <a:t>) </a:t>
            </a:r>
            <a:r>
              <a:rPr lang="fr-BE" sz="1200" dirty="0" err="1" smtClean="0"/>
              <a:t>analysis</a:t>
            </a:r>
            <a:r>
              <a:rPr lang="fr-BE" sz="1200" dirty="0" smtClean="0"/>
              <a:t> </a:t>
            </a:r>
            <a:r>
              <a:rPr lang="fr-BE" sz="1200" dirty="0"/>
              <a:t>in Atlantic –</a:t>
            </a:r>
            <a:r>
              <a:rPr lang="fr-BE" sz="1200" dirty="0" err="1"/>
              <a:t>Subboreal</a:t>
            </a:r>
            <a:r>
              <a:rPr lang="fr-BE" sz="1200" dirty="0"/>
              <a:t> times </a:t>
            </a:r>
            <a:r>
              <a:rPr lang="fr-BE" sz="1200" dirty="0" err="1" smtClean="0"/>
              <a:t>between</a:t>
            </a:r>
            <a:r>
              <a:rPr lang="fr-BE" sz="1200" dirty="0"/>
              <a:t> </a:t>
            </a:r>
            <a:r>
              <a:rPr lang="fr-BE" sz="1200" dirty="0" smtClean="0"/>
              <a:t>MIS-08-01b </a:t>
            </a:r>
            <a:r>
              <a:rPr lang="fr-BE" sz="1200" dirty="0"/>
              <a:t>(Streel et al. 2018) </a:t>
            </a:r>
            <a:r>
              <a:rPr lang="fr-BE" sz="1200" dirty="0" smtClean="0"/>
              <a:t>and  </a:t>
            </a:r>
            <a:r>
              <a:rPr lang="fr-BE" sz="1200" dirty="0" err="1" smtClean="0"/>
              <a:t>Clefaye</a:t>
            </a:r>
            <a:r>
              <a:rPr lang="fr-BE" sz="1200" dirty="0" smtClean="0"/>
              <a:t> FCB (</a:t>
            </a:r>
            <a:r>
              <a:rPr lang="fr-BE" sz="1200" dirty="0" err="1"/>
              <a:t>D</a:t>
            </a:r>
            <a:r>
              <a:rPr lang="fr-BE" sz="1200" dirty="0" err="1" smtClean="0"/>
              <a:t>amblon</a:t>
            </a:r>
            <a:r>
              <a:rPr lang="fr-BE" sz="1200" dirty="0" smtClean="0"/>
              <a:t> 1969)</a:t>
            </a:r>
            <a:endParaRPr lang="fr-BE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180109" y="0"/>
            <a:ext cx="59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3382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173" y="-52535"/>
            <a:ext cx="12207354" cy="6834653"/>
            <a:chOff x="31173" y="-52535"/>
            <a:chExt cx="12207354" cy="683465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7" t="4487" r="1742" b="1948"/>
            <a:stretch/>
          </p:blipFill>
          <p:spPr>
            <a:xfrm rot="5239401">
              <a:off x="6003544" y="533436"/>
              <a:ext cx="6820954" cy="5649012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" r="7966"/>
            <a:stretch/>
          </p:blipFill>
          <p:spPr>
            <a:xfrm>
              <a:off x="165865" y="905178"/>
              <a:ext cx="5614382" cy="5876940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 flipV="1">
              <a:off x="5666279" y="2172677"/>
              <a:ext cx="938315" cy="847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5745527" y="1609969"/>
              <a:ext cx="788729" cy="221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5739431" y="3216031"/>
              <a:ext cx="865163" cy="13040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H="1">
              <a:off x="5584686" y="4529016"/>
              <a:ext cx="1113693" cy="15474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357304" y="695570"/>
              <a:ext cx="107852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800" b="1" dirty="0" smtClean="0"/>
                <a:t>Age range (cal BP)</a:t>
              </a:r>
              <a:endParaRPr lang="fr-BE" sz="800" b="1" dirty="0"/>
            </a:p>
          </p:txBody>
        </p:sp>
        <p:cxnSp>
          <p:nvCxnSpPr>
            <p:cNvPr id="5" name="Connecteur droit 4"/>
            <p:cNvCxnSpPr/>
            <p:nvPr/>
          </p:nvCxnSpPr>
          <p:spPr>
            <a:xfrm flipH="1">
              <a:off x="5721927" y="1745673"/>
              <a:ext cx="858982" cy="7204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7927" y="249382"/>
              <a:ext cx="53201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err="1"/>
                <a:t>Comparison</a:t>
              </a:r>
              <a:r>
                <a:rPr lang="fr-BE" sz="1200" dirty="0"/>
                <a:t> of pollen </a:t>
              </a:r>
              <a:r>
                <a:rPr lang="fr-BE" sz="1200" dirty="0" err="1"/>
                <a:t>analysis</a:t>
              </a:r>
              <a:r>
                <a:rPr lang="fr-BE" sz="1200" dirty="0"/>
                <a:t> in </a:t>
              </a:r>
              <a:r>
                <a:rPr lang="fr-BE" sz="1200" dirty="0" smtClean="0"/>
                <a:t>Atlantic–</a:t>
              </a:r>
              <a:r>
                <a:rPr lang="fr-BE" sz="1200" dirty="0" err="1" smtClean="0"/>
                <a:t>Subboreal</a:t>
              </a:r>
              <a:r>
                <a:rPr lang="fr-BE" sz="1200" dirty="0" smtClean="0"/>
                <a:t> </a:t>
              </a:r>
              <a:r>
                <a:rPr lang="fr-BE" sz="1200" dirty="0"/>
                <a:t>times </a:t>
              </a:r>
              <a:r>
                <a:rPr lang="fr-BE" sz="1200" dirty="0" err="1"/>
                <a:t>between</a:t>
              </a:r>
              <a:r>
                <a:rPr lang="fr-BE" sz="1200" dirty="0"/>
                <a:t> MIS-08-01b (Streel et al. 2018) and </a:t>
              </a:r>
              <a:r>
                <a:rPr lang="fr-BE" sz="1200" dirty="0" smtClean="0"/>
                <a:t>Fagne Wallonne FW </a:t>
              </a:r>
              <a:r>
                <a:rPr lang="fr-BE" sz="1200" dirty="0"/>
                <a:t>(</a:t>
              </a:r>
              <a:r>
                <a:rPr lang="fr-BE" sz="1200" dirty="0" err="1"/>
                <a:t>Damblon</a:t>
              </a:r>
              <a:r>
                <a:rPr lang="fr-BE" sz="1200" dirty="0"/>
                <a:t> </a:t>
              </a:r>
              <a:r>
                <a:rPr lang="fr-BE" sz="1200" dirty="0" smtClean="0"/>
                <a:t>1970)</a:t>
              </a:r>
              <a:endParaRPr lang="fr-BE" sz="1200" dirty="0"/>
            </a:p>
            <a:p>
              <a:endParaRPr lang="fr-BE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1173" y="75109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/>
                <a:t>12</a:t>
              </a:r>
              <a:endParaRPr lang="fr-BE" dirty="0"/>
            </a:p>
          </p:txBody>
        </p:sp>
      </p:grpSp>
    </p:spTree>
    <p:extLst>
      <p:ext uri="{BB962C8B-B14F-4D97-AF65-F5344CB8AC3E}">
        <p14:creationId xmlns:p14="http://schemas.microsoft.com/office/powerpoint/2010/main" val="2370998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-30928" y="16188"/>
            <a:ext cx="12141458" cy="6769505"/>
            <a:chOff x="-30928" y="16188"/>
            <a:chExt cx="12141458" cy="6769505"/>
          </a:xfrm>
        </p:grpSpPr>
        <p:grpSp>
          <p:nvGrpSpPr>
            <p:cNvPr id="14" name="Groupe 13"/>
            <p:cNvGrpSpPr/>
            <p:nvPr/>
          </p:nvGrpSpPr>
          <p:grpSpPr>
            <a:xfrm>
              <a:off x="-30928" y="16188"/>
              <a:ext cx="12141458" cy="6769505"/>
              <a:chOff x="-30928" y="16188"/>
              <a:chExt cx="12141458" cy="6769505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7" t="4487" r="1742" b="1948"/>
              <a:stretch/>
            </p:blipFill>
            <p:spPr>
              <a:xfrm rot="5248251">
                <a:off x="5925149" y="600312"/>
                <a:ext cx="6769505" cy="5601257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28" y="1036320"/>
                <a:ext cx="5074812" cy="5728843"/>
              </a:xfrm>
              <a:prstGeom prst="rect">
                <a:avLst/>
              </a:prstGeom>
            </p:spPr>
          </p:pic>
          <p:grpSp>
            <p:nvGrpSpPr>
              <p:cNvPr id="13" name="Groupe 12"/>
              <p:cNvGrpSpPr/>
              <p:nvPr/>
            </p:nvGrpSpPr>
            <p:grpSpPr>
              <a:xfrm>
                <a:off x="4998720" y="1645920"/>
                <a:ext cx="1591056" cy="4937760"/>
                <a:chOff x="4998720" y="1645920"/>
                <a:chExt cx="1591056" cy="4937760"/>
              </a:xfrm>
            </p:grpSpPr>
            <p:cxnSp>
              <p:nvCxnSpPr>
                <p:cNvPr id="4" name="Connecteur droit 3"/>
                <p:cNvCxnSpPr/>
                <p:nvPr/>
              </p:nvCxnSpPr>
              <p:spPr>
                <a:xfrm flipV="1">
                  <a:off x="5035296" y="1645920"/>
                  <a:ext cx="1414272" cy="14752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cteur droit 6"/>
                <p:cNvCxnSpPr/>
                <p:nvPr/>
              </p:nvCxnSpPr>
              <p:spPr>
                <a:xfrm flipV="1">
                  <a:off x="4998720" y="2249424"/>
                  <a:ext cx="1408176" cy="17861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/>
                <p:cNvCxnSpPr/>
                <p:nvPr/>
              </p:nvCxnSpPr>
              <p:spPr>
                <a:xfrm flipV="1">
                  <a:off x="5035296" y="3108960"/>
                  <a:ext cx="1402080" cy="21579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1"/>
                <p:cNvCxnSpPr/>
                <p:nvPr/>
              </p:nvCxnSpPr>
              <p:spPr>
                <a:xfrm flipV="1">
                  <a:off x="5120640" y="4492752"/>
                  <a:ext cx="1469136" cy="20909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" name="Connecteur droit 4"/>
            <p:cNvCxnSpPr/>
            <p:nvPr/>
          </p:nvCxnSpPr>
          <p:spPr>
            <a:xfrm flipV="1">
              <a:off x="4996206" y="1743959"/>
              <a:ext cx="1470582" cy="18382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554182" y="138545"/>
            <a:ext cx="5403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/>
              <a:t>Comparison</a:t>
            </a:r>
            <a:r>
              <a:rPr lang="fr-BE" sz="1200" dirty="0"/>
              <a:t> </a:t>
            </a:r>
            <a:r>
              <a:rPr lang="fr-BE" sz="1200" dirty="0" smtClean="0"/>
              <a:t>of </a:t>
            </a:r>
            <a:r>
              <a:rPr lang="fr-BE" sz="1200" dirty="0" err="1" smtClean="0"/>
              <a:t>Thecamoebian</a:t>
            </a:r>
            <a:r>
              <a:rPr lang="fr-BE" sz="1200" dirty="0"/>
              <a:t> </a:t>
            </a:r>
            <a:r>
              <a:rPr lang="fr-BE" sz="1200" dirty="0" smtClean="0"/>
              <a:t>(and pollen) </a:t>
            </a:r>
            <a:r>
              <a:rPr lang="fr-BE" sz="1200" dirty="0" err="1"/>
              <a:t>analysis</a:t>
            </a:r>
            <a:r>
              <a:rPr lang="fr-BE" sz="1200" dirty="0"/>
              <a:t> in </a:t>
            </a:r>
            <a:r>
              <a:rPr lang="fr-BE" sz="1200" dirty="0" smtClean="0"/>
              <a:t>Atlantic–</a:t>
            </a:r>
            <a:r>
              <a:rPr lang="fr-BE" sz="1200" dirty="0" err="1" smtClean="0"/>
              <a:t>Subboreal</a:t>
            </a:r>
            <a:r>
              <a:rPr lang="fr-BE" sz="1200" dirty="0" smtClean="0"/>
              <a:t> </a:t>
            </a:r>
            <a:r>
              <a:rPr lang="fr-BE" sz="1200" dirty="0"/>
              <a:t>times </a:t>
            </a:r>
            <a:r>
              <a:rPr lang="fr-BE" sz="1200" dirty="0" err="1"/>
              <a:t>between</a:t>
            </a:r>
            <a:r>
              <a:rPr lang="fr-BE" sz="1200" dirty="0"/>
              <a:t> MIS-08-01b (Streel et al. 2018) </a:t>
            </a:r>
            <a:r>
              <a:rPr lang="fr-BE" sz="1200" dirty="0" smtClean="0"/>
              <a:t>and </a:t>
            </a:r>
            <a:r>
              <a:rPr lang="fr-BE" sz="1200" dirty="0"/>
              <a:t>Fagne Wallonne FW (</a:t>
            </a:r>
            <a:r>
              <a:rPr lang="fr-BE" sz="1200" dirty="0" err="1"/>
              <a:t>Damblon</a:t>
            </a:r>
            <a:r>
              <a:rPr lang="fr-BE" sz="1200" dirty="0"/>
              <a:t> 1970)</a:t>
            </a:r>
          </a:p>
          <a:p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63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13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09149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89009" y="1477938"/>
            <a:ext cx="12045521" cy="5290824"/>
            <a:chOff x="189009" y="1477938"/>
            <a:chExt cx="12045521" cy="5290824"/>
          </a:xfrm>
        </p:grpSpPr>
        <p:sp>
          <p:nvSpPr>
            <p:cNvPr id="6" name="Rectangle 5"/>
            <p:cNvSpPr/>
            <p:nvPr/>
          </p:nvSpPr>
          <p:spPr>
            <a:xfrm rot="5400000">
              <a:off x="551433" y="4158893"/>
              <a:ext cx="4099360" cy="556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794653" y="1417188"/>
              <a:ext cx="4379127" cy="4500627"/>
            </a:xfrm>
            <a:prstGeom prst="rect">
              <a:avLst/>
            </a:prstGeom>
          </p:spPr>
        </p:pic>
        <p:grpSp>
          <p:nvGrpSpPr>
            <p:cNvPr id="28" name="Groupe 27"/>
            <p:cNvGrpSpPr/>
            <p:nvPr/>
          </p:nvGrpSpPr>
          <p:grpSpPr>
            <a:xfrm>
              <a:off x="189009" y="1722470"/>
              <a:ext cx="7809961" cy="5046292"/>
              <a:chOff x="47499" y="1722474"/>
              <a:chExt cx="7809961" cy="5046292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47499" y="1722474"/>
                <a:ext cx="7650479" cy="5046292"/>
                <a:chOff x="47499" y="1722474"/>
                <a:chExt cx="7650479" cy="5046292"/>
              </a:xfrm>
            </p:grpSpPr>
            <p:grpSp>
              <p:nvGrpSpPr>
                <p:cNvPr id="17" name="Groupe 16"/>
                <p:cNvGrpSpPr/>
                <p:nvPr/>
              </p:nvGrpSpPr>
              <p:grpSpPr>
                <a:xfrm>
                  <a:off x="47499" y="1722474"/>
                  <a:ext cx="7650479" cy="5046292"/>
                  <a:chOff x="1046954" y="166257"/>
                  <a:chExt cx="9645292" cy="6602509"/>
                </a:xfrm>
              </p:grpSpPr>
              <p:grpSp>
                <p:nvGrpSpPr>
                  <p:cNvPr id="18" name="Groupe 17"/>
                  <p:cNvGrpSpPr/>
                  <p:nvPr/>
                </p:nvGrpSpPr>
                <p:grpSpPr>
                  <a:xfrm>
                    <a:off x="3518902" y="166257"/>
                    <a:ext cx="7173344" cy="6262738"/>
                    <a:chOff x="3518902" y="197430"/>
                    <a:chExt cx="7173344" cy="6262738"/>
                  </a:xfrm>
                </p:grpSpPr>
                <p:pic>
                  <p:nvPicPr>
                    <p:cNvPr id="20" name="image7.png"/>
                    <p:cNvPicPr/>
                    <p:nvPr/>
                  </p:nvPicPr>
                  <p:blipFill rotWithShape="1">
                    <a:blip r:embed="rId3" cstate="print"/>
                    <a:srcRect l="-1" r="-1"/>
                    <a:stretch/>
                  </p:blipFill>
                  <p:spPr>
                    <a:xfrm rot="5400000">
                      <a:off x="4166437" y="-65641"/>
                      <a:ext cx="5878274" cy="717334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image7.png"/>
                    <p:cNvPicPr/>
                    <p:nvPr/>
                  </p:nvPicPr>
                  <p:blipFill rotWithShape="1">
                    <a:blip r:embed="rId3" cstate="print"/>
                    <a:srcRect t="91693"/>
                    <a:stretch/>
                  </p:blipFill>
                  <p:spPr bwMode="auto">
                    <a:xfrm rot="5400000">
                      <a:off x="3497635" y="2913558"/>
                      <a:ext cx="6023967" cy="591711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pic>
                <p:nvPicPr>
                  <p:cNvPr id="19" name="Image 18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6954" y="654773"/>
                    <a:ext cx="5415990" cy="611399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3" name="Connecteur droit 12"/>
                <p:cNvCxnSpPr/>
                <p:nvPr/>
              </p:nvCxnSpPr>
              <p:spPr>
                <a:xfrm>
                  <a:off x="3657600" y="3827722"/>
                  <a:ext cx="3774558" cy="0"/>
                </a:xfrm>
                <a:prstGeom prst="line">
                  <a:avLst/>
                </a:prstGeom>
                <a:ln w="12700">
                  <a:prstDash val="lg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/>
                <p:cNvCxnSpPr/>
                <p:nvPr/>
              </p:nvCxnSpPr>
              <p:spPr>
                <a:xfrm>
                  <a:off x="3724946" y="4543671"/>
                  <a:ext cx="3774558" cy="0"/>
                </a:xfrm>
                <a:prstGeom prst="line">
                  <a:avLst/>
                </a:prstGeom>
                <a:ln w="12700">
                  <a:prstDash val="lg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Connecteur droit 24"/>
              <p:cNvCxnSpPr/>
              <p:nvPr/>
            </p:nvCxnSpPr>
            <p:spPr>
              <a:xfrm>
                <a:off x="7442791" y="3827721"/>
                <a:ext cx="414669" cy="255181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flipH="1">
                <a:off x="7474688" y="4284921"/>
                <a:ext cx="361507" cy="276446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/>
            <p:cNvCxnSpPr/>
            <p:nvPr/>
          </p:nvCxnSpPr>
          <p:spPr>
            <a:xfrm>
              <a:off x="4582886" y="5127171"/>
              <a:ext cx="2950028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H="1">
              <a:off x="7522030" y="4710113"/>
              <a:ext cx="459920" cy="42794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flipV="1">
              <a:off x="3875313" y="3516086"/>
              <a:ext cx="3733801" cy="32659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7617626" y="3508604"/>
              <a:ext cx="354799" cy="463321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54000" y="26670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14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1724891" y="322118"/>
            <a:ext cx="9507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/>
              <a:t>Correlation</a:t>
            </a:r>
            <a:r>
              <a:rPr lang="fr-BE" sz="1100" dirty="0" smtClean="0"/>
              <a:t> (by </a:t>
            </a:r>
            <a:r>
              <a:rPr lang="fr-BE" sz="1100" dirty="0" err="1" smtClean="0"/>
              <a:t>calendar</a:t>
            </a:r>
            <a:r>
              <a:rPr lang="fr-BE" sz="1100" dirty="0" smtClean="0"/>
              <a:t> </a:t>
            </a:r>
            <a:r>
              <a:rPr lang="fr-BE" sz="1100" dirty="0" err="1" smtClean="0"/>
              <a:t>ages</a:t>
            </a:r>
            <a:r>
              <a:rPr lang="fr-BE" sz="1100" dirty="0" smtClean="0"/>
              <a:t>) </a:t>
            </a:r>
            <a:r>
              <a:rPr lang="fr-BE" sz="1100" dirty="0" err="1" smtClean="0"/>
              <a:t>between</a:t>
            </a:r>
            <a:r>
              <a:rPr lang="fr-BE" sz="1100" dirty="0" smtClean="0"/>
              <a:t> </a:t>
            </a:r>
            <a:r>
              <a:rPr lang="fr-BE" sz="1100" dirty="0" err="1" smtClean="0"/>
              <a:t>Misten</a:t>
            </a:r>
            <a:r>
              <a:rPr lang="fr-BE" sz="1100" dirty="0" smtClean="0"/>
              <a:t> 01b and  </a:t>
            </a:r>
            <a:r>
              <a:rPr lang="fr-BE" sz="1100" dirty="0" err="1" smtClean="0"/>
              <a:t>Clefaye</a:t>
            </a:r>
            <a:r>
              <a:rPr lang="fr-BE" sz="1100" dirty="0" smtClean="0"/>
              <a:t> CLE-15-01Wb and (by pollen zones)  </a:t>
            </a:r>
            <a:r>
              <a:rPr lang="fr-BE" sz="1100" dirty="0" err="1" smtClean="0"/>
              <a:t>through</a:t>
            </a:r>
            <a:r>
              <a:rPr lang="fr-BE" sz="1100" dirty="0" smtClean="0"/>
              <a:t> all </a:t>
            </a:r>
            <a:r>
              <a:rPr lang="fr-BE" sz="1100" dirty="0" err="1" smtClean="0"/>
              <a:t>three</a:t>
            </a:r>
            <a:r>
              <a:rPr lang="fr-BE" sz="1100" dirty="0" smtClean="0"/>
              <a:t> sections.</a:t>
            </a:r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301217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9143" y="1940118"/>
            <a:ext cx="847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Comparison</a:t>
            </a:r>
            <a:r>
              <a:rPr lang="fr-BE" sz="1200" dirty="0" smtClean="0"/>
              <a:t> of pollen </a:t>
            </a:r>
            <a:r>
              <a:rPr lang="fr-BE" sz="1200" dirty="0" err="1" smtClean="0"/>
              <a:t>analysis</a:t>
            </a:r>
            <a:r>
              <a:rPr lang="fr-BE" sz="1200" dirty="0" smtClean="0"/>
              <a:t> in Atlantic –</a:t>
            </a:r>
            <a:r>
              <a:rPr lang="fr-BE" sz="1200" dirty="0" err="1" smtClean="0"/>
              <a:t>Subboreal</a:t>
            </a:r>
            <a:r>
              <a:rPr lang="fr-BE" sz="1200" dirty="0" smtClean="0"/>
              <a:t> times </a:t>
            </a:r>
            <a:r>
              <a:rPr lang="fr-BE" sz="1200" dirty="0" err="1" smtClean="0"/>
              <a:t>between</a:t>
            </a:r>
            <a:r>
              <a:rPr lang="fr-BE" sz="1200" dirty="0" smtClean="0"/>
              <a:t> HATTLICH  trench (</a:t>
            </a:r>
            <a:r>
              <a:rPr lang="fr-BE" sz="1200" dirty="0" err="1" smtClean="0"/>
              <a:t>Persch</a:t>
            </a:r>
            <a:r>
              <a:rPr lang="fr-BE" sz="1200" dirty="0" smtClean="0"/>
              <a:t> 1950)</a:t>
            </a:r>
          </a:p>
          <a:p>
            <a:r>
              <a:rPr lang="fr-BE" sz="1200" dirty="0" smtClean="0"/>
              <a:t> and MIS-08-01b (Streel et al. 2018) in the </a:t>
            </a:r>
            <a:r>
              <a:rPr lang="fr-BE" sz="1200" dirty="0" err="1" smtClean="0"/>
              <a:t>Misten</a:t>
            </a:r>
            <a:r>
              <a:rPr lang="fr-BE" sz="1200" dirty="0" smtClean="0"/>
              <a:t> area </a:t>
            </a:r>
            <a:endParaRPr lang="fr-BE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133455" y="76990"/>
            <a:ext cx="117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7466" y="-844598"/>
            <a:ext cx="6327760" cy="85750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4627" y="0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Comparison</a:t>
            </a:r>
            <a:r>
              <a:rPr lang="fr-BE" sz="1200" dirty="0" smtClean="0"/>
              <a:t> of pollen </a:t>
            </a:r>
            <a:r>
              <a:rPr lang="fr-BE" sz="1200" dirty="0" err="1" smtClean="0"/>
              <a:t>analysis</a:t>
            </a:r>
            <a:r>
              <a:rPr lang="fr-BE" sz="1200" dirty="0" smtClean="0"/>
              <a:t> in Atlantic-</a:t>
            </a:r>
            <a:r>
              <a:rPr lang="fr-BE" sz="1200" dirty="0" err="1" smtClean="0"/>
              <a:t>Subboreal</a:t>
            </a:r>
            <a:r>
              <a:rPr lang="fr-BE" sz="1200" dirty="0" smtClean="0"/>
              <a:t> times </a:t>
            </a:r>
            <a:r>
              <a:rPr lang="fr-BE" sz="1200" dirty="0" err="1" smtClean="0"/>
              <a:t>between</a:t>
            </a:r>
            <a:r>
              <a:rPr lang="fr-BE" sz="1200" dirty="0" smtClean="0"/>
              <a:t> HATTLICH trench (</a:t>
            </a:r>
            <a:r>
              <a:rPr lang="fr-BE" sz="1200" dirty="0" err="1" smtClean="0"/>
              <a:t>Persch</a:t>
            </a:r>
            <a:r>
              <a:rPr lang="fr-BE" sz="1200" dirty="0" smtClean="0"/>
              <a:t> 1950)  and MIS-08-01b (Streel et al. 2018) in the </a:t>
            </a:r>
            <a:r>
              <a:rPr lang="fr-BE" sz="1200" dirty="0" err="1" smtClean="0"/>
              <a:t>Misten</a:t>
            </a:r>
            <a:r>
              <a:rPr lang="fr-BE" sz="1200" dirty="0" smtClean="0"/>
              <a:t> </a:t>
            </a:r>
            <a:r>
              <a:rPr lang="fr-BE" sz="1200" dirty="0" err="1" smtClean="0"/>
              <a:t>peatland</a:t>
            </a:r>
            <a:r>
              <a:rPr lang="fr-BE" sz="1200" dirty="0" smtClean="0"/>
              <a:t> 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15778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08598" y="169505"/>
            <a:ext cx="946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/>
              <a:t>Comparison</a:t>
            </a:r>
            <a:r>
              <a:rPr lang="fr-BE" sz="1200" dirty="0"/>
              <a:t> of </a:t>
            </a:r>
            <a:r>
              <a:rPr lang="fr-BE" sz="1200" dirty="0" smtClean="0"/>
              <a:t>pollen, </a:t>
            </a:r>
            <a:r>
              <a:rPr lang="fr-BE" sz="1200" dirty="0" err="1" smtClean="0"/>
              <a:t>thecamoebian</a:t>
            </a:r>
            <a:r>
              <a:rPr lang="fr-BE" sz="1200" dirty="0" smtClean="0"/>
              <a:t> and </a:t>
            </a:r>
            <a:r>
              <a:rPr lang="fr-BE" sz="1200" dirty="0" err="1" smtClean="0"/>
              <a:t>peat</a:t>
            </a:r>
            <a:r>
              <a:rPr lang="fr-BE" sz="1200" dirty="0" smtClean="0"/>
              <a:t> </a:t>
            </a:r>
            <a:r>
              <a:rPr lang="fr-BE" sz="1200" dirty="0" err="1" smtClean="0"/>
              <a:t>analysis</a:t>
            </a:r>
            <a:r>
              <a:rPr lang="fr-BE" sz="1200" dirty="0" smtClean="0"/>
              <a:t> </a:t>
            </a:r>
            <a:r>
              <a:rPr lang="fr-BE" sz="1200" dirty="0"/>
              <a:t>in Atlantic –</a:t>
            </a:r>
            <a:r>
              <a:rPr lang="fr-BE" sz="1200" dirty="0" err="1"/>
              <a:t>Subboreal</a:t>
            </a:r>
            <a:r>
              <a:rPr lang="fr-BE" sz="1200" dirty="0"/>
              <a:t> times</a:t>
            </a:r>
            <a:r>
              <a:rPr lang="fr-BE" sz="1200" dirty="0" smtClean="0"/>
              <a:t> in MIS-08-01b </a:t>
            </a:r>
            <a:r>
              <a:rPr lang="fr-BE" sz="1200" dirty="0"/>
              <a:t>(Streel et al. </a:t>
            </a:r>
            <a:r>
              <a:rPr lang="fr-BE" sz="1200" dirty="0" smtClean="0"/>
              <a:t>2018)         </a:t>
            </a:r>
            <a:endParaRPr lang="fr-BE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103906" y="62342"/>
            <a:ext cx="52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141623" y="519548"/>
            <a:ext cx="9557870" cy="6157612"/>
            <a:chOff x="2141623" y="519548"/>
            <a:chExt cx="9557870" cy="615761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841752" y="-1180581"/>
              <a:ext cx="6157612" cy="955787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717810" y="764274"/>
              <a:ext cx="4367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800" dirty="0" smtClean="0"/>
                <a:t>Blue:</a:t>
              </a:r>
              <a:endParaRPr lang="fr-BE" sz="800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758752" y="648269"/>
              <a:ext cx="126241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800" dirty="0" err="1" smtClean="0"/>
                <a:t>Red</a:t>
              </a:r>
              <a:r>
                <a:rPr lang="fr-BE" sz="800" dirty="0" smtClean="0"/>
                <a:t>: Humification rate</a:t>
              </a:r>
              <a:endParaRPr lang="fr-BE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1698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4855" y="197427"/>
            <a:ext cx="43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4</a:t>
            </a:r>
            <a:endParaRPr lang="fr-BE" dirty="0"/>
          </a:p>
        </p:txBody>
      </p:sp>
      <p:grpSp>
        <p:nvGrpSpPr>
          <p:cNvPr id="7" name="Groupe 6"/>
          <p:cNvGrpSpPr/>
          <p:nvPr/>
        </p:nvGrpSpPr>
        <p:grpSpPr>
          <a:xfrm>
            <a:off x="2021221" y="26819"/>
            <a:ext cx="9058127" cy="6871373"/>
            <a:chOff x="2021221" y="26819"/>
            <a:chExt cx="9058127" cy="6871373"/>
          </a:xfrm>
        </p:grpSpPr>
        <p:sp>
          <p:nvSpPr>
            <p:cNvPr id="2" name="Rectangle 1"/>
            <p:cNvSpPr/>
            <p:nvPr/>
          </p:nvSpPr>
          <p:spPr>
            <a:xfrm rot="10800000" flipV="1">
              <a:off x="2788224" y="26819"/>
              <a:ext cx="704157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BE" sz="800" dirty="0">
                <a:latin typeface="Times New Roman" panose="02020603050405020304" pitchFamily="18" charset="0"/>
              </a:endParaRPr>
            </a:p>
            <a:p>
              <a:pPr marR="1170" algn="just"/>
              <a:r>
                <a:rPr lang="en-US" sz="1200" b="1" dirty="0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231F20"/>
                  </a:solidFill>
                  <a:latin typeface="Times New Roman" panose="02020603050405020304" pitchFamily="18" charset="0"/>
                </a:rPr>
                <a:t>Distribution of selected testate </a:t>
              </a:r>
              <a:r>
                <a:rPr lang="en-US" sz="1200" dirty="0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amoebae </a:t>
              </a:r>
              <a:r>
                <a:rPr lang="en-US" sz="1200" dirty="0">
                  <a:solidFill>
                    <a:srgbClr val="231F20"/>
                  </a:solidFill>
                  <a:latin typeface="Times New Roman" panose="02020603050405020304" pitchFamily="18" charset="0"/>
                </a:rPr>
                <a:t>according to the data issued from the transfer function of Amesbury et al. (2016). Range and optimal distance of these taxa above the water-table (WT). </a:t>
              </a:r>
              <a:r>
                <a:rPr lang="en-US" sz="1200" dirty="0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Blue </a:t>
              </a:r>
              <a:r>
                <a:rPr lang="en-US" sz="1200" dirty="0">
                  <a:solidFill>
                    <a:srgbClr val="231F20"/>
                  </a:solidFill>
                  <a:latin typeface="Times New Roman" panose="02020603050405020304" pitchFamily="18" charset="0"/>
                </a:rPr>
                <a:t>lines </a:t>
              </a:r>
              <a:r>
                <a:rPr lang="en-US" sz="1200" dirty="0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position (</a:t>
              </a:r>
              <a:r>
                <a:rPr lang="en-US" sz="1200" dirty="0" err="1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Biozones</a:t>
              </a:r>
              <a:r>
                <a:rPr lang="en-US" sz="1200" dirty="0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 A to E) is deduced </a:t>
              </a:r>
              <a:r>
                <a:rPr lang="en-US" sz="1200" dirty="0">
                  <a:solidFill>
                    <a:srgbClr val="231F20"/>
                  </a:solidFill>
                  <a:latin typeface="Times New Roman" panose="02020603050405020304" pitchFamily="18" charset="0"/>
                </a:rPr>
                <a:t>from CONISS </a:t>
              </a:r>
              <a:r>
                <a:rPr lang="en-US" sz="1200" dirty="0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analysis. Blue arrows show some characteristics within </a:t>
              </a:r>
              <a:r>
                <a:rPr lang="en-US" sz="1200" dirty="0" err="1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biozones</a:t>
              </a:r>
              <a:r>
                <a:rPr lang="en-US" sz="1200" dirty="0" smtClean="0">
                  <a:solidFill>
                    <a:srgbClr val="231F20"/>
                  </a:solidFill>
                  <a:latin typeface="Times New Roman" panose="02020603050405020304" pitchFamily="18" charset="0"/>
                </a:rPr>
                <a:t> B, C and D.</a:t>
              </a:r>
              <a:endParaRPr lang="en-US" sz="1200" dirty="0">
                <a:solidFill>
                  <a:srgbClr val="231F2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2021221" y="734673"/>
              <a:ext cx="9058127" cy="6163519"/>
              <a:chOff x="2021221" y="694481"/>
              <a:chExt cx="9058127" cy="6163519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2021221" y="694481"/>
                <a:ext cx="9058127" cy="6163519"/>
                <a:chOff x="2001124" y="702288"/>
                <a:chExt cx="9058127" cy="6163519"/>
              </a:xfrm>
            </p:grpSpPr>
            <p:grpSp>
              <p:nvGrpSpPr>
                <p:cNvPr id="12" name="Groupe 11"/>
                <p:cNvGrpSpPr/>
                <p:nvPr/>
              </p:nvGrpSpPr>
              <p:grpSpPr>
                <a:xfrm>
                  <a:off x="2001124" y="702288"/>
                  <a:ext cx="9058127" cy="6163519"/>
                  <a:chOff x="2001124" y="702288"/>
                  <a:chExt cx="9058127" cy="6163519"/>
                </a:xfrm>
              </p:grpSpPr>
              <p:pic>
                <p:nvPicPr>
                  <p:cNvPr id="3" name="Image 2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01124" y="702288"/>
                    <a:ext cx="9058127" cy="6163519"/>
                  </a:xfrm>
                  <a:prstGeom prst="rect">
                    <a:avLst/>
                  </a:prstGeom>
                </p:spPr>
              </p:pic>
              <p:grpSp>
                <p:nvGrpSpPr>
                  <p:cNvPr id="11" name="Groupe 10"/>
                  <p:cNvGrpSpPr/>
                  <p:nvPr/>
                </p:nvGrpSpPr>
                <p:grpSpPr>
                  <a:xfrm>
                    <a:off x="2801639" y="4690980"/>
                    <a:ext cx="6429403" cy="1465289"/>
                    <a:chOff x="2801639" y="4690980"/>
                    <a:chExt cx="6429403" cy="1465289"/>
                  </a:xfrm>
                </p:grpSpPr>
                <p:cxnSp>
                  <p:nvCxnSpPr>
                    <p:cNvPr id="6" name="Connecteur droit 5"/>
                    <p:cNvCxnSpPr/>
                    <p:nvPr/>
                  </p:nvCxnSpPr>
                  <p:spPr>
                    <a:xfrm flipV="1">
                      <a:off x="2801639" y="5226333"/>
                      <a:ext cx="6425488" cy="272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" name="Connecteur droit 7"/>
                    <p:cNvCxnSpPr/>
                    <p:nvPr/>
                  </p:nvCxnSpPr>
                  <p:spPr>
                    <a:xfrm flipV="1">
                      <a:off x="2805554" y="4690980"/>
                      <a:ext cx="6425488" cy="272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Connecteur droit 8"/>
                    <p:cNvCxnSpPr/>
                    <p:nvPr/>
                  </p:nvCxnSpPr>
                  <p:spPr>
                    <a:xfrm flipV="1">
                      <a:off x="2805551" y="5667898"/>
                      <a:ext cx="6425488" cy="272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Connecteur droit 9"/>
                    <p:cNvCxnSpPr/>
                    <p:nvPr/>
                  </p:nvCxnSpPr>
                  <p:spPr>
                    <a:xfrm flipV="1">
                      <a:off x="2805554" y="6129003"/>
                      <a:ext cx="6425488" cy="272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3" name="ZoneTexte 12"/>
                <p:cNvSpPr txBox="1"/>
                <p:nvPr/>
              </p:nvSpPr>
              <p:spPr>
                <a:xfrm>
                  <a:off x="3888712" y="4300695"/>
                  <a:ext cx="2512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dirty="0" smtClean="0"/>
                    <a:t>E</a:t>
                  </a:r>
                  <a:endParaRPr lang="fr-BE" dirty="0"/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3888712" y="4803113"/>
                  <a:ext cx="2612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dirty="0" smtClean="0"/>
                    <a:t>D</a:t>
                  </a:r>
                  <a:endParaRPr lang="fr-BE" dirty="0"/>
                </a:p>
              </p:txBody>
            </p:sp>
            <p:sp>
              <p:nvSpPr>
                <p:cNvPr id="15" name="ZoneTexte 14"/>
                <p:cNvSpPr txBox="1"/>
                <p:nvPr/>
              </p:nvSpPr>
              <p:spPr>
                <a:xfrm>
                  <a:off x="3888714" y="5315578"/>
                  <a:ext cx="2009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dirty="0" smtClean="0"/>
                    <a:t>C</a:t>
                  </a:r>
                  <a:endParaRPr lang="fr-BE" dirty="0"/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>
                  <a:off x="3928907" y="5677321"/>
                  <a:ext cx="1507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dirty="0" smtClean="0"/>
                    <a:t>B</a:t>
                  </a:r>
                  <a:endParaRPr lang="fr-BE" dirty="0"/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3969100" y="6159640"/>
                  <a:ext cx="1708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dirty="0" smtClean="0"/>
                    <a:t>A</a:t>
                  </a:r>
                  <a:endParaRPr lang="fr-BE" dirty="0"/>
                </a:p>
              </p:txBody>
            </p:sp>
          </p:grpSp>
          <p:cxnSp>
            <p:nvCxnSpPr>
              <p:cNvPr id="21" name="Connecteur droit avec flèche 20"/>
              <p:cNvCxnSpPr/>
              <p:nvPr/>
            </p:nvCxnSpPr>
            <p:spPr>
              <a:xfrm flipH="1" flipV="1">
                <a:off x="3034602" y="2150347"/>
                <a:ext cx="1" cy="12761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6652009" y="2373086"/>
                <a:ext cx="1675" cy="10031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 flipV="1">
                <a:off x="6883121" y="2615922"/>
                <a:ext cx="3351" cy="3985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 flipH="1" flipV="1">
                <a:off x="7119258" y="2507065"/>
                <a:ext cx="5023" cy="8490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 flipH="1" flipV="1">
                <a:off x="7325248" y="2190541"/>
                <a:ext cx="3" cy="9646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H="1" flipV="1">
                <a:off x="7604918" y="1736692"/>
                <a:ext cx="1" cy="12761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/>
              <p:cNvCxnSpPr/>
              <p:nvPr/>
            </p:nvCxnSpPr>
            <p:spPr>
              <a:xfrm flipV="1">
                <a:off x="6410848" y="2101781"/>
                <a:ext cx="1675" cy="10634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9186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5400000">
            <a:off x="1159681" y="2871106"/>
            <a:ext cx="6031789" cy="91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 rot="5400000">
            <a:off x="2506775" y="2031519"/>
            <a:ext cx="6271415" cy="2456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 rot="5400000">
            <a:off x="5009984" y="2369576"/>
            <a:ext cx="3968465" cy="29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grpSp>
        <p:nvGrpSpPr>
          <p:cNvPr id="14" name="Groupe 13"/>
          <p:cNvGrpSpPr/>
          <p:nvPr/>
        </p:nvGrpSpPr>
        <p:grpSpPr>
          <a:xfrm>
            <a:off x="1046954" y="166257"/>
            <a:ext cx="9645292" cy="6602509"/>
            <a:chOff x="1046954" y="166257"/>
            <a:chExt cx="9645292" cy="6602509"/>
          </a:xfrm>
        </p:grpSpPr>
        <p:grpSp>
          <p:nvGrpSpPr>
            <p:cNvPr id="13" name="Groupe 12"/>
            <p:cNvGrpSpPr/>
            <p:nvPr/>
          </p:nvGrpSpPr>
          <p:grpSpPr>
            <a:xfrm>
              <a:off x="3518902" y="166257"/>
              <a:ext cx="7173344" cy="6262738"/>
              <a:chOff x="3518902" y="197430"/>
              <a:chExt cx="7173344" cy="6262738"/>
            </a:xfrm>
          </p:grpSpPr>
          <p:pic>
            <p:nvPicPr>
              <p:cNvPr id="9" name="image7.png"/>
              <p:cNvPicPr/>
              <p:nvPr/>
            </p:nvPicPr>
            <p:blipFill rotWithShape="1">
              <a:blip r:embed="rId2" cstate="print"/>
              <a:srcRect l="-1" r="-1"/>
              <a:stretch/>
            </p:blipFill>
            <p:spPr>
              <a:xfrm rot="5400000">
                <a:off x="4166437" y="-65641"/>
                <a:ext cx="5878274" cy="7173344"/>
              </a:xfrm>
              <a:prstGeom prst="rect">
                <a:avLst/>
              </a:prstGeom>
            </p:spPr>
          </p:pic>
          <p:pic>
            <p:nvPicPr>
              <p:cNvPr id="8" name="image7.png"/>
              <p:cNvPicPr/>
              <p:nvPr/>
            </p:nvPicPr>
            <p:blipFill rotWithShape="1">
              <a:blip r:embed="rId2" cstate="print"/>
              <a:srcRect t="91693"/>
              <a:stretch/>
            </p:blipFill>
            <p:spPr bwMode="auto">
              <a:xfrm rot="5400000">
                <a:off x="3497635" y="2913558"/>
                <a:ext cx="6023967" cy="59171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54" y="654773"/>
              <a:ext cx="5415990" cy="6113993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121230" y="0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46957" y="0"/>
            <a:ext cx="607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Comparison</a:t>
            </a:r>
            <a:r>
              <a:rPr lang="fr-BE" sz="1200" dirty="0" smtClean="0"/>
              <a:t> by </a:t>
            </a:r>
            <a:r>
              <a:rPr lang="fr-BE" sz="1200" dirty="0" err="1" smtClean="0"/>
              <a:t>calendar</a:t>
            </a:r>
            <a:r>
              <a:rPr lang="fr-BE" sz="1200" dirty="0" smtClean="0"/>
              <a:t> </a:t>
            </a:r>
            <a:r>
              <a:rPr lang="fr-BE" sz="1200" dirty="0" err="1" smtClean="0"/>
              <a:t>ages</a:t>
            </a:r>
            <a:r>
              <a:rPr lang="fr-BE" sz="1200" dirty="0" smtClean="0"/>
              <a:t>  of </a:t>
            </a:r>
            <a:r>
              <a:rPr lang="fr-BE" sz="1200" dirty="0" err="1" smtClean="0"/>
              <a:t>Thecamoebian</a:t>
            </a:r>
            <a:r>
              <a:rPr lang="fr-BE" sz="1200" dirty="0" smtClean="0"/>
              <a:t> (and pollen) </a:t>
            </a:r>
            <a:r>
              <a:rPr lang="fr-BE" sz="1200" dirty="0" err="1" smtClean="0"/>
              <a:t>analysis</a:t>
            </a:r>
            <a:r>
              <a:rPr lang="fr-BE" sz="1200" dirty="0"/>
              <a:t> </a:t>
            </a:r>
            <a:r>
              <a:rPr lang="fr-BE" sz="1200" dirty="0" smtClean="0"/>
              <a:t>in </a:t>
            </a:r>
            <a:r>
              <a:rPr lang="fr-BE" sz="1200" dirty="0"/>
              <a:t>MIS-08-01b (Streel et al. 2018) </a:t>
            </a:r>
            <a:r>
              <a:rPr lang="fr-BE" sz="1200" dirty="0" smtClean="0"/>
              <a:t>and </a:t>
            </a:r>
            <a:r>
              <a:rPr lang="fr-BE" sz="1200" dirty="0" err="1" smtClean="0"/>
              <a:t>ombrotrophic</a:t>
            </a:r>
            <a:r>
              <a:rPr lang="fr-BE" sz="1200" dirty="0" smtClean="0"/>
              <a:t> </a:t>
            </a:r>
            <a:r>
              <a:rPr lang="fr-BE" sz="1200" dirty="0" err="1" smtClean="0"/>
              <a:t>peat</a:t>
            </a:r>
            <a:r>
              <a:rPr lang="fr-BE" sz="1200" dirty="0" smtClean="0"/>
              <a:t> </a:t>
            </a:r>
            <a:r>
              <a:rPr lang="fr-BE" sz="1200" dirty="0" err="1" smtClean="0"/>
              <a:t>analysis</a:t>
            </a:r>
            <a:r>
              <a:rPr lang="fr-BE" sz="1200" dirty="0" smtClean="0"/>
              <a:t> in </a:t>
            </a:r>
            <a:r>
              <a:rPr lang="fr-BE" sz="1200" dirty="0" err="1" smtClean="0"/>
              <a:t>Clefaye</a:t>
            </a:r>
            <a:r>
              <a:rPr lang="fr-BE" sz="1200" dirty="0" smtClean="0"/>
              <a:t> CLE-15-01W/b (This </a:t>
            </a:r>
            <a:r>
              <a:rPr lang="fr-BE" sz="1200" dirty="0" err="1" smtClean="0"/>
              <a:t>paper</a:t>
            </a:r>
            <a:r>
              <a:rPr lang="fr-BE" sz="1200" dirty="0" smtClean="0"/>
              <a:t>)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465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97286" y="337121"/>
            <a:ext cx="11994713" cy="6102611"/>
            <a:chOff x="197286" y="337121"/>
            <a:chExt cx="11994713" cy="6102611"/>
          </a:xfrm>
        </p:grpSpPr>
        <p:grpSp>
          <p:nvGrpSpPr>
            <p:cNvPr id="3" name="Groupe 2"/>
            <p:cNvGrpSpPr/>
            <p:nvPr/>
          </p:nvGrpSpPr>
          <p:grpSpPr>
            <a:xfrm rot="5400000">
              <a:off x="5479359" y="-809613"/>
              <a:ext cx="5565906" cy="7859374"/>
              <a:chOff x="5208607" y="609589"/>
              <a:chExt cx="4083803" cy="5521047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5208607" y="609589"/>
                <a:ext cx="4083803" cy="5469093"/>
                <a:chOff x="5998316" y="505680"/>
                <a:chExt cx="4083803" cy="5657906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5998316" y="505680"/>
                  <a:ext cx="4083803" cy="5657906"/>
                  <a:chOff x="6284563" y="842704"/>
                  <a:chExt cx="4083803" cy="5717540"/>
                </a:xfrm>
              </p:grpSpPr>
              <p:pic>
                <p:nvPicPr>
                  <p:cNvPr id="9" name="image7.png"/>
                  <p:cNvPicPr/>
                  <p:nvPr/>
                </p:nvPicPr>
                <p:blipFill rotWithShape="1">
                  <a:blip r:embed="rId2" cstate="print"/>
                  <a:srcRect l="-1" r="-1"/>
                  <a:stretch/>
                </p:blipFill>
                <p:spPr>
                  <a:xfrm>
                    <a:off x="6319147" y="842704"/>
                    <a:ext cx="3956050" cy="5717540"/>
                  </a:xfrm>
                  <a:prstGeom prst="rect">
                    <a:avLst/>
                  </a:prstGeom>
                </p:spPr>
              </p:pic>
              <p:sp>
                <p:nvSpPr>
                  <p:cNvPr id="10" name="Rectangle 9"/>
                  <p:cNvSpPr/>
                  <p:nvPr/>
                </p:nvSpPr>
                <p:spPr>
                  <a:xfrm>
                    <a:off x="6284563" y="4178474"/>
                    <a:ext cx="4083803" cy="18985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BE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6551875" y="3967700"/>
                    <a:ext cx="2584174" cy="2305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BE"/>
                  </a:p>
                </p:txBody>
              </p:sp>
            </p:grpSp>
            <p:pic>
              <p:nvPicPr>
                <p:cNvPr id="8" name="image7.png"/>
                <p:cNvPicPr/>
                <p:nvPr/>
              </p:nvPicPr>
              <p:blipFill rotWithShape="1">
                <a:blip r:embed="rId2" cstate="print"/>
                <a:srcRect t="91693"/>
                <a:stretch/>
              </p:blipFill>
              <p:spPr bwMode="auto">
                <a:xfrm>
                  <a:off x="6019513" y="3856529"/>
                  <a:ext cx="3956050" cy="47498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6" name="Rectangle 5"/>
              <p:cNvSpPr/>
              <p:nvPr/>
            </p:nvSpPr>
            <p:spPr>
              <a:xfrm>
                <a:off x="5351318" y="5455227"/>
                <a:ext cx="3927764" cy="6754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/>
              </a:p>
            </p:txBody>
          </p:sp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286" y="783253"/>
              <a:ext cx="6903213" cy="5656479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235527" y="166255"/>
            <a:ext cx="7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6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33120" y="132080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/>
              <a:t>Comparison</a:t>
            </a:r>
            <a:r>
              <a:rPr lang="fr-BE" sz="1200" dirty="0"/>
              <a:t> by </a:t>
            </a:r>
            <a:r>
              <a:rPr lang="fr-BE" sz="1200" dirty="0" err="1"/>
              <a:t>calendar</a:t>
            </a:r>
            <a:r>
              <a:rPr lang="fr-BE" sz="1200" dirty="0"/>
              <a:t> </a:t>
            </a:r>
            <a:r>
              <a:rPr lang="fr-BE" sz="1200" dirty="0" err="1"/>
              <a:t>ages</a:t>
            </a:r>
            <a:r>
              <a:rPr lang="fr-BE" sz="1200" dirty="0"/>
              <a:t> </a:t>
            </a:r>
            <a:r>
              <a:rPr lang="fr-BE" sz="1200" dirty="0" smtClean="0"/>
              <a:t>of </a:t>
            </a:r>
            <a:r>
              <a:rPr lang="fr-BE" sz="1200" dirty="0"/>
              <a:t>pollen, </a:t>
            </a:r>
            <a:r>
              <a:rPr lang="fr-BE" sz="1200" dirty="0" err="1"/>
              <a:t>thecamoebian</a:t>
            </a:r>
            <a:r>
              <a:rPr lang="fr-BE" sz="1200" dirty="0"/>
              <a:t> and </a:t>
            </a:r>
            <a:r>
              <a:rPr lang="fr-BE" sz="1200" dirty="0" err="1"/>
              <a:t>peat</a:t>
            </a:r>
            <a:r>
              <a:rPr lang="fr-BE" sz="1200" dirty="0"/>
              <a:t> </a:t>
            </a:r>
            <a:r>
              <a:rPr lang="fr-BE" sz="1200" dirty="0" err="1"/>
              <a:t>analysis</a:t>
            </a:r>
            <a:r>
              <a:rPr lang="fr-BE" sz="1200" dirty="0"/>
              <a:t> in </a:t>
            </a:r>
            <a:r>
              <a:rPr lang="fr-BE" sz="1200" dirty="0" smtClean="0"/>
              <a:t>Atlantic–</a:t>
            </a:r>
            <a:r>
              <a:rPr lang="fr-BE" sz="1200" dirty="0" err="1" smtClean="0"/>
              <a:t>Subboreal</a:t>
            </a:r>
            <a:r>
              <a:rPr lang="fr-BE" sz="1200" dirty="0" smtClean="0"/>
              <a:t> </a:t>
            </a:r>
            <a:r>
              <a:rPr lang="fr-BE" sz="1200" dirty="0"/>
              <a:t>times in MIS-08-01b (Streel et al. 2018</a:t>
            </a:r>
            <a:r>
              <a:rPr lang="fr-BE" sz="1200" dirty="0" smtClean="0"/>
              <a:t>) and </a:t>
            </a:r>
            <a:r>
              <a:rPr lang="fr-BE" sz="1200" dirty="0" err="1" smtClean="0"/>
              <a:t>ombrotrophic</a:t>
            </a:r>
            <a:r>
              <a:rPr lang="fr-BE" sz="1200" dirty="0" smtClean="0"/>
              <a:t> </a:t>
            </a:r>
            <a:r>
              <a:rPr lang="fr-BE" sz="1200" dirty="0" err="1"/>
              <a:t>peat</a:t>
            </a:r>
            <a:r>
              <a:rPr lang="fr-BE" sz="1200" dirty="0"/>
              <a:t> </a:t>
            </a:r>
            <a:r>
              <a:rPr lang="fr-BE" sz="1200" dirty="0" err="1"/>
              <a:t>analysis</a:t>
            </a:r>
            <a:r>
              <a:rPr lang="fr-BE" sz="1200" dirty="0"/>
              <a:t> in </a:t>
            </a:r>
            <a:r>
              <a:rPr lang="fr-BE" sz="1200" dirty="0" err="1"/>
              <a:t>Clefaye</a:t>
            </a:r>
            <a:r>
              <a:rPr lang="fr-BE" sz="1200" dirty="0"/>
              <a:t> CLE-15-01W/b (This </a:t>
            </a:r>
            <a:r>
              <a:rPr lang="fr-BE" sz="1200" dirty="0" err="1"/>
              <a:t>paper</a:t>
            </a:r>
            <a:r>
              <a:rPr lang="fr-BE" sz="1200" dirty="0"/>
              <a:t>)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2434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9" y="114300"/>
            <a:ext cx="7322955" cy="65116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38655" y="1350817"/>
            <a:ext cx="105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MISTEN</a:t>
            </a:r>
            <a:endParaRPr lang="fr-BE" dirty="0"/>
          </a:p>
        </p:txBody>
      </p:sp>
      <p:grpSp>
        <p:nvGrpSpPr>
          <p:cNvPr id="6" name="Groupe 5"/>
          <p:cNvGrpSpPr/>
          <p:nvPr/>
        </p:nvGrpSpPr>
        <p:grpSpPr>
          <a:xfrm>
            <a:off x="3390899" y="51954"/>
            <a:ext cx="7322955" cy="6511635"/>
            <a:chOff x="3390899" y="51954"/>
            <a:chExt cx="7322955" cy="651163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899" y="51954"/>
              <a:ext cx="7322955" cy="651163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938655" y="1288471"/>
              <a:ext cx="1059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/>
                <a:t>MISTEN</a:t>
              </a:r>
              <a:endParaRPr lang="fr-BE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343770" y="-39751"/>
            <a:ext cx="87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Clefaye</a:t>
            </a:r>
            <a:r>
              <a:rPr lang="fr-BE" sz="1200" dirty="0" smtClean="0"/>
              <a:t> </a:t>
            </a:r>
            <a:r>
              <a:rPr lang="fr-BE" sz="1200" dirty="0" err="1" smtClean="0"/>
              <a:t>peatland</a:t>
            </a:r>
            <a:r>
              <a:rPr lang="fr-BE" sz="1200" dirty="0" smtClean="0"/>
              <a:t> </a:t>
            </a:r>
            <a:r>
              <a:rPr lang="fr-BE" sz="1200" dirty="0" err="1" smtClean="0"/>
              <a:t>between</a:t>
            </a:r>
            <a:r>
              <a:rPr lang="fr-BE" sz="1200" dirty="0" smtClean="0"/>
              <a:t> </a:t>
            </a:r>
            <a:r>
              <a:rPr lang="fr-BE" sz="1200" dirty="0" err="1" smtClean="0"/>
              <a:t>Pannensterz</a:t>
            </a:r>
            <a:r>
              <a:rPr lang="fr-BE" sz="1200" dirty="0" smtClean="0"/>
              <a:t> and </a:t>
            </a:r>
            <a:r>
              <a:rPr lang="fr-BE" sz="1200" dirty="0" err="1" smtClean="0"/>
              <a:t>Clefaye</a:t>
            </a:r>
            <a:r>
              <a:rPr lang="fr-BE" sz="1200" dirty="0" smtClean="0"/>
              <a:t> </a:t>
            </a:r>
            <a:r>
              <a:rPr lang="fr-BE" sz="1200" dirty="0" err="1" smtClean="0"/>
              <a:t>highs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193964" y="110836"/>
            <a:ext cx="67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99499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>
            <a:stCxn id="6" idx="1"/>
          </p:cNvCxnSpPr>
          <p:nvPr/>
        </p:nvCxnSpPr>
        <p:spPr>
          <a:xfrm flipH="1">
            <a:off x="6803010" y="4544048"/>
            <a:ext cx="557002" cy="4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1404851" y="312884"/>
            <a:ext cx="10557508" cy="6731345"/>
            <a:chOff x="-763181" y="-942338"/>
            <a:chExt cx="11491377" cy="6731345"/>
          </a:xfrm>
        </p:grpSpPr>
        <p:grpSp>
          <p:nvGrpSpPr>
            <p:cNvPr id="5" name="Groupe 4"/>
            <p:cNvGrpSpPr/>
            <p:nvPr/>
          </p:nvGrpSpPr>
          <p:grpSpPr>
            <a:xfrm>
              <a:off x="-763181" y="-942338"/>
              <a:ext cx="11491377" cy="6731345"/>
              <a:chOff x="289367" y="185194"/>
              <a:chExt cx="11491377" cy="6731345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2"/>
              <a:srcRect l="-1466" t="7908" r="7499" b="20365"/>
              <a:stretch/>
            </p:blipFill>
            <p:spPr>
              <a:xfrm rot="10954055">
                <a:off x="367361" y="1438859"/>
                <a:ext cx="7663864" cy="4919038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3"/>
              <a:srcRect t="9840" b="17199"/>
              <a:stretch/>
            </p:blipFill>
            <p:spPr>
              <a:xfrm>
                <a:off x="3715704" y="1731080"/>
                <a:ext cx="8065040" cy="5185459"/>
              </a:xfrm>
              <a:prstGeom prst="rect">
                <a:avLst/>
              </a:prstGeom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289367" y="185194"/>
                <a:ext cx="113595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8    </a:t>
                </a:r>
                <a:r>
                  <a:rPr lang="fr-BE" sz="1200" dirty="0" err="1" smtClean="0"/>
                  <a:t>Vegetation</a:t>
                </a:r>
                <a:r>
                  <a:rPr lang="fr-BE" sz="1200" dirty="0" smtClean="0"/>
                  <a:t> </a:t>
                </a:r>
                <a:r>
                  <a:rPr lang="fr-BE" sz="1200" dirty="0" err="1" smtClean="0"/>
                  <a:t>map</a:t>
                </a:r>
                <a:r>
                  <a:rPr lang="fr-BE" sz="1200" dirty="0" smtClean="0"/>
                  <a:t> </a:t>
                </a:r>
                <a:r>
                  <a:rPr lang="fr-BE" sz="1200" dirty="0"/>
                  <a:t>of the Fagne Wallonne and </a:t>
                </a:r>
                <a:r>
                  <a:rPr lang="fr-BE" sz="1200" dirty="0" err="1"/>
                  <a:t>Clefaye</a:t>
                </a:r>
                <a:r>
                  <a:rPr lang="fr-BE" sz="1200" dirty="0"/>
                  <a:t> </a:t>
                </a:r>
                <a:r>
                  <a:rPr lang="fr-BE" sz="1200" dirty="0" err="1"/>
                  <a:t>peatlands</a:t>
                </a:r>
                <a:r>
                  <a:rPr lang="fr-BE" sz="1200" dirty="0"/>
                  <a:t> (Streel 1959</a:t>
                </a:r>
                <a:r>
                  <a:rPr lang="fr-BE" sz="1200" dirty="0" smtClean="0"/>
                  <a:t>)  .                                                                                                                                      Localisation of the </a:t>
                </a:r>
                <a:r>
                  <a:rPr lang="fr-BE" sz="1200" dirty="0" err="1" smtClean="0"/>
                  <a:t>two</a:t>
                </a:r>
                <a:r>
                  <a:rPr lang="fr-BE" sz="1200" dirty="0" smtClean="0"/>
                  <a:t> sections in </a:t>
                </a:r>
                <a:r>
                  <a:rPr lang="fr-BE" sz="1200" dirty="0" err="1" smtClean="0"/>
                  <a:t>Clefaye</a:t>
                </a:r>
                <a:r>
                  <a:rPr lang="fr-BE" sz="1200" dirty="0" smtClean="0"/>
                  <a:t> </a:t>
                </a:r>
                <a:r>
                  <a:rPr lang="fr-BE" sz="1200" dirty="0" err="1"/>
                  <a:t>p</a:t>
                </a:r>
                <a:r>
                  <a:rPr lang="fr-BE" sz="1200" dirty="0" err="1" smtClean="0"/>
                  <a:t>eatland</a:t>
                </a:r>
                <a:r>
                  <a:rPr lang="fr-BE" sz="1200" dirty="0" smtClean="0"/>
                  <a:t>.</a:t>
                </a:r>
                <a:endParaRPr lang="fr-BE" sz="1200" dirty="0"/>
              </a:p>
              <a:p>
                <a:r>
                  <a:rPr lang="fr-BE" sz="1200" dirty="0" smtClean="0"/>
                  <a:t> </a:t>
                </a:r>
                <a:r>
                  <a:rPr lang="fr-BE" dirty="0" smtClean="0"/>
                  <a:t> </a:t>
                </a:r>
                <a:endParaRPr lang="fr-BE" dirty="0"/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5401056" y="2901696"/>
              <a:ext cx="2288898" cy="617962"/>
              <a:chOff x="5401056" y="2901696"/>
              <a:chExt cx="2288898" cy="617962"/>
            </a:xfrm>
          </p:grpSpPr>
          <p:sp>
            <p:nvSpPr>
              <p:cNvPr id="6" name="ZoneTexte 5"/>
              <p:cNvSpPr txBox="1"/>
              <p:nvPr/>
            </p:nvSpPr>
            <p:spPr>
              <a:xfrm>
                <a:off x="5718747" y="3057993"/>
                <a:ext cx="19712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200" dirty="0" err="1"/>
                  <a:t>Damblon</a:t>
                </a:r>
                <a:r>
                  <a:rPr lang="fr-BE" sz="1200" dirty="0"/>
                  <a:t> 1969 FCB</a:t>
                </a:r>
              </a:p>
              <a:p>
                <a:endParaRPr lang="fr-BE" sz="1200" dirty="0"/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 flipH="1">
                <a:off x="5486401" y="3245370"/>
                <a:ext cx="292308" cy="127416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5925312" y="2901696"/>
                <a:ext cx="16824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200" dirty="0" smtClean="0"/>
                  <a:t>This </a:t>
                </a:r>
                <a:r>
                  <a:rPr lang="fr-BE" sz="1200" dirty="0" err="1" smtClean="0"/>
                  <a:t>paper</a:t>
                </a:r>
                <a:endParaRPr lang="fr-BE" sz="1200" dirty="0"/>
              </a:p>
            </p:txBody>
          </p:sp>
          <p:cxnSp>
            <p:nvCxnSpPr>
              <p:cNvPr id="15" name="Connecteur droit 14"/>
              <p:cNvCxnSpPr>
                <a:endCxn id="11" idx="1"/>
              </p:cNvCxnSpPr>
              <p:nvPr/>
            </p:nvCxnSpPr>
            <p:spPr>
              <a:xfrm>
                <a:off x="5401056" y="3011424"/>
                <a:ext cx="524256" cy="2877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845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235188" y="641112"/>
            <a:ext cx="11201399" cy="6276108"/>
            <a:chOff x="-1615737" y="72446"/>
            <a:chExt cx="11201399" cy="6276108"/>
          </a:xfrm>
        </p:grpSpPr>
        <p:grpSp>
          <p:nvGrpSpPr>
            <p:cNvPr id="4" name="Groupe 3"/>
            <p:cNvGrpSpPr/>
            <p:nvPr/>
          </p:nvGrpSpPr>
          <p:grpSpPr>
            <a:xfrm>
              <a:off x="-1615737" y="72446"/>
              <a:ext cx="11201399" cy="6276108"/>
              <a:chOff x="1943813" y="1085845"/>
              <a:chExt cx="9735567" cy="43815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780" y="1518805"/>
                <a:ext cx="5181600" cy="3848100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943813" y="1085845"/>
                <a:ext cx="4785360" cy="4381500"/>
              </a:xfrm>
              <a:prstGeom prst="rect">
                <a:avLst/>
              </a:prstGeom>
            </p:spPr>
          </p:pic>
        </p:grpSp>
        <p:sp>
          <p:nvSpPr>
            <p:cNvPr id="5" name="ZoneTexte 4"/>
            <p:cNvSpPr txBox="1"/>
            <p:nvPr/>
          </p:nvSpPr>
          <p:spPr>
            <a:xfrm>
              <a:off x="6199971" y="5670133"/>
              <a:ext cx="11707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800" dirty="0" err="1" smtClean="0">
                  <a:latin typeface="Informal Roman" panose="030604020304060B0204" pitchFamily="66" charset="0"/>
                </a:rPr>
                <a:t>Scheuchzeria</a:t>
              </a:r>
              <a:r>
                <a:rPr lang="fr-BE" sz="800" dirty="0" smtClean="0">
                  <a:latin typeface="Informal Roman" panose="030604020304060B0204" pitchFamily="66" charset="0"/>
                </a:rPr>
                <a:t> </a:t>
              </a:r>
              <a:r>
                <a:rPr lang="fr-BE" sz="800" dirty="0" err="1" smtClean="0">
                  <a:latin typeface="Informal Roman" panose="030604020304060B0204" pitchFamily="66" charset="0"/>
                </a:rPr>
                <a:t>palustris</a:t>
              </a:r>
              <a:endParaRPr lang="fr-BE" sz="800" dirty="0">
                <a:latin typeface="Informal Roman" panose="030604020304060B0204" pitchFamily="66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96982" y="0"/>
            <a:ext cx="9206044" cy="404701"/>
            <a:chOff x="96982" y="0"/>
            <a:chExt cx="9206044" cy="404701"/>
          </a:xfrm>
        </p:grpSpPr>
        <p:sp>
          <p:nvSpPr>
            <p:cNvPr id="7" name="ZoneTexte 6"/>
            <p:cNvSpPr txBox="1"/>
            <p:nvPr/>
          </p:nvSpPr>
          <p:spPr>
            <a:xfrm>
              <a:off x="1741336" y="127702"/>
              <a:ext cx="7561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smtClean="0"/>
                <a:t>First Atlantic-</a:t>
              </a:r>
              <a:r>
                <a:rPr lang="fr-BE" sz="1200" dirty="0" err="1" smtClean="0"/>
                <a:t>Subboreal</a:t>
              </a:r>
              <a:r>
                <a:rPr lang="fr-BE" sz="1200" dirty="0" smtClean="0"/>
                <a:t> pollen </a:t>
              </a:r>
              <a:r>
                <a:rPr lang="fr-BE" sz="1200" dirty="0" err="1" smtClean="0"/>
                <a:t>analysis</a:t>
              </a:r>
              <a:r>
                <a:rPr lang="fr-BE" sz="1200" dirty="0" smtClean="0"/>
                <a:t> in the </a:t>
              </a:r>
              <a:r>
                <a:rPr lang="fr-BE" sz="1200" dirty="0" err="1" smtClean="0"/>
                <a:t>deepest</a:t>
              </a:r>
              <a:r>
                <a:rPr lang="fr-BE" sz="1200" dirty="0" smtClean="0"/>
                <a:t> part of the Fagne Wallonne and </a:t>
              </a:r>
              <a:r>
                <a:rPr lang="fr-BE" sz="1200" dirty="0" err="1" smtClean="0"/>
                <a:t>Clefaye</a:t>
              </a:r>
              <a:r>
                <a:rPr lang="fr-BE" sz="1200" dirty="0" smtClean="0"/>
                <a:t> </a:t>
              </a:r>
              <a:r>
                <a:rPr lang="fr-BE" sz="1200" dirty="0" err="1" smtClean="0"/>
                <a:t>peatlands</a:t>
              </a:r>
              <a:r>
                <a:rPr lang="fr-BE" sz="1200" dirty="0" smtClean="0"/>
                <a:t> (Streel 1959)</a:t>
              </a:r>
              <a:endParaRPr lang="fr-BE" sz="12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96982" y="0"/>
              <a:ext cx="512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3028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467</Words>
  <Application>Microsoft Office PowerPoint</Application>
  <PresentationFormat>Grand écran</PresentationFormat>
  <Paragraphs>49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Informal Roman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Streel</dc:creator>
  <cp:lastModifiedBy>Streel</cp:lastModifiedBy>
  <cp:revision>111</cp:revision>
  <cp:lastPrinted>2020-11-29T08:00:47Z</cp:lastPrinted>
  <dcterms:created xsi:type="dcterms:W3CDTF">2020-11-22T11:28:39Z</dcterms:created>
  <dcterms:modified xsi:type="dcterms:W3CDTF">2020-12-20T16:03:02Z</dcterms:modified>
</cp:coreProperties>
</file>