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s Messina" initials="AM" lastIdx="10" clrIdx="0">
    <p:extLst>
      <p:ext uri="{19B8F6BF-5375-455C-9EA6-DF929625EA0E}">
        <p15:presenceInfo xmlns:p15="http://schemas.microsoft.com/office/powerpoint/2012/main" userId="47cde815125626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49C"/>
    <a:srgbClr val="9CC596"/>
    <a:srgbClr val="D4E6D1"/>
    <a:srgbClr val="279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1"/>
    <p:restoredTop sz="95575" autoAdjust="0"/>
  </p:normalViewPr>
  <p:slideViewPr>
    <p:cSldViewPr snapToGrid="0" snapToObjects="1">
      <p:cViewPr varScale="1">
        <p:scale>
          <a:sx n="118" d="100"/>
          <a:sy n="118" d="100"/>
        </p:scale>
        <p:origin x="2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7T10:45:13.992" idx="5">
    <p:pos x="10" y="10"/>
    <p:text>En réaction, une suite du projet LiègeCraft, appelé « LiègeCraft Challenge », a été lancée d’octobre à décembre 2019 avec pour tâche de non plus reproduire Liège, mais transformer, adapter, rénover ou réimaginer la place précédemment reproduite.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FF577-3D05-B84F-9848-560BB583A51B}" type="datetimeFigureOut">
              <a:rPr lang="fr-FR" smtClean="0"/>
              <a:t>10/12/2020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4EB46-CB76-AE4C-9016-15CF256E4474}" type="slidenum">
              <a:rPr lang="fr-FR" smtClean="0"/>
              <a:t>‹N°›</a:t>
            </a:fld>
            <a:endParaRPr lang="fr-FR"/>
          </a:p>
        </p:txBody>
      </p:sp>
    </p:spTree>
    <p:extLst>
      <p:ext uri="{BB962C8B-B14F-4D97-AF65-F5344CB8AC3E}">
        <p14:creationId xmlns:p14="http://schemas.microsoft.com/office/powerpoint/2010/main" val="11400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E94EB46-CB76-AE4C-9016-15CF256E4474}" type="slidenum">
              <a:rPr lang="fr-FR" smtClean="0"/>
              <a:t>1</a:t>
            </a:fld>
            <a:endParaRPr lang="fr-FR"/>
          </a:p>
        </p:txBody>
      </p:sp>
    </p:spTree>
    <p:extLst>
      <p:ext uri="{BB962C8B-B14F-4D97-AF65-F5344CB8AC3E}">
        <p14:creationId xmlns:p14="http://schemas.microsoft.com/office/powerpoint/2010/main" val="301587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E94EB46-CB76-AE4C-9016-15CF256E4474}" type="slidenum">
              <a:rPr lang="fr-FR" smtClean="0"/>
              <a:t>8</a:t>
            </a:fld>
            <a:endParaRPr lang="fr-FR"/>
          </a:p>
        </p:txBody>
      </p:sp>
    </p:spTree>
    <p:extLst>
      <p:ext uri="{BB962C8B-B14F-4D97-AF65-F5344CB8AC3E}">
        <p14:creationId xmlns:p14="http://schemas.microsoft.com/office/powerpoint/2010/main" val="372242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E94EB46-CB76-AE4C-9016-15CF256E4474}" type="slidenum">
              <a:rPr lang="fr-FR" smtClean="0"/>
              <a:t>15</a:t>
            </a:fld>
            <a:endParaRPr lang="fr-FR"/>
          </a:p>
        </p:txBody>
      </p:sp>
    </p:spTree>
    <p:extLst>
      <p:ext uri="{BB962C8B-B14F-4D97-AF65-F5344CB8AC3E}">
        <p14:creationId xmlns:p14="http://schemas.microsoft.com/office/powerpoint/2010/main" val="636538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8" name="Triangle 17">
            <a:extLst>
              <a:ext uri="{FF2B5EF4-FFF2-40B4-BE49-F238E27FC236}">
                <a16:creationId xmlns:a16="http://schemas.microsoft.com/office/drawing/2014/main" id="{E117BD3E-0E1E-EB40-BEDE-CFCAE2430E27}"/>
              </a:ext>
            </a:extLst>
          </p:cNvPr>
          <p:cNvSpPr/>
          <p:nvPr userDrawn="1"/>
        </p:nvSpPr>
        <p:spPr>
          <a:xfrm rot="5400000">
            <a:off x="1445892" y="-1467468"/>
            <a:ext cx="6666776" cy="9586696"/>
          </a:xfrm>
          <a:prstGeom prst="triangle">
            <a:avLst>
              <a:gd name="adj" fmla="val 0"/>
            </a:avLst>
          </a:prstGeom>
          <a:solidFill>
            <a:srgbClr val="D4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603D957E-2E24-EE47-9A04-0BE858952210}"/>
              </a:ext>
            </a:extLst>
          </p:cNvPr>
          <p:cNvSpPr/>
          <p:nvPr userDrawn="1"/>
        </p:nvSpPr>
        <p:spPr>
          <a:xfrm>
            <a:off x="798295" y="956604"/>
            <a:ext cx="9143999" cy="3603905"/>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6516B8F-5225-AE47-8C09-67DDFB0D9C7C}"/>
              </a:ext>
            </a:extLst>
          </p:cNvPr>
          <p:cNvSpPr/>
          <p:nvPr userDrawn="1"/>
        </p:nvSpPr>
        <p:spPr>
          <a:xfrm>
            <a:off x="-15421" y="6114020"/>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A2EE0A26-AD50-8F4C-8766-8D0816940B02}"/>
              </a:ext>
            </a:extLst>
          </p:cNvPr>
          <p:cNvSpPr>
            <a:spLocks noGrp="1"/>
          </p:cNvSpPr>
          <p:nvPr>
            <p:ph type="ctrTitle"/>
          </p:nvPr>
        </p:nvSpPr>
        <p:spPr>
          <a:xfrm>
            <a:off x="795180" y="956604"/>
            <a:ext cx="9147116" cy="3603904"/>
          </a:xfrm>
          <a:noFill/>
        </p:spPr>
        <p:txBody>
          <a:bodyPr anchor="b">
            <a:normAutofit/>
          </a:bodyPr>
          <a:lstStyle>
            <a:lvl1pPr algn="ctr">
              <a:defRPr sz="4400" b="0">
                <a:solidFill>
                  <a:srgbClr val="D4E6D1"/>
                </a:solidFill>
                <a:latin typeface="Museo Sans 500" panose="02000000000000000000" pitchFamily="2" charset="77"/>
                <a:ea typeface="Roboto" pitchFamily="2" charset="0"/>
                <a:cs typeface="Museo Sans 500" panose="02000000000000000000" pitchFamily="2" charset="77"/>
              </a:defRPr>
            </a:lvl1pPr>
          </a:lstStyle>
          <a:p>
            <a:r>
              <a:rPr lang="fr-FR" dirty="0"/>
              <a:t>Modifiez le style du titre</a:t>
            </a:r>
          </a:p>
        </p:txBody>
      </p:sp>
      <p:sp>
        <p:nvSpPr>
          <p:cNvPr id="3" name="Sous-titre 2">
            <a:extLst>
              <a:ext uri="{FF2B5EF4-FFF2-40B4-BE49-F238E27FC236}">
                <a16:creationId xmlns:a16="http://schemas.microsoft.com/office/drawing/2014/main" id="{EE4D2DBD-6393-754A-9971-C93DAC348B72}"/>
              </a:ext>
            </a:extLst>
          </p:cNvPr>
          <p:cNvSpPr>
            <a:spLocks noGrp="1"/>
          </p:cNvSpPr>
          <p:nvPr>
            <p:ph type="subTitle" idx="1"/>
          </p:nvPr>
        </p:nvSpPr>
        <p:spPr>
          <a:xfrm>
            <a:off x="798296" y="4560509"/>
            <a:ext cx="9144000" cy="9505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26" name="Picture 2" descr="Accueil - IMSIC">
            <a:extLst>
              <a:ext uri="{FF2B5EF4-FFF2-40B4-BE49-F238E27FC236}">
                <a16:creationId xmlns:a16="http://schemas.microsoft.com/office/drawing/2014/main" id="{6ECA3839-127F-B844-B46A-D86D6CB13D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7052" y="6018885"/>
            <a:ext cx="988096" cy="540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ciété Française des Sciences de l'Information &amp; de la Communication |  SFSIC">
            <a:extLst>
              <a:ext uri="{FF2B5EF4-FFF2-40B4-BE49-F238E27FC236}">
                <a16:creationId xmlns:a16="http://schemas.microsoft.com/office/drawing/2014/main" id="{24C6CA6A-DF13-0C40-802B-3DD1202EED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89915" y="6075722"/>
            <a:ext cx="545737" cy="54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itut universitaire de technologie d'Aix-Marseille — Wikipédia">
            <a:extLst>
              <a:ext uri="{FF2B5EF4-FFF2-40B4-BE49-F238E27FC236}">
                <a16:creationId xmlns:a16="http://schemas.microsoft.com/office/drawing/2014/main" id="{3437F5FD-9C55-EB4C-8B65-D8C5E4EBBE9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07894" y="6114020"/>
            <a:ext cx="1587973" cy="54524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feux d’artifice&#10;&#10;Description générée automatiquement">
            <a:extLst>
              <a:ext uri="{FF2B5EF4-FFF2-40B4-BE49-F238E27FC236}">
                <a16:creationId xmlns:a16="http://schemas.microsoft.com/office/drawing/2014/main" id="{71B8A4C3-D32F-6147-AB80-4FD45FE4D7AE}"/>
              </a:ext>
            </a:extLst>
          </p:cNvPr>
          <p:cNvPicPr>
            <a:picLocks noChangeAspect="1"/>
          </p:cNvPicPr>
          <p:nvPr userDrawn="1"/>
        </p:nvPicPr>
        <p:blipFill rotWithShape="1">
          <a:blip r:embed="rId5"/>
          <a:srcRect b="12681"/>
          <a:stretch/>
        </p:blipFill>
        <p:spPr>
          <a:xfrm>
            <a:off x="8980419" y="6080299"/>
            <a:ext cx="871332" cy="536103"/>
          </a:xfrm>
          <a:prstGeom prst="rect">
            <a:avLst/>
          </a:prstGeom>
        </p:spPr>
      </p:pic>
      <p:pic>
        <p:nvPicPr>
          <p:cNvPr id="15" name="Image 14" descr="Une image contenant personne, verres, intérieur, regardant&#10;&#10;Description générée automatiquement">
            <a:extLst>
              <a:ext uri="{FF2B5EF4-FFF2-40B4-BE49-F238E27FC236}">
                <a16:creationId xmlns:a16="http://schemas.microsoft.com/office/drawing/2014/main" id="{1CAA8D60-2351-D945-8723-D11F9A96001B}"/>
              </a:ext>
            </a:extLst>
          </p:cNvPr>
          <p:cNvPicPr>
            <a:picLocks noChangeAspect="1"/>
          </p:cNvPicPr>
          <p:nvPr userDrawn="1"/>
        </p:nvPicPr>
        <p:blipFill>
          <a:blip r:embed="rId6"/>
          <a:stretch>
            <a:fillRect/>
          </a:stretch>
        </p:blipFill>
        <p:spPr>
          <a:xfrm>
            <a:off x="4308417" y="319723"/>
            <a:ext cx="7886700" cy="1422400"/>
          </a:xfrm>
          <a:prstGeom prst="rect">
            <a:avLst/>
          </a:prstGeom>
        </p:spPr>
      </p:pic>
      <p:sp>
        <p:nvSpPr>
          <p:cNvPr id="16" name="Rectangle 15">
            <a:extLst>
              <a:ext uri="{FF2B5EF4-FFF2-40B4-BE49-F238E27FC236}">
                <a16:creationId xmlns:a16="http://schemas.microsoft.com/office/drawing/2014/main" id="{D91FA9D4-8047-DE47-950B-D02A7F5338B1}"/>
              </a:ext>
            </a:extLst>
          </p:cNvPr>
          <p:cNvSpPr/>
          <p:nvPr userDrawn="1"/>
        </p:nvSpPr>
        <p:spPr>
          <a:xfrm>
            <a:off x="4305301" y="325039"/>
            <a:ext cx="7886700" cy="141708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Espace réservé de la date 3">
            <a:extLst>
              <a:ext uri="{FF2B5EF4-FFF2-40B4-BE49-F238E27FC236}">
                <a16:creationId xmlns:a16="http://schemas.microsoft.com/office/drawing/2014/main" id="{B0723E75-DDF8-C344-9501-BFC1B326D265}"/>
              </a:ext>
            </a:extLst>
          </p:cNvPr>
          <p:cNvSpPr txBox="1">
            <a:spLocks/>
          </p:cNvSpPr>
          <p:nvPr userDrawn="1"/>
        </p:nvSpPr>
        <p:spPr>
          <a:xfrm>
            <a:off x="-15421" y="6204080"/>
            <a:ext cx="1490770" cy="365125"/>
          </a:xfrm>
          <a:prstGeom prst="rect">
            <a:avLst/>
          </a:prstGeom>
          <a:noFill/>
        </p:spPr>
        <p:txBody>
          <a:bodyPr vert="horz" lIns="91440" tIns="45720" rIns="91440" bIns="45720" rtlCol="0" anchor="ctr"/>
          <a:lstStyle>
            <a:defPPr>
              <a:defRPr lang="fr-FR"/>
            </a:defPPr>
            <a:lvl1pPr marL="0" algn="l" defTabSz="914400" rtl="0" eaLnBrk="1" latinLnBrk="0" hangingPunct="1">
              <a:defRPr sz="1800" b="0" i="0" kern="1200">
                <a:solidFill>
                  <a:srgbClr val="D4E6D1"/>
                </a:solidFill>
                <a:latin typeface="Gotham" panose="02000604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693573-1988-B641-B794-D6F1797E819E}" type="datetimeFigureOut">
              <a:rPr lang="fr-FR" smtClean="0"/>
              <a:pPr/>
              <a:t>10/12/2020</a:t>
            </a:fld>
            <a:endParaRPr lang="fr-FR" dirty="0"/>
          </a:p>
        </p:txBody>
      </p:sp>
      <p:sp>
        <p:nvSpPr>
          <p:cNvPr id="17" name="Rectangle 16">
            <a:extLst>
              <a:ext uri="{FF2B5EF4-FFF2-40B4-BE49-F238E27FC236}">
                <a16:creationId xmlns:a16="http://schemas.microsoft.com/office/drawing/2014/main" id="{50C618EF-0615-E94F-99A7-466FF58ABF7D}"/>
              </a:ext>
            </a:extLst>
          </p:cNvPr>
          <p:cNvSpPr/>
          <p:nvPr userDrawn="1"/>
        </p:nvSpPr>
        <p:spPr>
          <a:xfrm>
            <a:off x="9942294" y="1784327"/>
            <a:ext cx="2249706" cy="3170099"/>
          </a:xfrm>
          <a:prstGeom prst="rect">
            <a:avLst/>
          </a:prstGeom>
          <a:noFill/>
          <a:ln>
            <a:noFill/>
          </a:ln>
        </p:spPr>
        <p:txBody>
          <a:bodyPr wrap="square">
            <a:spAutoFit/>
          </a:bodyPr>
          <a:lstStyle/>
          <a:p>
            <a:pPr algn="r"/>
            <a:r>
              <a:rPr lang="fr-FR" sz="2000" b="0" dirty="0">
                <a:solidFill>
                  <a:srgbClr val="279E47"/>
                </a:solidFill>
              </a:rPr>
              <a:t>Comment parler d’environnement ?</a:t>
            </a:r>
          </a:p>
          <a:p>
            <a:pPr algn="r"/>
            <a:r>
              <a:rPr lang="fr-FR" sz="1600" b="1" i="0" dirty="0">
                <a:solidFill>
                  <a:srgbClr val="4E849C"/>
                </a:solidFill>
              </a:rPr>
              <a:t>Héros/hérauts et communication environnementale</a:t>
            </a:r>
          </a:p>
          <a:p>
            <a:pPr algn="r"/>
            <a:endParaRPr lang="fr-FR" sz="1600" dirty="0">
              <a:solidFill>
                <a:srgbClr val="4E849C"/>
              </a:solidFill>
            </a:endParaRPr>
          </a:p>
          <a:p>
            <a:pPr algn="r"/>
            <a:r>
              <a:rPr lang="fr-FR" sz="1600" i="1" dirty="0">
                <a:solidFill>
                  <a:srgbClr val="4E849C"/>
                </a:solidFill>
              </a:rPr>
              <a:t>GER Communication, Environnement, Science et Société</a:t>
            </a:r>
          </a:p>
          <a:p>
            <a:pPr algn="r"/>
            <a:endParaRPr lang="fr-FR" sz="1600" i="1" dirty="0">
              <a:solidFill>
                <a:srgbClr val="4E849C"/>
              </a:solidFill>
            </a:endParaRPr>
          </a:p>
          <a:p>
            <a:pPr algn="r"/>
            <a:r>
              <a:rPr lang="fr-FR" sz="1600" i="1" dirty="0">
                <a:solidFill>
                  <a:srgbClr val="4E849C"/>
                </a:solidFill>
              </a:rPr>
              <a:t>9, 10 et 11 décembre 2020</a:t>
            </a:r>
          </a:p>
        </p:txBody>
      </p:sp>
    </p:spTree>
    <p:extLst>
      <p:ext uri="{BB962C8B-B14F-4D97-AF65-F5344CB8AC3E}">
        <p14:creationId xmlns:p14="http://schemas.microsoft.com/office/powerpoint/2010/main" val="277089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id="{0A7C1BAD-22C5-BE4B-8848-0E5894C16A8D}"/>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A5B71B6-90B3-2C4B-8EA8-E7D674A820D2}"/>
              </a:ext>
            </a:extLst>
          </p:cNvPr>
          <p:cNvSpPr/>
          <p:nvPr userDrawn="1"/>
        </p:nvSpPr>
        <p:spPr>
          <a:xfrm>
            <a:off x="0" y="1250"/>
            <a:ext cx="12194953" cy="1266339"/>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Image 19" descr="Une image contenant personne, verres, intérieur, regardant&#10;&#10;Description générée automatiquement">
            <a:extLst>
              <a:ext uri="{FF2B5EF4-FFF2-40B4-BE49-F238E27FC236}">
                <a16:creationId xmlns:a16="http://schemas.microsoft.com/office/drawing/2014/main" id="{2505B3E3-EA91-7248-BBC6-5539A5CF19CE}"/>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22" name="Rectangle 21">
            <a:extLst>
              <a:ext uri="{FF2B5EF4-FFF2-40B4-BE49-F238E27FC236}">
                <a16:creationId xmlns:a16="http://schemas.microsoft.com/office/drawing/2014/main" id="{96C61868-C181-B448-B134-6450E5216603}"/>
              </a:ext>
            </a:extLst>
          </p:cNvPr>
          <p:cNvSpPr/>
          <p:nvPr userDrawn="1"/>
        </p:nvSpPr>
        <p:spPr>
          <a:xfrm>
            <a:off x="895188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2" name="Titre 1">
            <a:extLst>
              <a:ext uri="{FF2B5EF4-FFF2-40B4-BE49-F238E27FC236}">
                <a16:creationId xmlns:a16="http://schemas.microsoft.com/office/drawing/2014/main" id="{FA4B05FF-FE31-1744-984E-37841E109CF4}"/>
              </a:ext>
            </a:extLst>
          </p:cNvPr>
          <p:cNvSpPr>
            <a:spLocks noGrp="1"/>
          </p:cNvSpPr>
          <p:nvPr>
            <p:ph type="title"/>
          </p:nvPr>
        </p:nvSpPr>
        <p:spPr>
          <a:noFill/>
        </p:spPr>
        <p:txBody>
          <a:bodyPr/>
          <a:lstStyle>
            <a:lvl1pPr>
              <a:defRPr>
                <a:solidFill>
                  <a:srgbClr val="9CC596"/>
                </a:solidFill>
              </a:defRPr>
            </a:lvl1pPr>
          </a:lstStyle>
          <a:p>
            <a:r>
              <a:rPr lang="fr-FR"/>
              <a:t>Modifiez le style du titre</a:t>
            </a:r>
          </a:p>
        </p:txBody>
      </p:sp>
      <p:sp>
        <p:nvSpPr>
          <p:cNvPr id="3" name="Espace réservé du texte vertical 2">
            <a:extLst>
              <a:ext uri="{FF2B5EF4-FFF2-40B4-BE49-F238E27FC236}">
                <a16:creationId xmlns:a16="http://schemas.microsoft.com/office/drawing/2014/main" id="{4C3E302D-039D-454E-9F4F-F74B96FDE5BF}"/>
              </a:ext>
            </a:extLst>
          </p:cNvPr>
          <p:cNvSpPr>
            <a:spLocks noGrp="1"/>
          </p:cNvSpPr>
          <p:nvPr>
            <p:ph type="body" orient="vert" idx="1"/>
          </p:nvPr>
        </p:nvSpPr>
        <p:spPr>
          <a:xfrm>
            <a:off x="838200" y="1825625"/>
            <a:ext cx="10515600" cy="34893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a:extLst>
              <a:ext uri="{FF2B5EF4-FFF2-40B4-BE49-F238E27FC236}">
                <a16:creationId xmlns:a16="http://schemas.microsoft.com/office/drawing/2014/main" id="{4D45F0D9-420F-8C4E-81BA-2A9D0F090BC7}"/>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numéro de diapositive 5">
            <a:extLst>
              <a:ext uri="{FF2B5EF4-FFF2-40B4-BE49-F238E27FC236}">
                <a16:creationId xmlns:a16="http://schemas.microsoft.com/office/drawing/2014/main" id="{8530A4DB-3A15-5D4A-8E53-935A82B9CA77}"/>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sp>
        <p:nvSpPr>
          <p:cNvPr id="12" name="Rectangle 11">
            <a:extLst>
              <a:ext uri="{FF2B5EF4-FFF2-40B4-BE49-F238E27FC236}">
                <a16:creationId xmlns:a16="http://schemas.microsoft.com/office/drawing/2014/main" id="{7251D4E1-0805-4E84-B538-84FD8562F66C}"/>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5189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id="{792FE959-DEC5-1B4A-AAF9-617D3E2E12FB}"/>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vertical 1">
            <a:extLst>
              <a:ext uri="{FF2B5EF4-FFF2-40B4-BE49-F238E27FC236}">
                <a16:creationId xmlns:a16="http://schemas.microsoft.com/office/drawing/2014/main" id="{9C5E3094-DD19-464C-B72A-20682E229A28}"/>
              </a:ext>
            </a:extLst>
          </p:cNvPr>
          <p:cNvSpPr>
            <a:spLocks noGrp="1"/>
          </p:cNvSpPr>
          <p:nvPr>
            <p:ph type="title" orient="vert"/>
          </p:nvPr>
        </p:nvSpPr>
        <p:spPr>
          <a:xfrm>
            <a:off x="8724900" y="985838"/>
            <a:ext cx="2628900" cy="4443412"/>
          </a:xfrm>
          <a:solidFill>
            <a:srgbClr val="4E849C"/>
          </a:solidFill>
        </p:spPr>
        <p:txBody>
          <a:bodyPr vert="eaVert"/>
          <a:lstStyle>
            <a:lvl1pPr>
              <a:defRPr>
                <a:solidFill>
                  <a:srgbClr val="9CC596"/>
                </a:solidFill>
              </a:defRPr>
            </a:lvl1pPr>
          </a:lstStyle>
          <a:p>
            <a:r>
              <a:rPr lang="fr-FR" dirty="0"/>
              <a:t>Modifiez le style du titre</a:t>
            </a:r>
          </a:p>
        </p:txBody>
      </p:sp>
      <p:sp>
        <p:nvSpPr>
          <p:cNvPr id="3" name="Espace réservé du texte vertical 2">
            <a:extLst>
              <a:ext uri="{FF2B5EF4-FFF2-40B4-BE49-F238E27FC236}">
                <a16:creationId xmlns:a16="http://schemas.microsoft.com/office/drawing/2014/main" id="{791A6A49-DF2D-0248-99FB-E6E45B4DFD3B}"/>
              </a:ext>
            </a:extLst>
          </p:cNvPr>
          <p:cNvSpPr>
            <a:spLocks noGrp="1"/>
          </p:cNvSpPr>
          <p:nvPr>
            <p:ph type="body" orient="vert" idx="1"/>
          </p:nvPr>
        </p:nvSpPr>
        <p:spPr>
          <a:xfrm>
            <a:off x="838200" y="985838"/>
            <a:ext cx="7734300" cy="44434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a:extLst>
              <a:ext uri="{FF2B5EF4-FFF2-40B4-BE49-F238E27FC236}">
                <a16:creationId xmlns:a16="http://schemas.microsoft.com/office/drawing/2014/main" id="{3D014E54-E991-8844-BC86-59B60B89B25A}"/>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numéro de diapositive 5">
            <a:extLst>
              <a:ext uri="{FF2B5EF4-FFF2-40B4-BE49-F238E27FC236}">
                <a16:creationId xmlns:a16="http://schemas.microsoft.com/office/drawing/2014/main" id="{E16CD928-8DE5-D849-949E-300791B9DD45}"/>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sp>
        <p:nvSpPr>
          <p:cNvPr id="14" name="Rectangle 13">
            <a:extLst>
              <a:ext uri="{FF2B5EF4-FFF2-40B4-BE49-F238E27FC236}">
                <a16:creationId xmlns:a16="http://schemas.microsoft.com/office/drawing/2014/main" id="{2AC754A2-2EB5-7649-B523-D4B4ABFBF855}"/>
              </a:ext>
            </a:extLst>
          </p:cNvPr>
          <p:cNvSpPr/>
          <p:nvPr userDrawn="1"/>
        </p:nvSpPr>
        <p:spPr>
          <a:xfrm>
            <a:off x="5329647" y="265365"/>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pic>
        <p:nvPicPr>
          <p:cNvPr id="15" name="Image 14" descr="Une image contenant personne, verres, intérieur, regardant&#10;&#10;Description générée automatiquement">
            <a:extLst>
              <a:ext uri="{FF2B5EF4-FFF2-40B4-BE49-F238E27FC236}">
                <a16:creationId xmlns:a16="http://schemas.microsoft.com/office/drawing/2014/main" id="{B1FE2DFB-AECD-7141-B3A8-37BC4DBFFEB8}"/>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12" name="Rectangle 11">
            <a:extLst>
              <a:ext uri="{FF2B5EF4-FFF2-40B4-BE49-F238E27FC236}">
                <a16:creationId xmlns:a16="http://schemas.microsoft.com/office/drawing/2014/main" id="{700B0301-B470-4024-9B8A-99936BB838D1}"/>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34307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91C2A2E5-4817-3D4D-A469-FBD880DC7558}"/>
              </a:ext>
            </a:extLst>
          </p:cNvPr>
          <p:cNvSpPr/>
          <p:nvPr userDrawn="1"/>
        </p:nvSpPr>
        <p:spPr>
          <a:xfrm rot="16200000">
            <a:off x="4058920"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F32F8A2-9BC4-E540-949B-3A52E311578B}"/>
              </a:ext>
            </a:extLst>
          </p:cNvPr>
          <p:cNvSpPr/>
          <p:nvPr userDrawn="1"/>
        </p:nvSpPr>
        <p:spPr>
          <a:xfrm>
            <a:off x="0" y="1250"/>
            <a:ext cx="12194953" cy="1266339"/>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A85E13B8-C6A9-1D48-86D4-39A9CC990D38}"/>
              </a:ext>
            </a:extLst>
          </p:cNvPr>
          <p:cNvSpPr>
            <a:spLocks noGrp="1"/>
          </p:cNvSpPr>
          <p:nvPr>
            <p:ph type="title"/>
          </p:nvPr>
        </p:nvSpPr>
        <p:spPr>
          <a:xfrm>
            <a:off x="838200" y="365125"/>
            <a:ext cx="10515600" cy="1266339"/>
          </a:xfrm>
          <a:noFill/>
        </p:spPr>
        <p:txBody>
          <a:bodyPr/>
          <a:lstStyle>
            <a:lvl1pPr>
              <a:defRPr b="0">
                <a:solidFill>
                  <a:srgbClr val="9CC596"/>
                </a:solidFill>
                <a:latin typeface="+mj-lt"/>
              </a:defRPr>
            </a:lvl1pPr>
          </a:lstStyle>
          <a:p>
            <a:r>
              <a:rPr lang="fr-FR" dirty="0"/>
              <a:t>Modifiez le style du titre</a:t>
            </a:r>
          </a:p>
        </p:txBody>
      </p:sp>
      <p:sp>
        <p:nvSpPr>
          <p:cNvPr id="3" name="Espace réservé du contenu 2">
            <a:extLst>
              <a:ext uri="{FF2B5EF4-FFF2-40B4-BE49-F238E27FC236}">
                <a16:creationId xmlns:a16="http://schemas.microsoft.com/office/drawing/2014/main" id="{3F2870CE-F732-9145-8AAB-50278333A534}"/>
              </a:ext>
            </a:extLst>
          </p:cNvPr>
          <p:cNvSpPr>
            <a:spLocks noGrp="1"/>
          </p:cNvSpPr>
          <p:nvPr>
            <p:ph idx="1"/>
          </p:nvPr>
        </p:nvSpPr>
        <p:spPr>
          <a:xfrm>
            <a:off x="838200" y="1706347"/>
            <a:ext cx="10515600" cy="4470616"/>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Rectangle 8">
            <a:extLst>
              <a:ext uri="{FF2B5EF4-FFF2-40B4-BE49-F238E27FC236}">
                <a16:creationId xmlns:a16="http://schemas.microsoft.com/office/drawing/2014/main" id="{0068B925-7876-9E42-A478-EAAFE635A0E9}"/>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numéro de diapositive 5">
            <a:extLst>
              <a:ext uri="{FF2B5EF4-FFF2-40B4-BE49-F238E27FC236}">
                <a16:creationId xmlns:a16="http://schemas.microsoft.com/office/drawing/2014/main" id="{285C9388-A192-544E-B002-FD8D5CF701B5}"/>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pic>
        <p:nvPicPr>
          <p:cNvPr id="7" name="Image 6" descr="Une image contenant personne, verres, intérieur, regardant&#10;&#10;Description générée automatiquement">
            <a:extLst>
              <a:ext uri="{FF2B5EF4-FFF2-40B4-BE49-F238E27FC236}">
                <a16:creationId xmlns:a16="http://schemas.microsoft.com/office/drawing/2014/main" id="{C7B5E1B1-A993-FF40-B479-1150D90AB5CA}"/>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8" name="Rectangle 7">
            <a:extLst>
              <a:ext uri="{FF2B5EF4-FFF2-40B4-BE49-F238E27FC236}">
                <a16:creationId xmlns:a16="http://schemas.microsoft.com/office/drawing/2014/main" id="{DC236AA5-DE02-714B-B5B1-B7C4CAEE96B7}"/>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870E8944-32F1-324E-B1CF-EED29B5B2BA9}"/>
              </a:ext>
            </a:extLst>
          </p:cNvPr>
          <p:cNvSpPr/>
          <p:nvPr userDrawn="1"/>
        </p:nvSpPr>
        <p:spPr>
          <a:xfrm>
            <a:off x="895188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Tree>
    <p:extLst>
      <p:ext uri="{BB962C8B-B14F-4D97-AF65-F5344CB8AC3E}">
        <p14:creationId xmlns:p14="http://schemas.microsoft.com/office/powerpoint/2010/main" val="141612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id="{1F5909D6-B8C9-C54D-9E8D-645DDD0FDAE6}"/>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489FB1E-B92C-D148-8A31-6B6FDF3614C8}"/>
              </a:ext>
            </a:extLst>
          </p:cNvPr>
          <p:cNvSpPr>
            <a:spLocks noGrp="1"/>
          </p:cNvSpPr>
          <p:nvPr>
            <p:ph type="title"/>
          </p:nvPr>
        </p:nvSpPr>
        <p:spPr>
          <a:xfrm>
            <a:off x="831850" y="1709738"/>
            <a:ext cx="10515600" cy="2852737"/>
          </a:xfrm>
          <a:solidFill>
            <a:srgbClr val="4E849C"/>
          </a:solidFill>
        </p:spPr>
        <p:txBody>
          <a:bodyPr anchor="b"/>
          <a:lstStyle>
            <a:lvl1pPr>
              <a:defRPr sz="6000">
                <a:solidFill>
                  <a:srgbClr val="9CC596"/>
                </a:solidFill>
              </a:defRPr>
            </a:lvl1pPr>
          </a:lstStyle>
          <a:p>
            <a:r>
              <a:rPr lang="fr-FR" dirty="0"/>
              <a:t>Modifiez le style du titre</a:t>
            </a:r>
          </a:p>
        </p:txBody>
      </p:sp>
      <p:sp>
        <p:nvSpPr>
          <p:cNvPr id="3" name="Espace réservé du texte 2">
            <a:extLst>
              <a:ext uri="{FF2B5EF4-FFF2-40B4-BE49-F238E27FC236}">
                <a16:creationId xmlns:a16="http://schemas.microsoft.com/office/drawing/2014/main" id="{2D0D484D-89A6-0F45-82B2-1F7C23E95E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10" name="Rectangle 9">
            <a:extLst>
              <a:ext uri="{FF2B5EF4-FFF2-40B4-BE49-F238E27FC236}">
                <a16:creationId xmlns:a16="http://schemas.microsoft.com/office/drawing/2014/main" id="{407269D4-CA36-E74A-A8E7-830DEF34CF29}"/>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numéro de diapositive 5">
            <a:extLst>
              <a:ext uri="{FF2B5EF4-FFF2-40B4-BE49-F238E27FC236}">
                <a16:creationId xmlns:a16="http://schemas.microsoft.com/office/drawing/2014/main" id="{28A161A8-72EF-5243-92C4-07908C29D8B8}"/>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pic>
        <p:nvPicPr>
          <p:cNvPr id="16" name="Image 15" descr="Une image contenant personne, verres, intérieur, regardant&#10;&#10;Description générée automatiquement">
            <a:extLst>
              <a:ext uri="{FF2B5EF4-FFF2-40B4-BE49-F238E27FC236}">
                <a16:creationId xmlns:a16="http://schemas.microsoft.com/office/drawing/2014/main" id="{0F3C9C03-341C-F542-8082-BFAE1C65A094}"/>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18" name="Rectangle 17">
            <a:extLst>
              <a:ext uri="{FF2B5EF4-FFF2-40B4-BE49-F238E27FC236}">
                <a16:creationId xmlns:a16="http://schemas.microsoft.com/office/drawing/2014/main" id="{5FCCE69E-A9DA-2E49-B233-B7B87B074A8D}"/>
              </a:ext>
            </a:extLst>
          </p:cNvPr>
          <p:cNvSpPr/>
          <p:nvPr userDrawn="1"/>
        </p:nvSpPr>
        <p:spPr>
          <a:xfrm>
            <a:off x="896712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12" name="Rectangle 11">
            <a:extLst>
              <a:ext uri="{FF2B5EF4-FFF2-40B4-BE49-F238E27FC236}">
                <a16:creationId xmlns:a16="http://schemas.microsoft.com/office/drawing/2014/main" id="{C693645B-3406-43A2-A6CF-28F63D2E0C3C}"/>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8567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D145C65F-E336-9C48-A02E-A3F105A97F23}"/>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440B8931-7D90-8344-81F7-BCB5E928B859}"/>
              </a:ext>
            </a:extLst>
          </p:cNvPr>
          <p:cNvSpPr/>
          <p:nvPr userDrawn="1"/>
        </p:nvSpPr>
        <p:spPr>
          <a:xfrm>
            <a:off x="0" y="1250"/>
            <a:ext cx="12194953" cy="1266339"/>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Image 29" descr="Une image contenant personne, verres, intérieur, regardant&#10;&#10;Description générée automatiquement">
            <a:extLst>
              <a:ext uri="{FF2B5EF4-FFF2-40B4-BE49-F238E27FC236}">
                <a16:creationId xmlns:a16="http://schemas.microsoft.com/office/drawing/2014/main" id="{4496C0F6-F2B2-2849-A4A6-0AFCEEACC223}"/>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32" name="Rectangle 31">
            <a:extLst>
              <a:ext uri="{FF2B5EF4-FFF2-40B4-BE49-F238E27FC236}">
                <a16:creationId xmlns:a16="http://schemas.microsoft.com/office/drawing/2014/main" id="{13EDFABE-77BD-5146-ACF3-48ABD81EF945}"/>
              </a:ext>
            </a:extLst>
          </p:cNvPr>
          <p:cNvSpPr/>
          <p:nvPr userDrawn="1"/>
        </p:nvSpPr>
        <p:spPr>
          <a:xfrm>
            <a:off x="895188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3" name="Espace réservé du contenu 2">
            <a:extLst>
              <a:ext uri="{FF2B5EF4-FFF2-40B4-BE49-F238E27FC236}">
                <a16:creationId xmlns:a16="http://schemas.microsoft.com/office/drawing/2014/main" id="{69FC6510-E78B-AB4C-999B-4CBD97F3022D}"/>
              </a:ext>
            </a:extLst>
          </p:cNvPr>
          <p:cNvSpPr>
            <a:spLocks noGrp="1"/>
          </p:cNvSpPr>
          <p:nvPr>
            <p:ph sz="half" idx="1"/>
          </p:nvPr>
        </p:nvSpPr>
        <p:spPr>
          <a:xfrm>
            <a:off x="838200" y="1631465"/>
            <a:ext cx="5181600" cy="431213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BE882D5-8069-7B4F-AECC-CC4A25889C5D}"/>
              </a:ext>
            </a:extLst>
          </p:cNvPr>
          <p:cNvSpPr>
            <a:spLocks noGrp="1"/>
          </p:cNvSpPr>
          <p:nvPr>
            <p:ph sz="half" idx="2"/>
          </p:nvPr>
        </p:nvSpPr>
        <p:spPr>
          <a:xfrm>
            <a:off x="6172200" y="1631465"/>
            <a:ext cx="5181600" cy="431213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Rectangle 10">
            <a:extLst>
              <a:ext uri="{FF2B5EF4-FFF2-40B4-BE49-F238E27FC236}">
                <a16:creationId xmlns:a16="http://schemas.microsoft.com/office/drawing/2014/main" id="{532A9284-B0BF-6D41-A5DD-9E7B01A47C59}"/>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space réservé du numéro de diapositive 5">
            <a:extLst>
              <a:ext uri="{FF2B5EF4-FFF2-40B4-BE49-F238E27FC236}">
                <a16:creationId xmlns:a16="http://schemas.microsoft.com/office/drawing/2014/main" id="{FEE0BEBE-ADE4-274D-B36D-35C68AF35BD1}"/>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sp>
        <p:nvSpPr>
          <p:cNvPr id="2" name="Titre 1">
            <a:extLst>
              <a:ext uri="{FF2B5EF4-FFF2-40B4-BE49-F238E27FC236}">
                <a16:creationId xmlns:a16="http://schemas.microsoft.com/office/drawing/2014/main" id="{03C57F8D-D272-8249-84D9-95AD73EA1E07}"/>
              </a:ext>
            </a:extLst>
          </p:cNvPr>
          <p:cNvSpPr>
            <a:spLocks noGrp="1"/>
          </p:cNvSpPr>
          <p:nvPr>
            <p:ph type="title"/>
          </p:nvPr>
        </p:nvSpPr>
        <p:spPr>
          <a:xfrm>
            <a:off x="838200" y="365125"/>
            <a:ext cx="10515600" cy="1266339"/>
          </a:xfrm>
          <a:noFill/>
        </p:spPr>
        <p:txBody>
          <a:bodyPr/>
          <a:lstStyle>
            <a:lvl1pPr>
              <a:defRPr>
                <a:solidFill>
                  <a:srgbClr val="9CC596"/>
                </a:solidFill>
              </a:defRPr>
            </a:lvl1pPr>
          </a:lstStyle>
          <a:p>
            <a:r>
              <a:rPr lang="fr-FR" dirty="0"/>
              <a:t>Modifiez le style du titre</a:t>
            </a:r>
          </a:p>
        </p:txBody>
      </p:sp>
      <p:sp>
        <p:nvSpPr>
          <p:cNvPr id="13" name="Rectangle 12">
            <a:extLst>
              <a:ext uri="{FF2B5EF4-FFF2-40B4-BE49-F238E27FC236}">
                <a16:creationId xmlns:a16="http://schemas.microsoft.com/office/drawing/2014/main" id="{4BF4600E-4834-4E0D-ABEA-CE6680121296}"/>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044879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id="{97EB0756-453A-B245-B453-52A8F2FB12FD}"/>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D50A7B5C-A989-8843-B290-7CD1234F784A}"/>
              </a:ext>
            </a:extLst>
          </p:cNvPr>
          <p:cNvSpPr/>
          <p:nvPr userDrawn="1"/>
        </p:nvSpPr>
        <p:spPr>
          <a:xfrm>
            <a:off x="0" y="1250"/>
            <a:ext cx="12194953" cy="1266339"/>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4" name="Image 23" descr="Une image contenant personne, verres, intérieur, regardant&#10;&#10;Description générée automatiquement">
            <a:extLst>
              <a:ext uri="{FF2B5EF4-FFF2-40B4-BE49-F238E27FC236}">
                <a16:creationId xmlns:a16="http://schemas.microsoft.com/office/drawing/2014/main" id="{2A962408-D81F-B543-AA35-E4869D98E094}"/>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26" name="Rectangle 25">
            <a:extLst>
              <a:ext uri="{FF2B5EF4-FFF2-40B4-BE49-F238E27FC236}">
                <a16:creationId xmlns:a16="http://schemas.microsoft.com/office/drawing/2014/main" id="{8431CF27-2D87-BC4C-9EF9-18CB090A90B5}"/>
              </a:ext>
            </a:extLst>
          </p:cNvPr>
          <p:cNvSpPr/>
          <p:nvPr userDrawn="1"/>
        </p:nvSpPr>
        <p:spPr>
          <a:xfrm>
            <a:off x="895188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2" name="Titre 1">
            <a:extLst>
              <a:ext uri="{FF2B5EF4-FFF2-40B4-BE49-F238E27FC236}">
                <a16:creationId xmlns:a16="http://schemas.microsoft.com/office/drawing/2014/main" id="{5412CB5E-B636-BA49-99AF-650FC9562622}"/>
              </a:ext>
            </a:extLst>
          </p:cNvPr>
          <p:cNvSpPr>
            <a:spLocks noGrp="1"/>
          </p:cNvSpPr>
          <p:nvPr>
            <p:ph type="title"/>
          </p:nvPr>
        </p:nvSpPr>
        <p:spPr>
          <a:xfrm>
            <a:off x="839788" y="365126"/>
            <a:ext cx="10515600" cy="1266338"/>
          </a:xfrm>
          <a:noFill/>
        </p:spPr>
        <p:txBody>
          <a:bodyPr/>
          <a:lstStyle>
            <a:lvl1pPr>
              <a:defRPr>
                <a:solidFill>
                  <a:srgbClr val="9CC596"/>
                </a:solidFill>
              </a:defRPr>
            </a:lvl1pPr>
          </a:lstStyle>
          <a:p>
            <a:r>
              <a:rPr lang="fr-FR" dirty="0"/>
              <a:t>Modifiez le style du titre</a:t>
            </a:r>
          </a:p>
        </p:txBody>
      </p:sp>
      <p:sp>
        <p:nvSpPr>
          <p:cNvPr id="3" name="Espace réservé du texte 2">
            <a:extLst>
              <a:ext uri="{FF2B5EF4-FFF2-40B4-BE49-F238E27FC236}">
                <a16:creationId xmlns:a16="http://schemas.microsoft.com/office/drawing/2014/main" id="{50DF07DD-0F99-754F-A68A-40995F4B0D97}"/>
              </a:ext>
            </a:extLst>
          </p:cNvPr>
          <p:cNvSpPr>
            <a:spLocks noGrp="1"/>
          </p:cNvSpPr>
          <p:nvPr>
            <p:ph type="body" idx="1"/>
          </p:nvPr>
        </p:nvSpPr>
        <p:spPr>
          <a:xfrm>
            <a:off x="839788" y="171026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8A88B67C-BAF5-FB4C-9B0C-CDCAF40262F7}"/>
              </a:ext>
            </a:extLst>
          </p:cNvPr>
          <p:cNvSpPr>
            <a:spLocks noGrp="1"/>
          </p:cNvSpPr>
          <p:nvPr>
            <p:ph sz="half" idx="2"/>
          </p:nvPr>
        </p:nvSpPr>
        <p:spPr>
          <a:xfrm>
            <a:off x="839788" y="2604360"/>
            <a:ext cx="5157787" cy="340042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EAE13F22-565A-BD43-A7C9-A0F4AA476F1A}"/>
              </a:ext>
            </a:extLst>
          </p:cNvPr>
          <p:cNvSpPr>
            <a:spLocks noGrp="1"/>
          </p:cNvSpPr>
          <p:nvPr>
            <p:ph type="body" sz="quarter" idx="3"/>
          </p:nvPr>
        </p:nvSpPr>
        <p:spPr>
          <a:xfrm>
            <a:off x="6172200" y="171026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63FE02-64D4-0549-958E-88D7A2E016D2}"/>
              </a:ext>
            </a:extLst>
          </p:cNvPr>
          <p:cNvSpPr>
            <a:spLocks noGrp="1"/>
          </p:cNvSpPr>
          <p:nvPr>
            <p:ph sz="quarter" idx="4"/>
          </p:nvPr>
        </p:nvSpPr>
        <p:spPr>
          <a:xfrm>
            <a:off x="6172200" y="2604360"/>
            <a:ext cx="5183188" cy="34004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12">
            <a:extLst>
              <a:ext uri="{FF2B5EF4-FFF2-40B4-BE49-F238E27FC236}">
                <a16:creationId xmlns:a16="http://schemas.microsoft.com/office/drawing/2014/main" id="{A51A3519-92BC-E14B-8C54-D749F8D0F5FB}"/>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numéro de diapositive 5">
            <a:extLst>
              <a:ext uri="{FF2B5EF4-FFF2-40B4-BE49-F238E27FC236}">
                <a16:creationId xmlns:a16="http://schemas.microsoft.com/office/drawing/2014/main" id="{B3A8A887-33E5-004F-802D-28F3B3A6B964}"/>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sp>
        <p:nvSpPr>
          <p:cNvPr id="15" name="Rectangle 14">
            <a:extLst>
              <a:ext uri="{FF2B5EF4-FFF2-40B4-BE49-F238E27FC236}">
                <a16:creationId xmlns:a16="http://schemas.microsoft.com/office/drawing/2014/main" id="{769904B0-AC22-4EA4-A143-3E5402CD8DB9}"/>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7268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6059293A-29A4-5941-BE4B-447A2461E4ED}"/>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7865A97-DCA2-A244-ABAF-F124EC1155B8}"/>
              </a:ext>
            </a:extLst>
          </p:cNvPr>
          <p:cNvSpPr/>
          <p:nvPr userDrawn="1"/>
        </p:nvSpPr>
        <p:spPr>
          <a:xfrm>
            <a:off x="0" y="1250"/>
            <a:ext cx="12194953" cy="1266339"/>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9" name="Image 18" descr="Une image contenant personne, verres, intérieur, regardant&#10;&#10;Description générée automatiquement">
            <a:extLst>
              <a:ext uri="{FF2B5EF4-FFF2-40B4-BE49-F238E27FC236}">
                <a16:creationId xmlns:a16="http://schemas.microsoft.com/office/drawing/2014/main" id="{66CDB3AC-3774-C844-AFF1-43810F51F6C2}"/>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21" name="Rectangle 20">
            <a:extLst>
              <a:ext uri="{FF2B5EF4-FFF2-40B4-BE49-F238E27FC236}">
                <a16:creationId xmlns:a16="http://schemas.microsoft.com/office/drawing/2014/main" id="{8BFB4841-CBBD-384C-9431-CA999A147BBA}"/>
              </a:ext>
            </a:extLst>
          </p:cNvPr>
          <p:cNvSpPr/>
          <p:nvPr userDrawn="1"/>
        </p:nvSpPr>
        <p:spPr>
          <a:xfrm>
            <a:off x="895188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2" name="Titre 1">
            <a:extLst>
              <a:ext uri="{FF2B5EF4-FFF2-40B4-BE49-F238E27FC236}">
                <a16:creationId xmlns:a16="http://schemas.microsoft.com/office/drawing/2014/main" id="{1E577851-AEFD-8748-A75A-D857A69214F3}"/>
              </a:ext>
            </a:extLst>
          </p:cNvPr>
          <p:cNvSpPr>
            <a:spLocks noGrp="1"/>
          </p:cNvSpPr>
          <p:nvPr>
            <p:ph type="title"/>
          </p:nvPr>
        </p:nvSpPr>
        <p:spPr>
          <a:xfrm>
            <a:off x="838200" y="365125"/>
            <a:ext cx="10515600" cy="1266339"/>
          </a:xfrm>
          <a:noFill/>
        </p:spPr>
        <p:txBody>
          <a:bodyPr/>
          <a:lstStyle>
            <a:lvl1pPr>
              <a:defRPr>
                <a:solidFill>
                  <a:srgbClr val="9CC596"/>
                </a:solidFill>
              </a:defRPr>
            </a:lvl1pPr>
          </a:lstStyle>
          <a:p>
            <a:r>
              <a:rPr lang="fr-FR"/>
              <a:t>Modifiez le style du titre</a:t>
            </a:r>
          </a:p>
        </p:txBody>
      </p:sp>
      <p:sp>
        <p:nvSpPr>
          <p:cNvPr id="9" name="Rectangle 8">
            <a:extLst>
              <a:ext uri="{FF2B5EF4-FFF2-40B4-BE49-F238E27FC236}">
                <a16:creationId xmlns:a16="http://schemas.microsoft.com/office/drawing/2014/main" id="{94874FA9-7D1A-744B-BFFF-1065DC3587A0}"/>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numéro de diapositive 5">
            <a:extLst>
              <a:ext uri="{FF2B5EF4-FFF2-40B4-BE49-F238E27FC236}">
                <a16:creationId xmlns:a16="http://schemas.microsoft.com/office/drawing/2014/main" id="{BBBD0A46-9CA9-C84C-AFC8-B0061C51E9FC}"/>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sp>
        <p:nvSpPr>
          <p:cNvPr id="11" name="Rectangle 10">
            <a:extLst>
              <a:ext uri="{FF2B5EF4-FFF2-40B4-BE49-F238E27FC236}">
                <a16:creationId xmlns:a16="http://schemas.microsoft.com/office/drawing/2014/main" id="{39992AFA-CF07-48FB-B6FE-D8B8A5C144E5}"/>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3288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0681B496-33F6-4843-A5ED-E5A7A7F0E8E5}"/>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8B5911D-4665-BF4D-9D54-DDE2D03F588A}"/>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numéro de diapositive 5">
            <a:extLst>
              <a:ext uri="{FF2B5EF4-FFF2-40B4-BE49-F238E27FC236}">
                <a16:creationId xmlns:a16="http://schemas.microsoft.com/office/drawing/2014/main" id="{B1502ADE-D892-424B-8D8B-8A4089D9F844}"/>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sp>
        <p:nvSpPr>
          <p:cNvPr id="17" name="Rectangle 16">
            <a:extLst>
              <a:ext uri="{FF2B5EF4-FFF2-40B4-BE49-F238E27FC236}">
                <a16:creationId xmlns:a16="http://schemas.microsoft.com/office/drawing/2014/main" id="{0AB15AB5-E33B-E84D-9A27-81C06A1A4379}"/>
              </a:ext>
            </a:extLst>
          </p:cNvPr>
          <p:cNvSpPr/>
          <p:nvPr userDrawn="1"/>
        </p:nvSpPr>
        <p:spPr>
          <a:xfrm>
            <a:off x="0" y="1250"/>
            <a:ext cx="12194953" cy="1266339"/>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8" name="Image 17" descr="Une image contenant personne, verres, intérieur, regardant&#10;&#10;Description générée automatiquement">
            <a:extLst>
              <a:ext uri="{FF2B5EF4-FFF2-40B4-BE49-F238E27FC236}">
                <a16:creationId xmlns:a16="http://schemas.microsoft.com/office/drawing/2014/main" id="{76088D1C-607B-014C-BB6F-15E8F6D6F144}"/>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20" name="Rectangle 19">
            <a:extLst>
              <a:ext uri="{FF2B5EF4-FFF2-40B4-BE49-F238E27FC236}">
                <a16:creationId xmlns:a16="http://schemas.microsoft.com/office/drawing/2014/main" id="{B474F063-C5CE-3849-BDAB-BD9E8614775D}"/>
              </a:ext>
            </a:extLst>
          </p:cNvPr>
          <p:cNvSpPr/>
          <p:nvPr userDrawn="1"/>
        </p:nvSpPr>
        <p:spPr>
          <a:xfrm>
            <a:off x="8951881"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10" name="Rectangle 9">
            <a:extLst>
              <a:ext uri="{FF2B5EF4-FFF2-40B4-BE49-F238E27FC236}">
                <a16:creationId xmlns:a16="http://schemas.microsoft.com/office/drawing/2014/main" id="{4379E8A2-5C2E-425B-958B-C496F8F0A08A}"/>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3794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B604F8F7-005B-2242-9995-5D38310BCC14}"/>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E597379-F307-AC4F-A2D0-37B538A0E0C9}"/>
              </a:ext>
            </a:extLst>
          </p:cNvPr>
          <p:cNvSpPr>
            <a:spLocks noGrp="1"/>
          </p:cNvSpPr>
          <p:nvPr>
            <p:ph type="title"/>
          </p:nvPr>
        </p:nvSpPr>
        <p:spPr>
          <a:xfrm>
            <a:off x="839788" y="457200"/>
            <a:ext cx="3932237" cy="1600200"/>
          </a:xfrm>
          <a:solidFill>
            <a:srgbClr val="4E849C"/>
          </a:solidFill>
        </p:spPr>
        <p:txBody>
          <a:bodyPr anchor="b"/>
          <a:lstStyle>
            <a:lvl1pPr>
              <a:defRPr sz="3200">
                <a:solidFill>
                  <a:srgbClr val="9CC596"/>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843E3EB3-41EF-0A45-832D-822051B0301B}"/>
              </a:ext>
            </a:extLst>
          </p:cNvPr>
          <p:cNvSpPr>
            <a:spLocks noGrp="1"/>
          </p:cNvSpPr>
          <p:nvPr>
            <p:ph idx="1"/>
          </p:nvPr>
        </p:nvSpPr>
        <p:spPr>
          <a:xfrm>
            <a:off x="5183188" y="105159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D3775EC-B0A2-3C44-8291-F63FC2A906D1}"/>
              </a:ext>
            </a:extLst>
          </p:cNvPr>
          <p:cNvSpPr>
            <a:spLocks noGrp="1"/>
          </p:cNvSpPr>
          <p:nvPr>
            <p:ph type="body" sz="half" idx="2"/>
          </p:nvPr>
        </p:nvSpPr>
        <p:spPr>
          <a:xfrm>
            <a:off x="839788" y="212156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1" name="Rectangle 10">
            <a:extLst>
              <a:ext uri="{FF2B5EF4-FFF2-40B4-BE49-F238E27FC236}">
                <a16:creationId xmlns:a16="http://schemas.microsoft.com/office/drawing/2014/main" id="{06F92830-A0C4-D64A-BB6F-90C3F1716C63}"/>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space réservé du numéro de diapositive 5">
            <a:extLst>
              <a:ext uri="{FF2B5EF4-FFF2-40B4-BE49-F238E27FC236}">
                <a16:creationId xmlns:a16="http://schemas.microsoft.com/office/drawing/2014/main" id="{A65BE801-02EC-5344-B2AB-DCB027695DC2}"/>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pic>
        <p:nvPicPr>
          <p:cNvPr id="17" name="Image 16" descr="Une image contenant personne, verres, intérieur, regardant&#10;&#10;Description générée automatiquement">
            <a:extLst>
              <a:ext uri="{FF2B5EF4-FFF2-40B4-BE49-F238E27FC236}">
                <a16:creationId xmlns:a16="http://schemas.microsoft.com/office/drawing/2014/main" id="{D92E2FBF-7FB5-5243-9401-723F358DE054}"/>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19" name="Rectangle 18">
            <a:extLst>
              <a:ext uri="{FF2B5EF4-FFF2-40B4-BE49-F238E27FC236}">
                <a16:creationId xmlns:a16="http://schemas.microsoft.com/office/drawing/2014/main" id="{2B11699C-5C21-7341-83AA-782A0CDD8E4E}"/>
              </a:ext>
            </a:extLst>
          </p:cNvPr>
          <p:cNvSpPr/>
          <p:nvPr userDrawn="1"/>
        </p:nvSpPr>
        <p:spPr>
          <a:xfrm>
            <a:off x="8954242"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13" name="Rectangle 12">
            <a:extLst>
              <a:ext uri="{FF2B5EF4-FFF2-40B4-BE49-F238E27FC236}">
                <a16:creationId xmlns:a16="http://schemas.microsoft.com/office/drawing/2014/main" id="{3C14471F-7DD9-43E3-AA96-FD0CD47682E7}"/>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53367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17E116A7-A7DC-9D44-8F2B-1E41595D23C7}"/>
              </a:ext>
            </a:extLst>
          </p:cNvPr>
          <p:cNvSpPr/>
          <p:nvPr userDrawn="1"/>
        </p:nvSpPr>
        <p:spPr>
          <a:xfrm rot="16200000">
            <a:off x="4063736" y="-1268736"/>
            <a:ext cx="6666776" cy="9586696"/>
          </a:xfrm>
          <a:prstGeom prst="triangle">
            <a:avLst>
              <a:gd name="adj" fmla="val 0"/>
            </a:avLst>
          </a:prstGeom>
          <a:solidFill>
            <a:srgbClr val="D4E6D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E50F3E1-3D9A-C34D-944D-A574AE4401C5}"/>
              </a:ext>
            </a:extLst>
          </p:cNvPr>
          <p:cNvSpPr>
            <a:spLocks noGrp="1"/>
          </p:cNvSpPr>
          <p:nvPr>
            <p:ph type="title"/>
          </p:nvPr>
        </p:nvSpPr>
        <p:spPr>
          <a:xfrm>
            <a:off x="839788" y="457200"/>
            <a:ext cx="3932237" cy="1600200"/>
          </a:xfrm>
          <a:solidFill>
            <a:srgbClr val="4E849C"/>
          </a:solidFill>
        </p:spPr>
        <p:txBody>
          <a:bodyPr anchor="b"/>
          <a:lstStyle>
            <a:lvl1pPr>
              <a:defRPr sz="3200">
                <a:solidFill>
                  <a:srgbClr val="9CC596"/>
                </a:solidFill>
              </a:defRPr>
            </a:lvl1pPr>
          </a:lstStyle>
          <a:p>
            <a:r>
              <a:rPr lang="fr-FR"/>
              <a:t>Modifiez le style du titre</a:t>
            </a:r>
          </a:p>
        </p:txBody>
      </p:sp>
      <p:sp>
        <p:nvSpPr>
          <p:cNvPr id="3" name="Espace réservé pour une image  2">
            <a:extLst>
              <a:ext uri="{FF2B5EF4-FFF2-40B4-BE49-F238E27FC236}">
                <a16:creationId xmlns:a16="http://schemas.microsoft.com/office/drawing/2014/main" id="{B6A91520-5D50-664D-A39D-D42D6E96A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002CF20-6B4C-5E43-95FC-333DC142E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1" name="Rectangle 10">
            <a:extLst>
              <a:ext uri="{FF2B5EF4-FFF2-40B4-BE49-F238E27FC236}">
                <a16:creationId xmlns:a16="http://schemas.microsoft.com/office/drawing/2014/main" id="{BDBFEDEA-F3AA-AC42-AC44-6B61F215C020}"/>
              </a:ext>
            </a:extLst>
          </p:cNvPr>
          <p:cNvSpPr/>
          <p:nvPr userDrawn="1"/>
        </p:nvSpPr>
        <p:spPr>
          <a:xfrm>
            <a:off x="5983626" y="6198428"/>
            <a:ext cx="6222442" cy="545246"/>
          </a:xfrm>
          <a:prstGeom prst="rect">
            <a:avLst/>
          </a:prstGeom>
          <a:solidFill>
            <a:srgbClr val="4E8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space réservé du numéro de diapositive 5">
            <a:extLst>
              <a:ext uri="{FF2B5EF4-FFF2-40B4-BE49-F238E27FC236}">
                <a16:creationId xmlns:a16="http://schemas.microsoft.com/office/drawing/2014/main" id="{DB2F4693-9579-AE45-BFBE-FDD9BD65967F}"/>
              </a:ext>
            </a:extLst>
          </p:cNvPr>
          <p:cNvSpPr>
            <a:spLocks noGrp="1"/>
          </p:cNvSpPr>
          <p:nvPr>
            <p:ph type="sldNum" sz="quarter" idx="12"/>
          </p:nvPr>
        </p:nvSpPr>
        <p:spPr>
          <a:xfrm>
            <a:off x="9094847" y="6055827"/>
            <a:ext cx="3095625" cy="365125"/>
          </a:xfrm>
        </p:spPr>
        <p:txBody>
          <a:bodyPr/>
          <a:lstStyle>
            <a:lvl1pPr>
              <a:defRPr sz="11500">
                <a:solidFill>
                  <a:srgbClr val="9CC596"/>
                </a:solidFill>
                <a:latin typeface="Museo Sans 500" panose="02000000000000000000" pitchFamily="2" charset="77"/>
              </a:defRPr>
            </a:lvl1pPr>
          </a:lstStyle>
          <a:p>
            <a:fld id="{3FE80603-C2F7-9944-BBF5-C20A1803DD2B}" type="slidenum">
              <a:rPr lang="fr-FR" smtClean="0"/>
              <a:pPr/>
              <a:t>‹N°›</a:t>
            </a:fld>
            <a:endParaRPr lang="fr-FR" dirty="0">
              <a:solidFill>
                <a:srgbClr val="9CC596"/>
              </a:solidFill>
            </a:endParaRPr>
          </a:p>
        </p:txBody>
      </p:sp>
      <p:pic>
        <p:nvPicPr>
          <p:cNvPr id="17" name="Image 16" descr="Une image contenant personne, verres, intérieur, regardant&#10;&#10;Description générée automatiquement">
            <a:extLst>
              <a:ext uri="{FF2B5EF4-FFF2-40B4-BE49-F238E27FC236}">
                <a16:creationId xmlns:a16="http://schemas.microsoft.com/office/drawing/2014/main" id="{6B705168-5019-E049-8842-A4B95EB7ED0D}"/>
              </a:ext>
            </a:extLst>
          </p:cNvPr>
          <p:cNvPicPr>
            <a:picLocks noChangeAspect="1"/>
          </p:cNvPicPr>
          <p:nvPr userDrawn="1"/>
        </p:nvPicPr>
        <p:blipFill>
          <a:blip r:embed="rId2"/>
          <a:stretch>
            <a:fillRect/>
          </a:stretch>
        </p:blipFill>
        <p:spPr>
          <a:xfrm>
            <a:off x="8613715" y="284926"/>
            <a:ext cx="3581401" cy="645921"/>
          </a:xfrm>
          <a:prstGeom prst="rect">
            <a:avLst/>
          </a:prstGeom>
        </p:spPr>
      </p:pic>
      <p:sp>
        <p:nvSpPr>
          <p:cNvPr id="19" name="Rectangle 18">
            <a:extLst>
              <a:ext uri="{FF2B5EF4-FFF2-40B4-BE49-F238E27FC236}">
                <a16:creationId xmlns:a16="http://schemas.microsoft.com/office/drawing/2014/main" id="{623E9C80-978E-5640-90C2-969470A8D039}"/>
              </a:ext>
            </a:extLst>
          </p:cNvPr>
          <p:cNvSpPr/>
          <p:nvPr userDrawn="1"/>
        </p:nvSpPr>
        <p:spPr>
          <a:xfrm>
            <a:off x="8954242" y="879519"/>
            <a:ext cx="3242853" cy="646331"/>
          </a:xfrm>
          <a:prstGeom prst="rect">
            <a:avLst/>
          </a:prstGeom>
          <a:solidFill>
            <a:schemeClr val="bg1"/>
          </a:solidFill>
        </p:spPr>
        <p:txBody>
          <a:bodyPr wrap="square">
            <a:spAutoFit/>
          </a:bodyPr>
          <a:lstStyle/>
          <a:p>
            <a:pPr algn="r"/>
            <a:r>
              <a:rPr lang="fr-FR" sz="1400" b="0" dirty="0">
                <a:solidFill>
                  <a:srgbClr val="279E47"/>
                </a:solidFill>
              </a:rPr>
              <a:t>Comment parler d’environnement ?</a:t>
            </a:r>
          </a:p>
          <a:p>
            <a:pPr algn="r"/>
            <a:r>
              <a:rPr lang="fr-FR" sz="1100" b="1" i="0" dirty="0">
                <a:solidFill>
                  <a:srgbClr val="4E849C"/>
                </a:solidFill>
              </a:rPr>
              <a:t>Héros/hérauts et communication environnementale</a:t>
            </a:r>
            <a:endParaRPr lang="fr-FR" sz="1100" dirty="0">
              <a:solidFill>
                <a:srgbClr val="4E849C"/>
              </a:solidFill>
            </a:endParaRPr>
          </a:p>
          <a:p>
            <a:pPr algn="r"/>
            <a:r>
              <a:rPr lang="fr-FR" sz="1100" i="1" dirty="0">
                <a:solidFill>
                  <a:srgbClr val="4E849C"/>
                </a:solidFill>
              </a:rPr>
              <a:t>GER CESS</a:t>
            </a:r>
          </a:p>
        </p:txBody>
      </p:sp>
      <p:sp>
        <p:nvSpPr>
          <p:cNvPr id="13" name="Rectangle 12">
            <a:extLst>
              <a:ext uri="{FF2B5EF4-FFF2-40B4-BE49-F238E27FC236}">
                <a16:creationId xmlns:a16="http://schemas.microsoft.com/office/drawing/2014/main" id="{E653EFC3-04C0-4E60-AEE3-F50D9B43DC3C}"/>
              </a:ext>
            </a:extLst>
          </p:cNvPr>
          <p:cNvSpPr/>
          <p:nvPr userDrawn="1"/>
        </p:nvSpPr>
        <p:spPr>
          <a:xfrm>
            <a:off x="8610599" y="283803"/>
            <a:ext cx="3581401" cy="6435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0519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4898BE2-9F24-3F4B-A6FB-2C1E721D76BA}"/>
              </a:ext>
            </a:extLst>
          </p:cNvPr>
          <p:cNvSpPr>
            <a:spLocks noGrp="1"/>
          </p:cNvSpPr>
          <p:nvPr>
            <p:ph type="title"/>
          </p:nvPr>
        </p:nvSpPr>
        <p:spPr>
          <a:xfrm>
            <a:off x="838200" y="365125"/>
            <a:ext cx="10515600" cy="1325563"/>
          </a:xfrm>
          <a:prstGeom prst="rect">
            <a:avLst/>
          </a:prstGeom>
          <a:solidFill>
            <a:srgbClr val="4E849C"/>
          </a:solidFill>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F35CF56-9A30-6E48-B721-3E085B130E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9C4EE99-1B32-EC49-AAD0-AB85E489FF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CEEFB-0C6C-B94E-A17C-5AE284FE95F3}" type="datetime1">
              <a:rPr lang="fr-FR" smtClean="0"/>
              <a:t>10/12/2020</a:t>
            </a:fld>
            <a:endParaRPr lang="fr-FR"/>
          </a:p>
        </p:txBody>
      </p:sp>
      <p:sp>
        <p:nvSpPr>
          <p:cNvPr id="5" name="Espace réservé du pied de page 4">
            <a:extLst>
              <a:ext uri="{FF2B5EF4-FFF2-40B4-BE49-F238E27FC236}">
                <a16:creationId xmlns:a16="http://schemas.microsoft.com/office/drawing/2014/main" id="{2276353F-0728-DB4B-9BCF-8E66854E5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F2FEC7-14AA-F642-BBFF-195D99CB5B54}"/>
              </a:ext>
            </a:extLst>
          </p:cNvPr>
          <p:cNvSpPr>
            <a:spLocks noGrp="1"/>
          </p:cNvSpPr>
          <p:nvPr>
            <p:ph type="sldNum" sz="quarter" idx="4"/>
          </p:nvPr>
        </p:nvSpPr>
        <p:spPr>
          <a:xfrm>
            <a:off x="8451669" y="6147804"/>
            <a:ext cx="2902131" cy="365125"/>
          </a:xfrm>
          <a:prstGeom prst="rect">
            <a:avLst/>
          </a:prstGeom>
        </p:spPr>
        <p:txBody>
          <a:bodyPr vert="horz" lIns="91440" tIns="45720" rIns="91440" bIns="45720" rtlCol="0" anchor="ctr"/>
          <a:lstStyle>
            <a:lvl1pPr algn="r">
              <a:defRPr sz="11500">
                <a:solidFill>
                  <a:schemeClr val="tx1">
                    <a:tint val="75000"/>
                  </a:schemeClr>
                </a:solidFill>
                <a:latin typeface="Museo Sans 500" panose="02000000000000000000" pitchFamily="2" charset="77"/>
              </a:defRPr>
            </a:lvl1pPr>
          </a:lstStyle>
          <a:p>
            <a:fld id="{3FE80603-C2F7-9944-BBF5-C20A1803DD2B}" type="slidenum">
              <a:rPr lang="fr-FR" smtClean="0"/>
              <a:pPr/>
              <a:t>‹N°›</a:t>
            </a:fld>
            <a:endParaRPr lang="fr-FR" sz="11500" dirty="0"/>
          </a:p>
        </p:txBody>
      </p:sp>
    </p:spTree>
    <p:extLst>
      <p:ext uri="{BB962C8B-B14F-4D97-AF65-F5344CB8AC3E}">
        <p14:creationId xmlns:p14="http://schemas.microsoft.com/office/powerpoint/2010/main" val="1093120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9CC59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E849C"/>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4E849C"/>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4E849C"/>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4E849C"/>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4E849C"/>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14996-0D81-A74C-A899-C7EEFBF286C9}"/>
              </a:ext>
            </a:extLst>
          </p:cNvPr>
          <p:cNvSpPr>
            <a:spLocks noGrp="1"/>
          </p:cNvSpPr>
          <p:nvPr>
            <p:ph type="ctrTitle"/>
          </p:nvPr>
        </p:nvSpPr>
        <p:spPr>
          <a:xfrm>
            <a:off x="798296" y="956604"/>
            <a:ext cx="9144000" cy="3603904"/>
          </a:xfrm>
        </p:spPr>
        <p:txBody>
          <a:bodyPr>
            <a:normAutofit/>
          </a:bodyPr>
          <a:lstStyle/>
          <a:p>
            <a:r>
              <a:rPr lang="fr-FR" sz="2800" dirty="0"/>
              <a:t>Le jeu vidéo de construction comme outil de mobilisation, de prise de parole et de matérialisation de problématiques écologiques et environnementales : le cas </a:t>
            </a:r>
            <a:r>
              <a:rPr lang="fr-FR" sz="2800" i="1" dirty="0"/>
              <a:t>LiègeCraft</a:t>
            </a:r>
            <a:r>
              <a:rPr lang="fr-FR" sz="2800" dirty="0"/>
              <a:t> </a:t>
            </a:r>
            <a:br>
              <a:rPr lang="fr-FR" dirty="0"/>
            </a:br>
            <a:endParaRPr lang="fr-FR" dirty="0"/>
          </a:p>
        </p:txBody>
      </p:sp>
      <p:sp>
        <p:nvSpPr>
          <p:cNvPr id="3" name="Sous-titre 2">
            <a:extLst>
              <a:ext uri="{FF2B5EF4-FFF2-40B4-BE49-F238E27FC236}">
                <a16:creationId xmlns:a16="http://schemas.microsoft.com/office/drawing/2014/main" id="{419918BD-0D44-634F-80CC-CF6811EF45BF}"/>
              </a:ext>
            </a:extLst>
          </p:cNvPr>
          <p:cNvSpPr>
            <a:spLocks noGrp="1"/>
          </p:cNvSpPr>
          <p:nvPr>
            <p:ph type="subTitle" idx="1"/>
          </p:nvPr>
        </p:nvSpPr>
        <p:spPr/>
        <p:txBody>
          <a:bodyPr>
            <a:normAutofit/>
          </a:bodyPr>
          <a:lstStyle/>
          <a:p>
            <a:r>
              <a:rPr lang="fr-FR" sz="2000" dirty="0">
                <a:effectLst>
                  <a:outerShdw blurRad="38100" dist="38100" dir="2700000" algn="tl">
                    <a:srgbClr val="000000">
                      <a:alpha val="43137"/>
                    </a:srgbClr>
                  </a:outerShdw>
                </a:effectLst>
              </a:rPr>
              <a:t>Alexis Messina </a:t>
            </a:r>
            <a:r>
              <a:rPr lang="fr-FR" sz="2000" dirty="0"/>
              <a:t>– Université de Liège, Liège Game Lab</a:t>
            </a:r>
          </a:p>
        </p:txBody>
      </p:sp>
      <p:pic>
        <p:nvPicPr>
          <p:cNvPr id="5" name="Image 4">
            <a:extLst>
              <a:ext uri="{FF2B5EF4-FFF2-40B4-BE49-F238E27FC236}">
                <a16:creationId xmlns:a16="http://schemas.microsoft.com/office/drawing/2014/main" id="{4D1AA075-0001-4280-AC65-2214C853468E}"/>
              </a:ext>
            </a:extLst>
          </p:cNvPr>
          <p:cNvPicPr>
            <a:picLocks noChangeAspect="1"/>
          </p:cNvPicPr>
          <p:nvPr/>
        </p:nvPicPr>
        <p:blipFill>
          <a:blip r:embed="rId3"/>
          <a:stretch>
            <a:fillRect/>
          </a:stretch>
        </p:blipFill>
        <p:spPr>
          <a:xfrm>
            <a:off x="159427" y="131580"/>
            <a:ext cx="2118282" cy="586437"/>
          </a:xfrm>
          <a:prstGeom prst="rect">
            <a:avLst/>
          </a:prstGeom>
        </p:spPr>
      </p:pic>
      <p:pic>
        <p:nvPicPr>
          <p:cNvPr id="7" name="Image 6">
            <a:extLst>
              <a:ext uri="{FF2B5EF4-FFF2-40B4-BE49-F238E27FC236}">
                <a16:creationId xmlns:a16="http://schemas.microsoft.com/office/drawing/2014/main" id="{FC474C0D-00A3-4C1B-8880-26C4A6A7229C}"/>
              </a:ext>
            </a:extLst>
          </p:cNvPr>
          <p:cNvPicPr>
            <a:picLocks noChangeAspect="1"/>
          </p:cNvPicPr>
          <p:nvPr/>
        </p:nvPicPr>
        <p:blipFill>
          <a:blip r:embed="rId4"/>
          <a:stretch>
            <a:fillRect/>
          </a:stretch>
        </p:blipFill>
        <p:spPr>
          <a:xfrm>
            <a:off x="2421083" y="175563"/>
            <a:ext cx="1139364" cy="498472"/>
          </a:xfrm>
          <a:prstGeom prst="rect">
            <a:avLst/>
          </a:prstGeom>
        </p:spPr>
      </p:pic>
      <p:sp>
        <p:nvSpPr>
          <p:cNvPr id="8" name="ZoneTexte 7">
            <a:extLst>
              <a:ext uri="{FF2B5EF4-FFF2-40B4-BE49-F238E27FC236}">
                <a16:creationId xmlns:a16="http://schemas.microsoft.com/office/drawing/2014/main" id="{D597457A-A376-492E-AAA3-0FA463A0A2CE}"/>
              </a:ext>
            </a:extLst>
          </p:cNvPr>
          <p:cNvSpPr txBox="1"/>
          <p:nvPr/>
        </p:nvSpPr>
        <p:spPr>
          <a:xfrm>
            <a:off x="3560447" y="6184961"/>
            <a:ext cx="4246162" cy="646331"/>
          </a:xfrm>
          <a:prstGeom prst="rect">
            <a:avLst/>
          </a:prstGeom>
          <a:noFill/>
        </p:spPr>
        <p:txBody>
          <a:bodyPr wrap="square" rtlCol="0">
            <a:spAutoFit/>
          </a:bodyPr>
          <a:lstStyle/>
          <a:p>
            <a:r>
              <a:rPr lang="fr-BE" i="1" dirty="0">
                <a:solidFill>
                  <a:schemeClr val="bg1"/>
                </a:solidFill>
              </a:rPr>
              <a:t>alexis.messina@uliege.be</a:t>
            </a:r>
          </a:p>
          <a:p>
            <a:endParaRPr lang="fr-BE" i="1" dirty="0">
              <a:solidFill>
                <a:schemeClr val="bg1"/>
              </a:solidFill>
            </a:endParaRPr>
          </a:p>
        </p:txBody>
      </p:sp>
    </p:spTree>
    <p:extLst>
      <p:ext uri="{BB962C8B-B14F-4D97-AF65-F5344CB8AC3E}">
        <p14:creationId xmlns:p14="http://schemas.microsoft.com/office/powerpoint/2010/main" val="3673586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EE9A3-07C3-41CE-A5CA-413927B2B292}"/>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Jeu vidéo et société</a:t>
            </a:r>
          </a:p>
        </p:txBody>
      </p:sp>
      <p:sp>
        <p:nvSpPr>
          <p:cNvPr id="3" name="Espace réservé du contenu 2">
            <a:extLst>
              <a:ext uri="{FF2B5EF4-FFF2-40B4-BE49-F238E27FC236}">
                <a16:creationId xmlns:a16="http://schemas.microsoft.com/office/drawing/2014/main" id="{FBC44267-22EA-43E9-8A27-72C8695D1914}"/>
              </a:ext>
            </a:extLst>
          </p:cNvPr>
          <p:cNvSpPr>
            <a:spLocks noGrp="1"/>
          </p:cNvSpPr>
          <p:nvPr>
            <p:ph idx="1"/>
          </p:nvPr>
        </p:nvSpPr>
        <p:spPr>
          <a:xfrm>
            <a:off x="838200" y="1767773"/>
            <a:ext cx="10515600" cy="4470616"/>
          </a:xfrm>
        </p:spPr>
        <p:txBody>
          <a:bodyPr/>
          <a:lstStyle/>
          <a:p>
            <a:pPr marL="0" indent="0">
              <a:buNone/>
            </a:pPr>
            <a:r>
              <a:rPr lang="fr-BE" dirty="0"/>
              <a:t>Produit et reflet d’un réel social, culturel, économique et politique</a:t>
            </a:r>
          </a:p>
          <a:p>
            <a:pPr marL="0" indent="0">
              <a:buNone/>
            </a:pPr>
            <a:endParaRPr lang="fr-BE" dirty="0"/>
          </a:p>
          <a:p>
            <a:pPr marL="457200" lvl="1" indent="0" algn="just">
              <a:buNone/>
            </a:pPr>
            <a:r>
              <a:rPr lang="fr-FR" sz="2000" dirty="0"/>
              <a:t>Les espaces vidéoludiques sont des créations qui peuvent, par leur forme, traduire des valeurs ou exprimer des conceptions du monde, reproduire, perpétuer ou subvertir des systèmes de domination, des manières d’appréhender ou de s’approprier un territoire (Barnabé, Bazile &amp; Cayatte, 2019:10)</a:t>
            </a:r>
          </a:p>
          <a:p>
            <a:pPr marL="457200" lvl="1" indent="0" algn="just">
              <a:buNone/>
            </a:pPr>
            <a:endParaRPr lang="fr-FR" sz="2000" dirty="0"/>
          </a:p>
          <a:p>
            <a:pPr marL="457200" lvl="1" indent="0" algn="just">
              <a:buNone/>
            </a:pPr>
            <a:r>
              <a:rPr lang="fr-FR" sz="2000" dirty="0"/>
              <a:t>	</a:t>
            </a:r>
          </a:p>
          <a:p>
            <a:pPr marL="457200" lvl="1" indent="0" algn="just">
              <a:buNone/>
            </a:pPr>
            <a:r>
              <a:rPr lang="fr-FR" sz="2000" dirty="0"/>
              <a:t>	</a:t>
            </a:r>
          </a:p>
          <a:p>
            <a:pPr marL="457200" lvl="1" indent="0" algn="just">
              <a:buNone/>
            </a:pPr>
            <a:r>
              <a:rPr lang="fr-FR" sz="2000" dirty="0"/>
              <a:t>	Entre jeu et société, un parcours dialectique</a:t>
            </a:r>
          </a:p>
          <a:p>
            <a:pPr marL="457200" lvl="1" indent="0" algn="just">
              <a:buNone/>
            </a:pPr>
            <a:endParaRPr lang="fr-BE" sz="2000" dirty="0"/>
          </a:p>
        </p:txBody>
      </p:sp>
      <p:sp>
        <p:nvSpPr>
          <p:cNvPr id="4" name="Espace réservé du numéro de diapositive 3">
            <a:extLst>
              <a:ext uri="{FF2B5EF4-FFF2-40B4-BE49-F238E27FC236}">
                <a16:creationId xmlns:a16="http://schemas.microsoft.com/office/drawing/2014/main" id="{D6A03DC4-7427-4259-801B-DF437AFA92F1}"/>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10</a:t>
            </a:fld>
            <a:endParaRPr lang="fr-FR" dirty="0">
              <a:solidFill>
                <a:srgbClr val="9CC596"/>
              </a:solidFill>
              <a:effectLst>
                <a:outerShdw blurRad="38100" dist="38100" dir="2700000" algn="tl">
                  <a:srgbClr val="000000">
                    <a:alpha val="43137"/>
                  </a:srgbClr>
                </a:outerShdw>
              </a:effectLst>
            </a:endParaRPr>
          </a:p>
        </p:txBody>
      </p:sp>
      <p:sp>
        <p:nvSpPr>
          <p:cNvPr id="5" name="Flèche : droite 4">
            <a:extLst>
              <a:ext uri="{FF2B5EF4-FFF2-40B4-BE49-F238E27FC236}">
                <a16:creationId xmlns:a16="http://schemas.microsoft.com/office/drawing/2014/main" id="{14A79247-B077-493C-ACC7-07B88E125B07}"/>
              </a:ext>
            </a:extLst>
          </p:cNvPr>
          <p:cNvSpPr/>
          <p:nvPr/>
        </p:nvSpPr>
        <p:spPr>
          <a:xfrm>
            <a:off x="1328057" y="5013325"/>
            <a:ext cx="195943" cy="13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7015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2B7C1E-B646-47DC-8EA0-D7CEC66C569B}"/>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Jeu vidéo et société</a:t>
            </a:r>
          </a:p>
        </p:txBody>
      </p:sp>
      <p:sp>
        <p:nvSpPr>
          <p:cNvPr id="3" name="Espace réservé du contenu 2">
            <a:extLst>
              <a:ext uri="{FF2B5EF4-FFF2-40B4-BE49-F238E27FC236}">
                <a16:creationId xmlns:a16="http://schemas.microsoft.com/office/drawing/2014/main" id="{697A09AC-6347-43F5-98FF-3614349382B4}"/>
              </a:ext>
            </a:extLst>
          </p:cNvPr>
          <p:cNvSpPr>
            <a:spLocks noGrp="1"/>
          </p:cNvSpPr>
          <p:nvPr>
            <p:ph idx="1"/>
          </p:nvPr>
        </p:nvSpPr>
        <p:spPr>
          <a:xfrm>
            <a:off x="838200" y="1767773"/>
            <a:ext cx="10515600" cy="4470616"/>
          </a:xfrm>
        </p:spPr>
        <p:txBody>
          <a:bodyPr/>
          <a:lstStyle/>
          <a:p>
            <a:pPr marL="0" indent="0">
              <a:buNone/>
            </a:pPr>
            <a:r>
              <a:rPr lang="fr-BE" dirty="0"/>
              <a:t>Méta-modèle géographique</a:t>
            </a:r>
          </a:p>
          <a:p>
            <a:pPr marL="0" indent="0">
              <a:buNone/>
            </a:pPr>
            <a:endParaRPr lang="fr-BE" dirty="0"/>
          </a:p>
          <a:p>
            <a:pPr marL="457200" lvl="1" indent="0" algn="just">
              <a:buNone/>
            </a:pPr>
            <a:r>
              <a:rPr lang="fr-FR" sz="2000" dirty="0"/>
              <a:t>La construction d’un modèle est une représentation de la réalité, une abstraction plus ou moins formalisée en langage logique, sous forme de récit littéraire, de carte géographique ou d’équation mathématique. Comme tout processus d’acquisition cognitive aboutit à un modèle, le déroulement d’une partie de jeu vidéo conduit le joueur à s’approprier ces modèles en analysant la façon dont la simulation répond à ses choix et décisions (Ter </a:t>
            </a:r>
            <a:r>
              <a:rPr lang="fr-FR" sz="2000" dirty="0" err="1"/>
              <a:t>Minassian</a:t>
            </a:r>
            <a:r>
              <a:rPr lang="fr-FR" sz="2000" dirty="0"/>
              <a:t> &amp; </a:t>
            </a:r>
            <a:r>
              <a:rPr lang="fr-FR" sz="2000" dirty="0" err="1"/>
              <a:t>Rufat</a:t>
            </a:r>
            <a:r>
              <a:rPr lang="fr-FR" sz="2000" dirty="0"/>
              <a:t>, 2008:5)</a:t>
            </a:r>
          </a:p>
          <a:p>
            <a:pPr marL="457200" lvl="1" indent="0" algn="just">
              <a:buNone/>
            </a:pPr>
            <a:endParaRPr lang="fr-FR" sz="2000" dirty="0"/>
          </a:p>
          <a:p>
            <a:pPr marL="457200" lvl="1" indent="0" algn="just">
              <a:buNone/>
            </a:pPr>
            <a:r>
              <a:rPr lang="fr-FR" sz="2000" dirty="0"/>
              <a:t>	</a:t>
            </a:r>
          </a:p>
          <a:p>
            <a:pPr marL="457200" lvl="1" indent="0" algn="just">
              <a:buNone/>
            </a:pPr>
            <a:r>
              <a:rPr lang="fr-FR" sz="2000" dirty="0"/>
              <a:t>	Entre jeu et société, un parcours dialectique</a:t>
            </a:r>
          </a:p>
          <a:p>
            <a:pPr marL="457200" lvl="1" indent="0" algn="just">
              <a:buNone/>
            </a:pPr>
            <a:endParaRPr lang="fr-BE" sz="2000" dirty="0"/>
          </a:p>
        </p:txBody>
      </p:sp>
      <p:sp>
        <p:nvSpPr>
          <p:cNvPr id="4" name="Espace réservé du numéro de diapositive 3">
            <a:extLst>
              <a:ext uri="{FF2B5EF4-FFF2-40B4-BE49-F238E27FC236}">
                <a16:creationId xmlns:a16="http://schemas.microsoft.com/office/drawing/2014/main" id="{C825B26D-8C8E-448E-841E-880F46FA40C1}"/>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11</a:t>
            </a:fld>
            <a:endParaRPr lang="fr-FR" dirty="0">
              <a:solidFill>
                <a:srgbClr val="9CC596"/>
              </a:solidFill>
              <a:effectLst>
                <a:outerShdw blurRad="38100" dist="38100" dir="2700000" algn="tl">
                  <a:srgbClr val="000000">
                    <a:alpha val="43137"/>
                  </a:srgbClr>
                </a:outerShdw>
              </a:effectLst>
            </a:endParaRPr>
          </a:p>
        </p:txBody>
      </p:sp>
      <p:sp>
        <p:nvSpPr>
          <p:cNvPr id="5" name="Flèche : droite 4">
            <a:extLst>
              <a:ext uri="{FF2B5EF4-FFF2-40B4-BE49-F238E27FC236}">
                <a16:creationId xmlns:a16="http://schemas.microsoft.com/office/drawing/2014/main" id="{B83A7BC0-6768-4A3A-8B9E-69D2777CD4BE}"/>
              </a:ext>
            </a:extLst>
          </p:cNvPr>
          <p:cNvSpPr/>
          <p:nvPr/>
        </p:nvSpPr>
        <p:spPr>
          <a:xfrm>
            <a:off x="1328057" y="5200652"/>
            <a:ext cx="195943" cy="13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17624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3231D-55A0-4D70-A81E-D19ED5AEB82A}"/>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Minecraft : colonialiste ?</a:t>
            </a:r>
          </a:p>
        </p:txBody>
      </p:sp>
      <p:sp>
        <p:nvSpPr>
          <p:cNvPr id="4" name="Espace réservé du numéro de diapositive 3">
            <a:extLst>
              <a:ext uri="{FF2B5EF4-FFF2-40B4-BE49-F238E27FC236}">
                <a16:creationId xmlns:a16="http://schemas.microsoft.com/office/drawing/2014/main" id="{7C95B6D6-2020-4823-8E14-81896647FCB7}"/>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12</a:t>
            </a:fld>
            <a:endParaRPr lang="fr-FR" dirty="0">
              <a:solidFill>
                <a:srgbClr val="9CC596"/>
              </a:solidFill>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81775EF6-5E3F-4A2F-B1D9-21D876EE2DA3}"/>
              </a:ext>
            </a:extLst>
          </p:cNvPr>
          <p:cNvSpPr txBox="1"/>
          <p:nvPr/>
        </p:nvSpPr>
        <p:spPr>
          <a:xfrm>
            <a:off x="8880475" y="2136338"/>
            <a:ext cx="3095625" cy="2862322"/>
          </a:xfrm>
          <a:prstGeom prst="rect">
            <a:avLst/>
          </a:prstGeom>
          <a:noFill/>
        </p:spPr>
        <p:txBody>
          <a:bodyPr wrap="square" rtlCol="0">
            <a:spAutoFit/>
          </a:bodyPr>
          <a:lstStyle/>
          <a:p>
            <a:r>
              <a:rPr lang="fr-BE" b="1" dirty="0"/>
              <a:t>Terra nullius </a:t>
            </a:r>
          </a:p>
          <a:p>
            <a:r>
              <a:rPr lang="fr-BE" dirty="0"/>
              <a:t>(Lopez </a:t>
            </a:r>
            <a:r>
              <a:rPr lang="fr-BE" dirty="0" err="1"/>
              <a:t>Lopez</a:t>
            </a:r>
            <a:r>
              <a:rPr lang="fr-BE" dirty="0"/>
              <a:t>, De </a:t>
            </a:r>
            <a:r>
              <a:rPr lang="fr-BE" dirty="0" err="1"/>
              <a:t>Widt</a:t>
            </a:r>
            <a:r>
              <a:rPr lang="fr-BE" dirty="0"/>
              <a:t> &amp; </a:t>
            </a:r>
            <a:r>
              <a:rPr lang="fr-BE" dirty="0" err="1"/>
              <a:t>Moodie</a:t>
            </a:r>
            <a:r>
              <a:rPr lang="fr-BE" dirty="0"/>
              <a:t>, 2019)</a:t>
            </a:r>
          </a:p>
          <a:p>
            <a:endParaRPr lang="fr-BE" dirty="0"/>
          </a:p>
          <a:p>
            <a:endParaRPr lang="fr-BE" dirty="0"/>
          </a:p>
          <a:p>
            <a:endParaRPr lang="fr-BE" b="1" i="1" dirty="0"/>
          </a:p>
          <a:p>
            <a:r>
              <a:rPr lang="fr-BE" b="1" dirty="0"/>
              <a:t>Mining - </a:t>
            </a:r>
            <a:r>
              <a:rPr lang="fr-BE" i="1" dirty="0"/>
              <a:t>Minecraft</a:t>
            </a:r>
            <a:r>
              <a:rPr lang="fr-BE" dirty="0"/>
              <a:t> </a:t>
            </a:r>
            <a:r>
              <a:rPr lang="fr-BE" b="1" dirty="0"/>
              <a:t>vs. </a:t>
            </a:r>
            <a:r>
              <a:rPr lang="fr-BE" b="1" dirty="0" err="1"/>
              <a:t>Gardening</a:t>
            </a:r>
            <a:r>
              <a:rPr lang="fr-BE" b="1" dirty="0"/>
              <a:t> - </a:t>
            </a:r>
            <a:r>
              <a:rPr lang="fr-BE" i="1" dirty="0"/>
              <a:t>Animal </a:t>
            </a:r>
            <a:r>
              <a:rPr lang="fr-BE" i="1" dirty="0" err="1"/>
              <a:t>Crossing</a:t>
            </a:r>
            <a:endParaRPr lang="fr-BE" dirty="0"/>
          </a:p>
          <a:p>
            <a:r>
              <a:rPr lang="fr-BE" dirty="0"/>
              <a:t>(</a:t>
            </a:r>
            <a:r>
              <a:rPr lang="fr-BE" dirty="0" err="1"/>
              <a:t>Kreminsky</a:t>
            </a:r>
            <a:r>
              <a:rPr lang="fr-BE" dirty="0"/>
              <a:t> &amp; </a:t>
            </a:r>
            <a:r>
              <a:rPr lang="fr-BE" dirty="0" err="1"/>
              <a:t>Wardrip-Fruin</a:t>
            </a:r>
            <a:r>
              <a:rPr lang="fr-BE" dirty="0"/>
              <a:t>, </a:t>
            </a:r>
          </a:p>
          <a:p>
            <a:r>
              <a:rPr lang="fr-BE" dirty="0"/>
              <a:t>2018)</a:t>
            </a:r>
          </a:p>
        </p:txBody>
      </p:sp>
      <p:pic>
        <p:nvPicPr>
          <p:cNvPr id="12" name="Espace réservé du contenu 11">
            <a:extLst>
              <a:ext uri="{FF2B5EF4-FFF2-40B4-BE49-F238E27FC236}">
                <a16:creationId xmlns:a16="http://schemas.microsoft.com/office/drawing/2014/main" id="{57E6FFA9-5368-4DD0-A54C-312FCE87BAA1}"/>
              </a:ext>
            </a:extLst>
          </p:cNvPr>
          <p:cNvPicPr>
            <a:picLocks noGrp="1" noChangeAspect="1"/>
          </p:cNvPicPr>
          <p:nvPr>
            <p:ph idx="1"/>
          </p:nvPr>
        </p:nvPicPr>
        <p:blipFill>
          <a:blip r:embed="rId2"/>
          <a:stretch>
            <a:fillRect/>
          </a:stretch>
        </p:blipFill>
        <p:spPr>
          <a:xfrm>
            <a:off x="572503" y="1821447"/>
            <a:ext cx="6667500" cy="3743325"/>
          </a:xfrm>
        </p:spPr>
      </p:pic>
      <p:sp>
        <p:nvSpPr>
          <p:cNvPr id="13" name="ZoneTexte 12">
            <a:extLst>
              <a:ext uri="{FF2B5EF4-FFF2-40B4-BE49-F238E27FC236}">
                <a16:creationId xmlns:a16="http://schemas.microsoft.com/office/drawing/2014/main" id="{A69B1CBA-2871-4FF2-A1DB-0409F7E2BD41}"/>
              </a:ext>
            </a:extLst>
          </p:cNvPr>
          <p:cNvSpPr txBox="1"/>
          <p:nvPr/>
        </p:nvSpPr>
        <p:spPr>
          <a:xfrm>
            <a:off x="486778" y="5564772"/>
            <a:ext cx="6838950" cy="400110"/>
          </a:xfrm>
          <a:prstGeom prst="rect">
            <a:avLst/>
          </a:prstGeom>
          <a:noFill/>
        </p:spPr>
        <p:txBody>
          <a:bodyPr wrap="square" rtlCol="0">
            <a:spAutoFit/>
          </a:bodyPr>
          <a:lstStyle/>
          <a:p>
            <a:r>
              <a:rPr lang="fr-BE" sz="1000" dirty="0"/>
              <a:t>Source : </a:t>
            </a:r>
            <a:r>
              <a:rPr lang="en-US" sz="1000" b="1" i="0" dirty="0">
                <a:solidFill>
                  <a:srgbClr val="292929"/>
                </a:solidFill>
                <a:effectLst/>
                <a:latin typeface="sohne"/>
              </a:rPr>
              <a:t>Minecraft is an Allegory for Colonization – Ikechukwu </a:t>
            </a:r>
            <a:r>
              <a:rPr lang="en-US" sz="1000" b="1" i="0" dirty="0" err="1">
                <a:solidFill>
                  <a:srgbClr val="292929"/>
                </a:solidFill>
                <a:effectLst/>
                <a:latin typeface="sohne"/>
              </a:rPr>
              <a:t>Anude</a:t>
            </a:r>
            <a:r>
              <a:rPr lang="en-US" sz="1000" b="1" i="0" dirty="0">
                <a:solidFill>
                  <a:srgbClr val="292929"/>
                </a:solidFill>
                <a:effectLst/>
                <a:latin typeface="sohne"/>
              </a:rPr>
              <a:t> (2019)</a:t>
            </a:r>
          </a:p>
          <a:p>
            <a:r>
              <a:rPr lang="fr-BE" sz="1000" dirty="0"/>
              <a:t>https://medium.com/@ikechukwuanude/minecraft-is-an-allegory-for-colonialism-92f9a11265f9</a:t>
            </a:r>
          </a:p>
        </p:txBody>
      </p:sp>
    </p:spTree>
    <p:extLst>
      <p:ext uri="{BB962C8B-B14F-4D97-AF65-F5344CB8AC3E}">
        <p14:creationId xmlns:p14="http://schemas.microsoft.com/office/powerpoint/2010/main" val="3419054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1A2DC-0014-4094-A4B0-F724601E9317}"/>
              </a:ext>
            </a:extLst>
          </p:cNvPr>
          <p:cNvSpPr>
            <a:spLocks noGrp="1"/>
          </p:cNvSpPr>
          <p:nvPr>
            <p:ph type="title"/>
          </p:nvPr>
        </p:nvSpPr>
        <p:spPr/>
        <p:txBody>
          <a:bodyPr>
            <a:normAutofit/>
          </a:bodyPr>
          <a:lstStyle/>
          <a:p>
            <a:r>
              <a:rPr lang="fr-BE" sz="4000" dirty="0">
                <a:effectLst>
                  <a:outerShdw blurRad="38100" dist="38100" dir="2700000" algn="tl">
                    <a:srgbClr val="000000">
                      <a:alpha val="43137"/>
                    </a:srgbClr>
                  </a:outerShdw>
                </a:effectLst>
              </a:rPr>
              <a:t>Jeu vidéo, par delà-nature et culture ?</a:t>
            </a:r>
          </a:p>
        </p:txBody>
      </p:sp>
      <p:sp>
        <p:nvSpPr>
          <p:cNvPr id="3" name="Espace réservé du contenu 2">
            <a:extLst>
              <a:ext uri="{FF2B5EF4-FFF2-40B4-BE49-F238E27FC236}">
                <a16:creationId xmlns:a16="http://schemas.microsoft.com/office/drawing/2014/main" id="{F76D4DB7-D62B-46D7-8406-67A7151B800B}"/>
              </a:ext>
            </a:extLst>
          </p:cNvPr>
          <p:cNvSpPr>
            <a:spLocks noGrp="1"/>
          </p:cNvSpPr>
          <p:nvPr>
            <p:ph idx="1"/>
          </p:nvPr>
        </p:nvSpPr>
        <p:spPr>
          <a:xfrm>
            <a:off x="952500" y="1706347"/>
            <a:ext cx="10515600" cy="4470616"/>
          </a:xfrm>
        </p:spPr>
        <p:txBody>
          <a:bodyPr/>
          <a:lstStyle/>
          <a:p>
            <a:pPr marL="0" indent="0">
              <a:buNone/>
            </a:pPr>
            <a:r>
              <a:rPr lang="fr-BE" dirty="0"/>
              <a:t>Ontologies de Philippe Descola (2005:221)</a:t>
            </a:r>
          </a:p>
          <a:p>
            <a:pPr marL="0" indent="0">
              <a:buNone/>
            </a:pPr>
            <a:endParaRPr lang="fr-BE" dirty="0"/>
          </a:p>
          <a:p>
            <a:pPr marL="0" indent="0">
              <a:buNone/>
            </a:pPr>
            <a:endParaRPr lang="fr-BE" dirty="0"/>
          </a:p>
        </p:txBody>
      </p:sp>
      <p:sp>
        <p:nvSpPr>
          <p:cNvPr id="4" name="Espace réservé du numéro de diapositive 3">
            <a:extLst>
              <a:ext uri="{FF2B5EF4-FFF2-40B4-BE49-F238E27FC236}">
                <a16:creationId xmlns:a16="http://schemas.microsoft.com/office/drawing/2014/main" id="{24428BAA-9154-46BD-88BE-AC45ADCA08EB}"/>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13</a:t>
            </a:fld>
            <a:endParaRPr lang="fr-FR" dirty="0">
              <a:solidFill>
                <a:srgbClr val="9CC596"/>
              </a:solidFill>
              <a:effectLst>
                <a:outerShdw blurRad="38100" dist="38100" dir="2700000" algn="tl">
                  <a:srgbClr val="000000">
                    <a:alpha val="43137"/>
                  </a:srgbClr>
                </a:outerShdw>
              </a:effectLst>
            </a:endParaRPr>
          </a:p>
        </p:txBody>
      </p:sp>
      <p:graphicFrame>
        <p:nvGraphicFramePr>
          <p:cNvPr id="5" name="Tableau 5">
            <a:extLst>
              <a:ext uri="{FF2B5EF4-FFF2-40B4-BE49-F238E27FC236}">
                <a16:creationId xmlns:a16="http://schemas.microsoft.com/office/drawing/2014/main" id="{12D2355B-F45F-4CAE-9222-CCCA29AFB316}"/>
              </a:ext>
            </a:extLst>
          </p:cNvPr>
          <p:cNvGraphicFramePr>
            <a:graphicFrameLocks noGrp="1"/>
          </p:cNvGraphicFramePr>
          <p:nvPr>
            <p:extLst>
              <p:ext uri="{D42A27DB-BD31-4B8C-83A1-F6EECF244321}">
                <p14:modId xmlns:p14="http://schemas.microsoft.com/office/powerpoint/2010/main" val="453984809"/>
              </p:ext>
            </p:extLst>
          </p:nvPr>
        </p:nvGraphicFramePr>
        <p:xfrm>
          <a:off x="2032000" y="2611857"/>
          <a:ext cx="8128000" cy="128016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212419882"/>
                    </a:ext>
                  </a:extLst>
                </a:gridCol>
                <a:gridCol w="4064000">
                  <a:extLst>
                    <a:ext uri="{9D8B030D-6E8A-4147-A177-3AD203B41FA5}">
                      <a16:colId xmlns:a16="http://schemas.microsoft.com/office/drawing/2014/main" val="2313284117"/>
                    </a:ext>
                  </a:extLst>
                </a:gridCol>
              </a:tblGrid>
              <a:tr h="370840">
                <a:tc>
                  <a:txBody>
                    <a:bodyPr/>
                    <a:lstStyle/>
                    <a:p>
                      <a:pPr algn="ctr"/>
                      <a:r>
                        <a:rPr lang="fr-BE" i="1" dirty="0"/>
                        <a:t>Animisme</a:t>
                      </a:r>
                      <a:r>
                        <a:rPr lang="fr-BE" dirty="0"/>
                        <a:t> </a:t>
                      </a:r>
                    </a:p>
                    <a:p>
                      <a:pPr algn="ctr"/>
                      <a:r>
                        <a:rPr lang="fr-BE" dirty="0"/>
                        <a:t>Diff. </a:t>
                      </a:r>
                      <a:r>
                        <a:rPr lang="fr-BE" dirty="0" err="1"/>
                        <a:t>physicalités</a:t>
                      </a:r>
                      <a:r>
                        <a:rPr lang="fr-BE" dirty="0"/>
                        <a:t>, Sim. intériorités</a:t>
                      </a:r>
                    </a:p>
                  </a:txBody>
                  <a:tcPr/>
                </a:tc>
                <a:tc>
                  <a:txBody>
                    <a:bodyPr/>
                    <a:lstStyle/>
                    <a:p>
                      <a:pPr algn="ctr"/>
                      <a:r>
                        <a:rPr lang="fr-BE" i="1" dirty="0"/>
                        <a:t>Naturalisme </a:t>
                      </a:r>
                    </a:p>
                    <a:p>
                      <a:pPr algn="ctr"/>
                      <a:r>
                        <a:rPr lang="fr-BE" i="0" dirty="0"/>
                        <a:t>Sim. </a:t>
                      </a:r>
                      <a:r>
                        <a:rPr lang="fr-BE" i="0" dirty="0" err="1"/>
                        <a:t>physicalités</a:t>
                      </a:r>
                      <a:r>
                        <a:rPr lang="fr-BE" i="0" dirty="0"/>
                        <a:t>, diff. intériorités</a:t>
                      </a:r>
                      <a:endParaRPr lang="fr-BE" i="1" dirty="0"/>
                    </a:p>
                  </a:txBody>
                  <a:tcPr/>
                </a:tc>
                <a:extLst>
                  <a:ext uri="{0D108BD9-81ED-4DB2-BD59-A6C34878D82A}">
                    <a16:rowId xmlns:a16="http://schemas.microsoft.com/office/drawing/2014/main" val="2273392802"/>
                  </a:ext>
                </a:extLst>
              </a:tr>
              <a:tr h="370840">
                <a:tc>
                  <a:txBody>
                    <a:bodyPr/>
                    <a:lstStyle/>
                    <a:p>
                      <a:pPr algn="ctr"/>
                      <a:r>
                        <a:rPr lang="fr-BE" i="1" dirty="0" err="1"/>
                        <a:t>Totemisme</a:t>
                      </a:r>
                      <a:r>
                        <a:rPr lang="fr-BE" dirty="0"/>
                        <a:t> </a:t>
                      </a:r>
                    </a:p>
                    <a:p>
                      <a:pPr algn="ctr"/>
                      <a:r>
                        <a:rPr lang="fr-BE" dirty="0"/>
                        <a:t>Sim. </a:t>
                      </a:r>
                      <a:r>
                        <a:rPr lang="fr-BE" dirty="0" err="1"/>
                        <a:t>physicalités</a:t>
                      </a:r>
                      <a:r>
                        <a:rPr lang="fr-BE" dirty="0"/>
                        <a:t> et intériorités</a:t>
                      </a:r>
                    </a:p>
                  </a:txBody>
                  <a:tcPr/>
                </a:tc>
                <a:tc>
                  <a:txBody>
                    <a:bodyPr/>
                    <a:lstStyle/>
                    <a:p>
                      <a:pPr algn="ctr"/>
                      <a:r>
                        <a:rPr lang="fr-BE" i="1" dirty="0"/>
                        <a:t>Analogisme</a:t>
                      </a:r>
                      <a:r>
                        <a:rPr lang="fr-BE" dirty="0"/>
                        <a:t> </a:t>
                      </a:r>
                    </a:p>
                    <a:p>
                      <a:pPr algn="ctr"/>
                      <a:r>
                        <a:rPr lang="fr-BE" dirty="0"/>
                        <a:t>Diff. </a:t>
                      </a:r>
                      <a:r>
                        <a:rPr lang="fr-BE" dirty="0" err="1"/>
                        <a:t>physicalités</a:t>
                      </a:r>
                      <a:r>
                        <a:rPr lang="fr-BE" dirty="0"/>
                        <a:t> et intériorités</a:t>
                      </a:r>
                    </a:p>
                  </a:txBody>
                  <a:tcPr/>
                </a:tc>
                <a:extLst>
                  <a:ext uri="{0D108BD9-81ED-4DB2-BD59-A6C34878D82A}">
                    <a16:rowId xmlns:a16="http://schemas.microsoft.com/office/drawing/2014/main" val="1532260779"/>
                  </a:ext>
                </a:extLst>
              </a:tr>
            </a:tbl>
          </a:graphicData>
        </a:graphic>
      </p:graphicFrame>
      <p:sp>
        <p:nvSpPr>
          <p:cNvPr id="6" name="ZoneTexte 5">
            <a:extLst>
              <a:ext uri="{FF2B5EF4-FFF2-40B4-BE49-F238E27FC236}">
                <a16:creationId xmlns:a16="http://schemas.microsoft.com/office/drawing/2014/main" id="{87A19869-E473-4B98-ABA7-AEC3FF0969AD}"/>
              </a:ext>
            </a:extLst>
          </p:cNvPr>
          <p:cNvSpPr txBox="1"/>
          <p:nvPr/>
        </p:nvSpPr>
        <p:spPr>
          <a:xfrm>
            <a:off x="2235200" y="4583932"/>
            <a:ext cx="8128000" cy="369332"/>
          </a:xfrm>
          <a:prstGeom prst="rect">
            <a:avLst/>
          </a:prstGeom>
          <a:noFill/>
        </p:spPr>
        <p:txBody>
          <a:bodyPr wrap="square" rtlCol="0">
            <a:spAutoFit/>
          </a:bodyPr>
          <a:lstStyle/>
          <a:p>
            <a:r>
              <a:rPr lang="fr-BE" dirty="0"/>
              <a:t>Deux alternatives au naturalisme ? Les éthiques </a:t>
            </a:r>
            <a:r>
              <a:rPr lang="fr-BE" i="1" dirty="0"/>
              <a:t>extensionnistes</a:t>
            </a:r>
            <a:r>
              <a:rPr lang="fr-BE" dirty="0"/>
              <a:t> et </a:t>
            </a:r>
            <a:r>
              <a:rPr lang="fr-BE" i="1" dirty="0"/>
              <a:t>holistes</a:t>
            </a:r>
          </a:p>
        </p:txBody>
      </p:sp>
      <p:sp>
        <p:nvSpPr>
          <p:cNvPr id="7" name="Flèche : droite 6">
            <a:extLst>
              <a:ext uri="{FF2B5EF4-FFF2-40B4-BE49-F238E27FC236}">
                <a16:creationId xmlns:a16="http://schemas.microsoft.com/office/drawing/2014/main" id="{ACCACA9F-F67C-43A3-9D84-7A99E68C908F}"/>
              </a:ext>
            </a:extLst>
          </p:cNvPr>
          <p:cNvSpPr/>
          <p:nvPr/>
        </p:nvSpPr>
        <p:spPr>
          <a:xfrm>
            <a:off x="1836057" y="4721491"/>
            <a:ext cx="195943" cy="13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E82BDB60-86C7-4A0C-B55A-BF38D21FABA5}"/>
              </a:ext>
            </a:extLst>
          </p:cNvPr>
          <p:cNvSpPr txBox="1"/>
          <p:nvPr/>
        </p:nvSpPr>
        <p:spPr>
          <a:xfrm>
            <a:off x="952500" y="5466471"/>
            <a:ext cx="7638053" cy="461665"/>
          </a:xfrm>
          <a:prstGeom prst="rect">
            <a:avLst/>
          </a:prstGeom>
          <a:noFill/>
        </p:spPr>
        <p:txBody>
          <a:bodyPr wrap="none" rtlCol="0">
            <a:spAutoFit/>
          </a:bodyPr>
          <a:lstStyle/>
          <a:p>
            <a:r>
              <a:rPr lang="fr-BE" sz="2400" dirty="0"/>
              <a:t>Hypothèse : un méta-modèle </a:t>
            </a:r>
            <a:r>
              <a:rPr lang="fr-BE" sz="2400" b="1" dirty="0"/>
              <a:t>géographique</a:t>
            </a:r>
            <a:r>
              <a:rPr lang="fr-BE" sz="2400" dirty="0"/>
              <a:t> ET </a:t>
            </a:r>
            <a:r>
              <a:rPr lang="fr-BE" sz="2400" b="1" dirty="0"/>
              <a:t>ontologique</a:t>
            </a:r>
          </a:p>
        </p:txBody>
      </p:sp>
    </p:spTree>
    <p:extLst>
      <p:ext uri="{BB962C8B-B14F-4D97-AF65-F5344CB8AC3E}">
        <p14:creationId xmlns:p14="http://schemas.microsoft.com/office/powerpoint/2010/main" val="3598480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88197-8858-4747-90B1-2430E857F3E1}"/>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Conclusions</a:t>
            </a:r>
          </a:p>
        </p:txBody>
      </p:sp>
      <p:sp>
        <p:nvSpPr>
          <p:cNvPr id="3" name="Espace réservé du contenu 2">
            <a:extLst>
              <a:ext uri="{FF2B5EF4-FFF2-40B4-BE49-F238E27FC236}">
                <a16:creationId xmlns:a16="http://schemas.microsoft.com/office/drawing/2014/main" id="{A3FEDD31-B4F9-4013-8276-7088F19249B2}"/>
              </a:ext>
            </a:extLst>
          </p:cNvPr>
          <p:cNvSpPr>
            <a:spLocks noGrp="1"/>
          </p:cNvSpPr>
          <p:nvPr>
            <p:ph idx="1"/>
          </p:nvPr>
        </p:nvSpPr>
        <p:spPr/>
        <p:txBody>
          <a:bodyPr/>
          <a:lstStyle/>
          <a:p>
            <a:pPr marL="0" indent="0">
              <a:buNone/>
            </a:pPr>
            <a:r>
              <a:rPr lang="fr-BE" dirty="0"/>
              <a:t>Un dispositif au pouvoir créatif et d’expression citoyenne, mais avec des limites à prendre en compte (et explorer)</a:t>
            </a:r>
          </a:p>
          <a:p>
            <a:endParaRPr lang="fr-BE" dirty="0"/>
          </a:p>
          <a:p>
            <a:pPr marL="914400" lvl="1" indent="-457200">
              <a:buAutoNum type="arabicPeriod"/>
            </a:pPr>
            <a:r>
              <a:rPr lang="fr-BE" dirty="0"/>
              <a:t>La spontanéité de l’expression</a:t>
            </a:r>
          </a:p>
          <a:p>
            <a:pPr marL="914400" lvl="1" indent="-457200">
              <a:buAutoNum type="arabicPeriod"/>
            </a:pPr>
            <a:r>
              <a:rPr lang="fr-BE" dirty="0"/>
              <a:t>La mobilisation de ressources (notamment de terrain) pour favoriser cette expression et en comprendre les enjeux</a:t>
            </a:r>
          </a:p>
          <a:p>
            <a:pPr marL="914400" lvl="1" indent="-457200">
              <a:buAutoNum type="arabicPeriod"/>
            </a:pPr>
            <a:r>
              <a:rPr lang="fr-BE" dirty="0"/>
              <a:t>Le méta-modèle du jeu, en tant que tiers de médiation</a:t>
            </a:r>
          </a:p>
        </p:txBody>
      </p:sp>
      <p:sp>
        <p:nvSpPr>
          <p:cNvPr id="4" name="Espace réservé du numéro de diapositive 3">
            <a:extLst>
              <a:ext uri="{FF2B5EF4-FFF2-40B4-BE49-F238E27FC236}">
                <a16:creationId xmlns:a16="http://schemas.microsoft.com/office/drawing/2014/main" id="{E5403F3A-CE36-4289-9CCF-B39966AD8FAA}"/>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14</a:t>
            </a:fld>
            <a:endParaRPr lang="fr-FR" dirty="0">
              <a:solidFill>
                <a:srgbClr val="9CC59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6905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68781C-D95A-4220-822A-0791CBDAF4A2}"/>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Merci ! </a:t>
            </a:r>
          </a:p>
        </p:txBody>
      </p:sp>
      <p:pic>
        <p:nvPicPr>
          <p:cNvPr id="7" name="Espace réservé du contenu 6" descr="Une image contenant ciel, extérieur&#10;&#10;Description générée automatiquement">
            <a:extLst>
              <a:ext uri="{FF2B5EF4-FFF2-40B4-BE49-F238E27FC236}">
                <a16:creationId xmlns:a16="http://schemas.microsoft.com/office/drawing/2014/main" id="{9081C73D-6CF2-48EE-8E77-361A45B7ED2F}"/>
              </a:ext>
            </a:extLst>
          </p:cNvPr>
          <p:cNvPicPr>
            <a:picLocks noGrp="1" noChangeAspect="1"/>
          </p:cNvPicPr>
          <p:nvPr>
            <p:ph idx="1"/>
          </p:nvPr>
        </p:nvPicPr>
        <p:blipFill>
          <a:blip r:embed="rId3"/>
          <a:stretch>
            <a:fillRect/>
          </a:stretch>
        </p:blipFill>
        <p:spPr>
          <a:xfrm>
            <a:off x="5310188" y="1647898"/>
            <a:ext cx="6172200" cy="3562203"/>
          </a:xfrm>
        </p:spPr>
      </p:pic>
      <p:sp>
        <p:nvSpPr>
          <p:cNvPr id="4" name="Espace réservé du texte 3">
            <a:extLst>
              <a:ext uri="{FF2B5EF4-FFF2-40B4-BE49-F238E27FC236}">
                <a16:creationId xmlns:a16="http://schemas.microsoft.com/office/drawing/2014/main" id="{118EFF83-EA53-443E-857C-869D3C42CD1D}"/>
              </a:ext>
            </a:extLst>
          </p:cNvPr>
          <p:cNvSpPr>
            <a:spLocks noGrp="1"/>
          </p:cNvSpPr>
          <p:nvPr>
            <p:ph type="body" sz="half" idx="2"/>
          </p:nvPr>
        </p:nvSpPr>
        <p:spPr>
          <a:xfrm>
            <a:off x="839788" y="2212059"/>
            <a:ext cx="3932237" cy="4635055"/>
          </a:xfrm>
        </p:spPr>
        <p:txBody>
          <a:bodyPr>
            <a:normAutofit fontScale="70000" lnSpcReduction="20000"/>
          </a:bodyPr>
          <a:lstStyle/>
          <a:p>
            <a:pPr algn="just"/>
            <a:r>
              <a:rPr lang="fr-BE" dirty="0"/>
              <a:t>Barnabé, F., Bazile, J., Cayatte, R. (2019). De la société en jeu au jeu comme société : un parcours dialectique. </a:t>
            </a:r>
            <a:r>
              <a:rPr lang="fr-FR" i="1" dirty="0"/>
              <a:t>Emulations - Revue de sciences sociales</a:t>
            </a:r>
            <a:r>
              <a:rPr lang="fr-FR" dirty="0"/>
              <a:t>, (30), 7-15</a:t>
            </a:r>
            <a:endParaRPr lang="fr-BE" dirty="0"/>
          </a:p>
          <a:p>
            <a:pPr algn="just"/>
            <a:r>
              <a:rPr lang="fr-BE" dirty="0"/>
              <a:t>Chauvet, J. (2019). </a:t>
            </a:r>
            <a:r>
              <a:rPr lang="fr-BE" dirty="0" err="1"/>
              <a:t>Iserecraft</a:t>
            </a:r>
            <a:r>
              <a:rPr lang="fr-BE" dirty="0"/>
              <a:t> : le jeu vidéo comme outil de micro projet et révélateur d’enjeux locaux. </a:t>
            </a:r>
            <a:r>
              <a:rPr lang="fr-BE" i="1" dirty="0"/>
              <a:t>Géographie et cultures</a:t>
            </a:r>
            <a:r>
              <a:rPr lang="fr-BE" dirty="0"/>
              <a:t>, (109), 31-54.</a:t>
            </a:r>
          </a:p>
          <a:p>
            <a:pPr algn="just"/>
            <a:r>
              <a:rPr lang="fr-BE" dirty="0"/>
              <a:t>Descola, P. (2005). </a:t>
            </a:r>
            <a:r>
              <a:rPr lang="fr-BE" i="1" dirty="0"/>
              <a:t>Par-delà nature et culture</a:t>
            </a:r>
            <a:r>
              <a:rPr lang="fr-BE" dirty="0"/>
              <a:t>. Paris : Gallimard, coll. Folio Essais.</a:t>
            </a:r>
          </a:p>
          <a:p>
            <a:pPr algn="just"/>
            <a:r>
              <a:rPr lang="fr-BE" dirty="0"/>
              <a:t>François, T., Triclot, M. (2020). Expérimenter la production de l’espace urbain dans Minecraft. B. Stiegler (</a:t>
            </a:r>
            <a:r>
              <a:rPr lang="fr-BE" dirty="0" err="1"/>
              <a:t>ed</a:t>
            </a:r>
            <a:r>
              <a:rPr lang="fr-BE" dirty="0"/>
              <a:t>.), </a:t>
            </a:r>
            <a:r>
              <a:rPr lang="fr-BE" i="1" dirty="0"/>
              <a:t>Le nouveau </a:t>
            </a:r>
            <a:r>
              <a:rPr lang="fr-BE" i="1" dirty="0" err="1"/>
              <a:t>génire</a:t>
            </a:r>
            <a:r>
              <a:rPr lang="fr-BE" i="1" dirty="0"/>
              <a:t> urbain</a:t>
            </a:r>
            <a:r>
              <a:rPr lang="fr-BE" dirty="0"/>
              <a:t>. Paris : </a:t>
            </a:r>
            <a:r>
              <a:rPr lang="fr-BE" dirty="0" err="1"/>
              <a:t>Fyp</a:t>
            </a:r>
            <a:r>
              <a:rPr lang="fr-BE" dirty="0"/>
              <a:t>, 225-239.</a:t>
            </a:r>
          </a:p>
          <a:p>
            <a:pPr algn="just"/>
            <a:r>
              <a:rPr lang="fr-BE" dirty="0" err="1"/>
              <a:t>Kreminski</a:t>
            </a:r>
            <a:r>
              <a:rPr lang="fr-BE" dirty="0"/>
              <a:t>, M., </a:t>
            </a:r>
            <a:r>
              <a:rPr lang="fr-BE" dirty="0" err="1"/>
              <a:t>Wardrip-Fruin</a:t>
            </a:r>
            <a:r>
              <a:rPr lang="fr-BE" dirty="0"/>
              <a:t>, N. (2018) </a:t>
            </a:r>
            <a:r>
              <a:rPr lang="fr-BE" dirty="0" err="1"/>
              <a:t>Gardening</a:t>
            </a:r>
            <a:r>
              <a:rPr lang="fr-BE" dirty="0"/>
              <a:t> Games: An Alternative </a:t>
            </a:r>
            <a:r>
              <a:rPr lang="fr-BE" dirty="0" err="1"/>
              <a:t>Philosophy</a:t>
            </a:r>
            <a:r>
              <a:rPr lang="fr-BE" dirty="0"/>
              <a:t> of PCG in Games. </a:t>
            </a:r>
            <a:r>
              <a:rPr lang="fr-BE" i="1" dirty="0"/>
              <a:t>FDG’18</a:t>
            </a:r>
            <a:r>
              <a:rPr lang="fr-BE" dirty="0"/>
              <a:t>, Malmö, </a:t>
            </a:r>
            <a:r>
              <a:rPr lang="fr-BE" dirty="0" err="1"/>
              <a:t>Sweden</a:t>
            </a:r>
            <a:r>
              <a:rPr lang="fr-BE" dirty="0"/>
              <a:t>.</a:t>
            </a:r>
          </a:p>
          <a:p>
            <a:pPr algn="just"/>
            <a:r>
              <a:rPr lang="fr-BE" dirty="0"/>
              <a:t>Hurel, P.-Y., et al. (2019).</a:t>
            </a:r>
            <a:r>
              <a:rPr lang="fr-FR" dirty="0"/>
              <a:t> </a:t>
            </a:r>
            <a:r>
              <a:rPr lang="fr-FR" dirty="0" err="1"/>
              <a:t>Liègecraft</a:t>
            </a:r>
            <a:r>
              <a:rPr lang="fr-FR" dirty="0"/>
              <a:t>: le vingt août est à nous!: Retour sur un dispositif d'appropriation ludique de l'espace urbain. </a:t>
            </a:r>
            <a:r>
              <a:rPr lang="fr-FR" i="1" dirty="0"/>
              <a:t>Agir dans la ville. Art et politique dans l'espace urbain 4 : de la destruction</a:t>
            </a:r>
            <a:r>
              <a:rPr lang="fr-FR" dirty="0"/>
              <a:t>, Mons, Belgique.</a:t>
            </a:r>
            <a:endParaRPr lang="fr-BE" i="1" dirty="0"/>
          </a:p>
          <a:p>
            <a:pPr algn="just"/>
            <a:r>
              <a:rPr lang="fr-BE" dirty="0"/>
              <a:t>Lopez </a:t>
            </a:r>
            <a:r>
              <a:rPr lang="fr-BE" dirty="0" err="1"/>
              <a:t>Lopez</a:t>
            </a:r>
            <a:r>
              <a:rPr lang="fr-BE" dirty="0"/>
              <a:t>, L., De </a:t>
            </a:r>
            <a:r>
              <a:rPr lang="fr-BE" dirty="0" err="1"/>
              <a:t>Wildt</a:t>
            </a:r>
            <a:r>
              <a:rPr lang="fr-BE" dirty="0"/>
              <a:t>, L., </a:t>
            </a:r>
            <a:r>
              <a:rPr lang="fr-BE" dirty="0" err="1"/>
              <a:t>Moodie</a:t>
            </a:r>
            <a:r>
              <a:rPr lang="fr-BE" dirty="0"/>
              <a:t>, N. (2019). ‘I </a:t>
            </a:r>
            <a:r>
              <a:rPr lang="fr-BE" dirty="0" err="1"/>
              <a:t>don’t</a:t>
            </a:r>
            <a:r>
              <a:rPr lang="fr-BE" dirty="0"/>
              <a:t> </a:t>
            </a:r>
            <a:r>
              <a:rPr lang="fr-BE" dirty="0" err="1"/>
              <a:t>think</a:t>
            </a:r>
            <a:r>
              <a:rPr lang="fr-BE" dirty="0"/>
              <a:t> </a:t>
            </a:r>
            <a:r>
              <a:rPr lang="fr-BE" dirty="0" err="1"/>
              <a:t>you’re</a:t>
            </a:r>
            <a:r>
              <a:rPr lang="fr-BE" dirty="0"/>
              <a:t> </a:t>
            </a:r>
            <a:r>
              <a:rPr lang="fr-BE" dirty="0" err="1"/>
              <a:t>going</a:t>
            </a:r>
            <a:r>
              <a:rPr lang="fr-BE" dirty="0"/>
              <a:t> to have </a:t>
            </a:r>
            <a:r>
              <a:rPr lang="fr-BE" dirty="0" err="1"/>
              <a:t>any</a:t>
            </a:r>
            <a:r>
              <a:rPr lang="fr-BE" dirty="0"/>
              <a:t> </a:t>
            </a:r>
            <a:r>
              <a:rPr lang="fr-BE" dirty="0" err="1"/>
              <a:t>aborigines</a:t>
            </a:r>
            <a:r>
              <a:rPr lang="fr-BE" dirty="0"/>
              <a:t> in </a:t>
            </a:r>
            <a:r>
              <a:rPr lang="fr-BE" dirty="0" err="1"/>
              <a:t>you</a:t>
            </a:r>
            <a:r>
              <a:rPr lang="fr-BE" dirty="0"/>
              <a:t> world’: </a:t>
            </a:r>
            <a:r>
              <a:rPr lang="fr-BE" i="1" dirty="0"/>
              <a:t>Minecraft</a:t>
            </a:r>
            <a:r>
              <a:rPr lang="fr-BE" dirty="0"/>
              <a:t> </a:t>
            </a:r>
            <a:r>
              <a:rPr lang="fr-BE" dirty="0" err="1"/>
              <a:t>ing</a:t>
            </a:r>
            <a:r>
              <a:rPr lang="fr-BE" dirty="0"/>
              <a:t> terra nullius. </a:t>
            </a:r>
            <a:r>
              <a:rPr lang="fr-BE" i="1" dirty="0"/>
              <a:t>British journal of </a:t>
            </a:r>
            <a:r>
              <a:rPr lang="fr-BE" i="1" dirty="0" err="1"/>
              <a:t>Sociology</a:t>
            </a:r>
            <a:r>
              <a:rPr lang="fr-BE" i="1" dirty="0"/>
              <a:t> of Education</a:t>
            </a:r>
            <a:r>
              <a:rPr lang="fr-BE" dirty="0"/>
              <a:t>, </a:t>
            </a:r>
            <a:r>
              <a:rPr lang="fr-BE" i="1" dirty="0"/>
              <a:t>40</a:t>
            </a:r>
            <a:r>
              <a:rPr lang="fr-BE" dirty="0"/>
              <a:t>(8), 1037-1054.</a:t>
            </a:r>
          </a:p>
          <a:p>
            <a:pPr algn="just"/>
            <a:r>
              <a:rPr lang="fr-BE" dirty="0"/>
              <a:t>Messina, A., </a:t>
            </a:r>
            <a:r>
              <a:rPr lang="fr-BE" dirty="0" err="1"/>
              <a:t>Bashandy</a:t>
            </a:r>
            <a:r>
              <a:rPr lang="fr-BE" dirty="0"/>
              <a:t>, H. (2019). </a:t>
            </a:r>
            <a:r>
              <a:rPr lang="fr-FR" dirty="0"/>
              <a:t>Projet LiègeCraft : perspectives de recherches et étude du concept de carte démocratique. </a:t>
            </a:r>
            <a:r>
              <a:rPr lang="fr-FR" i="1" dirty="0" err="1"/>
              <a:t>Formapéros</a:t>
            </a:r>
            <a:r>
              <a:rPr lang="fr-FR" i="1" dirty="0"/>
              <a:t> de la Haute École de la Ville de Liège</a:t>
            </a:r>
            <a:r>
              <a:rPr lang="fr-FR" dirty="0"/>
              <a:t>, Belgique.</a:t>
            </a:r>
            <a:endParaRPr lang="fr-BE" dirty="0"/>
          </a:p>
          <a:p>
            <a:pPr algn="just"/>
            <a:r>
              <a:rPr lang="fr-BE" dirty="0"/>
              <a:t>Ter </a:t>
            </a:r>
            <a:r>
              <a:rPr lang="fr-BE" dirty="0" err="1"/>
              <a:t>Minassian</a:t>
            </a:r>
            <a:r>
              <a:rPr lang="fr-BE" dirty="0"/>
              <a:t>, H., </a:t>
            </a:r>
            <a:r>
              <a:rPr lang="fr-BE" dirty="0" err="1"/>
              <a:t>Rufat</a:t>
            </a:r>
            <a:r>
              <a:rPr lang="fr-BE" dirty="0"/>
              <a:t>, S. (2008). Et si les jeux vidéo servaient à comprendre la géographie?. </a:t>
            </a:r>
            <a:r>
              <a:rPr lang="fr-BE" i="1" dirty="0" err="1"/>
              <a:t>Cybergeo</a:t>
            </a:r>
            <a:r>
              <a:rPr lang="fr-BE" i="1" dirty="0"/>
              <a:t>: </a:t>
            </a:r>
            <a:r>
              <a:rPr lang="fr-BE" i="1" dirty="0" err="1"/>
              <a:t>European</a:t>
            </a:r>
            <a:r>
              <a:rPr lang="fr-BE" i="1" dirty="0"/>
              <a:t> Journal of </a:t>
            </a:r>
            <a:r>
              <a:rPr lang="fr-BE" i="1" dirty="0" err="1"/>
              <a:t>Geography</a:t>
            </a:r>
            <a:r>
              <a:rPr lang="fr-BE" dirty="0"/>
              <a:t>, (418).</a:t>
            </a:r>
          </a:p>
        </p:txBody>
      </p:sp>
      <p:sp>
        <p:nvSpPr>
          <p:cNvPr id="5" name="Espace réservé du numéro de diapositive 4">
            <a:extLst>
              <a:ext uri="{FF2B5EF4-FFF2-40B4-BE49-F238E27FC236}">
                <a16:creationId xmlns:a16="http://schemas.microsoft.com/office/drawing/2014/main" id="{173A7410-7C40-4F5B-9121-937878D4F3D7}"/>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15</a:t>
            </a:fld>
            <a:endParaRPr lang="fr-FR" dirty="0">
              <a:solidFill>
                <a:srgbClr val="9CC596"/>
              </a:solidFill>
              <a:effectLst>
                <a:outerShdw blurRad="38100" dist="38100" dir="2700000" algn="tl">
                  <a:srgbClr val="000000">
                    <a:alpha val="43137"/>
                  </a:srgbClr>
                </a:outerShdw>
              </a:effectLst>
            </a:endParaRPr>
          </a:p>
        </p:txBody>
      </p:sp>
      <p:sp>
        <p:nvSpPr>
          <p:cNvPr id="9" name="ZoneTexte 8">
            <a:extLst>
              <a:ext uri="{FF2B5EF4-FFF2-40B4-BE49-F238E27FC236}">
                <a16:creationId xmlns:a16="http://schemas.microsoft.com/office/drawing/2014/main" id="{68BE5082-9496-4C63-85A6-8BF2E24C8E86}"/>
              </a:ext>
            </a:extLst>
          </p:cNvPr>
          <p:cNvSpPr txBox="1"/>
          <p:nvPr/>
        </p:nvSpPr>
        <p:spPr>
          <a:xfrm>
            <a:off x="6096000" y="6306234"/>
            <a:ext cx="4246162" cy="646331"/>
          </a:xfrm>
          <a:prstGeom prst="rect">
            <a:avLst/>
          </a:prstGeom>
          <a:noFill/>
        </p:spPr>
        <p:txBody>
          <a:bodyPr wrap="square" rtlCol="0">
            <a:spAutoFit/>
          </a:bodyPr>
          <a:lstStyle/>
          <a:p>
            <a:r>
              <a:rPr lang="fr-BE" i="1" dirty="0">
                <a:solidFill>
                  <a:schemeClr val="bg1"/>
                </a:solidFill>
              </a:rPr>
              <a:t>alexis.messina@uliege.be</a:t>
            </a:r>
          </a:p>
          <a:p>
            <a:endParaRPr lang="fr-BE" i="1" dirty="0">
              <a:solidFill>
                <a:schemeClr val="bg1"/>
              </a:solidFill>
            </a:endParaRPr>
          </a:p>
        </p:txBody>
      </p:sp>
    </p:spTree>
    <p:extLst>
      <p:ext uri="{BB962C8B-B14F-4D97-AF65-F5344CB8AC3E}">
        <p14:creationId xmlns:p14="http://schemas.microsoft.com/office/powerpoint/2010/main" val="231341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36DA8-4169-4EF5-9FB3-5CCD807B989F}"/>
              </a:ext>
            </a:extLst>
          </p:cNvPr>
          <p:cNvSpPr>
            <a:spLocks noGrp="1"/>
          </p:cNvSpPr>
          <p:nvPr>
            <p:ph type="title"/>
          </p:nvPr>
        </p:nvSpPr>
        <p:spPr/>
        <p:txBody>
          <a:bodyPr/>
          <a:lstStyle/>
          <a:p>
            <a:r>
              <a:rPr lang="fr-FR" dirty="0">
                <a:effectLst>
                  <a:outerShdw blurRad="38100" dist="38100" dir="2700000" algn="tl">
                    <a:srgbClr val="000000">
                      <a:alpha val="43137"/>
                    </a:srgbClr>
                  </a:outerShdw>
                </a:effectLst>
              </a:rPr>
              <a:t>Introduction</a:t>
            </a:r>
          </a:p>
        </p:txBody>
      </p:sp>
      <p:sp>
        <p:nvSpPr>
          <p:cNvPr id="3" name="Espace réservé du contenu 2">
            <a:extLst>
              <a:ext uri="{FF2B5EF4-FFF2-40B4-BE49-F238E27FC236}">
                <a16:creationId xmlns:a16="http://schemas.microsoft.com/office/drawing/2014/main" id="{1E10DB7C-8FA3-4D46-BA90-E9B8652DD041}"/>
              </a:ext>
            </a:extLst>
          </p:cNvPr>
          <p:cNvSpPr>
            <a:spLocks noGrp="1"/>
          </p:cNvSpPr>
          <p:nvPr>
            <p:ph idx="1"/>
          </p:nvPr>
        </p:nvSpPr>
        <p:spPr/>
        <p:txBody>
          <a:bodyPr/>
          <a:lstStyle/>
          <a:p>
            <a:r>
              <a:rPr lang="fr-FR" dirty="0"/>
              <a:t>Cadre : projet exploratoire de </a:t>
            </a:r>
            <a:r>
              <a:rPr lang="fr-FR" i="1" dirty="0"/>
              <a:t>médiation</a:t>
            </a:r>
            <a:r>
              <a:rPr lang="fr-FR" dirty="0"/>
              <a:t> culturelle vidéoludique</a:t>
            </a:r>
          </a:p>
          <a:p>
            <a:r>
              <a:rPr lang="fr-FR" dirty="0"/>
              <a:t>Question actuelle du projet : dégager de potentielles </a:t>
            </a:r>
            <a:r>
              <a:rPr lang="fr-FR" i="1" dirty="0"/>
              <a:t>limites</a:t>
            </a:r>
            <a:r>
              <a:rPr lang="fr-FR" dirty="0"/>
              <a:t> au dispositif</a:t>
            </a:r>
          </a:p>
          <a:p>
            <a:r>
              <a:rPr lang="fr-FR" dirty="0"/>
              <a:t>Trois limites seront exposées : </a:t>
            </a:r>
          </a:p>
          <a:p>
            <a:pPr lvl="1"/>
            <a:r>
              <a:rPr lang="fr-FR" dirty="0"/>
              <a:t>La </a:t>
            </a:r>
            <a:r>
              <a:rPr lang="fr-FR" i="1" dirty="0"/>
              <a:t>spontanéité</a:t>
            </a:r>
            <a:r>
              <a:rPr lang="fr-FR" dirty="0"/>
              <a:t> d’un public non-originaire du territoire reproduit</a:t>
            </a:r>
          </a:p>
          <a:p>
            <a:pPr lvl="1"/>
            <a:r>
              <a:rPr lang="fr-FR" dirty="0"/>
              <a:t>L’</a:t>
            </a:r>
            <a:r>
              <a:rPr lang="fr-FR" i="1" dirty="0"/>
              <a:t>ambiguïté </a:t>
            </a:r>
            <a:r>
              <a:rPr lang="fr-FR" dirty="0"/>
              <a:t>du message véhiculé</a:t>
            </a:r>
          </a:p>
          <a:p>
            <a:pPr lvl="1"/>
            <a:r>
              <a:rPr lang="fr-FR" dirty="0"/>
              <a:t>Le </a:t>
            </a:r>
            <a:r>
              <a:rPr lang="fr-FR" i="1" dirty="0"/>
              <a:t>méta-modèle</a:t>
            </a:r>
            <a:r>
              <a:rPr lang="fr-FR" dirty="0"/>
              <a:t> sur lequel se construit le jeu</a:t>
            </a:r>
          </a:p>
          <a:p>
            <a:pPr lvl="1"/>
            <a:endParaRPr lang="fr-FR" dirty="0"/>
          </a:p>
          <a:p>
            <a:r>
              <a:rPr lang="fr-FR" dirty="0"/>
              <a:t>Fil conducteur : « Comment parler d’environnement via LiègeCraft ?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46D5FB1C-B17E-490F-98FE-185F4D27F92E}"/>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2</a:t>
            </a:fld>
            <a:endParaRPr lang="fr-FR" dirty="0">
              <a:solidFill>
                <a:srgbClr val="9CC59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052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EEF510-1942-42CB-9889-610438BE66BA}"/>
              </a:ext>
            </a:extLst>
          </p:cNvPr>
          <p:cNvSpPr>
            <a:spLocks noGrp="1"/>
          </p:cNvSpPr>
          <p:nvPr>
            <p:ph type="title"/>
          </p:nvPr>
        </p:nvSpPr>
        <p:spPr/>
        <p:txBody>
          <a:bodyPr/>
          <a:lstStyle/>
          <a:p>
            <a:br>
              <a:rPr lang="fr-BE" dirty="0"/>
            </a:br>
            <a:r>
              <a:rPr lang="fr-BE" dirty="0">
                <a:effectLst>
                  <a:outerShdw blurRad="38100" dist="38100" dir="2700000" algn="tl">
                    <a:srgbClr val="000000">
                      <a:alpha val="43137"/>
                    </a:srgbClr>
                  </a:outerShdw>
                </a:effectLst>
              </a:rPr>
              <a:t>Descriptif du projet</a:t>
            </a:r>
          </a:p>
        </p:txBody>
      </p:sp>
      <p:pic>
        <p:nvPicPr>
          <p:cNvPr id="7" name="Espace réservé pour une image  6">
            <a:extLst>
              <a:ext uri="{FF2B5EF4-FFF2-40B4-BE49-F238E27FC236}">
                <a16:creationId xmlns:a16="http://schemas.microsoft.com/office/drawing/2014/main" id="{2EC564BA-351B-41C4-A03C-D8044272881C}"/>
              </a:ext>
            </a:extLst>
          </p:cNvPr>
          <p:cNvPicPr>
            <a:picLocks noGrp="1" noChangeAspect="1"/>
          </p:cNvPicPr>
          <p:nvPr>
            <p:ph type="pic" idx="1"/>
          </p:nvPr>
        </p:nvPicPr>
        <p:blipFill>
          <a:blip r:embed="rId2"/>
          <a:srcRect l="14381" r="14381"/>
          <a:stretch>
            <a:fillRect/>
          </a:stretch>
        </p:blipFill>
        <p:spPr>
          <a:xfrm>
            <a:off x="5183188" y="1617710"/>
            <a:ext cx="5373976" cy="4243340"/>
          </a:xfrm>
        </p:spPr>
      </p:pic>
      <p:sp>
        <p:nvSpPr>
          <p:cNvPr id="4" name="Espace réservé du texte 3">
            <a:extLst>
              <a:ext uri="{FF2B5EF4-FFF2-40B4-BE49-F238E27FC236}">
                <a16:creationId xmlns:a16="http://schemas.microsoft.com/office/drawing/2014/main" id="{828332C4-18C4-4348-9F96-8A7B7364E393}"/>
              </a:ext>
            </a:extLst>
          </p:cNvPr>
          <p:cNvSpPr>
            <a:spLocks noGrp="1"/>
          </p:cNvSpPr>
          <p:nvPr>
            <p:ph type="body" sz="half" idx="2"/>
          </p:nvPr>
        </p:nvSpPr>
        <p:spPr/>
        <p:txBody>
          <a:bodyPr/>
          <a:lstStyle/>
          <a:p>
            <a:pPr marL="285750" indent="-285750">
              <a:buFont typeface="Arial" panose="020B0604020202020204" pitchFamily="34" charset="0"/>
              <a:buChar char="•"/>
            </a:pPr>
            <a:endParaRPr lang="fr-BE" dirty="0"/>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a:t>Décembre 2018 – décembre 2019 + activités ponctuelles</a:t>
            </a:r>
          </a:p>
          <a:p>
            <a:pPr marL="285750" indent="-285750">
              <a:buFont typeface="Arial" panose="020B0604020202020204" pitchFamily="34" charset="0"/>
              <a:buChar char="•"/>
            </a:pPr>
            <a:r>
              <a:rPr lang="fr-BE" dirty="0"/>
              <a:t>Base : Minecraft (</a:t>
            </a:r>
            <a:r>
              <a:rPr lang="fr-BE" dirty="0" err="1"/>
              <a:t>Mojang</a:t>
            </a:r>
            <a:r>
              <a:rPr lang="fr-BE" dirty="0"/>
              <a:t>, 2011)</a:t>
            </a:r>
          </a:p>
          <a:p>
            <a:pPr marL="285750" indent="-285750">
              <a:buFont typeface="Arial" panose="020B0604020202020204" pitchFamily="34" charset="0"/>
              <a:buChar char="•"/>
            </a:pPr>
            <a:r>
              <a:rPr lang="fr-BE" dirty="0"/>
              <a:t>Objectif : </a:t>
            </a:r>
            <a:r>
              <a:rPr lang="fr-FR" dirty="0"/>
              <a:t>développer une communauté participative, sensibilisée aux questions d’urbanisme, d’environnement et de patrimoine</a:t>
            </a:r>
          </a:p>
          <a:p>
            <a:pPr marL="285750" indent="-285750">
              <a:buFont typeface="Arial" panose="020B0604020202020204" pitchFamily="34" charset="0"/>
              <a:buChar char="•"/>
            </a:pPr>
            <a:r>
              <a:rPr lang="fr-FR" dirty="0"/>
              <a:t>Deux phases : </a:t>
            </a:r>
          </a:p>
          <a:p>
            <a:pPr marL="742950" lvl="1" indent="-285750">
              <a:buFont typeface="Arial" panose="020B0604020202020204" pitchFamily="34" charset="0"/>
              <a:buChar char="•"/>
            </a:pPr>
            <a:r>
              <a:rPr lang="fr-FR" dirty="0"/>
              <a:t>Club LiègeCraft – reproduire Liège</a:t>
            </a:r>
          </a:p>
          <a:p>
            <a:pPr marL="742950" lvl="1" indent="-285750">
              <a:buFont typeface="Arial" panose="020B0604020202020204" pitchFamily="34" charset="0"/>
              <a:buChar char="•"/>
            </a:pPr>
            <a:r>
              <a:rPr lang="fr-FR" dirty="0"/>
              <a:t>LiègeCraft Challenge – transformer Liège</a:t>
            </a:r>
            <a:endParaRPr lang="fr-BE" dirty="0"/>
          </a:p>
        </p:txBody>
      </p:sp>
      <p:sp>
        <p:nvSpPr>
          <p:cNvPr id="5" name="Espace réservé du numéro de diapositive 4">
            <a:extLst>
              <a:ext uri="{FF2B5EF4-FFF2-40B4-BE49-F238E27FC236}">
                <a16:creationId xmlns:a16="http://schemas.microsoft.com/office/drawing/2014/main" id="{B2A5522B-D69F-43AB-853B-59E89ADBD0CD}"/>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3</a:t>
            </a:fld>
            <a:endParaRPr lang="fr-FR" dirty="0">
              <a:solidFill>
                <a:srgbClr val="9CC59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6734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BC8E26-A732-4C2E-AC16-D885D4BE52BC}"/>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LiègeCraft Challenge</a:t>
            </a:r>
          </a:p>
        </p:txBody>
      </p:sp>
      <p:sp>
        <p:nvSpPr>
          <p:cNvPr id="3" name="Espace réservé du numéro de diapositive 2">
            <a:extLst>
              <a:ext uri="{FF2B5EF4-FFF2-40B4-BE49-F238E27FC236}">
                <a16:creationId xmlns:a16="http://schemas.microsoft.com/office/drawing/2014/main" id="{51FEEAA6-0F08-4984-8F3F-8F7E48214A72}"/>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4</a:t>
            </a:fld>
            <a:endParaRPr lang="fr-FR" dirty="0">
              <a:solidFill>
                <a:srgbClr val="9CC596"/>
              </a:solidFill>
              <a:effectLst>
                <a:outerShdw blurRad="38100" dist="38100" dir="2700000" algn="tl">
                  <a:srgbClr val="000000">
                    <a:alpha val="43137"/>
                  </a:srgbClr>
                </a:outerShdw>
              </a:effectLst>
            </a:endParaRPr>
          </a:p>
        </p:txBody>
      </p:sp>
      <p:pic>
        <p:nvPicPr>
          <p:cNvPr id="5" name="Image 4" descr="Une image contenant texte&#10;&#10;Description générée automatiquement">
            <a:extLst>
              <a:ext uri="{FF2B5EF4-FFF2-40B4-BE49-F238E27FC236}">
                <a16:creationId xmlns:a16="http://schemas.microsoft.com/office/drawing/2014/main" id="{21623C35-1E41-4611-80D3-909A31BB6D6D}"/>
              </a:ext>
            </a:extLst>
          </p:cNvPr>
          <p:cNvPicPr>
            <a:picLocks noChangeAspect="1"/>
          </p:cNvPicPr>
          <p:nvPr/>
        </p:nvPicPr>
        <p:blipFill>
          <a:blip r:embed="rId2"/>
          <a:stretch>
            <a:fillRect/>
          </a:stretch>
        </p:blipFill>
        <p:spPr>
          <a:xfrm>
            <a:off x="358713" y="3979944"/>
            <a:ext cx="4727634" cy="2659294"/>
          </a:xfrm>
          <a:prstGeom prst="rect">
            <a:avLst/>
          </a:prstGeom>
        </p:spPr>
      </p:pic>
      <p:pic>
        <p:nvPicPr>
          <p:cNvPr id="11" name="Image 10" descr="Une image contenant extérieur&#10;&#10;Description générée automatiquement">
            <a:extLst>
              <a:ext uri="{FF2B5EF4-FFF2-40B4-BE49-F238E27FC236}">
                <a16:creationId xmlns:a16="http://schemas.microsoft.com/office/drawing/2014/main" id="{26AD58B3-E96F-4F4F-80AC-FCB13DA08870}"/>
              </a:ext>
            </a:extLst>
          </p:cNvPr>
          <p:cNvPicPr>
            <a:picLocks noChangeAspect="1"/>
          </p:cNvPicPr>
          <p:nvPr/>
        </p:nvPicPr>
        <p:blipFill>
          <a:blip r:embed="rId3"/>
          <a:stretch>
            <a:fillRect/>
          </a:stretch>
        </p:blipFill>
        <p:spPr>
          <a:xfrm>
            <a:off x="5357811" y="1898775"/>
            <a:ext cx="6562725" cy="3691533"/>
          </a:xfrm>
          <a:prstGeom prst="rect">
            <a:avLst/>
          </a:prstGeom>
        </p:spPr>
      </p:pic>
      <p:pic>
        <p:nvPicPr>
          <p:cNvPr id="21" name="Image 20">
            <a:extLst>
              <a:ext uri="{FF2B5EF4-FFF2-40B4-BE49-F238E27FC236}">
                <a16:creationId xmlns:a16="http://schemas.microsoft.com/office/drawing/2014/main" id="{EDE806FE-A598-4428-87B7-F644A54D194F}"/>
              </a:ext>
            </a:extLst>
          </p:cNvPr>
          <p:cNvPicPr>
            <a:picLocks noChangeAspect="1"/>
          </p:cNvPicPr>
          <p:nvPr/>
        </p:nvPicPr>
        <p:blipFill>
          <a:blip r:embed="rId4"/>
          <a:stretch>
            <a:fillRect/>
          </a:stretch>
        </p:blipFill>
        <p:spPr>
          <a:xfrm>
            <a:off x="358714" y="1381047"/>
            <a:ext cx="4727634" cy="2505400"/>
          </a:xfrm>
          <a:prstGeom prst="rect">
            <a:avLst/>
          </a:prstGeom>
        </p:spPr>
      </p:pic>
      <p:sp>
        <p:nvSpPr>
          <p:cNvPr id="22" name="ZoneTexte 21">
            <a:extLst>
              <a:ext uri="{FF2B5EF4-FFF2-40B4-BE49-F238E27FC236}">
                <a16:creationId xmlns:a16="http://schemas.microsoft.com/office/drawing/2014/main" id="{AE4BD314-742F-4D0C-9034-6FFCE5A8BCA2}"/>
              </a:ext>
            </a:extLst>
          </p:cNvPr>
          <p:cNvSpPr txBox="1"/>
          <p:nvPr/>
        </p:nvSpPr>
        <p:spPr>
          <a:xfrm>
            <a:off x="8136082" y="5717370"/>
            <a:ext cx="2790829" cy="369332"/>
          </a:xfrm>
          <a:prstGeom prst="rect">
            <a:avLst/>
          </a:prstGeom>
          <a:noFill/>
        </p:spPr>
        <p:txBody>
          <a:bodyPr wrap="none" rtlCol="0">
            <a:spAutoFit/>
          </a:bodyPr>
          <a:lstStyle/>
          <a:p>
            <a:r>
              <a:rPr lang="fr-BE" dirty="0"/>
              <a:t>Sources : www.liegecraft.be</a:t>
            </a:r>
          </a:p>
        </p:txBody>
      </p:sp>
    </p:spTree>
    <p:extLst>
      <p:ext uri="{BB962C8B-B14F-4D97-AF65-F5344CB8AC3E}">
        <p14:creationId xmlns:p14="http://schemas.microsoft.com/office/powerpoint/2010/main" val="369948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EA9D4-9454-4711-A09D-A0D7CB964CE4}"/>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LiègeCraft Challenge</a:t>
            </a:r>
          </a:p>
        </p:txBody>
      </p:sp>
      <p:sp>
        <p:nvSpPr>
          <p:cNvPr id="3" name="Espace réservé du numéro de diapositive 2">
            <a:extLst>
              <a:ext uri="{FF2B5EF4-FFF2-40B4-BE49-F238E27FC236}">
                <a16:creationId xmlns:a16="http://schemas.microsoft.com/office/drawing/2014/main" id="{C2FE8ABE-A624-4C9B-8BD7-F409E331428F}"/>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5</a:t>
            </a:fld>
            <a:endParaRPr lang="fr-FR" dirty="0">
              <a:solidFill>
                <a:srgbClr val="9CC596"/>
              </a:solidFill>
              <a:effectLst>
                <a:outerShdw blurRad="38100" dist="38100" dir="2700000" algn="tl">
                  <a:srgbClr val="000000">
                    <a:alpha val="43137"/>
                  </a:srgbClr>
                </a:outerShdw>
              </a:effectLst>
            </a:endParaRPr>
          </a:p>
        </p:txBody>
      </p:sp>
      <p:pic>
        <p:nvPicPr>
          <p:cNvPr id="5" name="Image 4" descr="Une image contenant ciel, bâtiment, extérieur, cité&#10;&#10;Description générée automatiquement">
            <a:extLst>
              <a:ext uri="{FF2B5EF4-FFF2-40B4-BE49-F238E27FC236}">
                <a16:creationId xmlns:a16="http://schemas.microsoft.com/office/drawing/2014/main" id="{895A2B36-FE2B-4ED8-9908-E6A3EA709765}"/>
              </a:ext>
            </a:extLst>
          </p:cNvPr>
          <p:cNvPicPr>
            <a:picLocks noChangeAspect="1"/>
          </p:cNvPicPr>
          <p:nvPr/>
        </p:nvPicPr>
        <p:blipFill>
          <a:blip r:embed="rId2"/>
          <a:stretch>
            <a:fillRect/>
          </a:stretch>
        </p:blipFill>
        <p:spPr>
          <a:xfrm>
            <a:off x="238125" y="1314163"/>
            <a:ext cx="8429625" cy="4741664"/>
          </a:xfrm>
          <a:prstGeom prst="rect">
            <a:avLst/>
          </a:prstGeom>
        </p:spPr>
      </p:pic>
      <p:sp>
        <p:nvSpPr>
          <p:cNvPr id="6" name="ZoneTexte 5">
            <a:extLst>
              <a:ext uri="{FF2B5EF4-FFF2-40B4-BE49-F238E27FC236}">
                <a16:creationId xmlns:a16="http://schemas.microsoft.com/office/drawing/2014/main" id="{894CED8A-E26C-43DE-B6AB-E9E98D567814}"/>
              </a:ext>
            </a:extLst>
          </p:cNvPr>
          <p:cNvSpPr txBox="1"/>
          <p:nvPr/>
        </p:nvSpPr>
        <p:spPr>
          <a:xfrm>
            <a:off x="670214" y="6308209"/>
            <a:ext cx="5239191" cy="369332"/>
          </a:xfrm>
          <a:prstGeom prst="rect">
            <a:avLst/>
          </a:prstGeom>
          <a:noFill/>
        </p:spPr>
        <p:txBody>
          <a:bodyPr wrap="none" rtlCol="0">
            <a:spAutoFit/>
          </a:bodyPr>
          <a:lstStyle/>
          <a:p>
            <a:r>
              <a:rPr lang="fr-FR" b="1" i="0" dirty="0">
                <a:solidFill>
                  <a:srgbClr val="444444"/>
                </a:solidFill>
                <a:effectLst/>
                <a:latin typeface="Merriweather Sans"/>
              </a:rPr>
              <a:t>Projet n°3 : une université verdoyante et accueillante</a:t>
            </a:r>
            <a:endParaRPr lang="fr-BE" dirty="0"/>
          </a:p>
        </p:txBody>
      </p:sp>
      <p:sp>
        <p:nvSpPr>
          <p:cNvPr id="7" name="ZoneTexte 6">
            <a:extLst>
              <a:ext uri="{FF2B5EF4-FFF2-40B4-BE49-F238E27FC236}">
                <a16:creationId xmlns:a16="http://schemas.microsoft.com/office/drawing/2014/main" id="{3173C1B6-F598-45DB-A981-E5799E3237C1}"/>
              </a:ext>
            </a:extLst>
          </p:cNvPr>
          <p:cNvSpPr txBox="1"/>
          <p:nvPr/>
        </p:nvSpPr>
        <p:spPr>
          <a:xfrm>
            <a:off x="9094847" y="3315663"/>
            <a:ext cx="2864246" cy="646331"/>
          </a:xfrm>
          <a:prstGeom prst="rect">
            <a:avLst/>
          </a:prstGeom>
          <a:noFill/>
        </p:spPr>
        <p:txBody>
          <a:bodyPr wrap="none" rtlCol="0">
            <a:spAutoFit/>
          </a:bodyPr>
          <a:lstStyle/>
          <a:p>
            <a:r>
              <a:rPr lang="fr-BE" dirty="0"/>
              <a:t>Itération méliorative du réel </a:t>
            </a:r>
          </a:p>
          <a:p>
            <a:r>
              <a:rPr lang="fr-BE" dirty="0"/>
              <a:t>(Hurel et al., 2019)</a:t>
            </a:r>
          </a:p>
        </p:txBody>
      </p:sp>
      <p:sp>
        <p:nvSpPr>
          <p:cNvPr id="9" name="ZoneTexte 8">
            <a:extLst>
              <a:ext uri="{FF2B5EF4-FFF2-40B4-BE49-F238E27FC236}">
                <a16:creationId xmlns:a16="http://schemas.microsoft.com/office/drawing/2014/main" id="{A0837043-F81D-4EFD-ACC0-93F6C6B2EDCB}"/>
              </a:ext>
            </a:extLst>
          </p:cNvPr>
          <p:cNvSpPr txBox="1"/>
          <p:nvPr/>
        </p:nvSpPr>
        <p:spPr>
          <a:xfrm>
            <a:off x="9034440" y="5099749"/>
            <a:ext cx="2790829" cy="369332"/>
          </a:xfrm>
          <a:prstGeom prst="rect">
            <a:avLst/>
          </a:prstGeom>
          <a:noFill/>
        </p:spPr>
        <p:txBody>
          <a:bodyPr wrap="none" rtlCol="0">
            <a:spAutoFit/>
          </a:bodyPr>
          <a:lstStyle/>
          <a:p>
            <a:r>
              <a:rPr lang="fr-BE" dirty="0"/>
              <a:t>Sources : www.liegecraft.be</a:t>
            </a:r>
          </a:p>
        </p:txBody>
      </p:sp>
    </p:spTree>
    <p:extLst>
      <p:ext uri="{BB962C8B-B14F-4D97-AF65-F5344CB8AC3E}">
        <p14:creationId xmlns:p14="http://schemas.microsoft.com/office/powerpoint/2010/main" val="49870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EA9D4-9454-4711-A09D-A0D7CB964CE4}"/>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LiègeCraft Challenge</a:t>
            </a:r>
          </a:p>
        </p:txBody>
      </p:sp>
      <p:sp>
        <p:nvSpPr>
          <p:cNvPr id="3" name="Espace réservé du numéro de diapositive 2">
            <a:extLst>
              <a:ext uri="{FF2B5EF4-FFF2-40B4-BE49-F238E27FC236}">
                <a16:creationId xmlns:a16="http://schemas.microsoft.com/office/drawing/2014/main" id="{C2FE8ABE-A624-4C9B-8BD7-F409E331428F}"/>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6</a:t>
            </a:fld>
            <a:endParaRPr lang="fr-FR" dirty="0">
              <a:solidFill>
                <a:srgbClr val="9CC596"/>
              </a:solidFill>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894CED8A-E26C-43DE-B6AB-E9E98D567814}"/>
              </a:ext>
            </a:extLst>
          </p:cNvPr>
          <p:cNvSpPr txBox="1"/>
          <p:nvPr/>
        </p:nvSpPr>
        <p:spPr>
          <a:xfrm>
            <a:off x="670214" y="6308209"/>
            <a:ext cx="4275145" cy="369332"/>
          </a:xfrm>
          <a:prstGeom prst="rect">
            <a:avLst/>
          </a:prstGeom>
          <a:noFill/>
        </p:spPr>
        <p:txBody>
          <a:bodyPr wrap="none" rtlCol="0">
            <a:spAutoFit/>
          </a:bodyPr>
          <a:lstStyle/>
          <a:p>
            <a:r>
              <a:rPr lang="fr-FR" b="1" i="0" dirty="0">
                <a:solidFill>
                  <a:srgbClr val="444444"/>
                </a:solidFill>
                <a:effectLst/>
                <a:latin typeface="Merriweather Sans"/>
              </a:rPr>
              <a:t>Projet n°4 : Micro-construction sur les toits</a:t>
            </a:r>
            <a:endParaRPr lang="fr-BE" dirty="0"/>
          </a:p>
        </p:txBody>
      </p:sp>
      <p:pic>
        <p:nvPicPr>
          <p:cNvPr id="8" name="Image 7">
            <a:extLst>
              <a:ext uri="{FF2B5EF4-FFF2-40B4-BE49-F238E27FC236}">
                <a16:creationId xmlns:a16="http://schemas.microsoft.com/office/drawing/2014/main" id="{04752364-C4ED-42AF-95CC-B641D58E52EA}"/>
              </a:ext>
            </a:extLst>
          </p:cNvPr>
          <p:cNvPicPr>
            <a:picLocks noChangeAspect="1"/>
          </p:cNvPicPr>
          <p:nvPr/>
        </p:nvPicPr>
        <p:blipFill>
          <a:blip r:embed="rId2"/>
          <a:stretch>
            <a:fillRect/>
          </a:stretch>
        </p:blipFill>
        <p:spPr>
          <a:xfrm>
            <a:off x="173181" y="1351911"/>
            <a:ext cx="8518602" cy="4791714"/>
          </a:xfrm>
          <a:prstGeom prst="rect">
            <a:avLst/>
          </a:prstGeom>
        </p:spPr>
      </p:pic>
      <p:sp>
        <p:nvSpPr>
          <p:cNvPr id="10" name="ZoneTexte 9">
            <a:extLst>
              <a:ext uri="{FF2B5EF4-FFF2-40B4-BE49-F238E27FC236}">
                <a16:creationId xmlns:a16="http://schemas.microsoft.com/office/drawing/2014/main" id="{798F5E1C-CC38-4FC6-9C00-C1AEEA98E604}"/>
              </a:ext>
            </a:extLst>
          </p:cNvPr>
          <p:cNvSpPr txBox="1"/>
          <p:nvPr/>
        </p:nvSpPr>
        <p:spPr>
          <a:xfrm>
            <a:off x="9094847" y="3315663"/>
            <a:ext cx="2864246" cy="646331"/>
          </a:xfrm>
          <a:prstGeom prst="rect">
            <a:avLst/>
          </a:prstGeom>
          <a:noFill/>
        </p:spPr>
        <p:txBody>
          <a:bodyPr wrap="none" rtlCol="0">
            <a:spAutoFit/>
          </a:bodyPr>
          <a:lstStyle/>
          <a:p>
            <a:r>
              <a:rPr lang="fr-BE" dirty="0"/>
              <a:t>Itération méliorative du réel </a:t>
            </a:r>
          </a:p>
          <a:p>
            <a:r>
              <a:rPr lang="fr-BE" dirty="0"/>
              <a:t>(Hurel et al., 2019)</a:t>
            </a:r>
          </a:p>
        </p:txBody>
      </p:sp>
      <p:sp>
        <p:nvSpPr>
          <p:cNvPr id="11" name="ZoneTexte 10">
            <a:extLst>
              <a:ext uri="{FF2B5EF4-FFF2-40B4-BE49-F238E27FC236}">
                <a16:creationId xmlns:a16="http://schemas.microsoft.com/office/drawing/2014/main" id="{CE522BB6-AE84-4B27-B360-D3B57AD8448B}"/>
              </a:ext>
            </a:extLst>
          </p:cNvPr>
          <p:cNvSpPr txBox="1"/>
          <p:nvPr/>
        </p:nvSpPr>
        <p:spPr>
          <a:xfrm>
            <a:off x="9034440" y="5099749"/>
            <a:ext cx="2790829" cy="369332"/>
          </a:xfrm>
          <a:prstGeom prst="rect">
            <a:avLst/>
          </a:prstGeom>
          <a:noFill/>
        </p:spPr>
        <p:txBody>
          <a:bodyPr wrap="none" rtlCol="0">
            <a:spAutoFit/>
          </a:bodyPr>
          <a:lstStyle/>
          <a:p>
            <a:r>
              <a:rPr lang="fr-BE" dirty="0"/>
              <a:t>Sources : www.liegecraft.be</a:t>
            </a:r>
          </a:p>
        </p:txBody>
      </p:sp>
    </p:spTree>
    <p:extLst>
      <p:ext uri="{BB962C8B-B14F-4D97-AF65-F5344CB8AC3E}">
        <p14:creationId xmlns:p14="http://schemas.microsoft.com/office/powerpoint/2010/main" val="14962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EA9D4-9454-4711-A09D-A0D7CB964CE4}"/>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LiègeCraft Challenge</a:t>
            </a:r>
          </a:p>
        </p:txBody>
      </p:sp>
      <p:sp>
        <p:nvSpPr>
          <p:cNvPr id="3" name="Espace réservé du numéro de diapositive 2">
            <a:extLst>
              <a:ext uri="{FF2B5EF4-FFF2-40B4-BE49-F238E27FC236}">
                <a16:creationId xmlns:a16="http://schemas.microsoft.com/office/drawing/2014/main" id="{C2FE8ABE-A624-4C9B-8BD7-F409E331428F}"/>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7</a:t>
            </a:fld>
            <a:endParaRPr lang="fr-FR" dirty="0">
              <a:solidFill>
                <a:srgbClr val="9CC596"/>
              </a:solidFill>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894CED8A-E26C-43DE-B6AB-E9E98D567814}"/>
              </a:ext>
            </a:extLst>
          </p:cNvPr>
          <p:cNvSpPr txBox="1"/>
          <p:nvPr/>
        </p:nvSpPr>
        <p:spPr>
          <a:xfrm>
            <a:off x="173181" y="6308209"/>
            <a:ext cx="5675208" cy="369332"/>
          </a:xfrm>
          <a:prstGeom prst="rect">
            <a:avLst/>
          </a:prstGeom>
          <a:noFill/>
        </p:spPr>
        <p:txBody>
          <a:bodyPr wrap="none" rtlCol="0">
            <a:spAutoFit/>
          </a:bodyPr>
          <a:lstStyle/>
          <a:p>
            <a:r>
              <a:rPr lang="fr-FR" b="1" i="0" dirty="0">
                <a:solidFill>
                  <a:srgbClr val="444444"/>
                </a:solidFill>
                <a:effectLst/>
                <a:latin typeface="Merriweather Sans"/>
              </a:rPr>
              <a:t>Projet n°7 : Réaffectation de la cour intérieure de l’</a:t>
            </a:r>
            <a:r>
              <a:rPr lang="fr-FR" b="1" i="0" dirty="0" err="1">
                <a:solidFill>
                  <a:srgbClr val="444444"/>
                </a:solidFill>
                <a:effectLst/>
                <a:latin typeface="Merriweather Sans"/>
              </a:rPr>
              <a:t>ULiège</a:t>
            </a:r>
            <a:endParaRPr lang="fr-BE" dirty="0"/>
          </a:p>
        </p:txBody>
      </p:sp>
      <p:pic>
        <p:nvPicPr>
          <p:cNvPr id="5" name="Image 4" descr="Une image contenant bâtiment, terrain, extérieur, pierre&#10;&#10;Description générée automatiquement">
            <a:extLst>
              <a:ext uri="{FF2B5EF4-FFF2-40B4-BE49-F238E27FC236}">
                <a16:creationId xmlns:a16="http://schemas.microsoft.com/office/drawing/2014/main" id="{B016D2D8-C3ED-4CD0-A0AC-E9394E88FD5B}"/>
              </a:ext>
            </a:extLst>
          </p:cNvPr>
          <p:cNvPicPr>
            <a:picLocks noChangeAspect="1"/>
          </p:cNvPicPr>
          <p:nvPr/>
        </p:nvPicPr>
        <p:blipFill>
          <a:blip r:embed="rId2"/>
          <a:stretch>
            <a:fillRect/>
          </a:stretch>
        </p:blipFill>
        <p:spPr>
          <a:xfrm>
            <a:off x="173181" y="1350457"/>
            <a:ext cx="8472055" cy="4765531"/>
          </a:xfrm>
          <a:prstGeom prst="rect">
            <a:avLst/>
          </a:prstGeom>
        </p:spPr>
      </p:pic>
      <p:sp>
        <p:nvSpPr>
          <p:cNvPr id="8" name="ZoneTexte 7">
            <a:extLst>
              <a:ext uri="{FF2B5EF4-FFF2-40B4-BE49-F238E27FC236}">
                <a16:creationId xmlns:a16="http://schemas.microsoft.com/office/drawing/2014/main" id="{824E8B55-C209-4782-92D1-F61A89D914C5}"/>
              </a:ext>
            </a:extLst>
          </p:cNvPr>
          <p:cNvSpPr txBox="1"/>
          <p:nvPr/>
        </p:nvSpPr>
        <p:spPr>
          <a:xfrm>
            <a:off x="9094847" y="3315663"/>
            <a:ext cx="2864246" cy="646331"/>
          </a:xfrm>
          <a:prstGeom prst="rect">
            <a:avLst/>
          </a:prstGeom>
          <a:noFill/>
        </p:spPr>
        <p:txBody>
          <a:bodyPr wrap="none" rtlCol="0">
            <a:spAutoFit/>
          </a:bodyPr>
          <a:lstStyle/>
          <a:p>
            <a:r>
              <a:rPr lang="fr-BE" dirty="0"/>
              <a:t>Itération méliorative du réel </a:t>
            </a:r>
          </a:p>
          <a:p>
            <a:r>
              <a:rPr lang="fr-BE" dirty="0"/>
              <a:t>(Hurel et al., 2019)</a:t>
            </a:r>
          </a:p>
        </p:txBody>
      </p:sp>
      <p:sp>
        <p:nvSpPr>
          <p:cNvPr id="15" name="ZoneTexte 14">
            <a:extLst>
              <a:ext uri="{FF2B5EF4-FFF2-40B4-BE49-F238E27FC236}">
                <a16:creationId xmlns:a16="http://schemas.microsoft.com/office/drawing/2014/main" id="{4B7BDA23-B7FA-44EC-923E-E1777F54FC08}"/>
              </a:ext>
            </a:extLst>
          </p:cNvPr>
          <p:cNvSpPr txBox="1"/>
          <p:nvPr/>
        </p:nvSpPr>
        <p:spPr>
          <a:xfrm>
            <a:off x="9034440" y="5099749"/>
            <a:ext cx="2790829" cy="369332"/>
          </a:xfrm>
          <a:prstGeom prst="rect">
            <a:avLst/>
          </a:prstGeom>
          <a:noFill/>
        </p:spPr>
        <p:txBody>
          <a:bodyPr wrap="none" rtlCol="0">
            <a:spAutoFit/>
          </a:bodyPr>
          <a:lstStyle/>
          <a:p>
            <a:r>
              <a:rPr lang="fr-BE" dirty="0"/>
              <a:t>Sources : www.liegecraft.be</a:t>
            </a:r>
          </a:p>
        </p:txBody>
      </p:sp>
    </p:spTree>
    <p:extLst>
      <p:ext uri="{BB962C8B-B14F-4D97-AF65-F5344CB8AC3E}">
        <p14:creationId xmlns:p14="http://schemas.microsoft.com/office/powerpoint/2010/main" val="191204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D8178DD-E2AF-4D16-98E0-0199FD50E784}"/>
              </a:ext>
            </a:extLst>
          </p:cNvPr>
          <p:cNvSpPr>
            <a:spLocks noGrp="1"/>
          </p:cNvSpPr>
          <p:nvPr>
            <p:ph sz="half" idx="1"/>
          </p:nvPr>
        </p:nvSpPr>
        <p:spPr/>
        <p:txBody>
          <a:bodyPr>
            <a:normAutofit fontScale="77500" lnSpcReduction="20000"/>
          </a:bodyPr>
          <a:lstStyle/>
          <a:p>
            <a:r>
              <a:rPr lang="fr-BE" dirty="0"/>
              <a:t>Dispositifs</a:t>
            </a:r>
          </a:p>
          <a:p>
            <a:pPr marL="457200" lvl="1" indent="0">
              <a:buNone/>
            </a:pPr>
            <a:r>
              <a:rPr lang="fr-BE" dirty="0"/>
              <a:t>Block by Block (2012)</a:t>
            </a:r>
          </a:p>
          <a:p>
            <a:pPr marL="457200" lvl="1" indent="0">
              <a:buNone/>
            </a:pPr>
            <a:r>
              <a:rPr lang="fr-BE" dirty="0" err="1"/>
              <a:t>RennesCraft</a:t>
            </a:r>
            <a:r>
              <a:rPr lang="fr-BE" dirty="0"/>
              <a:t> (2013)</a:t>
            </a:r>
          </a:p>
          <a:p>
            <a:pPr marL="457200" lvl="1" indent="0">
              <a:buNone/>
            </a:pPr>
            <a:r>
              <a:rPr lang="fr-BE" dirty="0" err="1"/>
              <a:t>IsèreCraft</a:t>
            </a:r>
            <a:r>
              <a:rPr lang="fr-BE" dirty="0"/>
              <a:t> (2016)</a:t>
            </a:r>
          </a:p>
          <a:p>
            <a:pPr marL="457200" lvl="1" indent="0">
              <a:buNone/>
            </a:pPr>
            <a:r>
              <a:rPr lang="fr-BE" dirty="0"/>
              <a:t>LiègeCraft (2018)</a:t>
            </a:r>
          </a:p>
          <a:p>
            <a:pPr marL="457200" lvl="1" indent="0">
              <a:buNone/>
            </a:pPr>
            <a:endParaRPr lang="fr-BE" dirty="0"/>
          </a:p>
          <a:p>
            <a:r>
              <a:rPr lang="fr-BE" dirty="0"/>
              <a:t>Plan technique : </a:t>
            </a:r>
          </a:p>
          <a:p>
            <a:pPr marL="457200" lvl="1" indent="0">
              <a:buNone/>
            </a:pPr>
            <a:r>
              <a:rPr lang="fr-BE" dirty="0"/>
              <a:t>Utilisation des SIG pour représenter ou transformer un territoire (IGN, </a:t>
            </a:r>
            <a:r>
              <a:rPr lang="fr-BE" dirty="0" err="1"/>
              <a:t>WalOnMap</a:t>
            </a:r>
            <a:r>
              <a:rPr lang="fr-BE" dirty="0"/>
              <a:t>)</a:t>
            </a:r>
          </a:p>
          <a:p>
            <a:pPr marL="457200" lvl="1" indent="0">
              <a:buNone/>
            </a:pPr>
            <a:endParaRPr lang="fr-BE" dirty="0"/>
          </a:p>
          <a:p>
            <a:r>
              <a:rPr lang="fr-BE" dirty="0"/>
              <a:t>Voir :</a:t>
            </a:r>
          </a:p>
          <a:p>
            <a:pPr lvl="1"/>
            <a:r>
              <a:rPr lang="fr-BE" dirty="0"/>
              <a:t>Chauvet, 2019</a:t>
            </a:r>
          </a:p>
          <a:p>
            <a:pPr lvl="1"/>
            <a:r>
              <a:rPr lang="fr-BE" dirty="0"/>
              <a:t>François &amp; Triclot, 2020</a:t>
            </a:r>
          </a:p>
          <a:p>
            <a:pPr lvl="1"/>
            <a:r>
              <a:rPr lang="fr-BE" dirty="0"/>
              <a:t>Hurel, et al., 2019</a:t>
            </a:r>
          </a:p>
          <a:p>
            <a:pPr lvl="1"/>
            <a:r>
              <a:rPr lang="fr-BE" dirty="0"/>
              <a:t>Messina &amp; </a:t>
            </a:r>
            <a:r>
              <a:rPr lang="fr-BE" dirty="0" err="1"/>
              <a:t>Bashandy</a:t>
            </a:r>
            <a:r>
              <a:rPr lang="fr-BE" dirty="0"/>
              <a:t>, 2019</a:t>
            </a:r>
          </a:p>
          <a:p>
            <a:pPr lvl="1"/>
            <a:endParaRPr lang="fr-BE" dirty="0"/>
          </a:p>
          <a:p>
            <a:endParaRPr lang="fr-BE" dirty="0"/>
          </a:p>
          <a:p>
            <a:endParaRPr lang="fr-BE" dirty="0"/>
          </a:p>
        </p:txBody>
      </p:sp>
      <p:pic>
        <p:nvPicPr>
          <p:cNvPr id="7" name="Espace réservé du contenu 6" descr="Une image contenant ciel, extérieur&#10;&#10;Description générée automatiquement">
            <a:extLst>
              <a:ext uri="{FF2B5EF4-FFF2-40B4-BE49-F238E27FC236}">
                <a16:creationId xmlns:a16="http://schemas.microsoft.com/office/drawing/2014/main" id="{4B7CFFDA-4636-400E-9958-7441A07696FF}"/>
              </a:ext>
            </a:extLst>
          </p:cNvPr>
          <p:cNvPicPr>
            <a:picLocks noGrp="1" noChangeAspect="1"/>
          </p:cNvPicPr>
          <p:nvPr>
            <p:ph sz="half" idx="2"/>
          </p:nvPr>
        </p:nvPicPr>
        <p:blipFill>
          <a:blip r:embed="rId3"/>
          <a:stretch>
            <a:fillRect/>
          </a:stretch>
        </p:blipFill>
        <p:spPr>
          <a:xfrm>
            <a:off x="6939022" y="1631950"/>
            <a:ext cx="4311650" cy="4311650"/>
          </a:xfrm>
        </p:spPr>
      </p:pic>
      <p:sp>
        <p:nvSpPr>
          <p:cNvPr id="4" name="Espace réservé du numéro de diapositive 3">
            <a:extLst>
              <a:ext uri="{FF2B5EF4-FFF2-40B4-BE49-F238E27FC236}">
                <a16:creationId xmlns:a16="http://schemas.microsoft.com/office/drawing/2014/main" id="{E5853234-1152-4899-AAF0-20C868ECAA75}"/>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8</a:t>
            </a:fld>
            <a:endParaRPr lang="fr-FR" dirty="0">
              <a:solidFill>
                <a:srgbClr val="9CC596"/>
              </a:solidFill>
              <a:effectLst>
                <a:outerShdw blurRad="38100" dist="38100" dir="2700000" algn="tl">
                  <a:srgbClr val="000000">
                    <a:alpha val="43137"/>
                  </a:srgbClr>
                </a:outerShdw>
              </a:effectLst>
            </a:endParaRPr>
          </a:p>
        </p:txBody>
      </p:sp>
      <p:sp>
        <p:nvSpPr>
          <p:cNvPr id="5" name="Titre 4">
            <a:extLst>
              <a:ext uri="{FF2B5EF4-FFF2-40B4-BE49-F238E27FC236}">
                <a16:creationId xmlns:a16="http://schemas.microsoft.com/office/drawing/2014/main" id="{169EEE8E-8E7A-4C87-B17E-BBBCA3B23BDF}"/>
              </a:ext>
            </a:extLst>
          </p:cNvPr>
          <p:cNvSpPr>
            <a:spLocks noGrp="1"/>
          </p:cNvSpPr>
          <p:nvPr>
            <p:ph type="title"/>
          </p:nvPr>
        </p:nvSpPr>
        <p:spPr/>
        <p:txBody>
          <a:bodyPr/>
          <a:lstStyle/>
          <a:p>
            <a:r>
              <a:rPr lang="fr-BE" dirty="0">
                <a:effectLst>
                  <a:outerShdw blurRad="38100" dist="38100" dir="2700000" algn="tl">
                    <a:srgbClr val="000000">
                      <a:alpha val="43137"/>
                    </a:srgbClr>
                  </a:outerShdw>
                </a:effectLst>
              </a:rPr>
              <a:t>Origine : les « </a:t>
            </a:r>
            <a:r>
              <a:rPr lang="fr-BE" dirty="0" err="1">
                <a:effectLst>
                  <a:outerShdw blurRad="38100" dist="38100" dir="2700000" algn="tl">
                    <a:srgbClr val="000000">
                      <a:alpha val="43137"/>
                    </a:srgbClr>
                  </a:outerShdw>
                </a:effectLst>
              </a:rPr>
              <a:t>CityCraft</a:t>
            </a:r>
            <a:r>
              <a:rPr lang="fr-BE" dirty="0">
                <a:effectLst>
                  <a:outerShdw blurRad="38100" dist="38100" dir="2700000" algn="tl">
                    <a:srgbClr val="000000">
                      <a:alpha val="43137"/>
                    </a:srgbClr>
                  </a:outerShdw>
                </a:effectLst>
              </a:rPr>
              <a:t> »</a:t>
            </a:r>
          </a:p>
        </p:txBody>
      </p:sp>
      <p:sp>
        <p:nvSpPr>
          <p:cNvPr id="10" name="ZoneTexte 9">
            <a:extLst>
              <a:ext uri="{FF2B5EF4-FFF2-40B4-BE49-F238E27FC236}">
                <a16:creationId xmlns:a16="http://schemas.microsoft.com/office/drawing/2014/main" id="{E2E0455F-972A-4D68-92D2-EBFB84383156}"/>
              </a:ext>
            </a:extLst>
          </p:cNvPr>
          <p:cNvSpPr txBox="1"/>
          <p:nvPr/>
        </p:nvSpPr>
        <p:spPr>
          <a:xfrm>
            <a:off x="2000871" y="6337300"/>
            <a:ext cx="3209725" cy="369332"/>
          </a:xfrm>
          <a:prstGeom prst="rect">
            <a:avLst/>
          </a:prstGeom>
          <a:noFill/>
        </p:spPr>
        <p:txBody>
          <a:bodyPr wrap="none" rtlCol="0">
            <a:spAutoFit/>
          </a:bodyPr>
          <a:lstStyle/>
          <a:p>
            <a:r>
              <a:rPr lang="fr-BE" dirty="0"/>
              <a:t>Sources : www.blockbyblock.org</a:t>
            </a:r>
          </a:p>
        </p:txBody>
      </p:sp>
    </p:spTree>
    <p:extLst>
      <p:ext uri="{BB962C8B-B14F-4D97-AF65-F5344CB8AC3E}">
        <p14:creationId xmlns:p14="http://schemas.microsoft.com/office/powerpoint/2010/main" val="1629812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D70E846-3FE6-4835-9FC0-1BF895A11AE8}"/>
              </a:ext>
            </a:extLst>
          </p:cNvPr>
          <p:cNvSpPr>
            <a:spLocks noGrp="1"/>
          </p:cNvSpPr>
          <p:nvPr>
            <p:ph sz="half" idx="1"/>
          </p:nvPr>
        </p:nvSpPr>
        <p:spPr/>
        <p:txBody>
          <a:bodyPr/>
          <a:lstStyle/>
          <a:p>
            <a:pPr marL="0" indent="0">
              <a:buNone/>
            </a:pPr>
            <a:r>
              <a:rPr lang="fr-BE" sz="2000" dirty="0">
                <a:solidFill>
                  <a:srgbClr val="000000"/>
                </a:solidFill>
                <a:latin typeface="Calibri" panose="020F0502020204030204" pitchFamily="34" charset="0"/>
                <a:ea typeface="Calibri" panose="020F0502020204030204" pitchFamily="34" charset="0"/>
              </a:rPr>
              <a:t>Potentiellement </a:t>
            </a:r>
            <a:r>
              <a:rPr lang="fr-BE" sz="2000" dirty="0">
                <a:solidFill>
                  <a:srgbClr val="000000"/>
                </a:solidFill>
                <a:effectLst/>
                <a:latin typeface="Calibri" panose="020F0502020204030204" pitchFamily="34" charset="0"/>
                <a:ea typeface="Calibri" panose="020F0502020204030204" pitchFamily="34" charset="0"/>
              </a:rPr>
              <a:t>révélateur d’enjeux locaux (Chauvet, 2019)</a:t>
            </a:r>
          </a:p>
          <a:p>
            <a:pPr marL="0" indent="0">
              <a:buNone/>
            </a:pPr>
            <a:endParaRPr lang="fr-BE" sz="2000" dirty="0">
              <a:solidFill>
                <a:srgbClr val="000000"/>
              </a:solidFill>
              <a:effectLst/>
              <a:latin typeface="Calibri" panose="020F0502020204030204" pitchFamily="34" charset="0"/>
              <a:ea typeface="Calibri" panose="020F0502020204030204" pitchFamily="34" charset="0"/>
            </a:endParaRPr>
          </a:p>
          <a:p>
            <a:pPr marL="0" indent="0">
              <a:buNone/>
            </a:pPr>
            <a:r>
              <a:rPr lang="fr-BE" sz="2000" dirty="0">
                <a:solidFill>
                  <a:srgbClr val="000000"/>
                </a:solidFill>
                <a:latin typeface="Calibri" panose="020F0502020204030204" pitchFamily="34" charset="0"/>
              </a:rPr>
              <a:t>Lien avec le </a:t>
            </a:r>
            <a:r>
              <a:rPr lang="fr-BE" sz="2000" i="1" dirty="0" err="1">
                <a:solidFill>
                  <a:srgbClr val="000000"/>
                </a:solidFill>
                <a:latin typeface="Calibri" panose="020F0502020204030204" pitchFamily="34" charset="0"/>
              </a:rPr>
              <a:t>tactical</a:t>
            </a:r>
            <a:r>
              <a:rPr lang="fr-BE" sz="2000" i="1" dirty="0">
                <a:solidFill>
                  <a:srgbClr val="000000"/>
                </a:solidFill>
                <a:latin typeface="Calibri" panose="020F0502020204030204" pitchFamily="34" charset="0"/>
              </a:rPr>
              <a:t> </a:t>
            </a:r>
            <a:r>
              <a:rPr lang="fr-BE" sz="2000" i="1" dirty="0" err="1">
                <a:solidFill>
                  <a:srgbClr val="000000"/>
                </a:solidFill>
                <a:latin typeface="Calibri" panose="020F0502020204030204" pitchFamily="34" charset="0"/>
              </a:rPr>
              <a:t>urbanism</a:t>
            </a:r>
            <a:r>
              <a:rPr lang="fr-BE" sz="2000" dirty="0">
                <a:solidFill>
                  <a:srgbClr val="000000"/>
                </a:solidFill>
                <a:latin typeface="Calibri" panose="020F0502020204030204" pitchFamily="34" charset="0"/>
              </a:rPr>
              <a:t> et l’exemple des </a:t>
            </a:r>
            <a:r>
              <a:rPr lang="fr-BE" sz="2000" i="1" dirty="0">
                <a:solidFill>
                  <a:srgbClr val="000000"/>
                </a:solidFill>
                <a:latin typeface="Calibri" panose="020F0502020204030204" pitchFamily="34" charset="0"/>
              </a:rPr>
              <a:t>parking </a:t>
            </a:r>
            <a:r>
              <a:rPr lang="fr-BE" sz="2000" i="1" dirty="0" err="1">
                <a:solidFill>
                  <a:srgbClr val="000000"/>
                </a:solidFill>
                <a:latin typeface="Calibri" panose="020F0502020204030204" pitchFamily="34" charset="0"/>
              </a:rPr>
              <a:t>days</a:t>
            </a:r>
            <a:endParaRPr lang="fr-BE" sz="2000" i="1" dirty="0">
              <a:solidFill>
                <a:srgbClr val="000000"/>
              </a:solidFill>
              <a:latin typeface="Calibri" panose="020F0502020204030204" pitchFamily="34" charset="0"/>
            </a:endParaRPr>
          </a:p>
          <a:p>
            <a:pPr marL="0" indent="0">
              <a:buNone/>
            </a:pPr>
            <a:endParaRPr lang="fr-BE" sz="2000" dirty="0">
              <a:solidFill>
                <a:srgbClr val="000000"/>
              </a:solidFill>
              <a:latin typeface="Calibri" panose="020F0502020204030204" pitchFamily="34" charset="0"/>
            </a:endParaRPr>
          </a:p>
          <a:p>
            <a:pPr marL="0" indent="0">
              <a:buNone/>
            </a:pPr>
            <a:r>
              <a:rPr lang="fr-BE" sz="2000" dirty="0">
                <a:solidFill>
                  <a:srgbClr val="000000"/>
                </a:solidFill>
                <a:latin typeface="Calibri" panose="020F0502020204030204" pitchFamily="34" charset="0"/>
              </a:rPr>
              <a:t>Double compromis (François &amp; Triclot, 2020)</a:t>
            </a:r>
          </a:p>
          <a:p>
            <a:pPr lvl="1"/>
            <a:r>
              <a:rPr lang="fr-BE" sz="2000" dirty="0">
                <a:solidFill>
                  <a:srgbClr val="000000"/>
                </a:solidFill>
                <a:latin typeface="Calibri" panose="020F0502020204030204" pitchFamily="34" charset="0"/>
              </a:rPr>
              <a:t>Réel et virtuel</a:t>
            </a:r>
          </a:p>
          <a:p>
            <a:pPr lvl="1"/>
            <a:r>
              <a:rPr lang="fr-BE" sz="2000" dirty="0">
                <a:solidFill>
                  <a:srgbClr val="000000"/>
                </a:solidFill>
                <a:latin typeface="Calibri" panose="020F0502020204030204" pitchFamily="34" charset="0"/>
              </a:rPr>
              <a:t>Transformer et reproduire</a:t>
            </a:r>
          </a:p>
          <a:p>
            <a:pPr lvl="1"/>
            <a:endParaRPr lang="fr-BE" dirty="0"/>
          </a:p>
        </p:txBody>
      </p:sp>
      <p:sp>
        <p:nvSpPr>
          <p:cNvPr id="3" name="Espace réservé du contenu 2">
            <a:extLst>
              <a:ext uri="{FF2B5EF4-FFF2-40B4-BE49-F238E27FC236}">
                <a16:creationId xmlns:a16="http://schemas.microsoft.com/office/drawing/2014/main" id="{A7C75B6D-3394-48D9-AE22-3EC88385C536}"/>
              </a:ext>
            </a:extLst>
          </p:cNvPr>
          <p:cNvSpPr>
            <a:spLocks noGrp="1"/>
          </p:cNvSpPr>
          <p:nvPr>
            <p:ph sz="half" idx="2"/>
          </p:nvPr>
        </p:nvSpPr>
        <p:spPr>
          <a:xfrm>
            <a:off x="6052457" y="1631465"/>
            <a:ext cx="5181600" cy="4312135"/>
          </a:xfrm>
        </p:spPr>
        <p:txBody>
          <a:bodyPr>
            <a:normAutofit/>
          </a:bodyPr>
          <a:lstStyle/>
          <a:p>
            <a:pPr marL="0" indent="0">
              <a:buNone/>
            </a:pPr>
            <a:r>
              <a:rPr lang="fr-BE" sz="2000" dirty="0">
                <a:solidFill>
                  <a:srgbClr val="FF0000"/>
                </a:solidFill>
              </a:rPr>
              <a:t>Manque de spontanéité, absence d’implication d’usagers d’un territoire</a:t>
            </a:r>
          </a:p>
          <a:p>
            <a:pPr marL="0" indent="0">
              <a:buNone/>
            </a:pPr>
            <a:endParaRPr lang="fr-BE" sz="2000" dirty="0"/>
          </a:p>
          <a:p>
            <a:pPr marL="0" indent="0">
              <a:buNone/>
            </a:pPr>
            <a:endParaRPr lang="fr-BE" sz="2000" dirty="0"/>
          </a:p>
          <a:p>
            <a:pPr marL="0" indent="0">
              <a:buNone/>
            </a:pPr>
            <a:endParaRPr lang="fr-BE" sz="2000" dirty="0"/>
          </a:p>
          <a:p>
            <a:pPr marL="0" indent="0">
              <a:buNone/>
            </a:pPr>
            <a:endParaRPr lang="fr-BE" sz="2000" dirty="0"/>
          </a:p>
          <a:p>
            <a:pPr marL="0" indent="0">
              <a:buNone/>
            </a:pPr>
            <a:r>
              <a:rPr lang="fr-BE" sz="2000" dirty="0">
                <a:solidFill>
                  <a:srgbClr val="FF0000"/>
                </a:solidFill>
              </a:rPr>
              <a:t>Messages ambigus, sans ressources</a:t>
            </a:r>
          </a:p>
        </p:txBody>
      </p:sp>
      <p:sp>
        <p:nvSpPr>
          <p:cNvPr id="4" name="Espace réservé du numéro de diapositive 3">
            <a:extLst>
              <a:ext uri="{FF2B5EF4-FFF2-40B4-BE49-F238E27FC236}">
                <a16:creationId xmlns:a16="http://schemas.microsoft.com/office/drawing/2014/main" id="{F611334D-1809-4FF9-B852-94A55DA6CA8A}"/>
              </a:ext>
            </a:extLst>
          </p:cNvPr>
          <p:cNvSpPr>
            <a:spLocks noGrp="1"/>
          </p:cNvSpPr>
          <p:nvPr>
            <p:ph type="sldNum" sz="quarter" idx="12"/>
          </p:nvPr>
        </p:nvSpPr>
        <p:spPr/>
        <p:txBody>
          <a:bodyPr/>
          <a:lstStyle/>
          <a:p>
            <a:fld id="{3FE80603-C2F7-9944-BBF5-C20A1803DD2B}" type="slidenum">
              <a:rPr lang="fr-FR" smtClean="0">
                <a:effectLst>
                  <a:outerShdw blurRad="38100" dist="38100" dir="2700000" algn="tl">
                    <a:srgbClr val="000000">
                      <a:alpha val="43137"/>
                    </a:srgbClr>
                  </a:outerShdw>
                </a:effectLst>
              </a:rPr>
              <a:pPr/>
              <a:t>9</a:t>
            </a:fld>
            <a:endParaRPr lang="fr-FR" dirty="0">
              <a:solidFill>
                <a:srgbClr val="9CC596"/>
              </a:solidFill>
              <a:effectLst>
                <a:outerShdw blurRad="38100" dist="38100" dir="2700000" algn="tl">
                  <a:srgbClr val="000000">
                    <a:alpha val="43137"/>
                  </a:srgbClr>
                </a:outerShdw>
              </a:effectLst>
            </a:endParaRPr>
          </a:p>
        </p:txBody>
      </p:sp>
      <p:sp>
        <p:nvSpPr>
          <p:cNvPr id="5" name="Titre 4">
            <a:extLst>
              <a:ext uri="{FF2B5EF4-FFF2-40B4-BE49-F238E27FC236}">
                <a16:creationId xmlns:a16="http://schemas.microsoft.com/office/drawing/2014/main" id="{77352A12-D475-4A57-8DDD-ABDE1DAC40DD}"/>
              </a:ext>
            </a:extLst>
          </p:cNvPr>
          <p:cNvSpPr>
            <a:spLocks noGrp="1"/>
          </p:cNvSpPr>
          <p:nvPr>
            <p:ph type="title"/>
          </p:nvPr>
        </p:nvSpPr>
        <p:spPr/>
        <p:txBody>
          <a:bodyPr/>
          <a:lstStyle/>
          <a:p>
            <a:r>
              <a:rPr lang="fr-BE" dirty="0" err="1">
                <a:effectLst>
                  <a:outerShdw blurRad="38100" dist="38100" dir="2700000" algn="tl">
                    <a:srgbClr val="000000">
                      <a:alpha val="43137"/>
                    </a:srgbClr>
                  </a:outerShdw>
                </a:effectLst>
              </a:rPr>
              <a:t>CityCraft</a:t>
            </a:r>
            <a:r>
              <a:rPr lang="fr-BE" dirty="0">
                <a:effectLst>
                  <a:outerShdw blurRad="38100" dist="38100" dir="2700000" algn="tl">
                    <a:srgbClr val="000000">
                      <a:alpha val="43137"/>
                    </a:srgbClr>
                  </a:outerShdw>
                </a:effectLst>
              </a:rPr>
              <a:t> : enjeux</a:t>
            </a:r>
          </a:p>
        </p:txBody>
      </p:sp>
    </p:spTree>
    <p:extLst>
      <p:ext uri="{BB962C8B-B14F-4D97-AF65-F5344CB8AC3E}">
        <p14:creationId xmlns:p14="http://schemas.microsoft.com/office/powerpoint/2010/main" val="42594653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1066</Words>
  <Application>Microsoft Office PowerPoint</Application>
  <PresentationFormat>Grand écran</PresentationFormat>
  <Paragraphs>141</Paragraphs>
  <Slides>15</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Arial</vt:lpstr>
      <vt:lpstr>Calibri</vt:lpstr>
      <vt:lpstr>Calibri Light</vt:lpstr>
      <vt:lpstr>Gotham</vt:lpstr>
      <vt:lpstr>Merriweather Sans</vt:lpstr>
      <vt:lpstr>Museo Sans 500</vt:lpstr>
      <vt:lpstr>sohne</vt:lpstr>
      <vt:lpstr>Thème Office</vt:lpstr>
      <vt:lpstr>Le jeu vidéo de construction comme outil de mobilisation, de prise de parole et de matérialisation de problématiques écologiques et environnementales : le cas LiègeCraft  </vt:lpstr>
      <vt:lpstr>Introduction</vt:lpstr>
      <vt:lpstr> Descriptif du projet</vt:lpstr>
      <vt:lpstr>LiègeCraft Challenge</vt:lpstr>
      <vt:lpstr>LiègeCraft Challenge</vt:lpstr>
      <vt:lpstr>LiègeCraft Challenge</vt:lpstr>
      <vt:lpstr>LiègeCraft Challenge</vt:lpstr>
      <vt:lpstr>Origine : les « CityCraft »</vt:lpstr>
      <vt:lpstr>CityCraft : enjeux</vt:lpstr>
      <vt:lpstr>Jeu vidéo et société</vt:lpstr>
      <vt:lpstr>Jeu vidéo et société</vt:lpstr>
      <vt:lpstr>Minecraft : colonialiste ?</vt:lpstr>
      <vt:lpstr>Jeu vidéo, par delà-nature et culture ?</vt:lpstr>
      <vt:lpstr>Conclusions</vt:lpstr>
      <vt:lpstr>Merci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ALBERTINI Thibaut</dc:creator>
  <cp:lastModifiedBy>Alexis Messina</cp:lastModifiedBy>
  <cp:revision>40</cp:revision>
  <dcterms:created xsi:type="dcterms:W3CDTF">2020-12-01T19:32:38Z</dcterms:created>
  <dcterms:modified xsi:type="dcterms:W3CDTF">2020-12-10T09:42:03Z</dcterms:modified>
</cp:coreProperties>
</file>