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84975" cy="9906000"/>
  <p:defaultTextStyle>
    <a:defPPr>
      <a:defRPr lang="fr-FR"/>
    </a:defPPr>
    <a:lvl1pPr marL="0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87919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175837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263756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351675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439590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527513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615427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703346" algn="l" defTabSz="4175837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1474" autoAdjust="0"/>
  </p:normalViewPr>
  <p:slideViewPr>
    <p:cSldViewPr>
      <p:cViewPr>
        <p:scale>
          <a:sx n="25" d="100"/>
          <a:sy n="25" d="100"/>
        </p:scale>
        <p:origin x="-1320" y="996"/>
      </p:cViewPr>
      <p:guideLst>
        <p:guide orient="horz" pos="13483"/>
        <p:guide pos="9539"/>
      </p:guideLst>
    </p:cSldViewPr>
  </p:slideViewPr>
  <p:notesTextViewPr>
    <p:cViewPr>
      <p:scale>
        <a:sx n="400" d="100"/>
        <a:sy n="400" d="100"/>
      </p:scale>
      <p:origin x="0" y="2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59F4F-BCDC-4655-AB35-5354918BCE23}" type="datetimeFigureOut">
              <a:rPr lang="fr-BE" smtClean="0"/>
              <a:t>04-11-20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8038" y="742950"/>
            <a:ext cx="26289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C99FB-CE5B-4720-BDCE-93674602C3F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188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C99FB-CE5B-4720-BDCE-93674602C3F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56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000" y="13298394"/>
            <a:ext cx="25737981" cy="917608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9" y="24258164"/>
            <a:ext cx="21195982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3" y="1714331"/>
            <a:ext cx="6812994" cy="365259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4004" y="1714331"/>
            <a:ext cx="19934315" cy="365259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1" y="27508446"/>
            <a:ext cx="25737981" cy="8502249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1" y="18144082"/>
            <a:ext cx="25737981" cy="9364360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91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17583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37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6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5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51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42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3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8" y="9988658"/>
            <a:ext cx="13373656" cy="28251648"/>
          </a:xfrm>
        </p:spPr>
        <p:txBody>
          <a:bodyPr/>
          <a:lstStyle>
            <a:lvl1pPr>
              <a:defRPr sz="12900"/>
            </a:lvl1pPr>
            <a:lvl2pPr>
              <a:defRPr sz="10800"/>
            </a:lvl2pPr>
            <a:lvl3pPr>
              <a:defRPr sz="92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1" y="9988658"/>
            <a:ext cx="13373656" cy="28251648"/>
          </a:xfrm>
        </p:spPr>
        <p:txBody>
          <a:bodyPr/>
          <a:lstStyle>
            <a:lvl1pPr>
              <a:defRPr sz="12900"/>
            </a:lvl1pPr>
            <a:lvl2pPr>
              <a:defRPr sz="10800"/>
            </a:lvl2pPr>
            <a:lvl3pPr>
              <a:defRPr sz="92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7"/>
            <a:ext cx="13378915" cy="3993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87919" indent="0">
              <a:buNone/>
              <a:defRPr sz="9200" b="1"/>
            </a:lvl2pPr>
            <a:lvl3pPr marL="4175837" indent="0">
              <a:buNone/>
              <a:defRPr sz="8000" b="1"/>
            </a:lvl3pPr>
            <a:lvl4pPr marL="6263756" indent="0">
              <a:buNone/>
              <a:defRPr sz="7200" b="1"/>
            </a:lvl4pPr>
            <a:lvl5pPr marL="8351675" indent="0">
              <a:buNone/>
              <a:defRPr sz="7200" b="1"/>
            </a:lvl5pPr>
            <a:lvl6pPr marL="10439590" indent="0">
              <a:buNone/>
              <a:defRPr sz="7200" b="1"/>
            </a:lvl6pPr>
            <a:lvl7pPr marL="12527513" indent="0">
              <a:buNone/>
              <a:defRPr sz="7200" b="1"/>
            </a:lvl7pPr>
            <a:lvl8pPr marL="14615427" indent="0">
              <a:buNone/>
              <a:defRPr sz="7200" b="1"/>
            </a:lvl8pPr>
            <a:lvl9pPr marL="16703346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5" cy="24664450"/>
          </a:xfrm>
        </p:spPr>
        <p:txBody>
          <a:bodyPr/>
          <a:lstStyle>
            <a:lvl1pPr>
              <a:defRPr sz="10800"/>
            </a:lvl1pPr>
            <a:lvl2pPr>
              <a:defRPr sz="92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0" y="9582377"/>
            <a:ext cx="13384169" cy="39934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87919" indent="0">
              <a:buNone/>
              <a:defRPr sz="9200" b="1"/>
            </a:lvl2pPr>
            <a:lvl3pPr marL="4175837" indent="0">
              <a:buNone/>
              <a:defRPr sz="8000" b="1"/>
            </a:lvl3pPr>
            <a:lvl4pPr marL="6263756" indent="0">
              <a:buNone/>
              <a:defRPr sz="7200" b="1"/>
            </a:lvl4pPr>
            <a:lvl5pPr marL="8351675" indent="0">
              <a:buNone/>
              <a:defRPr sz="7200" b="1"/>
            </a:lvl5pPr>
            <a:lvl6pPr marL="10439590" indent="0">
              <a:buNone/>
              <a:defRPr sz="7200" b="1"/>
            </a:lvl6pPr>
            <a:lvl7pPr marL="12527513" indent="0">
              <a:buNone/>
              <a:defRPr sz="7200" b="1"/>
            </a:lvl7pPr>
            <a:lvl8pPr marL="14615427" indent="0">
              <a:buNone/>
              <a:defRPr sz="7200" b="1"/>
            </a:lvl8pPr>
            <a:lvl9pPr marL="16703346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0" y="13575852"/>
            <a:ext cx="13384169" cy="24664450"/>
          </a:xfrm>
        </p:spPr>
        <p:txBody>
          <a:bodyPr/>
          <a:lstStyle>
            <a:lvl1pPr>
              <a:defRPr sz="10800"/>
            </a:lvl1pPr>
            <a:lvl2pPr>
              <a:defRPr sz="92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4" y="1704417"/>
            <a:ext cx="9961902" cy="725366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30" y="1704416"/>
            <a:ext cx="16927347" cy="36535892"/>
          </a:xfrm>
        </p:spPr>
        <p:txBody>
          <a:bodyPr/>
          <a:lstStyle>
            <a:lvl1pPr>
              <a:defRPr sz="14400"/>
            </a:lvl1pPr>
            <a:lvl2pPr>
              <a:defRPr sz="12900"/>
            </a:lvl2pPr>
            <a:lvl3pPr>
              <a:defRPr sz="108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2" cy="29282222"/>
          </a:xfrm>
        </p:spPr>
        <p:txBody>
          <a:bodyPr/>
          <a:lstStyle>
            <a:lvl1pPr marL="0" indent="0">
              <a:buNone/>
              <a:defRPr sz="6400"/>
            </a:lvl1pPr>
            <a:lvl2pPr marL="2087919" indent="0">
              <a:buNone/>
              <a:defRPr sz="5600"/>
            </a:lvl2pPr>
            <a:lvl3pPr marL="4175837" indent="0">
              <a:buNone/>
              <a:defRPr sz="4400"/>
            </a:lvl3pPr>
            <a:lvl4pPr marL="6263756" indent="0">
              <a:buNone/>
              <a:defRPr sz="3900"/>
            </a:lvl4pPr>
            <a:lvl5pPr marL="8351675" indent="0">
              <a:buNone/>
              <a:defRPr sz="3900"/>
            </a:lvl5pPr>
            <a:lvl6pPr marL="10439590" indent="0">
              <a:buNone/>
              <a:defRPr sz="3900"/>
            </a:lvl6pPr>
            <a:lvl7pPr marL="12527513" indent="0">
              <a:buNone/>
              <a:defRPr sz="3900"/>
            </a:lvl7pPr>
            <a:lvl8pPr marL="14615427" indent="0">
              <a:buNone/>
              <a:defRPr sz="3900"/>
            </a:lvl8pPr>
            <a:lvl9pPr marL="16703346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5" y="29965967"/>
            <a:ext cx="18167986" cy="353765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5" y="3825022"/>
            <a:ext cx="18167986" cy="25685115"/>
          </a:xfrm>
        </p:spPr>
        <p:txBody>
          <a:bodyPr/>
          <a:lstStyle>
            <a:lvl1pPr marL="0" indent="0">
              <a:buNone/>
              <a:defRPr sz="14400"/>
            </a:lvl1pPr>
            <a:lvl2pPr marL="2087919" indent="0">
              <a:buNone/>
              <a:defRPr sz="12900"/>
            </a:lvl2pPr>
            <a:lvl3pPr marL="4175837" indent="0">
              <a:buNone/>
              <a:defRPr sz="10800"/>
            </a:lvl3pPr>
            <a:lvl4pPr marL="6263756" indent="0">
              <a:buNone/>
              <a:defRPr sz="9200"/>
            </a:lvl4pPr>
            <a:lvl5pPr marL="8351675" indent="0">
              <a:buNone/>
              <a:defRPr sz="9200"/>
            </a:lvl5pPr>
            <a:lvl6pPr marL="10439590" indent="0">
              <a:buNone/>
              <a:defRPr sz="9200"/>
            </a:lvl6pPr>
            <a:lvl7pPr marL="12527513" indent="0">
              <a:buNone/>
              <a:defRPr sz="9200"/>
            </a:lvl7pPr>
            <a:lvl8pPr marL="14615427" indent="0">
              <a:buNone/>
              <a:defRPr sz="9200"/>
            </a:lvl8pPr>
            <a:lvl9pPr marL="16703346" indent="0">
              <a:buNone/>
              <a:defRPr sz="92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5" y="33503622"/>
            <a:ext cx="18167986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7919" indent="0">
              <a:buNone/>
              <a:defRPr sz="5600"/>
            </a:lvl2pPr>
            <a:lvl3pPr marL="4175837" indent="0">
              <a:buNone/>
              <a:defRPr sz="4400"/>
            </a:lvl3pPr>
            <a:lvl4pPr marL="6263756" indent="0">
              <a:buNone/>
              <a:defRPr sz="3900"/>
            </a:lvl4pPr>
            <a:lvl5pPr marL="8351675" indent="0">
              <a:buNone/>
              <a:defRPr sz="3900"/>
            </a:lvl5pPr>
            <a:lvl6pPr marL="10439590" indent="0">
              <a:buNone/>
              <a:defRPr sz="3900"/>
            </a:lvl6pPr>
            <a:lvl7pPr marL="12527513" indent="0">
              <a:buNone/>
              <a:defRPr sz="3900"/>
            </a:lvl7pPr>
            <a:lvl8pPr marL="14615427" indent="0">
              <a:buNone/>
              <a:defRPr sz="3900"/>
            </a:lvl8pPr>
            <a:lvl9pPr marL="16703346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4000" y="1714327"/>
            <a:ext cx="27251979" cy="7134757"/>
          </a:xfrm>
          <a:prstGeom prst="rect">
            <a:avLst/>
          </a:prstGeom>
        </p:spPr>
        <p:txBody>
          <a:bodyPr vert="horz" lIns="417581" tIns="208793" rIns="417581" bIns="20879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0" y="9988658"/>
            <a:ext cx="27251979" cy="28251648"/>
          </a:xfrm>
          <a:prstGeom prst="rect">
            <a:avLst/>
          </a:prstGeom>
        </p:spPr>
        <p:txBody>
          <a:bodyPr vert="horz" lIns="417581" tIns="208793" rIns="417581" bIns="20879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4001" y="39677167"/>
            <a:ext cx="7065328" cy="2279155"/>
          </a:xfrm>
          <a:prstGeom prst="rect">
            <a:avLst/>
          </a:prstGeom>
        </p:spPr>
        <p:txBody>
          <a:bodyPr vert="horz" lIns="417581" tIns="208793" rIns="417581" bIns="208793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61" y="39677167"/>
            <a:ext cx="9588659" cy="2279155"/>
          </a:xfrm>
          <a:prstGeom prst="rect">
            <a:avLst/>
          </a:prstGeom>
        </p:spPr>
        <p:txBody>
          <a:bodyPr vert="horz" lIns="417581" tIns="208793" rIns="417581" bIns="208793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50" y="39677167"/>
            <a:ext cx="7065328" cy="2279155"/>
          </a:xfrm>
          <a:prstGeom prst="rect">
            <a:avLst/>
          </a:prstGeom>
        </p:spPr>
        <p:txBody>
          <a:bodyPr vert="horz" lIns="417581" tIns="208793" rIns="417581" bIns="208793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837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39" indent="-1565939" algn="l" defTabSz="4175837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868" indent="-1304949" algn="l" defTabSz="4175837" rtl="0" eaLnBrk="1" latinLnBrk="0" hangingPunct="1">
        <a:spcBef>
          <a:spcPct val="20000"/>
        </a:spcBef>
        <a:buFont typeface="Arial" pitchFamily="34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97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15" indent="-1043959" algn="l" defTabSz="4175837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631" indent="-1043959" algn="l" defTabSz="4175837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549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473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387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306" indent="-1043959" algn="l" defTabSz="41758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19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37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56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675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590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513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427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346" algn="l" defTabSz="4175837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24" Type="http://schemas.microsoft.com/office/2007/relationships/hdphoto" Target="../media/hdphoto6.wdp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9.jpeg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353789" y="20739139"/>
            <a:ext cx="11083529" cy="4106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881954" y="31891162"/>
            <a:ext cx="3746239" cy="4929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8583613" y="31891162"/>
            <a:ext cx="3746239" cy="4929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2" b="3792"/>
          <a:stretch/>
        </p:blipFill>
        <p:spPr>
          <a:xfrm>
            <a:off x="782413" y="11853611"/>
            <a:ext cx="17571376" cy="12388590"/>
          </a:xfrm>
          <a:prstGeom prst="rect">
            <a:avLst/>
          </a:prstGeom>
          <a:ln w="57150">
            <a:noFill/>
          </a:ln>
        </p:spPr>
      </p:pic>
      <p:pic>
        <p:nvPicPr>
          <p:cNvPr id="2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520" y="6058775"/>
            <a:ext cx="6569373" cy="327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80870" y="281828"/>
            <a:ext cx="19800278" cy="282827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FEVERPRO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Project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Development of biological control methods in alternative to pesticides to manage </a:t>
            </a:r>
            <a:r>
              <a:rPr lang="en-US" sz="44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Bruchus rufimanus </a:t>
            </a:r>
            <a:r>
              <a:rPr lang="en-US" sz="4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Boheman 1833 in field bean crops</a:t>
            </a:r>
            <a:endParaRPr lang="en-US" sz="4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19899" r="10672"/>
          <a:stretch/>
        </p:blipFill>
        <p:spPr>
          <a:xfrm>
            <a:off x="10661645" y="24694675"/>
            <a:ext cx="3466688" cy="5162776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12678766" y="28236243"/>
            <a:ext cx="260973" cy="393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101" name="Straight Connector 100"/>
          <p:cNvCxnSpPr>
            <a:endCxn id="100" idx="3"/>
          </p:cNvCxnSpPr>
          <p:nvPr/>
        </p:nvCxnSpPr>
        <p:spPr>
          <a:xfrm flipH="1" flipV="1">
            <a:off x="12716985" y="28571972"/>
            <a:ext cx="2660994" cy="1053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</p:cNvCxnSpPr>
          <p:nvPr/>
        </p:nvCxnSpPr>
        <p:spPr>
          <a:xfrm flipV="1">
            <a:off x="12809253" y="24966929"/>
            <a:ext cx="2568724" cy="3269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1621" r="27530" b="7588"/>
          <a:stretch/>
        </p:blipFill>
        <p:spPr>
          <a:xfrm>
            <a:off x="15377977" y="27581329"/>
            <a:ext cx="3542968" cy="2115936"/>
          </a:xfrm>
          <a:prstGeom prst="rect">
            <a:avLst/>
          </a:prstGeom>
          <a:ln w="57150">
            <a:noFill/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7963" r="25978" b="18889"/>
          <a:stretch/>
        </p:blipFill>
        <p:spPr>
          <a:xfrm>
            <a:off x="6397192" y="24596481"/>
            <a:ext cx="3367724" cy="5162776"/>
          </a:xfrm>
          <a:prstGeom prst="rect">
            <a:avLst/>
          </a:prstGeom>
          <a:ln>
            <a:noFill/>
          </a:ln>
        </p:spPr>
      </p:pic>
      <p:cxnSp>
        <p:nvCxnSpPr>
          <p:cNvPr id="112" name="Straight Connector 111"/>
          <p:cNvCxnSpPr/>
          <p:nvPr/>
        </p:nvCxnSpPr>
        <p:spPr>
          <a:xfrm>
            <a:off x="15889019" y="26902472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15137" y="30117230"/>
            <a:ext cx="29307738" cy="1098569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u="sng" dirty="0" smtClean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endParaRPr lang="en-US" sz="54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sz="54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sz="54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9" name="Down Arrow 168"/>
          <p:cNvSpPr/>
          <p:nvPr/>
        </p:nvSpPr>
        <p:spPr>
          <a:xfrm>
            <a:off x="16935630" y="27192513"/>
            <a:ext cx="356146" cy="2802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525260" y="9810974"/>
            <a:ext cx="2205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Palatino Linotype" panose="02040502050505030304" pitchFamily="18" charset="0"/>
              </a:rPr>
              <a:t>C</a:t>
            </a:r>
            <a:r>
              <a:rPr lang="en-US" sz="4400" b="1" u="sng" dirty="0" smtClean="0">
                <a:latin typeface="Palatino Linotype" panose="02040502050505030304" pitchFamily="18" charset="0"/>
              </a:rPr>
              <a:t>hemical ecology of adults  </a:t>
            </a:r>
            <a:r>
              <a:rPr lang="en-US" sz="4400" b="1" dirty="0" smtClean="0">
                <a:latin typeface="Palatino Linotype" panose="02040502050505030304" pitchFamily="18" charset="0"/>
              </a:rPr>
              <a:t> 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415137" y="9810974"/>
            <a:ext cx="29307738" cy="2007012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262" name="officeArt object"/>
          <p:cNvPicPr/>
          <p:nvPr/>
        </p:nvPicPr>
        <p:blipFill rotWithShape="1">
          <a:blip r:embed="rId11">
            <a:extLst/>
          </a:blip>
          <a:srcRect t="3106" r="3782"/>
          <a:stretch/>
        </p:blipFill>
        <p:spPr>
          <a:xfrm>
            <a:off x="415137" y="564732"/>
            <a:ext cx="5282623" cy="23782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43" name="Rounded Rectangle 242"/>
          <p:cNvSpPr/>
          <p:nvPr/>
        </p:nvSpPr>
        <p:spPr>
          <a:xfrm>
            <a:off x="415137" y="4861333"/>
            <a:ext cx="20701513" cy="475720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1274512" y="4912006"/>
            <a:ext cx="19182220" cy="458587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Palatino Linotype" panose="02040502050505030304" pitchFamily="18" charset="0"/>
              </a:rPr>
              <a:t>Introduction</a:t>
            </a:r>
            <a:endParaRPr lang="en-US" sz="4400" b="1" u="sng" dirty="0" smtClean="0">
              <a:latin typeface="Palatino Linotype" panose="0204050205050503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alatino Linotype" panose="02040502050505030304" pitchFamily="18" charset="0"/>
              </a:rPr>
              <a:t>Field bean (</a:t>
            </a:r>
            <a:r>
              <a:rPr lang="en-US" sz="3600" i="1" dirty="0" smtClean="0">
                <a:latin typeface="Palatino Linotype" panose="02040502050505030304" pitchFamily="18" charset="0"/>
              </a:rPr>
              <a:t>Vicia faba</a:t>
            </a:r>
            <a:r>
              <a:rPr lang="en-US" sz="3600" dirty="0" smtClean="0">
                <a:latin typeface="Palatino Linotype" panose="02040502050505030304" pitchFamily="18" charset="0"/>
              </a:rPr>
              <a:t> var. minor) provides </a:t>
            </a:r>
            <a:r>
              <a:rPr lang="en-US" sz="3600" b="1" dirty="0" smtClean="0">
                <a:latin typeface="Palatino Linotype" panose="02040502050505030304" pitchFamily="18" charset="0"/>
              </a:rPr>
              <a:t>many agricultural services </a:t>
            </a:r>
            <a:r>
              <a:rPr lang="en-US" sz="3600" dirty="0" smtClean="0">
                <a:latin typeface="Palatino Linotype" panose="02040502050505030304" pitchFamily="18" charset="0"/>
              </a:rPr>
              <a:t>to cropping systems: (i) seeds rich in starch and protein (alternative to imported soybeans), (ii) natural N2 fixation, (iii)↘GES emissions, (iv) floral resources for pollinators (Köpke </a:t>
            </a:r>
            <a:r>
              <a:rPr lang="en-US" sz="3600" i="1" dirty="0" smtClean="0">
                <a:latin typeface="Palatino Linotype" panose="02040502050505030304" pitchFamily="18" charset="0"/>
              </a:rPr>
              <a:t>et al</a:t>
            </a:r>
            <a:r>
              <a:rPr lang="en-US" sz="3600" dirty="0" smtClean="0">
                <a:latin typeface="Palatino Linotype" panose="02040502050505030304" pitchFamily="18" charset="0"/>
              </a:rPr>
              <a:t>. 2009);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Palatino Linotype" panose="02040502050505030304" pitchFamily="18" charset="0"/>
              </a:rPr>
              <a:t>Promotion of </a:t>
            </a:r>
            <a:r>
              <a:rPr lang="en-US" sz="3600" b="1" i="1" dirty="0" smtClean="0">
                <a:latin typeface="Palatino Linotype" panose="02040502050505030304" pitchFamily="18" charset="0"/>
              </a:rPr>
              <a:t>V. faba </a:t>
            </a:r>
            <a:r>
              <a:rPr lang="en-US" sz="3600" b="1" dirty="0" smtClean="0">
                <a:latin typeface="Palatino Linotype" panose="02040502050505030304" pitchFamily="18" charset="0"/>
              </a:rPr>
              <a:t>cultivation</a:t>
            </a:r>
            <a:r>
              <a:rPr lang="en-US" sz="3600" b="1" i="1" dirty="0" smtClean="0">
                <a:latin typeface="Palatino Linotype" panose="02040502050505030304" pitchFamily="18" charset="0"/>
              </a:rPr>
              <a:t> </a:t>
            </a:r>
            <a:r>
              <a:rPr lang="en-US" sz="3600" b="1" dirty="0" smtClean="0">
                <a:latin typeface="Palatino Linotype" panose="02040502050505030304" pitchFamily="18" charset="0"/>
              </a:rPr>
              <a:t>by UE </a:t>
            </a:r>
            <a:r>
              <a:rPr lang="en-US" sz="3600" dirty="0" smtClean="0">
                <a:latin typeface="Palatino Linotype" panose="02040502050505030304" pitchFamily="18" charset="0"/>
              </a:rPr>
              <a:t>but </a:t>
            </a:r>
            <a:r>
              <a:rPr lang="en-US" sz="3600" b="1" dirty="0" smtClean="0">
                <a:latin typeface="Palatino Linotype" panose="02040502050505030304" pitchFamily="18" charset="0"/>
              </a:rPr>
              <a:t>concurrent restriction of efficient pesticides </a:t>
            </a:r>
            <a:r>
              <a:rPr lang="en-US" sz="3600" dirty="0" smtClean="0">
                <a:latin typeface="Palatino Linotype" panose="02040502050505030304" pitchFamily="18" charset="0"/>
              </a:rPr>
              <a:t>(</a:t>
            </a:r>
            <a:r>
              <a:rPr lang="en-US" sz="3600" dirty="0" smtClean="0">
                <a:latin typeface="Palatino Linotype" panose="02040502050505030304" pitchFamily="18" charset="0"/>
                <a:sym typeface="Symbol"/>
              </a:rPr>
              <a:t>-cyhalotrin/-cypermethrin) against </a:t>
            </a:r>
            <a:r>
              <a:rPr lang="en-US" sz="3600" i="1" dirty="0" smtClean="0">
                <a:latin typeface="Palatino Linotype" panose="02040502050505030304" pitchFamily="18" charset="0"/>
                <a:sym typeface="Symbol"/>
              </a:rPr>
              <a:t>B. rufimanus, </a:t>
            </a:r>
            <a:r>
              <a:rPr lang="en-US" sz="3600" dirty="0" smtClean="0">
                <a:latin typeface="Palatino Linotype" panose="02040502050505030304" pitchFamily="18" charset="0"/>
                <a:sym typeface="Symbol"/>
              </a:rPr>
              <a:t>a specific pest whose larva develop inside seeds and prevent their valuation;</a:t>
            </a:r>
            <a:r>
              <a:rPr lang="en-US" sz="3600" i="1" dirty="0" smtClean="0">
                <a:latin typeface="Palatino Linotype" panose="02040502050505030304" pitchFamily="18" charset="0"/>
                <a:sym typeface="Symbol"/>
              </a:rPr>
              <a:t> </a:t>
            </a:r>
            <a:endParaRPr lang="en-US" sz="3600" i="1" dirty="0" smtClean="0">
              <a:latin typeface="Palatino Linotype" panose="0204050205050503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Palatino Linotype" panose="02040502050505030304" pitchFamily="18" charset="0"/>
              </a:rPr>
              <a:t>Alternative control methods must be found =&gt; </a:t>
            </a:r>
            <a:r>
              <a:rPr lang="en-US" sz="3600" b="1" dirty="0" smtClean="0">
                <a:latin typeface="Palatino Linotype" panose="02040502050505030304" pitchFamily="18" charset="0"/>
              </a:rPr>
              <a:t>Semiochemical based control method</a:t>
            </a:r>
            <a:r>
              <a:rPr lang="en-US" sz="3200" dirty="0" smtClean="0">
                <a:latin typeface="Palatino Linotype" panose="02040502050505030304" pitchFamily="18" charset="0"/>
              </a:rPr>
              <a:t>.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21634337" y="4912006"/>
            <a:ext cx="78182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i="1" dirty="0" smtClean="0">
                <a:latin typeface="Palatino Linotype" panose="02040502050505030304" pitchFamily="18" charset="0"/>
              </a:rPr>
              <a:t>Bruchus rufimanus </a:t>
            </a:r>
            <a:r>
              <a:rPr lang="en-US" sz="4000" dirty="0" smtClean="0">
                <a:latin typeface="Palatino Linotype" panose="02040502050505030304" pitchFamily="18" charset="0"/>
              </a:rPr>
              <a:t>Boheman 1833</a:t>
            </a:r>
          </a:p>
          <a:p>
            <a:pPr algn="ctr"/>
            <a:r>
              <a:rPr lang="en-US" sz="4000" dirty="0" smtClean="0">
                <a:latin typeface="Palatino Linotype" panose="02040502050505030304" pitchFamily="18" charset="0"/>
              </a:rPr>
              <a:t>(COLEOPTERA : Chrysomelidae)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21361174" y="4861333"/>
            <a:ext cx="8361701" cy="476707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246" name="Picture 2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690" y="8417030"/>
            <a:ext cx="238303" cy="397171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947" y="7031187"/>
            <a:ext cx="309743" cy="311829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34421" r="20256" b="9178"/>
          <a:stretch/>
        </p:blipFill>
        <p:spPr>
          <a:xfrm>
            <a:off x="15401473" y="25006257"/>
            <a:ext cx="3519472" cy="2071295"/>
          </a:xfrm>
          <a:prstGeom prst="rect">
            <a:avLst/>
          </a:prstGeom>
          <a:ln w="57150">
            <a:noFill/>
          </a:ln>
        </p:spPr>
      </p:pic>
      <p:cxnSp>
        <p:nvCxnSpPr>
          <p:cNvPr id="314" name="Straight Connector 313"/>
          <p:cNvCxnSpPr/>
          <p:nvPr/>
        </p:nvCxnSpPr>
        <p:spPr>
          <a:xfrm>
            <a:off x="15514641" y="29546722"/>
            <a:ext cx="110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16624323" y="29468263"/>
            <a:ext cx="0" cy="1569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15514641" y="29468263"/>
            <a:ext cx="0" cy="151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15421708" y="29035067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0,5 mm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1165221" y="41102925"/>
            <a:ext cx="217522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>
                <a:latin typeface="Palatino Linotype" panose="02040502050505030304" pitchFamily="18" charset="0"/>
              </a:rPr>
              <a:t>Projet</a:t>
            </a:r>
            <a:r>
              <a:rPr lang="en-US" sz="2000" u="sng" dirty="0" smtClean="0">
                <a:latin typeface="Palatino Linotype" panose="02040502050505030304" pitchFamily="18" charset="0"/>
              </a:rPr>
              <a:t> FEVERPRO - </a:t>
            </a:r>
            <a:r>
              <a:rPr lang="en-US" sz="2000" u="sng" dirty="0" err="1" smtClean="0">
                <a:latin typeface="Palatino Linotype" panose="02040502050505030304" pitchFamily="18" charset="0"/>
              </a:rPr>
              <a:t>référence</a:t>
            </a:r>
            <a:r>
              <a:rPr lang="en-US" sz="2000" u="sng" dirty="0" smtClean="0">
                <a:latin typeface="Palatino Linotype" panose="02040502050505030304" pitchFamily="18" charset="0"/>
              </a:rPr>
              <a:t> dossier</a:t>
            </a:r>
            <a:r>
              <a:rPr lang="en-US" sz="2000" dirty="0" smtClean="0">
                <a:latin typeface="Palatino Linotype" panose="02040502050505030304" pitchFamily="18" charset="0"/>
              </a:rPr>
              <a:t>:  D31-1395, WP 1/5                                                                                                                                                                                *</a:t>
            </a:r>
            <a:r>
              <a:rPr lang="en-US" sz="2000" u="sng" dirty="0" smtClean="0">
                <a:latin typeface="Palatino Linotype" panose="02040502050505030304" pitchFamily="18" charset="0"/>
              </a:rPr>
              <a:t>Contact</a:t>
            </a:r>
            <a:r>
              <a:rPr lang="en-US" sz="2000" dirty="0" smtClean="0">
                <a:latin typeface="Palatino Linotype" panose="02040502050505030304" pitchFamily="18" charset="0"/>
              </a:rPr>
              <a:t>: arnaud.segers@uliege.be</a:t>
            </a:r>
            <a:endParaRPr lang="en-US" sz="2000" u="sng" dirty="0" smtClean="0">
              <a:latin typeface="Palatino Linotype" panose="02040502050505030304" pitchFamily="18" charset="0"/>
            </a:endParaRPr>
          </a:p>
          <a:p>
            <a:r>
              <a:rPr lang="en-US" sz="2000" u="sng" dirty="0" err="1" smtClean="0">
                <a:latin typeface="Palatino Linotype" panose="02040502050505030304" pitchFamily="18" charset="0"/>
              </a:rPr>
              <a:t>Références</a:t>
            </a:r>
            <a:r>
              <a:rPr lang="en-US" sz="2000" u="sng" dirty="0" smtClean="0">
                <a:latin typeface="Palatino Linotype" panose="02040502050505030304" pitchFamily="18" charset="0"/>
              </a:rPr>
              <a:t> </a:t>
            </a:r>
            <a:r>
              <a:rPr lang="en-US" sz="2000" u="sng" dirty="0" err="1" smtClean="0">
                <a:latin typeface="Palatino Linotype" panose="02040502050505030304" pitchFamily="18" charset="0"/>
              </a:rPr>
              <a:t>bibliographiques</a:t>
            </a:r>
            <a:endParaRPr lang="en-US" sz="2000" u="sng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1" dirty="0" smtClean="0">
                <a:latin typeface="Palatino Linotype" panose="02040502050505030304" pitchFamily="18" charset="0"/>
              </a:rPr>
              <a:t>Frerot B,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Taupin</a:t>
            </a:r>
            <a:r>
              <a:rPr lang="en-US" sz="2000" b="1" dirty="0" smtClean="0">
                <a:latin typeface="Palatino Linotype" panose="02040502050505030304" pitchFamily="18" charset="0"/>
              </a:rPr>
              <a:t> P,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Lefranc</a:t>
            </a:r>
            <a:r>
              <a:rPr lang="en-US" sz="2000" b="1" dirty="0" smtClean="0">
                <a:latin typeface="Palatino Linotype" panose="02040502050505030304" pitchFamily="18" charset="0"/>
              </a:rPr>
              <a:t> M (2015) </a:t>
            </a:r>
            <a:r>
              <a:rPr lang="en-US" sz="2000" dirty="0" err="1" smtClean="0">
                <a:latin typeface="Palatino Linotype" panose="02040502050505030304" pitchFamily="18" charset="0"/>
              </a:rPr>
              <a:t>Bruche</a:t>
            </a:r>
            <a:r>
              <a:rPr lang="en-US" sz="2000" dirty="0" smtClean="0">
                <a:latin typeface="Palatino Linotype" panose="02040502050505030304" pitchFamily="18" charset="0"/>
              </a:rPr>
              <a:t> de la </a:t>
            </a:r>
            <a:r>
              <a:rPr lang="en-US" sz="2000" dirty="0" err="1" smtClean="0">
                <a:latin typeface="Palatino Linotype" panose="02040502050505030304" pitchFamily="18" charset="0"/>
              </a:rPr>
              <a:t>fève</a:t>
            </a:r>
            <a:r>
              <a:rPr lang="en-US" sz="2000" dirty="0" smtClean="0">
                <a:latin typeface="Palatino Linotype" panose="02040502050505030304" pitchFamily="18" charset="0"/>
              </a:rPr>
              <a:t> sur </a:t>
            </a:r>
            <a:r>
              <a:rPr lang="en-US" sz="2000" dirty="0" err="1" smtClean="0">
                <a:latin typeface="Palatino Linotype" panose="02040502050505030304" pitchFamily="18" charset="0"/>
              </a:rPr>
              <a:t>féverole</a:t>
            </a:r>
            <a:r>
              <a:rPr lang="en-US" sz="2000" dirty="0" smtClean="0">
                <a:latin typeface="Palatino Linotype" panose="02040502050505030304" pitchFamily="18" charset="0"/>
              </a:rPr>
              <a:t>: des messages </a:t>
            </a:r>
            <a:r>
              <a:rPr lang="en-US" sz="2000" dirty="0" err="1" smtClean="0">
                <a:latin typeface="Palatino Linotype" panose="02040502050505030304" pitchFamily="18" charset="0"/>
              </a:rPr>
              <a:t>chimiques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dirty="0" err="1" smtClean="0">
                <a:latin typeface="Palatino Linotype" panose="02040502050505030304" pitchFamily="18" charset="0"/>
              </a:rPr>
              <a:t>décryptés</a:t>
            </a:r>
            <a:r>
              <a:rPr lang="en-US" sz="2000" dirty="0" smtClean="0">
                <a:latin typeface="Palatino Linotype" panose="02040502050505030304" pitchFamily="18" charset="0"/>
              </a:rPr>
              <a:t>. Perspectives </a:t>
            </a:r>
            <a:r>
              <a:rPr lang="en-US" sz="2000" dirty="0" err="1" smtClean="0">
                <a:latin typeface="Palatino Linotype" panose="02040502050505030304" pitchFamily="18" charset="0"/>
              </a:rPr>
              <a:t>agricoles</a:t>
            </a:r>
            <a:r>
              <a:rPr lang="en-US" sz="2000" dirty="0" smtClean="0">
                <a:latin typeface="Palatino Linotype" panose="02040502050505030304" pitchFamily="18" charset="0"/>
              </a:rPr>
              <a:t> 60–63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1" dirty="0" err="1" smtClean="0">
                <a:latin typeface="Palatino Linotype" panose="02040502050505030304" pitchFamily="18" charset="0"/>
              </a:rPr>
              <a:t>Köpke</a:t>
            </a:r>
            <a:r>
              <a:rPr lang="en-US" sz="2000" b="1" dirty="0" smtClean="0">
                <a:latin typeface="Palatino Linotype" panose="02040502050505030304" pitchFamily="18" charset="0"/>
              </a:rPr>
              <a:t> U, </a:t>
            </a:r>
            <a:r>
              <a:rPr lang="en-US" sz="2000" b="1" dirty="0" err="1" smtClean="0">
                <a:latin typeface="Palatino Linotype" panose="02040502050505030304" pitchFamily="18" charset="0"/>
              </a:rPr>
              <a:t>Nemecek</a:t>
            </a:r>
            <a:r>
              <a:rPr lang="en-US" sz="2000" b="1" dirty="0" smtClean="0">
                <a:latin typeface="Palatino Linotype" panose="02040502050505030304" pitchFamily="18" charset="0"/>
              </a:rPr>
              <a:t> T (2010)</a:t>
            </a:r>
            <a:r>
              <a:rPr lang="en-US" sz="2000" dirty="0" smtClean="0">
                <a:latin typeface="Palatino Linotype" panose="02040502050505030304" pitchFamily="18" charset="0"/>
              </a:rPr>
              <a:t> Ecological services of faba bean. Field Crops Research 115:217–233.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1" dirty="0" smtClean="0">
                <a:latin typeface="Palatino Linotype" panose="02040502050505030304" pitchFamily="18" charset="0"/>
              </a:rPr>
              <a:t>Bruce TJ, Martin JL, Smart LE, Pickett JA (2011) </a:t>
            </a:r>
            <a:r>
              <a:rPr lang="en-US" sz="2000" dirty="0" smtClean="0">
                <a:latin typeface="Palatino Linotype" panose="02040502050505030304" pitchFamily="18" charset="0"/>
              </a:rPr>
              <a:t>Development of semiochemical attractants for monitoring bean seed beetle, </a:t>
            </a:r>
            <a:r>
              <a:rPr lang="en-US" sz="2000" i="1" dirty="0" smtClean="0">
                <a:latin typeface="Palatino Linotype" panose="02040502050505030304" pitchFamily="18" charset="0"/>
              </a:rPr>
              <a:t>Bruchus rufimanus</a:t>
            </a:r>
            <a:r>
              <a:rPr lang="en-US" sz="2000" dirty="0" smtClean="0">
                <a:latin typeface="Palatino Linotype" panose="02040502050505030304" pitchFamily="18" charset="0"/>
              </a:rPr>
              <a:t>. Pest Management Science 67:1303–1308. </a:t>
            </a:r>
            <a:endParaRPr lang="en-US" sz="2000" u="sng" dirty="0">
              <a:latin typeface="Palatino Linotype" panose="02040502050505030304" pitchFamily="18" charset="0"/>
            </a:endParaRPr>
          </a:p>
        </p:txBody>
      </p:sp>
      <p:sp>
        <p:nvSpPr>
          <p:cNvPr id="332" name="ZoneTexte 39"/>
          <p:cNvSpPr txBox="1"/>
          <p:nvPr/>
        </p:nvSpPr>
        <p:spPr>
          <a:xfrm>
            <a:off x="4344988" y="3110102"/>
            <a:ext cx="22957721" cy="1654620"/>
          </a:xfrm>
          <a:prstGeom prst="rect">
            <a:avLst/>
          </a:prstGeom>
          <a:noFill/>
        </p:spPr>
        <p:txBody>
          <a:bodyPr wrap="square" lIns="366077" tIns="183039" rIns="366077" bIns="183039" rtlCol="0">
            <a:spAutoFit/>
          </a:bodyPr>
          <a:lstStyle>
            <a:defPPr>
              <a:defRPr lang="fr-FR"/>
            </a:defPPr>
            <a:lvl1pPr marL="0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919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5837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3756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1675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590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7513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5427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3346" algn="l" defTabSz="4175837" rtl="0" eaLnBrk="1" latinLnBrk="0" hangingPunct="1"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u="sng" dirty="0" smtClean="0">
                <a:latin typeface="Palatino Linotype" panose="02040502050505030304" pitchFamily="18" charset="0"/>
              </a:rPr>
              <a:t>Arnaud Segers</a:t>
            </a:r>
            <a:r>
              <a:rPr lang="en-US" sz="4000" dirty="0" smtClean="0">
                <a:latin typeface="Palatino Linotype" panose="02040502050505030304" pitchFamily="18" charset="0"/>
              </a:rPr>
              <a:t>*</a:t>
            </a:r>
            <a:r>
              <a:rPr lang="en-US" sz="4000" baseline="30000" dirty="0" smtClean="0">
                <a:latin typeface="Palatino Linotype" panose="02040502050505030304" pitchFamily="18" charset="0"/>
              </a:rPr>
              <a:t>1 </a:t>
            </a:r>
            <a:r>
              <a:rPr lang="en-US" sz="4000" dirty="0" smtClean="0">
                <a:latin typeface="Palatino Linotype" panose="02040502050505030304" pitchFamily="18" charset="0"/>
              </a:rPr>
              <a:t>; Rudy Caparros Megido</a:t>
            </a:r>
            <a:r>
              <a:rPr lang="en-US" sz="4000" baseline="30000" dirty="0" smtClean="0">
                <a:latin typeface="Palatino Linotype" panose="02040502050505030304" pitchFamily="18" charset="0"/>
              </a:rPr>
              <a:t>1 </a:t>
            </a:r>
            <a:r>
              <a:rPr lang="en-US" sz="4000" dirty="0" smtClean="0">
                <a:latin typeface="Palatino Linotype" panose="02040502050505030304" pitchFamily="18" charset="0"/>
              </a:rPr>
              <a:t>; Frédéric Francis</a:t>
            </a:r>
            <a:r>
              <a:rPr lang="en-US" sz="4000" baseline="30000" dirty="0" smtClean="0">
                <a:latin typeface="Palatino Linotype" panose="02040502050505030304" pitchFamily="18" charset="0"/>
              </a:rPr>
              <a:t>1</a:t>
            </a:r>
          </a:p>
          <a:p>
            <a:pPr algn="ctr"/>
            <a:endParaRPr lang="en-US" sz="1000" baseline="30000" dirty="0" smtClean="0">
              <a:latin typeface="Palatino Linotype" panose="02040502050505030304" pitchFamily="18" charset="0"/>
            </a:endParaRPr>
          </a:p>
          <a:p>
            <a:pPr algn="ctr">
              <a:spcBef>
                <a:spcPts val="50"/>
              </a:spcBef>
            </a:pPr>
            <a:r>
              <a:rPr lang="en-US" sz="3200" baseline="30000" dirty="0" smtClean="0">
                <a:latin typeface="Palatino Linotype" panose="02040502050505030304" pitchFamily="18" charset="0"/>
              </a:rPr>
              <a:t>1 </a:t>
            </a:r>
            <a:r>
              <a:rPr lang="en-US" sz="3200" dirty="0" smtClean="0">
                <a:latin typeface="Palatino Linotype" panose="02040502050505030304" pitchFamily="18" charset="0"/>
              </a:rPr>
              <a:t>Functional and Evolutionary Entomology–Gembloux Agro-Bio Tech (University of Liège), Gembloux, </a:t>
            </a:r>
            <a:r>
              <a:rPr lang="en-US" sz="3200" dirty="0" err="1" smtClean="0">
                <a:latin typeface="Palatino Linotype" panose="02040502050505030304" pitchFamily="18" charset="0"/>
              </a:rPr>
              <a:t>Belgique</a:t>
            </a:r>
            <a:r>
              <a:rPr lang="en-US" sz="3200" dirty="0" smtClean="0">
                <a:latin typeface="Palatino Linotype" panose="02040502050505030304" pitchFamily="18" charset="0"/>
              </a:rPr>
              <a:t>, Belgium</a:t>
            </a:r>
            <a:r>
              <a:rPr lang="en-US" sz="3600" dirty="0" smtClean="0">
                <a:latin typeface="Palatino Linotype" panose="02040502050505030304" pitchFamily="18" charset="0"/>
              </a:rPr>
              <a:t>.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"/>
          <a:stretch/>
        </p:blipFill>
        <p:spPr>
          <a:xfrm>
            <a:off x="25332450" y="501454"/>
            <a:ext cx="4793886" cy="2608648"/>
          </a:xfrm>
          <a:prstGeom prst="rect">
            <a:avLst/>
          </a:prstGeom>
        </p:spPr>
      </p:pic>
      <p:sp>
        <p:nvSpPr>
          <p:cNvPr id="335" name="TextBox 334"/>
          <p:cNvSpPr txBox="1"/>
          <p:nvPr/>
        </p:nvSpPr>
        <p:spPr>
          <a:xfrm>
            <a:off x="12050140" y="29476210"/>
            <a:ext cx="199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alatino Linotype" panose="02040502050505030304" pitchFamily="18" charset="0"/>
              </a:rPr>
              <a:t>© A. Segers, 2019.</a:t>
            </a: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7037825" y="29346667"/>
            <a:ext cx="200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alatino Linotype" panose="02040502050505030304" pitchFamily="18" charset="0"/>
              </a:rPr>
              <a:t>© A. Segers, 2019</a:t>
            </a:r>
            <a:r>
              <a:rPr lang="en-US" sz="2000" dirty="0" smtClean="0">
                <a:latin typeface="Palatino Linotype" panose="02040502050505030304" pitchFamily="18" charset="0"/>
              </a:rPr>
              <a:t>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7169756" y="29455475"/>
            <a:ext cx="199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alatino Linotype" panose="02040502050505030304" pitchFamily="18" charset="0"/>
              </a:rPr>
              <a:t>© A. Segers, 2019.</a:t>
            </a: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469276" y="915089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alatino Linotype" panose="02040502050505030304" pitchFamily="18" charset="0"/>
              </a:rPr>
              <a:t>Segers </a:t>
            </a:r>
            <a:r>
              <a:rPr lang="en-US" sz="1800" i="1" dirty="0" smtClean="0">
                <a:latin typeface="Palatino Linotype" panose="02040502050505030304" pitchFamily="18" charset="0"/>
              </a:rPr>
              <a:t>et al</a:t>
            </a:r>
            <a:r>
              <a:rPr lang="en-US" sz="1800" dirty="0" smtClean="0">
                <a:latin typeface="Palatino Linotype" panose="02040502050505030304" pitchFamily="18" charset="0"/>
              </a:rPr>
              <a:t>. 2019</a:t>
            </a: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49022" y="12200443"/>
            <a:ext cx="10988296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Palatino Linotype" panose="02040502050505030304" pitchFamily="18" charset="0"/>
              </a:rPr>
              <a:t>VOCs identified to date:</a:t>
            </a:r>
          </a:p>
          <a:p>
            <a:endParaRPr lang="en-US" sz="3600" b="1" u="sng" dirty="0" smtClean="0">
              <a:latin typeface="Palatino Linotype" panose="02040502050505030304" pitchFamily="18" charset="0"/>
            </a:endParaRPr>
          </a:p>
          <a:p>
            <a:r>
              <a:rPr lang="en-US" sz="3600" b="1" dirty="0" smtClean="0">
                <a:latin typeface="Palatino Linotype" panose="02040502050505030304" pitchFamily="18" charset="0"/>
              </a:rPr>
              <a:t>   </a:t>
            </a:r>
            <a:r>
              <a:rPr lang="en-US" sz="3600" b="1" i="1" dirty="0" smtClean="0">
                <a:latin typeface="Palatino Linotype" panose="02040502050505030304" pitchFamily="18" charset="0"/>
              </a:rPr>
              <a:t>V. Faba </a:t>
            </a:r>
            <a:r>
              <a:rPr lang="en-US" sz="3600" b="1" dirty="0" smtClean="0">
                <a:latin typeface="Palatino Linotype" panose="02040502050505030304" pitchFamily="18" charset="0"/>
              </a:rPr>
              <a:t>flowers kairomone (FK) (Bruce </a:t>
            </a:r>
            <a:r>
              <a:rPr lang="en-US" sz="3600" b="1" i="1" dirty="0" smtClean="0">
                <a:latin typeface="Palatino Linotype" panose="02040502050505030304" pitchFamily="18" charset="0"/>
              </a:rPr>
              <a:t>et al. </a:t>
            </a:r>
            <a:r>
              <a:rPr lang="en-US" sz="3600" b="1" dirty="0" smtClean="0">
                <a:latin typeface="Palatino Linotype" panose="02040502050505030304" pitchFamily="18" charset="0"/>
              </a:rPr>
              <a:t>2011)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(1) Myrcene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(2) </a:t>
            </a:r>
            <a:r>
              <a:rPr lang="en-US" sz="3600" i="1" dirty="0" smtClean="0">
                <a:latin typeface="Palatino Linotype" panose="02040502050505030304" pitchFamily="18" charset="0"/>
              </a:rPr>
              <a:t>(R)</a:t>
            </a:r>
            <a:r>
              <a:rPr lang="en-US" sz="3600" dirty="0" smtClean="0">
                <a:latin typeface="Palatino Linotype" panose="02040502050505030304" pitchFamily="18" charset="0"/>
              </a:rPr>
              <a:t>-limonene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(3) </a:t>
            </a:r>
            <a:r>
              <a:rPr lang="en-US" sz="3600" i="1" dirty="0" smtClean="0">
                <a:latin typeface="Palatino Linotype" panose="02040502050505030304" pitchFamily="18" charset="0"/>
              </a:rPr>
              <a:t>(E)</a:t>
            </a:r>
            <a:r>
              <a:rPr lang="en-US" sz="3600" dirty="0" smtClean="0">
                <a:latin typeface="Palatino Linotype" panose="02040502050505030304" pitchFamily="18" charset="0"/>
              </a:rPr>
              <a:t>-ocimene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(4) </a:t>
            </a:r>
            <a:r>
              <a:rPr lang="en-US" sz="3600" i="1" dirty="0" smtClean="0">
                <a:latin typeface="Palatino Linotype" panose="02040502050505030304" pitchFamily="18" charset="0"/>
              </a:rPr>
              <a:t>(R)</a:t>
            </a:r>
            <a:r>
              <a:rPr lang="en-US" sz="3600" dirty="0" smtClean="0">
                <a:latin typeface="Palatino Linotype" panose="02040502050505030304" pitchFamily="18" charset="0"/>
              </a:rPr>
              <a:t>-linalool</a:t>
            </a:r>
          </a:p>
          <a:p>
            <a:endParaRPr lang="en-US" sz="3600" dirty="0" smtClean="0">
              <a:latin typeface="Palatino Linotype" panose="02040502050505030304" pitchFamily="18" charset="0"/>
            </a:endParaRPr>
          </a:p>
          <a:p>
            <a:r>
              <a:rPr lang="en-US" sz="3600" b="1" i="1" dirty="0" smtClean="0">
                <a:latin typeface="Palatino Linotype" panose="02040502050505030304" pitchFamily="18" charset="0"/>
                <a:sym typeface="Symbol"/>
              </a:rPr>
              <a:t>   B. rufimanus </a:t>
            </a:r>
            <a:r>
              <a:rPr lang="en-US" sz="3600" b="1" dirty="0" smtClean="0">
                <a:latin typeface="Palatino Linotype" panose="02040502050505030304" pitchFamily="18" charset="0"/>
                <a:sym typeface="Symbol"/>
              </a:rPr>
              <a:t>sexual pheromone (Bruce </a:t>
            </a:r>
            <a:r>
              <a:rPr lang="en-US" sz="3600" b="1" i="1" dirty="0" smtClean="0">
                <a:latin typeface="Palatino Linotype" panose="02040502050505030304" pitchFamily="18" charset="0"/>
                <a:sym typeface="Symbol"/>
              </a:rPr>
              <a:t>et al. </a:t>
            </a:r>
            <a:r>
              <a:rPr lang="en-US" sz="3600" b="1" dirty="0" smtClean="0">
                <a:latin typeface="Palatino Linotype" panose="02040502050505030304" pitchFamily="18" charset="0"/>
                <a:sym typeface="Symbol"/>
              </a:rPr>
              <a:t>2011)</a:t>
            </a:r>
            <a:endParaRPr lang="en-US" sz="3600" b="1" dirty="0" smtClean="0">
              <a:latin typeface="Palatino Linotype" panose="02040502050505030304" pitchFamily="18" charset="0"/>
            </a:endParaRPr>
          </a:p>
          <a:p>
            <a:r>
              <a:rPr lang="en-US" sz="3600" b="1" dirty="0" smtClean="0">
                <a:latin typeface="Palatino Linotype" panose="02040502050505030304" pitchFamily="18" charset="0"/>
              </a:rPr>
              <a:t>      </a:t>
            </a:r>
            <a:r>
              <a:rPr lang="en-US" sz="3600" dirty="0" smtClean="0">
                <a:latin typeface="Palatino Linotype" panose="02040502050505030304" pitchFamily="18" charset="0"/>
              </a:rPr>
              <a:t>(10) 1-undecene (synergy with FK)</a:t>
            </a:r>
          </a:p>
          <a:p>
            <a:endParaRPr lang="en-US" sz="3600" dirty="0" smtClean="0">
              <a:latin typeface="Palatino Linotype" panose="02040502050505030304" pitchFamily="18" charset="0"/>
            </a:endParaRPr>
          </a:p>
          <a:p>
            <a:r>
              <a:rPr lang="en-US" sz="3600" b="1" i="1" dirty="0" smtClean="0">
                <a:latin typeface="Palatino Linotype" panose="02040502050505030304" pitchFamily="18" charset="0"/>
              </a:rPr>
              <a:t>   V. Faba </a:t>
            </a:r>
            <a:r>
              <a:rPr lang="en-US" sz="3600" b="1" dirty="0" smtClean="0">
                <a:latin typeface="Palatino Linotype" panose="02040502050505030304" pitchFamily="18" charset="0"/>
              </a:rPr>
              <a:t>pods</a:t>
            </a:r>
            <a:r>
              <a:rPr lang="en-US" sz="3600" b="1" i="1" dirty="0" smtClean="0">
                <a:latin typeface="Palatino Linotype" panose="02040502050505030304" pitchFamily="18" charset="0"/>
              </a:rPr>
              <a:t> </a:t>
            </a:r>
            <a:r>
              <a:rPr lang="en-US" sz="3600" b="1" dirty="0" smtClean="0">
                <a:latin typeface="Palatino Linotype" panose="02040502050505030304" pitchFamily="18" charset="0"/>
              </a:rPr>
              <a:t>kairomone (PK) (Frerot </a:t>
            </a:r>
            <a:r>
              <a:rPr lang="en-US" sz="3600" b="1" i="1" dirty="0" smtClean="0">
                <a:latin typeface="Palatino Linotype" panose="02040502050505030304" pitchFamily="18" charset="0"/>
              </a:rPr>
              <a:t>et al. </a:t>
            </a:r>
            <a:r>
              <a:rPr lang="en-US" sz="3600" b="1" dirty="0" smtClean="0">
                <a:latin typeface="Palatino Linotype" panose="02040502050505030304" pitchFamily="18" charset="0"/>
              </a:rPr>
              <a:t>2014)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(11) Cis-3-hexenyl acetate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(2) </a:t>
            </a:r>
            <a:r>
              <a:rPr lang="en-US" sz="3600" i="1" dirty="0" smtClean="0">
                <a:latin typeface="Palatino Linotype" panose="02040502050505030304" pitchFamily="18" charset="0"/>
              </a:rPr>
              <a:t>(R)</a:t>
            </a:r>
            <a:r>
              <a:rPr lang="en-US" sz="3600" dirty="0" smtClean="0">
                <a:latin typeface="Palatino Linotype" panose="02040502050505030304" pitchFamily="18" charset="0"/>
              </a:rPr>
              <a:t>-limonene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      (3) </a:t>
            </a:r>
            <a:r>
              <a:rPr lang="en-US" sz="3600" i="1" dirty="0" smtClean="0">
                <a:latin typeface="Palatino Linotype" panose="02040502050505030304" pitchFamily="18" charset="0"/>
              </a:rPr>
              <a:t>(E)</a:t>
            </a:r>
            <a:r>
              <a:rPr lang="en-US" sz="3600" dirty="0" smtClean="0">
                <a:latin typeface="Palatino Linotype" panose="02040502050505030304" pitchFamily="18" charset="0"/>
              </a:rPr>
              <a:t>-ocimene</a:t>
            </a:r>
          </a:p>
          <a:p>
            <a:endParaRPr lang="en-US" sz="3600" dirty="0" smtClean="0">
              <a:latin typeface="Palatino Linotype" panose="02040502050505030304" pitchFamily="18" charset="0"/>
            </a:endParaRPr>
          </a:p>
          <a:p>
            <a:r>
              <a:rPr lang="en-US" sz="3600" b="1" u="sng" dirty="0" smtClean="0">
                <a:latin typeface="Palatino Linotype" panose="02040502050505030304" pitchFamily="18" charset="0"/>
              </a:rPr>
              <a:t>Avenue of future researches in chemical ecology</a:t>
            </a:r>
          </a:p>
          <a:p>
            <a:endParaRPr lang="en-US" sz="3600" b="1" u="sng" dirty="0" smtClean="0">
              <a:latin typeface="Palatino Linotype" panose="02040502050505030304" pitchFamily="18" charset="0"/>
            </a:endParaRPr>
          </a:p>
          <a:p>
            <a:pPr marL="457200" indent="-457200">
              <a:buFont typeface="Symbol"/>
              <a:buChar char="Þ"/>
            </a:pPr>
            <a:r>
              <a:rPr lang="en-US" sz="3600" b="1" dirty="0" smtClean="0">
                <a:latin typeface="Palatino Linotype" panose="02040502050505030304" pitchFamily="18" charset="0"/>
                <a:sym typeface="Symbol"/>
              </a:rPr>
              <a:t>Oviposition deterring pheromone laid on pods?</a:t>
            </a:r>
          </a:p>
          <a:p>
            <a:pPr marL="457200" indent="-457200">
              <a:buFont typeface="Symbol"/>
              <a:buChar char="Þ"/>
            </a:pPr>
            <a:r>
              <a:rPr lang="en-US" sz="3600" b="1" dirty="0" smtClean="0">
                <a:latin typeface="Palatino Linotype" panose="02040502050505030304" pitchFamily="18" charset="0"/>
                <a:sym typeface="Symbol"/>
              </a:rPr>
              <a:t>Additional components to sexual pheromone emitted by male?</a:t>
            </a:r>
          </a:p>
          <a:p>
            <a:pPr marL="2545119" lvl="1" indent="-457200">
              <a:buFont typeface="Symbol"/>
              <a:buChar char="Þ"/>
            </a:pPr>
            <a:r>
              <a:rPr lang="en-US" sz="3600" b="1" dirty="0" smtClean="0">
                <a:latin typeface="Palatino Linotype" panose="02040502050505030304" pitchFamily="18" charset="0"/>
                <a:sym typeface="Symbol"/>
              </a:rPr>
              <a:t>Aggregation/sexual pheromone?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5962637" y="20548016"/>
            <a:ext cx="288032" cy="38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341766" y="2392157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alatino Linotype" panose="02040502050505030304" pitchFamily="18" charset="0"/>
              </a:rPr>
              <a:t>Segers </a:t>
            </a:r>
            <a:r>
              <a:rPr lang="en-US" sz="1800" i="1" dirty="0" smtClean="0">
                <a:latin typeface="Palatino Linotype" panose="02040502050505030304" pitchFamily="18" charset="0"/>
              </a:rPr>
              <a:t>et al</a:t>
            </a:r>
            <a:r>
              <a:rPr lang="en-US" sz="1800" dirty="0" smtClean="0">
                <a:latin typeface="Palatino Linotype" panose="02040502050505030304" pitchFamily="18" charset="0"/>
              </a:rPr>
              <a:t>. 2019</a:t>
            </a: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441024" y="30117230"/>
            <a:ext cx="24971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Palatino Linotype" panose="02040502050505030304" pitchFamily="18" charset="0"/>
              </a:rPr>
              <a:t>Alternative control methods to investigate: semiochemical based control method in IPM strategy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1739029" y="31891162"/>
            <a:ext cx="6768752" cy="4929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Palatino Linotype" panose="02040502050505030304" pitchFamily="18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3"/>
          <a:stretch/>
        </p:blipFill>
        <p:spPr>
          <a:xfrm>
            <a:off x="13749343" y="32640952"/>
            <a:ext cx="2671802" cy="2073422"/>
          </a:xfrm>
          <a:prstGeom prst="rect">
            <a:avLst/>
          </a:prstGeom>
        </p:spPr>
      </p:pic>
      <p:sp>
        <p:nvSpPr>
          <p:cNvPr id="233" name="TextBox 232"/>
          <p:cNvSpPr txBox="1"/>
          <p:nvPr/>
        </p:nvSpPr>
        <p:spPr>
          <a:xfrm>
            <a:off x="12384527" y="31891162"/>
            <a:ext cx="6040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Protected field bean crop</a:t>
            </a:r>
            <a:endParaRPr lang="en-US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2343380" y="34777330"/>
            <a:ext cx="556004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Oviposition deterring pheromone? Repulsive essential oil?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Weakly attractive cultivar?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235" name="Bent Arrow 234"/>
          <p:cNvSpPr/>
          <p:nvPr/>
        </p:nvSpPr>
        <p:spPr>
          <a:xfrm>
            <a:off x="12710570" y="33870000"/>
            <a:ext cx="948962" cy="10367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1" name="Bent Arrow 120"/>
          <p:cNvSpPr/>
          <p:nvPr/>
        </p:nvSpPr>
        <p:spPr>
          <a:xfrm flipH="1">
            <a:off x="16515783" y="33874013"/>
            <a:ext cx="948962" cy="10367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7" name="Down Arrow 236"/>
          <p:cNvSpPr/>
          <p:nvPr/>
        </p:nvSpPr>
        <p:spPr>
          <a:xfrm rot="5400000">
            <a:off x="11516507" y="31926229"/>
            <a:ext cx="1470204" cy="281584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4" name="Down Arrow 123"/>
          <p:cNvSpPr/>
          <p:nvPr/>
        </p:nvSpPr>
        <p:spPr>
          <a:xfrm rot="16200000">
            <a:off x="17217607" y="31915232"/>
            <a:ext cx="1470205" cy="28378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4622">
            <a:off x="16863970" y="32955648"/>
            <a:ext cx="553758" cy="7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4622">
            <a:off x="17669269" y="32955647"/>
            <a:ext cx="553758" cy="7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4622">
            <a:off x="18417937" y="32955649"/>
            <a:ext cx="553758" cy="7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5378" flipH="1">
            <a:off x="12908172" y="32955646"/>
            <a:ext cx="553758" cy="7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5378" flipH="1">
            <a:off x="12137489" y="32960977"/>
            <a:ext cx="553758" cy="7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5378" flipH="1">
            <a:off x="11301065" y="32935802"/>
            <a:ext cx="553758" cy="7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8669968" y="31891163"/>
            <a:ext cx="2411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Trap crop</a:t>
            </a:r>
            <a:endParaRPr lang="en-US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9371627" y="31891161"/>
            <a:ext cx="2411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Trap crop</a:t>
            </a:r>
            <a:endParaRPr lang="en-US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8703797" y="34105152"/>
            <a:ext cx="3536679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Host plant flower-pods kairomone?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Attractive cultivar?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Substitutive host(s)?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986733" y="34128796"/>
            <a:ext cx="3536679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Host plant flower-pods kairomone?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Attractive cultivar?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Substitutive host(s)?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0185829" y="36949318"/>
            <a:ext cx="10025676" cy="3888433"/>
          </a:xfrm>
          <a:prstGeom prst="rect">
            <a:avLst/>
          </a:prstGeom>
          <a:solidFill>
            <a:srgbClr val="FFD75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3907957" y="36932410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Parasitoids</a:t>
            </a:r>
            <a:endParaRPr lang="en-US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2199047" y="37640296"/>
            <a:ext cx="6018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>
                <a:latin typeface="Palatino Linotype" panose="02040502050505030304" pitchFamily="18" charset="0"/>
              </a:rPr>
              <a:t>Uscana senex</a:t>
            </a:r>
            <a:r>
              <a:rPr lang="en-US" sz="3000" dirty="0" smtClean="0">
                <a:latin typeface="Palatino Linotype" panose="02040502050505030304" pitchFamily="18" charset="0"/>
              </a:rPr>
              <a:t> (Grese, 1923) 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(Hymenoptera: </a:t>
            </a:r>
            <a:r>
              <a:rPr lang="en-US" sz="3000" i="1" dirty="0" smtClean="0">
                <a:latin typeface="Palatino Linotype" panose="02040502050505030304" pitchFamily="18" charset="0"/>
              </a:rPr>
              <a:t>Trichogrammatidae</a:t>
            </a:r>
            <a:r>
              <a:rPr lang="en-US" sz="3000" dirty="0" smtClean="0">
                <a:latin typeface="Palatino Linotype" panose="02040502050505030304" pitchFamily="18" charset="0"/>
              </a:rPr>
              <a:t>)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=&gt; </a:t>
            </a:r>
            <a:r>
              <a:rPr lang="en-US" sz="3000" b="1" dirty="0" smtClean="0">
                <a:latin typeface="Palatino Linotype" panose="02040502050505030304" pitchFamily="18" charset="0"/>
              </a:rPr>
              <a:t>Egg parasitoid</a:t>
            </a:r>
            <a:endParaRPr lang="en-US" sz="3000" b="1" dirty="0">
              <a:latin typeface="Palatino Linotype" panose="0204050205050503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2724428" y="39141755"/>
            <a:ext cx="5283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>
                <a:latin typeface="Palatino Linotype" panose="02040502050505030304" pitchFamily="18" charset="0"/>
              </a:rPr>
              <a:t>Triaspis thoracica </a:t>
            </a:r>
            <a:r>
              <a:rPr lang="en-US" sz="3000" dirty="0" smtClean="0">
                <a:latin typeface="Palatino Linotype" panose="02040502050505030304" pitchFamily="18" charset="0"/>
              </a:rPr>
              <a:t>(Curtis, 1860)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(Hymenoptera: </a:t>
            </a:r>
            <a:r>
              <a:rPr lang="en-US" sz="3000" i="1" dirty="0" smtClean="0">
                <a:latin typeface="Palatino Linotype" panose="02040502050505030304" pitchFamily="18" charset="0"/>
              </a:rPr>
              <a:t>Braconidae</a:t>
            </a:r>
            <a:r>
              <a:rPr lang="en-US" sz="3000" dirty="0" smtClean="0">
                <a:latin typeface="Palatino Linotype" panose="02040502050505030304" pitchFamily="18" charset="0"/>
              </a:rPr>
              <a:t>)</a:t>
            </a:r>
          </a:p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=&gt; </a:t>
            </a:r>
            <a:r>
              <a:rPr lang="en-US" sz="3000" b="1" dirty="0" smtClean="0">
                <a:latin typeface="Palatino Linotype" panose="02040502050505030304" pitchFamily="18" charset="0"/>
              </a:rPr>
              <a:t>Larva parasitoid</a:t>
            </a:r>
            <a:endParaRPr lang="en-US" sz="3000" b="1" dirty="0">
              <a:latin typeface="Palatino Linotype" panose="02040502050505030304" pitchFamily="18" charset="0"/>
            </a:endParaRPr>
          </a:p>
        </p:txBody>
      </p:sp>
      <p:sp>
        <p:nvSpPr>
          <p:cNvPr id="255" name="Bent Arrow 254"/>
          <p:cNvSpPr/>
          <p:nvPr/>
        </p:nvSpPr>
        <p:spPr>
          <a:xfrm rot="16200000">
            <a:off x="8407801" y="37363727"/>
            <a:ext cx="2320601" cy="123545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6" name="Bent Arrow 145"/>
          <p:cNvSpPr/>
          <p:nvPr/>
        </p:nvSpPr>
        <p:spPr>
          <a:xfrm rot="5400000" flipH="1">
            <a:off x="19668932" y="37363727"/>
            <a:ext cx="2320601" cy="123545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Résultat de recherche d'images pour &quot;trichogrammes&quot;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b="15186"/>
          <a:stretch/>
        </p:blipFill>
        <p:spPr bwMode="auto">
          <a:xfrm>
            <a:off x="18124631" y="37715644"/>
            <a:ext cx="1902803" cy="13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Résultat de recherche d'images pour &quot;trichogrammes&quot;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b="15186"/>
          <a:stretch/>
        </p:blipFill>
        <p:spPr bwMode="auto">
          <a:xfrm>
            <a:off x="10409682" y="37703579"/>
            <a:ext cx="1902803" cy="13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Rectangle 255"/>
          <p:cNvSpPr/>
          <p:nvPr/>
        </p:nvSpPr>
        <p:spPr>
          <a:xfrm>
            <a:off x="10262105" y="37640296"/>
            <a:ext cx="9863306" cy="1501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57" name="AutoShape 4" descr="Résultat de recherche d'images pour &quot;triaspis thoracic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59" name="AutoShape 6" descr="Résultat de recherche d'images pour &quot;triaspis thoracic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032" name="Picture 8" descr="Résultat de recherche d'images pour &quot;triaspis thoracica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631" y="39349556"/>
            <a:ext cx="1902803" cy="12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Résultat de recherche d'images pour &quot;triaspis thoracica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22" y="39332685"/>
            <a:ext cx="1902803" cy="12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Rectangle 153"/>
          <p:cNvSpPr/>
          <p:nvPr/>
        </p:nvSpPr>
        <p:spPr>
          <a:xfrm>
            <a:off x="10262498" y="39216720"/>
            <a:ext cx="9863306" cy="1501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298638" y="31030728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latin typeface="Palatino Linotype" panose="02040502050505030304" pitchFamily="18" charset="0"/>
              </a:rPr>
              <a:t>Mass </a:t>
            </a:r>
            <a:r>
              <a:rPr lang="en-US" sz="4400" b="1" u="sng" dirty="0" smtClean="0">
                <a:latin typeface="Palatino Linotype" panose="02040502050505030304" pitchFamily="18" charset="0"/>
              </a:rPr>
              <a:t>trapping</a:t>
            </a:r>
            <a:endParaRPr lang="en-US" sz="4000" b="1" u="sng" dirty="0">
              <a:latin typeface="Palatino Linotype" panose="02040502050505030304" pitchFamily="18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954411" y="31030729"/>
            <a:ext cx="6077973" cy="93401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4472400" y="31061505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latin typeface="Palatino Linotype" panose="02040502050505030304" pitchFamily="18" charset="0"/>
              </a:rPr>
              <a:t>Lure and kill</a:t>
            </a:r>
            <a:endParaRPr lang="en-US" sz="4000" b="1" u="sng" dirty="0">
              <a:latin typeface="Palatino Linotype" panose="0204050205050503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170346" y="31030728"/>
            <a:ext cx="5930130" cy="934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4141534" y="31061505"/>
            <a:ext cx="2446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latin typeface="Palatino Linotype" panose="02040502050505030304" pitchFamily="18" charset="0"/>
              </a:rPr>
              <a:t>Push pull</a:t>
            </a:r>
            <a:endParaRPr lang="en-US" sz="4000" b="1" u="sng" dirty="0">
              <a:latin typeface="Palatino Linotype" panose="02040502050505030304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7579147" y="38951786"/>
            <a:ext cx="1988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Attractive signal?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0868710" y="39016789"/>
            <a:ext cx="211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Attractive signal?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80" y="34618921"/>
            <a:ext cx="3143134" cy="308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TextBox 163"/>
          <p:cNvSpPr txBox="1"/>
          <p:nvPr/>
        </p:nvSpPr>
        <p:spPr>
          <a:xfrm>
            <a:off x="1077073" y="32082052"/>
            <a:ext cx="583264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alatino Linotype" panose="02040502050505030304" pitchFamily="18" charset="0"/>
              </a:rPr>
              <a:t>1</a:t>
            </a:r>
            <a:r>
              <a:rPr lang="en-US" sz="3000" dirty="0" smtClean="0">
                <a:latin typeface="Palatino Linotype" panose="02040502050505030304" pitchFamily="18" charset="0"/>
              </a:rPr>
              <a:t>/ Target = Gravid females before oviposition with pods kairomone diffusor combined to a sticky transparent plate (Frerot and Leppik 2016)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3348898" y="32005515"/>
            <a:ext cx="5643711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Combination of attractant with entomopathogenic agent.</a:t>
            </a:r>
          </a:p>
          <a:p>
            <a:endParaRPr lang="fr-BE" sz="3000" dirty="0">
              <a:latin typeface="Palatino Linotype" panose="02040502050505030304" pitchFamily="18" charset="0"/>
            </a:endParaRPr>
          </a:p>
          <a:p>
            <a:r>
              <a:rPr lang="fr-BE" sz="3000" u="sng" dirty="0" smtClean="0">
                <a:latin typeface="Palatino Linotype" panose="02040502050505030304" pitchFamily="18" charset="0"/>
              </a:rPr>
              <a:t>Attractant</a:t>
            </a:r>
            <a:r>
              <a:rPr lang="fr-BE" sz="3000" dirty="0" smtClean="0">
                <a:latin typeface="Palatino Linotype" panose="02040502050505030304" pitchFamily="18" charset="0"/>
              </a:rPr>
              <a:t> </a:t>
            </a:r>
            <a:endParaRPr lang="fr-BE" sz="3000" dirty="0">
              <a:latin typeface="Palatino Linotype" panose="02040502050505030304" pitchFamily="18" charset="0"/>
            </a:endParaRPr>
          </a:p>
          <a:p>
            <a:pPr marL="457200" indent="-457200">
              <a:buFont typeface="Symbol"/>
              <a:buChar char="Þ"/>
            </a:pPr>
            <a:r>
              <a:rPr lang="fr-BE" sz="3000" i="1" dirty="0" smtClean="0">
                <a:latin typeface="Palatino Linotype" panose="02040502050505030304" pitchFamily="18" charset="0"/>
              </a:rPr>
              <a:t>V</a:t>
            </a:r>
            <a:r>
              <a:rPr lang="fr-BE" sz="3000" i="1" dirty="0">
                <a:latin typeface="Palatino Linotype" panose="02040502050505030304" pitchFamily="18" charset="0"/>
              </a:rPr>
              <a:t>. Faba </a:t>
            </a:r>
            <a:r>
              <a:rPr lang="fr-BE" sz="3000" dirty="0" err="1">
                <a:latin typeface="Palatino Linotype" panose="02040502050505030304" pitchFamily="18" charset="0"/>
              </a:rPr>
              <a:t>flowers</a:t>
            </a:r>
            <a:r>
              <a:rPr lang="fr-BE" sz="3000" dirty="0">
                <a:latin typeface="Palatino Linotype" panose="02040502050505030304" pitchFamily="18" charset="0"/>
              </a:rPr>
              <a:t> </a:t>
            </a:r>
            <a:r>
              <a:rPr lang="fr-BE" sz="3000" dirty="0" smtClean="0">
                <a:latin typeface="Palatino Linotype" panose="02040502050505030304" pitchFamily="18" charset="0"/>
              </a:rPr>
              <a:t>kairomone</a:t>
            </a:r>
          </a:p>
          <a:p>
            <a:pPr marL="457200" indent="-457200">
              <a:buFont typeface="Symbol"/>
              <a:buChar char="Þ"/>
            </a:pPr>
            <a:r>
              <a:rPr lang="fr-BE" sz="3000" i="1" dirty="0" smtClean="0">
                <a:latin typeface="Palatino Linotype" panose="02040502050505030304" pitchFamily="18" charset="0"/>
              </a:rPr>
              <a:t>V. faba </a:t>
            </a:r>
            <a:r>
              <a:rPr lang="fr-BE" sz="3000" dirty="0" err="1" smtClean="0">
                <a:latin typeface="Palatino Linotype" panose="02040502050505030304" pitchFamily="18" charset="0"/>
              </a:rPr>
              <a:t>pods</a:t>
            </a:r>
            <a:r>
              <a:rPr lang="fr-BE" sz="3000" dirty="0" smtClean="0">
                <a:latin typeface="Palatino Linotype" panose="02040502050505030304" pitchFamily="18" charset="0"/>
              </a:rPr>
              <a:t> kairomones</a:t>
            </a:r>
          </a:p>
          <a:p>
            <a:pPr marL="457200" indent="-457200">
              <a:buFont typeface="Symbol"/>
              <a:buChar char="Þ"/>
            </a:pPr>
            <a:r>
              <a:rPr lang="fr-BE" sz="3000" dirty="0" err="1" smtClean="0">
                <a:latin typeface="Palatino Linotype" panose="02040502050505030304" pitchFamily="18" charset="0"/>
              </a:rPr>
              <a:t>Aggregation</a:t>
            </a:r>
            <a:r>
              <a:rPr lang="fr-BE" sz="3000" dirty="0" smtClean="0">
                <a:latin typeface="Palatino Linotype" panose="02040502050505030304" pitchFamily="18" charset="0"/>
              </a:rPr>
              <a:t> pheromones?</a:t>
            </a:r>
          </a:p>
          <a:p>
            <a:pPr marL="457200" indent="-457200">
              <a:buFont typeface="Symbol"/>
              <a:buChar char="Þ"/>
            </a:pPr>
            <a:endParaRPr lang="fr-BE" sz="3000" dirty="0">
              <a:latin typeface="Palatino Linotype" panose="02040502050505030304" pitchFamily="18" charset="0"/>
            </a:endParaRPr>
          </a:p>
          <a:p>
            <a:r>
              <a:rPr lang="fr-BE" sz="3000" u="sng" dirty="0" smtClean="0">
                <a:latin typeface="Palatino Linotype" panose="02040502050505030304" pitchFamily="18" charset="0"/>
              </a:rPr>
              <a:t>Entomopathogenic agent</a:t>
            </a:r>
          </a:p>
          <a:p>
            <a:pPr marL="457200" indent="-457200">
              <a:buFont typeface="Symbol"/>
              <a:buChar char="Þ"/>
            </a:pPr>
            <a:r>
              <a:rPr lang="fr-BE" sz="3000" dirty="0" err="1" smtClean="0">
                <a:latin typeface="Palatino Linotype" panose="02040502050505030304" pitchFamily="18" charset="0"/>
              </a:rPr>
              <a:t>Fungi</a:t>
            </a:r>
            <a:r>
              <a:rPr lang="fr-BE" sz="3000" dirty="0" smtClean="0">
                <a:latin typeface="Palatino Linotype" panose="02040502050505030304" pitchFamily="18" charset="0"/>
              </a:rPr>
              <a:t> (</a:t>
            </a:r>
            <a:r>
              <a:rPr lang="en-US" sz="3000" i="1" dirty="0">
                <a:latin typeface="Palatino Linotype" panose="02040502050505030304" pitchFamily="18" charset="0"/>
              </a:rPr>
              <a:t>Beauveria bassiana </a:t>
            </a:r>
            <a:r>
              <a:rPr lang="en-US" sz="3000" dirty="0">
                <a:latin typeface="Palatino Linotype" panose="02040502050505030304" pitchFamily="18" charset="0"/>
              </a:rPr>
              <a:t>(Bals.-Criv.) Vuill. 1912 </a:t>
            </a:r>
            <a:r>
              <a:rPr lang="en-US" sz="3000" dirty="0" smtClean="0">
                <a:latin typeface="Palatino Linotype" panose="02040502050505030304" pitchFamily="18" charset="0"/>
              </a:rPr>
              <a:t>; </a:t>
            </a:r>
            <a:r>
              <a:rPr lang="en-US" sz="3000" i="1" dirty="0" smtClean="0">
                <a:latin typeface="Palatino Linotype" panose="02040502050505030304" pitchFamily="18" charset="0"/>
              </a:rPr>
              <a:t>Metarhizium </a:t>
            </a:r>
            <a:r>
              <a:rPr lang="en-US" sz="3000" i="1" dirty="0">
                <a:latin typeface="Palatino Linotype" panose="02040502050505030304" pitchFamily="18" charset="0"/>
              </a:rPr>
              <a:t>anisopliae </a:t>
            </a:r>
            <a:r>
              <a:rPr lang="en-US" sz="3000" dirty="0">
                <a:latin typeface="Palatino Linotype" panose="02040502050505030304" pitchFamily="18" charset="0"/>
              </a:rPr>
              <a:t>(Metschn.) Sorokīn </a:t>
            </a:r>
            <a:r>
              <a:rPr lang="en-US" sz="3000" dirty="0" smtClean="0">
                <a:latin typeface="Palatino Linotype" panose="02040502050505030304" pitchFamily="18" charset="0"/>
              </a:rPr>
              <a:t>1883)</a:t>
            </a:r>
          </a:p>
          <a:p>
            <a:pPr marL="457200" indent="-457200">
              <a:buFont typeface="Symbol"/>
              <a:buChar char="Þ"/>
            </a:pPr>
            <a:r>
              <a:rPr lang="fr-BE" sz="3000" dirty="0" err="1" smtClean="0">
                <a:latin typeface="Palatino Linotype" panose="02040502050505030304" pitchFamily="18" charset="0"/>
              </a:rPr>
              <a:t>Bacteria</a:t>
            </a:r>
            <a:r>
              <a:rPr lang="fr-BE" sz="3000" dirty="0" smtClean="0">
                <a:latin typeface="Palatino Linotype" panose="02040502050505030304" pitchFamily="18" charset="0"/>
              </a:rPr>
              <a:t> (</a:t>
            </a:r>
            <a:r>
              <a:rPr lang="fr-BE" sz="3000" i="1" dirty="0" smtClean="0">
                <a:latin typeface="Palatino Linotype" panose="02040502050505030304" pitchFamily="18" charset="0"/>
              </a:rPr>
              <a:t>Bacillus </a:t>
            </a:r>
            <a:r>
              <a:rPr lang="fr-BE" sz="3000" i="1" dirty="0" err="1">
                <a:latin typeface="Palatino Linotype" panose="02040502050505030304" pitchFamily="18" charset="0"/>
              </a:rPr>
              <a:t>thuringiensis</a:t>
            </a:r>
            <a:r>
              <a:rPr lang="fr-BE" sz="3000" i="1" dirty="0">
                <a:latin typeface="Palatino Linotype" panose="02040502050505030304" pitchFamily="18" charset="0"/>
              </a:rPr>
              <a:t> </a:t>
            </a:r>
            <a:r>
              <a:rPr lang="fr-BE" sz="3000" dirty="0">
                <a:latin typeface="Palatino Linotype" panose="02040502050505030304" pitchFamily="18" charset="0"/>
              </a:rPr>
              <a:t>Berliner, </a:t>
            </a:r>
            <a:r>
              <a:rPr lang="fr-BE" sz="3000" dirty="0" smtClean="0">
                <a:latin typeface="Palatino Linotype" panose="02040502050505030304" pitchFamily="18" charset="0"/>
              </a:rPr>
              <a:t>1915)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983441" y="38213122"/>
            <a:ext cx="58326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2/ Target = male and female during field colonization with aggregation pheromone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22982002" y="13771464"/>
            <a:ext cx="6111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(5) Estragol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(6) Cinnamyl alcohol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(7) Cinnamaldehyde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(8)-(9) </a:t>
            </a:r>
            <a:r>
              <a:rPr lang="en-US" sz="3600" dirty="0" smtClean="0">
                <a:latin typeface="Palatino Linotype" panose="02040502050505030304" pitchFamily="18" charset="0"/>
                <a:sym typeface="Symbol"/>
              </a:rPr>
              <a:t> and α caryophyllene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3595662" y="19347687"/>
            <a:ext cx="653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(4) </a:t>
            </a:r>
            <a:r>
              <a:rPr lang="en-US" sz="3600" i="1" dirty="0" smtClean="0">
                <a:latin typeface="Palatino Linotype" panose="02040502050505030304" pitchFamily="18" charset="0"/>
              </a:rPr>
              <a:t>(R)</a:t>
            </a:r>
            <a:r>
              <a:rPr lang="en-US" sz="3600" dirty="0" smtClean="0">
                <a:latin typeface="Palatino Linotype" panose="02040502050505030304" pitchFamily="18" charset="0"/>
              </a:rPr>
              <a:t>-linalool</a:t>
            </a:r>
          </a:p>
          <a:p>
            <a:r>
              <a:rPr lang="en-US" sz="3600" dirty="0" smtClean="0">
                <a:latin typeface="Palatino Linotype" panose="02040502050505030304" pitchFamily="18" charset="0"/>
              </a:rPr>
              <a:t>(8)-(9)</a:t>
            </a:r>
            <a:r>
              <a:rPr lang="en-US" sz="3600" dirty="0" smtClean="0">
                <a:latin typeface="Palatino Linotype" panose="02040502050505030304" pitchFamily="18" charset="0"/>
                <a:sym typeface="Symbol"/>
              </a:rPr>
              <a:t>  and α caryophyllene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80059" y="24966929"/>
            <a:ext cx="3540886" cy="4730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0929" y="31030728"/>
            <a:ext cx="15871573" cy="9959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5260" y="10580415"/>
            <a:ext cx="23517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3600" i="1" dirty="0" smtClean="0">
                <a:latin typeface="Palatino Linotype" panose="02040502050505030304" pitchFamily="18" charset="0"/>
              </a:rPr>
              <a:t>B. rufimanus </a:t>
            </a:r>
            <a:r>
              <a:rPr lang="fr-BE" sz="3600" dirty="0">
                <a:latin typeface="Palatino Linotype" panose="02040502050505030304" pitchFamily="18" charset="0"/>
              </a:rPr>
              <a:t>=</a:t>
            </a:r>
            <a:r>
              <a:rPr lang="fr-BE" sz="3600" dirty="0" smtClean="0">
                <a:latin typeface="Palatino Linotype" panose="02040502050505030304" pitchFamily="18" charset="0"/>
              </a:rPr>
              <a:t> univoltine species whose seminovorus larvae develop inside seeds</a:t>
            </a:r>
            <a:r>
              <a:rPr lang="fr-BE" sz="3600" dirty="0">
                <a:latin typeface="Palatino Linotype" panose="02040502050505030304" pitchFamily="18" charset="0"/>
              </a:rPr>
              <a:t> </a:t>
            </a:r>
            <a:r>
              <a:rPr lang="fr-BE" sz="3600" dirty="0" smtClean="0">
                <a:latin typeface="Palatino Linotype" panose="02040502050505030304" pitchFamily="18" charset="0"/>
              </a:rPr>
              <a:t>during all seed maturation;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3600" dirty="0" smtClean="0">
                <a:latin typeface="Palatino Linotype" panose="02040502050505030304" pitchFamily="18" charset="0"/>
              </a:rPr>
              <a:t>The targetable phase of the life cycle = external phases from </a:t>
            </a:r>
            <a:r>
              <a:rPr lang="fr-BE" sz="3600" i="1" dirty="0" smtClean="0">
                <a:latin typeface="Palatino Linotype" panose="02040502050505030304" pitchFamily="18" charset="0"/>
              </a:rPr>
              <a:t>V. faba</a:t>
            </a:r>
            <a:r>
              <a:rPr lang="fr-BE" sz="3600" dirty="0" smtClean="0">
                <a:latin typeface="Palatino Linotype" panose="02040502050505030304" pitchFamily="18" charset="0"/>
              </a:rPr>
              <a:t>, </a:t>
            </a:r>
            <a:r>
              <a:rPr lang="fr-BE" sz="3600" i="1" dirty="0" smtClean="0">
                <a:latin typeface="Palatino Linotype" panose="02040502050505030304" pitchFamily="18" charset="0"/>
              </a:rPr>
              <a:t>i.e.</a:t>
            </a:r>
            <a:r>
              <a:rPr lang="fr-BE" sz="3600" dirty="0" smtClean="0">
                <a:latin typeface="Palatino Linotype" panose="02040502050505030304" pitchFamily="18" charset="0"/>
              </a:rPr>
              <a:t> adults and eggs.  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334064" y="11853610"/>
            <a:ext cx="487964" cy="6936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13276149" y="18451934"/>
            <a:ext cx="783718" cy="5496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236404" y="22916430"/>
            <a:ext cx="783718" cy="5496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26689" y="18726759"/>
            <a:ext cx="798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dirty="0" smtClean="0"/>
              <a:t>(a)</a:t>
            </a:r>
            <a:endParaRPr lang="en-US" sz="4400" dirty="0"/>
          </a:p>
        </p:txBody>
      </p:sp>
      <p:sp>
        <p:nvSpPr>
          <p:cNvPr id="96" name="TextBox 95"/>
          <p:cNvSpPr txBox="1"/>
          <p:nvPr/>
        </p:nvSpPr>
        <p:spPr>
          <a:xfrm>
            <a:off x="6283151" y="23287695"/>
            <a:ext cx="82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dirty="0" smtClean="0"/>
              <a:t>(b)</a:t>
            </a:r>
            <a:endParaRPr lang="en-US" sz="4400" dirty="0"/>
          </a:p>
        </p:txBody>
      </p:sp>
      <p:sp>
        <p:nvSpPr>
          <p:cNvPr id="97" name="TextBox 96"/>
          <p:cNvSpPr txBox="1"/>
          <p:nvPr/>
        </p:nvSpPr>
        <p:spPr>
          <a:xfrm>
            <a:off x="5559926" y="24596481"/>
            <a:ext cx="798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dirty="0" smtClean="0"/>
              <a:t>(a)</a:t>
            </a:r>
            <a:endParaRPr lang="en-US" sz="4400" dirty="0"/>
          </a:p>
        </p:txBody>
      </p:sp>
      <p:sp>
        <p:nvSpPr>
          <p:cNvPr id="98" name="TextBox 97"/>
          <p:cNvSpPr txBox="1"/>
          <p:nvPr/>
        </p:nvSpPr>
        <p:spPr>
          <a:xfrm>
            <a:off x="9846197" y="24582208"/>
            <a:ext cx="82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dirty="0" smtClean="0"/>
              <a:t>(b)</a:t>
            </a:r>
            <a:endParaRPr lang="en-US" sz="4400" dirty="0"/>
          </a:p>
        </p:txBody>
      </p: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023" y="24966928"/>
            <a:ext cx="5813527" cy="40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Down Arrow 104"/>
          <p:cNvSpPr/>
          <p:nvPr/>
        </p:nvSpPr>
        <p:spPr>
          <a:xfrm rot="16200000">
            <a:off x="19391089" y="26675550"/>
            <a:ext cx="594779" cy="6062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56732" y="28903344"/>
            <a:ext cx="5916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Palatino Linotype" panose="02040502050505030304" pitchFamily="18" charset="0"/>
              </a:rPr>
              <a:t>Damages </a:t>
            </a:r>
            <a:r>
              <a:rPr lang="fr-BE" sz="2800" dirty="0" err="1" smtClean="0">
                <a:latin typeface="Palatino Linotype" panose="02040502050505030304" pitchFamily="18" charset="0"/>
              </a:rPr>
              <a:t>incurred</a:t>
            </a:r>
            <a:r>
              <a:rPr lang="fr-BE" sz="2800" dirty="0" smtClean="0">
                <a:latin typeface="Palatino Linotype" panose="02040502050505030304" pitchFamily="18" charset="0"/>
              </a:rPr>
              <a:t> to seeds due to adults </a:t>
            </a:r>
            <a:r>
              <a:rPr lang="fr-BE" sz="2800" dirty="0" err="1" smtClean="0">
                <a:latin typeface="Palatino Linotype" panose="02040502050505030304" pitchFamily="18" charset="0"/>
              </a:rPr>
              <a:t>emergence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5753" y="41188638"/>
            <a:ext cx="584133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BE" sz="3200" b="1" dirty="0" smtClean="0">
                <a:latin typeface="Palatino Linotype" panose="02040502050505030304" pitchFamily="18" charset="0"/>
              </a:rPr>
              <a:t>NSABS 2020</a:t>
            </a:r>
            <a:endParaRPr lang="en-US" sz="3200" b="1" dirty="0" smtClean="0">
              <a:latin typeface="Palatino Linotype" panose="02040502050505030304" pitchFamily="18" charset="0"/>
            </a:endParaRPr>
          </a:p>
          <a:p>
            <a:pPr algn="r"/>
            <a:r>
              <a:rPr lang="en-US" sz="3200" b="1" dirty="0" smtClean="0">
                <a:latin typeface="Palatino Linotype" panose="02040502050505030304" pitchFamily="18" charset="0"/>
              </a:rPr>
              <a:t>25th </a:t>
            </a:r>
            <a:r>
              <a:rPr lang="en-US" sz="3200" b="1" dirty="0">
                <a:latin typeface="Palatino Linotype" panose="02040502050505030304" pitchFamily="18" charset="0"/>
              </a:rPr>
              <a:t>National Symposium for Applied Biological Sciences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14606</TotalTime>
  <Words>732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Greg</dc:creator>
  <cp:lastModifiedBy>User</cp:lastModifiedBy>
  <cp:revision>372</cp:revision>
  <cp:lastPrinted>2013-10-17T07:50:52Z</cp:lastPrinted>
  <dcterms:created xsi:type="dcterms:W3CDTF">2011-08-17T13:27:47Z</dcterms:created>
  <dcterms:modified xsi:type="dcterms:W3CDTF">2020-11-04T10:22:11Z</dcterms:modified>
</cp:coreProperties>
</file>