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3.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4.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5.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6.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7.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8.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9.xml" ContentType="application/vnd.openxmlformats-officedocument.theme+xml"/>
  <Override PartName="/ppt/slideLayouts/slideLayout22.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704" r:id="rId2"/>
    <p:sldMasterId id="2147483674" r:id="rId3"/>
    <p:sldMasterId id="2147483685" r:id="rId4"/>
    <p:sldMasterId id="2147483679" r:id="rId5"/>
    <p:sldMasterId id="2147483692" r:id="rId6"/>
    <p:sldMasterId id="2147483695" r:id="rId7"/>
    <p:sldMasterId id="2147483698" r:id="rId8"/>
    <p:sldMasterId id="2147483701" r:id="rId9"/>
    <p:sldMasterId id="2147483677" r:id="rId10"/>
  </p:sldMasterIdLst>
  <p:notesMasterIdLst>
    <p:notesMasterId r:id="rId67"/>
  </p:notesMasterIdLst>
  <p:sldIdLst>
    <p:sldId id="362" r:id="rId11"/>
    <p:sldId id="373" r:id="rId12"/>
    <p:sldId id="364" r:id="rId13"/>
    <p:sldId id="367" r:id="rId14"/>
    <p:sldId id="365" r:id="rId15"/>
    <p:sldId id="366" r:id="rId16"/>
    <p:sldId id="371" r:id="rId17"/>
    <p:sldId id="379" r:id="rId18"/>
    <p:sldId id="380" r:id="rId19"/>
    <p:sldId id="451" r:id="rId20"/>
    <p:sldId id="435" r:id="rId21"/>
    <p:sldId id="440" r:id="rId22"/>
    <p:sldId id="438" r:id="rId23"/>
    <p:sldId id="391" r:id="rId24"/>
    <p:sldId id="396" r:id="rId25"/>
    <p:sldId id="407" r:id="rId26"/>
    <p:sldId id="441" r:id="rId27"/>
    <p:sldId id="409" r:id="rId28"/>
    <p:sldId id="403" r:id="rId29"/>
    <p:sldId id="443" r:id="rId30"/>
    <p:sldId id="368" r:id="rId31"/>
    <p:sldId id="442" r:id="rId32"/>
    <p:sldId id="382" r:id="rId33"/>
    <p:sldId id="392" r:id="rId34"/>
    <p:sldId id="412" r:id="rId35"/>
    <p:sldId id="437" r:id="rId36"/>
    <p:sldId id="413" r:id="rId37"/>
    <p:sldId id="386" r:id="rId38"/>
    <p:sldId id="388" r:id="rId39"/>
    <p:sldId id="414" r:id="rId40"/>
    <p:sldId id="436" r:id="rId41"/>
    <p:sldId id="387" r:id="rId42"/>
    <p:sldId id="415" r:id="rId43"/>
    <p:sldId id="444" r:id="rId44"/>
    <p:sldId id="424" r:id="rId45"/>
    <p:sldId id="445" r:id="rId46"/>
    <p:sldId id="428" r:id="rId47"/>
    <p:sldId id="374" r:id="rId48"/>
    <p:sldId id="375" r:id="rId49"/>
    <p:sldId id="377" r:id="rId50"/>
    <p:sldId id="400" r:id="rId51"/>
    <p:sldId id="426" r:id="rId52"/>
    <p:sldId id="401" r:id="rId53"/>
    <p:sldId id="369" r:id="rId54"/>
    <p:sldId id="429" r:id="rId55"/>
    <p:sldId id="430" r:id="rId56"/>
    <p:sldId id="433" r:id="rId57"/>
    <p:sldId id="381" r:id="rId58"/>
    <p:sldId id="447" r:id="rId59"/>
    <p:sldId id="431" r:id="rId60"/>
    <p:sldId id="432" r:id="rId61"/>
    <p:sldId id="446" r:id="rId62"/>
    <p:sldId id="450" r:id="rId63"/>
    <p:sldId id="449" r:id="rId64"/>
    <p:sldId id="434" r:id="rId65"/>
    <p:sldId id="448" r:id="rId66"/>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8859C"/>
    <a:srgbClr val="FFCD00"/>
    <a:srgbClr val="3991C1"/>
    <a:srgbClr val="29849B"/>
    <a:srgbClr val="3366FF"/>
    <a:srgbClr val="32CC3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Style moyen 2 - Accentuation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6083"/>
    <p:restoredTop sz="86342"/>
  </p:normalViewPr>
  <p:slideViewPr>
    <p:cSldViewPr snapToGrid="0" snapToObjects="1">
      <p:cViewPr varScale="1">
        <p:scale>
          <a:sx n="105" d="100"/>
          <a:sy n="105" d="100"/>
        </p:scale>
        <p:origin x="2136" y="19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5" Type="http://schemas.openxmlformats.org/officeDocument/2006/relationships/slideMaster" Target="slideMasters/slideMaster5.xml"/><Relationship Id="rId61" Type="http://schemas.openxmlformats.org/officeDocument/2006/relationships/slide" Target="slides/slide51.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notesMaster" Target="notesMasters/notesMaster1.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2F9C01-4228-BC45-B1D3-E55C981A9792}" type="datetimeFigureOut">
              <a:rPr lang="fr-FR" smtClean="0"/>
              <a:t>02/12/2020</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fr-FR"/>
              <a:t>Modifier les styles du texte du masque
Deuxième niveau
Troisième niveau
Quatrième niveau
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422333-818B-E94B-A8E1-F59879A3F9BE}" type="slidenum">
              <a:rPr lang="fr-FR" smtClean="0"/>
              <a:t>‹N°›</a:t>
            </a:fld>
            <a:endParaRPr lang="fr-FR"/>
          </a:p>
        </p:txBody>
      </p:sp>
    </p:spTree>
    <p:extLst>
      <p:ext uri="{BB962C8B-B14F-4D97-AF65-F5344CB8AC3E}">
        <p14:creationId xmlns:p14="http://schemas.microsoft.com/office/powerpoint/2010/main" val="29552561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Basic">
    <p:spTree>
      <p:nvGrpSpPr>
        <p:cNvPr id="1" name=""/>
        <p:cNvGrpSpPr/>
        <p:nvPr/>
      </p:nvGrpSpPr>
      <p:grpSpPr>
        <a:xfrm>
          <a:off x="0" y="0"/>
          <a:ext cx="0" cy="0"/>
          <a:chOff x="0" y="0"/>
          <a:chExt cx="0" cy="0"/>
        </a:xfrm>
      </p:grpSpPr>
      <p:sp>
        <p:nvSpPr>
          <p:cNvPr id="8" name="Titre 7">
            <a:extLst>
              <a:ext uri="{FF2B5EF4-FFF2-40B4-BE49-F238E27FC236}">
                <a16:creationId xmlns:a16="http://schemas.microsoft.com/office/drawing/2014/main" id="{6B6C73FD-8550-49C7-B340-7D4BE34C7F57}"/>
              </a:ext>
            </a:extLst>
          </p:cNvPr>
          <p:cNvSpPr>
            <a:spLocks noGrp="1"/>
          </p:cNvSpPr>
          <p:nvPr>
            <p:ph type="title" hasCustomPrompt="1"/>
          </p:nvPr>
        </p:nvSpPr>
        <p:spPr>
          <a:xfrm>
            <a:off x="179512" y="3789040"/>
            <a:ext cx="4104456" cy="1329370"/>
          </a:xfrm>
          <a:prstGeom prst="rect">
            <a:avLst/>
          </a:prstGeom>
        </p:spPr>
        <p:txBody>
          <a:bodyPr/>
          <a:lstStyle>
            <a:lvl1pPr marL="0" algn="l" defTabSz="914400" rtl="0" eaLnBrk="1" latinLnBrk="0" hangingPunct="1">
              <a:defRPr lang="fr-BE" sz="2400" b="1" kern="1200" dirty="0">
                <a:solidFill>
                  <a:schemeClr val="bg1"/>
                </a:solidFill>
                <a:latin typeface="Meiryo UI" pitchFamily="34" charset="-128"/>
                <a:ea typeface="Meiryo UI" pitchFamily="34" charset="-128"/>
                <a:cs typeface="Meiryo UI" pitchFamily="34" charset="-128"/>
              </a:defRPr>
            </a:lvl1pPr>
          </a:lstStyle>
          <a:p>
            <a:r>
              <a:rPr lang="fr-FR" dirty="0"/>
              <a:t>TITRE</a:t>
            </a:r>
            <a:endParaRPr lang="fr-BE" dirty="0"/>
          </a:p>
        </p:txBody>
      </p:sp>
      <p:sp>
        <p:nvSpPr>
          <p:cNvPr id="12" name="Espace réservé du texte 11">
            <a:extLst>
              <a:ext uri="{FF2B5EF4-FFF2-40B4-BE49-F238E27FC236}">
                <a16:creationId xmlns:a16="http://schemas.microsoft.com/office/drawing/2014/main" id="{D6F63451-F9F4-4383-B544-EB66FAA32326}"/>
              </a:ext>
            </a:extLst>
          </p:cNvPr>
          <p:cNvSpPr>
            <a:spLocks noGrp="1"/>
          </p:cNvSpPr>
          <p:nvPr>
            <p:ph type="body" sz="quarter" idx="10" hasCustomPrompt="1"/>
          </p:nvPr>
        </p:nvSpPr>
        <p:spPr>
          <a:xfrm>
            <a:off x="178569" y="2931606"/>
            <a:ext cx="4104457" cy="360709"/>
          </a:xfrm>
          <a:prstGeom prst="rect">
            <a:avLst/>
          </a:prstGeom>
        </p:spPr>
        <p:txBody>
          <a:bodyPr/>
          <a:lstStyle>
            <a:lvl1pPr marL="0" indent="0" algn="l" defTabSz="914400" rtl="0" eaLnBrk="1" latinLnBrk="0" hangingPunct="1">
              <a:buNone/>
              <a:defRPr lang="fr-FR" sz="1600" kern="1200" dirty="0" smtClean="0">
                <a:solidFill>
                  <a:schemeClr val="bg1"/>
                </a:solidFill>
                <a:latin typeface="Meiryo UI" pitchFamily="34" charset="-128"/>
                <a:ea typeface="Meiryo UI" pitchFamily="34" charset="-128"/>
                <a:cs typeface="Meiryo UI" pitchFamily="34" charset="-128"/>
              </a:defRPr>
            </a:lvl1pPr>
            <a:lvl2pPr marL="0" algn="l" defTabSz="914400" rtl="0" eaLnBrk="1" latinLnBrk="0" hangingPunct="1">
              <a:defRPr lang="fr-FR" sz="1600" kern="1200" dirty="0" smtClean="0">
                <a:solidFill>
                  <a:schemeClr val="bg1"/>
                </a:solidFill>
                <a:latin typeface="Meiryo UI" pitchFamily="34" charset="-128"/>
                <a:ea typeface="Meiryo UI" pitchFamily="34" charset="-128"/>
                <a:cs typeface="Meiryo UI" pitchFamily="34" charset="-128"/>
              </a:defRPr>
            </a:lvl2pPr>
            <a:lvl3pPr marL="0" algn="l" defTabSz="914400" rtl="0" eaLnBrk="1" latinLnBrk="0" hangingPunct="1">
              <a:defRPr lang="fr-FR" sz="1600" kern="1200" dirty="0" smtClean="0">
                <a:solidFill>
                  <a:schemeClr val="bg1"/>
                </a:solidFill>
                <a:latin typeface="Meiryo UI" pitchFamily="34" charset="-128"/>
                <a:ea typeface="Meiryo UI" pitchFamily="34" charset="-128"/>
                <a:cs typeface="Meiryo UI" pitchFamily="34" charset="-128"/>
              </a:defRPr>
            </a:lvl3pPr>
            <a:lvl4pPr marL="0" algn="l" defTabSz="914400" rtl="0" eaLnBrk="1" latinLnBrk="0" hangingPunct="1">
              <a:defRPr lang="fr-FR" sz="1600" kern="1200" dirty="0" smtClean="0">
                <a:solidFill>
                  <a:schemeClr val="bg1"/>
                </a:solidFill>
                <a:latin typeface="Meiryo UI" pitchFamily="34" charset="-128"/>
                <a:ea typeface="Meiryo UI" pitchFamily="34" charset="-128"/>
                <a:cs typeface="Meiryo UI" pitchFamily="34" charset="-128"/>
              </a:defRPr>
            </a:lvl4pPr>
            <a:lvl5pPr marL="0" algn="l" defTabSz="914400" rtl="0" eaLnBrk="1" latinLnBrk="0" hangingPunct="1">
              <a:defRPr lang="fr-BE" sz="1600" kern="1200" dirty="0">
                <a:solidFill>
                  <a:schemeClr val="bg1"/>
                </a:solidFill>
                <a:latin typeface="Meiryo UI" pitchFamily="34" charset="-128"/>
                <a:ea typeface="Meiryo UI" pitchFamily="34" charset="-128"/>
                <a:cs typeface="Meiryo UI" pitchFamily="34" charset="-128"/>
              </a:defRPr>
            </a:lvl5pPr>
          </a:lstStyle>
          <a:p>
            <a:pPr lvl="0"/>
            <a:r>
              <a:rPr lang="fr-FR" dirty="0"/>
              <a:t>Faculté…</a:t>
            </a:r>
          </a:p>
        </p:txBody>
      </p:sp>
      <p:sp>
        <p:nvSpPr>
          <p:cNvPr id="14" name="Espace réservé du texte 13">
            <a:extLst>
              <a:ext uri="{FF2B5EF4-FFF2-40B4-BE49-F238E27FC236}">
                <a16:creationId xmlns:a16="http://schemas.microsoft.com/office/drawing/2014/main" id="{EE9D0464-66E0-44DB-9CAE-88A3DF114674}"/>
              </a:ext>
            </a:extLst>
          </p:cNvPr>
          <p:cNvSpPr>
            <a:spLocks noGrp="1"/>
          </p:cNvSpPr>
          <p:nvPr>
            <p:ph type="body" sz="quarter" idx="11"/>
          </p:nvPr>
        </p:nvSpPr>
        <p:spPr>
          <a:xfrm>
            <a:off x="179388" y="6021288"/>
            <a:ext cx="5759995" cy="360709"/>
          </a:xfrm>
          <a:prstGeom prst="rect">
            <a:avLst/>
          </a:prstGeom>
        </p:spPr>
        <p:txBody>
          <a:bodyPr/>
          <a:lstStyle>
            <a:lvl1pPr marL="0" algn="l" defTabSz="914400" rtl="0" eaLnBrk="1" latinLnBrk="0" hangingPunct="1">
              <a:defRPr lang="fr-FR" sz="1400" b="1" kern="1200" dirty="0" smtClean="0">
                <a:solidFill>
                  <a:schemeClr val="tx1"/>
                </a:solidFill>
                <a:latin typeface="Meiryo UI" pitchFamily="34" charset="-128"/>
                <a:ea typeface="Meiryo UI" pitchFamily="34" charset="-128"/>
                <a:cs typeface="Meiryo UI" pitchFamily="34" charset="-128"/>
              </a:defRPr>
            </a:lvl1pPr>
            <a:lvl2pPr marL="0" algn="l" defTabSz="914400" rtl="0" eaLnBrk="1" latinLnBrk="0" hangingPunct="1">
              <a:defRPr lang="fr-FR" sz="1400" b="1" kern="1200" dirty="0" smtClean="0">
                <a:solidFill>
                  <a:schemeClr val="tx1"/>
                </a:solidFill>
                <a:latin typeface="Meiryo UI" pitchFamily="34" charset="-128"/>
                <a:ea typeface="Meiryo UI" pitchFamily="34" charset="-128"/>
                <a:cs typeface="Meiryo UI" pitchFamily="34" charset="-128"/>
              </a:defRPr>
            </a:lvl2pPr>
            <a:lvl3pPr marL="0" algn="l" defTabSz="914400" rtl="0" eaLnBrk="1" latinLnBrk="0" hangingPunct="1">
              <a:defRPr lang="fr-FR" sz="1400" b="1" kern="1200" dirty="0" smtClean="0">
                <a:solidFill>
                  <a:schemeClr val="tx1"/>
                </a:solidFill>
                <a:latin typeface="Meiryo UI" pitchFamily="34" charset="-128"/>
                <a:ea typeface="Meiryo UI" pitchFamily="34" charset="-128"/>
                <a:cs typeface="Meiryo UI" pitchFamily="34" charset="-128"/>
              </a:defRPr>
            </a:lvl3pPr>
            <a:lvl4pPr marL="0" algn="l" defTabSz="914400" rtl="0" eaLnBrk="1" latinLnBrk="0" hangingPunct="1">
              <a:defRPr lang="fr-FR" sz="1400" b="1" kern="1200" dirty="0" smtClean="0">
                <a:solidFill>
                  <a:schemeClr val="tx1"/>
                </a:solidFill>
                <a:latin typeface="Meiryo UI" pitchFamily="34" charset="-128"/>
                <a:ea typeface="Meiryo UI" pitchFamily="34" charset="-128"/>
                <a:cs typeface="Meiryo UI" pitchFamily="34" charset="-128"/>
              </a:defRPr>
            </a:lvl4pPr>
            <a:lvl5pPr marL="0" algn="l" defTabSz="914400" rtl="0" eaLnBrk="1" latinLnBrk="0" hangingPunct="1">
              <a:defRPr lang="fr-BE" sz="1400" b="1" kern="1200" dirty="0">
                <a:solidFill>
                  <a:schemeClr val="tx1"/>
                </a:solidFill>
                <a:latin typeface="Meiryo UI" pitchFamily="34" charset="-128"/>
                <a:ea typeface="Meiryo UI" pitchFamily="34" charset="-128"/>
                <a:cs typeface="Meiryo UI" pitchFamily="34" charset="-128"/>
              </a:defRPr>
            </a:lvl5pPr>
          </a:lstStyle>
          <a:p>
            <a:pPr lvl="0"/>
            <a:r>
              <a:rPr lang="fr-FR"/>
              <a:t>Modifier les styles du texte du masque
Deuxième niveau
Troisième niveau
Quatrième niveau
Cinquième niveau</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Double">
    <p:spTree>
      <p:nvGrpSpPr>
        <p:cNvPr id="1" name=""/>
        <p:cNvGrpSpPr/>
        <p:nvPr/>
      </p:nvGrpSpPr>
      <p:grpSpPr>
        <a:xfrm>
          <a:off x="0" y="0"/>
          <a:ext cx="0" cy="0"/>
          <a:chOff x="0" y="0"/>
          <a:chExt cx="0" cy="0"/>
        </a:xfrm>
      </p:grpSpPr>
      <p:sp>
        <p:nvSpPr>
          <p:cNvPr id="7" name="Espace réservé du titre 9">
            <a:extLst>
              <a:ext uri="{FF2B5EF4-FFF2-40B4-BE49-F238E27FC236}">
                <a16:creationId xmlns:a16="http://schemas.microsoft.com/office/drawing/2014/main" id="{95FE9989-A60A-4127-88D5-C686421BFE03}"/>
              </a:ext>
            </a:extLst>
          </p:cNvPr>
          <p:cNvSpPr>
            <a:spLocks noGrp="1"/>
          </p:cNvSpPr>
          <p:nvPr>
            <p:ph type="title"/>
          </p:nvPr>
        </p:nvSpPr>
        <p:spPr>
          <a:xfrm>
            <a:off x="2334125" y="136526"/>
            <a:ext cx="6581275" cy="941643"/>
          </a:xfrm>
          <a:prstGeom prst="rect">
            <a:avLst/>
          </a:prstGeom>
        </p:spPr>
        <p:txBody>
          <a:bodyPr vert="horz" lIns="91440" tIns="45720" rIns="91440" bIns="45720" rtlCol="0" anchor="ctr">
            <a:normAutofit/>
          </a:bodyPr>
          <a:lstStyle>
            <a:lvl1pPr algn="ctr">
              <a:defRPr lang="fr-BE" sz="3200" b="1" kern="1200" dirty="0">
                <a:solidFill>
                  <a:schemeClr val="bg1"/>
                </a:solidFill>
                <a:latin typeface="Meiryo UI" pitchFamily="34" charset="-128"/>
                <a:ea typeface="Meiryo UI" pitchFamily="34" charset="-128"/>
                <a:cs typeface="Meiryo UI" pitchFamily="34" charset="-128"/>
              </a:defRPr>
            </a:lvl1pPr>
          </a:lstStyle>
          <a:p>
            <a:r>
              <a:rPr lang="fr-FR" dirty="0"/>
              <a:t>Modifiez le style du titre</a:t>
            </a:r>
            <a:endParaRPr lang="fr-BE" dirty="0"/>
          </a:p>
        </p:txBody>
      </p:sp>
      <p:sp>
        <p:nvSpPr>
          <p:cNvPr id="11" name="Espace réservé du texte 10">
            <a:extLst>
              <a:ext uri="{FF2B5EF4-FFF2-40B4-BE49-F238E27FC236}">
                <a16:creationId xmlns:a16="http://schemas.microsoft.com/office/drawing/2014/main" id="{81901FFF-38B6-4C7E-97BC-159CA910B7EE}"/>
              </a:ext>
            </a:extLst>
          </p:cNvPr>
          <p:cNvSpPr>
            <a:spLocks noGrp="1"/>
          </p:cNvSpPr>
          <p:nvPr>
            <p:ph type="body" sz="quarter" idx="11"/>
          </p:nvPr>
        </p:nvSpPr>
        <p:spPr>
          <a:xfrm>
            <a:off x="245768" y="1322805"/>
            <a:ext cx="4176713" cy="4445000"/>
          </a:xfrm>
          <a:prstGeom prst="rect">
            <a:avLst/>
          </a:prstGeom>
        </p:spPr>
        <p:txBody>
          <a:bodyPr/>
          <a:lstStyle>
            <a:lvl1pPr>
              <a:defRPr lang="fr-FR" sz="2800" kern="1200" dirty="0" smtClean="0">
                <a:solidFill>
                  <a:schemeClr val="bg2">
                    <a:lumMod val="50000"/>
                  </a:schemeClr>
                </a:solidFill>
                <a:latin typeface="+mn-lt"/>
                <a:ea typeface="ＭＳ Ｐゴシック" charset="0"/>
                <a:cs typeface="ＭＳ Ｐゴシック" charset="0"/>
              </a:defRPr>
            </a:lvl1pPr>
            <a:lvl2pPr marL="685800" indent="-228600">
              <a:defRPr lang="fr-FR" sz="2800" kern="1200" dirty="0" smtClean="0">
                <a:solidFill>
                  <a:schemeClr val="bg2">
                    <a:lumMod val="50000"/>
                  </a:schemeClr>
                </a:solidFill>
                <a:latin typeface="+mn-lt"/>
                <a:ea typeface="ＭＳ Ｐゴシック" charset="0"/>
                <a:cs typeface="ＭＳ Ｐゴシック" charset="0"/>
              </a:defRPr>
            </a:lvl2pPr>
            <a:lvl3pPr marL="1143000" indent="-228600">
              <a:defRPr lang="fr-FR" sz="2400" kern="1200" dirty="0" smtClean="0">
                <a:solidFill>
                  <a:schemeClr val="bg2">
                    <a:lumMod val="50000"/>
                  </a:schemeClr>
                </a:solidFill>
                <a:latin typeface="+mn-lt"/>
                <a:ea typeface="ＭＳ Ｐゴシック" charset="0"/>
                <a:cs typeface="ＭＳ Ｐゴシック" charset="0"/>
              </a:defRPr>
            </a:lvl3pPr>
          </a:lstStyle>
          <a:p>
            <a:pPr lvl="0"/>
            <a:r>
              <a:rPr lang="fr-FR" dirty="0"/>
              <a:t>Cliquez pour modifier les styles du texte du masque</a:t>
            </a:r>
          </a:p>
          <a:p>
            <a:pPr marL="685800" lvl="1" indent="-228600" algn="l" defTabSz="914400" rtl="0" eaLnBrk="1" latinLnBrk="0" hangingPunct="1">
              <a:lnSpc>
                <a:spcPct val="90000"/>
              </a:lnSpc>
              <a:spcBef>
                <a:spcPts val="500"/>
              </a:spcBef>
              <a:buFont typeface="Arial" panose="020B0604020202020204" pitchFamily="34" charset="0"/>
              <a:buChar char="•"/>
            </a:pPr>
            <a:r>
              <a:rPr lang="fr-FR" dirty="0"/>
              <a:t>Deuxième niveau</a:t>
            </a:r>
          </a:p>
          <a:p>
            <a:pPr marL="1143000" lvl="2" indent="-228600" algn="l" defTabSz="914400" rtl="0" eaLnBrk="1" latinLnBrk="0" hangingPunct="1">
              <a:lnSpc>
                <a:spcPct val="90000"/>
              </a:lnSpc>
              <a:spcBef>
                <a:spcPts val="500"/>
              </a:spcBef>
              <a:buFont typeface="Arial" panose="020B0604020202020204" pitchFamily="34" charset="0"/>
              <a:buChar char="•"/>
            </a:pPr>
            <a:r>
              <a:rPr lang="fr-FR" dirty="0"/>
              <a:t>Troisième niveau</a:t>
            </a:r>
          </a:p>
        </p:txBody>
      </p:sp>
      <p:sp>
        <p:nvSpPr>
          <p:cNvPr id="13" name="Espace réservé du texte 12">
            <a:extLst>
              <a:ext uri="{FF2B5EF4-FFF2-40B4-BE49-F238E27FC236}">
                <a16:creationId xmlns:a16="http://schemas.microsoft.com/office/drawing/2014/main" id="{F80A2883-B70E-4C0C-8DB7-B9B35B4DE2FE}"/>
              </a:ext>
            </a:extLst>
          </p:cNvPr>
          <p:cNvSpPr>
            <a:spLocks noGrp="1"/>
          </p:cNvSpPr>
          <p:nvPr>
            <p:ph type="body" sz="quarter" idx="12"/>
          </p:nvPr>
        </p:nvSpPr>
        <p:spPr>
          <a:xfrm>
            <a:off x="4738687" y="1321719"/>
            <a:ext cx="4176713" cy="4445000"/>
          </a:xfrm>
          <a:prstGeom prst="rect">
            <a:avLst/>
          </a:prstGeom>
        </p:spPr>
        <p:txBody>
          <a:bodyPr/>
          <a:lstStyle>
            <a:lvl1pPr marL="228600" indent="-228600">
              <a:defRPr lang="fr-FR" sz="2800" kern="1200" dirty="0" smtClean="0">
                <a:solidFill>
                  <a:schemeClr val="bg2">
                    <a:lumMod val="50000"/>
                  </a:schemeClr>
                </a:solidFill>
                <a:latin typeface="+mn-lt"/>
                <a:ea typeface="ＭＳ Ｐゴシック" charset="0"/>
                <a:cs typeface="ＭＳ Ｐゴシック" charset="0"/>
              </a:defRPr>
            </a:lvl1pPr>
            <a:lvl2pPr marL="685800" indent="-228600">
              <a:defRPr lang="fr-FR" sz="2800" kern="1200" dirty="0" smtClean="0">
                <a:solidFill>
                  <a:schemeClr val="bg2">
                    <a:lumMod val="50000"/>
                  </a:schemeClr>
                </a:solidFill>
                <a:latin typeface="+mn-lt"/>
                <a:ea typeface="ＭＳ Ｐゴシック" charset="0"/>
                <a:cs typeface="ＭＳ Ｐゴシック" charset="0"/>
              </a:defRPr>
            </a:lvl2pPr>
            <a:lvl3pPr>
              <a:defRPr lang="fr-FR" sz="2400" kern="1200" dirty="0" smtClean="0">
                <a:solidFill>
                  <a:schemeClr val="bg2">
                    <a:lumMod val="50000"/>
                  </a:schemeClr>
                </a:solidFill>
                <a:latin typeface="+mn-lt"/>
                <a:ea typeface="ＭＳ Ｐゴシック" charset="0"/>
                <a:cs typeface="ＭＳ Ｐゴシック" charset="0"/>
              </a:defRPr>
            </a:lvl3pPr>
          </a:lstStyle>
          <a:p>
            <a:pPr marL="228600" lvl="0" indent="-228600" algn="l" defTabSz="914400" rtl="0" eaLnBrk="1" latinLnBrk="0" hangingPunct="1">
              <a:lnSpc>
                <a:spcPct val="90000"/>
              </a:lnSpc>
              <a:spcBef>
                <a:spcPts val="1000"/>
              </a:spcBef>
              <a:buFont typeface="Arial" panose="020B0604020202020204" pitchFamily="34" charset="0"/>
              <a:buChar char="•"/>
            </a:pPr>
            <a:r>
              <a:rPr lang="fr-FR" dirty="0"/>
              <a:t>Cliquez pour modifier les styles du texte du masque</a:t>
            </a:r>
          </a:p>
          <a:p>
            <a:pPr marL="685800" lvl="1" indent="-228600" algn="l" defTabSz="914400" rtl="0" eaLnBrk="1" latinLnBrk="0" hangingPunct="1">
              <a:lnSpc>
                <a:spcPct val="90000"/>
              </a:lnSpc>
              <a:spcBef>
                <a:spcPts val="500"/>
              </a:spcBef>
              <a:buFont typeface="Arial" panose="020B0604020202020204" pitchFamily="34" charset="0"/>
              <a:buChar char="•"/>
            </a:pPr>
            <a:r>
              <a:rPr lang="fr-FR" dirty="0"/>
              <a:t>Deuxième niveau</a:t>
            </a:r>
          </a:p>
          <a:p>
            <a:pPr lvl="2"/>
            <a:r>
              <a:rPr lang="fr-FR" dirty="0"/>
              <a:t>Troisième niveau</a:t>
            </a:r>
          </a:p>
        </p:txBody>
      </p:sp>
    </p:spTree>
    <p:extLst>
      <p:ext uri="{BB962C8B-B14F-4D97-AF65-F5344CB8AC3E}">
        <p14:creationId xmlns:p14="http://schemas.microsoft.com/office/powerpoint/2010/main" val="41448160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imple">
    <p:spTree>
      <p:nvGrpSpPr>
        <p:cNvPr id="1" name=""/>
        <p:cNvGrpSpPr/>
        <p:nvPr/>
      </p:nvGrpSpPr>
      <p:grpSpPr>
        <a:xfrm>
          <a:off x="0" y="0"/>
          <a:ext cx="0" cy="0"/>
          <a:chOff x="0" y="0"/>
          <a:chExt cx="0" cy="0"/>
        </a:xfrm>
      </p:grpSpPr>
      <p:sp>
        <p:nvSpPr>
          <p:cNvPr id="7" name="Espace réservé du titre 9">
            <a:extLst>
              <a:ext uri="{FF2B5EF4-FFF2-40B4-BE49-F238E27FC236}">
                <a16:creationId xmlns:a16="http://schemas.microsoft.com/office/drawing/2014/main" id="{A0735816-2DC6-4BDF-A54A-4E82A29FAB14}"/>
              </a:ext>
            </a:extLst>
          </p:cNvPr>
          <p:cNvSpPr>
            <a:spLocks noGrp="1"/>
          </p:cNvSpPr>
          <p:nvPr>
            <p:ph type="title"/>
          </p:nvPr>
        </p:nvSpPr>
        <p:spPr>
          <a:xfrm>
            <a:off x="2334125" y="136526"/>
            <a:ext cx="6581275" cy="941643"/>
          </a:xfrm>
          <a:prstGeom prst="rect">
            <a:avLst/>
          </a:prstGeom>
        </p:spPr>
        <p:txBody>
          <a:bodyPr vert="horz" lIns="91440" tIns="45720" rIns="91440" bIns="45720" rtlCol="0" anchor="ctr">
            <a:normAutofit/>
          </a:bodyPr>
          <a:lstStyle>
            <a:lvl1pPr algn="ctr">
              <a:defRPr lang="fr-BE" sz="3200" b="1" kern="1200" dirty="0">
                <a:solidFill>
                  <a:schemeClr val="bg1"/>
                </a:solidFill>
                <a:latin typeface="Meiryo UI" pitchFamily="34" charset="-128"/>
                <a:ea typeface="Meiryo UI" pitchFamily="34" charset="-128"/>
                <a:cs typeface="Meiryo UI" pitchFamily="34" charset="-128"/>
              </a:defRPr>
            </a:lvl1pPr>
          </a:lstStyle>
          <a:p>
            <a:r>
              <a:rPr lang="fr-FR" dirty="0"/>
              <a:t>Modifiez le style du titre</a:t>
            </a:r>
            <a:endParaRPr lang="fr-BE" dirty="0"/>
          </a:p>
        </p:txBody>
      </p:sp>
      <p:sp>
        <p:nvSpPr>
          <p:cNvPr id="10" name="Espace réservé du texte 9">
            <a:extLst>
              <a:ext uri="{FF2B5EF4-FFF2-40B4-BE49-F238E27FC236}">
                <a16:creationId xmlns:a16="http://schemas.microsoft.com/office/drawing/2014/main" id="{4CDB66BD-317C-48BF-84D5-66787475EB41}"/>
              </a:ext>
            </a:extLst>
          </p:cNvPr>
          <p:cNvSpPr>
            <a:spLocks noGrp="1"/>
          </p:cNvSpPr>
          <p:nvPr>
            <p:ph type="body" sz="quarter" idx="10"/>
          </p:nvPr>
        </p:nvSpPr>
        <p:spPr>
          <a:xfrm>
            <a:off x="228600" y="1479550"/>
            <a:ext cx="8686800" cy="4270068"/>
          </a:xfrm>
          <a:prstGeom prst="rect">
            <a:avLst/>
          </a:prstGeom>
        </p:spPr>
        <p:txBody>
          <a:bodyPr/>
          <a:lstStyle>
            <a:lvl1pPr>
              <a:defRPr lang="fr-FR" sz="2800" kern="1200" dirty="0" smtClean="0">
                <a:solidFill>
                  <a:schemeClr val="bg2">
                    <a:lumMod val="50000"/>
                  </a:schemeClr>
                </a:solidFill>
                <a:latin typeface="+mn-lt"/>
                <a:ea typeface="ＭＳ Ｐゴシック" charset="0"/>
                <a:cs typeface="ＭＳ Ｐゴシック" charset="0"/>
              </a:defRPr>
            </a:lvl1pPr>
            <a:lvl2pPr marL="685800" indent="-228600">
              <a:defRPr lang="fr-FR" sz="2800" kern="1200" dirty="0" smtClean="0">
                <a:solidFill>
                  <a:schemeClr val="bg2">
                    <a:lumMod val="50000"/>
                  </a:schemeClr>
                </a:solidFill>
                <a:latin typeface="+mn-lt"/>
                <a:ea typeface="ＭＳ Ｐゴシック" charset="0"/>
                <a:cs typeface="ＭＳ Ｐゴシック" charset="0"/>
              </a:defRPr>
            </a:lvl2pPr>
            <a:lvl3pPr marL="1143000" indent="-228600">
              <a:defRPr lang="fr-FR" sz="2400" kern="1200" dirty="0" smtClean="0">
                <a:solidFill>
                  <a:schemeClr val="bg2">
                    <a:lumMod val="50000"/>
                  </a:schemeClr>
                </a:solidFill>
                <a:latin typeface="+mn-lt"/>
                <a:ea typeface="ＭＳ Ｐゴシック" charset="0"/>
                <a:cs typeface="ＭＳ Ｐゴシック" charset="0"/>
              </a:defRPr>
            </a:lvl3pPr>
          </a:lstStyle>
          <a:p>
            <a:pPr lvl="0"/>
            <a:r>
              <a:rPr lang="fr-FR" dirty="0"/>
              <a:t>Cliquez pour modifier les styles du texte du masque</a:t>
            </a:r>
          </a:p>
          <a:p>
            <a:pPr marL="685800" lvl="1" indent="-228600" algn="l" defTabSz="914400" rtl="0" eaLnBrk="1" latinLnBrk="0" hangingPunct="1">
              <a:lnSpc>
                <a:spcPct val="90000"/>
              </a:lnSpc>
              <a:spcBef>
                <a:spcPts val="500"/>
              </a:spcBef>
              <a:buFont typeface="Arial" panose="020B0604020202020204" pitchFamily="34" charset="0"/>
              <a:buChar char="•"/>
            </a:pPr>
            <a:r>
              <a:rPr lang="fr-FR" dirty="0"/>
              <a:t>Deuxième niveau</a:t>
            </a:r>
          </a:p>
          <a:p>
            <a:pPr marL="1143000" lvl="2" indent="-228600" algn="l" defTabSz="914400" rtl="0" eaLnBrk="1" latinLnBrk="0" hangingPunct="1">
              <a:lnSpc>
                <a:spcPct val="90000"/>
              </a:lnSpc>
              <a:spcBef>
                <a:spcPts val="500"/>
              </a:spcBef>
              <a:buFont typeface="Arial" panose="020B0604020202020204" pitchFamily="34" charset="0"/>
              <a:buChar char="•"/>
            </a:pPr>
            <a:r>
              <a:rPr lang="fr-FR" dirty="0"/>
              <a:t>Troisième niveau</a:t>
            </a:r>
          </a:p>
        </p:txBody>
      </p:sp>
    </p:spTree>
    <p:extLst>
      <p:ext uri="{BB962C8B-B14F-4D97-AF65-F5344CB8AC3E}">
        <p14:creationId xmlns:p14="http://schemas.microsoft.com/office/powerpoint/2010/main" val="38035989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Double">
    <p:spTree>
      <p:nvGrpSpPr>
        <p:cNvPr id="1" name=""/>
        <p:cNvGrpSpPr/>
        <p:nvPr/>
      </p:nvGrpSpPr>
      <p:grpSpPr>
        <a:xfrm>
          <a:off x="0" y="0"/>
          <a:ext cx="0" cy="0"/>
          <a:chOff x="0" y="0"/>
          <a:chExt cx="0" cy="0"/>
        </a:xfrm>
      </p:grpSpPr>
      <p:sp>
        <p:nvSpPr>
          <p:cNvPr id="7" name="Espace réservé du titre 9">
            <a:extLst>
              <a:ext uri="{FF2B5EF4-FFF2-40B4-BE49-F238E27FC236}">
                <a16:creationId xmlns:a16="http://schemas.microsoft.com/office/drawing/2014/main" id="{95FE9989-A60A-4127-88D5-C686421BFE03}"/>
              </a:ext>
            </a:extLst>
          </p:cNvPr>
          <p:cNvSpPr>
            <a:spLocks noGrp="1"/>
          </p:cNvSpPr>
          <p:nvPr>
            <p:ph type="title"/>
          </p:nvPr>
        </p:nvSpPr>
        <p:spPr>
          <a:xfrm>
            <a:off x="2334125" y="136526"/>
            <a:ext cx="6581275" cy="941643"/>
          </a:xfrm>
          <a:prstGeom prst="rect">
            <a:avLst/>
          </a:prstGeom>
        </p:spPr>
        <p:txBody>
          <a:bodyPr vert="horz" lIns="91440" tIns="45720" rIns="91440" bIns="45720" rtlCol="0" anchor="ctr">
            <a:normAutofit/>
          </a:bodyPr>
          <a:lstStyle>
            <a:lvl1pPr algn="ctr">
              <a:defRPr lang="fr-BE" sz="3200" b="1" kern="1200" dirty="0">
                <a:solidFill>
                  <a:schemeClr val="bg1"/>
                </a:solidFill>
                <a:latin typeface="Meiryo UI" pitchFamily="34" charset="-128"/>
                <a:ea typeface="Meiryo UI" pitchFamily="34" charset="-128"/>
                <a:cs typeface="Meiryo UI" pitchFamily="34" charset="-128"/>
              </a:defRPr>
            </a:lvl1pPr>
          </a:lstStyle>
          <a:p>
            <a:r>
              <a:rPr lang="fr-FR" dirty="0"/>
              <a:t>Modifiez le style du titre</a:t>
            </a:r>
            <a:endParaRPr lang="fr-BE" dirty="0"/>
          </a:p>
        </p:txBody>
      </p:sp>
      <p:sp>
        <p:nvSpPr>
          <p:cNvPr id="11" name="Espace réservé du texte 10">
            <a:extLst>
              <a:ext uri="{FF2B5EF4-FFF2-40B4-BE49-F238E27FC236}">
                <a16:creationId xmlns:a16="http://schemas.microsoft.com/office/drawing/2014/main" id="{81901FFF-38B6-4C7E-97BC-159CA910B7EE}"/>
              </a:ext>
            </a:extLst>
          </p:cNvPr>
          <p:cNvSpPr>
            <a:spLocks noGrp="1"/>
          </p:cNvSpPr>
          <p:nvPr>
            <p:ph type="body" sz="quarter" idx="11"/>
          </p:nvPr>
        </p:nvSpPr>
        <p:spPr>
          <a:xfrm>
            <a:off x="245768" y="1322805"/>
            <a:ext cx="4176713" cy="4445000"/>
          </a:xfrm>
          <a:prstGeom prst="rect">
            <a:avLst/>
          </a:prstGeom>
        </p:spPr>
        <p:txBody>
          <a:bodyPr/>
          <a:lstStyle>
            <a:lvl1pPr>
              <a:defRPr lang="fr-FR" sz="2800" kern="1200" dirty="0" smtClean="0">
                <a:solidFill>
                  <a:schemeClr val="bg2">
                    <a:lumMod val="50000"/>
                  </a:schemeClr>
                </a:solidFill>
                <a:latin typeface="+mn-lt"/>
                <a:ea typeface="ＭＳ Ｐゴシック" charset="0"/>
                <a:cs typeface="ＭＳ Ｐゴシック" charset="0"/>
              </a:defRPr>
            </a:lvl1pPr>
            <a:lvl2pPr marL="685800" indent="-228600">
              <a:defRPr lang="fr-FR" sz="2800" kern="1200" dirty="0" smtClean="0">
                <a:solidFill>
                  <a:schemeClr val="bg2">
                    <a:lumMod val="50000"/>
                  </a:schemeClr>
                </a:solidFill>
                <a:latin typeface="+mn-lt"/>
                <a:ea typeface="ＭＳ Ｐゴシック" charset="0"/>
                <a:cs typeface="ＭＳ Ｐゴシック" charset="0"/>
              </a:defRPr>
            </a:lvl2pPr>
            <a:lvl3pPr marL="1143000" indent="-228600">
              <a:defRPr lang="fr-FR" sz="2400" kern="1200" dirty="0" smtClean="0">
                <a:solidFill>
                  <a:schemeClr val="bg2">
                    <a:lumMod val="50000"/>
                  </a:schemeClr>
                </a:solidFill>
                <a:latin typeface="+mn-lt"/>
                <a:ea typeface="ＭＳ Ｐゴシック" charset="0"/>
                <a:cs typeface="ＭＳ Ｐゴシック" charset="0"/>
              </a:defRPr>
            </a:lvl3pPr>
          </a:lstStyle>
          <a:p>
            <a:pPr lvl="0"/>
            <a:r>
              <a:rPr lang="fr-FR" dirty="0"/>
              <a:t>Cliquez pour modifier les styles du texte du masque</a:t>
            </a:r>
          </a:p>
          <a:p>
            <a:pPr marL="685800" lvl="1" indent="-228600" algn="l" defTabSz="914400" rtl="0" eaLnBrk="1" latinLnBrk="0" hangingPunct="1">
              <a:lnSpc>
                <a:spcPct val="90000"/>
              </a:lnSpc>
              <a:spcBef>
                <a:spcPts val="500"/>
              </a:spcBef>
              <a:buFont typeface="Arial" panose="020B0604020202020204" pitchFamily="34" charset="0"/>
              <a:buChar char="•"/>
            </a:pPr>
            <a:r>
              <a:rPr lang="fr-FR" dirty="0"/>
              <a:t>Deuxième niveau</a:t>
            </a:r>
          </a:p>
          <a:p>
            <a:pPr marL="1143000" lvl="2" indent="-228600" algn="l" defTabSz="914400" rtl="0" eaLnBrk="1" latinLnBrk="0" hangingPunct="1">
              <a:lnSpc>
                <a:spcPct val="90000"/>
              </a:lnSpc>
              <a:spcBef>
                <a:spcPts val="500"/>
              </a:spcBef>
              <a:buFont typeface="Arial" panose="020B0604020202020204" pitchFamily="34" charset="0"/>
              <a:buChar char="•"/>
            </a:pPr>
            <a:r>
              <a:rPr lang="fr-FR" dirty="0"/>
              <a:t>Troisième niveau</a:t>
            </a:r>
          </a:p>
        </p:txBody>
      </p:sp>
      <p:sp>
        <p:nvSpPr>
          <p:cNvPr id="13" name="Espace réservé du texte 12">
            <a:extLst>
              <a:ext uri="{FF2B5EF4-FFF2-40B4-BE49-F238E27FC236}">
                <a16:creationId xmlns:a16="http://schemas.microsoft.com/office/drawing/2014/main" id="{F80A2883-B70E-4C0C-8DB7-B9B35B4DE2FE}"/>
              </a:ext>
            </a:extLst>
          </p:cNvPr>
          <p:cNvSpPr>
            <a:spLocks noGrp="1"/>
          </p:cNvSpPr>
          <p:nvPr>
            <p:ph type="body" sz="quarter" idx="12"/>
          </p:nvPr>
        </p:nvSpPr>
        <p:spPr>
          <a:xfrm>
            <a:off x="4738687" y="1321719"/>
            <a:ext cx="4176713" cy="4445000"/>
          </a:xfrm>
          <a:prstGeom prst="rect">
            <a:avLst/>
          </a:prstGeom>
        </p:spPr>
        <p:txBody>
          <a:bodyPr/>
          <a:lstStyle>
            <a:lvl1pPr marL="228600" indent="-228600">
              <a:defRPr lang="fr-FR" sz="2800" kern="1200" dirty="0" smtClean="0">
                <a:solidFill>
                  <a:schemeClr val="bg2">
                    <a:lumMod val="50000"/>
                  </a:schemeClr>
                </a:solidFill>
                <a:latin typeface="+mn-lt"/>
                <a:ea typeface="ＭＳ Ｐゴシック" charset="0"/>
                <a:cs typeface="ＭＳ Ｐゴシック" charset="0"/>
              </a:defRPr>
            </a:lvl1pPr>
            <a:lvl2pPr marL="685800" indent="-228600">
              <a:defRPr lang="fr-FR" sz="2800" kern="1200" dirty="0" smtClean="0">
                <a:solidFill>
                  <a:schemeClr val="bg2">
                    <a:lumMod val="50000"/>
                  </a:schemeClr>
                </a:solidFill>
                <a:latin typeface="+mn-lt"/>
                <a:ea typeface="ＭＳ Ｐゴシック" charset="0"/>
                <a:cs typeface="ＭＳ Ｐゴシック" charset="0"/>
              </a:defRPr>
            </a:lvl2pPr>
            <a:lvl3pPr>
              <a:defRPr lang="fr-FR" sz="2400" kern="1200" dirty="0" smtClean="0">
                <a:solidFill>
                  <a:schemeClr val="bg2">
                    <a:lumMod val="50000"/>
                  </a:schemeClr>
                </a:solidFill>
                <a:latin typeface="+mn-lt"/>
                <a:ea typeface="ＭＳ Ｐゴシック" charset="0"/>
                <a:cs typeface="ＭＳ Ｐゴシック" charset="0"/>
              </a:defRPr>
            </a:lvl3pPr>
          </a:lstStyle>
          <a:p>
            <a:pPr marL="228600" lvl="0" indent="-228600" algn="l" defTabSz="914400" rtl="0" eaLnBrk="1" latinLnBrk="0" hangingPunct="1">
              <a:lnSpc>
                <a:spcPct val="90000"/>
              </a:lnSpc>
              <a:spcBef>
                <a:spcPts val="1000"/>
              </a:spcBef>
              <a:buFont typeface="Arial" panose="020B0604020202020204" pitchFamily="34" charset="0"/>
              <a:buChar char="•"/>
            </a:pPr>
            <a:r>
              <a:rPr lang="fr-FR" dirty="0"/>
              <a:t>Cliquez pour modifier les styles du texte du masque</a:t>
            </a:r>
          </a:p>
          <a:p>
            <a:pPr marL="685800" lvl="1" indent="-228600" algn="l" defTabSz="914400" rtl="0" eaLnBrk="1" latinLnBrk="0" hangingPunct="1">
              <a:lnSpc>
                <a:spcPct val="90000"/>
              </a:lnSpc>
              <a:spcBef>
                <a:spcPts val="500"/>
              </a:spcBef>
              <a:buFont typeface="Arial" panose="020B0604020202020204" pitchFamily="34" charset="0"/>
              <a:buChar char="•"/>
            </a:pPr>
            <a:r>
              <a:rPr lang="fr-FR" dirty="0"/>
              <a:t>Deuxième niveau</a:t>
            </a:r>
          </a:p>
          <a:p>
            <a:pPr lvl="2"/>
            <a:r>
              <a:rPr lang="fr-FR" dirty="0"/>
              <a:t>Troisième niveau</a:t>
            </a:r>
          </a:p>
        </p:txBody>
      </p:sp>
    </p:spTree>
    <p:extLst>
      <p:ext uri="{BB962C8B-B14F-4D97-AF65-F5344CB8AC3E}">
        <p14:creationId xmlns:p14="http://schemas.microsoft.com/office/powerpoint/2010/main" val="3205406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imple">
    <p:spTree>
      <p:nvGrpSpPr>
        <p:cNvPr id="1" name=""/>
        <p:cNvGrpSpPr/>
        <p:nvPr/>
      </p:nvGrpSpPr>
      <p:grpSpPr>
        <a:xfrm>
          <a:off x="0" y="0"/>
          <a:ext cx="0" cy="0"/>
          <a:chOff x="0" y="0"/>
          <a:chExt cx="0" cy="0"/>
        </a:xfrm>
      </p:grpSpPr>
      <p:sp>
        <p:nvSpPr>
          <p:cNvPr id="7" name="Espace réservé du titre 9">
            <a:extLst>
              <a:ext uri="{FF2B5EF4-FFF2-40B4-BE49-F238E27FC236}">
                <a16:creationId xmlns:a16="http://schemas.microsoft.com/office/drawing/2014/main" id="{A0735816-2DC6-4BDF-A54A-4E82A29FAB14}"/>
              </a:ext>
            </a:extLst>
          </p:cNvPr>
          <p:cNvSpPr>
            <a:spLocks noGrp="1"/>
          </p:cNvSpPr>
          <p:nvPr>
            <p:ph type="title"/>
          </p:nvPr>
        </p:nvSpPr>
        <p:spPr>
          <a:xfrm>
            <a:off x="2334125" y="136526"/>
            <a:ext cx="6581275" cy="941643"/>
          </a:xfrm>
          <a:prstGeom prst="rect">
            <a:avLst/>
          </a:prstGeom>
        </p:spPr>
        <p:txBody>
          <a:bodyPr vert="horz" lIns="91440" tIns="45720" rIns="91440" bIns="45720" rtlCol="0" anchor="ctr">
            <a:normAutofit/>
          </a:bodyPr>
          <a:lstStyle>
            <a:lvl1pPr algn="ctr">
              <a:defRPr lang="fr-BE" sz="3200" b="1" kern="1200" dirty="0">
                <a:solidFill>
                  <a:schemeClr val="bg1"/>
                </a:solidFill>
                <a:latin typeface="Meiryo UI" pitchFamily="34" charset="-128"/>
                <a:ea typeface="Meiryo UI" pitchFamily="34" charset="-128"/>
                <a:cs typeface="Meiryo UI" pitchFamily="34" charset="-128"/>
              </a:defRPr>
            </a:lvl1pPr>
          </a:lstStyle>
          <a:p>
            <a:r>
              <a:rPr lang="fr-FR" dirty="0"/>
              <a:t>Modifiez le style du titre</a:t>
            </a:r>
            <a:endParaRPr lang="fr-BE" dirty="0"/>
          </a:p>
        </p:txBody>
      </p:sp>
      <p:sp>
        <p:nvSpPr>
          <p:cNvPr id="10" name="Espace réservé du texte 9">
            <a:extLst>
              <a:ext uri="{FF2B5EF4-FFF2-40B4-BE49-F238E27FC236}">
                <a16:creationId xmlns:a16="http://schemas.microsoft.com/office/drawing/2014/main" id="{4CDB66BD-317C-48BF-84D5-66787475EB41}"/>
              </a:ext>
            </a:extLst>
          </p:cNvPr>
          <p:cNvSpPr>
            <a:spLocks noGrp="1"/>
          </p:cNvSpPr>
          <p:nvPr>
            <p:ph type="body" sz="quarter" idx="10"/>
          </p:nvPr>
        </p:nvSpPr>
        <p:spPr>
          <a:xfrm>
            <a:off x="228600" y="1479550"/>
            <a:ext cx="8686800" cy="4270068"/>
          </a:xfrm>
          <a:prstGeom prst="rect">
            <a:avLst/>
          </a:prstGeom>
        </p:spPr>
        <p:txBody>
          <a:bodyPr/>
          <a:lstStyle>
            <a:lvl1pPr>
              <a:defRPr lang="fr-FR" sz="2800" kern="1200" dirty="0" smtClean="0">
                <a:solidFill>
                  <a:schemeClr val="bg2">
                    <a:lumMod val="50000"/>
                  </a:schemeClr>
                </a:solidFill>
                <a:latin typeface="+mn-lt"/>
                <a:ea typeface="ＭＳ Ｐゴシック" charset="0"/>
                <a:cs typeface="ＭＳ Ｐゴシック" charset="0"/>
              </a:defRPr>
            </a:lvl1pPr>
            <a:lvl2pPr marL="685800" indent="-228600">
              <a:defRPr lang="fr-FR" sz="2800" kern="1200" dirty="0" smtClean="0">
                <a:solidFill>
                  <a:schemeClr val="bg2">
                    <a:lumMod val="50000"/>
                  </a:schemeClr>
                </a:solidFill>
                <a:latin typeface="+mn-lt"/>
                <a:ea typeface="ＭＳ Ｐゴシック" charset="0"/>
                <a:cs typeface="ＭＳ Ｐゴシック" charset="0"/>
              </a:defRPr>
            </a:lvl2pPr>
            <a:lvl3pPr marL="1143000" indent="-228600">
              <a:defRPr lang="fr-FR" sz="2400" kern="1200" dirty="0" smtClean="0">
                <a:solidFill>
                  <a:schemeClr val="bg2">
                    <a:lumMod val="50000"/>
                  </a:schemeClr>
                </a:solidFill>
                <a:latin typeface="+mn-lt"/>
                <a:ea typeface="ＭＳ Ｐゴシック" charset="0"/>
                <a:cs typeface="ＭＳ Ｐゴシック" charset="0"/>
              </a:defRPr>
            </a:lvl3pPr>
          </a:lstStyle>
          <a:p>
            <a:pPr lvl="0"/>
            <a:r>
              <a:rPr lang="fr-FR" dirty="0"/>
              <a:t>Cliquez pour modifier les styles du texte du masque</a:t>
            </a:r>
          </a:p>
          <a:p>
            <a:pPr marL="685800" lvl="1" indent="-228600" algn="l" defTabSz="914400" rtl="0" eaLnBrk="1" latinLnBrk="0" hangingPunct="1">
              <a:lnSpc>
                <a:spcPct val="90000"/>
              </a:lnSpc>
              <a:spcBef>
                <a:spcPts val="500"/>
              </a:spcBef>
              <a:buFont typeface="Arial" panose="020B0604020202020204" pitchFamily="34" charset="0"/>
              <a:buChar char="•"/>
            </a:pPr>
            <a:r>
              <a:rPr lang="fr-FR" dirty="0"/>
              <a:t>Deuxième niveau</a:t>
            </a:r>
          </a:p>
          <a:p>
            <a:pPr marL="1143000" lvl="2" indent="-228600" algn="l" defTabSz="914400" rtl="0" eaLnBrk="1" latinLnBrk="0" hangingPunct="1">
              <a:lnSpc>
                <a:spcPct val="90000"/>
              </a:lnSpc>
              <a:spcBef>
                <a:spcPts val="500"/>
              </a:spcBef>
              <a:buFont typeface="Arial" panose="020B0604020202020204" pitchFamily="34" charset="0"/>
              <a:buChar char="•"/>
            </a:pPr>
            <a:r>
              <a:rPr lang="fr-FR" dirty="0"/>
              <a:t>Troisième niveau</a:t>
            </a:r>
          </a:p>
        </p:txBody>
      </p:sp>
    </p:spTree>
    <p:extLst>
      <p:ext uri="{BB962C8B-B14F-4D97-AF65-F5344CB8AC3E}">
        <p14:creationId xmlns:p14="http://schemas.microsoft.com/office/powerpoint/2010/main" val="11443550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Double">
    <p:spTree>
      <p:nvGrpSpPr>
        <p:cNvPr id="1" name=""/>
        <p:cNvGrpSpPr/>
        <p:nvPr/>
      </p:nvGrpSpPr>
      <p:grpSpPr>
        <a:xfrm>
          <a:off x="0" y="0"/>
          <a:ext cx="0" cy="0"/>
          <a:chOff x="0" y="0"/>
          <a:chExt cx="0" cy="0"/>
        </a:xfrm>
      </p:grpSpPr>
      <p:sp>
        <p:nvSpPr>
          <p:cNvPr id="7" name="Espace réservé du titre 9">
            <a:extLst>
              <a:ext uri="{FF2B5EF4-FFF2-40B4-BE49-F238E27FC236}">
                <a16:creationId xmlns:a16="http://schemas.microsoft.com/office/drawing/2014/main" id="{95FE9989-A60A-4127-88D5-C686421BFE03}"/>
              </a:ext>
            </a:extLst>
          </p:cNvPr>
          <p:cNvSpPr>
            <a:spLocks noGrp="1"/>
          </p:cNvSpPr>
          <p:nvPr>
            <p:ph type="title"/>
          </p:nvPr>
        </p:nvSpPr>
        <p:spPr>
          <a:xfrm>
            <a:off x="2334125" y="136526"/>
            <a:ext cx="6581275" cy="941643"/>
          </a:xfrm>
          <a:prstGeom prst="rect">
            <a:avLst/>
          </a:prstGeom>
        </p:spPr>
        <p:txBody>
          <a:bodyPr vert="horz" lIns="91440" tIns="45720" rIns="91440" bIns="45720" rtlCol="0" anchor="ctr">
            <a:normAutofit/>
          </a:bodyPr>
          <a:lstStyle>
            <a:lvl1pPr algn="ctr">
              <a:defRPr lang="fr-BE" sz="3200" b="1" kern="1200" dirty="0">
                <a:solidFill>
                  <a:schemeClr val="bg1"/>
                </a:solidFill>
                <a:latin typeface="Meiryo UI" pitchFamily="34" charset="-128"/>
                <a:ea typeface="Meiryo UI" pitchFamily="34" charset="-128"/>
                <a:cs typeface="Meiryo UI" pitchFamily="34" charset="-128"/>
              </a:defRPr>
            </a:lvl1pPr>
          </a:lstStyle>
          <a:p>
            <a:r>
              <a:rPr lang="fr-FR" dirty="0"/>
              <a:t>Modifiez le style du titre</a:t>
            </a:r>
            <a:endParaRPr lang="fr-BE" dirty="0"/>
          </a:p>
        </p:txBody>
      </p:sp>
      <p:sp>
        <p:nvSpPr>
          <p:cNvPr id="11" name="Espace réservé du texte 10">
            <a:extLst>
              <a:ext uri="{FF2B5EF4-FFF2-40B4-BE49-F238E27FC236}">
                <a16:creationId xmlns:a16="http://schemas.microsoft.com/office/drawing/2014/main" id="{81901FFF-38B6-4C7E-97BC-159CA910B7EE}"/>
              </a:ext>
            </a:extLst>
          </p:cNvPr>
          <p:cNvSpPr>
            <a:spLocks noGrp="1"/>
          </p:cNvSpPr>
          <p:nvPr>
            <p:ph type="body" sz="quarter" idx="11"/>
          </p:nvPr>
        </p:nvSpPr>
        <p:spPr>
          <a:xfrm>
            <a:off x="245768" y="1322805"/>
            <a:ext cx="4176713" cy="4445000"/>
          </a:xfrm>
          <a:prstGeom prst="rect">
            <a:avLst/>
          </a:prstGeom>
        </p:spPr>
        <p:txBody>
          <a:bodyPr/>
          <a:lstStyle>
            <a:lvl1pPr>
              <a:defRPr lang="fr-FR" sz="2800" kern="1200" dirty="0" smtClean="0">
                <a:solidFill>
                  <a:schemeClr val="bg2">
                    <a:lumMod val="50000"/>
                  </a:schemeClr>
                </a:solidFill>
                <a:latin typeface="+mn-lt"/>
                <a:ea typeface="ＭＳ Ｐゴシック" charset="0"/>
                <a:cs typeface="ＭＳ Ｐゴシック" charset="0"/>
              </a:defRPr>
            </a:lvl1pPr>
            <a:lvl2pPr marL="685800" indent="-228600">
              <a:defRPr lang="fr-FR" sz="2800" kern="1200" dirty="0" smtClean="0">
                <a:solidFill>
                  <a:schemeClr val="bg2">
                    <a:lumMod val="50000"/>
                  </a:schemeClr>
                </a:solidFill>
                <a:latin typeface="+mn-lt"/>
                <a:ea typeface="ＭＳ Ｐゴシック" charset="0"/>
                <a:cs typeface="ＭＳ Ｐゴシック" charset="0"/>
              </a:defRPr>
            </a:lvl2pPr>
            <a:lvl3pPr marL="1143000" indent="-228600">
              <a:defRPr lang="fr-FR" sz="2400" kern="1200" dirty="0" smtClean="0">
                <a:solidFill>
                  <a:schemeClr val="bg2">
                    <a:lumMod val="50000"/>
                  </a:schemeClr>
                </a:solidFill>
                <a:latin typeface="+mn-lt"/>
                <a:ea typeface="ＭＳ Ｐゴシック" charset="0"/>
                <a:cs typeface="ＭＳ Ｐゴシック" charset="0"/>
              </a:defRPr>
            </a:lvl3pPr>
          </a:lstStyle>
          <a:p>
            <a:pPr lvl="0"/>
            <a:r>
              <a:rPr lang="fr-FR" dirty="0"/>
              <a:t>Cliquez pour modifier les styles du texte du masque</a:t>
            </a:r>
          </a:p>
          <a:p>
            <a:pPr marL="685800" lvl="1" indent="-228600" algn="l" defTabSz="914400" rtl="0" eaLnBrk="1" latinLnBrk="0" hangingPunct="1">
              <a:lnSpc>
                <a:spcPct val="90000"/>
              </a:lnSpc>
              <a:spcBef>
                <a:spcPts val="500"/>
              </a:spcBef>
              <a:buFont typeface="Arial" panose="020B0604020202020204" pitchFamily="34" charset="0"/>
              <a:buChar char="•"/>
            </a:pPr>
            <a:r>
              <a:rPr lang="fr-FR" dirty="0"/>
              <a:t>Deuxième niveau</a:t>
            </a:r>
          </a:p>
          <a:p>
            <a:pPr marL="1143000" lvl="2" indent="-228600" algn="l" defTabSz="914400" rtl="0" eaLnBrk="1" latinLnBrk="0" hangingPunct="1">
              <a:lnSpc>
                <a:spcPct val="90000"/>
              </a:lnSpc>
              <a:spcBef>
                <a:spcPts val="500"/>
              </a:spcBef>
              <a:buFont typeface="Arial" panose="020B0604020202020204" pitchFamily="34" charset="0"/>
              <a:buChar char="•"/>
            </a:pPr>
            <a:r>
              <a:rPr lang="fr-FR" dirty="0"/>
              <a:t>Troisième niveau</a:t>
            </a:r>
          </a:p>
        </p:txBody>
      </p:sp>
      <p:sp>
        <p:nvSpPr>
          <p:cNvPr id="13" name="Espace réservé du texte 12">
            <a:extLst>
              <a:ext uri="{FF2B5EF4-FFF2-40B4-BE49-F238E27FC236}">
                <a16:creationId xmlns:a16="http://schemas.microsoft.com/office/drawing/2014/main" id="{F80A2883-B70E-4C0C-8DB7-B9B35B4DE2FE}"/>
              </a:ext>
            </a:extLst>
          </p:cNvPr>
          <p:cNvSpPr>
            <a:spLocks noGrp="1"/>
          </p:cNvSpPr>
          <p:nvPr>
            <p:ph type="body" sz="quarter" idx="12"/>
          </p:nvPr>
        </p:nvSpPr>
        <p:spPr>
          <a:xfrm>
            <a:off x="4738687" y="1321719"/>
            <a:ext cx="4176713" cy="4445000"/>
          </a:xfrm>
          <a:prstGeom prst="rect">
            <a:avLst/>
          </a:prstGeom>
        </p:spPr>
        <p:txBody>
          <a:bodyPr/>
          <a:lstStyle>
            <a:lvl1pPr marL="228600" indent="-228600">
              <a:defRPr lang="fr-FR" sz="2800" kern="1200" dirty="0" smtClean="0">
                <a:solidFill>
                  <a:schemeClr val="bg2">
                    <a:lumMod val="50000"/>
                  </a:schemeClr>
                </a:solidFill>
                <a:latin typeface="+mn-lt"/>
                <a:ea typeface="ＭＳ Ｐゴシック" charset="0"/>
                <a:cs typeface="ＭＳ Ｐゴシック" charset="0"/>
              </a:defRPr>
            </a:lvl1pPr>
            <a:lvl2pPr marL="685800" indent="-228600">
              <a:defRPr lang="fr-FR" sz="2800" kern="1200" dirty="0" smtClean="0">
                <a:solidFill>
                  <a:schemeClr val="bg2">
                    <a:lumMod val="50000"/>
                  </a:schemeClr>
                </a:solidFill>
                <a:latin typeface="+mn-lt"/>
                <a:ea typeface="ＭＳ Ｐゴシック" charset="0"/>
                <a:cs typeface="ＭＳ Ｐゴシック" charset="0"/>
              </a:defRPr>
            </a:lvl2pPr>
            <a:lvl3pPr>
              <a:defRPr lang="fr-FR" sz="2400" kern="1200" dirty="0" smtClean="0">
                <a:solidFill>
                  <a:schemeClr val="bg2">
                    <a:lumMod val="50000"/>
                  </a:schemeClr>
                </a:solidFill>
                <a:latin typeface="+mn-lt"/>
                <a:ea typeface="ＭＳ Ｐゴシック" charset="0"/>
                <a:cs typeface="ＭＳ Ｐゴシック" charset="0"/>
              </a:defRPr>
            </a:lvl3pPr>
          </a:lstStyle>
          <a:p>
            <a:pPr marL="228600" lvl="0" indent="-228600" algn="l" defTabSz="914400" rtl="0" eaLnBrk="1" latinLnBrk="0" hangingPunct="1">
              <a:lnSpc>
                <a:spcPct val="90000"/>
              </a:lnSpc>
              <a:spcBef>
                <a:spcPts val="1000"/>
              </a:spcBef>
              <a:buFont typeface="Arial" panose="020B0604020202020204" pitchFamily="34" charset="0"/>
              <a:buChar char="•"/>
            </a:pPr>
            <a:r>
              <a:rPr lang="fr-FR" dirty="0"/>
              <a:t>Cliquez pour modifier les styles du texte du masque</a:t>
            </a:r>
          </a:p>
          <a:p>
            <a:pPr marL="685800" lvl="1" indent="-228600" algn="l" defTabSz="914400" rtl="0" eaLnBrk="1" latinLnBrk="0" hangingPunct="1">
              <a:lnSpc>
                <a:spcPct val="90000"/>
              </a:lnSpc>
              <a:spcBef>
                <a:spcPts val="500"/>
              </a:spcBef>
              <a:buFont typeface="Arial" panose="020B0604020202020204" pitchFamily="34" charset="0"/>
              <a:buChar char="•"/>
            </a:pPr>
            <a:r>
              <a:rPr lang="fr-FR" dirty="0"/>
              <a:t>Deuxième niveau</a:t>
            </a:r>
          </a:p>
          <a:p>
            <a:pPr lvl="2"/>
            <a:r>
              <a:rPr lang="fr-FR" dirty="0"/>
              <a:t>Troisième niveau</a:t>
            </a:r>
          </a:p>
        </p:txBody>
      </p:sp>
    </p:spTree>
    <p:extLst>
      <p:ext uri="{BB962C8B-B14F-4D97-AF65-F5344CB8AC3E}">
        <p14:creationId xmlns:p14="http://schemas.microsoft.com/office/powerpoint/2010/main" val="28820536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imple">
    <p:spTree>
      <p:nvGrpSpPr>
        <p:cNvPr id="1" name=""/>
        <p:cNvGrpSpPr/>
        <p:nvPr/>
      </p:nvGrpSpPr>
      <p:grpSpPr>
        <a:xfrm>
          <a:off x="0" y="0"/>
          <a:ext cx="0" cy="0"/>
          <a:chOff x="0" y="0"/>
          <a:chExt cx="0" cy="0"/>
        </a:xfrm>
      </p:grpSpPr>
      <p:sp>
        <p:nvSpPr>
          <p:cNvPr id="7" name="Espace réservé du titre 9">
            <a:extLst>
              <a:ext uri="{FF2B5EF4-FFF2-40B4-BE49-F238E27FC236}">
                <a16:creationId xmlns:a16="http://schemas.microsoft.com/office/drawing/2014/main" id="{A0735816-2DC6-4BDF-A54A-4E82A29FAB14}"/>
              </a:ext>
            </a:extLst>
          </p:cNvPr>
          <p:cNvSpPr>
            <a:spLocks noGrp="1"/>
          </p:cNvSpPr>
          <p:nvPr>
            <p:ph type="title"/>
          </p:nvPr>
        </p:nvSpPr>
        <p:spPr>
          <a:xfrm>
            <a:off x="2334125" y="136526"/>
            <a:ext cx="6581275" cy="941643"/>
          </a:xfrm>
          <a:prstGeom prst="rect">
            <a:avLst/>
          </a:prstGeom>
        </p:spPr>
        <p:txBody>
          <a:bodyPr vert="horz" lIns="91440" tIns="45720" rIns="91440" bIns="45720" rtlCol="0" anchor="ctr">
            <a:normAutofit/>
          </a:bodyPr>
          <a:lstStyle>
            <a:lvl1pPr algn="ctr">
              <a:defRPr lang="fr-BE" sz="3200" b="1" kern="1200" dirty="0">
                <a:solidFill>
                  <a:schemeClr val="bg1"/>
                </a:solidFill>
                <a:latin typeface="Meiryo UI" pitchFamily="34" charset="-128"/>
                <a:ea typeface="Meiryo UI" pitchFamily="34" charset="-128"/>
                <a:cs typeface="Meiryo UI" pitchFamily="34" charset="-128"/>
              </a:defRPr>
            </a:lvl1pPr>
          </a:lstStyle>
          <a:p>
            <a:r>
              <a:rPr lang="fr-FR" dirty="0"/>
              <a:t>Modifiez le style du titre</a:t>
            </a:r>
            <a:endParaRPr lang="fr-BE" dirty="0"/>
          </a:p>
        </p:txBody>
      </p:sp>
      <p:sp>
        <p:nvSpPr>
          <p:cNvPr id="10" name="Espace réservé du texte 9">
            <a:extLst>
              <a:ext uri="{FF2B5EF4-FFF2-40B4-BE49-F238E27FC236}">
                <a16:creationId xmlns:a16="http://schemas.microsoft.com/office/drawing/2014/main" id="{4CDB66BD-317C-48BF-84D5-66787475EB41}"/>
              </a:ext>
            </a:extLst>
          </p:cNvPr>
          <p:cNvSpPr>
            <a:spLocks noGrp="1"/>
          </p:cNvSpPr>
          <p:nvPr>
            <p:ph type="body" sz="quarter" idx="10"/>
          </p:nvPr>
        </p:nvSpPr>
        <p:spPr>
          <a:xfrm>
            <a:off x="228600" y="1479550"/>
            <a:ext cx="8686800" cy="4270068"/>
          </a:xfrm>
          <a:prstGeom prst="rect">
            <a:avLst/>
          </a:prstGeom>
        </p:spPr>
        <p:txBody>
          <a:bodyPr/>
          <a:lstStyle>
            <a:lvl1pPr>
              <a:defRPr lang="fr-FR" sz="2800" kern="1200" dirty="0" smtClean="0">
                <a:solidFill>
                  <a:schemeClr val="bg2">
                    <a:lumMod val="50000"/>
                  </a:schemeClr>
                </a:solidFill>
                <a:latin typeface="+mn-lt"/>
                <a:ea typeface="ＭＳ Ｐゴシック" charset="0"/>
                <a:cs typeface="ＭＳ Ｐゴシック" charset="0"/>
              </a:defRPr>
            </a:lvl1pPr>
            <a:lvl2pPr marL="685800" indent="-228600">
              <a:defRPr lang="fr-FR" sz="2800" kern="1200" dirty="0" smtClean="0">
                <a:solidFill>
                  <a:schemeClr val="bg2">
                    <a:lumMod val="50000"/>
                  </a:schemeClr>
                </a:solidFill>
                <a:latin typeface="+mn-lt"/>
                <a:ea typeface="ＭＳ Ｐゴシック" charset="0"/>
                <a:cs typeface="ＭＳ Ｐゴシック" charset="0"/>
              </a:defRPr>
            </a:lvl2pPr>
            <a:lvl3pPr marL="1143000" indent="-228600">
              <a:defRPr lang="fr-FR" sz="2400" kern="1200" dirty="0" smtClean="0">
                <a:solidFill>
                  <a:schemeClr val="bg2">
                    <a:lumMod val="50000"/>
                  </a:schemeClr>
                </a:solidFill>
                <a:latin typeface="+mn-lt"/>
                <a:ea typeface="ＭＳ Ｐゴシック" charset="0"/>
                <a:cs typeface="ＭＳ Ｐゴシック" charset="0"/>
              </a:defRPr>
            </a:lvl3pPr>
          </a:lstStyle>
          <a:p>
            <a:pPr lvl="0"/>
            <a:r>
              <a:rPr lang="fr-FR" dirty="0"/>
              <a:t>Cliquez pour modifier les styles du texte du masque</a:t>
            </a:r>
          </a:p>
          <a:p>
            <a:pPr marL="685800" lvl="1" indent="-228600" algn="l" defTabSz="914400" rtl="0" eaLnBrk="1" latinLnBrk="0" hangingPunct="1">
              <a:lnSpc>
                <a:spcPct val="90000"/>
              </a:lnSpc>
              <a:spcBef>
                <a:spcPts val="500"/>
              </a:spcBef>
              <a:buFont typeface="Arial" panose="020B0604020202020204" pitchFamily="34" charset="0"/>
              <a:buChar char="•"/>
            </a:pPr>
            <a:r>
              <a:rPr lang="fr-FR" dirty="0"/>
              <a:t>Deuxième niveau</a:t>
            </a:r>
          </a:p>
          <a:p>
            <a:pPr marL="1143000" lvl="2" indent="-228600" algn="l" defTabSz="914400" rtl="0" eaLnBrk="1" latinLnBrk="0" hangingPunct="1">
              <a:lnSpc>
                <a:spcPct val="90000"/>
              </a:lnSpc>
              <a:spcBef>
                <a:spcPts val="500"/>
              </a:spcBef>
              <a:buFont typeface="Arial" panose="020B0604020202020204" pitchFamily="34" charset="0"/>
              <a:buChar char="•"/>
            </a:pPr>
            <a:r>
              <a:rPr lang="fr-FR" dirty="0"/>
              <a:t>Troisième niveau</a:t>
            </a:r>
          </a:p>
        </p:txBody>
      </p:sp>
    </p:spTree>
    <p:extLst>
      <p:ext uri="{BB962C8B-B14F-4D97-AF65-F5344CB8AC3E}">
        <p14:creationId xmlns:p14="http://schemas.microsoft.com/office/powerpoint/2010/main" val="21864896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Double">
    <p:spTree>
      <p:nvGrpSpPr>
        <p:cNvPr id="1" name=""/>
        <p:cNvGrpSpPr/>
        <p:nvPr/>
      </p:nvGrpSpPr>
      <p:grpSpPr>
        <a:xfrm>
          <a:off x="0" y="0"/>
          <a:ext cx="0" cy="0"/>
          <a:chOff x="0" y="0"/>
          <a:chExt cx="0" cy="0"/>
        </a:xfrm>
      </p:grpSpPr>
      <p:sp>
        <p:nvSpPr>
          <p:cNvPr id="7" name="Espace réservé du titre 9">
            <a:extLst>
              <a:ext uri="{FF2B5EF4-FFF2-40B4-BE49-F238E27FC236}">
                <a16:creationId xmlns:a16="http://schemas.microsoft.com/office/drawing/2014/main" id="{95FE9989-A60A-4127-88D5-C686421BFE03}"/>
              </a:ext>
            </a:extLst>
          </p:cNvPr>
          <p:cNvSpPr>
            <a:spLocks noGrp="1"/>
          </p:cNvSpPr>
          <p:nvPr>
            <p:ph type="title"/>
          </p:nvPr>
        </p:nvSpPr>
        <p:spPr>
          <a:xfrm>
            <a:off x="2334125" y="136526"/>
            <a:ext cx="6581275" cy="941643"/>
          </a:xfrm>
          <a:prstGeom prst="rect">
            <a:avLst/>
          </a:prstGeom>
        </p:spPr>
        <p:txBody>
          <a:bodyPr vert="horz" lIns="91440" tIns="45720" rIns="91440" bIns="45720" rtlCol="0" anchor="ctr">
            <a:normAutofit/>
          </a:bodyPr>
          <a:lstStyle>
            <a:lvl1pPr algn="ctr">
              <a:defRPr lang="fr-BE" sz="3200" b="1" kern="1200" dirty="0">
                <a:solidFill>
                  <a:schemeClr val="bg1"/>
                </a:solidFill>
                <a:latin typeface="Meiryo UI" pitchFamily="34" charset="-128"/>
                <a:ea typeface="Meiryo UI" pitchFamily="34" charset="-128"/>
                <a:cs typeface="Meiryo UI" pitchFamily="34" charset="-128"/>
              </a:defRPr>
            </a:lvl1pPr>
          </a:lstStyle>
          <a:p>
            <a:r>
              <a:rPr lang="fr-FR" dirty="0"/>
              <a:t>Modifiez le style du titre</a:t>
            </a:r>
            <a:endParaRPr lang="fr-BE" dirty="0"/>
          </a:p>
        </p:txBody>
      </p:sp>
      <p:sp>
        <p:nvSpPr>
          <p:cNvPr id="11" name="Espace réservé du texte 10">
            <a:extLst>
              <a:ext uri="{FF2B5EF4-FFF2-40B4-BE49-F238E27FC236}">
                <a16:creationId xmlns:a16="http://schemas.microsoft.com/office/drawing/2014/main" id="{81901FFF-38B6-4C7E-97BC-159CA910B7EE}"/>
              </a:ext>
            </a:extLst>
          </p:cNvPr>
          <p:cNvSpPr>
            <a:spLocks noGrp="1"/>
          </p:cNvSpPr>
          <p:nvPr>
            <p:ph type="body" sz="quarter" idx="11"/>
          </p:nvPr>
        </p:nvSpPr>
        <p:spPr>
          <a:xfrm>
            <a:off x="245768" y="1322805"/>
            <a:ext cx="4176713" cy="4445000"/>
          </a:xfrm>
          <a:prstGeom prst="rect">
            <a:avLst/>
          </a:prstGeom>
        </p:spPr>
        <p:txBody>
          <a:bodyPr/>
          <a:lstStyle>
            <a:lvl1pPr>
              <a:defRPr lang="fr-FR" sz="2800" kern="1200" dirty="0" smtClean="0">
                <a:solidFill>
                  <a:schemeClr val="bg2">
                    <a:lumMod val="50000"/>
                  </a:schemeClr>
                </a:solidFill>
                <a:latin typeface="+mn-lt"/>
                <a:ea typeface="ＭＳ Ｐゴシック" charset="0"/>
                <a:cs typeface="ＭＳ Ｐゴシック" charset="0"/>
              </a:defRPr>
            </a:lvl1pPr>
            <a:lvl2pPr marL="685800" indent="-228600">
              <a:defRPr lang="fr-FR" sz="2800" kern="1200" dirty="0" smtClean="0">
                <a:solidFill>
                  <a:schemeClr val="bg2">
                    <a:lumMod val="50000"/>
                  </a:schemeClr>
                </a:solidFill>
                <a:latin typeface="+mn-lt"/>
                <a:ea typeface="ＭＳ Ｐゴシック" charset="0"/>
                <a:cs typeface="ＭＳ Ｐゴシック" charset="0"/>
              </a:defRPr>
            </a:lvl2pPr>
            <a:lvl3pPr marL="1143000" indent="-228600">
              <a:defRPr lang="fr-FR" sz="2400" kern="1200" dirty="0" smtClean="0">
                <a:solidFill>
                  <a:schemeClr val="bg2">
                    <a:lumMod val="50000"/>
                  </a:schemeClr>
                </a:solidFill>
                <a:latin typeface="+mn-lt"/>
                <a:ea typeface="ＭＳ Ｐゴシック" charset="0"/>
                <a:cs typeface="ＭＳ Ｐゴシック" charset="0"/>
              </a:defRPr>
            </a:lvl3pPr>
          </a:lstStyle>
          <a:p>
            <a:pPr lvl="0"/>
            <a:r>
              <a:rPr lang="fr-FR" dirty="0"/>
              <a:t>Cliquez pour modifier les styles du texte du masque</a:t>
            </a:r>
          </a:p>
          <a:p>
            <a:pPr marL="685800" lvl="1" indent="-228600" algn="l" defTabSz="914400" rtl="0" eaLnBrk="1" latinLnBrk="0" hangingPunct="1">
              <a:lnSpc>
                <a:spcPct val="90000"/>
              </a:lnSpc>
              <a:spcBef>
                <a:spcPts val="500"/>
              </a:spcBef>
              <a:buFont typeface="Arial" panose="020B0604020202020204" pitchFamily="34" charset="0"/>
              <a:buChar char="•"/>
            </a:pPr>
            <a:r>
              <a:rPr lang="fr-FR" dirty="0"/>
              <a:t>Deuxième niveau</a:t>
            </a:r>
          </a:p>
          <a:p>
            <a:pPr marL="1143000" lvl="2" indent="-228600" algn="l" defTabSz="914400" rtl="0" eaLnBrk="1" latinLnBrk="0" hangingPunct="1">
              <a:lnSpc>
                <a:spcPct val="90000"/>
              </a:lnSpc>
              <a:spcBef>
                <a:spcPts val="500"/>
              </a:spcBef>
              <a:buFont typeface="Arial" panose="020B0604020202020204" pitchFamily="34" charset="0"/>
              <a:buChar char="•"/>
            </a:pPr>
            <a:r>
              <a:rPr lang="fr-FR" dirty="0"/>
              <a:t>Troisième niveau</a:t>
            </a:r>
          </a:p>
        </p:txBody>
      </p:sp>
      <p:sp>
        <p:nvSpPr>
          <p:cNvPr id="13" name="Espace réservé du texte 12">
            <a:extLst>
              <a:ext uri="{FF2B5EF4-FFF2-40B4-BE49-F238E27FC236}">
                <a16:creationId xmlns:a16="http://schemas.microsoft.com/office/drawing/2014/main" id="{F80A2883-B70E-4C0C-8DB7-B9B35B4DE2FE}"/>
              </a:ext>
            </a:extLst>
          </p:cNvPr>
          <p:cNvSpPr>
            <a:spLocks noGrp="1"/>
          </p:cNvSpPr>
          <p:nvPr>
            <p:ph type="body" sz="quarter" idx="12"/>
          </p:nvPr>
        </p:nvSpPr>
        <p:spPr>
          <a:xfrm>
            <a:off x="4738687" y="1321719"/>
            <a:ext cx="4176713" cy="4445000"/>
          </a:xfrm>
          <a:prstGeom prst="rect">
            <a:avLst/>
          </a:prstGeom>
        </p:spPr>
        <p:txBody>
          <a:bodyPr/>
          <a:lstStyle>
            <a:lvl1pPr marL="228600" indent="-228600">
              <a:defRPr lang="fr-FR" sz="2800" kern="1200" dirty="0" smtClean="0">
                <a:solidFill>
                  <a:schemeClr val="bg2">
                    <a:lumMod val="50000"/>
                  </a:schemeClr>
                </a:solidFill>
                <a:latin typeface="+mn-lt"/>
                <a:ea typeface="ＭＳ Ｐゴシック" charset="0"/>
                <a:cs typeface="ＭＳ Ｐゴシック" charset="0"/>
              </a:defRPr>
            </a:lvl1pPr>
            <a:lvl2pPr marL="685800" indent="-228600">
              <a:defRPr lang="fr-FR" sz="2800" kern="1200" dirty="0" smtClean="0">
                <a:solidFill>
                  <a:schemeClr val="bg2">
                    <a:lumMod val="50000"/>
                  </a:schemeClr>
                </a:solidFill>
                <a:latin typeface="+mn-lt"/>
                <a:ea typeface="ＭＳ Ｐゴシック" charset="0"/>
                <a:cs typeface="ＭＳ Ｐゴシック" charset="0"/>
              </a:defRPr>
            </a:lvl2pPr>
            <a:lvl3pPr>
              <a:defRPr lang="fr-FR" sz="2400" kern="1200" dirty="0" smtClean="0">
                <a:solidFill>
                  <a:schemeClr val="bg2">
                    <a:lumMod val="50000"/>
                  </a:schemeClr>
                </a:solidFill>
                <a:latin typeface="+mn-lt"/>
                <a:ea typeface="ＭＳ Ｐゴシック" charset="0"/>
                <a:cs typeface="ＭＳ Ｐゴシック" charset="0"/>
              </a:defRPr>
            </a:lvl3pPr>
          </a:lstStyle>
          <a:p>
            <a:pPr marL="228600" lvl="0" indent="-228600" algn="l" defTabSz="914400" rtl="0" eaLnBrk="1" latinLnBrk="0" hangingPunct="1">
              <a:lnSpc>
                <a:spcPct val="90000"/>
              </a:lnSpc>
              <a:spcBef>
                <a:spcPts val="1000"/>
              </a:spcBef>
              <a:buFont typeface="Arial" panose="020B0604020202020204" pitchFamily="34" charset="0"/>
              <a:buChar char="•"/>
            </a:pPr>
            <a:r>
              <a:rPr lang="fr-FR" dirty="0"/>
              <a:t>Cliquez pour modifier les styles du texte du masque</a:t>
            </a:r>
          </a:p>
          <a:p>
            <a:pPr marL="685800" lvl="1" indent="-228600" algn="l" defTabSz="914400" rtl="0" eaLnBrk="1" latinLnBrk="0" hangingPunct="1">
              <a:lnSpc>
                <a:spcPct val="90000"/>
              </a:lnSpc>
              <a:spcBef>
                <a:spcPts val="500"/>
              </a:spcBef>
              <a:buFont typeface="Arial" panose="020B0604020202020204" pitchFamily="34" charset="0"/>
              <a:buChar char="•"/>
            </a:pPr>
            <a:r>
              <a:rPr lang="fr-FR" dirty="0"/>
              <a:t>Deuxième niveau</a:t>
            </a:r>
          </a:p>
          <a:p>
            <a:pPr lvl="2"/>
            <a:r>
              <a:rPr lang="fr-FR" dirty="0"/>
              <a:t>Troisième niveau</a:t>
            </a:r>
          </a:p>
        </p:txBody>
      </p:sp>
    </p:spTree>
    <p:extLst>
      <p:ext uri="{BB962C8B-B14F-4D97-AF65-F5344CB8AC3E}">
        <p14:creationId xmlns:p14="http://schemas.microsoft.com/office/powerpoint/2010/main" val="29576622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imple">
    <p:spTree>
      <p:nvGrpSpPr>
        <p:cNvPr id="1" name=""/>
        <p:cNvGrpSpPr/>
        <p:nvPr/>
      </p:nvGrpSpPr>
      <p:grpSpPr>
        <a:xfrm>
          <a:off x="0" y="0"/>
          <a:ext cx="0" cy="0"/>
          <a:chOff x="0" y="0"/>
          <a:chExt cx="0" cy="0"/>
        </a:xfrm>
      </p:grpSpPr>
      <p:sp>
        <p:nvSpPr>
          <p:cNvPr id="7" name="Espace réservé du titre 9">
            <a:extLst>
              <a:ext uri="{FF2B5EF4-FFF2-40B4-BE49-F238E27FC236}">
                <a16:creationId xmlns:a16="http://schemas.microsoft.com/office/drawing/2014/main" id="{A0735816-2DC6-4BDF-A54A-4E82A29FAB14}"/>
              </a:ext>
            </a:extLst>
          </p:cNvPr>
          <p:cNvSpPr>
            <a:spLocks noGrp="1"/>
          </p:cNvSpPr>
          <p:nvPr>
            <p:ph type="title"/>
          </p:nvPr>
        </p:nvSpPr>
        <p:spPr>
          <a:xfrm>
            <a:off x="2334125" y="136526"/>
            <a:ext cx="6581275" cy="941643"/>
          </a:xfrm>
          <a:prstGeom prst="rect">
            <a:avLst/>
          </a:prstGeom>
        </p:spPr>
        <p:txBody>
          <a:bodyPr vert="horz" lIns="91440" tIns="45720" rIns="91440" bIns="45720" rtlCol="0" anchor="ctr">
            <a:normAutofit/>
          </a:bodyPr>
          <a:lstStyle>
            <a:lvl1pPr algn="ctr">
              <a:defRPr lang="fr-BE" sz="3200" b="1" kern="1200" dirty="0">
                <a:solidFill>
                  <a:schemeClr val="bg1"/>
                </a:solidFill>
                <a:latin typeface="Meiryo UI" pitchFamily="34" charset="-128"/>
                <a:ea typeface="Meiryo UI" pitchFamily="34" charset="-128"/>
                <a:cs typeface="Meiryo UI" pitchFamily="34" charset="-128"/>
              </a:defRPr>
            </a:lvl1pPr>
          </a:lstStyle>
          <a:p>
            <a:r>
              <a:rPr lang="fr-FR" dirty="0"/>
              <a:t>Modifiez le style du titre</a:t>
            </a:r>
            <a:endParaRPr lang="fr-BE" dirty="0"/>
          </a:p>
        </p:txBody>
      </p:sp>
      <p:sp>
        <p:nvSpPr>
          <p:cNvPr id="10" name="Espace réservé du texte 9">
            <a:extLst>
              <a:ext uri="{FF2B5EF4-FFF2-40B4-BE49-F238E27FC236}">
                <a16:creationId xmlns:a16="http://schemas.microsoft.com/office/drawing/2014/main" id="{4CDB66BD-317C-48BF-84D5-66787475EB41}"/>
              </a:ext>
            </a:extLst>
          </p:cNvPr>
          <p:cNvSpPr>
            <a:spLocks noGrp="1"/>
          </p:cNvSpPr>
          <p:nvPr>
            <p:ph type="body" sz="quarter" idx="10"/>
          </p:nvPr>
        </p:nvSpPr>
        <p:spPr>
          <a:xfrm>
            <a:off x="228600" y="1479550"/>
            <a:ext cx="8686800" cy="4270068"/>
          </a:xfrm>
          <a:prstGeom prst="rect">
            <a:avLst/>
          </a:prstGeom>
        </p:spPr>
        <p:txBody>
          <a:bodyPr/>
          <a:lstStyle>
            <a:lvl1pPr>
              <a:defRPr lang="fr-FR" sz="2800" kern="1200" dirty="0" smtClean="0">
                <a:solidFill>
                  <a:schemeClr val="bg2">
                    <a:lumMod val="50000"/>
                  </a:schemeClr>
                </a:solidFill>
                <a:latin typeface="+mn-lt"/>
                <a:ea typeface="ＭＳ Ｐゴシック" charset="0"/>
                <a:cs typeface="ＭＳ Ｐゴシック" charset="0"/>
              </a:defRPr>
            </a:lvl1pPr>
            <a:lvl2pPr marL="685800" indent="-228600">
              <a:defRPr lang="fr-FR" sz="2800" kern="1200" dirty="0" smtClean="0">
                <a:solidFill>
                  <a:schemeClr val="bg2">
                    <a:lumMod val="50000"/>
                  </a:schemeClr>
                </a:solidFill>
                <a:latin typeface="+mn-lt"/>
                <a:ea typeface="ＭＳ Ｐゴシック" charset="0"/>
                <a:cs typeface="ＭＳ Ｐゴシック" charset="0"/>
              </a:defRPr>
            </a:lvl2pPr>
            <a:lvl3pPr marL="1143000" indent="-228600">
              <a:defRPr lang="fr-FR" sz="2400" kern="1200" dirty="0" smtClean="0">
                <a:solidFill>
                  <a:schemeClr val="bg2">
                    <a:lumMod val="50000"/>
                  </a:schemeClr>
                </a:solidFill>
                <a:latin typeface="+mn-lt"/>
                <a:ea typeface="ＭＳ Ｐゴシック" charset="0"/>
                <a:cs typeface="ＭＳ Ｐゴシック" charset="0"/>
              </a:defRPr>
            </a:lvl3pPr>
          </a:lstStyle>
          <a:p>
            <a:pPr lvl="0"/>
            <a:r>
              <a:rPr lang="fr-FR" dirty="0"/>
              <a:t>Cliquez pour modifier les styles du texte du masque</a:t>
            </a:r>
          </a:p>
          <a:p>
            <a:pPr marL="685800" lvl="1" indent="-228600" algn="l" defTabSz="914400" rtl="0" eaLnBrk="1" latinLnBrk="0" hangingPunct="1">
              <a:lnSpc>
                <a:spcPct val="90000"/>
              </a:lnSpc>
              <a:spcBef>
                <a:spcPts val="500"/>
              </a:spcBef>
              <a:buFont typeface="Arial" panose="020B0604020202020204" pitchFamily="34" charset="0"/>
              <a:buChar char="•"/>
            </a:pPr>
            <a:r>
              <a:rPr lang="fr-FR" dirty="0"/>
              <a:t>Deuxième niveau</a:t>
            </a:r>
          </a:p>
          <a:p>
            <a:pPr marL="1143000" lvl="2" indent="-228600" algn="l" defTabSz="914400" rtl="0" eaLnBrk="1" latinLnBrk="0" hangingPunct="1">
              <a:lnSpc>
                <a:spcPct val="90000"/>
              </a:lnSpc>
              <a:spcBef>
                <a:spcPts val="500"/>
              </a:spcBef>
              <a:buFont typeface="Arial" panose="020B0604020202020204" pitchFamily="34" charset="0"/>
              <a:buChar char="•"/>
            </a:pPr>
            <a:r>
              <a:rPr lang="fr-FR" dirty="0"/>
              <a:t>Troisième niveau</a:t>
            </a:r>
          </a:p>
        </p:txBody>
      </p:sp>
    </p:spTree>
    <p:extLst>
      <p:ext uri="{BB962C8B-B14F-4D97-AF65-F5344CB8AC3E}">
        <p14:creationId xmlns:p14="http://schemas.microsoft.com/office/powerpoint/2010/main" val="1597742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Double">
    <p:spTree>
      <p:nvGrpSpPr>
        <p:cNvPr id="1" name=""/>
        <p:cNvGrpSpPr/>
        <p:nvPr/>
      </p:nvGrpSpPr>
      <p:grpSpPr>
        <a:xfrm>
          <a:off x="0" y="0"/>
          <a:ext cx="0" cy="0"/>
          <a:chOff x="0" y="0"/>
          <a:chExt cx="0" cy="0"/>
        </a:xfrm>
      </p:grpSpPr>
      <p:sp>
        <p:nvSpPr>
          <p:cNvPr id="7" name="Espace réservé du titre 9">
            <a:extLst>
              <a:ext uri="{FF2B5EF4-FFF2-40B4-BE49-F238E27FC236}">
                <a16:creationId xmlns:a16="http://schemas.microsoft.com/office/drawing/2014/main" id="{95FE9989-A60A-4127-88D5-C686421BFE03}"/>
              </a:ext>
            </a:extLst>
          </p:cNvPr>
          <p:cNvSpPr>
            <a:spLocks noGrp="1"/>
          </p:cNvSpPr>
          <p:nvPr>
            <p:ph type="title"/>
          </p:nvPr>
        </p:nvSpPr>
        <p:spPr>
          <a:xfrm>
            <a:off x="2334125" y="136526"/>
            <a:ext cx="6581275" cy="941643"/>
          </a:xfrm>
          <a:prstGeom prst="rect">
            <a:avLst/>
          </a:prstGeom>
        </p:spPr>
        <p:txBody>
          <a:bodyPr vert="horz" lIns="91440" tIns="45720" rIns="91440" bIns="45720" rtlCol="0" anchor="ctr">
            <a:normAutofit/>
          </a:bodyPr>
          <a:lstStyle>
            <a:lvl1pPr algn="ctr">
              <a:defRPr lang="fr-BE" sz="3200" b="1" kern="1200" dirty="0">
                <a:solidFill>
                  <a:schemeClr val="bg1"/>
                </a:solidFill>
                <a:latin typeface="Meiryo UI" pitchFamily="34" charset="-128"/>
                <a:ea typeface="Meiryo UI" pitchFamily="34" charset="-128"/>
                <a:cs typeface="Meiryo UI" pitchFamily="34" charset="-128"/>
              </a:defRPr>
            </a:lvl1pPr>
          </a:lstStyle>
          <a:p>
            <a:r>
              <a:rPr lang="fr-FR" dirty="0"/>
              <a:t>Modifiez le style du titre</a:t>
            </a:r>
            <a:endParaRPr lang="fr-BE" dirty="0"/>
          </a:p>
        </p:txBody>
      </p:sp>
      <p:sp>
        <p:nvSpPr>
          <p:cNvPr id="11" name="Espace réservé du texte 10">
            <a:extLst>
              <a:ext uri="{FF2B5EF4-FFF2-40B4-BE49-F238E27FC236}">
                <a16:creationId xmlns:a16="http://schemas.microsoft.com/office/drawing/2014/main" id="{81901FFF-38B6-4C7E-97BC-159CA910B7EE}"/>
              </a:ext>
            </a:extLst>
          </p:cNvPr>
          <p:cNvSpPr>
            <a:spLocks noGrp="1"/>
          </p:cNvSpPr>
          <p:nvPr>
            <p:ph type="body" sz="quarter" idx="11"/>
          </p:nvPr>
        </p:nvSpPr>
        <p:spPr>
          <a:xfrm>
            <a:off x="245768" y="1322805"/>
            <a:ext cx="4176713" cy="4445000"/>
          </a:xfrm>
          <a:prstGeom prst="rect">
            <a:avLst/>
          </a:prstGeom>
        </p:spPr>
        <p:txBody>
          <a:bodyPr/>
          <a:lstStyle>
            <a:lvl1pPr>
              <a:defRPr lang="fr-FR" sz="2800" kern="1200" dirty="0" smtClean="0">
                <a:solidFill>
                  <a:schemeClr val="bg2">
                    <a:lumMod val="50000"/>
                  </a:schemeClr>
                </a:solidFill>
                <a:latin typeface="+mn-lt"/>
                <a:ea typeface="ＭＳ Ｐゴシック" charset="0"/>
                <a:cs typeface="ＭＳ Ｐゴシック" charset="0"/>
              </a:defRPr>
            </a:lvl1pPr>
            <a:lvl2pPr marL="685800" indent="-228600">
              <a:defRPr lang="fr-FR" sz="2800" kern="1200" dirty="0" smtClean="0">
                <a:solidFill>
                  <a:schemeClr val="bg2">
                    <a:lumMod val="50000"/>
                  </a:schemeClr>
                </a:solidFill>
                <a:latin typeface="+mn-lt"/>
                <a:ea typeface="ＭＳ Ｐゴシック" charset="0"/>
                <a:cs typeface="ＭＳ Ｐゴシック" charset="0"/>
              </a:defRPr>
            </a:lvl2pPr>
            <a:lvl3pPr marL="1143000" indent="-228600">
              <a:defRPr lang="fr-FR" sz="2400" kern="1200" dirty="0" smtClean="0">
                <a:solidFill>
                  <a:schemeClr val="bg2">
                    <a:lumMod val="50000"/>
                  </a:schemeClr>
                </a:solidFill>
                <a:latin typeface="+mn-lt"/>
                <a:ea typeface="ＭＳ Ｐゴシック" charset="0"/>
                <a:cs typeface="ＭＳ Ｐゴシック" charset="0"/>
              </a:defRPr>
            </a:lvl3pPr>
          </a:lstStyle>
          <a:p>
            <a:pPr lvl="0"/>
            <a:r>
              <a:rPr lang="fr-FR" dirty="0"/>
              <a:t>Cliquez pour modifier les styles du texte du masque</a:t>
            </a:r>
          </a:p>
          <a:p>
            <a:pPr marL="685800" lvl="1" indent="-228600" algn="l" defTabSz="914400" rtl="0" eaLnBrk="1" latinLnBrk="0" hangingPunct="1">
              <a:lnSpc>
                <a:spcPct val="90000"/>
              </a:lnSpc>
              <a:spcBef>
                <a:spcPts val="500"/>
              </a:spcBef>
              <a:buFont typeface="Arial" panose="020B0604020202020204" pitchFamily="34" charset="0"/>
              <a:buChar char="•"/>
            </a:pPr>
            <a:r>
              <a:rPr lang="fr-FR" dirty="0"/>
              <a:t>Deuxième niveau</a:t>
            </a:r>
          </a:p>
          <a:p>
            <a:pPr marL="1143000" lvl="2" indent="-228600" algn="l" defTabSz="914400" rtl="0" eaLnBrk="1" latinLnBrk="0" hangingPunct="1">
              <a:lnSpc>
                <a:spcPct val="90000"/>
              </a:lnSpc>
              <a:spcBef>
                <a:spcPts val="500"/>
              </a:spcBef>
              <a:buFont typeface="Arial" panose="020B0604020202020204" pitchFamily="34" charset="0"/>
              <a:buChar char="•"/>
            </a:pPr>
            <a:r>
              <a:rPr lang="fr-FR" dirty="0"/>
              <a:t>Troisième niveau</a:t>
            </a:r>
          </a:p>
        </p:txBody>
      </p:sp>
      <p:sp>
        <p:nvSpPr>
          <p:cNvPr id="13" name="Espace réservé du texte 12">
            <a:extLst>
              <a:ext uri="{FF2B5EF4-FFF2-40B4-BE49-F238E27FC236}">
                <a16:creationId xmlns:a16="http://schemas.microsoft.com/office/drawing/2014/main" id="{F80A2883-B70E-4C0C-8DB7-B9B35B4DE2FE}"/>
              </a:ext>
            </a:extLst>
          </p:cNvPr>
          <p:cNvSpPr>
            <a:spLocks noGrp="1"/>
          </p:cNvSpPr>
          <p:nvPr>
            <p:ph type="body" sz="quarter" idx="12"/>
          </p:nvPr>
        </p:nvSpPr>
        <p:spPr>
          <a:xfrm>
            <a:off x="4738687" y="1321719"/>
            <a:ext cx="4176713" cy="4445000"/>
          </a:xfrm>
          <a:prstGeom prst="rect">
            <a:avLst/>
          </a:prstGeom>
        </p:spPr>
        <p:txBody>
          <a:bodyPr/>
          <a:lstStyle>
            <a:lvl1pPr marL="228600" indent="-228600">
              <a:defRPr lang="fr-FR" sz="2800" kern="1200" dirty="0" smtClean="0">
                <a:solidFill>
                  <a:schemeClr val="bg2">
                    <a:lumMod val="50000"/>
                  </a:schemeClr>
                </a:solidFill>
                <a:latin typeface="+mn-lt"/>
                <a:ea typeface="ＭＳ Ｐゴシック" charset="0"/>
                <a:cs typeface="ＭＳ Ｐゴシック" charset="0"/>
              </a:defRPr>
            </a:lvl1pPr>
            <a:lvl2pPr marL="685800" indent="-228600">
              <a:defRPr lang="fr-FR" sz="2800" kern="1200" dirty="0" smtClean="0">
                <a:solidFill>
                  <a:schemeClr val="bg2">
                    <a:lumMod val="50000"/>
                  </a:schemeClr>
                </a:solidFill>
                <a:latin typeface="+mn-lt"/>
                <a:ea typeface="ＭＳ Ｐゴシック" charset="0"/>
                <a:cs typeface="ＭＳ Ｐゴシック" charset="0"/>
              </a:defRPr>
            </a:lvl2pPr>
            <a:lvl3pPr>
              <a:defRPr lang="fr-FR" sz="2400" kern="1200" dirty="0" smtClean="0">
                <a:solidFill>
                  <a:schemeClr val="bg2">
                    <a:lumMod val="50000"/>
                  </a:schemeClr>
                </a:solidFill>
                <a:latin typeface="+mn-lt"/>
                <a:ea typeface="ＭＳ Ｐゴシック" charset="0"/>
                <a:cs typeface="ＭＳ Ｐゴシック" charset="0"/>
              </a:defRPr>
            </a:lvl3pPr>
          </a:lstStyle>
          <a:p>
            <a:pPr marL="228600" lvl="0" indent="-228600" algn="l" defTabSz="914400" rtl="0" eaLnBrk="1" latinLnBrk="0" hangingPunct="1">
              <a:lnSpc>
                <a:spcPct val="90000"/>
              </a:lnSpc>
              <a:spcBef>
                <a:spcPts val="1000"/>
              </a:spcBef>
              <a:buFont typeface="Arial" panose="020B0604020202020204" pitchFamily="34" charset="0"/>
              <a:buChar char="•"/>
            </a:pPr>
            <a:r>
              <a:rPr lang="fr-FR" dirty="0"/>
              <a:t>Cliquez pour modifier les styles du texte du masque</a:t>
            </a:r>
          </a:p>
          <a:p>
            <a:pPr marL="685800" lvl="1" indent="-228600" algn="l" defTabSz="914400" rtl="0" eaLnBrk="1" latinLnBrk="0" hangingPunct="1">
              <a:lnSpc>
                <a:spcPct val="90000"/>
              </a:lnSpc>
              <a:spcBef>
                <a:spcPts val="500"/>
              </a:spcBef>
              <a:buFont typeface="Arial" panose="020B0604020202020204" pitchFamily="34" charset="0"/>
              <a:buChar char="•"/>
            </a:pPr>
            <a:r>
              <a:rPr lang="fr-FR" dirty="0"/>
              <a:t>Deuxième niveau</a:t>
            </a:r>
          </a:p>
          <a:p>
            <a:pPr lvl="2"/>
            <a:r>
              <a:rPr lang="fr-FR" dirty="0"/>
              <a:t>Troisième niveau</a:t>
            </a:r>
          </a:p>
        </p:txBody>
      </p:sp>
    </p:spTree>
    <p:extLst>
      <p:ext uri="{BB962C8B-B14F-4D97-AF65-F5344CB8AC3E}">
        <p14:creationId xmlns:p14="http://schemas.microsoft.com/office/powerpoint/2010/main" val="28542295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imple">
    <p:spTree>
      <p:nvGrpSpPr>
        <p:cNvPr id="1" name=""/>
        <p:cNvGrpSpPr/>
        <p:nvPr/>
      </p:nvGrpSpPr>
      <p:grpSpPr>
        <a:xfrm>
          <a:off x="0" y="0"/>
          <a:ext cx="0" cy="0"/>
          <a:chOff x="0" y="0"/>
          <a:chExt cx="0" cy="0"/>
        </a:xfrm>
      </p:grpSpPr>
      <p:sp>
        <p:nvSpPr>
          <p:cNvPr id="7" name="Espace réservé du titre 9">
            <a:extLst>
              <a:ext uri="{FF2B5EF4-FFF2-40B4-BE49-F238E27FC236}">
                <a16:creationId xmlns:a16="http://schemas.microsoft.com/office/drawing/2014/main" id="{A0735816-2DC6-4BDF-A54A-4E82A29FAB14}"/>
              </a:ext>
            </a:extLst>
          </p:cNvPr>
          <p:cNvSpPr>
            <a:spLocks noGrp="1"/>
          </p:cNvSpPr>
          <p:nvPr>
            <p:ph type="title"/>
          </p:nvPr>
        </p:nvSpPr>
        <p:spPr>
          <a:xfrm>
            <a:off x="2334125" y="136526"/>
            <a:ext cx="6581275" cy="941643"/>
          </a:xfrm>
          <a:prstGeom prst="rect">
            <a:avLst/>
          </a:prstGeom>
        </p:spPr>
        <p:txBody>
          <a:bodyPr vert="horz" lIns="91440" tIns="45720" rIns="91440" bIns="45720" rtlCol="0" anchor="ctr">
            <a:normAutofit/>
          </a:bodyPr>
          <a:lstStyle>
            <a:lvl1pPr algn="ctr">
              <a:defRPr lang="fr-BE" sz="3200" b="1" kern="1200" dirty="0">
                <a:solidFill>
                  <a:schemeClr val="bg1"/>
                </a:solidFill>
                <a:latin typeface="Meiryo UI" pitchFamily="34" charset="-128"/>
                <a:ea typeface="Meiryo UI" pitchFamily="34" charset="-128"/>
                <a:cs typeface="Meiryo UI" pitchFamily="34" charset="-128"/>
              </a:defRPr>
            </a:lvl1pPr>
          </a:lstStyle>
          <a:p>
            <a:r>
              <a:rPr lang="fr-FR" dirty="0"/>
              <a:t>Modifiez le style du titre</a:t>
            </a:r>
            <a:endParaRPr lang="fr-BE" dirty="0"/>
          </a:p>
        </p:txBody>
      </p:sp>
      <p:sp>
        <p:nvSpPr>
          <p:cNvPr id="10" name="Espace réservé du texte 9">
            <a:extLst>
              <a:ext uri="{FF2B5EF4-FFF2-40B4-BE49-F238E27FC236}">
                <a16:creationId xmlns:a16="http://schemas.microsoft.com/office/drawing/2014/main" id="{4CDB66BD-317C-48BF-84D5-66787475EB41}"/>
              </a:ext>
            </a:extLst>
          </p:cNvPr>
          <p:cNvSpPr>
            <a:spLocks noGrp="1"/>
          </p:cNvSpPr>
          <p:nvPr>
            <p:ph type="body" sz="quarter" idx="10"/>
          </p:nvPr>
        </p:nvSpPr>
        <p:spPr>
          <a:xfrm>
            <a:off x="228600" y="1479550"/>
            <a:ext cx="8686800" cy="4270068"/>
          </a:xfrm>
          <a:prstGeom prst="rect">
            <a:avLst/>
          </a:prstGeom>
        </p:spPr>
        <p:txBody>
          <a:bodyPr/>
          <a:lstStyle>
            <a:lvl1pPr>
              <a:defRPr lang="fr-FR" sz="2800" kern="1200" dirty="0" smtClean="0">
                <a:solidFill>
                  <a:schemeClr val="bg2">
                    <a:lumMod val="50000"/>
                  </a:schemeClr>
                </a:solidFill>
                <a:latin typeface="+mn-lt"/>
                <a:ea typeface="ＭＳ Ｐゴシック" charset="0"/>
                <a:cs typeface="ＭＳ Ｐゴシック" charset="0"/>
              </a:defRPr>
            </a:lvl1pPr>
            <a:lvl2pPr marL="685800" indent="-228600">
              <a:defRPr lang="fr-FR" sz="2800" kern="1200" dirty="0" smtClean="0">
                <a:solidFill>
                  <a:schemeClr val="bg2">
                    <a:lumMod val="50000"/>
                  </a:schemeClr>
                </a:solidFill>
                <a:latin typeface="+mn-lt"/>
                <a:ea typeface="ＭＳ Ｐゴシック" charset="0"/>
                <a:cs typeface="ＭＳ Ｐゴシック" charset="0"/>
              </a:defRPr>
            </a:lvl2pPr>
            <a:lvl3pPr marL="1143000" indent="-228600">
              <a:defRPr lang="fr-FR" sz="2400" kern="1200" dirty="0" smtClean="0">
                <a:solidFill>
                  <a:schemeClr val="bg2">
                    <a:lumMod val="50000"/>
                  </a:schemeClr>
                </a:solidFill>
                <a:latin typeface="+mn-lt"/>
                <a:ea typeface="ＭＳ Ｐゴシック" charset="0"/>
                <a:cs typeface="ＭＳ Ｐゴシック" charset="0"/>
              </a:defRPr>
            </a:lvl3pPr>
          </a:lstStyle>
          <a:p>
            <a:pPr lvl="0"/>
            <a:r>
              <a:rPr lang="fr-FR" dirty="0"/>
              <a:t>Cliquez pour modifier les styles du texte du masque</a:t>
            </a:r>
          </a:p>
          <a:p>
            <a:pPr marL="685800" lvl="1" indent="-228600" algn="l" defTabSz="914400" rtl="0" eaLnBrk="1" latinLnBrk="0" hangingPunct="1">
              <a:lnSpc>
                <a:spcPct val="90000"/>
              </a:lnSpc>
              <a:spcBef>
                <a:spcPts val="500"/>
              </a:spcBef>
              <a:buFont typeface="Arial" panose="020B0604020202020204" pitchFamily="34" charset="0"/>
              <a:buChar char="•"/>
            </a:pPr>
            <a:r>
              <a:rPr lang="fr-FR" dirty="0"/>
              <a:t>Deuxième niveau</a:t>
            </a:r>
          </a:p>
          <a:p>
            <a:pPr marL="1143000" lvl="2" indent="-228600" algn="l" defTabSz="914400" rtl="0" eaLnBrk="1" latinLnBrk="0" hangingPunct="1">
              <a:lnSpc>
                <a:spcPct val="90000"/>
              </a:lnSpc>
              <a:spcBef>
                <a:spcPts val="500"/>
              </a:spcBef>
              <a:buFont typeface="Arial" panose="020B0604020202020204" pitchFamily="34" charset="0"/>
              <a:buChar char="•"/>
            </a:pPr>
            <a:r>
              <a:rPr lang="fr-FR" dirty="0"/>
              <a:t>Troisième niveau</a:t>
            </a:r>
          </a:p>
        </p:txBody>
      </p:sp>
    </p:spTree>
    <p:extLst>
      <p:ext uri="{BB962C8B-B14F-4D97-AF65-F5344CB8AC3E}">
        <p14:creationId xmlns:p14="http://schemas.microsoft.com/office/powerpoint/2010/main" val="2936798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Double">
    <p:spTree>
      <p:nvGrpSpPr>
        <p:cNvPr id="1" name=""/>
        <p:cNvGrpSpPr/>
        <p:nvPr/>
      </p:nvGrpSpPr>
      <p:grpSpPr>
        <a:xfrm>
          <a:off x="0" y="0"/>
          <a:ext cx="0" cy="0"/>
          <a:chOff x="0" y="0"/>
          <a:chExt cx="0" cy="0"/>
        </a:xfrm>
      </p:grpSpPr>
      <p:sp>
        <p:nvSpPr>
          <p:cNvPr id="7" name="Espace réservé du titre 9">
            <a:extLst>
              <a:ext uri="{FF2B5EF4-FFF2-40B4-BE49-F238E27FC236}">
                <a16:creationId xmlns:a16="http://schemas.microsoft.com/office/drawing/2014/main" id="{95FE9989-A60A-4127-88D5-C686421BFE03}"/>
              </a:ext>
            </a:extLst>
          </p:cNvPr>
          <p:cNvSpPr>
            <a:spLocks noGrp="1"/>
          </p:cNvSpPr>
          <p:nvPr>
            <p:ph type="title"/>
          </p:nvPr>
        </p:nvSpPr>
        <p:spPr>
          <a:xfrm>
            <a:off x="1281362" y="1854200"/>
            <a:ext cx="6581275" cy="3149599"/>
          </a:xfrm>
          <a:prstGeom prst="rect">
            <a:avLst/>
          </a:prstGeom>
          <a:solidFill>
            <a:srgbClr val="F8B80E"/>
          </a:solidFill>
          <a:ln>
            <a:noFill/>
          </a:ln>
        </p:spPr>
        <p:txBody>
          <a:bodyPr vert="horz" lIns="91440" tIns="45720" rIns="91440" bIns="45720" rtlCol="0" anchor="ctr">
            <a:normAutofit/>
          </a:bodyPr>
          <a:lstStyle>
            <a:lvl1pPr algn="ctr">
              <a:defRPr lang="fr-BE" sz="6000" b="1" kern="1200" dirty="0">
                <a:solidFill>
                  <a:schemeClr val="bg1"/>
                </a:solidFill>
                <a:latin typeface="Meiryo UI" pitchFamily="34" charset="-128"/>
                <a:ea typeface="Meiryo UI" pitchFamily="34" charset="-128"/>
                <a:cs typeface="Meiryo UI" pitchFamily="34" charset="-128"/>
              </a:defRPr>
            </a:lvl1pPr>
          </a:lstStyle>
          <a:p>
            <a:r>
              <a:rPr lang="fr-FR" dirty="0"/>
              <a:t>Modifiez le style du titre</a:t>
            </a:r>
            <a:endParaRPr lang="fr-BE" dirty="0"/>
          </a:p>
        </p:txBody>
      </p:sp>
    </p:spTree>
    <p:extLst>
      <p:ext uri="{BB962C8B-B14F-4D97-AF65-F5344CB8AC3E}">
        <p14:creationId xmlns:p14="http://schemas.microsoft.com/office/powerpoint/2010/main" val="34146215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Double">
    <p:spTree>
      <p:nvGrpSpPr>
        <p:cNvPr id="1" name=""/>
        <p:cNvGrpSpPr/>
        <p:nvPr/>
      </p:nvGrpSpPr>
      <p:grpSpPr>
        <a:xfrm>
          <a:off x="0" y="0"/>
          <a:ext cx="0" cy="0"/>
          <a:chOff x="0" y="0"/>
          <a:chExt cx="0" cy="0"/>
        </a:xfrm>
      </p:grpSpPr>
      <p:sp>
        <p:nvSpPr>
          <p:cNvPr id="7" name="Espace réservé du titre 9">
            <a:extLst>
              <a:ext uri="{FF2B5EF4-FFF2-40B4-BE49-F238E27FC236}">
                <a16:creationId xmlns:a16="http://schemas.microsoft.com/office/drawing/2014/main" id="{95FE9989-A60A-4127-88D5-C686421BFE03}"/>
              </a:ext>
            </a:extLst>
          </p:cNvPr>
          <p:cNvSpPr>
            <a:spLocks noGrp="1"/>
          </p:cNvSpPr>
          <p:nvPr>
            <p:ph type="title"/>
          </p:nvPr>
        </p:nvSpPr>
        <p:spPr>
          <a:xfrm>
            <a:off x="2334125" y="136526"/>
            <a:ext cx="6581275" cy="941643"/>
          </a:xfrm>
          <a:prstGeom prst="rect">
            <a:avLst/>
          </a:prstGeom>
        </p:spPr>
        <p:txBody>
          <a:bodyPr vert="horz" lIns="91440" tIns="45720" rIns="91440" bIns="45720" rtlCol="0" anchor="ctr">
            <a:normAutofit/>
          </a:bodyPr>
          <a:lstStyle>
            <a:lvl1pPr algn="ctr">
              <a:defRPr lang="fr-BE" sz="3200" b="1" kern="1200" dirty="0">
                <a:solidFill>
                  <a:schemeClr val="bg2">
                    <a:lumMod val="50000"/>
                  </a:schemeClr>
                </a:solidFill>
                <a:latin typeface="Meiryo UI" pitchFamily="34" charset="-128"/>
                <a:ea typeface="Meiryo UI" pitchFamily="34" charset="-128"/>
                <a:cs typeface="Meiryo UI" pitchFamily="34" charset="-128"/>
              </a:defRPr>
            </a:lvl1pPr>
          </a:lstStyle>
          <a:p>
            <a:r>
              <a:rPr lang="fr-FR" dirty="0"/>
              <a:t>Modifiez le style du titre</a:t>
            </a:r>
            <a:endParaRPr lang="fr-BE" dirty="0"/>
          </a:p>
        </p:txBody>
      </p:sp>
      <p:sp>
        <p:nvSpPr>
          <p:cNvPr id="11" name="Espace réservé du texte 10">
            <a:extLst>
              <a:ext uri="{FF2B5EF4-FFF2-40B4-BE49-F238E27FC236}">
                <a16:creationId xmlns:a16="http://schemas.microsoft.com/office/drawing/2014/main" id="{81901FFF-38B6-4C7E-97BC-159CA910B7EE}"/>
              </a:ext>
            </a:extLst>
          </p:cNvPr>
          <p:cNvSpPr>
            <a:spLocks noGrp="1"/>
          </p:cNvSpPr>
          <p:nvPr>
            <p:ph type="body" sz="quarter" idx="11"/>
          </p:nvPr>
        </p:nvSpPr>
        <p:spPr>
          <a:xfrm>
            <a:off x="245768" y="1322805"/>
            <a:ext cx="4176713" cy="5102058"/>
          </a:xfrm>
          <a:prstGeom prst="rect">
            <a:avLst/>
          </a:prstGeom>
        </p:spPr>
        <p:txBody>
          <a:bodyPr/>
          <a:lstStyle>
            <a:lvl1pPr>
              <a:defRPr lang="fr-FR" sz="2800" kern="1200" dirty="0" smtClean="0">
                <a:solidFill>
                  <a:schemeClr val="bg2">
                    <a:lumMod val="50000"/>
                  </a:schemeClr>
                </a:solidFill>
                <a:latin typeface="+mn-lt"/>
                <a:ea typeface="ＭＳ Ｐゴシック" charset="0"/>
                <a:cs typeface="ＭＳ Ｐゴシック" charset="0"/>
              </a:defRPr>
            </a:lvl1pPr>
            <a:lvl2pPr marL="685800" indent="-228600">
              <a:defRPr lang="fr-FR" sz="2800" kern="1200" dirty="0" smtClean="0">
                <a:solidFill>
                  <a:schemeClr val="bg2">
                    <a:lumMod val="50000"/>
                  </a:schemeClr>
                </a:solidFill>
                <a:latin typeface="+mn-lt"/>
                <a:ea typeface="ＭＳ Ｐゴシック" charset="0"/>
                <a:cs typeface="ＭＳ Ｐゴシック" charset="0"/>
              </a:defRPr>
            </a:lvl2pPr>
            <a:lvl3pPr marL="1143000" indent="-228600">
              <a:defRPr lang="fr-FR" sz="2400" kern="1200" dirty="0" smtClean="0">
                <a:solidFill>
                  <a:schemeClr val="bg2">
                    <a:lumMod val="50000"/>
                  </a:schemeClr>
                </a:solidFill>
                <a:latin typeface="+mn-lt"/>
                <a:ea typeface="ＭＳ Ｐゴシック" charset="0"/>
                <a:cs typeface="ＭＳ Ｐゴシック" charset="0"/>
              </a:defRPr>
            </a:lvl3pPr>
          </a:lstStyle>
          <a:p>
            <a:pPr lvl="0"/>
            <a:r>
              <a:rPr lang="fr-FR" dirty="0"/>
              <a:t>Cliquez pour modifier les styles du texte du masque</a:t>
            </a:r>
          </a:p>
          <a:p>
            <a:pPr marL="685800" lvl="1" indent="-228600" algn="l" defTabSz="914400" rtl="0" eaLnBrk="1" latinLnBrk="0" hangingPunct="1">
              <a:lnSpc>
                <a:spcPct val="90000"/>
              </a:lnSpc>
              <a:spcBef>
                <a:spcPts val="500"/>
              </a:spcBef>
              <a:buFont typeface="Arial" panose="020B0604020202020204" pitchFamily="34" charset="0"/>
              <a:buChar char="•"/>
            </a:pPr>
            <a:r>
              <a:rPr lang="fr-FR" dirty="0"/>
              <a:t>Deuxième niveau</a:t>
            </a:r>
          </a:p>
          <a:p>
            <a:pPr marL="1143000" lvl="2" indent="-228600" algn="l" defTabSz="914400" rtl="0" eaLnBrk="1" latinLnBrk="0" hangingPunct="1">
              <a:lnSpc>
                <a:spcPct val="90000"/>
              </a:lnSpc>
              <a:spcBef>
                <a:spcPts val="500"/>
              </a:spcBef>
              <a:buFont typeface="Arial" panose="020B0604020202020204" pitchFamily="34" charset="0"/>
              <a:buChar char="•"/>
            </a:pPr>
            <a:r>
              <a:rPr lang="fr-FR" dirty="0"/>
              <a:t>Troisième niveau</a:t>
            </a:r>
          </a:p>
        </p:txBody>
      </p:sp>
      <p:sp>
        <p:nvSpPr>
          <p:cNvPr id="13" name="Espace réservé du texte 12">
            <a:extLst>
              <a:ext uri="{FF2B5EF4-FFF2-40B4-BE49-F238E27FC236}">
                <a16:creationId xmlns:a16="http://schemas.microsoft.com/office/drawing/2014/main" id="{F80A2883-B70E-4C0C-8DB7-B9B35B4DE2FE}"/>
              </a:ext>
            </a:extLst>
          </p:cNvPr>
          <p:cNvSpPr>
            <a:spLocks noGrp="1"/>
          </p:cNvSpPr>
          <p:nvPr>
            <p:ph type="body" sz="quarter" idx="12"/>
          </p:nvPr>
        </p:nvSpPr>
        <p:spPr>
          <a:xfrm>
            <a:off x="4738687" y="1321719"/>
            <a:ext cx="4176713" cy="5102058"/>
          </a:xfrm>
          <a:prstGeom prst="rect">
            <a:avLst/>
          </a:prstGeom>
        </p:spPr>
        <p:txBody>
          <a:bodyPr/>
          <a:lstStyle>
            <a:lvl1pPr marL="228600" indent="-228600">
              <a:defRPr lang="fr-FR" sz="2800" kern="1200" dirty="0" smtClean="0">
                <a:solidFill>
                  <a:schemeClr val="bg2">
                    <a:lumMod val="50000"/>
                  </a:schemeClr>
                </a:solidFill>
                <a:latin typeface="+mn-lt"/>
                <a:ea typeface="ＭＳ Ｐゴシック" charset="0"/>
                <a:cs typeface="ＭＳ Ｐゴシック" charset="0"/>
              </a:defRPr>
            </a:lvl1pPr>
            <a:lvl2pPr marL="685800" indent="-228600">
              <a:defRPr lang="fr-FR" sz="2800" kern="1200" dirty="0" smtClean="0">
                <a:solidFill>
                  <a:schemeClr val="bg2">
                    <a:lumMod val="50000"/>
                  </a:schemeClr>
                </a:solidFill>
                <a:latin typeface="+mn-lt"/>
                <a:ea typeface="ＭＳ Ｐゴシック" charset="0"/>
                <a:cs typeface="ＭＳ Ｐゴシック" charset="0"/>
              </a:defRPr>
            </a:lvl2pPr>
            <a:lvl3pPr>
              <a:defRPr lang="fr-FR" sz="2400" kern="1200" dirty="0" smtClean="0">
                <a:solidFill>
                  <a:schemeClr val="bg2">
                    <a:lumMod val="50000"/>
                  </a:schemeClr>
                </a:solidFill>
                <a:latin typeface="+mn-lt"/>
                <a:ea typeface="ＭＳ Ｐゴシック" charset="0"/>
                <a:cs typeface="ＭＳ Ｐゴシック" charset="0"/>
              </a:defRPr>
            </a:lvl3pPr>
          </a:lstStyle>
          <a:p>
            <a:pPr marL="228600" lvl="0" indent="-228600" algn="l" defTabSz="914400" rtl="0" eaLnBrk="1" latinLnBrk="0" hangingPunct="1">
              <a:lnSpc>
                <a:spcPct val="90000"/>
              </a:lnSpc>
              <a:spcBef>
                <a:spcPts val="1000"/>
              </a:spcBef>
              <a:buFont typeface="Arial" panose="020B0604020202020204" pitchFamily="34" charset="0"/>
              <a:buChar char="•"/>
            </a:pPr>
            <a:r>
              <a:rPr lang="fr-FR" dirty="0"/>
              <a:t>Cliquez pour modifier les styles du texte du masque</a:t>
            </a:r>
          </a:p>
          <a:p>
            <a:pPr marL="685800" lvl="1" indent="-228600" algn="l" defTabSz="914400" rtl="0" eaLnBrk="1" latinLnBrk="0" hangingPunct="1">
              <a:lnSpc>
                <a:spcPct val="90000"/>
              </a:lnSpc>
              <a:spcBef>
                <a:spcPts val="500"/>
              </a:spcBef>
              <a:buFont typeface="Arial" panose="020B0604020202020204" pitchFamily="34" charset="0"/>
              <a:buChar char="•"/>
            </a:pPr>
            <a:r>
              <a:rPr lang="fr-FR" dirty="0"/>
              <a:t>Deuxième niveau</a:t>
            </a:r>
          </a:p>
          <a:p>
            <a:pPr lvl="2"/>
            <a:r>
              <a:rPr lang="fr-FR" dirty="0"/>
              <a:t>Troisième niveau</a:t>
            </a:r>
          </a:p>
        </p:txBody>
      </p:sp>
    </p:spTree>
    <p:extLst>
      <p:ext uri="{BB962C8B-B14F-4D97-AF65-F5344CB8AC3E}">
        <p14:creationId xmlns:p14="http://schemas.microsoft.com/office/powerpoint/2010/main" val="18867614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imple">
    <p:spTree>
      <p:nvGrpSpPr>
        <p:cNvPr id="1" name=""/>
        <p:cNvGrpSpPr/>
        <p:nvPr/>
      </p:nvGrpSpPr>
      <p:grpSpPr>
        <a:xfrm>
          <a:off x="0" y="0"/>
          <a:ext cx="0" cy="0"/>
          <a:chOff x="0" y="0"/>
          <a:chExt cx="0" cy="0"/>
        </a:xfrm>
      </p:grpSpPr>
      <p:sp>
        <p:nvSpPr>
          <p:cNvPr id="7" name="Espace réservé du titre 9">
            <a:extLst>
              <a:ext uri="{FF2B5EF4-FFF2-40B4-BE49-F238E27FC236}">
                <a16:creationId xmlns:a16="http://schemas.microsoft.com/office/drawing/2014/main" id="{A0735816-2DC6-4BDF-A54A-4E82A29FAB14}"/>
              </a:ext>
            </a:extLst>
          </p:cNvPr>
          <p:cNvSpPr>
            <a:spLocks noGrp="1"/>
          </p:cNvSpPr>
          <p:nvPr>
            <p:ph type="title"/>
          </p:nvPr>
        </p:nvSpPr>
        <p:spPr>
          <a:xfrm>
            <a:off x="2334125" y="136526"/>
            <a:ext cx="6581275" cy="941643"/>
          </a:xfrm>
          <a:prstGeom prst="rect">
            <a:avLst/>
          </a:prstGeom>
        </p:spPr>
        <p:txBody>
          <a:bodyPr vert="horz" lIns="91440" tIns="45720" rIns="91440" bIns="45720" rtlCol="0" anchor="ctr">
            <a:normAutofit/>
          </a:bodyPr>
          <a:lstStyle>
            <a:lvl1pPr algn="ctr">
              <a:defRPr lang="fr-BE" sz="3200" b="1" kern="1200" dirty="0">
                <a:solidFill>
                  <a:schemeClr val="bg2">
                    <a:lumMod val="50000"/>
                  </a:schemeClr>
                </a:solidFill>
                <a:latin typeface="Meiryo UI" pitchFamily="34" charset="-128"/>
                <a:ea typeface="Meiryo UI" pitchFamily="34" charset="-128"/>
                <a:cs typeface="Meiryo UI" pitchFamily="34" charset="-128"/>
              </a:defRPr>
            </a:lvl1pPr>
          </a:lstStyle>
          <a:p>
            <a:r>
              <a:rPr lang="fr-FR" dirty="0"/>
              <a:t>Modifiez le style du titre</a:t>
            </a:r>
            <a:endParaRPr lang="fr-BE" dirty="0"/>
          </a:p>
        </p:txBody>
      </p:sp>
      <p:sp>
        <p:nvSpPr>
          <p:cNvPr id="10" name="Espace réservé du texte 9">
            <a:extLst>
              <a:ext uri="{FF2B5EF4-FFF2-40B4-BE49-F238E27FC236}">
                <a16:creationId xmlns:a16="http://schemas.microsoft.com/office/drawing/2014/main" id="{4CDB66BD-317C-48BF-84D5-66787475EB41}"/>
              </a:ext>
            </a:extLst>
          </p:cNvPr>
          <p:cNvSpPr>
            <a:spLocks noGrp="1"/>
          </p:cNvSpPr>
          <p:nvPr>
            <p:ph type="body" sz="quarter" idx="10"/>
          </p:nvPr>
        </p:nvSpPr>
        <p:spPr>
          <a:xfrm>
            <a:off x="228600" y="1479550"/>
            <a:ext cx="8686800" cy="5037364"/>
          </a:xfrm>
          <a:prstGeom prst="rect">
            <a:avLst/>
          </a:prstGeom>
        </p:spPr>
        <p:txBody>
          <a:bodyPr/>
          <a:lstStyle>
            <a:lvl1pPr>
              <a:defRPr lang="fr-FR" sz="2800" kern="1200" dirty="0" smtClean="0">
                <a:solidFill>
                  <a:schemeClr val="bg2">
                    <a:lumMod val="50000"/>
                  </a:schemeClr>
                </a:solidFill>
                <a:latin typeface="+mn-lt"/>
                <a:ea typeface="ＭＳ Ｐゴシック" charset="0"/>
                <a:cs typeface="ＭＳ Ｐゴシック" charset="0"/>
              </a:defRPr>
            </a:lvl1pPr>
            <a:lvl2pPr marL="685800" indent="-228600">
              <a:defRPr lang="fr-FR" sz="2800" kern="1200" dirty="0" smtClean="0">
                <a:solidFill>
                  <a:schemeClr val="bg2">
                    <a:lumMod val="50000"/>
                  </a:schemeClr>
                </a:solidFill>
                <a:latin typeface="+mn-lt"/>
                <a:ea typeface="ＭＳ Ｐゴシック" charset="0"/>
                <a:cs typeface="ＭＳ Ｐゴシック" charset="0"/>
              </a:defRPr>
            </a:lvl2pPr>
            <a:lvl3pPr marL="1143000" indent="-228600">
              <a:defRPr lang="fr-FR" sz="2400" kern="1200" dirty="0" smtClean="0">
                <a:solidFill>
                  <a:schemeClr val="bg2">
                    <a:lumMod val="50000"/>
                  </a:schemeClr>
                </a:solidFill>
                <a:latin typeface="+mn-lt"/>
                <a:ea typeface="ＭＳ Ｐゴシック" charset="0"/>
                <a:cs typeface="ＭＳ Ｐゴシック" charset="0"/>
              </a:defRPr>
            </a:lvl3pPr>
          </a:lstStyle>
          <a:p>
            <a:pPr lvl="0"/>
            <a:r>
              <a:rPr lang="fr-FR" dirty="0"/>
              <a:t>Cliquez pour modifier les styles du texte du masque</a:t>
            </a:r>
          </a:p>
          <a:p>
            <a:pPr marL="685800" lvl="1" indent="-228600" algn="l" defTabSz="914400" rtl="0" eaLnBrk="1" latinLnBrk="0" hangingPunct="1">
              <a:lnSpc>
                <a:spcPct val="90000"/>
              </a:lnSpc>
              <a:spcBef>
                <a:spcPts val="500"/>
              </a:spcBef>
              <a:buFont typeface="Arial" panose="020B0604020202020204" pitchFamily="34" charset="0"/>
              <a:buChar char="•"/>
            </a:pPr>
            <a:r>
              <a:rPr lang="fr-FR" dirty="0"/>
              <a:t>Deuxième niveau</a:t>
            </a:r>
          </a:p>
          <a:p>
            <a:pPr marL="1143000" lvl="2" indent="-228600" algn="l" defTabSz="914400" rtl="0" eaLnBrk="1" latinLnBrk="0" hangingPunct="1">
              <a:lnSpc>
                <a:spcPct val="90000"/>
              </a:lnSpc>
              <a:spcBef>
                <a:spcPts val="500"/>
              </a:spcBef>
              <a:buFont typeface="Arial" panose="020B0604020202020204" pitchFamily="34" charset="0"/>
              <a:buChar char="•"/>
            </a:pPr>
            <a:r>
              <a:rPr lang="fr-FR" dirty="0"/>
              <a:t>Troisième niveau</a:t>
            </a:r>
          </a:p>
        </p:txBody>
      </p:sp>
    </p:spTree>
    <p:extLst>
      <p:ext uri="{BB962C8B-B14F-4D97-AF65-F5344CB8AC3E}">
        <p14:creationId xmlns:p14="http://schemas.microsoft.com/office/powerpoint/2010/main" val="40713426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Disposition personnalisé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91149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2_Double">
    <p:spTree>
      <p:nvGrpSpPr>
        <p:cNvPr id="1" name=""/>
        <p:cNvGrpSpPr/>
        <p:nvPr/>
      </p:nvGrpSpPr>
      <p:grpSpPr>
        <a:xfrm>
          <a:off x="0" y="0"/>
          <a:ext cx="0" cy="0"/>
          <a:chOff x="0" y="0"/>
          <a:chExt cx="0" cy="0"/>
        </a:xfrm>
      </p:grpSpPr>
      <p:sp>
        <p:nvSpPr>
          <p:cNvPr id="7" name="Espace réservé du titre 9">
            <a:extLst>
              <a:ext uri="{FF2B5EF4-FFF2-40B4-BE49-F238E27FC236}">
                <a16:creationId xmlns:a16="http://schemas.microsoft.com/office/drawing/2014/main" id="{95FE9989-A60A-4127-88D5-C686421BFE03}"/>
              </a:ext>
            </a:extLst>
          </p:cNvPr>
          <p:cNvSpPr>
            <a:spLocks noGrp="1"/>
          </p:cNvSpPr>
          <p:nvPr>
            <p:ph type="title"/>
          </p:nvPr>
        </p:nvSpPr>
        <p:spPr>
          <a:xfrm>
            <a:off x="1281362" y="1854200"/>
            <a:ext cx="6581275" cy="3149599"/>
          </a:xfrm>
          <a:prstGeom prst="rect">
            <a:avLst/>
          </a:prstGeom>
          <a:solidFill>
            <a:srgbClr val="AEAEAE"/>
          </a:solidFill>
          <a:ln>
            <a:noFill/>
          </a:ln>
        </p:spPr>
        <p:txBody>
          <a:bodyPr vert="horz" lIns="91440" tIns="45720" rIns="91440" bIns="45720" rtlCol="0" anchor="ctr">
            <a:normAutofit/>
          </a:bodyPr>
          <a:lstStyle>
            <a:lvl1pPr algn="ctr">
              <a:defRPr lang="fr-BE" sz="6000" b="1" kern="1200" dirty="0">
                <a:solidFill>
                  <a:schemeClr val="bg1"/>
                </a:solidFill>
                <a:latin typeface="Meiryo UI" pitchFamily="34" charset="-128"/>
                <a:ea typeface="Meiryo UI" pitchFamily="34" charset="-128"/>
                <a:cs typeface="Meiryo UI" pitchFamily="34" charset="-128"/>
              </a:defRPr>
            </a:lvl1pPr>
          </a:lstStyle>
          <a:p>
            <a:r>
              <a:rPr lang="fr-FR" dirty="0"/>
              <a:t>Modifiez le style du titre</a:t>
            </a:r>
            <a:endParaRPr lang="fr-BE" dirty="0"/>
          </a:p>
        </p:txBody>
      </p:sp>
    </p:spTree>
    <p:extLst>
      <p:ext uri="{BB962C8B-B14F-4D97-AF65-F5344CB8AC3E}">
        <p14:creationId xmlns:p14="http://schemas.microsoft.com/office/powerpoint/2010/main" val="10347148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3_Double">
    <p:spTree>
      <p:nvGrpSpPr>
        <p:cNvPr id="1" name=""/>
        <p:cNvGrpSpPr/>
        <p:nvPr/>
      </p:nvGrpSpPr>
      <p:grpSpPr>
        <a:xfrm>
          <a:off x="0" y="0"/>
          <a:ext cx="0" cy="0"/>
          <a:chOff x="0" y="0"/>
          <a:chExt cx="0" cy="0"/>
        </a:xfrm>
      </p:grpSpPr>
      <p:sp>
        <p:nvSpPr>
          <p:cNvPr id="7" name="Espace réservé du titre 9">
            <a:extLst>
              <a:ext uri="{FF2B5EF4-FFF2-40B4-BE49-F238E27FC236}">
                <a16:creationId xmlns:a16="http://schemas.microsoft.com/office/drawing/2014/main" id="{95FE9989-A60A-4127-88D5-C686421BFE03}"/>
              </a:ext>
            </a:extLst>
          </p:cNvPr>
          <p:cNvSpPr>
            <a:spLocks noGrp="1"/>
          </p:cNvSpPr>
          <p:nvPr>
            <p:ph type="title"/>
          </p:nvPr>
        </p:nvSpPr>
        <p:spPr>
          <a:xfrm>
            <a:off x="1281362" y="1854200"/>
            <a:ext cx="6581275" cy="3149599"/>
          </a:xfrm>
          <a:prstGeom prst="rect">
            <a:avLst/>
          </a:prstGeom>
          <a:solidFill>
            <a:srgbClr val="F09456"/>
          </a:solidFill>
          <a:ln>
            <a:noFill/>
          </a:ln>
        </p:spPr>
        <p:txBody>
          <a:bodyPr vert="horz" lIns="91440" tIns="45720" rIns="91440" bIns="45720" rtlCol="0" anchor="ctr">
            <a:normAutofit/>
          </a:bodyPr>
          <a:lstStyle>
            <a:lvl1pPr algn="ctr">
              <a:defRPr lang="fr-BE" sz="6000" b="1" kern="1200" dirty="0">
                <a:solidFill>
                  <a:schemeClr val="bg1"/>
                </a:solidFill>
                <a:latin typeface="Meiryo UI" pitchFamily="34" charset="-128"/>
                <a:ea typeface="Meiryo UI" pitchFamily="34" charset="-128"/>
                <a:cs typeface="Meiryo UI" pitchFamily="34" charset="-128"/>
              </a:defRPr>
            </a:lvl1pPr>
          </a:lstStyle>
          <a:p>
            <a:r>
              <a:rPr lang="fr-FR" dirty="0"/>
              <a:t>Modifiez le style du titre</a:t>
            </a:r>
            <a:endParaRPr lang="fr-BE" dirty="0"/>
          </a:p>
        </p:txBody>
      </p:sp>
    </p:spTree>
    <p:extLst>
      <p:ext uri="{BB962C8B-B14F-4D97-AF65-F5344CB8AC3E}">
        <p14:creationId xmlns:p14="http://schemas.microsoft.com/office/powerpoint/2010/main" val="19627328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4_Double">
    <p:spTree>
      <p:nvGrpSpPr>
        <p:cNvPr id="1" name=""/>
        <p:cNvGrpSpPr/>
        <p:nvPr/>
      </p:nvGrpSpPr>
      <p:grpSpPr>
        <a:xfrm>
          <a:off x="0" y="0"/>
          <a:ext cx="0" cy="0"/>
          <a:chOff x="0" y="0"/>
          <a:chExt cx="0" cy="0"/>
        </a:xfrm>
      </p:grpSpPr>
      <p:sp>
        <p:nvSpPr>
          <p:cNvPr id="7" name="Espace réservé du titre 9">
            <a:extLst>
              <a:ext uri="{FF2B5EF4-FFF2-40B4-BE49-F238E27FC236}">
                <a16:creationId xmlns:a16="http://schemas.microsoft.com/office/drawing/2014/main" id="{95FE9989-A60A-4127-88D5-C686421BFE03}"/>
              </a:ext>
            </a:extLst>
          </p:cNvPr>
          <p:cNvSpPr>
            <a:spLocks noGrp="1"/>
          </p:cNvSpPr>
          <p:nvPr>
            <p:ph type="title"/>
          </p:nvPr>
        </p:nvSpPr>
        <p:spPr>
          <a:xfrm>
            <a:off x="1281362" y="1854200"/>
            <a:ext cx="6581275" cy="3149599"/>
          </a:xfrm>
          <a:prstGeom prst="rect">
            <a:avLst/>
          </a:prstGeom>
          <a:solidFill>
            <a:srgbClr val="95C674"/>
          </a:solidFill>
          <a:ln>
            <a:noFill/>
          </a:ln>
        </p:spPr>
        <p:txBody>
          <a:bodyPr vert="horz" lIns="91440" tIns="45720" rIns="91440" bIns="45720" rtlCol="0" anchor="ctr">
            <a:normAutofit/>
          </a:bodyPr>
          <a:lstStyle>
            <a:lvl1pPr algn="ctr">
              <a:defRPr lang="fr-BE" sz="6000" b="1" kern="1200" dirty="0">
                <a:solidFill>
                  <a:schemeClr val="bg1"/>
                </a:solidFill>
                <a:latin typeface="Meiryo UI" pitchFamily="34" charset="-128"/>
                <a:ea typeface="Meiryo UI" pitchFamily="34" charset="-128"/>
                <a:cs typeface="Meiryo UI" pitchFamily="34" charset="-128"/>
              </a:defRPr>
            </a:lvl1pPr>
          </a:lstStyle>
          <a:p>
            <a:r>
              <a:rPr lang="fr-FR" dirty="0"/>
              <a:t>Modifiez le style du titre</a:t>
            </a:r>
            <a:endParaRPr lang="fr-BE" dirty="0"/>
          </a:p>
        </p:txBody>
      </p:sp>
    </p:spTree>
    <p:extLst>
      <p:ext uri="{BB962C8B-B14F-4D97-AF65-F5344CB8AC3E}">
        <p14:creationId xmlns:p14="http://schemas.microsoft.com/office/powerpoint/2010/main" val="6346544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5_Double">
    <p:spTree>
      <p:nvGrpSpPr>
        <p:cNvPr id="1" name=""/>
        <p:cNvGrpSpPr/>
        <p:nvPr/>
      </p:nvGrpSpPr>
      <p:grpSpPr>
        <a:xfrm>
          <a:off x="0" y="0"/>
          <a:ext cx="0" cy="0"/>
          <a:chOff x="0" y="0"/>
          <a:chExt cx="0" cy="0"/>
        </a:xfrm>
      </p:grpSpPr>
      <p:sp>
        <p:nvSpPr>
          <p:cNvPr id="7" name="Espace réservé du titre 9">
            <a:extLst>
              <a:ext uri="{FF2B5EF4-FFF2-40B4-BE49-F238E27FC236}">
                <a16:creationId xmlns:a16="http://schemas.microsoft.com/office/drawing/2014/main" id="{95FE9989-A60A-4127-88D5-C686421BFE03}"/>
              </a:ext>
            </a:extLst>
          </p:cNvPr>
          <p:cNvSpPr>
            <a:spLocks noGrp="1"/>
          </p:cNvSpPr>
          <p:nvPr>
            <p:ph type="title"/>
          </p:nvPr>
        </p:nvSpPr>
        <p:spPr>
          <a:xfrm>
            <a:off x="1281362" y="1854200"/>
            <a:ext cx="6581275" cy="3149599"/>
          </a:xfrm>
          <a:prstGeom prst="rect">
            <a:avLst/>
          </a:prstGeom>
          <a:solidFill>
            <a:srgbClr val="F0565A"/>
          </a:solidFill>
          <a:ln>
            <a:noFill/>
          </a:ln>
        </p:spPr>
        <p:txBody>
          <a:bodyPr vert="horz" lIns="91440" tIns="45720" rIns="91440" bIns="45720" rtlCol="0" anchor="ctr">
            <a:normAutofit/>
          </a:bodyPr>
          <a:lstStyle>
            <a:lvl1pPr algn="ctr">
              <a:defRPr lang="fr-BE" sz="6000" b="1" kern="1200" dirty="0">
                <a:solidFill>
                  <a:schemeClr val="bg1"/>
                </a:solidFill>
                <a:latin typeface="Meiryo UI" pitchFamily="34" charset="-128"/>
                <a:ea typeface="Meiryo UI" pitchFamily="34" charset="-128"/>
                <a:cs typeface="Meiryo UI" pitchFamily="34" charset="-128"/>
              </a:defRPr>
            </a:lvl1pPr>
          </a:lstStyle>
          <a:p>
            <a:r>
              <a:rPr lang="fr-FR" dirty="0"/>
              <a:t>Modifiez le style du titre</a:t>
            </a:r>
            <a:endParaRPr lang="fr-BE" dirty="0"/>
          </a:p>
        </p:txBody>
      </p:sp>
    </p:spTree>
    <p:extLst>
      <p:ext uri="{BB962C8B-B14F-4D97-AF65-F5344CB8AC3E}">
        <p14:creationId xmlns:p14="http://schemas.microsoft.com/office/powerpoint/2010/main" val="22608311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Double">
    <p:spTree>
      <p:nvGrpSpPr>
        <p:cNvPr id="1" name=""/>
        <p:cNvGrpSpPr/>
        <p:nvPr/>
      </p:nvGrpSpPr>
      <p:grpSpPr>
        <a:xfrm>
          <a:off x="0" y="0"/>
          <a:ext cx="0" cy="0"/>
          <a:chOff x="0" y="0"/>
          <a:chExt cx="0" cy="0"/>
        </a:xfrm>
      </p:grpSpPr>
      <p:sp>
        <p:nvSpPr>
          <p:cNvPr id="7" name="Espace réservé du titre 9">
            <a:extLst>
              <a:ext uri="{FF2B5EF4-FFF2-40B4-BE49-F238E27FC236}">
                <a16:creationId xmlns:a16="http://schemas.microsoft.com/office/drawing/2014/main" id="{95FE9989-A60A-4127-88D5-C686421BFE03}"/>
              </a:ext>
            </a:extLst>
          </p:cNvPr>
          <p:cNvSpPr>
            <a:spLocks noGrp="1"/>
          </p:cNvSpPr>
          <p:nvPr>
            <p:ph type="title"/>
          </p:nvPr>
        </p:nvSpPr>
        <p:spPr>
          <a:xfrm>
            <a:off x="1281362" y="1854200"/>
            <a:ext cx="6581275" cy="3149599"/>
          </a:xfrm>
          <a:prstGeom prst="rect">
            <a:avLst/>
          </a:prstGeom>
        </p:spPr>
        <p:txBody>
          <a:bodyPr vert="horz" lIns="91440" tIns="45720" rIns="91440" bIns="45720" rtlCol="0" anchor="ctr">
            <a:normAutofit/>
          </a:bodyPr>
          <a:lstStyle>
            <a:lvl1pPr algn="ctr">
              <a:defRPr lang="fr-BE" sz="6000" b="1" kern="1200" dirty="0">
                <a:solidFill>
                  <a:srgbClr val="9D9E9E"/>
                </a:solidFill>
                <a:latin typeface="Meiryo UI" pitchFamily="34" charset="-128"/>
                <a:ea typeface="Meiryo UI" pitchFamily="34" charset="-128"/>
                <a:cs typeface="Meiryo UI" pitchFamily="34" charset="-128"/>
              </a:defRPr>
            </a:lvl1pPr>
          </a:lstStyle>
          <a:p>
            <a:r>
              <a:rPr lang="fr-FR" dirty="0"/>
              <a:t>Modifiez le style du titre</a:t>
            </a:r>
            <a:endParaRPr lang="fr-BE" dirty="0"/>
          </a:p>
        </p:txBody>
      </p:sp>
    </p:spTree>
    <p:extLst>
      <p:ext uri="{BB962C8B-B14F-4D97-AF65-F5344CB8AC3E}">
        <p14:creationId xmlns:p14="http://schemas.microsoft.com/office/powerpoint/2010/main" val="27266814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Double">
    <p:spTree>
      <p:nvGrpSpPr>
        <p:cNvPr id="1" name=""/>
        <p:cNvGrpSpPr/>
        <p:nvPr/>
      </p:nvGrpSpPr>
      <p:grpSpPr>
        <a:xfrm>
          <a:off x="0" y="0"/>
          <a:ext cx="0" cy="0"/>
          <a:chOff x="0" y="0"/>
          <a:chExt cx="0" cy="0"/>
        </a:xfrm>
      </p:grpSpPr>
      <p:sp>
        <p:nvSpPr>
          <p:cNvPr id="7" name="Espace réservé du titre 9">
            <a:extLst>
              <a:ext uri="{FF2B5EF4-FFF2-40B4-BE49-F238E27FC236}">
                <a16:creationId xmlns:a16="http://schemas.microsoft.com/office/drawing/2014/main" id="{95FE9989-A60A-4127-88D5-C686421BFE03}"/>
              </a:ext>
            </a:extLst>
          </p:cNvPr>
          <p:cNvSpPr>
            <a:spLocks noGrp="1"/>
          </p:cNvSpPr>
          <p:nvPr>
            <p:ph type="title"/>
          </p:nvPr>
        </p:nvSpPr>
        <p:spPr>
          <a:xfrm>
            <a:off x="2334125" y="136526"/>
            <a:ext cx="6581275" cy="941643"/>
          </a:xfrm>
          <a:prstGeom prst="rect">
            <a:avLst/>
          </a:prstGeom>
        </p:spPr>
        <p:txBody>
          <a:bodyPr vert="horz" lIns="91440" tIns="45720" rIns="91440" bIns="45720" rtlCol="0" anchor="ctr">
            <a:normAutofit/>
          </a:bodyPr>
          <a:lstStyle>
            <a:lvl1pPr algn="ctr">
              <a:defRPr lang="fr-BE" sz="3200" b="1" kern="1200" dirty="0">
                <a:solidFill>
                  <a:schemeClr val="bg2">
                    <a:lumMod val="50000"/>
                  </a:schemeClr>
                </a:solidFill>
                <a:latin typeface="Meiryo UI" pitchFamily="34" charset="-128"/>
                <a:ea typeface="Meiryo UI" pitchFamily="34" charset="-128"/>
                <a:cs typeface="Meiryo UI" pitchFamily="34" charset="-128"/>
              </a:defRPr>
            </a:lvl1pPr>
          </a:lstStyle>
          <a:p>
            <a:r>
              <a:rPr lang="fr-FR" dirty="0"/>
              <a:t>Modifiez le style du titre</a:t>
            </a:r>
            <a:endParaRPr lang="fr-BE" dirty="0"/>
          </a:p>
        </p:txBody>
      </p:sp>
      <p:sp>
        <p:nvSpPr>
          <p:cNvPr id="11" name="Espace réservé du texte 10">
            <a:extLst>
              <a:ext uri="{FF2B5EF4-FFF2-40B4-BE49-F238E27FC236}">
                <a16:creationId xmlns:a16="http://schemas.microsoft.com/office/drawing/2014/main" id="{81901FFF-38B6-4C7E-97BC-159CA910B7EE}"/>
              </a:ext>
            </a:extLst>
          </p:cNvPr>
          <p:cNvSpPr>
            <a:spLocks noGrp="1"/>
          </p:cNvSpPr>
          <p:nvPr>
            <p:ph type="body" sz="quarter" idx="11"/>
          </p:nvPr>
        </p:nvSpPr>
        <p:spPr>
          <a:xfrm>
            <a:off x="245768" y="1322805"/>
            <a:ext cx="4176713" cy="4445000"/>
          </a:xfrm>
          <a:prstGeom prst="rect">
            <a:avLst/>
          </a:prstGeom>
        </p:spPr>
        <p:txBody>
          <a:bodyPr/>
          <a:lstStyle>
            <a:lvl1pPr>
              <a:defRPr lang="fr-FR" sz="2800" kern="1200" dirty="0" smtClean="0">
                <a:solidFill>
                  <a:schemeClr val="bg2">
                    <a:lumMod val="50000"/>
                  </a:schemeClr>
                </a:solidFill>
                <a:latin typeface="+mn-lt"/>
                <a:ea typeface="ＭＳ Ｐゴシック" charset="0"/>
                <a:cs typeface="ＭＳ Ｐゴシック" charset="0"/>
              </a:defRPr>
            </a:lvl1pPr>
            <a:lvl2pPr marL="685800" indent="-228600">
              <a:defRPr lang="fr-FR" sz="2800" kern="1200" dirty="0" smtClean="0">
                <a:solidFill>
                  <a:schemeClr val="bg2">
                    <a:lumMod val="50000"/>
                  </a:schemeClr>
                </a:solidFill>
                <a:latin typeface="+mn-lt"/>
                <a:ea typeface="ＭＳ Ｐゴシック" charset="0"/>
                <a:cs typeface="ＭＳ Ｐゴシック" charset="0"/>
              </a:defRPr>
            </a:lvl2pPr>
            <a:lvl3pPr marL="1143000" indent="-228600">
              <a:defRPr lang="fr-FR" sz="2400" kern="1200" dirty="0" smtClean="0">
                <a:solidFill>
                  <a:schemeClr val="bg2">
                    <a:lumMod val="50000"/>
                  </a:schemeClr>
                </a:solidFill>
                <a:latin typeface="+mn-lt"/>
                <a:ea typeface="ＭＳ Ｐゴシック" charset="0"/>
                <a:cs typeface="ＭＳ Ｐゴシック" charset="0"/>
              </a:defRPr>
            </a:lvl3pPr>
          </a:lstStyle>
          <a:p>
            <a:pPr lvl="0"/>
            <a:r>
              <a:rPr lang="fr-FR" dirty="0"/>
              <a:t>Cliquez pour modifier les styles du texte du masque</a:t>
            </a:r>
          </a:p>
          <a:p>
            <a:pPr marL="685800" lvl="1" indent="-228600" algn="l" defTabSz="914400" rtl="0" eaLnBrk="1" latinLnBrk="0" hangingPunct="1">
              <a:lnSpc>
                <a:spcPct val="90000"/>
              </a:lnSpc>
              <a:spcBef>
                <a:spcPts val="500"/>
              </a:spcBef>
              <a:buFont typeface="Arial" panose="020B0604020202020204" pitchFamily="34" charset="0"/>
              <a:buChar char="•"/>
            </a:pPr>
            <a:r>
              <a:rPr lang="fr-FR" dirty="0"/>
              <a:t>Deuxième niveau</a:t>
            </a:r>
          </a:p>
          <a:p>
            <a:pPr marL="1143000" lvl="2" indent="-228600" algn="l" defTabSz="914400" rtl="0" eaLnBrk="1" latinLnBrk="0" hangingPunct="1">
              <a:lnSpc>
                <a:spcPct val="90000"/>
              </a:lnSpc>
              <a:spcBef>
                <a:spcPts val="500"/>
              </a:spcBef>
              <a:buFont typeface="Arial" panose="020B0604020202020204" pitchFamily="34" charset="0"/>
              <a:buChar char="•"/>
            </a:pPr>
            <a:r>
              <a:rPr lang="fr-FR" dirty="0"/>
              <a:t>Troisième niveau</a:t>
            </a:r>
          </a:p>
        </p:txBody>
      </p:sp>
      <p:sp>
        <p:nvSpPr>
          <p:cNvPr id="13" name="Espace réservé du texte 12">
            <a:extLst>
              <a:ext uri="{FF2B5EF4-FFF2-40B4-BE49-F238E27FC236}">
                <a16:creationId xmlns:a16="http://schemas.microsoft.com/office/drawing/2014/main" id="{F80A2883-B70E-4C0C-8DB7-B9B35B4DE2FE}"/>
              </a:ext>
            </a:extLst>
          </p:cNvPr>
          <p:cNvSpPr>
            <a:spLocks noGrp="1"/>
          </p:cNvSpPr>
          <p:nvPr>
            <p:ph type="body" sz="quarter" idx="12"/>
          </p:nvPr>
        </p:nvSpPr>
        <p:spPr>
          <a:xfrm>
            <a:off x="4738687" y="1321719"/>
            <a:ext cx="4176713" cy="4445000"/>
          </a:xfrm>
          <a:prstGeom prst="rect">
            <a:avLst/>
          </a:prstGeom>
        </p:spPr>
        <p:txBody>
          <a:bodyPr/>
          <a:lstStyle>
            <a:lvl1pPr marL="228600" indent="-228600">
              <a:defRPr lang="fr-FR" sz="2800" kern="1200" dirty="0" smtClean="0">
                <a:solidFill>
                  <a:schemeClr val="bg2">
                    <a:lumMod val="50000"/>
                  </a:schemeClr>
                </a:solidFill>
                <a:latin typeface="+mn-lt"/>
                <a:ea typeface="ＭＳ Ｐゴシック" charset="0"/>
                <a:cs typeface="ＭＳ Ｐゴシック" charset="0"/>
              </a:defRPr>
            </a:lvl1pPr>
            <a:lvl2pPr marL="685800" indent="-228600">
              <a:defRPr lang="fr-FR" sz="2800" kern="1200" dirty="0" smtClean="0">
                <a:solidFill>
                  <a:schemeClr val="bg2">
                    <a:lumMod val="50000"/>
                  </a:schemeClr>
                </a:solidFill>
                <a:latin typeface="+mn-lt"/>
                <a:ea typeface="ＭＳ Ｐゴシック" charset="0"/>
                <a:cs typeface="ＭＳ Ｐゴシック" charset="0"/>
              </a:defRPr>
            </a:lvl2pPr>
            <a:lvl3pPr>
              <a:defRPr lang="fr-FR" sz="2400" kern="1200" dirty="0" smtClean="0">
                <a:solidFill>
                  <a:schemeClr val="bg2">
                    <a:lumMod val="50000"/>
                  </a:schemeClr>
                </a:solidFill>
                <a:latin typeface="+mn-lt"/>
                <a:ea typeface="ＭＳ Ｐゴシック" charset="0"/>
                <a:cs typeface="ＭＳ Ｐゴシック" charset="0"/>
              </a:defRPr>
            </a:lvl3pPr>
          </a:lstStyle>
          <a:p>
            <a:pPr marL="228600" lvl="0" indent="-228600" algn="l" defTabSz="914400" rtl="0" eaLnBrk="1" latinLnBrk="0" hangingPunct="1">
              <a:lnSpc>
                <a:spcPct val="90000"/>
              </a:lnSpc>
              <a:spcBef>
                <a:spcPts val="1000"/>
              </a:spcBef>
              <a:buFont typeface="Arial" panose="020B0604020202020204" pitchFamily="34" charset="0"/>
              <a:buChar char="•"/>
            </a:pPr>
            <a:r>
              <a:rPr lang="fr-FR" dirty="0"/>
              <a:t>Cliquez pour modifier les styles du texte du masque</a:t>
            </a:r>
          </a:p>
          <a:p>
            <a:pPr marL="685800" lvl="1" indent="-228600" algn="l" defTabSz="914400" rtl="0" eaLnBrk="1" latinLnBrk="0" hangingPunct="1">
              <a:lnSpc>
                <a:spcPct val="90000"/>
              </a:lnSpc>
              <a:spcBef>
                <a:spcPts val="500"/>
              </a:spcBef>
              <a:buFont typeface="Arial" panose="020B0604020202020204" pitchFamily="34" charset="0"/>
              <a:buChar char="•"/>
            </a:pPr>
            <a:r>
              <a:rPr lang="fr-FR" dirty="0"/>
              <a:t>Deuxième niveau</a:t>
            </a:r>
          </a:p>
          <a:p>
            <a:pPr lvl="2"/>
            <a:r>
              <a:rPr lang="fr-FR" dirty="0"/>
              <a:t>Troisième niveau</a:t>
            </a:r>
          </a:p>
        </p:txBody>
      </p:sp>
    </p:spTree>
    <p:extLst>
      <p:ext uri="{BB962C8B-B14F-4D97-AF65-F5344CB8AC3E}">
        <p14:creationId xmlns:p14="http://schemas.microsoft.com/office/powerpoint/2010/main" val="5775706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imple">
    <p:spTree>
      <p:nvGrpSpPr>
        <p:cNvPr id="1" name=""/>
        <p:cNvGrpSpPr/>
        <p:nvPr/>
      </p:nvGrpSpPr>
      <p:grpSpPr>
        <a:xfrm>
          <a:off x="0" y="0"/>
          <a:ext cx="0" cy="0"/>
          <a:chOff x="0" y="0"/>
          <a:chExt cx="0" cy="0"/>
        </a:xfrm>
      </p:grpSpPr>
      <p:sp>
        <p:nvSpPr>
          <p:cNvPr id="7" name="Espace réservé du titre 9">
            <a:extLst>
              <a:ext uri="{FF2B5EF4-FFF2-40B4-BE49-F238E27FC236}">
                <a16:creationId xmlns:a16="http://schemas.microsoft.com/office/drawing/2014/main" id="{A0735816-2DC6-4BDF-A54A-4E82A29FAB14}"/>
              </a:ext>
            </a:extLst>
          </p:cNvPr>
          <p:cNvSpPr>
            <a:spLocks noGrp="1"/>
          </p:cNvSpPr>
          <p:nvPr>
            <p:ph type="title"/>
          </p:nvPr>
        </p:nvSpPr>
        <p:spPr>
          <a:xfrm>
            <a:off x="2334125" y="136526"/>
            <a:ext cx="6581275" cy="941643"/>
          </a:xfrm>
          <a:prstGeom prst="rect">
            <a:avLst/>
          </a:prstGeom>
        </p:spPr>
        <p:txBody>
          <a:bodyPr vert="horz" lIns="91440" tIns="45720" rIns="91440" bIns="45720" rtlCol="0" anchor="ctr">
            <a:normAutofit/>
          </a:bodyPr>
          <a:lstStyle>
            <a:lvl1pPr algn="ctr">
              <a:defRPr lang="fr-BE" sz="3200" b="1" kern="1200" dirty="0">
                <a:solidFill>
                  <a:schemeClr val="bg2">
                    <a:lumMod val="50000"/>
                  </a:schemeClr>
                </a:solidFill>
                <a:latin typeface="Meiryo UI" pitchFamily="34" charset="-128"/>
                <a:ea typeface="Meiryo UI" pitchFamily="34" charset="-128"/>
                <a:cs typeface="Meiryo UI" pitchFamily="34" charset="-128"/>
              </a:defRPr>
            </a:lvl1pPr>
          </a:lstStyle>
          <a:p>
            <a:r>
              <a:rPr lang="fr-FR" dirty="0"/>
              <a:t>Modifiez le style du titre</a:t>
            </a:r>
            <a:endParaRPr lang="fr-BE" dirty="0"/>
          </a:p>
        </p:txBody>
      </p:sp>
      <p:sp>
        <p:nvSpPr>
          <p:cNvPr id="10" name="Espace réservé du texte 9">
            <a:extLst>
              <a:ext uri="{FF2B5EF4-FFF2-40B4-BE49-F238E27FC236}">
                <a16:creationId xmlns:a16="http://schemas.microsoft.com/office/drawing/2014/main" id="{4CDB66BD-317C-48BF-84D5-66787475EB41}"/>
              </a:ext>
            </a:extLst>
          </p:cNvPr>
          <p:cNvSpPr>
            <a:spLocks noGrp="1"/>
          </p:cNvSpPr>
          <p:nvPr>
            <p:ph type="body" sz="quarter" idx="10"/>
          </p:nvPr>
        </p:nvSpPr>
        <p:spPr>
          <a:xfrm>
            <a:off x="228600" y="1479550"/>
            <a:ext cx="8686800" cy="4270068"/>
          </a:xfrm>
          <a:prstGeom prst="rect">
            <a:avLst/>
          </a:prstGeom>
        </p:spPr>
        <p:txBody>
          <a:bodyPr/>
          <a:lstStyle>
            <a:lvl1pPr>
              <a:defRPr lang="fr-FR" sz="2800" kern="1200" dirty="0" smtClean="0">
                <a:solidFill>
                  <a:schemeClr val="bg2">
                    <a:lumMod val="50000"/>
                  </a:schemeClr>
                </a:solidFill>
                <a:latin typeface="+mn-lt"/>
                <a:ea typeface="ＭＳ Ｐゴシック" charset="0"/>
                <a:cs typeface="ＭＳ Ｐゴシック" charset="0"/>
              </a:defRPr>
            </a:lvl1pPr>
            <a:lvl2pPr marL="685800" indent="-228600">
              <a:defRPr lang="fr-FR" sz="2800" kern="1200" dirty="0" smtClean="0">
                <a:solidFill>
                  <a:schemeClr val="bg2">
                    <a:lumMod val="50000"/>
                  </a:schemeClr>
                </a:solidFill>
                <a:latin typeface="+mn-lt"/>
                <a:ea typeface="ＭＳ Ｐゴシック" charset="0"/>
                <a:cs typeface="ＭＳ Ｐゴシック" charset="0"/>
              </a:defRPr>
            </a:lvl2pPr>
            <a:lvl3pPr marL="1143000" indent="-228600">
              <a:defRPr lang="fr-FR" sz="2400" kern="1200" dirty="0" smtClean="0">
                <a:solidFill>
                  <a:schemeClr val="bg2">
                    <a:lumMod val="50000"/>
                  </a:schemeClr>
                </a:solidFill>
                <a:latin typeface="+mn-lt"/>
                <a:ea typeface="ＭＳ Ｐゴシック" charset="0"/>
                <a:cs typeface="ＭＳ Ｐゴシック" charset="0"/>
              </a:defRPr>
            </a:lvl3pPr>
          </a:lstStyle>
          <a:p>
            <a:pPr lvl="0"/>
            <a:r>
              <a:rPr lang="fr-FR" dirty="0"/>
              <a:t>Cliquez pour modifier les styles du texte du masque</a:t>
            </a:r>
          </a:p>
          <a:p>
            <a:pPr marL="685800" lvl="1" indent="-228600" algn="l" defTabSz="914400" rtl="0" eaLnBrk="1" latinLnBrk="0" hangingPunct="1">
              <a:lnSpc>
                <a:spcPct val="90000"/>
              </a:lnSpc>
              <a:spcBef>
                <a:spcPts val="500"/>
              </a:spcBef>
              <a:buFont typeface="Arial" panose="020B0604020202020204" pitchFamily="34" charset="0"/>
              <a:buChar char="•"/>
            </a:pPr>
            <a:r>
              <a:rPr lang="fr-FR" dirty="0"/>
              <a:t>Deuxième niveau</a:t>
            </a:r>
          </a:p>
          <a:p>
            <a:pPr marL="1143000" lvl="2" indent="-228600" algn="l" defTabSz="914400" rtl="0" eaLnBrk="1" latinLnBrk="0" hangingPunct="1">
              <a:lnSpc>
                <a:spcPct val="90000"/>
              </a:lnSpc>
              <a:spcBef>
                <a:spcPts val="500"/>
              </a:spcBef>
              <a:buFont typeface="Arial" panose="020B0604020202020204" pitchFamily="34" charset="0"/>
              <a:buChar char="•"/>
            </a:pPr>
            <a:r>
              <a:rPr lang="fr-FR" dirty="0"/>
              <a:t>Troisième niveau</a:t>
            </a:r>
          </a:p>
        </p:txBody>
      </p:sp>
    </p:spTree>
    <p:extLst>
      <p:ext uri="{BB962C8B-B14F-4D97-AF65-F5344CB8AC3E}">
        <p14:creationId xmlns:p14="http://schemas.microsoft.com/office/powerpoint/2010/main" val="193094934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10.xml"/><Relationship Id="rId1"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4.xml"/><Relationship Id="rId7"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4" Type="http://schemas.openxmlformats.org/officeDocument/2006/relationships/slideLayout" Target="../slideLayouts/slideLayout5.xml"/><Relationship Id="rId9"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9.xml"/><Relationship Id="rId1" Type="http://schemas.openxmlformats.org/officeDocument/2006/relationships/slideLayout" Target="../slideLayouts/slideLayout8.xml"/><Relationship Id="rId5" Type="http://schemas.openxmlformats.org/officeDocument/2006/relationships/image" Target="../media/image3.png"/><Relationship Id="rId4" Type="http://schemas.openxmlformats.org/officeDocument/2006/relationships/image" Target="../media/image2.jpe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1.xml"/><Relationship Id="rId1" Type="http://schemas.openxmlformats.org/officeDocument/2006/relationships/slideLayout" Target="../slideLayouts/slideLayout10.xml"/><Relationship Id="rId5" Type="http://schemas.openxmlformats.org/officeDocument/2006/relationships/image" Target="../media/image4.png"/><Relationship Id="rId4"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png"/></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image" Target="../media/image4.png"/><Relationship Id="rId4" Type="http://schemas.openxmlformats.org/officeDocument/2006/relationships/image" Target="../media/image3.png"/></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5" Type="http://schemas.openxmlformats.org/officeDocument/2006/relationships/image" Target="../media/image4.png"/><Relationship Id="rId4" Type="http://schemas.openxmlformats.org/officeDocument/2006/relationships/image" Target="../media/image3.png"/></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19.xml"/><Relationship Id="rId1" Type="http://schemas.openxmlformats.org/officeDocument/2006/relationships/slideLayout" Target="../slideLayouts/slideLayout18.xml"/><Relationship Id="rId5" Type="http://schemas.openxmlformats.org/officeDocument/2006/relationships/image" Target="../media/image4.png"/><Relationship Id="rId4" Type="http://schemas.openxmlformats.org/officeDocument/2006/relationships/image" Target="../media/image3.png"/></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21.xml"/><Relationship Id="rId1"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Рисунок 3" descr="ФОН ДЛЯ ПРЕЗЫ_обложка.jpg">
            <a:extLst>
              <a:ext uri="{FF2B5EF4-FFF2-40B4-BE49-F238E27FC236}">
                <a16:creationId xmlns:a16="http://schemas.microsoft.com/office/drawing/2014/main" id="{9A1E12A8-34E4-4A0B-BDC8-CF6D6434CE7F}"/>
              </a:ext>
            </a:extLst>
          </p:cNvPr>
          <p:cNvPicPr>
            <a:picLocks noChangeAspect="1"/>
          </p:cNvPicPr>
          <p:nvPr/>
        </p:nvPicPr>
        <p:blipFill>
          <a:blip r:embed="rId3" cstate="print"/>
          <a:stretch>
            <a:fillRect/>
          </a:stretch>
        </p:blipFill>
        <p:spPr>
          <a:xfrm>
            <a:off x="0" y="0"/>
            <a:ext cx="9143999" cy="701791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Рисунок 30" descr="ФОН ДЛЯ ПРЕЗЫ_pflyzz.jpg">
            <a:extLst>
              <a:ext uri="{FF2B5EF4-FFF2-40B4-BE49-F238E27FC236}">
                <a16:creationId xmlns:a16="http://schemas.microsoft.com/office/drawing/2014/main" id="{07289750-79C7-4122-A82E-DC9EB1638AE2}"/>
              </a:ext>
            </a:extLst>
          </p:cNvPr>
          <p:cNvPicPr>
            <a:picLocks noChangeAspect="1"/>
          </p:cNvPicPr>
          <p:nvPr/>
        </p:nvPicPr>
        <p:blipFill>
          <a:blip r:embed="rId3" cstate="print"/>
          <a:stretch>
            <a:fillRect/>
          </a:stretch>
        </p:blipFill>
        <p:spPr>
          <a:xfrm>
            <a:off x="0" y="0"/>
            <a:ext cx="9144000" cy="7017913"/>
          </a:xfrm>
          <a:prstGeom prst="rect">
            <a:avLst/>
          </a:prstGeom>
        </p:spPr>
      </p:pic>
    </p:spTree>
    <p:extLst>
      <p:ext uri="{BB962C8B-B14F-4D97-AF65-F5344CB8AC3E}">
        <p14:creationId xmlns:p14="http://schemas.microsoft.com/office/powerpoint/2010/main" val="596987790"/>
      </p:ext>
    </p:extLst>
  </p:cSld>
  <p:clrMap bg1="lt1" tx1="dk1" bg2="lt2" tx2="dk2" accent1="accent1" accent2="accent2" accent3="accent3" accent4="accent4" accent5="accent5" accent6="accent6" hlink="hlink" folHlink="folHlink"/>
  <p:sldLayoutIdLst>
    <p:sldLayoutId id="214748367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Рисунок 24" descr="джипег.jpg">
            <a:extLst>
              <a:ext uri="{FF2B5EF4-FFF2-40B4-BE49-F238E27FC236}">
                <a16:creationId xmlns:a16="http://schemas.microsoft.com/office/drawing/2014/main" id="{6AF69240-AD2E-4529-B7D8-170C13DB59E8}"/>
              </a:ext>
            </a:extLst>
          </p:cNvPr>
          <p:cNvPicPr>
            <a:picLocks noChangeAspect="1"/>
          </p:cNvPicPr>
          <p:nvPr/>
        </p:nvPicPr>
        <p:blipFill>
          <a:blip r:embed="rId8" cstate="print"/>
          <a:stretch>
            <a:fillRect/>
          </a:stretch>
        </p:blipFill>
        <p:spPr>
          <a:xfrm>
            <a:off x="0" y="0"/>
            <a:ext cx="2249534" cy="1196752"/>
          </a:xfrm>
          <a:prstGeom prst="rect">
            <a:avLst/>
          </a:prstGeom>
        </p:spPr>
      </p:pic>
      <p:sp>
        <p:nvSpPr>
          <p:cNvPr id="8" name="Прямоугольник 22">
            <a:extLst>
              <a:ext uri="{FF2B5EF4-FFF2-40B4-BE49-F238E27FC236}">
                <a16:creationId xmlns:a16="http://schemas.microsoft.com/office/drawing/2014/main" id="{0E593E41-39B7-4E6A-AEA9-4DD9EA3E80CE}"/>
              </a:ext>
            </a:extLst>
          </p:cNvPr>
          <p:cNvSpPr/>
          <p:nvPr/>
        </p:nvSpPr>
        <p:spPr>
          <a:xfrm>
            <a:off x="0" y="6669360"/>
            <a:ext cx="9144000" cy="188640"/>
          </a:xfrm>
          <a:prstGeom prst="rect">
            <a:avLst/>
          </a:prstGeom>
          <a:solidFill>
            <a:srgbClr val="2984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9" name="Рисунок 23" descr="logo-U-liege New.png">
            <a:extLst>
              <a:ext uri="{FF2B5EF4-FFF2-40B4-BE49-F238E27FC236}">
                <a16:creationId xmlns:a16="http://schemas.microsoft.com/office/drawing/2014/main" id="{1B2CD876-178A-4898-8A9B-BE05A5AF4C1E}"/>
              </a:ext>
            </a:extLst>
          </p:cNvPr>
          <p:cNvPicPr>
            <a:picLocks noChangeAspect="1"/>
          </p:cNvPicPr>
          <p:nvPr/>
        </p:nvPicPr>
        <p:blipFill>
          <a:blip r:embed="rId9" cstate="print"/>
          <a:stretch>
            <a:fillRect/>
          </a:stretch>
        </p:blipFill>
        <p:spPr>
          <a:xfrm>
            <a:off x="251520" y="5923847"/>
            <a:ext cx="1381818" cy="601497"/>
          </a:xfrm>
          <a:prstGeom prst="rect">
            <a:avLst/>
          </a:prstGeom>
        </p:spPr>
      </p:pic>
    </p:spTree>
    <p:extLst>
      <p:ext uri="{BB962C8B-B14F-4D97-AF65-F5344CB8AC3E}">
        <p14:creationId xmlns:p14="http://schemas.microsoft.com/office/powerpoint/2010/main" val="1698584959"/>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05"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Рисунок 24" descr="джипег.jpg">
            <a:extLst>
              <a:ext uri="{FF2B5EF4-FFF2-40B4-BE49-F238E27FC236}">
                <a16:creationId xmlns:a16="http://schemas.microsoft.com/office/drawing/2014/main" id="{6AF69240-AD2E-4529-B7D8-170C13DB59E8}"/>
              </a:ext>
            </a:extLst>
          </p:cNvPr>
          <p:cNvPicPr>
            <a:picLocks noChangeAspect="1"/>
          </p:cNvPicPr>
          <p:nvPr/>
        </p:nvPicPr>
        <p:blipFill>
          <a:blip r:embed="rId4" cstate="print"/>
          <a:stretch>
            <a:fillRect/>
          </a:stretch>
        </p:blipFill>
        <p:spPr>
          <a:xfrm>
            <a:off x="0" y="0"/>
            <a:ext cx="2249534" cy="1196752"/>
          </a:xfrm>
          <a:prstGeom prst="rect">
            <a:avLst/>
          </a:prstGeom>
        </p:spPr>
      </p:pic>
      <p:sp>
        <p:nvSpPr>
          <p:cNvPr id="8" name="Прямоугольник 22">
            <a:extLst>
              <a:ext uri="{FF2B5EF4-FFF2-40B4-BE49-F238E27FC236}">
                <a16:creationId xmlns:a16="http://schemas.microsoft.com/office/drawing/2014/main" id="{0E593E41-39B7-4E6A-AEA9-4DD9EA3E80CE}"/>
              </a:ext>
            </a:extLst>
          </p:cNvPr>
          <p:cNvSpPr/>
          <p:nvPr/>
        </p:nvSpPr>
        <p:spPr>
          <a:xfrm>
            <a:off x="0" y="6669360"/>
            <a:ext cx="9144000" cy="188640"/>
          </a:xfrm>
          <a:prstGeom prst="rect">
            <a:avLst/>
          </a:prstGeom>
          <a:solidFill>
            <a:srgbClr val="2984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9" name="Рисунок 23" descr="logo-U-liege New.png">
            <a:extLst>
              <a:ext uri="{FF2B5EF4-FFF2-40B4-BE49-F238E27FC236}">
                <a16:creationId xmlns:a16="http://schemas.microsoft.com/office/drawing/2014/main" id="{1B2CD876-178A-4898-8A9B-BE05A5AF4C1E}"/>
              </a:ext>
            </a:extLst>
          </p:cNvPr>
          <p:cNvPicPr>
            <a:picLocks noChangeAspect="1"/>
          </p:cNvPicPr>
          <p:nvPr/>
        </p:nvPicPr>
        <p:blipFill>
          <a:blip r:embed="rId5" cstate="print"/>
          <a:stretch>
            <a:fillRect/>
          </a:stretch>
        </p:blipFill>
        <p:spPr>
          <a:xfrm>
            <a:off x="251520" y="5923847"/>
            <a:ext cx="1381818" cy="601497"/>
          </a:xfrm>
          <a:prstGeom prst="rect">
            <a:avLst/>
          </a:prstGeom>
        </p:spPr>
      </p:pic>
    </p:spTree>
    <p:extLst>
      <p:ext uri="{BB962C8B-B14F-4D97-AF65-F5344CB8AC3E}">
        <p14:creationId xmlns:p14="http://schemas.microsoft.com/office/powerpoint/2010/main" val="3753599079"/>
      </p:ext>
    </p:extLst>
  </p:cSld>
  <p:clrMap bg1="lt1" tx1="dk1" bg2="lt2" tx2="dk2" accent1="accent1" accent2="accent2" accent3="accent3" accent4="accent4" accent5="accent5" accent6="accent6" hlink="hlink" folHlink="folHlink"/>
  <p:sldLayoutIdLst>
    <p:sldLayoutId id="2147483676" r:id="rId1"/>
    <p:sldLayoutId id="2147483675"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5B3F7E4-DE98-459F-99D9-BA2B20E9A0F8}"/>
              </a:ext>
            </a:extLst>
          </p:cNvPr>
          <p:cNvSpPr/>
          <p:nvPr/>
        </p:nvSpPr>
        <p:spPr>
          <a:xfrm>
            <a:off x="1633338" y="0"/>
            <a:ext cx="7510662" cy="1200318"/>
          </a:xfrm>
          <a:prstGeom prst="rect">
            <a:avLst/>
          </a:prstGeom>
          <a:solidFill>
            <a:srgbClr val="F8B8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8" name="Прямоугольник 22">
            <a:extLst>
              <a:ext uri="{FF2B5EF4-FFF2-40B4-BE49-F238E27FC236}">
                <a16:creationId xmlns:a16="http://schemas.microsoft.com/office/drawing/2014/main" id="{0E593E41-39B7-4E6A-AEA9-4DD9EA3E80CE}"/>
              </a:ext>
            </a:extLst>
          </p:cNvPr>
          <p:cNvSpPr/>
          <p:nvPr/>
        </p:nvSpPr>
        <p:spPr>
          <a:xfrm>
            <a:off x="0" y="6669360"/>
            <a:ext cx="9144000" cy="188640"/>
          </a:xfrm>
          <a:prstGeom prst="rect">
            <a:avLst/>
          </a:prstGeom>
          <a:solidFill>
            <a:srgbClr val="2984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9" name="Рисунок 23" descr="logo-U-liege New.png">
            <a:extLst>
              <a:ext uri="{FF2B5EF4-FFF2-40B4-BE49-F238E27FC236}">
                <a16:creationId xmlns:a16="http://schemas.microsoft.com/office/drawing/2014/main" id="{1B2CD876-178A-4898-8A9B-BE05A5AF4C1E}"/>
              </a:ext>
            </a:extLst>
          </p:cNvPr>
          <p:cNvPicPr>
            <a:picLocks noChangeAspect="1"/>
          </p:cNvPicPr>
          <p:nvPr/>
        </p:nvPicPr>
        <p:blipFill>
          <a:blip r:embed="rId4" cstate="print"/>
          <a:stretch>
            <a:fillRect/>
          </a:stretch>
        </p:blipFill>
        <p:spPr>
          <a:xfrm>
            <a:off x="251520" y="5923847"/>
            <a:ext cx="1381818" cy="601497"/>
          </a:xfrm>
          <a:prstGeom prst="rect">
            <a:avLst/>
          </a:prstGeom>
        </p:spPr>
      </p:pic>
      <p:pic>
        <p:nvPicPr>
          <p:cNvPr id="6" name="Image 5">
            <a:extLst>
              <a:ext uri="{FF2B5EF4-FFF2-40B4-BE49-F238E27FC236}">
                <a16:creationId xmlns:a16="http://schemas.microsoft.com/office/drawing/2014/main" id="{0496D6E8-4292-4A55-8F23-6004868438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2248214" cy="1200318"/>
          </a:xfrm>
          <a:prstGeom prst="rect">
            <a:avLst/>
          </a:prstGeom>
        </p:spPr>
      </p:pic>
    </p:spTree>
    <p:extLst>
      <p:ext uri="{BB962C8B-B14F-4D97-AF65-F5344CB8AC3E}">
        <p14:creationId xmlns:p14="http://schemas.microsoft.com/office/powerpoint/2010/main" val="2525108544"/>
      </p:ext>
    </p:extLst>
  </p:cSld>
  <p:clrMap bg1="lt1" tx1="dk1" bg2="lt2" tx2="dk2" accent1="accent1" accent2="accent2" accent3="accent3" accent4="accent4" accent5="accent5" accent6="accent6" hlink="hlink" folHlink="folHlink"/>
  <p:sldLayoutIdLst>
    <p:sldLayoutId id="2147483686" r:id="rId1"/>
    <p:sldLayoutId id="2147483687"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5B3F7E4-DE98-459F-99D9-BA2B20E9A0F8}"/>
              </a:ext>
            </a:extLst>
          </p:cNvPr>
          <p:cNvSpPr/>
          <p:nvPr/>
        </p:nvSpPr>
        <p:spPr>
          <a:xfrm>
            <a:off x="1633338" y="0"/>
            <a:ext cx="7510662" cy="1200318"/>
          </a:xfrm>
          <a:prstGeom prst="rect">
            <a:avLst/>
          </a:prstGeom>
          <a:solidFill>
            <a:srgbClr val="AEAE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8" name="Прямоугольник 22">
            <a:extLst>
              <a:ext uri="{FF2B5EF4-FFF2-40B4-BE49-F238E27FC236}">
                <a16:creationId xmlns:a16="http://schemas.microsoft.com/office/drawing/2014/main" id="{0E593E41-39B7-4E6A-AEA9-4DD9EA3E80CE}"/>
              </a:ext>
            </a:extLst>
          </p:cNvPr>
          <p:cNvSpPr/>
          <p:nvPr/>
        </p:nvSpPr>
        <p:spPr>
          <a:xfrm>
            <a:off x="0" y="6669360"/>
            <a:ext cx="9144000" cy="188640"/>
          </a:xfrm>
          <a:prstGeom prst="rect">
            <a:avLst/>
          </a:prstGeom>
          <a:solidFill>
            <a:srgbClr val="2984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9" name="Рисунок 23" descr="logo-U-liege New.png">
            <a:extLst>
              <a:ext uri="{FF2B5EF4-FFF2-40B4-BE49-F238E27FC236}">
                <a16:creationId xmlns:a16="http://schemas.microsoft.com/office/drawing/2014/main" id="{1B2CD876-178A-4898-8A9B-BE05A5AF4C1E}"/>
              </a:ext>
            </a:extLst>
          </p:cNvPr>
          <p:cNvPicPr>
            <a:picLocks noChangeAspect="1"/>
          </p:cNvPicPr>
          <p:nvPr/>
        </p:nvPicPr>
        <p:blipFill>
          <a:blip r:embed="rId4" cstate="print"/>
          <a:stretch>
            <a:fillRect/>
          </a:stretch>
        </p:blipFill>
        <p:spPr>
          <a:xfrm>
            <a:off x="251520" y="5923847"/>
            <a:ext cx="1381818" cy="601497"/>
          </a:xfrm>
          <a:prstGeom prst="rect">
            <a:avLst/>
          </a:prstGeom>
        </p:spPr>
      </p:pic>
      <p:pic>
        <p:nvPicPr>
          <p:cNvPr id="6" name="Image 5">
            <a:extLst>
              <a:ext uri="{FF2B5EF4-FFF2-40B4-BE49-F238E27FC236}">
                <a16:creationId xmlns:a16="http://schemas.microsoft.com/office/drawing/2014/main" id="{0496D6E8-4292-4A55-8F23-6004868438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2248214" cy="1200318"/>
          </a:xfrm>
          <a:prstGeom prst="rect">
            <a:avLst/>
          </a:prstGeom>
        </p:spPr>
      </p:pic>
    </p:spTree>
    <p:extLst>
      <p:ext uri="{BB962C8B-B14F-4D97-AF65-F5344CB8AC3E}">
        <p14:creationId xmlns:p14="http://schemas.microsoft.com/office/powerpoint/2010/main" val="3458322177"/>
      </p:ext>
    </p:extLst>
  </p:cSld>
  <p:clrMap bg1="lt1" tx1="dk1" bg2="lt2" tx2="dk2" accent1="accent1" accent2="accent2" accent3="accent3" accent4="accent4" accent5="accent5" accent6="accent6" hlink="hlink" folHlink="folHlink"/>
  <p:sldLayoutIdLst>
    <p:sldLayoutId id="2147483680" r:id="rId1"/>
    <p:sldLayoutId id="2147483681"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5B3F7E4-DE98-459F-99D9-BA2B20E9A0F8}"/>
              </a:ext>
            </a:extLst>
          </p:cNvPr>
          <p:cNvSpPr/>
          <p:nvPr/>
        </p:nvSpPr>
        <p:spPr>
          <a:xfrm>
            <a:off x="1633338" y="0"/>
            <a:ext cx="7510662" cy="1200318"/>
          </a:xfrm>
          <a:prstGeom prst="rect">
            <a:avLst/>
          </a:prstGeom>
          <a:solidFill>
            <a:srgbClr val="F094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8" name="Прямоугольник 22">
            <a:extLst>
              <a:ext uri="{FF2B5EF4-FFF2-40B4-BE49-F238E27FC236}">
                <a16:creationId xmlns:a16="http://schemas.microsoft.com/office/drawing/2014/main" id="{0E593E41-39B7-4E6A-AEA9-4DD9EA3E80CE}"/>
              </a:ext>
            </a:extLst>
          </p:cNvPr>
          <p:cNvSpPr/>
          <p:nvPr/>
        </p:nvSpPr>
        <p:spPr>
          <a:xfrm>
            <a:off x="0" y="6669360"/>
            <a:ext cx="9144000" cy="188640"/>
          </a:xfrm>
          <a:prstGeom prst="rect">
            <a:avLst/>
          </a:prstGeom>
          <a:solidFill>
            <a:srgbClr val="2984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9" name="Рисунок 23" descr="logo-U-liege New.png">
            <a:extLst>
              <a:ext uri="{FF2B5EF4-FFF2-40B4-BE49-F238E27FC236}">
                <a16:creationId xmlns:a16="http://schemas.microsoft.com/office/drawing/2014/main" id="{1B2CD876-178A-4898-8A9B-BE05A5AF4C1E}"/>
              </a:ext>
            </a:extLst>
          </p:cNvPr>
          <p:cNvPicPr>
            <a:picLocks noChangeAspect="1"/>
          </p:cNvPicPr>
          <p:nvPr/>
        </p:nvPicPr>
        <p:blipFill>
          <a:blip r:embed="rId4" cstate="print"/>
          <a:stretch>
            <a:fillRect/>
          </a:stretch>
        </p:blipFill>
        <p:spPr>
          <a:xfrm>
            <a:off x="251520" y="5923847"/>
            <a:ext cx="1381818" cy="601497"/>
          </a:xfrm>
          <a:prstGeom prst="rect">
            <a:avLst/>
          </a:prstGeom>
        </p:spPr>
      </p:pic>
      <p:pic>
        <p:nvPicPr>
          <p:cNvPr id="6" name="Image 5">
            <a:extLst>
              <a:ext uri="{FF2B5EF4-FFF2-40B4-BE49-F238E27FC236}">
                <a16:creationId xmlns:a16="http://schemas.microsoft.com/office/drawing/2014/main" id="{0496D6E8-4292-4A55-8F23-6004868438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2248214" cy="1200318"/>
          </a:xfrm>
          <a:prstGeom prst="rect">
            <a:avLst/>
          </a:prstGeom>
        </p:spPr>
      </p:pic>
    </p:spTree>
    <p:extLst>
      <p:ext uri="{BB962C8B-B14F-4D97-AF65-F5344CB8AC3E}">
        <p14:creationId xmlns:p14="http://schemas.microsoft.com/office/powerpoint/2010/main" val="3735858348"/>
      </p:ext>
    </p:extLst>
  </p:cSld>
  <p:clrMap bg1="lt1" tx1="dk1" bg2="lt2" tx2="dk2" accent1="accent1" accent2="accent2" accent3="accent3" accent4="accent4" accent5="accent5" accent6="accent6" hlink="hlink" folHlink="folHlink"/>
  <p:sldLayoutIdLst>
    <p:sldLayoutId id="2147483693" r:id="rId1"/>
    <p:sldLayoutId id="214748369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5B3F7E4-DE98-459F-99D9-BA2B20E9A0F8}"/>
              </a:ext>
            </a:extLst>
          </p:cNvPr>
          <p:cNvSpPr/>
          <p:nvPr/>
        </p:nvSpPr>
        <p:spPr>
          <a:xfrm>
            <a:off x="1633338" y="0"/>
            <a:ext cx="7510662" cy="1200318"/>
          </a:xfrm>
          <a:prstGeom prst="rect">
            <a:avLst/>
          </a:prstGeom>
          <a:solidFill>
            <a:srgbClr val="95C6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8" name="Прямоугольник 22">
            <a:extLst>
              <a:ext uri="{FF2B5EF4-FFF2-40B4-BE49-F238E27FC236}">
                <a16:creationId xmlns:a16="http://schemas.microsoft.com/office/drawing/2014/main" id="{0E593E41-39B7-4E6A-AEA9-4DD9EA3E80CE}"/>
              </a:ext>
            </a:extLst>
          </p:cNvPr>
          <p:cNvSpPr/>
          <p:nvPr/>
        </p:nvSpPr>
        <p:spPr>
          <a:xfrm>
            <a:off x="0" y="6669360"/>
            <a:ext cx="9144000" cy="188640"/>
          </a:xfrm>
          <a:prstGeom prst="rect">
            <a:avLst/>
          </a:prstGeom>
          <a:solidFill>
            <a:srgbClr val="2984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9" name="Рисунок 23" descr="logo-U-liege New.png">
            <a:extLst>
              <a:ext uri="{FF2B5EF4-FFF2-40B4-BE49-F238E27FC236}">
                <a16:creationId xmlns:a16="http://schemas.microsoft.com/office/drawing/2014/main" id="{1B2CD876-178A-4898-8A9B-BE05A5AF4C1E}"/>
              </a:ext>
            </a:extLst>
          </p:cNvPr>
          <p:cNvPicPr>
            <a:picLocks noChangeAspect="1"/>
          </p:cNvPicPr>
          <p:nvPr/>
        </p:nvPicPr>
        <p:blipFill>
          <a:blip r:embed="rId4" cstate="print"/>
          <a:stretch>
            <a:fillRect/>
          </a:stretch>
        </p:blipFill>
        <p:spPr>
          <a:xfrm>
            <a:off x="251520" y="5923847"/>
            <a:ext cx="1381818" cy="601497"/>
          </a:xfrm>
          <a:prstGeom prst="rect">
            <a:avLst/>
          </a:prstGeom>
        </p:spPr>
      </p:pic>
      <p:pic>
        <p:nvPicPr>
          <p:cNvPr id="6" name="Image 5">
            <a:extLst>
              <a:ext uri="{FF2B5EF4-FFF2-40B4-BE49-F238E27FC236}">
                <a16:creationId xmlns:a16="http://schemas.microsoft.com/office/drawing/2014/main" id="{0496D6E8-4292-4A55-8F23-6004868438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2248214" cy="1200318"/>
          </a:xfrm>
          <a:prstGeom prst="rect">
            <a:avLst/>
          </a:prstGeom>
        </p:spPr>
      </p:pic>
    </p:spTree>
    <p:extLst>
      <p:ext uri="{BB962C8B-B14F-4D97-AF65-F5344CB8AC3E}">
        <p14:creationId xmlns:p14="http://schemas.microsoft.com/office/powerpoint/2010/main" val="1393708049"/>
      </p:ext>
    </p:extLst>
  </p:cSld>
  <p:clrMap bg1="lt1" tx1="dk1" bg2="lt2" tx2="dk2" accent1="accent1" accent2="accent2" accent3="accent3" accent4="accent4" accent5="accent5" accent6="accent6" hlink="hlink" folHlink="folHlink"/>
  <p:sldLayoutIdLst>
    <p:sldLayoutId id="2147483696" r:id="rId1"/>
    <p:sldLayoutId id="2147483697"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5B3F7E4-DE98-459F-99D9-BA2B20E9A0F8}"/>
              </a:ext>
            </a:extLst>
          </p:cNvPr>
          <p:cNvSpPr/>
          <p:nvPr/>
        </p:nvSpPr>
        <p:spPr>
          <a:xfrm>
            <a:off x="1633338" y="0"/>
            <a:ext cx="7510662" cy="1200318"/>
          </a:xfrm>
          <a:prstGeom prst="rect">
            <a:avLst/>
          </a:prstGeom>
          <a:solidFill>
            <a:srgbClr val="F056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8" name="Прямоугольник 22">
            <a:extLst>
              <a:ext uri="{FF2B5EF4-FFF2-40B4-BE49-F238E27FC236}">
                <a16:creationId xmlns:a16="http://schemas.microsoft.com/office/drawing/2014/main" id="{0E593E41-39B7-4E6A-AEA9-4DD9EA3E80CE}"/>
              </a:ext>
            </a:extLst>
          </p:cNvPr>
          <p:cNvSpPr/>
          <p:nvPr/>
        </p:nvSpPr>
        <p:spPr>
          <a:xfrm>
            <a:off x="0" y="6669360"/>
            <a:ext cx="9144000" cy="188640"/>
          </a:xfrm>
          <a:prstGeom prst="rect">
            <a:avLst/>
          </a:prstGeom>
          <a:solidFill>
            <a:srgbClr val="2984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9" name="Рисунок 23" descr="logo-U-liege New.png">
            <a:extLst>
              <a:ext uri="{FF2B5EF4-FFF2-40B4-BE49-F238E27FC236}">
                <a16:creationId xmlns:a16="http://schemas.microsoft.com/office/drawing/2014/main" id="{1B2CD876-178A-4898-8A9B-BE05A5AF4C1E}"/>
              </a:ext>
            </a:extLst>
          </p:cNvPr>
          <p:cNvPicPr>
            <a:picLocks noChangeAspect="1"/>
          </p:cNvPicPr>
          <p:nvPr/>
        </p:nvPicPr>
        <p:blipFill>
          <a:blip r:embed="rId4" cstate="print"/>
          <a:stretch>
            <a:fillRect/>
          </a:stretch>
        </p:blipFill>
        <p:spPr>
          <a:xfrm>
            <a:off x="251520" y="5923847"/>
            <a:ext cx="1381818" cy="601497"/>
          </a:xfrm>
          <a:prstGeom prst="rect">
            <a:avLst/>
          </a:prstGeom>
        </p:spPr>
      </p:pic>
      <p:pic>
        <p:nvPicPr>
          <p:cNvPr id="6" name="Image 5">
            <a:extLst>
              <a:ext uri="{FF2B5EF4-FFF2-40B4-BE49-F238E27FC236}">
                <a16:creationId xmlns:a16="http://schemas.microsoft.com/office/drawing/2014/main" id="{0496D6E8-4292-4A55-8F23-6004868438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2248214" cy="1200318"/>
          </a:xfrm>
          <a:prstGeom prst="rect">
            <a:avLst/>
          </a:prstGeom>
        </p:spPr>
      </p:pic>
    </p:spTree>
    <p:extLst>
      <p:ext uri="{BB962C8B-B14F-4D97-AF65-F5344CB8AC3E}">
        <p14:creationId xmlns:p14="http://schemas.microsoft.com/office/powerpoint/2010/main" val="1131762355"/>
      </p:ext>
    </p:extLst>
  </p:cSld>
  <p:clrMap bg1="lt1" tx1="dk1" bg2="lt2" tx2="dk2" accent1="accent1" accent2="accent2" accent3="accent3" accent4="accent4" accent5="accent5" accent6="accent6" hlink="hlink" folHlink="folHlink"/>
  <p:sldLayoutIdLst>
    <p:sldLayoutId id="2147483699" r:id="rId1"/>
    <p:sldLayoutId id="214748370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Прямоугольник 22">
            <a:extLst>
              <a:ext uri="{FF2B5EF4-FFF2-40B4-BE49-F238E27FC236}">
                <a16:creationId xmlns:a16="http://schemas.microsoft.com/office/drawing/2014/main" id="{0E593E41-39B7-4E6A-AEA9-4DD9EA3E80CE}"/>
              </a:ext>
            </a:extLst>
          </p:cNvPr>
          <p:cNvSpPr/>
          <p:nvPr/>
        </p:nvSpPr>
        <p:spPr>
          <a:xfrm>
            <a:off x="0" y="6669360"/>
            <a:ext cx="9144000" cy="188640"/>
          </a:xfrm>
          <a:prstGeom prst="rect">
            <a:avLst/>
          </a:prstGeom>
          <a:solidFill>
            <a:srgbClr val="2984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extLst>
      <p:ext uri="{BB962C8B-B14F-4D97-AF65-F5344CB8AC3E}">
        <p14:creationId xmlns:p14="http://schemas.microsoft.com/office/powerpoint/2010/main" val="959946999"/>
      </p:ext>
    </p:extLst>
  </p:cSld>
  <p:clrMap bg1="lt1" tx1="dk1" bg2="lt2" tx2="dk2" accent1="accent1" accent2="accent2" accent3="accent3" accent4="accent4" accent5="accent5" accent6="accent6" hlink="hlink" folHlink="folHlink"/>
  <p:sldLayoutIdLst>
    <p:sldLayoutId id="2147483702" r:id="rId1"/>
    <p:sldLayoutId id="2147483703"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17.tiff"/><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436CE8C-35BF-614B-B1BB-E1C247AFD8AE}"/>
              </a:ext>
            </a:extLst>
          </p:cNvPr>
          <p:cNvSpPr>
            <a:spLocks noGrp="1"/>
          </p:cNvSpPr>
          <p:nvPr>
            <p:ph type="title"/>
          </p:nvPr>
        </p:nvSpPr>
        <p:spPr>
          <a:xfrm>
            <a:off x="214618" y="3778780"/>
            <a:ext cx="4104456" cy="1421484"/>
          </a:xfrm>
        </p:spPr>
        <p:txBody>
          <a:bodyPr/>
          <a:lstStyle/>
          <a:p>
            <a:pPr algn="ctr"/>
            <a:br>
              <a:rPr lang="fr-FR" sz="2000" dirty="0"/>
            </a:br>
            <a:br>
              <a:rPr lang="fr-FR" sz="2000" dirty="0"/>
            </a:br>
            <a:endParaRPr lang="fr-FR" sz="2000" dirty="0"/>
          </a:p>
        </p:txBody>
      </p:sp>
      <p:sp>
        <p:nvSpPr>
          <p:cNvPr id="4" name="Espace réservé du texte 3">
            <a:extLst>
              <a:ext uri="{FF2B5EF4-FFF2-40B4-BE49-F238E27FC236}">
                <a16:creationId xmlns:a16="http://schemas.microsoft.com/office/drawing/2014/main" id="{E845A5BE-9459-FE49-8906-14B429D6282B}"/>
              </a:ext>
            </a:extLst>
          </p:cNvPr>
          <p:cNvSpPr>
            <a:spLocks noGrp="1"/>
          </p:cNvSpPr>
          <p:nvPr>
            <p:ph type="body" sz="quarter" idx="11"/>
          </p:nvPr>
        </p:nvSpPr>
        <p:spPr>
          <a:xfrm>
            <a:off x="425704" y="5859814"/>
            <a:ext cx="4183368" cy="812835"/>
          </a:xfrm>
        </p:spPr>
        <p:txBody>
          <a:bodyPr/>
          <a:lstStyle/>
          <a:p>
            <a:pPr indent="0">
              <a:buNone/>
            </a:pPr>
            <a:r>
              <a:rPr lang="fr-FR" dirty="0">
                <a:solidFill>
                  <a:srgbClr val="3991C1"/>
                </a:solidFill>
              </a:rPr>
              <a:t>Année académique 2020-2021</a:t>
            </a:r>
          </a:p>
          <a:p>
            <a:pPr indent="0">
              <a:buNone/>
            </a:pPr>
            <a:r>
              <a:rPr lang="fr-FR" dirty="0">
                <a:solidFill>
                  <a:srgbClr val="3991C1"/>
                </a:solidFill>
              </a:rPr>
              <a:t>Annie Niessen - </a:t>
            </a:r>
            <a:r>
              <a:rPr lang="fr-FR" dirty="0" err="1">
                <a:solidFill>
                  <a:srgbClr val="3991C1"/>
                </a:solidFill>
              </a:rPr>
              <a:t>annie.niessen@uliege.be</a:t>
            </a:r>
            <a:endParaRPr lang="fr-FR" dirty="0">
              <a:solidFill>
                <a:srgbClr val="3991C1"/>
              </a:solidFill>
            </a:endParaRPr>
          </a:p>
        </p:txBody>
      </p:sp>
      <p:sp>
        <p:nvSpPr>
          <p:cNvPr id="5" name="ZoneTexte 4">
            <a:extLst>
              <a:ext uri="{FF2B5EF4-FFF2-40B4-BE49-F238E27FC236}">
                <a16:creationId xmlns:a16="http://schemas.microsoft.com/office/drawing/2014/main" id="{453B0EFF-F055-0940-AD91-BFA8FFEB5DD4}"/>
              </a:ext>
            </a:extLst>
          </p:cNvPr>
          <p:cNvSpPr txBox="1"/>
          <p:nvPr/>
        </p:nvSpPr>
        <p:spPr>
          <a:xfrm>
            <a:off x="0" y="6519446"/>
            <a:ext cx="3742944" cy="338554"/>
          </a:xfrm>
          <a:prstGeom prst="rect">
            <a:avLst/>
          </a:prstGeom>
          <a:noFill/>
        </p:spPr>
        <p:txBody>
          <a:bodyPr wrap="square" rtlCol="0">
            <a:spAutoFit/>
          </a:bodyPr>
          <a:lstStyle/>
          <a:p>
            <a:r>
              <a:rPr lang="fr-FR" sz="1600" dirty="0">
                <a:solidFill>
                  <a:schemeClr val="bg1">
                    <a:lumMod val="50000"/>
                  </a:schemeClr>
                </a:solidFill>
              </a:rPr>
              <a:t>© Annie Niessen 2020</a:t>
            </a:r>
          </a:p>
        </p:txBody>
      </p:sp>
    </p:spTree>
    <p:extLst>
      <p:ext uri="{BB962C8B-B14F-4D97-AF65-F5344CB8AC3E}">
        <p14:creationId xmlns:p14="http://schemas.microsoft.com/office/powerpoint/2010/main" val="23125639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65F22A0-083F-E14D-A915-9F46EA31ECDD}"/>
              </a:ext>
            </a:extLst>
          </p:cNvPr>
          <p:cNvSpPr>
            <a:spLocks noGrp="1"/>
          </p:cNvSpPr>
          <p:nvPr>
            <p:ph type="title"/>
          </p:nvPr>
        </p:nvSpPr>
        <p:spPr/>
        <p:txBody>
          <a:bodyPr/>
          <a:lstStyle/>
          <a:p>
            <a:r>
              <a:rPr lang="fr-FR" dirty="0"/>
              <a:t>« Pays d’Europe »</a:t>
            </a:r>
          </a:p>
        </p:txBody>
      </p:sp>
      <p:pic>
        <p:nvPicPr>
          <p:cNvPr id="4" name="Image 3">
            <a:extLst>
              <a:ext uri="{FF2B5EF4-FFF2-40B4-BE49-F238E27FC236}">
                <a16:creationId xmlns:a16="http://schemas.microsoft.com/office/drawing/2014/main" id="{D2B501E0-F2D8-AD4E-AFBA-9F80DD8C2C16}"/>
              </a:ext>
            </a:extLst>
          </p:cNvPr>
          <p:cNvPicPr>
            <a:picLocks noChangeAspect="1"/>
          </p:cNvPicPr>
          <p:nvPr/>
        </p:nvPicPr>
        <p:blipFill>
          <a:blip r:embed="rId2"/>
          <a:stretch>
            <a:fillRect/>
          </a:stretch>
        </p:blipFill>
        <p:spPr>
          <a:xfrm>
            <a:off x="28576" y="1942794"/>
            <a:ext cx="6286500" cy="4710545"/>
          </a:xfrm>
          <a:prstGeom prst="rect">
            <a:avLst/>
          </a:prstGeom>
        </p:spPr>
      </p:pic>
      <p:sp>
        <p:nvSpPr>
          <p:cNvPr id="5" name="ZoneTexte 4">
            <a:extLst>
              <a:ext uri="{FF2B5EF4-FFF2-40B4-BE49-F238E27FC236}">
                <a16:creationId xmlns:a16="http://schemas.microsoft.com/office/drawing/2014/main" id="{ABC76154-B58A-B844-94B3-23F0ACB51F25}"/>
              </a:ext>
            </a:extLst>
          </p:cNvPr>
          <p:cNvSpPr txBox="1"/>
          <p:nvPr/>
        </p:nvSpPr>
        <p:spPr>
          <a:xfrm>
            <a:off x="6575961" y="5726769"/>
            <a:ext cx="1930364" cy="738664"/>
          </a:xfrm>
          <a:prstGeom prst="rect">
            <a:avLst/>
          </a:prstGeom>
          <a:noFill/>
        </p:spPr>
        <p:txBody>
          <a:bodyPr wrap="square" rtlCol="0">
            <a:spAutoFit/>
          </a:bodyPr>
          <a:lstStyle/>
          <a:p>
            <a:r>
              <a:rPr lang="fr-FR" sz="1400" dirty="0">
                <a:solidFill>
                  <a:schemeClr val="bg2">
                    <a:lumMod val="50000"/>
                  </a:schemeClr>
                </a:solidFill>
              </a:rPr>
              <a:t>https://</a:t>
            </a:r>
            <a:r>
              <a:rPr lang="fr-FR" sz="1400" dirty="0" err="1">
                <a:solidFill>
                  <a:schemeClr val="bg2">
                    <a:lumMod val="50000"/>
                  </a:schemeClr>
                </a:solidFill>
              </a:rPr>
              <a:t>europa.eu</a:t>
            </a:r>
            <a:r>
              <a:rPr lang="fr-FR" sz="1400" dirty="0">
                <a:solidFill>
                  <a:schemeClr val="bg2">
                    <a:lumMod val="50000"/>
                  </a:schemeClr>
                </a:solidFill>
              </a:rPr>
              <a:t>/</a:t>
            </a:r>
            <a:r>
              <a:rPr lang="fr-FR" sz="1400" dirty="0" err="1">
                <a:solidFill>
                  <a:schemeClr val="bg2">
                    <a:lumMod val="50000"/>
                  </a:schemeClr>
                </a:solidFill>
              </a:rPr>
              <a:t>european</a:t>
            </a:r>
            <a:r>
              <a:rPr lang="fr-FR" sz="1400" dirty="0">
                <a:solidFill>
                  <a:schemeClr val="bg2">
                    <a:lumMod val="50000"/>
                  </a:schemeClr>
                </a:solidFill>
              </a:rPr>
              <a:t>-union/about-eu/</a:t>
            </a:r>
            <a:r>
              <a:rPr lang="fr-FR" sz="1400" dirty="0" err="1">
                <a:solidFill>
                  <a:schemeClr val="bg2">
                    <a:lumMod val="50000"/>
                  </a:schemeClr>
                </a:solidFill>
              </a:rPr>
              <a:t>countries_fr</a:t>
            </a:r>
            <a:endParaRPr lang="fr-FR" sz="1400" dirty="0">
              <a:solidFill>
                <a:schemeClr val="bg2">
                  <a:lumMod val="50000"/>
                </a:schemeClr>
              </a:solidFill>
            </a:endParaRPr>
          </a:p>
        </p:txBody>
      </p:sp>
      <p:sp>
        <p:nvSpPr>
          <p:cNvPr id="3" name="ZoneTexte 2">
            <a:extLst>
              <a:ext uri="{FF2B5EF4-FFF2-40B4-BE49-F238E27FC236}">
                <a16:creationId xmlns:a16="http://schemas.microsoft.com/office/drawing/2014/main" id="{43648867-A936-CC45-AD82-DF66B407384F}"/>
              </a:ext>
            </a:extLst>
          </p:cNvPr>
          <p:cNvSpPr txBox="1"/>
          <p:nvPr/>
        </p:nvSpPr>
        <p:spPr>
          <a:xfrm>
            <a:off x="188216" y="1437938"/>
            <a:ext cx="8318109" cy="369332"/>
          </a:xfrm>
          <a:prstGeom prst="rect">
            <a:avLst/>
          </a:prstGeom>
          <a:noFill/>
        </p:spPr>
        <p:txBody>
          <a:bodyPr wrap="square" rtlCol="0">
            <a:spAutoFit/>
          </a:bodyPr>
          <a:lstStyle/>
          <a:p>
            <a:r>
              <a:rPr lang="fr-FR" b="1" dirty="0">
                <a:solidFill>
                  <a:srgbClr val="38859C"/>
                </a:solidFill>
              </a:rPr>
              <a:t>« Autres pays d’Europe » sur le site officiel </a:t>
            </a:r>
            <a:r>
              <a:rPr lang="fr-FR" b="1" dirty="0" err="1">
                <a:solidFill>
                  <a:srgbClr val="38859C"/>
                </a:solidFill>
              </a:rPr>
              <a:t>europa.eu</a:t>
            </a:r>
            <a:endParaRPr lang="fr-FR" b="1" dirty="0">
              <a:solidFill>
                <a:srgbClr val="38859C"/>
              </a:solidFill>
            </a:endParaRPr>
          </a:p>
        </p:txBody>
      </p:sp>
    </p:spTree>
    <p:extLst>
      <p:ext uri="{BB962C8B-B14F-4D97-AF65-F5344CB8AC3E}">
        <p14:creationId xmlns:p14="http://schemas.microsoft.com/office/powerpoint/2010/main" val="42143557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139245-B061-0A46-9A52-D8205131891E}"/>
              </a:ext>
            </a:extLst>
          </p:cNvPr>
          <p:cNvSpPr>
            <a:spLocks noGrp="1"/>
          </p:cNvSpPr>
          <p:nvPr>
            <p:ph type="title"/>
          </p:nvPr>
        </p:nvSpPr>
        <p:spPr/>
        <p:txBody>
          <a:bodyPr>
            <a:normAutofit/>
          </a:bodyPr>
          <a:lstStyle/>
          <a:p>
            <a:r>
              <a:rPr lang="fr-FR" sz="2400" dirty="0"/>
              <a:t>La formulation « Etat européen »: </a:t>
            </a:r>
            <a:br>
              <a:rPr lang="fr-FR" sz="2400" dirty="0"/>
            </a:br>
            <a:r>
              <a:rPr lang="fr-FR" sz="2400" dirty="0"/>
              <a:t>interprétations par l’UE au fil des élargissements </a:t>
            </a:r>
            <a:endParaRPr lang="fr-FR" sz="2800" dirty="0"/>
          </a:p>
        </p:txBody>
      </p:sp>
    </p:spTree>
    <p:extLst>
      <p:ext uri="{BB962C8B-B14F-4D97-AF65-F5344CB8AC3E}">
        <p14:creationId xmlns:p14="http://schemas.microsoft.com/office/powerpoint/2010/main" val="41620296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1AD7D10-634E-B047-B7C0-9B9193F372BD}"/>
              </a:ext>
            </a:extLst>
          </p:cNvPr>
          <p:cNvSpPr>
            <a:spLocks noGrp="1"/>
          </p:cNvSpPr>
          <p:nvPr>
            <p:ph type="title"/>
          </p:nvPr>
        </p:nvSpPr>
        <p:spPr/>
        <p:txBody>
          <a:bodyPr/>
          <a:lstStyle/>
          <a:p>
            <a:r>
              <a:rPr lang="fr-FR" dirty="0"/>
              <a:t>Etat européen/Europe ? </a:t>
            </a:r>
          </a:p>
        </p:txBody>
      </p:sp>
      <p:sp>
        <p:nvSpPr>
          <p:cNvPr id="3" name="Espace réservé du texte 2">
            <a:extLst>
              <a:ext uri="{FF2B5EF4-FFF2-40B4-BE49-F238E27FC236}">
                <a16:creationId xmlns:a16="http://schemas.microsoft.com/office/drawing/2014/main" id="{36B9BD3D-7EBA-324E-B7F6-484668A18C8B}"/>
              </a:ext>
            </a:extLst>
          </p:cNvPr>
          <p:cNvSpPr>
            <a:spLocks noGrp="1"/>
          </p:cNvSpPr>
          <p:nvPr>
            <p:ph type="body" sz="quarter" idx="10"/>
          </p:nvPr>
        </p:nvSpPr>
        <p:spPr>
          <a:xfrm>
            <a:off x="2043113" y="2900362"/>
            <a:ext cx="4957762" cy="1543050"/>
          </a:xfrm>
          <a:ln w="38100">
            <a:solidFill>
              <a:srgbClr val="FFCD00"/>
            </a:solidFill>
          </a:ln>
        </p:spPr>
        <p:txBody>
          <a:bodyPr/>
          <a:lstStyle/>
          <a:p>
            <a:pPr marL="0" indent="0" algn="ctr">
              <a:buNone/>
            </a:pPr>
            <a:r>
              <a:rPr lang="fr-FR" b="1" dirty="0">
                <a:solidFill>
                  <a:srgbClr val="38859C"/>
                </a:solidFill>
              </a:rPr>
              <a:t>Qu’est-ce qu’un Etat européen</a:t>
            </a:r>
          </a:p>
          <a:p>
            <a:pPr marL="0" indent="0" algn="ctr">
              <a:buNone/>
            </a:pPr>
            <a:r>
              <a:rPr lang="fr-FR" b="1" dirty="0">
                <a:solidFill>
                  <a:srgbClr val="38859C"/>
                </a:solidFill>
              </a:rPr>
              <a:t>ou qu’est-ce que l’Europe </a:t>
            </a:r>
          </a:p>
          <a:p>
            <a:pPr marL="0" indent="0" algn="ctr">
              <a:buNone/>
            </a:pPr>
            <a:r>
              <a:rPr lang="fr-FR" b="1" dirty="0">
                <a:solidFill>
                  <a:srgbClr val="38859C"/>
                </a:solidFill>
              </a:rPr>
              <a:t>pour vous ? </a:t>
            </a:r>
          </a:p>
        </p:txBody>
      </p:sp>
    </p:spTree>
    <p:extLst>
      <p:ext uri="{BB962C8B-B14F-4D97-AF65-F5344CB8AC3E}">
        <p14:creationId xmlns:p14="http://schemas.microsoft.com/office/powerpoint/2010/main" val="4437721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B30E799-8C36-D04E-B3DF-260282BFC2E8}"/>
              </a:ext>
            </a:extLst>
          </p:cNvPr>
          <p:cNvSpPr>
            <a:spLocks noGrp="1"/>
          </p:cNvSpPr>
          <p:nvPr>
            <p:ph type="title"/>
          </p:nvPr>
        </p:nvSpPr>
        <p:spPr/>
        <p:txBody>
          <a:bodyPr/>
          <a:lstStyle/>
          <a:p>
            <a:r>
              <a:rPr lang="fr-FR" dirty="0"/>
              <a:t>Etat européen ?</a:t>
            </a:r>
          </a:p>
        </p:txBody>
      </p:sp>
      <p:sp>
        <p:nvSpPr>
          <p:cNvPr id="3" name="Espace réservé du texte 2">
            <a:extLst>
              <a:ext uri="{FF2B5EF4-FFF2-40B4-BE49-F238E27FC236}">
                <a16:creationId xmlns:a16="http://schemas.microsoft.com/office/drawing/2014/main" id="{40DD4A94-AF44-3B40-AF87-77A0B9550D06}"/>
              </a:ext>
            </a:extLst>
          </p:cNvPr>
          <p:cNvSpPr>
            <a:spLocks noGrp="1"/>
          </p:cNvSpPr>
          <p:nvPr>
            <p:ph type="body" sz="quarter" idx="10"/>
          </p:nvPr>
        </p:nvSpPr>
        <p:spPr/>
        <p:txBody>
          <a:bodyPr/>
          <a:lstStyle/>
          <a:p>
            <a:pPr marL="0" indent="0">
              <a:buNone/>
            </a:pPr>
            <a:r>
              <a:rPr lang="fr-FR" sz="2400" b="1" dirty="0">
                <a:solidFill>
                  <a:srgbClr val="38859C"/>
                </a:solidFill>
              </a:rPr>
              <a:t>Qu’est-ce qu’un Etat « européen » ? Qu’est-ce que l’Europe ? </a:t>
            </a:r>
          </a:p>
          <a:p>
            <a:endParaRPr lang="fr-FR" sz="1600" dirty="0"/>
          </a:p>
          <a:p>
            <a:pPr lvl="1"/>
            <a:r>
              <a:rPr lang="fr-FR" sz="2400" dirty="0"/>
              <a:t>En Europe ? Quelles frontières ? Ou s’arrête-t-elle ? Continent européen ? </a:t>
            </a:r>
          </a:p>
          <a:p>
            <a:pPr lvl="1"/>
            <a:r>
              <a:rPr lang="fr-FR" sz="2400" dirty="0"/>
              <a:t>Culture européenne ? Cultures européennes ? </a:t>
            </a:r>
          </a:p>
          <a:p>
            <a:pPr lvl="1"/>
            <a:r>
              <a:rPr lang="fr-FR" sz="2400" dirty="0"/>
              <a:t>Histoire commune ? Traditions héritées ? Depuis quand ? </a:t>
            </a:r>
          </a:p>
          <a:p>
            <a:pPr lvl="1"/>
            <a:r>
              <a:rPr lang="fr-FR" sz="2400" dirty="0"/>
              <a:t>Héritage linguistique ? </a:t>
            </a:r>
          </a:p>
          <a:p>
            <a:pPr lvl="1"/>
            <a:r>
              <a:rPr lang="fr-FR" sz="2400" dirty="0"/>
              <a:t>Valeurs communes ? </a:t>
            </a:r>
          </a:p>
          <a:p>
            <a:pPr lvl="1"/>
            <a:r>
              <a:rPr lang="fr-FR" sz="2400" dirty="0"/>
              <a:t>Religion ? </a:t>
            </a:r>
          </a:p>
          <a:p>
            <a:pPr lvl="1"/>
            <a:r>
              <a:rPr lang="fr-FR" sz="2400" dirty="0"/>
              <a:t>Héritage de la colonisation ? Quelles parties du monde ? </a:t>
            </a:r>
          </a:p>
          <a:p>
            <a:pPr lvl="1"/>
            <a:r>
              <a:rPr lang="fr-FR" sz="2400" dirty="0"/>
              <a:t>…</a:t>
            </a:r>
          </a:p>
          <a:p>
            <a:pPr lvl="1"/>
            <a:endParaRPr lang="fr-FR" sz="2400" dirty="0"/>
          </a:p>
          <a:p>
            <a:pPr marL="457200" lvl="1" indent="0">
              <a:buNone/>
            </a:pPr>
            <a:endParaRPr lang="fr-FR" dirty="0"/>
          </a:p>
        </p:txBody>
      </p:sp>
    </p:spTree>
    <p:extLst>
      <p:ext uri="{BB962C8B-B14F-4D97-AF65-F5344CB8AC3E}">
        <p14:creationId xmlns:p14="http://schemas.microsoft.com/office/powerpoint/2010/main" val="13822556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37DAD13-AC82-EB45-A759-8107A42DB5C6}"/>
              </a:ext>
            </a:extLst>
          </p:cNvPr>
          <p:cNvSpPr>
            <a:spLocks noGrp="1"/>
          </p:cNvSpPr>
          <p:nvPr>
            <p:ph type="title"/>
          </p:nvPr>
        </p:nvSpPr>
        <p:spPr/>
        <p:txBody>
          <a:bodyPr/>
          <a:lstStyle/>
          <a:p>
            <a:r>
              <a:rPr lang="fr-FR" dirty="0"/>
              <a:t>Représentations de l’Europe</a:t>
            </a:r>
          </a:p>
        </p:txBody>
      </p:sp>
      <p:sp>
        <p:nvSpPr>
          <p:cNvPr id="3" name="Espace réservé du texte 2">
            <a:extLst>
              <a:ext uri="{FF2B5EF4-FFF2-40B4-BE49-F238E27FC236}">
                <a16:creationId xmlns:a16="http://schemas.microsoft.com/office/drawing/2014/main" id="{36A8ACC5-F54B-FA48-97CD-1834BD1C2B82}"/>
              </a:ext>
            </a:extLst>
          </p:cNvPr>
          <p:cNvSpPr>
            <a:spLocks noGrp="1"/>
          </p:cNvSpPr>
          <p:nvPr>
            <p:ph type="body" sz="quarter" idx="10"/>
          </p:nvPr>
        </p:nvSpPr>
        <p:spPr/>
        <p:txBody>
          <a:bodyPr/>
          <a:lstStyle/>
          <a:p>
            <a:r>
              <a:rPr lang="fr-FR" sz="2400" dirty="0"/>
              <a:t>Différentes représentations en fonction </a:t>
            </a:r>
          </a:p>
          <a:p>
            <a:pPr lvl="1"/>
            <a:r>
              <a:rPr lang="fr-FR" sz="2000" dirty="0"/>
              <a:t>des époques</a:t>
            </a:r>
          </a:p>
          <a:p>
            <a:pPr lvl="1"/>
            <a:r>
              <a:rPr lang="fr-FR" sz="2000" dirty="0"/>
              <a:t>des acteurs (points de vue, objectifs, …)</a:t>
            </a:r>
          </a:p>
          <a:p>
            <a:pPr lvl="1"/>
            <a:r>
              <a:rPr lang="fr-FR" sz="2000" dirty="0"/>
              <a:t>des disciplines</a:t>
            </a:r>
          </a:p>
          <a:p>
            <a:pPr lvl="1"/>
            <a:r>
              <a:rPr lang="fr-FR" sz="2000" dirty="0"/>
              <a:t>des pays</a:t>
            </a:r>
          </a:p>
          <a:p>
            <a:pPr lvl="1"/>
            <a:r>
              <a:rPr lang="fr-FR" sz="2000" dirty="0"/>
              <a:t>… </a:t>
            </a:r>
          </a:p>
          <a:p>
            <a:r>
              <a:rPr lang="fr-FR" sz="2400" dirty="0"/>
              <a:t>Les représentations sont</a:t>
            </a:r>
          </a:p>
          <a:p>
            <a:pPr lvl="1"/>
            <a:r>
              <a:rPr lang="fr-FR" sz="2000" dirty="0"/>
              <a:t>parfois issues de faits, d’évènements historiques, de constatations (mesurables ou non)</a:t>
            </a:r>
          </a:p>
          <a:p>
            <a:pPr lvl="1"/>
            <a:r>
              <a:rPr lang="fr-FR" sz="2000" dirty="0"/>
              <a:t>parfois basées sur des perceptions, mythes, récits, préjugés, faits déformés ou incertains, … </a:t>
            </a:r>
            <a:endParaRPr lang="fr-FR" sz="2000" dirty="0">
              <a:sym typeface="Wingdings" pitchFamily="2" charset="2"/>
            </a:endParaRPr>
          </a:p>
          <a:p>
            <a:pPr marL="0" indent="0">
              <a:buNone/>
            </a:pPr>
            <a:r>
              <a:rPr lang="fr-FR" sz="2000" dirty="0">
                <a:sym typeface="Wingdings" pitchFamily="2" charset="2"/>
              </a:rPr>
              <a:t> </a:t>
            </a:r>
            <a:r>
              <a:rPr lang="fr-FR" sz="2000" dirty="0"/>
              <a:t>largement utilisées dans les discours politiques, à l’école, dans les médias, …</a:t>
            </a:r>
          </a:p>
          <a:p>
            <a:pPr lvl="1"/>
            <a:endParaRPr lang="fr-FR" dirty="0"/>
          </a:p>
        </p:txBody>
      </p:sp>
    </p:spTree>
    <p:extLst>
      <p:ext uri="{BB962C8B-B14F-4D97-AF65-F5344CB8AC3E}">
        <p14:creationId xmlns:p14="http://schemas.microsoft.com/office/powerpoint/2010/main" val="39574216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788E267-9173-F648-8979-5AC610003F24}"/>
              </a:ext>
            </a:extLst>
          </p:cNvPr>
          <p:cNvSpPr>
            <a:spLocks noGrp="1"/>
          </p:cNvSpPr>
          <p:nvPr>
            <p:ph type="title"/>
          </p:nvPr>
        </p:nvSpPr>
        <p:spPr/>
        <p:txBody>
          <a:bodyPr/>
          <a:lstStyle/>
          <a:p>
            <a:r>
              <a:rPr lang="fr-FR" dirty="0"/>
              <a:t>Interprétations UE</a:t>
            </a:r>
          </a:p>
        </p:txBody>
      </p:sp>
      <p:sp>
        <p:nvSpPr>
          <p:cNvPr id="3" name="Espace réservé du texte 2">
            <a:extLst>
              <a:ext uri="{FF2B5EF4-FFF2-40B4-BE49-F238E27FC236}">
                <a16:creationId xmlns:a16="http://schemas.microsoft.com/office/drawing/2014/main" id="{04BB6A45-8830-A143-98D8-EE39E5883578}"/>
              </a:ext>
            </a:extLst>
          </p:cNvPr>
          <p:cNvSpPr>
            <a:spLocks noGrp="1"/>
          </p:cNvSpPr>
          <p:nvPr>
            <p:ph type="body" sz="quarter" idx="10"/>
          </p:nvPr>
        </p:nvSpPr>
        <p:spPr>
          <a:xfrm>
            <a:off x="288758" y="1594624"/>
            <a:ext cx="8626642" cy="4114800"/>
          </a:xfrm>
        </p:spPr>
        <p:txBody>
          <a:bodyPr/>
          <a:lstStyle/>
          <a:p>
            <a:r>
              <a:rPr lang="fr-FR" sz="2000" dirty="0"/>
              <a:t>Formulation « Etat européen » = vague </a:t>
            </a:r>
            <a:r>
              <a:rPr lang="fr-FR" sz="2000" dirty="0">
                <a:sym typeface="Wingdings" pitchFamily="2" charset="2"/>
              </a:rPr>
              <a:t> </a:t>
            </a:r>
            <a:r>
              <a:rPr lang="fr-FR" sz="2000" dirty="0"/>
              <a:t>à interpréter. </a:t>
            </a:r>
          </a:p>
          <a:p>
            <a:r>
              <a:rPr lang="fr-FR" sz="2000" dirty="0"/>
              <a:t>Quand ? </a:t>
            </a:r>
          </a:p>
          <a:p>
            <a:pPr lvl="1">
              <a:buFont typeface="Wingdings" pitchFamily="2" charset="2"/>
              <a:buChar char="ü"/>
            </a:pPr>
            <a:r>
              <a:rPr lang="fr-FR" sz="2000" dirty="0"/>
              <a:t>Demandes d’adhésion </a:t>
            </a:r>
          </a:p>
          <a:p>
            <a:pPr lvl="1">
              <a:buFont typeface="Wingdings" pitchFamily="2" charset="2"/>
              <a:buChar char="ü"/>
            </a:pPr>
            <a:r>
              <a:rPr lang="fr-FR" sz="2000" dirty="0"/>
              <a:t>Élargissements envisagés</a:t>
            </a:r>
          </a:p>
          <a:p>
            <a:pPr lvl="1">
              <a:buFont typeface="Wingdings" pitchFamily="2" charset="2"/>
              <a:buChar char="ü"/>
            </a:pPr>
            <a:r>
              <a:rPr lang="fr-FR" sz="2000" dirty="0"/>
              <a:t>Identité européenne </a:t>
            </a:r>
          </a:p>
          <a:p>
            <a:r>
              <a:rPr lang="fr-FR" sz="2000" dirty="0"/>
              <a:t>Qui est le plus susceptible de se prononcer ? </a:t>
            </a:r>
          </a:p>
          <a:p>
            <a:pPr lvl="1">
              <a:buFont typeface="Wingdings" pitchFamily="2" charset="2"/>
              <a:buChar char="ü"/>
            </a:pPr>
            <a:r>
              <a:rPr lang="fr-FR" sz="2000" dirty="0"/>
              <a:t>La Commission dans ses avis </a:t>
            </a:r>
          </a:p>
          <a:p>
            <a:pPr lvl="1">
              <a:buFont typeface="Wingdings" pitchFamily="2" charset="2"/>
              <a:buChar char="ü"/>
            </a:pPr>
            <a:r>
              <a:rPr lang="fr-FR" sz="2000" dirty="0"/>
              <a:t>Le Conseil européen dans ses conclusions </a:t>
            </a:r>
          </a:p>
          <a:p>
            <a:pPr lvl="1">
              <a:buFont typeface="Wingdings" pitchFamily="2" charset="2"/>
              <a:buChar char="ü"/>
            </a:pPr>
            <a:r>
              <a:rPr lang="fr-FR" sz="2000" dirty="0"/>
              <a:t>D’autres acteurs, tels que les Présidents des institutions, dans certains de leurs discours</a:t>
            </a:r>
          </a:p>
          <a:p>
            <a:pPr lvl="1"/>
            <a:endParaRPr lang="fr-FR" sz="2000" dirty="0"/>
          </a:p>
          <a:p>
            <a:pPr lvl="1"/>
            <a:endParaRPr lang="fr-FR" sz="1050" dirty="0"/>
          </a:p>
        </p:txBody>
      </p:sp>
    </p:spTree>
    <p:extLst>
      <p:ext uri="{BB962C8B-B14F-4D97-AF65-F5344CB8AC3E}">
        <p14:creationId xmlns:p14="http://schemas.microsoft.com/office/powerpoint/2010/main" val="6103288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C7FDACA-48D7-0D45-B63D-97C10CAA7F21}"/>
              </a:ext>
            </a:extLst>
          </p:cNvPr>
          <p:cNvSpPr>
            <a:spLocks noGrp="1"/>
          </p:cNvSpPr>
          <p:nvPr>
            <p:ph type="title"/>
          </p:nvPr>
        </p:nvSpPr>
        <p:spPr/>
        <p:txBody>
          <a:bodyPr/>
          <a:lstStyle/>
          <a:p>
            <a:r>
              <a:rPr lang="fr-FR" dirty="0"/>
              <a:t>Interprétations UE</a:t>
            </a:r>
          </a:p>
        </p:txBody>
      </p:sp>
      <p:sp>
        <p:nvSpPr>
          <p:cNvPr id="3" name="Espace réservé du texte 2">
            <a:extLst>
              <a:ext uri="{FF2B5EF4-FFF2-40B4-BE49-F238E27FC236}">
                <a16:creationId xmlns:a16="http://schemas.microsoft.com/office/drawing/2014/main" id="{3F92BE29-615F-7847-B560-736E51269469}"/>
              </a:ext>
            </a:extLst>
          </p:cNvPr>
          <p:cNvSpPr>
            <a:spLocks noGrp="1"/>
          </p:cNvSpPr>
          <p:nvPr>
            <p:ph type="body" sz="quarter" idx="10"/>
          </p:nvPr>
        </p:nvSpPr>
        <p:spPr/>
        <p:txBody>
          <a:bodyPr/>
          <a:lstStyle/>
          <a:p>
            <a:pPr marL="0" indent="0">
              <a:buNone/>
            </a:pPr>
            <a:r>
              <a:rPr lang="fr-FR" sz="2400" b="1" dirty="0">
                <a:solidFill>
                  <a:srgbClr val="29849B"/>
                </a:solidFill>
              </a:rPr>
              <a:t>Exemples d’avis de la Commission</a:t>
            </a:r>
          </a:p>
          <a:p>
            <a:endParaRPr lang="fr-FR" dirty="0"/>
          </a:p>
          <a:p>
            <a:endParaRPr lang="fr-FR" dirty="0"/>
          </a:p>
        </p:txBody>
      </p:sp>
      <p:pic>
        <p:nvPicPr>
          <p:cNvPr id="4" name="Image 3">
            <a:extLst>
              <a:ext uri="{FF2B5EF4-FFF2-40B4-BE49-F238E27FC236}">
                <a16:creationId xmlns:a16="http://schemas.microsoft.com/office/drawing/2014/main" id="{634D9C9A-BDAB-EB4B-9E7B-B1204F65F0D9}"/>
              </a:ext>
            </a:extLst>
          </p:cNvPr>
          <p:cNvPicPr>
            <a:picLocks noChangeAspect="1"/>
          </p:cNvPicPr>
          <p:nvPr/>
        </p:nvPicPr>
        <p:blipFill>
          <a:blip r:embed="rId2"/>
          <a:stretch>
            <a:fillRect/>
          </a:stretch>
        </p:blipFill>
        <p:spPr>
          <a:xfrm>
            <a:off x="3236520" y="2087574"/>
            <a:ext cx="5361214" cy="678635"/>
          </a:xfrm>
          <a:prstGeom prst="rect">
            <a:avLst/>
          </a:prstGeom>
          <a:ln>
            <a:solidFill>
              <a:schemeClr val="tx1"/>
            </a:solidFill>
          </a:ln>
        </p:spPr>
      </p:pic>
      <p:pic>
        <p:nvPicPr>
          <p:cNvPr id="5" name="Image 4">
            <a:extLst>
              <a:ext uri="{FF2B5EF4-FFF2-40B4-BE49-F238E27FC236}">
                <a16:creationId xmlns:a16="http://schemas.microsoft.com/office/drawing/2014/main" id="{23F0AF41-D7FD-9948-B142-06636DF38B30}"/>
              </a:ext>
            </a:extLst>
          </p:cNvPr>
          <p:cNvPicPr>
            <a:picLocks noChangeAspect="1"/>
          </p:cNvPicPr>
          <p:nvPr/>
        </p:nvPicPr>
        <p:blipFill>
          <a:blip r:embed="rId3"/>
          <a:stretch>
            <a:fillRect/>
          </a:stretch>
        </p:blipFill>
        <p:spPr>
          <a:xfrm>
            <a:off x="388929" y="3028687"/>
            <a:ext cx="5235833" cy="1556849"/>
          </a:xfrm>
          <a:prstGeom prst="rect">
            <a:avLst/>
          </a:prstGeom>
          <a:ln>
            <a:solidFill>
              <a:schemeClr val="tx1"/>
            </a:solidFill>
          </a:ln>
        </p:spPr>
      </p:pic>
      <p:pic>
        <p:nvPicPr>
          <p:cNvPr id="6" name="Image 5">
            <a:extLst>
              <a:ext uri="{FF2B5EF4-FFF2-40B4-BE49-F238E27FC236}">
                <a16:creationId xmlns:a16="http://schemas.microsoft.com/office/drawing/2014/main" id="{43CAEB04-BCFE-484D-8A61-75D29F150102}"/>
              </a:ext>
            </a:extLst>
          </p:cNvPr>
          <p:cNvPicPr>
            <a:picLocks noChangeAspect="1"/>
          </p:cNvPicPr>
          <p:nvPr/>
        </p:nvPicPr>
        <p:blipFill rotWithShape="1">
          <a:blip r:embed="rId4"/>
          <a:srcRect t="-18712"/>
          <a:stretch/>
        </p:blipFill>
        <p:spPr>
          <a:xfrm>
            <a:off x="961012" y="4848014"/>
            <a:ext cx="7636722" cy="628319"/>
          </a:xfrm>
          <a:prstGeom prst="rect">
            <a:avLst/>
          </a:prstGeom>
          <a:ln>
            <a:solidFill>
              <a:schemeClr val="tx1"/>
            </a:solidFill>
          </a:ln>
        </p:spPr>
      </p:pic>
      <p:sp>
        <p:nvSpPr>
          <p:cNvPr id="7" name="ZoneTexte 6">
            <a:extLst>
              <a:ext uri="{FF2B5EF4-FFF2-40B4-BE49-F238E27FC236}">
                <a16:creationId xmlns:a16="http://schemas.microsoft.com/office/drawing/2014/main" id="{7ECDF66E-5B78-F546-AD2B-F4292FF1FEBA}"/>
              </a:ext>
            </a:extLst>
          </p:cNvPr>
          <p:cNvSpPr txBox="1"/>
          <p:nvPr/>
        </p:nvSpPr>
        <p:spPr>
          <a:xfrm>
            <a:off x="1656164" y="2489443"/>
            <a:ext cx="1957842" cy="338554"/>
          </a:xfrm>
          <a:prstGeom prst="rect">
            <a:avLst/>
          </a:prstGeom>
          <a:noFill/>
        </p:spPr>
        <p:txBody>
          <a:bodyPr wrap="square" rtlCol="0">
            <a:spAutoFit/>
          </a:bodyPr>
          <a:lstStyle/>
          <a:p>
            <a:r>
              <a:rPr lang="fr-FR" sz="1600" dirty="0">
                <a:solidFill>
                  <a:schemeClr val="bg2">
                    <a:lumMod val="25000"/>
                  </a:schemeClr>
                </a:solidFill>
              </a:rPr>
              <a:t>Norvège 1993</a:t>
            </a:r>
          </a:p>
        </p:txBody>
      </p:sp>
      <p:sp>
        <p:nvSpPr>
          <p:cNvPr id="8" name="ZoneTexte 7">
            <a:extLst>
              <a:ext uri="{FF2B5EF4-FFF2-40B4-BE49-F238E27FC236}">
                <a16:creationId xmlns:a16="http://schemas.microsoft.com/office/drawing/2014/main" id="{F8C09933-549D-CB46-BFD0-FCC5D91A07EC}"/>
              </a:ext>
            </a:extLst>
          </p:cNvPr>
          <p:cNvSpPr txBox="1"/>
          <p:nvPr/>
        </p:nvSpPr>
        <p:spPr>
          <a:xfrm>
            <a:off x="5624762" y="4286727"/>
            <a:ext cx="1957842" cy="338554"/>
          </a:xfrm>
          <a:prstGeom prst="rect">
            <a:avLst/>
          </a:prstGeom>
          <a:noFill/>
        </p:spPr>
        <p:txBody>
          <a:bodyPr wrap="square" rtlCol="0">
            <a:spAutoFit/>
          </a:bodyPr>
          <a:lstStyle/>
          <a:p>
            <a:r>
              <a:rPr lang="fr-FR" sz="1600" dirty="0">
                <a:solidFill>
                  <a:schemeClr val="bg2">
                    <a:lumMod val="25000"/>
                  </a:schemeClr>
                </a:solidFill>
              </a:rPr>
              <a:t>Grèce 1979</a:t>
            </a:r>
          </a:p>
        </p:txBody>
      </p:sp>
      <p:sp>
        <p:nvSpPr>
          <p:cNvPr id="9" name="ZoneTexte 8">
            <a:extLst>
              <a:ext uri="{FF2B5EF4-FFF2-40B4-BE49-F238E27FC236}">
                <a16:creationId xmlns:a16="http://schemas.microsoft.com/office/drawing/2014/main" id="{53850050-1E2E-9149-928D-A19615884050}"/>
              </a:ext>
            </a:extLst>
          </p:cNvPr>
          <p:cNvSpPr txBox="1"/>
          <p:nvPr/>
        </p:nvSpPr>
        <p:spPr>
          <a:xfrm>
            <a:off x="6291160" y="5482831"/>
            <a:ext cx="2597470" cy="338554"/>
          </a:xfrm>
          <a:prstGeom prst="rect">
            <a:avLst/>
          </a:prstGeom>
          <a:noFill/>
        </p:spPr>
        <p:txBody>
          <a:bodyPr wrap="square" rtlCol="0">
            <a:spAutoFit/>
          </a:bodyPr>
          <a:lstStyle/>
          <a:p>
            <a:r>
              <a:rPr lang="fr-FR" sz="1600" dirty="0">
                <a:solidFill>
                  <a:schemeClr val="bg2">
                    <a:lumMod val="25000"/>
                  </a:schemeClr>
                </a:solidFill>
              </a:rPr>
              <a:t>Bosnie-Herzégovine 2019</a:t>
            </a:r>
          </a:p>
        </p:txBody>
      </p:sp>
    </p:spTree>
    <p:extLst>
      <p:ext uri="{BB962C8B-B14F-4D97-AF65-F5344CB8AC3E}">
        <p14:creationId xmlns:p14="http://schemas.microsoft.com/office/powerpoint/2010/main" val="11927204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BDE23A3-7817-4D48-9143-3642F36826E2}"/>
              </a:ext>
            </a:extLst>
          </p:cNvPr>
          <p:cNvSpPr>
            <a:spLocks noGrp="1"/>
          </p:cNvSpPr>
          <p:nvPr>
            <p:ph type="title"/>
          </p:nvPr>
        </p:nvSpPr>
        <p:spPr/>
        <p:txBody>
          <a:bodyPr/>
          <a:lstStyle/>
          <a:p>
            <a:r>
              <a:rPr lang="fr-FR" dirty="0"/>
              <a:t>Interprétations UE</a:t>
            </a:r>
          </a:p>
        </p:txBody>
      </p:sp>
      <p:sp>
        <p:nvSpPr>
          <p:cNvPr id="3" name="Espace réservé du texte 2">
            <a:extLst>
              <a:ext uri="{FF2B5EF4-FFF2-40B4-BE49-F238E27FC236}">
                <a16:creationId xmlns:a16="http://schemas.microsoft.com/office/drawing/2014/main" id="{15484923-F765-8545-81E6-20E4E3189858}"/>
              </a:ext>
            </a:extLst>
          </p:cNvPr>
          <p:cNvSpPr>
            <a:spLocks noGrp="1"/>
          </p:cNvSpPr>
          <p:nvPr>
            <p:ph type="body" sz="quarter" idx="10"/>
          </p:nvPr>
        </p:nvSpPr>
        <p:spPr>
          <a:xfrm>
            <a:off x="304800" y="1457325"/>
            <a:ext cx="8610600" cy="4292293"/>
          </a:xfrm>
        </p:spPr>
        <p:txBody>
          <a:bodyPr/>
          <a:lstStyle/>
          <a:p>
            <a:pPr marL="0" indent="0">
              <a:buNone/>
            </a:pPr>
            <a:r>
              <a:rPr lang="fr-FR" sz="2000" b="1" dirty="0">
                <a:solidFill>
                  <a:srgbClr val="38859C"/>
                </a:solidFill>
              </a:rPr>
              <a:t>6 interprétations </a:t>
            </a:r>
          </a:p>
          <a:p>
            <a:pPr marL="0" indent="0">
              <a:buNone/>
            </a:pPr>
            <a:endParaRPr lang="fr-FR" sz="800" b="1" dirty="0">
              <a:solidFill>
                <a:srgbClr val="38859C"/>
              </a:solidFill>
            </a:endParaRPr>
          </a:p>
          <a:p>
            <a:pPr marL="0" indent="0">
              <a:buNone/>
            </a:pPr>
            <a:r>
              <a:rPr lang="fr-FR" sz="2000" dirty="0"/>
              <a:t>4 interprétations « discours des institutions » :</a:t>
            </a:r>
          </a:p>
          <a:p>
            <a:pPr lvl="1"/>
            <a:r>
              <a:rPr lang="fr-FR" sz="2000" dirty="0"/>
              <a:t>géographique</a:t>
            </a:r>
          </a:p>
          <a:p>
            <a:pPr lvl="1"/>
            <a:r>
              <a:rPr lang="fr-FR" sz="2000" dirty="0"/>
              <a:t>culturelle</a:t>
            </a:r>
          </a:p>
          <a:p>
            <a:pPr lvl="1"/>
            <a:r>
              <a:rPr lang="fr-FR" sz="2000" dirty="0"/>
              <a:t>historique</a:t>
            </a:r>
          </a:p>
          <a:p>
            <a:pPr lvl="1"/>
            <a:r>
              <a:rPr lang="fr-FR" sz="2000" dirty="0"/>
              <a:t>politico-juridique </a:t>
            </a:r>
          </a:p>
          <a:p>
            <a:pPr marL="457200" lvl="1" indent="0">
              <a:buNone/>
            </a:pPr>
            <a:endParaRPr lang="fr-FR" sz="2000" dirty="0"/>
          </a:p>
          <a:p>
            <a:pPr marL="0" indent="0">
              <a:buNone/>
            </a:pPr>
            <a:r>
              <a:rPr lang="fr-FR" sz="2000" dirty="0"/>
              <a:t>2 interprétations « configuration de l’Union » :</a:t>
            </a:r>
          </a:p>
          <a:p>
            <a:pPr lvl="1"/>
            <a:r>
              <a:rPr lang="fr-FR" sz="2000" dirty="0"/>
              <a:t>constitutionnelle </a:t>
            </a:r>
          </a:p>
          <a:p>
            <a:pPr lvl="1"/>
            <a:r>
              <a:rPr lang="fr-FR" sz="2000" dirty="0"/>
              <a:t>économique </a:t>
            </a:r>
          </a:p>
          <a:p>
            <a:pPr lvl="1"/>
            <a:endParaRPr lang="fr-FR" sz="2000" dirty="0"/>
          </a:p>
        </p:txBody>
      </p:sp>
      <p:sp>
        <p:nvSpPr>
          <p:cNvPr id="4" name="ZoneTexte 3">
            <a:extLst>
              <a:ext uri="{FF2B5EF4-FFF2-40B4-BE49-F238E27FC236}">
                <a16:creationId xmlns:a16="http://schemas.microsoft.com/office/drawing/2014/main" id="{55D5032B-6543-5E44-AB2F-C5E1A5DDE739}"/>
              </a:ext>
            </a:extLst>
          </p:cNvPr>
          <p:cNvSpPr txBox="1"/>
          <p:nvPr/>
        </p:nvSpPr>
        <p:spPr>
          <a:xfrm>
            <a:off x="5624762" y="3003306"/>
            <a:ext cx="2443161" cy="1200329"/>
          </a:xfrm>
          <a:prstGeom prst="rect">
            <a:avLst/>
          </a:prstGeom>
          <a:noFill/>
          <a:ln w="38100">
            <a:solidFill>
              <a:srgbClr val="FFCD00"/>
            </a:solidFill>
          </a:ln>
        </p:spPr>
        <p:txBody>
          <a:bodyPr wrap="square" rtlCol="0">
            <a:spAutoFit/>
          </a:bodyPr>
          <a:lstStyle/>
          <a:p>
            <a:pPr algn="ctr"/>
            <a:r>
              <a:rPr lang="fr-FR" b="1" dirty="0">
                <a:solidFill>
                  <a:srgbClr val="38859C"/>
                </a:solidFill>
                <a:sym typeface="Wingdings" pitchFamily="2" charset="2"/>
              </a:rPr>
              <a:t>A travers ces représentations, l’UE véhicule une certaine vision de l’Europe</a:t>
            </a:r>
            <a:endParaRPr lang="fr-FR" b="1" dirty="0">
              <a:solidFill>
                <a:srgbClr val="38859C"/>
              </a:solidFill>
            </a:endParaRPr>
          </a:p>
        </p:txBody>
      </p:sp>
    </p:spTree>
    <p:extLst>
      <p:ext uri="{BB962C8B-B14F-4D97-AF65-F5344CB8AC3E}">
        <p14:creationId xmlns:p14="http://schemas.microsoft.com/office/powerpoint/2010/main" val="42393846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121BAC22-8E41-3642-AA4D-91D589A4F36D}"/>
              </a:ext>
            </a:extLst>
          </p:cNvPr>
          <p:cNvSpPr>
            <a:spLocks noGrp="1"/>
          </p:cNvSpPr>
          <p:nvPr>
            <p:ph type="body" sz="quarter" idx="10"/>
          </p:nvPr>
        </p:nvSpPr>
        <p:spPr/>
        <p:txBody>
          <a:bodyPr/>
          <a:lstStyle/>
          <a:p>
            <a:endParaRPr lang="fr-FR" dirty="0"/>
          </a:p>
          <a:p>
            <a:endParaRPr lang="fr-FR" dirty="0"/>
          </a:p>
          <a:p>
            <a:endParaRPr lang="fr-FR" dirty="0"/>
          </a:p>
          <a:p>
            <a:endParaRPr lang="fr-FR" dirty="0"/>
          </a:p>
          <a:p>
            <a:pPr marL="0" indent="0" algn="ctr">
              <a:buNone/>
            </a:pPr>
            <a:r>
              <a:rPr lang="fr-FR" sz="3200" b="1" dirty="0">
                <a:solidFill>
                  <a:srgbClr val="29849B"/>
                </a:solidFill>
              </a:rPr>
              <a:t>1. Interprétation géographique </a:t>
            </a:r>
          </a:p>
        </p:txBody>
      </p:sp>
    </p:spTree>
    <p:extLst>
      <p:ext uri="{BB962C8B-B14F-4D97-AF65-F5344CB8AC3E}">
        <p14:creationId xmlns:p14="http://schemas.microsoft.com/office/powerpoint/2010/main" val="33242810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D6453CB-4240-9547-AF49-678087AD493A}"/>
              </a:ext>
            </a:extLst>
          </p:cNvPr>
          <p:cNvSpPr>
            <a:spLocks noGrp="1"/>
          </p:cNvSpPr>
          <p:nvPr>
            <p:ph type="title"/>
          </p:nvPr>
        </p:nvSpPr>
        <p:spPr/>
        <p:txBody>
          <a:bodyPr/>
          <a:lstStyle/>
          <a:p>
            <a:r>
              <a:rPr lang="fr-FR" dirty="0"/>
              <a:t>Interprétation géographique </a:t>
            </a:r>
          </a:p>
        </p:txBody>
      </p:sp>
      <p:sp>
        <p:nvSpPr>
          <p:cNvPr id="3" name="Espace réservé du texte 2">
            <a:extLst>
              <a:ext uri="{FF2B5EF4-FFF2-40B4-BE49-F238E27FC236}">
                <a16:creationId xmlns:a16="http://schemas.microsoft.com/office/drawing/2014/main" id="{B50576C4-B0EB-F348-AC4E-BABB77325F1C}"/>
              </a:ext>
            </a:extLst>
          </p:cNvPr>
          <p:cNvSpPr>
            <a:spLocks noGrp="1"/>
          </p:cNvSpPr>
          <p:nvPr>
            <p:ph type="body" sz="quarter" idx="10"/>
          </p:nvPr>
        </p:nvSpPr>
        <p:spPr>
          <a:xfrm>
            <a:off x="228600" y="1479550"/>
            <a:ext cx="8317523" cy="4270068"/>
          </a:xfrm>
        </p:spPr>
        <p:txBody>
          <a:bodyPr/>
          <a:lstStyle/>
          <a:p>
            <a:pPr marL="0" indent="0">
              <a:buNone/>
            </a:pPr>
            <a:r>
              <a:rPr lang="fr-FR" sz="2000" b="1" dirty="0">
                <a:solidFill>
                  <a:srgbClr val="29849B"/>
                </a:solidFill>
              </a:rPr>
              <a:t>Références géographiques dans le discours UE</a:t>
            </a:r>
          </a:p>
          <a:p>
            <a:pPr marL="0" indent="0">
              <a:buNone/>
            </a:pPr>
            <a:endParaRPr lang="fr-FR" sz="1200" b="1" dirty="0">
              <a:solidFill>
                <a:srgbClr val="29849B"/>
              </a:solidFill>
            </a:endParaRPr>
          </a:p>
          <a:p>
            <a:pPr lvl="1"/>
            <a:r>
              <a:rPr lang="fr-FR" sz="2000" u="sng" dirty="0"/>
              <a:t>Notion de continent</a:t>
            </a:r>
            <a:r>
              <a:rPr lang="fr-FR" sz="2000" dirty="0"/>
              <a:t>, surtout au début de l’intégration européenne (« unification du continent, continent réconcilié, construire le continent, … ») et lors du 5e élargissement (« réunification du continent, surmonter la division du continent, … »)</a:t>
            </a:r>
          </a:p>
          <a:p>
            <a:pPr lvl="1"/>
            <a:endParaRPr lang="fr-FR" sz="2000" dirty="0"/>
          </a:p>
          <a:p>
            <a:pPr lvl="1"/>
            <a:r>
              <a:rPr lang="fr-FR" sz="2000" dirty="0"/>
              <a:t>Notion d’</a:t>
            </a:r>
            <a:r>
              <a:rPr lang="fr-FR" sz="2000" u="sng" dirty="0"/>
              <a:t>Europe</a:t>
            </a:r>
            <a:r>
              <a:rPr lang="fr-FR" sz="2000" dirty="0"/>
              <a:t> dans un sens géographique ou références à un Etat comme étant </a:t>
            </a:r>
            <a:r>
              <a:rPr lang="fr-FR" sz="2000" u="sng" dirty="0"/>
              <a:t>géographiquement européen</a:t>
            </a:r>
            <a:r>
              <a:rPr lang="fr-FR" sz="2000" dirty="0"/>
              <a:t> (Royaume-Uni, Turquie, Norvège, Espagne, …)</a:t>
            </a:r>
          </a:p>
          <a:p>
            <a:pPr lvl="1"/>
            <a:endParaRPr lang="fr-FR" sz="2000" dirty="0"/>
          </a:p>
          <a:p>
            <a:pPr lvl="1"/>
            <a:r>
              <a:rPr lang="fr-FR" sz="2000" dirty="0"/>
              <a:t>Liens tissés entre des pays </a:t>
            </a:r>
            <a:r>
              <a:rPr lang="fr-FR" sz="2000" u="sng" dirty="0"/>
              <a:t>géographiquement proches</a:t>
            </a:r>
            <a:r>
              <a:rPr lang="fr-FR" sz="2000" dirty="0"/>
              <a:t> qui a forgé leur caractère européen (ex : Autriche)</a:t>
            </a:r>
          </a:p>
        </p:txBody>
      </p:sp>
    </p:spTree>
    <p:extLst>
      <p:ext uri="{BB962C8B-B14F-4D97-AF65-F5344CB8AC3E}">
        <p14:creationId xmlns:p14="http://schemas.microsoft.com/office/powerpoint/2010/main" val="23042670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139245-B061-0A46-9A52-D8205131891E}"/>
              </a:ext>
            </a:extLst>
          </p:cNvPr>
          <p:cNvSpPr>
            <a:spLocks noGrp="1"/>
          </p:cNvSpPr>
          <p:nvPr>
            <p:ph type="title"/>
          </p:nvPr>
        </p:nvSpPr>
        <p:spPr/>
        <p:txBody>
          <a:bodyPr>
            <a:normAutofit/>
          </a:bodyPr>
          <a:lstStyle/>
          <a:p>
            <a:r>
              <a:rPr lang="fr-FR" sz="2400" dirty="0"/>
              <a:t>L’adhésion à l’UE : </a:t>
            </a:r>
            <a:br>
              <a:rPr lang="fr-FR" sz="2400" dirty="0"/>
            </a:br>
            <a:r>
              <a:rPr lang="fr-FR" sz="2400" dirty="0"/>
              <a:t>la formulation « Etat européen »</a:t>
            </a:r>
            <a:endParaRPr lang="fr-FR" sz="2800" dirty="0"/>
          </a:p>
        </p:txBody>
      </p:sp>
    </p:spTree>
    <p:extLst>
      <p:ext uri="{BB962C8B-B14F-4D97-AF65-F5344CB8AC3E}">
        <p14:creationId xmlns:p14="http://schemas.microsoft.com/office/powerpoint/2010/main" val="27043920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D6453CB-4240-9547-AF49-678087AD493A}"/>
              </a:ext>
            </a:extLst>
          </p:cNvPr>
          <p:cNvSpPr>
            <a:spLocks noGrp="1"/>
          </p:cNvSpPr>
          <p:nvPr>
            <p:ph type="title"/>
          </p:nvPr>
        </p:nvSpPr>
        <p:spPr/>
        <p:txBody>
          <a:bodyPr/>
          <a:lstStyle/>
          <a:p>
            <a:r>
              <a:rPr lang="fr-FR" dirty="0"/>
              <a:t>Interprétation géographique </a:t>
            </a:r>
          </a:p>
        </p:txBody>
      </p:sp>
      <p:sp>
        <p:nvSpPr>
          <p:cNvPr id="3" name="Espace réservé du texte 2">
            <a:extLst>
              <a:ext uri="{FF2B5EF4-FFF2-40B4-BE49-F238E27FC236}">
                <a16:creationId xmlns:a16="http://schemas.microsoft.com/office/drawing/2014/main" id="{B50576C4-B0EB-F348-AC4E-BABB77325F1C}"/>
              </a:ext>
            </a:extLst>
          </p:cNvPr>
          <p:cNvSpPr>
            <a:spLocks noGrp="1"/>
          </p:cNvSpPr>
          <p:nvPr>
            <p:ph type="body" sz="quarter" idx="10"/>
          </p:nvPr>
        </p:nvSpPr>
        <p:spPr>
          <a:xfrm>
            <a:off x="449179" y="1524000"/>
            <a:ext cx="8096944" cy="4225618"/>
          </a:xfrm>
        </p:spPr>
        <p:txBody>
          <a:bodyPr/>
          <a:lstStyle/>
          <a:p>
            <a:pPr marL="0" indent="0">
              <a:buNone/>
            </a:pPr>
            <a:r>
              <a:rPr lang="fr-FR" sz="2000" b="1" dirty="0">
                <a:solidFill>
                  <a:srgbClr val="29849B"/>
                </a:solidFill>
              </a:rPr>
              <a:t>Quelques cas indicateurs des frontières de l’Europe selon l’UE</a:t>
            </a:r>
          </a:p>
          <a:p>
            <a:pPr marL="0" indent="0">
              <a:buNone/>
            </a:pPr>
            <a:endParaRPr lang="fr-FR" sz="2000" b="1" dirty="0">
              <a:solidFill>
                <a:srgbClr val="29849B"/>
              </a:solidFill>
            </a:endParaRPr>
          </a:p>
          <a:p>
            <a:r>
              <a:rPr lang="fr-FR" sz="2000" dirty="0">
                <a:solidFill>
                  <a:schemeClr val="bg1">
                    <a:lumMod val="50000"/>
                  </a:schemeClr>
                </a:solidFill>
              </a:rPr>
              <a:t>Cas du Royaume-Uni </a:t>
            </a:r>
          </a:p>
          <a:p>
            <a:r>
              <a:rPr lang="fr-FR" sz="2000" dirty="0">
                <a:solidFill>
                  <a:schemeClr val="bg1">
                    <a:lumMod val="50000"/>
                  </a:schemeClr>
                </a:solidFill>
              </a:rPr>
              <a:t>Cas de la Turquie</a:t>
            </a:r>
          </a:p>
          <a:p>
            <a:r>
              <a:rPr lang="fr-FR" sz="2000" dirty="0">
                <a:solidFill>
                  <a:schemeClr val="bg1">
                    <a:lumMod val="50000"/>
                  </a:schemeClr>
                </a:solidFill>
              </a:rPr>
              <a:t>Cas du Maroc </a:t>
            </a:r>
          </a:p>
          <a:p>
            <a:endParaRPr lang="fr-FR" sz="2000" dirty="0">
              <a:solidFill>
                <a:schemeClr val="bg1">
                  <a:lumMod val="50000"/>
                </a:schemeClr>
              </a:solidFill>
            </a:endParaRPr>
          </a:p>
          <a:p>
            <a:pPr>
              <a:buFont typeface="Wingdings" pitchFamily="2" charset="2"/>
              <a:buChar char="è"/>
            </a:pPr>
            <a:r>
              <a:rPr lang="fr-FR" sz="2000" dirty="0">
                <a:solidFill>
                  <a:schemeClr val="bg1">
                    <a:lumMod val="50000"/>
                  </a:schemeClr>
                </a:solidFill>
                <a:sym typeface="Wingdings" pitchFamily="2" charset="2"/>
              </a:rPr>
              <a:t> Ces cas, par leur acceptation ou leur refus, ont déterminé certaines frontières externes de l’Europe et ont donné des indications sur ce qu’est un Etat européen pour l’UE</a:t>
            </a:r>
            <a:endParaRPr lang="fr-FR" sz="1200" dirty="0">
              <a:solidFill>
                <a:schemeClr val="bg1">
                  <a:lumMod val="50000"/>
                </a:schemeClr>
              </a:solidFill>
            </a:endParaRPr>
          </a:p>
        </p:txBody>
      </p:sp>
    </p:spTree>
    <p:extLst>
      <p:ext uri="{BB962C8B-B14F-4D97-AF65-F5344CB8AC3E}">
        <p14:creationId xmlns:p14="http://schemas.microsoft.com/office/powerpoint/2010/main" val="14659028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788E267-9173-F648-8979-5AC610003F24}"/>
              </a:ext>
            </a:extLst>
          </p:cNvPr>
          <p:cNvSpPr>
            <a:spLocks noGrp="1"/>
          </p:cNvSpPr>
          <p:nvPr>
            <p:ph type="title"/>
          </p:nvPr>
        </p:nvSpPr>
        <p:spPr/>
        <p:txBody>
          <a:bodyPr/>
          <a:lstStyle/>
          <a:p>
            <a:r>
              <a:rPr lang="fr-FR" dirty="0"/>
              <a:t>Interprétation géographique </a:t>
            </a:r>
          </a:p>
        </p:txBody>
      </p:sp>
      <p:sp>
        <p:nvSpPr>
          <p:cNvPr id="3" name="Espace réservé du texte 2">
            <a:extLst>
              <a:ext uri="{FF2B5EF4-FFF2-40B4-BE49-F238E27FC236}">
                <a16:creationId xmlns:a16="http://schemas.microsoft.com/office/drawing/2014/main" id="{04BB6A45-8830-A143-98D8-EE39E5883578}"/>
              </a:ext>
            </a:extLst>
          </p:cNvPr>
          <p:cNvSpPr>
            <a:spLocks noGrp="1"/>
          </p:cNvSpPr>
          <p:nvPr>
            <p:ph type="body" sz="quarter" idx="10"/>
          </p:nvPr>
        </p:nvSpPr>
        <p:spPr>
          <a:xfrm>
            <a:off x="321547" y="1415912"/>
            <a:ext cx="8212853" cy="2177520"/>
          </a:xfrm>
        </p:spPr>
        <p:txBody>
          <a:bodyPr/>
          <a:lstStyle/>
          <a:p>
            <a:pPr marL="0" indent="0">
              <a:buNone/>
            </a:pPr>
            <a:r>
              <a:rPr lang="fr-FR" sz="2000" b="1" dirty="0">
                <a:solidFill>
                  <a:srgbClr val="29849B"/>
                </a:solidFill>
              </a:rPr>
              <a:t>Le cas du Royaume-Uni</a:t>
            </a:r>
          </a:p>
          <a:p>
            <a:pPr marL="0" indent="0">
              <a:buNone/>
            </a:pPr>
            <a:endParaRPr lang="fr-FR" sz="700" b="1" dirty="0">
              <a:solidFill>
                <a:srgbClr val="29849B"/>
              </a:solidFill>
            </a:endParaRPr>
          </a:p>
          <a:p>
            <a:r>
              <a:rPr lang="fr-FR" sz="1800" dirty="0"/>
              <a:t>« Continent »: notion contestée par les géographes mais signifie « terres continues » (latin </a:t>
            </a:r>
            <a:r>
              <a:rPr lang="fr-FR" sz="1800" i="1" dirty="0" err="1"/>
              <a:t>continens</a:t>
            </a:r>
            <a:r>
              <a:rPr lang="fr-FR" sz="1800" i="1" dirty="0"/>
              <a:t> terra</a:t>
            </a:r>
            <a:r>
              <a:rPr lang="fr-FR" sz="1800" dirty="0"/>
              <a:t>) </a:t>
            </a:r>
            <a:r>
              <a:rPr lang="fr-FR" sz="1800" dirty="0">
                <a:sym typeface="Wingdings" pitchFamily="2" charset="2"/>
              </a:rPr>
              <a:t> souvent considéré comme une vaste étendue de terre </a:t>
            </a:r>
            <a:endParaRPr lang="fr-FR" sz="1800" dirty="0"/>
          </a:p>
          <a:p>
            <a:r>
              <a:rPr lang="fr-FR" sz="1800" dirty="0"/>
              <a:t>Ils britanniques :  détachées géographiquement du continent mais proches</a:t>
            </a:r>
          </a:p>
          <a:p>
            <a:endParaRPr lang="fr-FR" sz="2400" dirty="0">
              <a:sym typeface="Wingdings" pitchFamily="2" charset="2"/>
            </a:endParaRPr>
          </a:p>
        </p:txBody>
      </p:sp>
      <p:pic>
        <p:nvPicPr>
          <p:cNvPr id="5" name="Image 4">
            <a:extLst>
              <a:ext uri="{FF2B5EF4-FFF2-40B4-BE49-F238E27FC236}">
                <a16:creationId xmlns:a16="http://schemas.microsoft.com/office/drawing/2014/main" id="{01AC0B26-10DE-144B-86B9-CBE2937324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0000" y="3857792"/>
            <a:ext cx="2794000" cy="2832100"/>
          </a:xfrm>
          <a:prstGeom prst="rect">
            <a:avLst/>
          </a:prstGeom>
        </p:spPr>
      </p:pic>
      <p:sp>
        <p:nvSpPr>
          <p:cNvPr id="6" name="ZoneTexte 5">
            <a:extLst>
              <a:ext uri="{FF2B5EF4-FFF2-40B4-BE49-F238E27FC236}">
                <a16:creationId xmlns:a16="http://schemas.microsoft.com/office/drawing/2014/main" id="{33E82F70-7CCA-BC47-8655-73D2A570F31E}"/>
              </a:ext>
            </a:extLst>
          </p:cNvPr>
          <p:cNvSpPr txBox="1"/>
          <p:nvPr/>
        </p:nvSpPr>
        <p:spPr>
          <a:xfrm>
            <a:off x="321547" y="3352800"/>
            <a:ext cx="5838621" cy="2585323"/>
          </a:xfrm>
          <a:prstGeom prst="rect">
            <a:avLst/>
          </a:prstGeom>
          <a:noFill/>
        </p:spPr>
        <p:txBody>
          <a:bodyPr wrap="square" rtlCol="0">
            <a:spAutoFit/>
          </a:bodyPr>
          <a:lstStyle/>
          <a:p>
            <a:pPr marL="285750" indent="-285750">
              <a:buFont typeface="Arial" panose="020B0604020202020204" pitchFamily="34" charset="0"/>
              <a:buChar char="•"/>
            </a:pPr>
            <a:r>
              <a:rPr lang="fr-FR" dirty="0">
                <a:solidFill>
                  <a:schemeClr val="bg2">
                    <a:lumMod val="50000"/>
                  </a:schemeClr>
                </a:solidFill>
              </a:rPr>
              <a:t>Royaume-Uni invité aux négociations du Traité de Rome : pas de débat sur son caractère européen </a:t>
            </a:r>
            <a:r>
              <a:rPr lang="fr-FR" dirty="0">
                <a:solidFill>
                  <a:schemeClr val="bg2">
                    <a:lumMod val="50000"/>
                  </a:schemeClr>
                </a:solidFill>
                <a:sym typeface="Wingdings" pitchFamily="2" charset="2"/>
              </a:rPr>
              <a:t> implicite, logique</a:t>
            </a:r>
          </a:p>
          <a:p>
            <a:pPr marL="285750" indent="-285750">
              <a:buFont typeface="Arial" panose="020B0604020202020204" pitchFamily="34" charset="0"/>
              <a:buChar char="•"/>
            </a:pPr>
            <a:endParaRPr lang="fr-FR" dirty="0">
              <a:solidFill>
                <a:schemeClr val="bg2">
                  <a:lumMod val="50000"/>
                </a:schemeClr>
              </a:solidFill>
              <a:sym typeface="Wingdings" pitchFamily="2" charset="2"/>
            </a:endParaRPr>
          </a:p>
          <a:p>
            <a:pPr marL="285750" indent="-285750">
              <a:buFont typeface="Arial" panose="020B0604020202020204" pitchFamily="34" charset="0"/>
              <a:buChar char="•"/>
            </a:pPr>
            <a:r>
              <a:rPr lang="fr-FR" dirty="0">
                <a:solidFill>
                  <a:schemeClr val="bg2">
                    <a:lumMod val="50000"/>
                  </a:schemeClr>
                </a:solidFill>
                <a:sym typeface="Wingdings" pitchFamily="2" charset="2"/>
              </a:rPr>
              <a:t>Pourtant… séparation géographique a été utilisée dans certains discours pour le Brexit (et avant) : séparation physique engendrerait une séparation psychologique + « le continent »</a:t>
            </a:r>
          </a:p>
          <a:p>
            <a:endParaRPr lang="fr-FR" dirty="0"/>
          </a:p>
        </p:txBody>
      </p:sp>
    </p:spTree>
    <p:extLst>
      <p:ext uri="{BB962C8B-B14F-4D97-AF65-F5344CB8AC3E}">
        <p14:creationId xmlns:p14="http://schemas.microsoft.com/office/powerpoint/2010/main" val="952046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788E267-9173-F648-8979-5AC610003F24}"/>
              </a:ext>
            </a:extLst>
          </p:cNvPr>
          <p:cNvSpPr>
            <a:spLocks noGrp="1"/>
          </p:cNvSpPr>
          <p:nvPr>
            <p:ph type="title"/>
          </p:nvPr>
        </p:nvSpPr>
        <p:spPr/>
        <p:txBody>
          <a:bodyPr/>
          <a:lstStyle/>
          <a:p>
            <a:r>
              <a:rPr lang="fr-FR" dirty="0"/>
              <a:t>Interprétation géographique </a:t>
            </a:r>
          </a:p>
        </p:txBody>
      </p:sp>
      <p:sp>
        <p:nvSpPr>
          <p:cNvPr id="3" name="Espace réservé du texte 2">
            <a:extLst>
              <a:ext uri="{FF2B5EF4-FFF2-40B4-BE49-F238E27FC236}">
                <a16:creationId xmlns:a16="http://schemas.microsoft.com/office/drawing/2014/main" id="{04BB6A45-8830-A143-98D8-EE39E5883578}"/>
              </a:ext>
            </a:extLst>
          </p:cNvPr>
          <p:cNvSpPr>
            <a:spLocks noGrp="1"/>
          </p:cNvSpPr>
          <p:nvPr>
            <p:ph type="body" sz="quarter" idx="10"/>
          </p:nvPr>
        </p:nvSpPr>
        <p:spPr>
          <a:xfrm>
            <a:off x="228600" y="1416408"/>
            <a:ext cx="8686800" cy="4270068"/>
          </a:xfrm>
        </p:spPr>
        <p:txBody>
          <a:bodyPr/>
          <a:lstStyle/>
          <a:p>
            <a:pPr marL="0" indent="0">
              <a:buNone/>
            </a:pPr>
            <a:r>
              <a:rPr lang="fr-FR" sz="2000" b="1" dirty="0">
                <a:solidFill>
                  <a:srgbClr val="29849B"/>
                </a:solidFill>
              </a:rPr>
              <a:t>Le cas de la Turquie </a:t>
            </a:r>
          </a:p>
        </p:txBody>
      </p:sp>
      <p:pic>
        <p:nvPicPr>
          <p:cNvPr id="4" name="Image 3">
            <a:extLst>
              <a:ext uri="{FF2B5EF4-FFF2-40B4-BE49-F238E27FC236}">
                <a16:creationId xmlns:a16="http://schemas.microsoft.com/office/drawing/2014/main" id="{82CBEDB2-DEE4-3249-9A6D-3BA4D6BE0A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9762" y="3763874"/>
            <a:ext cx="5347010" cy="2785325"/>
          </a:xfrm>
          <a:prstGeom prst="rect">
            <a:avLst/>
          </a:prstGeom>
        </p:spPr>
      </p:pic>
      <p:sp>
        <p:nvSpPr>
          <p:cNvPr id="5" name="ZoneTexte 4">
            <a:extLst>
              <a:ext uri="{FF2B5EF4-FFF2-40B4-BE49-F238E27FC236}">
                <a16:creationId xmlns:a16="http://schemas.microsoft.com/office/drawing/2014/main" id="{59C4E40A-0477-314D-B06A-9E881ED53E88}"/>
              </a:ext>
            </a:extLst>
          </p:cNvPr>
          <p:cNvSpPr txBox="1"/>
          <p:nvPr/>
        </p:nvSpPr>
        <p:spPr>
          <a:xfrm>
            <a:off x="241500" y="2054712"/>
            <a:ext cx="8157118" cy="1815882"/>
          </a:xfrm>
          <a:prstGeom prst="rect">
            <a:avLst/>
          </a:prstGeom>
          <a:noFill/>
        </p:spPr>
        <p:txBody>
          <a:bodyPr wrap="square" rtlCol="0">
            <a:spAutoFit/>
          </a:bodyPr>
          <a:lstStyle/>
          <a:p>
            <a:pPr marL="285750" indent="-285750">
              <a:buFont typeface="Arial" panose="020B0604020202020204" pitchFamily="34" charset="0"/>
              <a:buChar char="•"/>
            </a:pPr>
            <a:r>
              <a:rPr lang="fr-FR" dirty="0">
                <a:solidFill>
                  <a:schemeClr val="bg2">
                    <a:lumMod val="50000"/>
                  </a:schemeClr>
                </a:solidFill>
              </a:rPr>
              <a:t>Europe ou Asie ? –&gt; Bosphore = limite conventionnelle entre les deux</a:t>
            </a:r>
          </a:p>
          <a:p>
            <a:pPr marL="285750" indent="-285750">
              <a:buFont typeface="Arial" panose="020B0604020202020204" pitchFamily="34" charset="0"/>
              <a:buChar char="•"/>
            </a:pPr>
            <a:endParaRPr lang="fr-FR" dirty="0">
              <a:solidFill>
                <a:schemeClr val="bg2">
                  <a:lumMod val="50000"/>
                </a:schemeClr>
              </a:solidFill>
            </a:endParaRPr>
          </a:p>
          <a:p>
            <a:pPr marL="285750" indent="-285750">
              <a:buFont typeface="Arial" panose="020B0604020202020204" pitchFamily="34" charset="0"/>
              <a:buChar char="•"/>
            </a:pPr>
            <a:r>
              <a:rPr lang="fr-FR" dirty="0">
                <a:solidFill>
                  <a:schemeClr val="bg2">
                    <a:lumMod val="50000"/>
                  </a:schemeClr>
                </a:solidFill>
              </a:rPr>
              <a:t>Traité d’association (Traité d’Ankara), 1963 : reconnaît l’objectif d’adhésion </a:t>
            </a:r>
            <a:r>
              <a:rPr lang="fr-FR" dirty="0">
                <a:solidFill>
                  <a:schemeClr val="bg2">
                    <a:lumMod val="50000"/>
                  </a:schemeClr>
                </a:solidFill>
                <a:sym typeface="Wingdings" pitchFamily="2" charset="2"/>
              </a:rPr>
              <a:t> éligibilité confirmée </a:t>
            </a:r>
            <a:r>
              <a:rPr lang="fr-FR" dirty="0">
                <a:solidFill>
                  <a:schemeClr val="bg2">
                    <a:lumMod val="50000"/>
                  </a:schemeClr>
                </a:solidFill>
              </a:rPr>
              <a:t> (Turquie = Etat européen)</a:t>
            </a:r>
          </a:p>
          <a:p>
            <a:endParaRPr lang="fr-FR" sz="2000" dirty="0">
              <a:solidFill>
                <a:schemeClr val="bg2">
                  <a:lumMod val="50000"/>
                </a:schemeClr>
              </a:solidFill>
            </a:endParaRPr>
          </a:p>
          <a:p>
            <a:endParaRPr lang="fr-FR" sz="2000" dirty="0">
              <a:solidFill>
                <a:schemeClr val="bg2">
                  <a:lumMod val="50000"/>
                </a:schemeClr>
              </a:solidFill>
            </a:endParaRPr>
          </a:p>
        </p:txBody>
      </p:sp>
      <p:sp>
        <p:nvSpPr>
          <p:cNvPr id="6" name="Forme libre 5">
            <a:extLst>
              <a:ext uri="{FF2B5EF4-FFF2-40B4-BE49-F238E27FC236}">
                <a16:creationId xmlns:a16="http://schemas.microsoft.com/office/drawing/2014/main" id="{C46EACB0-EFB3-E748-910E-CC4C29C8CE29}"/>
              </a:ext>
            </a:extLst>
          </p:cNvPr>
          <p:cNvSpPr/>
          <p:nvPr/>
        </p:nvSpPr>
        <p:spPr>
          <a:xfrm>
            <a:off x="5624762" y="4793924"/>
            <a:ext cx="1058779" cy="697832"/>
          </a:xfrm>
          <a:custGeom>
            <a:avLst/>
            <a:gdLst>
              <a:gd name="connsiteX0" fmla="*/ 0 w 1058779"/>
              <a:gd name="connsiteY0" fmla="*/ 697832 h 697832"/>
              <a:gd name="connsiteX1" fmla="*/ 48127 w 1058779"/>
              <a:gd name="connsiteY1" fmla="*/ 625642 h 697832"/>
              <a:gd name="connsiteX2" fmla="*/ 96253 w 1058779"/>
              <a:gd name="connsiteY2" fmla="*/ 565484 h 697832"/>
              <a:gd name="connsiteX3" fmla="*/ 168442 w 1058779"/>
              <a:gd name="connsiteY3" fmla="*/ 517358 h 697832"/>
              <a:gd name="connsiteX4" fmla="*/ 204537 w 1058779"/>
              <a:gd name="connsiteY4" fmla="*/ 493295 h 697832"/>
              <a:gd name="connsiteX5" fmla="*/ 240632 w 1058779"/>
              <a:gd name="connsiteY5" fmla="*/ 469232 h 697832"/>
              <a:gd name="connsiteX6" fmla="*/ 385011 w 1058779"/>
              <a:gd name="connsiteY6" fmla="*/ 421105 h 697832"/>
              <a:gd name="connsiteX7" fmla="*/ 565484 w 1058779"/>
              <a:gd name="connsiteY7" fmla="*/ 360948 h 697832"/>
              <a:gd name="connsiteX8" fmla="*/ 637674 w 1058779"/>
              <a:gd name="connsiteY8" fmla="*/ 336884 h 697832"/>
              <a:gd name="connsiteX9" fmla="*/ 673769 w 1058779"/>
              <a:gd name="connsiteY9" fmla="*/ 324853 h 697832"/>
              <a:gd name="connsiteX10" fmla="*/ 757990 w 1058779"/>
              <a:gd name="connsiteY10" fmla="*/ 300790 h 697832"/>
              <a:gd name="connsiteX11" fmla="*/ 782053 w 1058779"/>
              <a:gd name="connsiteY11" fmla="*/ 276726 h 697832"/>
              <a:gd name="connsiteX12" fmla="*/ 854242 w 1058779"/>
              <a:gd name="connsiteY12" fmla="*/ 228600 h 697832"/>
              <a:gd name="connsiteX13" fmla="*/ 902369 w 1058779"/>
              <a:gd name="connsiteY13" fmla="*/ 168442 h 697832"/>
              <a:gd name="connsiteX14" fmla="*/ 962527 w 1058779"/>
              <a:gd name="connsiteY14" fmla="*/ 120316 h 697832"/>
              <a:gd name="connsiteX15" fmla="*/ 1010653 w 1058779"/>
              <a:gd name="connsiteY15" fmla="*/ 48126 h 697832"/>
              <a:gd name="connsiteX16" fmla="*/ 1058779 w 1058779"/>
              <a:gd name="connsiteY16" fmla="*/ 0 h 697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58779" h="697832">
                <a:moveTo>
                  <a:pt x="0" y="697832"/>
                </a:moveTo>
                <a:cubicBezTo>
                  <a:pt x="48502" y="600827"/>
                  <a:pt x="-868" y="686884"/>
                  <a:pt x="48127" y="625642"/>
                </a:cubicBezTo>
                <a:cubicBezTo>
                  <a:pt x="71804" y="596046"/>
                  <a:pt x="67204" y="587271"/>
                  <a:pt x="96253" y="565484"/>
                </a:cubicBezTo>
                <a:cubicBezTo>
                  <a:pt x="119389" y="548132"/>
                  <a:pt x="144379" y="533400"/>
                  <a:pt x="168442" y="517358"/>
                </a:cubicBezTo>
                <a:lnTo>
                  <a:pt x="204537" y="493295"/>
                </a:lnTo>
                <a:cubicBezTo>
                  <a:pt x="216569" y="485274"/>
                  <a:pt x="226914" y="473805"/>
                  <a:pt x="240632" y="469232"/>
                </a:cubicBezTo>
                <a:lnTo>
                  <a:pt x="385011" y="421105"/>
                </a:lnTo>
                <a:lnTo>
                  <a:pt x="565484" y="360948"/>
                </a:lnTo>
                <a:lnTo>
                  <a:pt x="637674" y="336884"/>
                </a:lnTo>
                <a:cubicBezTo>
                  <a:pt x="649706" y="332874"/>
                  <a:pt x="661465" y="327929"/>
                  <a:pt x="673769" y="324853"/>
                </a:cubicBezTo>
                <a:cubicBezTo>
                  <a:pt x="734199" y="309745"/>
                  <a:pt x="706208" y="318050"/>
                  <a:pt x="757990" y="300790"/>
                </a:cubicBezTo>
                <a:cubicBezTo>
                  <a:pt x="766011" y="292769"/>
                  <a:pt x="772978" y="283532"/>
                  <a:pt x="782053" y="276726"/>
                </a:cubicBezTo>
                <a:cubicBezTo>
                  <a:pt x="805189" y="259374"/>
                  <a:pt x="854242" y="228600"/>
                  <a:pt x="854242" y="228600"/>
                </a:cubicBezTo>
                <a:cubicBezTo>
                  <a:pt x="872111" y="201795"/>
                  <a:pt x="877875" y="188037"/>
                  <a:pt x="902369" y="168442"/>
                </a:cubicBezTo>
                <a:cubicBezTo>
                  <a:pt x="978258" y="107731"/>
                  <a:pt x="904424" y="178417"/>
                  <a:pt x="962527" y="120316"/>
                </a:cubicBezTo>
                <a:cubicBezTo>
                  <a:pt x="983670" y="56884"/>
                  <a:pt x="960584" y="108208"/>
                  <a:pt x="1010653" y="48126"/>
                </a:cubicBezTo>
                <a:cubicBezTo>
                  <a:pt x="1052135" y="-1652"/>
                  <a:pt x="1014065" y="22358"/>
                  <a:pt x="1058779" y="0"/>
                </a:cubicBezTo>
              </a:path>
            </a:pathLst>
          </a:cu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ZoneTexte 7">
            <a:extLst>
              <a:ext uri="{FF2B5EF4-FFF2-40B4-BE49-F238E27FC236}">
                <a16:creationId xmlns:a16="http://schemas.microsoft.com/office/drawing/2014/main" id="{75F19CAC-CD99-DA4F-B25C-CB58BB047F78}"/>
              </a:ext>
            </a:extLst>
          </p:cNvPr>
          <p:cNvSpPr txBox="1"/>
          <p:nvPr/>
        </p:nvSpPr>
        <p:spPr>
          <a:xfrm>
            <a:off x="377890" y="3901372"/>
            <a:ext cx="3373244" cy="1754326"/>
          </a:xfrm>
          <a:prstGeom prst="rect">
            <a:avLst/>
          </a:prstGeom>
          <a:noFill/>
        </p:spPr>
        <p:txBody>
          <a:bodyPr wrap="square" rtlCol="0">
            <a:spAutoFit/>
          </a:bodyPr>
          <a:lstStyle/>
          <a:p>
            <a:pPr marL="285750" indent="-285750">
              <a:buFont typeface="Wingdings" pitchFamily="2" charset="2"/>
              <a:buChar char="è"/>
            </a:pPr>
            <a:r>
              <a:rPr lang="fr-FR" dirty="0">
                <a:solidFill>
                  <a:schemeClr val="bg2">
                    <a:lumMod val="50000"/>
                  </a:schemeClr>
                </a:solidFill>
              </a:rPr>
              <a:t>Cohérence avec la définition conventionnelle de l’Europe géographique / du continent européen </a:t>
            </a:r>
          </a:p>
          <a:p>
            <a:pPr marL="285750" indent="-285750">
              <a:buFont typeface="Wingdings" pitchFamily="2" charset="2"/>
              <a:buChar char="è"/>
            </a:pPr>
            <a:r>
              <a:rPr lang="fr-FR" dirty="0">
                <a:solidFill>
                  <a:schemeClr val="bg2">
                    <a:lumMod val="50000"/>
                  </a:schemeClr>
                </a:solidFill>
              </a:rPr>
              <a:t>Un « petit » morceau du territoire suffisant </a:t>
            </a:r>
          </a:p>
        </p:txBody>
      </p:sp>
    </p:spTree>
    <p:extLst>
      <p:ext uri="{BB962C8B-B14F-4D97-AF65-F5344CB8AC3E}">
        <p14:creationId xmlns:p14="http://schemas.microsoft.com/office/powerpoint/2010/main" val="30392441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788E267-9173-F648-8979-5AC610003F24}"/>
              </a:ext>
            </a:extLst>
          </p:cNvPr>
          <p:cNvSpPr>
            <a:spLocks noGrp="1"/>
          </p:cNvSpPr>
          <p:nvPr>
            <p:ph type="title"/>
          </p:nvPr>
        </p:nvSpPr>
        <p:spPr/>
        <p:txBody>
          <a:bodyPr/>
          <a:lstStyle/>
          <a:p>
            <a:r>
              <a:rPr lang="fr-FR" dirty="0"/>
              <a:t>Interprétation géographique </a:t>
            </a:r>
          </a:p>
        </p:txBody>
      </p:sp>
      <p:sp>
        <p:nvSpPr>
          <p:cNvPr id="3" name="Espace réservé du texte 2">
            <a:extLst>
              <a:ext uri="{FF2B5EF4-FFF2-40B4-BE49-F238E27FC236}">
                <a16:creationId xmlns:a16="http://schemas.microsoft.com/office/drawing/2014/main" id="{04BB6A45-8830-A143-98D8-EE39E5883578}"/>
              </a:ext>
            </a:extLst>
          </p:cNvPr>
          <p:cNvSpPr>
            <a:spLocks noGrp="1"/>
          </p:cNvSpPr>
          <p:nvPr>
            <p:ph type="body" sz="quarter" idx="10"/>
          </p:nvPr>
        </p:nvSpPr>
        <p:spPr>
          <a:xfrm>
            <a:off x="298580" y="1479550"/>
            <a:ext cx="8616820" cy="4270068"/>
          </a:xfrm>
        </p:spPr>
        <p:txBody>
          <a:bodyPr/>
          <a:lstStyle/>
          <a:p>
            <a:pPr marL="0" indent="0">
              <a:buNone/>
            </a:pPr>
            <a:r>
              <a:rPr lang="fr-FR" sz="2000" b="1" dirty="0">
                <a:solidFill>
                  <a:srgbClr val="29849B"/>
                </a:solidFill>
              </a:rPr>
              <a:t>Le cas du Maroc</a:t>
            </a:r>
            <a:endParaRPr lang="fr-FR" sz="1800" b="1" dirty="0">
              <a:solidFill>
                <a:srgbClr val="29849B"/>
              </a:solidFill>
            </a:endParaRPr>
          </a:p>
          <a:p>
            <a:pPr marL="0" indent="0">
              <a:buNone/>
            </a:pPr>
            <a:endParaRPr lang="fr-FR" sz="1400" dirty="0"/>
          </a:p>
          <a:p>
            <a:r>
              <a:rPr lang="fr-FR" sz="1800" dirty="0"/>
              <a:t>Demande d’adhésion officielle en 1987 (conversations exploratoires depuis 1983)</a:t>
            </a:r>
          </a:p>
          <a:p>
            <a:r>
              <a:rPr lang="fr-FR" sz="1800" dirty="0"/>
              <a:t>Pas de communiqué officiel sur la réponse, l’avis de la Commission n’a pas été demandé, peu d’informations sur la demande et la réponse</a:t>
            </a:r>
          </a:p>
          <a:p>
            <a:r>
              <a:rPr lang="fr-FR" sz="1800" dirty="0"/>
              <a:t>Semble être un refus d’ordre géographique : « le Maroc ne fait pas partie de la ‘zone européenne’ » (Europa-</a:t>
            </a:r>
            <a:r>
              <a:rPr lang="fr-FR" sz="1800" dirty="0" err="1"/>
              <a:t>Archiv</a:t>
            </a:r>
            <a:r>
              <a:rPr lang="fr-FR" sz="1800" dirty="0"/>
              <a:t>, 1 octobre 1987). </a:t>
            </a:r>
          </a:p>
          <a:p>
            <a:pPr marL="0" indent="0">
              <a:buNone/>
            </a:pPr>
            <a:endParaRPr lang="fr-FR" sz="2000" dirty="0"/>
          </a:p>
          <a:p>
            <a:pPr marL="0" indent="0">
              <a:buNone/>
            </a:pPr>
            <a:r>
              <a:rPr lang="fr-FR" sz="2000" dirty="0">
                <a:sym typeface="Wingdings" pitchFamily="2" charset="2"/>
              </a:rPr>
              <a:t> </a:t>
            </a:r>
            <a:r>
              <a:rPr lang="fr-FR" sz="2000" dirty="0"/>
              <a:t>Frontière sud de l’Europe en accord avec la limite conventionnelle (continent européen s’arrête à la Méditerranée)</a:t>
            </a:r>
          </a:p>
          <a:p>
            <a:pPr marL="0" indent="0">
              <a:buNone/>
            </a:pPr>
            <a:endParaRPr lang="fr-FR" dirty="0"/>
          </a:p>
        </p:txBody>
      </p:sp>
    </p:spTree>
    <p:extLst>
      <p:ext uri="{BB962C8B-B14F-4D97-AF65-F5344CB8AC3E}">
        <p14:creationId xmlns:p14="http://schemas.microsoft.com/office/powerpoint/2010/main" val="19614321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A5813A-91DC-CD49-86F6-EC5C13B29B33}"/>
              </a:ext>
            </a:extLst>
          </p:cNvPr>
          <p:cNvSpPr>
            <a:spLocks noGrp="1"/>
          </p:cNvSpPr>
          <p:nvPr>
            <p:ph type="title"/>
          </p:nvPr>
        </p:nvSpPr>
        <p:spPr/>
        <p:txBody>
          <a:bodyPr/>
          <a:lstStyle/>
          <a:p>
            <a:r>
              <a:rPr lang="fr-FR" dirty="0"/>
              <a:t>Interprétation géographique </a:t>
            </a:r>
          </a:p>
        </p:txBody>
      </p:sp>
      <p:sp>
        <p:nvSpPr>
          <p:cNvPr id="3" name="Espace réservé du texte 2">
            <a:extLst>
              <a:ext uri="{FF2B5EF4-FFF2-40B4-BE49-F238E27FC236}">
                <a16:creationId xmlns:a16="http://schemas.microsoft.com/office/drawing/2014/main" id="{43255F81-AF0E-8944-A08F-B92240EDA5C0}"/>
              </a:ext>
            </a:extLst>
          </p:cNvPr>
          <p:cNvSpPr>
            <a:spLocks noGrp="1"/>
          </p:cNvSpPr>
          <p:nvPr>
            <p:ph type="body" sz="quarter" idx="10"/>
          </p:nvPr>
        </p:nvSpPr>
        <p:spPr>
          <a:xfrm>
            <a:off x="225083" y="1453662"/>
            <a:ext cx="8549640" cy="4050249"/>
          </a:xfrm>
        </p:spPr>
        <p:txBody>
          <a:bodyPr/>
          <a:lstStyle/>
          <a:p>
            <a:pPr marL="0" indent="0">
              <a:buNone/>
            </a:pPr>
            <a:r>
              <a:rPr lang="fr-FR" sz="2000" b="1" dirty="0">
                <a:solidFill>
                  <a:srgbClr val="29849B"/>
                </a:solidFill>
              </a:rPr>
              <a:t>Le cas du Maroc</a:t>
            </a:r>
            <a:endParaRPr lang="fr-FR" sz="1800" b="1" dirty="0">
              <a:solidFill>
                <a:srgbClr val="29849B"/>
              </a:solidFill>
            </a:endParaRPr>
          </a:p>
          <a:p>
            <a:pPr marL="0" indent="0">
              <a:buNone/>
            </a:pPr>
            <a:endParaRPr lang="fr-FR" sz="1600" dirty="0"/>
          </a:p>
          <a:p>
            <a:pPr marL="0" indent="0">
              <a:buNone/>
            </a:pPr>
            <a:r>
              <a:rPr lang="fr-FR" sz="2000" dirty="0"/>
              <a:t>Pourtant… arguments avancés par le Maroc (Hassan II)</a:t>
            </a:r>
          </a:p>
          <a:p>
            <a:pPr lvl="1"/>
            <a:r>
              <a:rPr lang="fr-FR" sz="2000" dirty="0"/>
              <a:t>Projet de tunnel sous le Détroit de Gibraltar</a:t>
            </a:r>
          </a:p>
          <a:p>
            <a:pPr lvl="1"/>
            <a:r>
              <a:rPr lang="fr-FR" sz="2000" dirty="0"/>
              <a:t>Proximité géographique </a:t>
            </a:r>
          </a:p>
          <a:p>
            <a:pPr lvl="1"/>
            <a:r>
              <a:rPr lang="fr-FR" sz="2000" dirty="0"/>
              <a:t>Unis par l’histoire </a:t>
            </a:r>
          </a:p>
          <a:p>
            <a:pPr lvl="1"/>
            <a:r>
              <a:rPr lang="fr-FR" sz="2000" dirty="0"/>
              <a:t>Civilisations se sont influencées les unes les autres</a:t>
            </a:r>
          </a:p>
          <a:p>
            <a:endParaRPr lang="fr-FR" sz="1100" dirty="0"/>
          </a:p>
          <a:p>
            <a:pPr marL="0" indent="0">
              <a:buNone/>
            </a:pPr>
            <a:r>
              <a:rPr lang="fr-FR" sz="2000" dirty="0"/>
              <a:t>Autres arguments en faveur : </a:t>
            </a:r>
          </a:p>
          <a:p>
            <a:pPr lvl="1"/>
            <a:r>
              <a:rPr lang="fr-FR" sz="2000" dirty="0"/>
              <a:t>Algérie </a:t>
            </a:r>
          </a:p>
          <a:p>
            <a:pPr lvl="1"/>
            <a:r>
              <a:rPr lang="fr-FR" sz="2000" dirty="0"/>
              <a:t>Ceuta et Melilla</a:t>
            </a:r>
          </a:p>
          <a:p>
            <a:pPr lvl="1"/>
            <a:r>
              <a:rPr lang="fr-FR" sz="2000" dirty="0"/>
              <a:t>Liens historiques avec Etats membres (France, Espagne)</a:t>
            </a:r>
          </a:p>
        </p:txBody>
      </p:sp>
    </p:spTree>
    <p:extLst>
      <p:ext uri="{BB962C8B-B14F-4D97-AF65-F5344CB8AC3E}">
        <p14:creationId xmlns:p14="http://schemas.microsoft.com/office/powerpoint/2010/main" val="6723902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121BAC22-8E41-3642-AA4D-91D589A4F36D}"/>
              </a:ext>
            </a:extLst>
          </p:cNvPr>
          <p:cNvSpPr>
            <a:spLocks noGrp="1"/>
          </p:cNvSpPr>
          <p:nvPr>
            <p:ph type="body" sz="quarter" idx="10"/>
          </p:nvPr>
        </p:nvSpPr>
        <p:spPr/>
        <p:txBody>
          <a:bodyPr/>
          <a:lstStyle/>
          <a:p>
            <a:endParaRPr lang="fr-FR" dirty="0"/>
          </a:p>
          <a:p>
            <a:endParaRPr lang="fr-FR" dirty="0"/>
          </a:p>
          <a:p>
            <a:endParaRPr lang="fr-FR" dirty="0"/>
          </a:p>
          <a:p>
            <a:endParaRPr lang="fr-FR" dirty="0"/>
          </a:p>
          <a:p>
            <a:pPr marL="0" indent="0" algn="ctr">
              <a:buNone/>
            </a:pPr>
            <a:r>
              <a:rPr lang="fr-FR" sz="3200" b="1" dirty="0">
                <a:solidFill>
                  <a:srgbClr val="29849B"/>
                </a:solidFill>
              </a:rPr>
              <a:t>2. Interprétation culturelle</a:t>
            </a:r>
          </a:p>
        </p:txBody>
      </p:sp>
    </p:spTree>
    <p:extLst>
      <p:ext uri="{BB962C8B-B14F-4D97-AF65-F5344CB8AC3E}">
        <p14:creationId xmlns:p14="http://schemas.microsoft.com/office/powerpoint/2010/main" val="15921099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788E267-9173-F648-8979-5AC610003F24}"/>
              </a:ext>
            </a:extLst>
          </p:cNvPr>
          <p:cNvSpPr>
            <a:spLocks noGrp="1"/>
          </p:cNvSpPr>
          <p:nvPr>
            <p:ph type="title"/>
          </p:nvPr>
        </p:nvSpPr>
        <p:spPr/>
        <p:txBody>
          <a:bodyPr/>
          <a:lstStyle/>
          <a:p>
            <a:r>
              <a:rPr lang="fr-FR" dirty="0"/>
              <a:t>Interprétation culturelle</a:t>
            </a:r>
          </a:p>
        </p:txBody>
      </p:sp>
      <p:sp>
        <p:nvSpPr>
          <p:cNvPr id="3" name="Espace réservé du texte 2">
            <a:extLst>
              <a:ext uri="{FF2B5EF4-FFF2-40B4-BE49-F238E27FC236}">
                <a16:creationId xmlns:a16="http://schemas.microsoft.com/office/drawing/2014/main" id="{04BB6A45-8830-A143-98D8-EE39E5883578}"/>
              </a:ext>
            </a:extLst>
          </p:cNvPr>
          <p:cNvSpPr>
            <a:spLocks noGrp="1"/>
          </p:cNvSpPr>
          <p:nvPr>
            <p:ph type="body" sz="quarter" idx="10"/>
          </p:nvPr>
        </p:nvSpPr>
        <p:spPr>
          <a:xfrm>
            <a:off x="304800" y="1371315"/>
            <a:ext cx="8610600" cy="4584008"/>
          </a:xfrm>
        </p:spPr>
        <p:txBody>
          <a:bodyPr/>
          <a:lstStyle/>
          <a:p>
            <a:pPr marL="0" indent="0">
              <a:buNone/>
            </a:pPr>
            <a:r>
              <a:rPr lang="fr-FR" sz="2000" b="1" dirty="0">
                <a:solidFill>
                  <a:srgbClr val="29849B"/>
                </a:solidFill>
              </a:rPr>
              <a:t>Références culturelles dans le discours UE</a:t>
            </a:r>
          </a:p>
          <a:p>
            <a:pPr marL="0" indent="0">
              <a:buNone/>
            </a:pPr>
            <a:endParaRPr lang="fr-FR" sz="800" b="1" dirty="0">
              <a:solidFill>
                <a:srgbClr val="29849B"/>
              </a:solidFill>
            </a:endParaRPr>
          </a:p>
          <a:p>
            <a:r>
              <a:rPr lang="nl-BE" sz="1800" u="sng" dirty="0"/>
              <a:t>Culture commune/européenne</a:t>
            </a:r>
            <a:r>
              <a:rPr lang="nl-BE" sz="1800" dirty="0"/>
              <a:t> (PECO, Grèce, Turquie, Suède, Europe, …)</a:t>
            </a:r>
          </a:p>
          <a:p>
            <a:r>
              <a:rPr lang="nl-BE" sz="1800" u="sng" dirty="0"/>
              <a:t>Civilisation commune/européenne</a:t>
            </a:r>
            <a:r>
              <a:rPr lang="nl-BE" sz="1800" dirty="0"/>
              <a:t> (Royaume-Uni, Espagne, Europe, …)</a:t>
            </a:r>
          </a:p>
          <a:p>
            <a:pPr lvl="1"/>
            <a:r>
              <a:rPr lang="nl-BE" sz="1800" dirty="0"/>
              <a:t>Civilisation ancienne, chrétienne, occidentale, …</a:t>
            </a:r>
          </a:p>
          <a:p>
            <a:pPr lvl="1"/>
            <a:r>
              <a:rPr lang="nl-BE" sz="1800" dirty="0"/>
              <a:t>Lien avec développement scientifique et intellectuel</a:t>
            </a:r>
          </a:p>
          <a:p>
            <a:pPr lvl="1"/>
            <a:r>
              <a:rPr lang="nl-BE" sz="1800" dirty="0"/>
              <a:t>Lien avec règles morales, conception de la vie</a:t>
            </a:r>
          </a:p>
          <a:p>
            <a:pPr lvl="1"/>
            <a:r>
              <a:rPr lang="nl-BE" sz="1800" dirty="0"/>
              <a:t>Lien avec l’antiquité (ex : Rome comme étant le début de la civilisation europénne) </a:t>
            </a:r>
          </a:p>
          <a:p>
            <a:r>
              <a:rPr lang="nl-BE" sz="1800" u="sng" dirty="0">
                <a:sym typeface="Wingdings" pitchFamily="2" charset="2"/>
              </a:rPr>
              <a:t>Héritage/patrimoine culturel commun</a:t>
            </a:r>
            <a:r>
              <a:rPr lang="nl-BE" sz="1800" dirty="0">
                <a:sym typeface="Wingdings" pitchFamily="2" charset="2"/>
              </a:rPr>
              <a:t> </a:t>
            </a:r>
          </a:p>
          <a:p>
            <a:pPr lvl="1"/>
            <a:r>
              <a:rPr lang="nl-BE" sz="1800" dirty="0">
                <a:sym typeface="Wingdings" pitchFamily="2" charset="2"/>
              </a:rPr>
              <a:t>Manière de penser, dévelopement des connaissances, …</a:t>
            </a:r>
          </a:p>
          <a:p>
            <a:r>
              <a:rPr lang="nl-BE" sz="1800" u="sng" dirty="0">
                <a:sym typeface="Wingdings" pitchFamily="2" charset="2"/>
              </a:rPr>
              <a:t>Liens culturels</a:t>
            </a:r>
            <a:r>
              <a:rPr lang="nl-BE" sz="1800" dirty="0">
                <a:sym typeface="Wingdings" pitchFamily="2" charset="2"/>
              </a:rPr>
              <a:t> entre des pays </a:t>
            </a:r>
          </a:p>
          <a:p>
            <a:r>
              <a:rPr lang="nl-BE" sz="1800" u="sng" dirty="0">
                <a:sym typeface="Wingdings" pitchFamily="2" charset="2"/>
              </a:rPr>
              <a:t>Traditions culturelles communes </a:t>
            </a:r>
          </a:p>
          <a:p>
            <a:pPr lvl="1"/>
            <a:r>
              <a:rPr lang="nl-BE" sz="1800" dirty="0">
                <a:sym typeface="Wingdings" pitchFamily="2" charset="2"/>
              </a:rPr>
              <a:t>Souvent anciennes : scientifiques, artistiques, …</a:t>
            </a:r>
          </a:p>
          <a:p>
            <a:pPr lvl="1"/>
            <a:endParaRPr lang="fr-FR" sz="2000" dirty="0"/>
          </a:p>
          <a:p>
            <a:pPr marL="0" indent="0">
              <a:buNone/>
            </a:pPr>
            <a:endParaRPr lang="fr-FR" dirty="0"/>
          </a:p>
        </p:txBody>
      </p:sp>
    </p:spTree>
    <p:extLst>
      <p:ext uri="{BB962C8B-B14F-4D97-AF65-F5344CB8AC3E}">
        <p14:creationId xmlns:p14="http://schemas.microsoft.com/office/powerpoint/2010/main" val="19087456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788E267-9173-F648-8979-5AC610003F24}"/>
              </a:ext>
            </a:extLst>
          </p:cNvPr>
          <p:cNvSpPr>
            <a:spLocks noGrp="1"/>
          </p:cNvSpPr>
          <p:nvPr>
            <p:ph type="title"/>
          </p:nvPr>
        </p:nvSpPr>
        <p:spPr/>
        <p:txBody>
          <a:bodyPr/>
          <a:lstStyle/>
          <a:p>
            <a:r>
              <a:rPr lang="fr-FR" dirty="0"/>
              <a:t>Interprétation culturelle</a:t>
            </a:r>
          </a:p>
        </p:txBody>
      </p:sp>
      <p:sp>
        <p:nvSpPr>
          <p:cNvPr id="3" name="Espace réservé du texte 2">
            <a:extLst>
              <a:ext uri="{FF2B5EF4-FFF2-40B4-BE49-F238E27FC236}">
                <a16:creationId xmlns:a16="http://schemas.microsoft.com/office/drawing/2014/main" id="{04BB6A45-8830-A143-98D8-EE39E5883578}"/>
              </a:ext>
            </a:extLst>
          </p:cNvPr>
          <p:cNvSpPr>
            <a:spLocks noGrp="1"/>
          </p:cNvSpPr>
          <p:nvPr>
            <p:ph type="body" sz="quarter" idx="10"/>
          </p:nvPr>
        </p:nvSpPr>
        <p:spPr>
          <a:xfrm>
            <a:off x="323384" y="1479550"/>
            <a:ext cx="8592015" cy="4270068"/>
          </a:xfrm>
        </p:spPr>
        <p:txBody>
          <a:bodyPr/>
          <a:lstStyle/>
          <a:p>
            <a:pPr marL="0" indent="0">
              <a:buNone/>
            </a:pPr>
            <a:r>
              <a:rPr lang="fr-FR" sz="2000" b="1" dirty="0">
                <a:solidFill>
                  <a:srgbClr val="29849B"/>
                </a:solidFill>
              </a:rPr>
              <a:t>Le cas de Chypre</a:t>
            </a:r>
          </a:p>
          <a:p>
            <a:pPr marL="0" indent="0">
              <a:buNone/>
            </a:pPr>
            <a:endParaRPr lang="fr-FR" sz="900" b="1" dirty="0">
              <a:solidFill>
                <a:srgbClr val="29849B"/>
              </a:solidFill>
            </a:endParaRPr>
          </a:p>
          <a:p>
            <a:r>
              <a:rPr lang="fr-FR" sz="2000" dirty="0"/>
              <a:t>Demande d’adhésion en 1990 </a:t>
            </a:r>
          </a:p>
          <a:p>
            <a:r>
              <a:rPr lang="fr-FR" sz="2000" dirty="0"/>
              <a:t>Position géographique : difficilement justifiable </a:t>
            </a:r>
            <a:r>
              <a:rPr lang="fr-FR" sz="2000" dirty="0">
                <a:sym typeface="Wingdings" pitchFamily="2" charset="2"/>
              </a:rPr>
              <a:t> proche du Moyen-Orient, très à l’est et au sud</a:t>
            </a:r>
          </a:p>
          <a:p>
            <a:endParaRPr lang="fr-FR" dirty="0"/>
          </a:p>
        </p:txBody>
      </p:sp>
      <p:pic>
        <p:nvPicPr>
          <p:cNvPr id="4" name="Image 3">
            <a:extLst>
              <a:ext uri="{FF2B5EF4-FFF2-40B4-BE49-F238E27FC236}">
                <a16:creationId xmlns:a16="http://schemas.microsoft.com/office/drawing/2014/main" id="{798C550B-7027-914C-B02A-677FB344D1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1008" y="3452327"/>
            <a:ext cx="5814391" cy="3028789"/>
          </a:xfrm>
          <a:prstGeom prst="rect">
            <a:avLst/>
          </a:prstGeom>
        </p:spPr>
      </p:pic>
      <p:sp>
        <p:nvSpPr>
          <p:cNvPr id="5" name="Ellipse 4">
            <a:extLst>
              <a:ext uri="{FF2B5EF4-FFF2-40B4-BE49-F238E27FC236}">
                <a16:creationId xmlns:a16="http://schemas.microsoft.com/office/drawing/2014/main" id="{72787623-0BC5-054D-BE27-D9CED12A8A3D}"/>
              </a:ext>
            </a:extLst>
          </p:cNvPr>
          <p:cNvSpPr/>
          <p:nvPr/>
        </p:nvSpPr>
        <p:spPr>
          <a:xfrm>
            <a:off x="6486509" y="5990253"/>
            <a:ext cx="530111" cy="349161"/>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944243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9C047F7-F3F3-7F45-AB70-5D3FD1943650}"/>
              </a:ext>
            </a:extLst>
          </p:cNvPr>
          <p:cNvSpPr>
            <a:spLocks noGrp="1"/>
          </p:cNvSpPr>
          <p:nvPr>
            <p:ph type="title"/>
          </p:nvPr>
        </p:nvSpPr>
        <p:spPr/>
        <p:txBody>
          <a:bodyPr/>
          <a:lstStyle/>
          <a:p>
            <a:r>
              <a:rPr lang="fr-FR" dirty="0"/>
              <a:t>Interprétation culturelle</a:t>
            </a:r>
          </a:p>
        </p:txBody>
      </p:sp>
      <p:sp>
        <p:nvSpPr>
          <p:cNvPr id="3" name="Espace réservé du texte 2">
            <a:extLst>
              <a:ext uri="{FF2B5EF4-FFF2-40B4-BE49-F238E27FC236}">
                <a16:creationId xmlns:a16="http://schemas.microsoft.com/office/drawing/2014/main" id="{DBD83671-6F51-7D47-850D-412CAD0EB307}"/>
              </a:ext>
            </a:extLst>
          </p:cNvPr>
          <p:cNvSpPr>
            <a:spLocks noGrp="1"/>
          </p:cNvSpPr>
          <p:nvPr>
            <p:ph type="body" sz="quarter" idx="10"/>
          </p:nvPr>
        </p:nvSpPr>
        <p:spPr>
          <a:xfrm>
            <a:off x="363894" y="1479550"/>
            <a:ext cx="8551506" cy="4270068"/>
          </a:xfrm>
        </p:spPr>
        <p:txBody>
          <a:bodyPr/>
          <a:lstStyle/>
          <a:p>
            <a:pPr marL="0" indent="0">
              <a:buNone/>
            </a:pPr>
            <a:r>
              <a:rPr lang="en-GB" sz="2000" b="1" dirty="0">
                <a:solidFill>
                  <a:srgbClr val="29849B"/>
                </a:solidFill>
              </a:rPr>
              <a:t>Le </a:t>
            </a:r>
            <a:r>
              <a:rPr lang="en-GB" sz="2000" b="1" dirty="0" err="1">
                <a:solidFill>
                  <a:srgbClr val="29849B"/>
                </a:solidFill>
              </a:rPr>
              <a:t>cas</a:t>
            </a:r>
            <a:r>
              <a:rPr lang="en-GB" sz="2000" b="1" dirty="0">
                <a:solidFill>
                  <a:srgbClr val="29849B"/>
                </a:solidFill>
              </a:rPr>
              <a:t> de Chypre</a:t>
            </a:r>
          </a:p>
          <a:p>
            <a:pPr marL="0" indent="0">
              <a:buNone/>
            </a:pPr>
            <a:endParaRPr lang="en-GB" sz="1800" b="1" dirty="0">
              <a:solidFill>
                <a:srgbClr val="29849B"/>
              </a:solidFill>
            </a:endParaRPr>
          </a:p>
          <a:p>
            <a:r>
              <a:rPr lang="en-GB" sz="2000" dirty="0"/>
              <a:t>Avis Commission (1993) : “… the deep-lying bonds which, for two thousand years, have located the island </a:t>
            </a:r>
            <a:r>
              <a:rPr lang="en-GB" sz="2000" b="1" dirty="0"/>
              <a:t>at the very fount of European culture and civilization</a:t>
            </a:r>
            <a:r>
              <a:rPr lang="en-GB" sz="2000" dirty="0"/>
              <a:t>…”</a:t>
            </a:r>
          </a:p>
          <a:p>
            <a:endParaRPr lang="en-GB" sz="2000" dirty="0"/>
          </a:p>
          <a:p>
            <a:pPr>
              <a:buFont typeface="Wingdings" pitchFamily="2" charset="2"/>
              <a:buChar char="è"/>
            </a:pPr>
            <a:r>
              <a:rPr lang="fr-FR" sz="2000" dirty="0">
                <a:sym typeface="Wingdings" pitchFamily="2" charset="2"/>
              </a:rPr>
              <a:t>Justification principalement sur la base d’une culture et d’une civilisation européennes qui trouveraient leur origine sur l’île il y a 2 000 ans (Antiquité) </a:t>
            </a:r>
          </a:p>
          <a:p>
            <a:pPr>
              <a:buFont typeface="Wingdings" pitchFamily="2" charset="2"/>
              <a:buChar char="è"/>
            </a:pPr>
            <a:r>
              <a:rPr lang="fr-FR" sz="2000" dirty="0">
                <a:sym typeface="Wingdings" pitchFamily="2" charset="2"/>
              </a:rPr>
              <a:t>3 Etats européens en lien avec Chypre : Grèce, Turquie et Royaume-Uni</a:t>
            </a:r>
          </a:p>
          <a:p>
            <a:pPr>
              <a:buFont typeface="Wingdings" pitchFamily="2" charset="2"/>
              <a:buChar char="è"/>
            </a:pPr>
            <a:r>
              <a:rPr lang="fr-FR" sz="2000" dirty="0">
                <a:sym typeface="Wingdings" pitchFamily="2" charset="2"/>
              </a:rPr>
              <a:t>Pas « physiquement rattaché » à un continent (&gt;&lt; Maroc)</a:t>
            </a:r>
          </a:p>
        </p:txBody>
      </p:sp>
    </p:spTree>
    <p:extLst>
      <p:ext uri="{BB962C8B-B14F-4D97-AF65-F5344CB8AC3E}">
        <p14:creationId xmlns:p14="http://schemas.microsoft.com/office/powerpoint/2010/main" val="41786829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9C047F7-F3F3-7F45-AB70-5D3FD1943650}"/>
              </a:ext>
            </a:extLst>
          </p:cNvPr>
          <p:cNvSpPr>
            <a:spLocks noGrp="1"/>
          </p:cNvSpPr>
          <p:nvPr>
            <p:ph type="title"/>
          </p:nvPr>
        </p:nvSpPr>
        <p:spPr/>
        <p:txBody>
          <a:bodyPr/>
          <a:lstStyle/>
          <a:p>
            <a:r>
              <a:rPr lang="fr-FR" dirty="0"/>
              <a:t>Interprétation culturelle</a:t>
            </a:r>
          </a:p>
        </p:txBody>
      </p:sp>
      <p:sp>
        <p:nvSpPr>
          <p:cNvPr id="3" name="Espace réservé du texte 2">
            <a:extLst>
              <a:ext uri="{FF2B5EF4-FFF2-40B4-BE49-F238E27FC236}">
                <a16:creationId xmlns:a16="http://schemas.microsoft.com/office/drawing/2014/main" id="{DBD83671-6F51-7D47-850D-412CAD0EB307}"/>
              </a:ext>
            </a:extLst>
          </p:cNvPr>
          <p:cNvSpPr>
            <a:spLocks noGrp="1"/>
          </p:cNvSpPr>
          <p:nvPr>
            <p:ph type="body" sz="quarter" idx="10"/>
          </p:nvPr>
        </p:nvSpPr>
        <p:spPr>
          <a:xfrm>
            <a:off x="228600" y="1479550"/>
            <a:ext cx="8540262" cy="4270068"/>
          </a:xfrm>
        </p:spPr>
        <p:txBody>
          <a:bodyPr/>
          <a:lstStyle/>
          <a:p>
            <a:pPr marL="0" indent="0">
              <a:buNone/>
            </a:pPr>
            <a:r>
              <a:rPr lang="fr-FR" sz="2400" b="1" dirty="0">
                <a:solidFill>
                  <a:srgbClr val="29849B"/>
                </a:solidFill>
              </a:rPr>
              <a:t>// Grèce</a:t>
            </a:r>
          </a:p>
          <a:p>
            <a:pPr marL="0" indent="0">
              <a:buNone/>
            </a:pPr>
            <a:endParaRPr lang="fr-FR" sz="1600" b="1" dirty="0">
              <a:solidFill>
                <a:srgbClr val="29849B"/>
              </a:solidFill>
            </a:endParaRPr>
          </a:p>
          <a:p>
            <a:pPr marL="0" indent="0">
              <a:buNone/>
            </a:pPr>
            <a:r>
              <a:rPr lang="fr-FR" sz="1800" dirty="0"/>
              <a:t>“berceau de la culture européenne” (</a:t>
            </a:r>
            <a:r>
              <a:rPr lang="fr-FR" sz="1800" dirty="0" err="1"/>
              <a:t>Hallstein</a:t>
            </a:r>
            <a:r>
              <a:rPr lang="fr-FR" sz="1800" dirty="0"/>
              <a:t> 1961), “valeurs culturelles et démocratiques qui ont été notre héritage commun depuis l’Antiquité” (</a:t>
            </a:r>
            <a:r>
              <a:rPr lang="fr-FR" sz="1800" dirty="0" err="1"/>
              <a:t>Natali</a:t>
            </a:r>
            <a:r>
              <a:rPr lang="fr-FR" sz="1800" dirty="0"/>
              <a:t> 1979), « berceau de la démocratie européenne » (Cox 2003), …</a:t>
            </a:r>
          </a:p>
          <a:p>
            <a:endParaRPr lang="fr-FR" sz="2400" b="1" dirty="0">
              <a:solidFill>
                <a:srgbClr val="29849B"/>
              </a:solidFill>
            </a:endParaRPr>
          </a:p>
          <a:p>
            <a:pPr lvl="1">
              <a:buFont typeface="Wingdings" pitchFamily="2" charset="2"/>
              <a:buChar char="è"/>
            </a:pPr>
            <a:r>
              <a:rPr lang="fr-FR" sz="1800" dirty="0">
                <a:sym typeface="Wingdings" pitchFamily="2" charset="2"/>
              </a:rPr>
              <a:t>Grèce et Chypre : notion de l’Antiquité comme étant la base de la « civilisation/culture européenne » + démocratie</a:t>
            </a:r>
          </a:p>
          <a:p>
            <a:pPr lvl="1">
              <a:buFont typeface="Wingdings" pitchFamily="2" charset="2"/>
              <a:buChar char="è"/>
            </a:pPr>
            <a:r>
              <a:rPr lang="fr-FR" sz="1800" dirty="0">
                <a:sym typeface="Wingdings" pitchFamily="2" charset="2"/>
              </a:rPr>
              <a:t>// Antiquité romaine : dans le cadre de la signature du Traité de Rome, nombreuses références à Rome comme étant significatif dans cet « héritage européen »</a:t>
            </a:r>
            <a:endParaRPr lang="fr-FR" sz="1600" dirty="0"/>
          </a:p>
          <a:p>
            <a:endParaRPr lang="fr-FR" sz="2400" dirty="0"/>
          </a:p>
        </p:txBody>
      </p:sp>
    </p:spTree>
    <p:extLst>
      <p:ext uri="{BB962C8B-B14F-4D97-AF65-F5344CB8AC3E}">
        <p14:creationId xmlns:p14="http://schemas.microsoft.com/office/powerpoint/2010/main" val="12830863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788E267-9173-F648-8979-5AC610003F24}"/>
              </a:ext>
            </a:extLst>
          </p:cNvPr>
          <p:cNvSpPr>
            <a:spLocks noGrp="1"/>
          </p:cNvSpPr>
          <p:nvPr>
            <p:ph type="title"/>
          </p:nvPr>
        </p:nvSpPr>
        <p:spPr>
          <a:xfrm>
            <a:off x="2334125" y="136526"/>
            <a:ext cx="6581275" cy="941643"/>
          </a:xfrm>
        </p:spPr>
        <p:txBody>
          <a:bodyPr/>
          <a:lstStyle/>
          <a:p>
            <a:r>
              <a:rPr lang="fr-FR" dirty="0"/>
              <a:t>Clause d’adhésion</a:t>
            </a:r>
          </a:p>
        </p:txBody>
      </p:sp>
      <p:sp>
        <p:nvSpPr>
          <p:cNvPr id="3" name="Espace réservé du texte 2">
            <a:extLst>
              <a:ext uri="{FF2B5EF4-FFF2-40B4-BE49-F238E27FC236}">
                <a16:creationId xmlns:a16="http://schemas.microsoft.com/office/drawing/2014/main" id="{04BB6A45-8830-A143-98D8-EE39E5883578}"/>
              </a:ext>
            </a:extLst>
          </p:cNvPr>
          <p:cNvSpPr>
            <a:spLocks noGrp="1"/>
          </p:cNvSpPr>
          <p:nvPr>
            <p:ph type="body" sz="quarter" idx="10"/>
          </p:nvPr>
        </p:nvSpPr>
        <p:spPr>
          <a:xfrm>
            <a:off x="228600" y="1879600"/>
            <a:ext cx="8686800" cy="3990788"/>
          </a:xfrm>
        </p:spPr>
        <p:txBody>
          <a:bodyPr/>
          <a:lstStyle/>
          <a:p>
            <a:pPr marL="0" indent="0">
              <a:buNone/>
            </a:pPr>
            <a:endParaRPr lang="fr-FR" dirty="0"/>
          </a:p>
          <a:p>
            <a:pPr marL="457200" lvl="1" indent="0">
              <a:buNone/>
            </a:pPr>
            <a:r>
              <a:rPr lang="fr-FR" b="1" dirty="0">
                <a:solidFill>
                  <a:srgbClr val="29849B"/>
                </a:solidFill>
              </a:rPr>
              <a:t>Article 49§1 TUE </a:t>
            </a:r>
            <a:endParaRPr lang="fr-FR" dirty="0">
              <a:solidFill>
                <a:srgbClr val="29849B"/>
              </a:solidFill>
            </a:endParaRPr>
          </a:p>
          <a:p>
            <a:pPr marL="457200" lvl="1" indent="0">
              <a:buNone/>
            </a:pPr>
            <a:endParaRPr lang="fr-FR" dirty="0"/>
          </a:p>
          <a:p>
            <a:pPr marL="457200" lvl="1" indent="0">
              <a:buNone/>
            </a:pPr>
            <a:r>
              <a:rPr lang="fr-FR" dirty="0"/>
              <a:t>« Tout Etat européen qui respecte les valeurs visées à l’article 2 et s’engage à les promouvoir peut demander à devenir membre de l’Union ». </a:t>
            </a:r>
          </a:p>
          <a:p>
            <a:pPr marL="457200" lvl="1" indent="0">
              <a:buNone/>
            </a:pPr>
            <a:endParaRPr lang="fr-FR" dirty="0"/>
          </a:p>
          <a:p>
            <a:pPr marL="457200" lvl="1" indent="0">
              <a:buNone/>
            </a:pPr>
            <a:endParaRPr lang="fr-FR" dirty="0"/>
          </a:p>
        </p:txBody>
      </p:sp>
    </p:spTree>
    <p:extLst>
      <p:ext uri="{BB962C8B-B14F-4D97-AF65-F5344CB8AC3E}">
        <p14:creationId xmlns:p14="http://schemas.microsoft.com/office/powerpoint/2010/main" val="4931606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121BAC22-8E41-3642-AA4D-91D589A4F36D}"/>
              </a:ext>
            </a:extLst>
          </p:cNvPr>
          <p:cNvSpPr>
            <a:spLocks noGrp="1"/>
          </p:cNvSpPr>
          <p:nvPr>
            <p:ph type="body" sz="quarter" idx="10"/>
          </p:nvPr>
        </p:nvSpPr>
        <p:spPr/>
        <p:txBody>
          <a:bodyPr/>
          <a:lstStyle/>
          <a:p>
            <a:endParaRPr lang="fr-FR" dirty="0"/>
          </a:p>
          <a:p>
            <a:endParaRPr lang="fr-FR" dirty="0"/>
          </a:p>
          <a:p>
            <a:endParaRPr lang="fr-FR" dirty="0"/>
          </a:p>
          <a:p>
            <a:endParaRPr lang="fr-FR" dirty="0"/>
          </a:p>
          <a:p>
            <a:pPr marL="0" indent="0" algn="ctr">
              <a:buNone/>
            </a:pPr>
            <a:r>
              <a:rPr lang="fr-FR" sz="3200" b="1" dirty="0">
                <a:solidFill>
                  <a:srgbClr val="29849B"/>
                </a:solidFill>
              </a:rPr>
              <a:t>3. Interprétation historique </a:t>
            </a:r>
          </a:p>
        </p:txBody>
      </p:sp>
    </p:spTree>
    <p:extLst>
      <p:ext uri="{BB962C8B-B14F-4D97-AF65-F5344CB8AC3E}">
        <p14:creationId xmlns:p14="http://schemas.microsoft.com/office/powerpoint/2010/main" val="39425849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563895A-138D-F645-8D5D-F712ADBA90ED}"/>
              </a:ext>
            </a:extLst>
          </p:cNvPr>
          <p:cNvSpPr>
            <a:spLocks noGrp="1"/>
          </p:cNvSpPr>
          <p:nvPr>
            <p:ph type="title"/>
          </p:nvPr>
        </p:nvSpPr>
        <p:spPr/>
        <p:txBody>
          <a:bodyPr/>
          <a:lstStyle/>
          <a:p>
            <a:r>
              <a:rPr lang="fr-FR" dirty="0"/>
              <a:t>Interprétation historique</a:t>
            </a:r>
          </a:p>
        </p:txBody>
      </p:sp>
      <p:sp>
        <p:nvSpPr>
          <p:cNvPr id="3" name="Espace réservé du texte 2">
            <a:extLst>
              <a:ext uri="{FF2B5EF4-FFF2-40B4-BE49-F238E27FC236}">
                <a16:creationId xmlns:a16="http://schemas.microsoft.com/office/drawing/2014/main" id="{DA26A575-DD3F-224A-BAEF-64E4BB878072}"/>
              </a:ext>
            </a:extLst>
          </p:cNvPr>
          <p:cNvSpPr>
            <a:spLocks noGrp="1"/>
          </p:cNvSpPr>
          <p:nvPr>
            <p:ph type="body" sz="quarter" idx="10"/>
          </p:nvPr>
        </p:nvSpPr>
        <p:spPr/>
        <p:txBody>
          <a:bodyPr/>
          <a:lstStyle/>
          <a:p>
            <a:pPr marL="0" indent="0">
              <a:buNone/>
            </a:pPr>
            <a:r>
              <a:rPr lang="fr-FR" sz="2000" b="1" dirty="0">
                <a:solidFill>
                  <a:srgbClr val="29849B"/>
                </a:solidFill>
              </a:rPr>
              <a:t>Références historiques dans discours UE</a:t>
            </a:r>
          </a:p>
          <a:p>
            <a:pPr marL="0" indent="0">
              <a:buNone/>
            </a:pPr>
            <a:endParaRPr lang="fr-FR" sz="1050" b="1" dirty="0">
              <a:solidFill>
                <a:srgbClr val="29849B"/>
              </a:solidFill>
            </a:endParaRPr>
          </a:p>
          <a:p>
            <a:r>
              <a:rPr lang="fr-FR" sz="2000" u="sng" dirty="0"/>
              <a:t>Histoire commune/européenne</a:t>
            </a:r>
            <a:r>
              <a:rPr lang="fr-FR" sz="2000" dirty="0"/>
              <a:t> (Royaume-Uni, Norvège, Irlande, Danemark, Balkans occidentaux, …) et héritage commun (ex : Rome)</a:t>
            </a:r>
          </a:p>
          <a:p>
            <a:endParaRPr lang="fr-FR" sz="2000" dirty="0"/>
          </a:p>
          <a:p>
            <a:r>
              <a:rPr lang="fr-FR" sz="2000" u="sng" dirty="0"/>
              <a:t>Liens entretenus à travers l’histoire</a:t>
            </a:r>
            <a:r>
              <a:rPr lang="fr-FR" sz="2000" dirty="0"/>
              <a:t> (Chypre, Espagne, Portugal, Autriche, Balkans occidentaux, …)</a:t>
            </a:r>
          </a:p>
          <a:p>
            <a:endParaRPr lang="fr-FR" sz="2000" dirty="0"/>
          </a:p>
          <a:p>
            <a:pPr marL="0" indent="0">
              <a:buNone/>
            </a:pPr>
            <a:r>
              <a:rPr lang="fr-FR" sz="2000" dirty="0">
                <a:sym typeface="Wingdings" pitchFamily="2" charset="2"/>
              </a:rPr>
              <a:t> souvent utilisées en combinaison avec références géographiques ou culturelles. </a:t>
            </a:r>
            <a:endParaRPr lang="fr-FR" sz="2000" dirty="0"/>
          </a:p>
        </p:txBody>
      </p:sp>
    </p:spTree>
    <p:extLst>
      <p:ext uri="{BB962C8B-B14F-4D97-AF65-F5344CB8AC3E}">
        <p14:creationId xmlns:p14="http://schemas.microsoft.com/office/powerpoint/2010/main" val="38260581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563895A-138D-F645-8D5D-F712ADBA90ED}"/>
              </a:ext>
            </a:extLst>
          </p:cNvPr>
          <p:cNvSpPr>
            <a:spLocks noGrp="1"/>
          </p:cNvSpPr>
          <p:nvPr>
            <p:ph type="title"/>
          </p:nvPr>
        </p:nvSpPr>
        <p:spPr/>
        <p:txBody>
          <a:bodyPr/>
          <a:lstStyle/>
          <a:p>
            <a:r>
              <a:rPr lang="fr-FR" dirty="0"/>
              <a:t>Interprétation historique</a:t>
            </a:r>
          </a:p>
        </p:txBody>
      </p:sp>
      <p:sp>
        <p:nvSpPr>
          <p:cNvPr id="3" name="Espace réservé du texte 2">
            <a:extLst>
              <a:ext uri="{FF2B5EF4-FFF2-40B4-BE49-F238E27FC236}">
                <a16:creationId xmlns:a16="http://schemas.microsoft.com/office/drawing/2014/main" id="{DA26A575-DD3F-224A-BAEF-64E4BB878072}"/>
              </a:ext>
            </a:extLst>
          </p:cNvPr>
          <p:cNvSpPr>
            <a:spLocks noGrp="1"/>
          </p:cNvSpPr>
          <p:nvPr>
            <p:ph type="body" sz="quarter" idx="10"/>
          </p:nvPr>
        </p:nvSpPr>
        <p:spPr>
          <a:xfrm>
            <a:off x="252351" y="1717056"/>
            <a:ext cx="4485904" cy="4270068"/>
          </a:xfrm>
        </p:spPr>
        <p:txBody>
          <a:bodyPr/>
          <a:lstStyle/>
          <a:p>
            <a:pPr marL="0" indent="0">
              <a:buNone/>
            </a:pPr>
            <a:r>
              <a:rPr lang="fr-FR" sz="2000" b="1" dirty="0">
                <a:solidFill>
                  <a:srgbClr val="29849B"/>
                </a:solidFill>
              </a:rPr>
              <a:t>Le cas du cinquième élargissement</a:t>
            </a:r>
          </a:p>
          <a:p>
            <a:pPr marL="0" indent="0">
              <a:buNone/>
            </a:pPr>
            <a:endParaRPr lang="fr-FR" sz="800" b="1" dirty="0">
              <a:solidFill>
                <a:srgbClr val="29849B"/>
              </a:solidFill>
            </a:endParaRPr>
          </a:p>
          <a:p>
            <a:r>
              <a:rPr lang="fr-FR" sz="2000" u="sng" dirty="0"/>
              <a:t>Discours UE pendant la guerre froide</a:t>
            </a:r>
            <a:r>
              <a:rPr lang="fr-FR" sz="2000" dirty="0"/>
              <a:t> : Europe = Europe de l’ouest (« Europe libre ») vs Europe de l’est = autre, pas l’Europe </a:t>
            </a:r>
          </a:p>
          <a:p>
            <a:endParaRPr lang="fr-FR" sz="2400" dirty="0"/>
          </a:p>
          <a:p>
            <a:endParaRPr lang="fr-FR" sz="2400" dirty="0"/>
          </a:p>
        </p:txBody>
      </p:sp>
      <p:pic>
        <p:nvPicPr>
          <p:cNvPr id="5" name="Image 4">
            <a:extLst>
              <a:ext uri="{FF2B5EF4-FFF2-40B4-BE49-F238E27FC236}">
                <a16:creationId xmlns:a16="http://schemas.microsoft.com/office/drawing/2014/main" id="{E7142504-CCE1-CA42-86BA-E4710E0A10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3257" y="2427586"/>
            <a:ext cx="4082143" cy="4204783"/>
          </a:xfrm>
          <a:prstGeom prst="rect">
            <a:avLst/>
          </a:prstGeom>
        </p:spPr>
      </p:pic>
    </p:spTree>
    <p:extLst>
      <p:ext uri="{BB962C8B-B14F-4D97-AF65-F5344CB8AC3E}">
        <p14:creationId xmlns:p14="http://schemas.microsoft.com/office/powerpoint/2010/main" val="25481845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563895A-138D-F645-8D5D-F712ADBA90ED}"/>
              </a:ext>
            </a:extLst>
          </p:cNvPr>
          <p:cNvSpPr>
            <a:spLocks noGrp="1"/>
          </p:cNvSpPr>
          <p:nvPr>
            <p:ph type="title"/>
          </p:nvPr>
        </p:nvSpPr>
        <p:spPr/>
        <p:txBody>
          <a:bodyPr/>
          <a:lstStyle/>
          <a:p>
            <a:r>
              <a:rPr lang="fr-FR" dirty="0"/>
              <a:t>Interprétation historique</a:t>
            </a:r>
          </a:p>
        </p:txBody>
      </p:sp>
      <p:sp>
        <p:nvSpPr>
          <p:cNvPr id="3" name="Espace réservé du texte 2">
            <a:extLst>
              <a:ext uri="{FF2B5EF4-FFF2-40B4-BE49-F238E27FC236}">
                <a16:creationId xmlns:a16="http://schemas.microsoft.com/office/drawing/2014/main" id="{DA26A575-DD3F-224A-BAEF-64E4BB878072}"/>
              </a:ext>
            </a:extLst>
          </p:cNvPr>
          <p:cNvSpPr>
            <a:spLocks noGrp="1"/>
          </p:cNvSpPr>
          <p:nvPr>
            <p:ph type="body" sz="quarter" idx="10"/>
          </p:nvPr>
        </p:nvSpPr>
        <p:spPr>
          <a:xfrm>
            <a:off x="390525" y="1447312"/>
            <a:ext cx="8081963" cy="4270068"/>
          </a:xfrm>
        </p:spPr>
        <p:txBody>
          <a:bodyPr/>
          <a:lstStyle/>
          <a:p>
            <a:pPr marL="0" indent="0">
              <a:buNone/>
            </a:pPr>
            <a:r>
              <a:rPr lang="fr-FR" sz="2000" b="1" dirty="0">
                <a:solidFill>
                  <a:srgbClr val="29849B"/>
                </a:solidFill>
              </a:rPr>
              <a:t>Le cas du cinquième élargissement</a:t>
            </a:r>
          </a:p>
          <a:p>
            <a:pPr marL="0" indent="0">
              <a:buNone/>
            </a:pPr>
            <a:endParaRPr lang="fr-FR" sz="1400" dirty="0"/>
          </a:p>
          <a:p>
            <a:r>
              <a:rPr lang="fr-FR" sz="1800" u="sng" dirty="0"/>
              <a:t>Discours UE post-guerre froide</a:t>
            </a:r>
            <a:r>
              <a:rPr lang="fr-FR" sz="1800" dirty="0"/>
              <a:t> : Europe = ouest + est </a:t>
            </a:r>
            <a:r>
              <a:rPr lang="fr-FR" sz="1800" dirty="0">
                <a:sym typeface="Wingdings" pitchFamily="2" charset="2"/>
              </a:rPr>
              <a:t> réunification, réconciliation, « surmonter la division du continent » et renouer « avec les liens historiques » d‘avant la guerre froide.</a:t>
            </a:r>
          </a:p>
          <a:p>
            <a:endParaRPr lang="fr-FR" sz="1800" dirty="0">
              <a:sym typeface="Wingdings" pitchFamily="2" charset="2"/>
            </a:endParaRPr>
          </a:p>
          <a:p>
            <a:r>
              <a:rPr lang="fr-FR" sz="1800" dirty="0">
                <a:sym typeface="Wingdings" pitchFamily="2" charset="2"/>
              </a:rPr>
              <a:t>Comment justifier ce changement de position et « légitimer » cet élargissement à des pays différents politiquement et économiquement ?  </a:t>
            </a:r>
            <a:r>
              <a:rPr lang="fr-FR" sz="1800" b="1" dirty="0">
                <a:sym typeface="Wingdings" pitchFamily="2" charset="2"/>
              </a:rPr>
              <a:t>unité avant séparation </a:t>
            </a:r>
          </a:p>
          <a:p>
            <a:pPr lvl="1"/>
            <a:r>
              <a:rPr lang="fr-FR" sz="1800" dirty="0">
                <a:sym typeface="Wingdings" pitchFamily="2" charset="2"/>
              </a:rPr>
              <a:t>PECO étaient européens avant la guerre froide : histoire commune </a:t>
            </a:r>
          </a:p>
          <a:p>
            <a:pPr lvl="1"/>
            <a:r>
              <a:rPr lang="fr-FR" sz="1800" dirty="0">
                <a:sym typeface="Wingdings" pitchFamily="2" charset="2"/>
              </a:rPr>
              <a:t>« Kidnapping » par URSS  européanité « perdue » (politiquement surtout)</a:t>
            </a:r>
          </a:p>
          <a:p>
            <a:pPr lvl="1"/>
            <a:r>
              <a:rPr lang="fr-FR" sz="1800" dirty="0">
                <a:sym typeface="Wingdings" pitchFamily="2" charset="2"/>
              </a:rPr>
              <a:t>PECO peuvent enfin renouer avec leur identité européenne historique</a:t>
            </a:r>
          </a:p>
        </p:txBody>
      </p:sp>
    </p:spTree>
    <p:extLst>
      <p:ext uri="{BB962C8B-B14F-4D97-AF65-F5344CB8AC3E}">
        <p14:creationId xmlns:p14="http://schemas.microsoft.com/office/powerpoint/2010/main" val="37034476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65F22A0-083F-E14D-A915-9F46EA31ECDD}"/>
              </a:ext>
            </a:extLst>
          </p:cNvPr>
          <p:cNvSpPr>
            <a:spLocks noGrp="1"/>
          </p:cNvSpPr>
          <p:nvPr>
            <p:ph type="title"/>
          </p:nvPr>
        </p:nvSpPr>
        <p:spPr/>
        <p:txBody>
          <a:bodyPr/>
          <a:lstStyle/>
          <a:p>
            <a:r>
              <a:rPr lang="fr-FR" dirty="0"/>
              <a:t>Interprétation géographique</a:t>
            </a:r>
          </a:p>
        </p:txBody>
      </p:sp>
      <p:pic>
        <p:nvPicPr>
          <p:cNvPr id="4" name="Image 3">
            <a:extLst>
              <a:ext uri="{FF2B5EF4-FFF2-40B4-BE49-F238E27FC236}">
                <a16:creationId xmlns:a16="http://schemas.microsoft.com/office/drawing/2014/main" id="{D2B501E0-F2D8-AD4E-AFBA-9F80DD8C2C16}"/>
              </a:ext>
            </a:extLst>
          </p:cNvPr>
          <p:cNvPicPr>
            <a:picLocks noChangeAspect="1"/>
          </p:cNvPicPr>
          <p:nvPr/>
        </p:nvPicPr>
        <p:blipFill>
          <a:blip r:embed="rId2"/>
          <a:stretch>
            <a:fillRect/>
          </a:stretch>
        </p:blipFill>
        <p:spPr>
          <a:xfrm>
            <a:off x="3118632" y="2167040"/>
            <a:ext cx="6025368" cy="4514876"/>
          </a:xfrm>
          <a:prstGeom prst="rect">
            <a:avLst/>
          </a:prstGeom>
        </p:spPr>
      </p:pic>
      <p:sp>
        <p:nvSpPr>
          <p:cNvPr id="5" name="ZoneTexte 4">
            <a:extLst>
              <a:ext uri="{FF2B5EF4-FFF2-40B4-BE49-F238E27FC236}">
                <a16:creationId xmlns:a16="http://schemas.microsoft.com/office/drawing/2014/main" id="{ABC76154-B58A-B844-94B3-23F0ACB51F25}"/>
              </a:ext>
            </a:extLst>
          </p:cNvPr>
          <p:cNvSpPr txBox="1"/>
          <p:nvPr/>
        </p:nvSpPr>
        <p:spPr>
          <a:xfrm>
            <a:off x="1140216" y="3864862"/>
            <a:ext cx="1930364" cy="738664"/>
          </a:xfrm>
          <a:prstGeom prst="rect">
            <a:avLst/>
          </a:prstGeom>
          <a:noFill/>
        </p:spPr>
        <p:txBody>
          <a:bodyPr wrap="square" rtlCol="0">
            <a:spAutoFit/>
          </a:bodyPr>
          <a:lstStyle/>
          <a:p>
            <a:r>
              <a:rPr lang="fr-FR" sz="1400" dirty="0">
                <a:solidFill>
                  <a:schemeClr val="bg2">
                    <a:lumMod val="50000"/>
                  </a:schemeClr>
                </a:solidFill>
              </a:rPr>
              <a:t>https://</a:t>
            </a:r>
            <a:r>
              <a:rPr lang="fr-FR" sz="1400" dirty="0" err="1">
                <a:solidFill>
                  <a:schemeClr val="bg2">
                    <a:lumMod val="50000"/>
                  </a:schemeClr>
                </a:solidFill>
              </a:rPr>
              <a:t>europa.eu</a:t>
            </a:r>
            <a:r>
              <a:rPr lang="fr-FR" sz="1400" dirty="0">
                <a:solidFill>
                  <a:schemeClr val="bg2">
                    <a:lumMod val="50000"/>
                  </a:schemeClr>
                </a:solidFill>
              </a:rPr>
              <a:t>/</a:t>
            </a:r>
            <a:r>
              <a:rPr lang="fr-FR" sz="1400" dirty="0" err="1">
                <a:solidFill>
                  <a:schemeClr val="bg2">
                    <a:lumMod val="50000"/>
                  </a:schemeClr>
                </a:solidFill>
              </a:rPr>
              <a:t>european</a:t>
            </a:r>
            <a:r>
              <a:rPr lang="fr-FR" sz="1400" dirty="0">
                <a:solidFill>
                  <a:schemeClr val="bg2">
                    <a:lumMod val="50000"/>
                  </a:schemeClr>
                </a:solidFill>
              </a:rPr>
              <a:t>-union/about-eu/</a:t>
            </a:r>
            <a:r>
              <a:rPr lang="fr-FR" sz="1400" dirty="0" err="1">
                <a:solidFill>
                  <a:schemeClr val="bg2">
                    <a:lumMod val="50000"/>
                  </a:schemeClr>
                </a:solidFill>
              </a:rPr>
              <a:t>countries_fr</a:t>
            </a:r>
            <a:endParaRPr lang="fr-FR" sz="1400" dirty="0">
              <a:solidFill>
                <a:schemeClr val="bg2">
                  <a:lumMod val="50000"/>
                </a:schemeClr>
              </a:solidFill>
            </a:endParaRPr>
          </a:p>
        </p:txBody>
      </p:sp>
      <p:sp>
        <p:nvSpPr>
          <p:cNvPr id="3" name="ZoneTexte 2">
            <a:extLst>
              <a:ext uri="{FF2B5EF4-FFF2-40B4-BE49-F238E27FC236}">
                <a16:creationId xmlns:a16="http://schemas.microsoft.com/office/drawing/2014/main" id="{43648867-A936-CC45-AD82-DF66B407384F}"/>
              </a:ext>
            </a:extLst>
          </p:cNvPr>
          <p:cNvSpPr txBox="1"/>
          <p:nvPr/>
        </p:nvSpPr>
        <p:spPr>
          <a:xfrm>
            <a:off x="254392" y="1614488"/>
            <a:ext cx="8318109" cy="369332"/>
          </a:xfrm>
          <a:prstGeom prst="rect">
            <a:avLst/>
          </a:prstGeom>
          <a:noFill/>
        </p:spPr>
        <p:txBody>
          <a:bodyPr wrap="square" rtlCol="0">
            <a:spAutoFit/>
          </a:bodyPr>
          <a:lstStyle/>
          <a:p>
            <a:r>
              <a:rPr lang="fr-FR" u="sng" dirty="0">
                <a:solidFill>
                  <a:schemeClr val="bg2">
                    <a:lumMod val="50000"/>
                  </a:schemeClr>
                </a:solidFill>
              </a:rPr>
              <a:t>Paradoxe</a:t>
            </a:r>
            <a:r>
              <a:rPr lang="fr-FR" dirty="0">
                <a:solidFill>
                  <a:schemeClr val="bg2">
                    <a:lumMod val="50000"/>
                  </a:schemeClr>
                </a:solidFill>
              </a:rPr>
              <a:t> : la Russie est maintenant considérée comme un  « pays d’Europe »</a:t>
            </a:r>
          </a:p>
        </p:txBody>
      </p:sp>
    </p:spTree>
    <p:extLst>
      <p:ext uri="{BB962C8B-B14F-4D97-AF65-F5344CB8AC3E}">
        <p14:creationId xmlns:p14="http://schemas.microsoft.com/office/powerpoint/2010/main" val="35472013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121BAC22-8E41-3642-AA4D-91D589A4F36D}"/>
              </a:ext>
            </a:extLst>
          </p:cNvPr>
          <p:cNvSpPr>
            <a:spLocks noGrp="1"/>
          </p:cNvSpPr>
          <p:nvPr>
            <p:ph type="body" sz="quarter" idx="10"/>
          </p:nvPr>
        </p:nvSpPr>
        <p:spPr/>
        <p:txBody>
          <a:bodyPr/>
          <a:lstStyle/>
          <a:p>
            <a:endParaRPr lang="fr-FR" dirty="0"/>
          </a:p>
          <a:p>
            <a:endParaRPr lang="fr-FR" dirty="0"/>
          </a:p>
          <a:p>
            <a:endParaRPr lang="fr-FR" dirty="0"/>
          </a:p>
          <a:p>
            <a:endParaRPr lang="fr-FR" dirty="0"/>
          </a:p>
          <a:p>
            <a:pPr marL="0" indent="0" algn="ctr">
              <a:buNone/>
            </a:pPr>
            <a:r>
              <a:rPr lang="fr-FR" sz="3200" b="1" dirty="0">
                <a:solidFill>
                  <a:srgbClr val="29849B"/>
                </a:solidFill>
              </a:rPr>
              <a:t>4. Interprétation politico-juridique</a:t>
            </a:r>
          </a:p>
        </p:txBody>
      </p:sp>
    </p:spTree>
    <p:extLst>
      <p:ext uri="{BB962C8B-B14F-4D97-AF65-F5344CB8AC3E}">
        <p14:creationId xmlns:p14="http://schemas.microsoft.com/office/powerpoint/2010/main" val="22989353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038B27B-1E18-5142-96AD-63B0B49C5936}"/>
              </a:ext>
            </a:extLst>
          </p:cNvPr>
          <p:cNvSpPr>
            <a:spLocks noGrp="1"/>
          </p:cNvSpPr>
          <p:nvPr>
            <p:ph type="title"/>
          </p:nvPr>
        </p:nvSpPr>
        <p:spPr/>
        <p:txBody>
          <a:bodyPr/>
          <a:lstStyle/>
          <a:p>
            <a:r>
              <a:rPr lang="fr-FR" dirty="0"/>
              <a:t>Interprétation politique</a:t>
            </a:r>
          </a:p>
        </p:txBody>
      </p:sp>
      <p:sp>
        <p:nvSpPr>
          <p:cNvPr id="3" name="Espace réservé du texte 2">
            <a:extLst>
              <a:ext uri="{FF2B5EF4-FFF2-40B4-BE49-F238E27FC236}">
                <a16:creationId xmlns:a16="http://schemas.microsoft.com/office/drawing/2014/main" id="{9BE025CC-FFBB-B04A-B7AF-F17D8F85E4B3}"/>
              </a:ext>
            </a:extLst>
          </p:cNvPr>
          <p:cNvSpPr>
            <a:spLocks noGrp="1"/>
          </p:cNvSpPr>
          <p:nvPr>
            <p:ph type="body" sz="quarter" idx="10"/>
          </p:nvPr>
        </p:nvSpPr>
        <p:spPr>
          <a:xfrm>
            <a:off x="228600" y="1336674"/>
            <a:ext cx="8686800" cy="4270068"/>
          </a:xfrm>
        </p:spPr>
        <p:txBody>
          <a:bodyPr/>
          <a:lstStyle/>
          <a:p>
            <a:pPr marL="0" indent="0">
              <a:buNone/>
            </a:pPr>
            <a:r>
              <a:rPr lang="fr-FR" sz="2000" b="1" dirty="0">
                <a:solidFill>
                  <a:srgbClr val="29849B"/>
                </a:solidFill>
              </a:rPr>
              <a:t>Eléments politico-juridiques associés au caractère européens dans discours UE</a:t>
            </a:r>
          </a:p>
          <a:p>
            <a:pPr marL="0" indent="0">
              <a:buNone/>
            </a:pPr>
            <a:endParaRPr lang="fr-FR" sz="900" dirty="0"/>
          </a:p>
          <a:p>
            <a:r>
              <a:rPr lang="fr-FR" sz="1800" u="sng" dirty="0">
                <a:sym typeface="Wingdings" pitchFamily="2" charset="2"/>
              </a:rPr>
              <a:t>Système juridico-politique commun </a:t>
            </a:r>
            <a:r>
              <a:rPr lang="fr-FR" sz="1800" dirty="0">
                <a:sym typeface="Wingdings" pitchFamily="2" charset="2"/>
              </a:rPr>
              <a:t> système politique, juridique, institutionnel dont auraient hérité les pays européens (institutions démocratiques, état de droit, …)</a:t>
            </a:r>
          </a:p>
          <a:p>
            <a:r>
              <a:rPr lang="fr-FR" sz="1800" u="sng" dirty="0"/>
              <a:t>Traditions politiques communes / européennes</a:t>
            </a:r>
          </a:p>
          <a:p>
            <a:r>
              <a:rPr lang="fr-FR" sz="1800" u="sng" dirty="0"/>
              <a:t>Idéaux communs </a:t>
            </a:r>
            <a:r>
              <a:rPr lang="fr-FR" sz="1800" dirty="0">
                <a:sym typeface="Wingdings" pitchFamily="2" charset="2"/>
              </a:rPr>
              <a:t> idéal de paix, de liberté, …</a:t>
            </a:r>
          </a:p>
          <a:p>
            <a:r>
              <a:rPr lang="fr-FR" sz="1800" u="sng" dirty="0">
                <a:sym typeface="Wingdings" pitchFamily="2" charset="2"/>
              </a:rPr>
              <a:t>Héritage commun de nature politique</a:t>
            </a:r>
            <a:r>
              <a:rPr lang="fr-FR" sz="1800" dirty="0">
                <a:sym typeface="Wingdings" pitchFamily="2" charset="2"/>
              </a:rPr>
              <a:t>  références à l’antiquité fréquentes (démocratie, droit romain, …)</a:t>
            </a:r>
            <a:endParaRPr lang="fr-FR" sz="1800" dirty="0">
              <a:solidFill>
                <a:srgbClr val="29849B"/>
              </a:solidFill>
            </a:endParaRPr>
          </a:p>
          <a:p>
            <a:r>
              <a:rPr lang="fr-FR" sz="1800" u="sng" dirty="0">
                <a:sym typeface="Wingdings" pitchFamily="2" charset="2"/>
              </a:rPr>
              <a:t>Socle « humaniste » commun</a:t>
            </a:r>
            <a:r>
              <a:rPr lang="fr-FR" sz="1800" dirty="0">
                <a:sym typeface="Wingdings" pitchFamily="2" charset="2"/>
              </a:rPr>
              <a:t>   éléments relatifs aux individus (droits de l’homme, liberté, égalité) acquis via des mouvements politico-philosophiques « européens » (Lumières, …)</a:t>
            </a:r>
          </a:p>
          <a:p>
            <a:r>
              <a:rPr lang="fr-FR" sz="1800" u="sng" dirty="0"/>
              <a:t>Valeurs communes / européennes </a:t>
            </a:r>
            <a:r>
              <a:rPr lang="fr-FR" sz="1800" dirty="0">
                <a:sym typeface="Wingdings" pitchFamily="2" charset="2"/>
              </a:rPr>
              <a:t></a:t>
            </a:r>
            <a:r>
              <a:rPr lang="fr-FR" sz="1800" dirty="0"/>
              <a:t> reviennent le + souvent : démocratie, état de droit et droits de l’homme</a:t>
            </a:r>
          </a:p>
          <a:p>
            <a:endParaRPr lang="fr-FR" sz="1800" dirty="0">
              <a:sym typeface="Wingdings" pitchFamily="2" charset="2"/>
            </a:endParaRPr>
          </a:p>
          <a:p>
            <a:endParaRPr lang="fr-FR" sz="1800" dirty="0"/>
          </a:p>
          <a:p>
            <a:endParaRPr lang="fr-FR" sz="2400" dirty="0"/>
          </a:p>
        </p:txBody>
      </p:sp>
    </p:spTree>
    <p:extLst>
      <p:ext uri="{BB962C8B-B14F-4D97-AF65-F5344CB8AC3E}">
        <p14:creationId xmlns:p14="http://schemas.microsoft.com/office/powerpoint/2010/main" val="31793599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A20ECB2-3DC0-3543-A59A-D9C276878963}"/>
              </a:ext>
            </a:extLst>
          </p:cNvPr>
          <p:cNvSpPr>
            <a:spLocks noGrp="1"/>
          </p:cNvSpPr>
          <p:nvPr>
            <p:ph type="title"/>
          </p:nvPr>
        </p:nvSpPr>
        <p:spPr>
          <a:xfrm>
            <a:off x="2334125" y="136526"/>
            <a:ext cx="6581275" cy="941643"/>
          </a:xfrm>
        </p:spPr>
        <p:txBody>
          <a:bodyPr/>
          <a:lstStyle/>
          <a:p>
            <a:r>
              <a:rPr lang="fr-FR" dirty="0"/>
              <a:t>Interprétation politique</a:t>
            </a:r>
          </a:p>
        </p:txBody>
      </p:sp>
      <p:sp>
        <p:nvSpPr>
          <p:cNvPr id="3" name="Espace réservé du texte 2">
            <a:extLst>
              <a:ext uri="{FF2B5EF4-FFF2-40B4-BE49-F238E27FC236}">
                <a16:creationId xmlns:a16="http://schemas.microsoft.com/office/drawing/2014/main" id="{0CE23870-0A13-B940-93DC-C33EE29048F8}"/>
              </a:ext>
            </a:extLst>
          </p:cNvPr>
          <p:cNvSpPr>
            <a:spLocks noGrp="1"/>
          </p:cNvSpPr>
          <p:nvPr>
            <p:ph type="body" sz="quarter" idx="10"/>
          </p:nvPr>
        </p:nvSpPr>
        <p:spPr>
          <a:xfrm>
            <a:off x="342900" y="1439438"/>
            <a:ext cx="8610133" cy="491407"/>
          </a:xfrm>
        </p:spPr>
        <p:txBody>
          <a:bodyPr/>
          <a:lstStyle/>
          <a:p>
            <a:pPr marL="0" indent="0">
              <a:buNone/>
            </a:pPr>
            <a:r>
              <a:rPr lang="fr-FR" sz="2000" b="1" dirty="0">
                <a:solidFill>
                  <a:srgbClr val="38859C"/>
                </a:solidFill>
                <a:sym typeface="Wingdings" pitchFamily="2" charset="2"/>
              </a:rPr>
              <a:t>Evolution de l’interprétation politique </a:t>
            </a:r>
          </a:p>
          <a:p>
            <a:pPr marL="0" indent="0">
              <a:buNone/>
            </a:pPr>
            <a:endParaRPr lang="fr-FR" dirty="0">
              <a:sym typeface="Wingdings" pitchFamily="2" charset="2"/>
            </a:endParaRPr>
          </a:p>
          <a:p>
            <a:pPr marL="0" indent="0">
              <a:buNone/>
            </a:pPr>
            <a:endParaRPr lang="fr-FR" dirty="0"/>
          </a:p>
          <a:p>
            <a:pPr marL="0" indent="0">
              <a:buNone/>
            </a:pPr>
            <a:endParaRPr lang="fr-FR" dirty="0"/>
          </a:p>
        </p:txBody>
      </p:sp>
      <p:sp>
        <p:nvSpPr>
          <p:cNvPr id="4" name="Flèche vers la droite 3">
            <a:extLst>
              <a:ext uri="{FF2B5EF4-FFF2-40B4-BE49-F238E27FC236}">
                <a16:creationId xmlns:a16="http://schemas.microsoft.com/office/drawing/2014/main" id="{EC157923-2DF9-174F-9DD4-FBD59214B110}"/>
              </a:ext>
            </a:extLst>
          </p:cNvPr>
          <p:cNvSpPr/>
          <p:nvPr/>
        </p:nvSpPr>
        <p:spPr>
          <a:xfrm>
            <a:off x="517346" y="4235372"/>
            <a:ext cx="7772400" cy="817123"/>
          </a:xfrm>
          <a:prstGeom prst="rightArrow">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FR" dirty="0"/>
              <a:t>Condition politique </a:t>
            </a:r>
          </a:p>
        </p:txBody>
      </p:sp>
      <p:cxnSp>
        <p:nvCxnSpPr>
          <p:cNvPr id="6" name="Connecteur droit 5">
            <a:extLst>
              <a:ext uri="{FF2B5EF4-FFF2-40B4-BE49-F238E27FC236}">
                <a16:creationId xmlns:a16="http://schemas.microsoft.com/office/drawing/2014/main" id="{95F57FFF-54D4-5044-A824-54922DF5DE9C}"/>
              </a:ext>
            </a:extLst>
          </p:cNvPr>
          <p:cNvCxnSpPr>
            <a:cxnSpLocks/>
          </p:cNvCxnSpPr>
          <p:nvPr/>
        </p:nvCxnSpPr>
        <p:spPr>
          <a:xfrm>
            <a:off x="5403236" y="4153996"/>
            <a:ext cx="0" cy="1194181"/>
          </a:xfrm>
          <a:prstGeom prst="line">
            <a:avLst/>
          </a:prstGeom>
          <a:ln w="38100">
            <a:solidFill>
              <a:srgbClr val="29849B"/>
            </a:solidFill>
            <a:prstDash val="sysDash"/>
          </a:ln>
        </p:spPr>
        <p:style>
          <a:lnRef idx="1">
            <a:schemeClr val="accent1"/>
          </a:lnRef>
          <a:fillRef idx="0">
            <a:schemeClr val="accent1"/>
          </a:fillRef>
          <a:effectRef idx="0">
            <a:schemeClr val="accent1"/>
          </a:effectRef>
          <a:fontRef idx="minor">
            <a:schemeClr val="tx1"/>
          </a:fontRef>
        </p:style>
      </p:cxnSp>
      <p:sp>
        <p:nvSpPr>
          <p:cNvPr id="7" name="ZoneTexte 6">
            <a:extLst>
              <a:ext uri="{FF2B5EF4-FFF2-40B4-BE49-F238E27FC236}">
                <a16:creationId xmlns:a16="http://schemas.microsoft.com/office/drawing/2014/main" id="{9D6B7BC2-E942-CF4E-BB6D-4E49C4C2FBA7}"/>
              </a:ext>
            </a:extLst>
          </p:cNvPr>
          <p:cNvSpPr txBox="1"/>
          <p:nvPr/>
        </p:nvSpPr>
        <p:spPr>
          <a:xfrm>
            <a:off x="5016281" y="2594048"/>
            <a:ext cx="768485" cy="338554"/>
          </a:xfrm>
          <a:prstGeom prst="rect">
            <a:avLst/>
          </a:prstGeom>
          <a:noFill/>
        </p:spPr>
        <p:txBody>
          <a:bodyPr wrap="square" rtlCol="0">
            <a:spAutoFit/>
          </a:bodyPr>
          <a:lstStyle/>
          <a:p>
            <a:r>
              <a:rPr lang="fr-FR" sz="1600" b="1" dirty="0">
                <a:solidFill>
                  <a:schemeClr val="bg2">
                    <a:lumMod val="50000"/>
                  </a:schemeClr>
                </a:solidFill>
              </a:rPr>
              <a:t>1993</a:t>
            </a:r>
            <a:endParaRPr lang="fr-FR" b="1" dirty="0">
              <a:solidFill>
                <a:schemeClr val="bg2">
                  <a:lumMod val="50000"/>
                </a:schemeClr>
              </a:solidFill>
            </a:endParaRPr>
          </a:p>
        </p:txBody>
      </p:sp>
      <p:sp>
        <p:nvSpPr>
          <p:cNvPr id="8" name="ZoneTexte 7">
            <a:extLst>
              <a:ext uri="{FF2B5EF4-FFF2-40B4-BE49-F238E27FC236}">
                <a16:creationId xmlns:a16="http://schemas.microsoft.com/office/drawing/2014/main" id="{7484D1C5-EE8D-5247-A45B-E722C8231611}"/>
              </a:ext>
            </a:extLst>
          </p:cNvPr>
          <p:cNvSpPr txBox="1"/>
          <p:nvPr/>
        </p:nvSpPr>
        <p:spPr>
          <a:xfrm>
            <a:off x="4572000" y="3096346"/>
            <a:ext cx="1656392" cy="1077218"/>
          </a:xfrm>
          <a:prstGeom prst="rect">
            <a:avLst/>
          </a:prstGeom>
          <a:noFill/>
        </p:spPr>
        <p:txBody>
          <a:bodyPr wrap="square" rtlCol="0">
            <a:spAutoFit/>
          </a:bodyPr>
          <a:lstStyle/>
          <a:p>
            <a:pPr algn="ctr"/>
            <a:r>
              <a:rPr lang="fr-FR" sz="1600" dirty="0">
                <a:solidFill>
                  <a:schemeClr val="bg2">
                    <a:lumMod val="50000"/>
                  </a:schemeClr>
                </a:solidFill>
              </a:rPr>
              <a:t>Critères de Copenhague : condition politique</a:t>
            </a:r>
          </a:p>
        </p:txBody>
      </p:sp>
      <p:sp>
        <p:nvSpPr>
          <p:cNvPr id="9" name="ZoneTexte 8">
            <a:extLst>
              <a:ext uri="{FF2B5EF4-FFF2-40B4-BE49-F238E27FC236}">
                <a16:creationId xmlns:a16="http://schemas.microsoft.com/office/drawing/2014/main" id="{422D3AC3-2D6B-B14E-A523-2D3EB56E4395}"/>
              </a:ext>
            </a:extLst>
          </p:cNvPr>
          <p:cNvSpPr txBox="1"/>
          <p:nvPr/>
        </p:nvSpPr>
        <p:spPr>
          <a:xfrm>
            <a:off x="6434018" y="2571830"/>
            <a:ext cx="768485" cy="338554"/>
          </a:xfrm>
          <a:prstGeom prst="rect">
            <a:avLst/>
          </a:prstGeom>
          <a:noFill/>
        </p:spPr>
        <p:txBody>
          <a:bodyPr wrap="square" rtlCol="0">
            <a:spAutoFit/>
          </a:bodyPr>
          <a:lstStyle/>
          <a:p>
            <a:r>
              <a:rPr lang="fr-FR" sz="1600" b="1" dirty="0">
                <a:solidFill>
                  <a:schemeClr val="bg2">
                    <a:lumMod val="50000"/>
                  </a:schemeClr>
                </a:solidFill>
              </a:rPr>
              <a:t>2007</a:t>
            </a:r>
            <a:endParaRPr lang="fr-FR" b="1" dirty="0">
              <a:solidFill>
                <a:schemeClr val="bg2">
                  <a:lumMod val="50000"/>
                </a:schemeClr>
              </a:solidFill>
            </a:endParaRPr>
          </a:p>
        </p:txBody>
      </p:sp>
      <p:sp>
        <p:nvSpPr>
          <p:cNvPr id="10" name="ZoneTexte 9">
            <a:extLst>
              <a:ext uri="{FF2B5EF4-FFF2-40B4-BE49-F238E27FC236}">
                <a16:creationId xmlns:a16="http://schemas.microsoft.com/office/drawing/2014/main" id="{C2742E21-B94D-414D-B9BB-411FE23265AA}"/>
              </a:ext>
            </a:extLst>
          </p:cNvPr>
          <p:cNvSpPr txBox="1"/>
          <p:nvPr/>
        </p:nvSpPr>
        <p:spPr>
          <a:xfrm>
            <a:off x="6034135" y="2893162"/>
            <a:ext cx="1389948" cy="1323439"/>
          </a:xfrm>
          <a:prstGeom prst="rect">
            <a:avLst/>
          </a:prstGeom>
          <a:noFill/>
        </p:spPr>
        <p:txBody>
          <a:bodyPr wrap="square" rtlCol="0">
            <a:spAutoFit/>
          </a:bodyPr>
          <a:lstStyle/>
          <a:p>
            <a:pPr algn="ctr"/>
            <a:r>
              <a:rPr lang="fr-FR" sz="1600" dirty="0">
                <a:solidFill>
                  <a:schemeClr val="bg2">
                    <a:lumMod val="50000"/>
                  </a:schemeClr>
                </a:solidFill>
              </a:rPr>
              <a:t>Traité de Lisbonne : ajout dans la clause d’adhésion</a:t>
            </a:r>
          </a:p>
        </p:txBody>
      </p:sp>
      <p:sp>
        <p:nvSpPr>
          <p:cNvPr id="11" name="ZoneTexte 10">
            <a:extLst>
              <a:ext uri="{FF2B5EF4-FFF2-40B4-BE49-F238E27FC236}">
                <a16:creationId xmlns:a16="http://schemas.microsoft.com/office/drawing/2014/main" id="{982BCDDA-81CC-3143-954E-400ED279D37B}"/>
              </a:ext>
            </a:extLst>
          </p:cNvPr>
          <p:cNvSpPr txBox="1"/>
          <p:nvPr/>
        </p:nvSpPr>
        <p:spPr>
          <a:xfrm>
            <a:off x="1774785" y="3096346"/>
            <a:ext cx="1395918" cy="1077218"/>
          </a:xfrm>
          <a:prstGeom prst="rect">
            <a:avLst/>
          </a:prstGeom>
          <a:noFill/>
        </p:spPr>
        <p:txBody>
          <a:bodyPr wrap="square" rtlCol="0">
            <a:spAutoFit/>
          </a:bodyPr>
          <a:lstStyle/>
          <a:p>
            <a:pPr algn="ctr"/>
            <a:r>
              <a:rPr lang="fr-FR" sz="1600" dirty="0">
                <a:solidFill>
                  <a:schemeClr val="bg2">
                    <a:lumMod val="50000"/>
                  </a:schemeClr>
                </a:solidFill>
              </a:rPr>
              <a:t>Refus des demandes espagnoles et portugaises</a:t>
            </a:r>
            <a:endParaRPr lang="fr-FR" dirty="0">
              <a:solidFill>
                <a:schemeClr val="bg2">
                  <a:lumMod val="50000"/>
                </a:schemeClr>
              </a:solidFill>
            </a:endParaRPr>
          </a:p>
        </p:txBody>
      </p:sp>
      <p:sp>
        <p:nvSpPr>
          <p:cNvPr id="12" name="ZoneTexte 11">
            <a:extLst>
              <a:ext uri="{FF2B5EF4-FFF2-40B4-BE49-F238E27FC236}">
                <a16:creationId xmlns:a16="http://schemas.microsoft.com/office/drawing/2014/main" id="{B9187B24-F0A1-674F-97E3-C7A8109D1A32}"/>
              </a:ext>
            </a:extLst>
          </p:cNvPr>
          <p:cNvSpPr txBox="1"/>
          <p:nvPr/>
        </p:nvSpPr>
        <p:spPr>
          <a:xfrm>
            <a:off x="2126649" y="2583360"/>
            <a:ext cx="768485" cy="338554"/>
          </a:xfrm>
          <a:prstGeom prst="rect">
            <a:avLst/>
          </a:prstGeom>
          <a:noFill/>
        </p:spPr>
        <p:txBody>
          <a:bodyPr wrap="square" rtlCol="0">
            <a:spAutoFit/>
          </a:bodyPr>
          <a:lstStyle/>
          <a:p>
            <a:r>
              <a:rPr lang="fr-FR" sz="1600" b="1" dirty="0">
                <a:solidFill>
                  <a:schemeClr val="bg2">
                    <a:lumMod val="50000"/>
                  </a:schemeClr>
                </a:solidFill>
              </a:rPr>
              <a:t>1962</a:t>
            </a:r>
            <a:endParaRPr lang="fr-FR" b="1" dirty="0">
              <a:solidFill>
                <a:schemeClr val="bg2">
                  <a:lumMod val="50000"/>
                </a:schemeClr>
              </a:solidFill>
            </a:endParaRPr>
          </a:p>
        </p:txBody>
      </p:sp>
      <p:sp>
        <p:nvSpPr>
          <p:cNvPr id="13" name="ZoneTexte 12">
            <a:extLst>
              <a:ext uri="{FF2B5EF4-FFF2-40B4-BE49-F238E27FC236}">
                <a16:creationId xmlns:a16="http://schemas.microsoft.com/office/drawing/2014/main" id="{BB33B5A8-6082-FE4D-A7D4-1D4E4DD3D303}"/>
              </a:ext>
            </a:extLst>
          </p:cNvPr>
          <p:cNvSpPr txBox="1"/>
          <p:nvPr/>
        </p:nvSpPr>
        <p:spPr>
          <a:xfrm>
            <a:off x="554582" y="2594048"/>
            <a:ext cx="1417737" cy="338554"/>
          </a:xfrm>
          <a:prstGeom prst="rect">
            <a:avLst/>
          </a:prstGeom>
          <a:noFill/>
        </p:spPr>
        <p:txBody>
          <a:bodyPr wrap="square" rtlCol="0">
            <a:spAutoFit/>
          </a:bodyPr>
          <a:lstStyle/>
          <a:p>
            <a:r>
              <a:rPr lang="fr-FR" sz="1600" b="1" dirty="0">
                <a:solidFill>
                  <a:schemeClr val="bg2">
                    <a:lumMod val="50000"/>
                  </a:schemeClr>
                </a:solidFill>
              </a:rPr>
              <a:t>1952/1957</a:t>
            </a:r>
            <a:endParaRPr lang="fr-FR" b="1" dirty="0">
              <a:solidFill>
                <a:schemeClr val="bg2">
                  <a:lumMod val="50000"/>
                </a:schemeClr>
              </a:solidFill>
            </a:endParaRPr>
          </a:p>
        </p:txBody>
      </p:sp>
      <p:sp>
        <p:nvSpPr>
          <p:cNvPr id="14" name="ZoneTexte 13">
            <a:extLst>
              <a:ext uri="{FF2B5EF4-FFF2-40B4-BE49-F238E27FC236}">
                <a16:creationId xmlns:a16="http://schemas.microsoft.com/office/drawing/2014/main" id="{81EB85E4-7BCE-A945-9532-EB8E4E401775}"/>
              </a:ext>
            </a:extLst>
          </p:cNvPr>
          <p:cNvSpPr txBox="1"/>
          <p:nvPr/>
        </p:nvSpPr>
        <p:spPr>
          <a:xfrm>
            <a:off x="447215" y="3348824"/>
            <a:ext cx="1395918" cy="584775"/>
          </a:xfrm>
          <a:prstGeom prst="rect">
            <a:avLst/>
          </a:prstGeom>
          <a:noFill/>
        </p:spPr>
        <p:txBody>
          <a:bodyPr wrap="square" rtlCol="0">
            <a:spAutoFit/>
          </a:bodyPr>
          <a:lstStyle/>
          <a:p>
            <a:pPr algn="ctr"/>
            <a:r>
              <a:rPr lang="fr-FR" sz="1600" dirty="0">
                <a:solidFill>
                  <a:schemeClr val="bg2">
                    <a:lumMod val="50000"/>
                  </a:schemeClr>
                </a:solidFill>
              </a:rPr>
              <a:t>« Etats libres » seulement</a:t>
            </a:r>
            <a:endParaRPr lang="fr-FR" dirty="0">
              <a:solidFill>
                <a:schemeClr val="bg2">
                  <a:lumMod val="50000"/>
                </a:schemeClr>
              </a:solidFill>
            </a:endParaRPr>
          </a:p>
        </p:txBody>
      </p:sp>
      <p:cxnSp>
        <p:nvCxnSpPr>
          <p:cNvPr id="18" name="Connecteur droit avec flèche 17">
            <a:extLst>
              <a:ext uri="{FF2B5EF4-FFF2-40B4-BE49-F238E27FC236}">
                <a16:creationId xmlns:a16="http://schemas.microsoft.com/office/drawing/2014/main" id="{24D5A90D-839C-B144-81CD-991B6FBC1073}"/>
              </a:ext>
            </a:extLst>
          </p:cNvPr>
          <p:cNvCxnSpPr/>
          <p:nvPr/>
        </p:nvCxnSpPr>
        <p:spPr>
          <a:xfrm>
            <a:off x="723014" y="5233767"/>
            <a:ext cx="4391246" cy="0"/>
          </a:xfrm>
          <a:prstGeom prst="straightConnector1">
            <a:avLst/>
          </a:prstGeom>
          <a:ln w="28575">
            <a:solidFill>
              <a:srgbClr val="29849B"/>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 name="Connecteur droit avec flèche 18">
            <a:extLst>
              <a:ext uri="{FF2B5EF4-FFF2-40B4-BE49-F238E27FC236}">
                <a16:creationId xmlns:a16="http://schemas.microsoft.com/office/drawing/2014/main" id="{CD826710-4CBD-3449-A5DE-213E624EDF4B}"/>
              </a:ext>
            </a:extLst>
          </p:cNvPr>
          <p:cNvCxnSpPr>
            <a:cxnSpLocks/>
          </p:cNvCxnSpPr>
          <p:nvPr/>
        </p:nvCxnSpPr>
        <p:spPr>
          <a:xfrm>
            <a:off x="5677786" y="5233767"/>
            <a:ext cx="2169042" cy="0"/>
          </a:xfrm>
          <a:prstGeom prst="straightConnector1">
            <a:avLst/>
          </a:prstGeom>
          <a:ln w="28575">
            <a:solidFill>
              <a:srgbClr val="29849B"/>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5" name="ZoneTexte 24">
            <a:extLst>
              <a:ext uri="{FF2B5EF4-FFF2-40B4-BE49-F238E27FC236}">
                <a16:creationId xmlns:a16="http://schemas.microsoft.com/office/drawing/2014/main" id="{8FBAF4F2-8D66-5542-B8C7-93BF8F194E3D}"/>
              </a:ext>
            </a:extLst>
          </p:cNvPr>
          <p:cNvSpPr txBox="1"/>
          <p:nvPr/>
        </p:nvSpPr>
        <p:spPr>
          <a:xfrm>
            <a:off x="2349864" y="5423383"/>
            <a:ext cx="1137546" cy="369332"/>
          </a:xfrm>
          <a:prstGeom prst="rect">
            <a:avLst/>
          </a:prstGeom>
          <a:noFill/>
        </p:spPr>
        <p:txBody>
          <a:bodyPr wrap="square" rtlCol="0">
            <a:spAutoFit/>
          </a:bodyPr>
          <a:lstStyle/>
          <a:p>
            <a:r>
              <a:rPr lang="fr-FR" b="1" dirty="0">
                <a:solidFill>
                  <a:srgbClr val="29849B"/>
                </a:solidFill>
              </a:rPr>
              <a:t>Eligibilité</a:t>
            </a:r>
          </a:p>
        </p:txBody>
      </p:sp>
      <p:sp>
        <p:nvSpPr>
          <p:cNvPr id="26" name="ZoneTexte 25">
            <a:extLst>
              <a:ext uri="{FF2B5EF4-FFF2-40B4-BE49-F238E27FC236}">
                <a16:creationId xmlns:a16="http://schemas.microsoft.com/office/drawing/2014/main" id="{600286AB-54FF-9D4D-95A7-A3FB39608EC4}"/>
              </a:ext>
            </a:extLst>
          </p:cNvPr>
          <p:cNvSpPr txBox="1"/>
          <p:nvPr/>
        </p:nvSpPr>
        <p:spPr>
          <a:xfrm>
            <a:off x="6329915" y="5423383"/>
            <a:ext cx="1201479" cy="369332"/>
          </a:xfrm>
          <a:prstGeom prst="rect">
            <a:avLst/>
          </a:prstGeom>
          <a:noFill/>
        </p:spPr>
        <p:txBody>
          <a:bodyPr wrap="square" rtlCol="0">
            <a:spAutoFit/>
          </a:bodyPr>
          <a:lstStyle/>
          <a:p>
            <a:r>
              <a:rPr lang="fr-FR" b="1" dirty="0">
                <a:solidFill>
                  <a:srgbClr val="29849B"/>
                </a:solidFill>
              </a:rPr>
              <a:t>Admission</a:t>
            </a:r>
          </a:p>
        </p:txBody>
      </p:sp>
      <p:sp>
        <p:nvSpPr>
          <p:cNvPr id="5" name="ZoneTexte 4">
            <a:extLst>
              <a:ext uri="{FF2B5EF4-FFF2-40B4-BE49-F238E27FC236}">
                <a16:creationId xmlns:a16="http://schemas.microsoft.com/office/drawing/2014/main" id="{62D194EB-05AF-584F-8A7E-BD514D1E892C}"/>
              </a:ext>
            </a:extLst>
          </p:cNvPr>
          <p:cNvSpPr txBox="1"/>
          <p:nvPr/>
        </p:nvSpPr>
        <p:spPr>
          <a:xfrm>
            <a:off x="447215" y="2091750"/>
            <a:ext cx="1327570" cy="369332"/>
          </a:xfrm>
          <a:prstGeom prst="rect">
            <a:avLst/>
          </a:prstGeom>
          <a:noFill/>
        </p:spPr>
        <p:txBody>
          <a:bodyPr wrap="square" rtlCol="0">
            <a:spAutoFit/>
          </a:bodyPr>
          <a:lstStyle/>
          <a:p>
            <a:pPr algn="ctr"/>
            <a:r>
              <a:rPr lang="fr-FR" b="1" u="sng" dirty="0">
                <a:solidFill>
                  <a:schemeClr val="bg2">
                    <a:lumMod val="50000"/>
                  </a:schemeClr>
                </a:solidFill>
              </a:rPr>
              <a:t>Implicite </a:t>
            </a:r>
          </a:p>
        </p:txBody>
      </p:sp>
      <p:sp>
        <p:nvSpPr>
          <p:cNvPr id="20" name="ZoneTexte 19">
            <a:extLst>
              <a:ext uri="{FF2B5EF4-FFF2-40B4-BE49-F238E27FC236}">
                <a16:creationId xmlns:a16="http://schemas.microsoft.com/office/drawing/2014/main" id="{F60D5056-5069-A648-9C04-B6E69E0A9CB0}"/>
              </a:ext>
            </a:extLst>
          </p:cNvPr>
          <p:cNvSpPr txBox="1"/>
          <p:nvPr/>
        </p:nvSpPr>
        <p:spPr>
          <a:xfrm>
            <a:off x="1843133" y="2087789"/>
            <a:ext cx="1327570" cy="369332"/>
          </a:xfrm>
          <a:prstGeom prst="rect">
            <a:avLst/>
          </a:prstGeom>
          <a:noFill/>
        </p:spPr>
        <p:txBody>
          <a:bodyPr wrap="square" rtlCol="0">
            <a:spAutoFit/>
          </a:bodyPr>
          <a:lstStyle/>
          <a:p>
            <a:pPr algn="ctr"/>
            <a:r>
              <a:rPr lang="fr-FR" b="1" u="sng" dirty="0">
                <a:solidFill>
                  <a:schemeClr val="bg2">
                    <a:lumMod val="50000"/>
                  </a:schemeClr>
                </a:solidFill>
              </a:rPr>
              <a:t>Impulsion </a:t>
            </a:r>
          </a:p>
        </p:txBody>
      </p:sp>
      <p:sp>
        <p:nvSpPr>
          <p:cNvPr id="22" name="ZoneTexte 21">
            <a:extLst>
              <a:ext uri="{FF2B5EF4-FFF2-40B4-BE49-F238E27FC236}">
                <a16:creationId xmlns:a16="http://schemas.microsoft.com/office/drawing/2014/main" id="{6003F7F0-F21F-8E41-ACE5-1602B34DFCE6}"/>
              </a:ext>
            </a:extLst>
          </p:cNvPr>
          <p:cNvSpPr txBox="1"/>
          <p:nvPr/>
        </p:nvSpPr>
        <p:spPr>
          <a:xfrm>
            <a:off x="4609634" y="2094589"/>
            <a:ext cx="1327570" cy="369332"/>
          </a:xfrm>
          <a:prstGeom prst="rect">
            <a:avLst/>
          </a:prstGeom>
          <a:noFill/>
        </p:spPr>
        <p:txBody>
          <a:bodyPr wrap="square" rtlCol="0">
            <a:spAutoFit/>
          </a:bodyPr>
          <a:lstStyle/>
          <a:p>
            <a:pPr algn="ctr"/>
            <a:r>
              <a:rPr lang="fr-FR" b="1" u="sng" dirty="0">
                <a:solidFill>
                  <a:schemeClr val="bg2">
                    <a:lumMod val="50000"/>
                  </a:schemeClr>
                </a:solidFill>
              </a:rPr>
              <a:t>Explicite</a:t>
            </a:r>
          </a:p>
        </p:txBody>
      </p:sp>
      <p:sp>
        <p:nvSpPr>
          <p:cNvPr id="23" name="ZoneTexte 22">
            <a:extLst>
              <a:ext uri="{FF2B5EF4-FFF2-40B4-BE49-F238E27FC236}">
                <a16:creationId xmlns:a16="http://schemas.microsoft.com/office/drawing/2014/main" id="{482E75AB-7DA4-8649-8AD6-9400A54D1F53}"/>
              </a:ext>
            </a:extLst>
          </p:cNvPr>
          <p:cNvSpPr txBox="1"/>
          <p:nvPr/>
        </p:nvSpPr>
        <p:spPr>
          <a:xfrm>
            <a:off x="5937204" y="2093461"/>
            <a:ext cx="1750315" cy="369332"/>
          </a:xfrm>
          <a:prstGeom prst="rect">
            <a:avLst/>
          </a:prstGeom>
          <a:noFill/>
        </p:spPr>
        <p:txBody>
          <a:bodyPr wrap="square" rtlCol="0">
            <a:spAutoFit/>
          </a:bodyPr>
          <a:lstStyle/>
          <a:p>
            <a:pPr algn="ctr"/>
            <a:r>
              <a:rPr lang="fr-FR" b="1" u="sng" dirty="0">
                <a:solidFill>
                  <a:schemeClr val="bg2">
                    <a:lumMod val="50000"/>
                  </a:schemeClr>
                </a:solidFill>
              </a:rPr>
              <a:t>Formalisation</a:t>
            </a:r>
          </a:p>
        </p:txBody>
      </p:sp>
      <p:sp>
        <p:nvSpPr>
          <p:cNvPr id="16" name="Rectangle 15">
            <a:extLst>
              <a:ext uri="{FF2B5EF4-FFF2-40B4-BE49-F238E27FC236}">
                <a16:creationId xmlns:a16="http://schemas.microsoft.com/office/drawing/2014/main" id="{88DB5D5F-500D-A344-BE19-6E26188AB505}"/>
              </a:ext>
            </a:extLst>
          </p:cNvPr>
          <p:cNvSpPr/>
          <p:nvPr/>
        </p:nvSpPr>
        <p:spPr>
          <a:xfrm>
            <a:off x="447215" y="1930844"/>
            <a:ext cx="8068135" cy="3969893"/>
          </a:xfrm>
          <a:prstGeom prst="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ZoneTexte 23">
            <a:extLst>
              <a:ext uri="{FF2B5EF4-FFF2-40B4-BE49-F238E27FC236}">
                <a16:creationId xmlns:a16="http://schemas.microsoft.com/office/drawing/2014/main" id="{68682D72-DF70-EA48-9ACD-A8C10D7BC5BA}"/>
              </a:ext>
            </a:extLst>
          </p:cNvPr>
          <p:cNvSpPr txBox="1"/>
          <p:nvPr/>
        </p:nvSpPr>
        <p:spPr>
          <a:xfrm>
            <a:off x="1934842" y="6103921"/>
            <a:ext cx="3742944" cy="338554"/>
          </a:xfrm>
          <a:prstGeom prst="rect">
            <a:avLst/>
          </a:prstGeom>
          <a:noFill/>
        </p:spPr>
        <p:txBody>
          <a:bodyPr wrap="square" rtlCol="0">
            <a:spAutoFit/>
          </a:bodyPr>
          <a:lstStyle/>
          <a:p>
            <a:r>
              <a:rPr lang="fr-FR" sz="1600" dirty="0">
                <a:solidFill>
                  <a:schemeClr val="bg1">
                    <a:lumMod val="50000"/>
                  </a:schemeClr>
                </a:solidFill>
              </a:rPr>
              <a:t>© Annie Niessen 2020</a:t>
            </a:r>
          </a:p>
        </p:txBody>
      </p:sp>
    </p:spTree>
    <p:extLst>
      <p:ext uri="{BB962C8B-B14F-4D97-AF65-F5344CB8AC3E}">
        <p14:creationId xmlns:p14="http://schemas.microsoft.com/office/powerpoint/2010/main" val="8232308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8E95251-D5F2-F54B-A98A-D66FDDB0A3DD}"/>
              </a:ext>
            </a:extLst>
          </p:cNvPr>
          <p:cNvSpPr>
            <a:spLocks noGrp="1"/>
          </p:cNvSpPr>
          <p:nvPr>
            <p:ph type="title"/>
          </p:nvPr>
        </p:nvSpPr>
        <p:spPr/>
        <p:txBody>
          <a:bodyPr/>
          <a:lstStyle/>
          <a:p>
            <a:r>
              <a:rPr lang="fr-FR" dirty="0"/>
              <a:t>Interprétation politique </a:t>
            </a:r>
          </a:p>
        </p:txBody>
      </p:sp>
      <p:sp>
        <p:nvSpPr>
          <p:cNvPr id="3" name="Espace réservé du texte 2">
            <a:extLst>
              <a:ext uri="{FF2B5EF4-FFF2-40B4-BE49-F238E27FC236}">
                <a16:creationId xmlns:a16="http://schemas.microsoft.com/office/drawing/2014/main" id="{8152D97A-84AD-3D4C-B4AF-ACAA616CF87C}"/>
              </a:ext>
            </a:extLst>
          </p:cNvPr>
          <p:cNvSpPr>
            <a:spLocks noGrp="1"/>
          </p:cNvSpPr>
          <p:nvPr>
            <p:ph type="body" sz="quarter" idx="10"/>
          </p:nvPr>
        </p:nvSpPr>
        <p:spPr>
          <a:xfrm>
            <a:off x="301557" y="1673157"/>
            <a:ext cx="8492248" cy="4066162"/>
          </a:xfrm>
        </p:spPr>
        <p:txBody>
          <a:bodyPr/>
          <a:lstStyle/>
          <a:p>
            <a:pPr marL="457200" indent="-457200">
              <a:buAutoNum type="arabicParenR"/>
            </a:pPr>
            <a:r>
              <a:rPr lang="fr-FR" sz="2000" b="1" u="sng" dirty="0">
                <a:solidFill>
                  <a:srgbClr val="29849B"/>
                </a:solidFill>
              </a:rPr>
              <a:t>Critères implicites initiaux : liberté et paix</a:t>
            </a:r>
          </a:p>
          <a:p>
            <a:pPr marL="457200" indent="-457200">
              <a:buAutoNum type="arabicParenR"/>
            </a:pPr>
            <a:endParaRPr lang="fr-FR" sz="1000" b="1" dirty="0">
              <a:solidFill>
                <a:srgbClr val="29849B"/>
              </a:solidFill>
            </a:endParaRPr>
          </a:p>
          <a:p>
            <a:r>
              <a:rPr lang="fr-FR" sz="1600" dirty="0"/>
              <a:t>« RÉSOLUS à affermir, par la constitution de cet ensemble de ressources, les </a:t>
            </a:r>
            <a:r>
              <a:rPr lang="fr-FR" sz="1600" b="1" dirty="0"/>
              <a:t>sauvegardes de la paix et de la </a:t>
            </a:r>
            <a:r>
              <a:rPr lang="fr-FR" sz="1600" b="1" dirty="0" err="1"/>
              <a:t>liberte</a:t>
            </a:r>
            <a:r>
              <a:rPr lang="fr-FR" sz="1600" b="1" dirty="0"/>
              <a:t>́</a:t>
            </a:r>
            <a:r>
              <a:rPr lang="fr-FR" sz="1600" dirty="0"/>
              <a:t>, et appelant les autres peuples de l'Europe qui </a:t>
            </a:r>
            <a:r>
              <a:rPr lang="fr-FR" sz="1600" b="1" dirty="0"/>
              <a:t>partagent leur idéal</a:t>
            </a:r>
            <a:r>
              <a:rPr lang="fr-FR" sz="1600" dirty="0"/>
              <a:t> à s'associer à leur effort, » (préambule Traité de Rome, 1957)</a:t>
            </a:r>
          </a:p>
          <a:p>
            <a:r>
              <a:rPr lang="fr-FR" sz="1600" dirty="0"/>
              <a:t>« tous les </a:t>
            </a:r>
            <a:r>
              <a:rPr lang="fr-FR" sz="1600" b="1" dirty="0"/>
              <a:t>Etats libres d’Europe </a:t>
            </a:r>
            <a:r>
              <a:rPr lang="fr-FR" sz="1600" dirty="0"/>
              <a:t>pourraient s’attendre à recevoir une invitation; » (note sur la préparation de la Conférence de Venise, 1956) </a:t>
            </a:r>
          </a:p>
          <a:p>
            <a:r>
              <a:rPr lang="fr-FR" sz="1600" dirty="0"/>
              <a:t>« des demandes émanant de </a:t>
            </a:r>
            <a:r>
              <a:rPr lang="fr-FR" sz="1600" b="1" dirty="0"/>
              <a:t>pays européens jouissant d'institutions libres</a:t>
            </a:r>
            <a:r>
              <a:rPr lang="fr-FR" sz="1600" dirty="0"/>
              <a:t>, (…) » (Avis Commission, 1967)</a:t>
            </a:r>
          </a:p>
          <a:p>
            <a:endParaRPr lang="fr-FR" sz="1100" dirty="0"/>
          </a:p>
          <a:p>
            <a:pPr>
              <a:buFont typeface="Wingdings" pitchFamily="2" charset="2"/>
              <a:buChar char="è"/>
            </a:pPr>
            <a:r>
              <a:rPr lang="fr-FR" sz="1800" dirty="0">
                <a:sym typeface="Wingdings" pitchFamily="2" charset="2"/>
              </a:rPr>
              <a:t> Critère politique implicite : pas mentionné comme critère en soi mais les pays ne respectant pas ne sont pas « invités ». </a:t>
            </a:r>
            <a:endParaRPr lang="fr-FR" sz="1800" dirty="0"/>
          </a:p>
        </p:txBody>
      </p:sp>
    </p:spTree>
    <p:extLst>
      <p:ext uri="{BB962C8B-B14F-4D97-AF65-F5344CB8AC3E}">
        <p14:creationId xmlns:p14="http://schemas.microsoft.com/office/powerpoint/2010/main" val="17799812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8D79FD3-B894-5640-8392-34CC57FA476D}"/>
              </a:ext>
            </a:extLst>
          </p:cNvPr>
          <p:cNvSpPr>
            <a:spLocks noGrp="1"/>
          </p:cNvSpPr>
          <p:nvPr>
            <p:ph type="title"/>
          </p:nvPr>
        </p:nvSpPr>
        <p:spPr/>
        <p:txBody>
          <a:bodyPr/>
          <a:lstStyle/>
          <a:p>
            <a:r>
              <a:rPr lang="fr-FR" dirty="0"/>
              <a:t>Interprétation politique </a:t>
            </a:r>
          </a:p>
        </p:txBody>
      </p:sp>
      <p:sp>
        <p:nvSpPr>
          <p:cNvPr id="3" name="Espace réservé du texte 2">
            <a:extLst>
              <a:ext uri="{FF2B5EF4-FFF2-40B4-BE49-F238E27FC236}">
                <a16:creationId xmlns:a16="http://schemas.microsoft.com/office/drawing/2014/main" id="{24A3220B-CF33-E941-A622-9C4DA90FE59D}"/>
              </a:ext>
            </a:extLst>
          </p:cNvPr>
          <p:cNvSpPr>
            <a:spLocks noGrp="1"/>
          </p:cNvSpPr>
          <p:nvPr>
            <p:ph type="body" sz="quarter" idx="10"/>
          </p:nvPr>
        </p:nvSpPr>
        <p:spPr>
          <a:xfrm>
            <a:off x="311285" y="1543491"/>
            <a:ext cx="8604115" cy="4105643"/>
          </a:xfrm>
        </p:spPr>
        <p:txBody>
          <a:bodyPr/>
          <a:lstStyle/>
          <a:p>
            <a:pPr marL="0" indent="0">
              <a:buNone/>
            </a:pPr>
            <a:r>
              <a:rPr lang="fr-FR" sz="2000" b="1" u="sng" dirty="0">
                <a:solidFill>
                  <a:srgbClr val="29849B"/>
                </a:solidFill>
              </a:rPr>
              <a:t>2) Première impulsion pour définir un critère politique : la demande espagnole (à partir de 1962)</a:t>
            </a:r>
          </a:p>
          <a:p>
            <a:pPr marL="0" indent="0">
              <a:buNone/>
            </a:pPr>
            <a:endParaRPr lang="fr-FR" sz="1800" dirty="0">
              <a:sym typeface="Wingdings" pitchFamily="2" charset="2"/>
            </a:endParaRPr>
          </a:p>
          <a:p>
            <a:pPr marL="0" indent="0">
              <a:buNone/>
            </a:pPr>
            <a:r>
              <a:rPr lang="fr-FR" sz="2000" u="sng" dirty="0">
                <a:sym typeface="Wingdings" pitchFamily="2" charset="2"/>
              </a:rPr>
              <a:t>Espagne &amp; Portugal : demandes d’association pré-adhésion (1962)</a:t>
            </a:r>
          </a:p>
          <a:p>
            <a:pPr marL="0" indent="0">
              <a:buNone/>
            </a:pPr>
            <a:r>
              <a:rPr lang="fr-FR" sz="2000" dirty="0">
                <a:sym typeface="Wingdings" pitchFamily="2" charset="2"/>
              </a:rPr>
              <a:t>            	</a:t>
            </a:r>
            <a:r>
              <a:rPr lang="fr-FR" sz="1800" dirty="0">
                <a:sym typeface="Wingdings" pitchFamily="2" charset="2"/>
              </a:rPr>
              <a:t> refusées : pas d’accord d’association</a:t>
            </a:r>
          </a:p>
          <a:p>
            <a:pPr marL="0" indent="0">
              <a:buNone/>
            </a:pPr>
            <a:r>
              <a:rPr lang="fr-FR" sz="1800" dirty="0">
                <a:sym typeface="Wingdings" pitchFamily="2" charset="2"/>
              </a:rPr>
              <a:t>	(c</a:t>
            </a:r>
            <a:r>
              <a:rPr lang="fr-FR" sz="1800" dirty="0"/>
              <a:t>ontrairement aux demandes d’association turque et grecque, deux autres pays 	du sud, qui ont été 	acceptées)</a:t>
            </a:r>
          </a:p>
          <a:p>
            <a:pPr marL="0" indent="0">
              <a:buNone/>
            </a:pPr>
            <a:endParaRPr lang="fr-FR" sz="1800" dirty="0">
              <a:sym typeface="Wingdings" pitchFamily="2" charset="2"/>
            </a:endParaRPr>
          </a:p>
          <a:p>
            <a:pPr marL="0" indent="0">
              <a:buNone/>
            </a:pPr>
            <a:r>
              <a:rPr lang="fr-FR" sz="1800" dirty="0">
                <a:sym typeface="Wingdings" pitchFamily="2" charset="2"/>
              </a:rPr>
              <a:t>	 problème avec les régimes politiques : considérés comme n’étant pas en 	accord avec les objectifs politiques de la Communauté</a:t>
            </a:r>
            <a:endParaRPr lang="fr-FR" dirty="0"/>
          </a:p>
        </p:txBody>
      </p:sp>
    </p:spTree>
    <p:extLst>
      <p:ext uri="{BB962C8B-B14F-4D97-AF65-F5344CB8AC3E}">
        <p14:creationId xmlns:p14="http://schemas.microsoft.com/office/powerpoint/2010/main" val="41922328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788E267-9173-F648-8979-5AC610003F24}"/>
              </a:ext>
            </a:extLst>
          </p:cNvPr>
          <p:cNvSpPr>
            <a:spLocks noGrp="1"/>
          </p:cNvSpPr>
          <p:nvPr>
            <p:ph type="title"/>
          </p:nvPr>
        </p:nvSpPr>
        <p:spPr/>
        <p:txBody>
          <a:bodyPr/>
          <a:lstStyle/>
          <a:p>
            <a:r>
              <a:rPr lang="fr-FR" dirty="0"/>
              <a:t>Clause d’adhésion</a:t>
            </a:r>
          </a:p>
        </p:txBody>
      </p:sp>
      <p:sp>
        <p:nvSpPr>
          <p:cNvPr id="3" name="Espace réservé du texte 2">
            <a:extLst>
              <a:ext uri="{FF2B5EF4-FFF2-40B4-BE49-F238E27FC236}">
                <a16:creationId xmlns:a16="http://schemas.microsoft.com/office/drawing/2014/main" id="{04BB6A45-8830-A143-98D8-EE39E5883578}"/>
              </a:ext>
            </a:extLst>
          </p:cNvPr>
          <p:cNvSpPr>
            <a:spLocks noGrp="1"/>
          </p:cNvSpPr>
          <p:nvPr>
            <p:ph type="body" sz="quarter" idx="10"/>
          </p:nvPr>
        </p:nvSpPr>
        <p:spPr/>
        <p:txBody>
          <a:bodyPr/>
          <a:lstStyle/>
          <a:p>
            <a:pPr marL="0" indent="0">
              <a:buNone/>
            </a:pPr>
            <a:r>
              <a:rPr lang="fr-FR" dirty="0"/>
              <a:t>Critères d’éligibilité =</a:t>
            </a:r>
          </a:p>
          <a:p>
            <a:pPr marL="0" indent="0">
              <a:buNone/>
            </a:pPr>
            <a:endParaRPr lang="fr-FR" sz="1400" dirty="0"/>
          </a:p>
          <a:p>
            <a:pPr marL="457200" indent="-457200">
              <a:buAutoNum type="arabicParenR"/>
            </a:pPr>
            <a:r>
              <a:rPr lang="fr-FR" sz="2400" b="1" dirty="0">
                <a:solidFill>
                  <a:srgbClr val="29849B"/>
                </a:solidFill>
              </a:rPr>
              <a:t>Etat européen</a:t>
            </a:r>
            <a:r>
              <a:rPr lang="fr-FR" sz="2400" dirty="0">
                <a:solidFill>
                  <a:srgbClr val="29849B"/>
                </a:solidFill>
              </a:rPr>
              <a:t> </a:t>
            </a:r>
          </a:p>
          <a:p>
            <a:pPr marL="0" indent="0">
              <a:buNone/>
            </a:pPr>
            <a:r>
              <a:rPr lang="fr-FR" sz="2400" dirty="0">
                <a:solidFill>
                  <a:srgbClr val="29849B"/>
                </a:solidFill>
                <a:sym typeface="Wingdings" pitchFamily="2" charset="2"/>
              </a:rPr>
              <a:t>	</a:t>
            </a:r>
            <a:r>
              <a:rPr lang="fr-FR" sz="2400" dirty="0">
                <a:sym typeface="Wingdings" pitchFamily="2" charset="2"/>
              </a:rPr>
              <a:t> </a:t>
            </a:r>
            <a:r>
              <a:rPr lang="fr-FR" sz="2400" dirty="0"/>
              <a:t>depuis le Traité CECA (1951)</a:t>
            </a:r>
          </a:p>
          <a:p>
            <a:pPr marL="0" indent="0">
              <a:buNone/>
            </a:pPr>
            <a:r>
              <a:rPr lang="fr-FR" sz="2400" dirty="0">
                <a:sym typeface="Wingdings" pitchFamily="2" charset="2"/>
              </a:rPr>
              <a:t>	 2 sous-critères : un Etat + être « européen » </a:t>
            </a:r>
            <a:r>
              <a:rPr lang="fr-FR" sz="2400" dirty="0"/>
              <a:t>	</a:t>
            </a:r>
            <a:endParaRPr lang="fr-FR" sz="1800" dirty="0"/>
          </a:p>
          <a:p>
            <a:pPr marL="0" indent="0">
              <a:buNone/>
            </a:pPr>
            <a:endParaRPr lang="fr-FR" sz="1600" dirty="0"/>
          </a:p>
          <a:p>
            <a:pPr marL="0" indent="0">
              <a:buNone/>
            </a:pPr>
            <a:r>
              <a:rPr lang="fr-FR" sz="2400" b="1" dirty="0">
                <a:solidFill>
                  <a:srgbClr val="29849B"/>
                </a:solidFill>
              </a:rPr>
              <a:t>2)    Respect et promotion des valeurs</a:t>
            </a:r>
            <a:r>
              <a:rPr lang="fr-FR" sz="2400" dirty="0">
                <a:solidFill>
                  <a:srgbClr val="29849B"/>
                </a:solidFill>
              </a:rPr>
              <a:t> </a:t>
            </a:r>
          </a:p>
          <a:p>
            <a:pPr marL="0" indent="0">
              <a:buNone/>
            </a:pPr>
            <a:r>
              <a:rPr lang="fr-FR" sz="2400" dirty="0">
                <a:solidFill>
                  <a:srgbClr val="29849B"/>
                </a:solidFill>
                <a:sym typeface="Wingdings" pitchFamily="2" charset="2"/>
              </a:rPr>
              <a:t>	</a:t>
            </a:r>
            <a:r>
              <a:rPr lang="fr-FR" sz="2400" dirty="0">
                <a:sym typeface="Wingdings" pitchFamily="2" charset="2"/>
              </a:rPr>
              <a:t> </a:t>
            </a:r>
            <a:r>
              <a:rPr lang="fr-FR" sz="2400" dirty="0"/>
              <a:t>depuis le Traité d’Amsterdam (1997)</a:t>
            </a:r>
          </a:p>
          <a:p>
            <a:pPr lvl="3"/>
            <a:r>
              <a:rPr lang="fr-FR" dirty="0">
                <a:solidFill>
                  <a:schemeClr val="bg2">
                    <a:lumMod val="50000"/>
                  </a:schemeClr>
                </a:solidFill>
              </a:rPr>
              <a:t>Amsterdam et Nice : « principes » de l’article 6</a:t>
            </a:r>
          </a:p>
          <a:p>
            <a:pPr lvl="3"/>
            <a:r>
              <a:rPr lang="fr-FR" dirty="0">
                <a:solidFill>
                  <a:schemeClr val="bg2">
                    <a:lumMod val="50000"/>
                  </a:schemeClr>
                </a:solidFill>
              </a:rPr>
              <a:t>Lisbonne : « valeurs » de l’article 2</a:t>
            </a:r>
          </a:p>
          <a:p>
            <a:pPr marL="0" indent="0">
              <a:buNone/>
            </a:pPr>
            <a:endParaRPr lang="fr-FR" dirty="0"/>
          </a:p>
          <a:p>
            <a:pPr marL="0" indent="0">
              <a:buNone/>
            </a:pPr>
            <a:endParaRPr lang="fr-FR" dirty="0"/>
          </a:p>
        </p:txBody>
      </p:sp>
    </p:spTree>
    <p:extLst>
      <p:ext uri="{BB962C8B-B14F-4D97-AF65-F5344CB8AC3E}">
        <p14:creationId xmlns:p14="http://schemas.microsoft.com/office/powerpoint/2010/main" val="1786812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8" name="Connecteur droit 37">
            <a:extLst>
              <a:ext uri="{FF2B5EF4-FFF2-40B4-BE49-F238E27FC236}">
                <a16:creationId xmlns:a16="http://schemas.microsoft.com/office/drawing/2014/main" id="{A5198260-1B57-7747-AF06-38911ECD99E8}"/>
              </a:ext>
            </a:extLst>
          </p:cNvPr>
          <p:cNvCxnSpPr>
            <a:cxnSpLocks/>
          </p:cNvCxnSpPr>
          <p:nvPr/>
        </p:nvCxnSpPr>
        <p:spPr>
          <a:xfrm>
            <a:off x="4804855" y="1729684"/>
            <a:ext cx="0" cy="4037937"/>
          </a:xfrm>
          <a:prstGeom prst="line">
            <a:avLst/>
          </a:prstGeom>
          <a:ln w="38100">
            <a:solidFill>
              <a:srgbClr val="F9B90E"/>
            </a:solidFill>
            <a:prstDash val="dash"/>
          </a:ln>
        </p:spPr>
        <p:style>
          <a:lnRef idx="1">
            <a:schemeClr val="accent1"/>
          </a:lnRef>
          <a:fillRef idx="0">
            <a:schemeClr val="accent1"/>
          </a:fillRef>
          <a:effectRef idx="0">
            <a:schemeClr val="accent1"/>
          </a:effectRef>
          <a:fontRef idx="minor">
            <a:schemeClr val="tx1"/>
          </a:fontRef>
        </p:style>
      </p:cxnSp>
      <p:cxnSp>
        <p:nvCxnSpPr>
          <p:cNvPr id="36" name="Connecteur droit 35">
            <a:extLst>
              <a:ext uri="{FF2B5EF4-FFF2-40B4-BE49-F238E27FC236}">
                <a16:creationId xmlns:a16="http://schemas.microsoft.com/office/drawing/2014/main" id="{E99981AB-A87B-CC47-8BCC-227F06B8D927}"/>
              </a:ext>
            </a:extLst>
          </p:cNvPr>
          <p:cNvCxnSpPr>
            <a:cxnSpLocks/>
          </p:cNvCxnSpPr>
          <p:nvPr/>
        </p:nvCxnSpPr>
        <p:spPr>
          <a:xfrm>
            <a:off x="4214052" y="1734952"/>
            <a:ext cx="0" cy="4037937"/>
          </a:xfrm>
          <a:prstGeom prst="line">
            <a:avLst/>
          </a:prstGeom>
          <a:ln w="38100">
            <a:solidFill>
              <a:srgbClr val="F9B90E"/>
            </a:solidFill>
            <a:prstDash val="dash"/>
          </a:ln>
        </p:spPr>
        <p:style>
          <a:lnRef idx="1">
            <a:schemeClr val="accent1"/>
          </a:lnRef>
          <a:fillRef idx="0">
            <a:schemeClr val="accent1"/>
          </a:fillRef>
          <a:effectRef idx="0">
            <a:schemeClr val="accent1"/>
          </a:effectRef>
          <a:fontRef idx="minor">
            <a:schemeClr val="tx1"/>
          </a:fontRef>
        </p:style>
      </p:cxnSp>
      <p:sp>
        <p:nvSpPr>
          <p:cNvPr id="2" name="Titre 1">
            <a:extLst>
              <a:ext uri="{FF2B5EF4-FFF2-40B4-BE49-F238E27FC236}">
                <a16:creationId xmlns:a16="http://schemas.microsoft.com/office/drawing/2014/main" id="{60A4E4B9-914F-854D-8F3A-4A3EFAA13616}"/>
              </a:ext>
            </a:extLst>
          </p:cNvPr>
          <p:cNvSpPr>
            <a:spLocks noGrp="1"/>
          </p:cNvSpPr>
          <p:nvPr>
            <p:ph type="title"/>
          </p:nvPr>
        </p:nvSpPr>
        <p:spPr/>
        <p:txBody>
          <a:bodyPr/>
          <a:lstStyle/>
          <a:p>
            <a:r>
              <a:rPr lang="fr-FR" dirty="0"/>
              <a:t>Interprétation politique</a:t>
            </a:r>
          </a:p>
        </p:txBody>
      </p:sp>
      <p:sp>
        <p:nvSpPr>
          <p:cNvPr id="3" name="Espace réservé du texte 2">
            <a:extLst>
              <a:ext uri="{FF2B5EF4-FFF2-40B4-BE49-F238E27FC236}">
                <a16:creationId xmlns:a16="http://schemas.microsoft.com/office/drawing/2014/main" id="{BB77FF91-B7A4-E442-8D7D-0CC26FA507D9}"/>
              </a:ext>
            </a:extLst>
          </p:cNvPr>
          <p:cNvSpPr>
            <a:spLocks noGrp="1"/>
          </p:cNvSpPr>
          <p:nvPr>
            <p:ph type="body" sz="quarter" idx="10"/>
          </p:nvPr>
        </p:nvSpPr>
        <p:spPr>
          <a:xfrm>
            <a:off x="145915" y="1321556"/>
            <a:ext cx="8686800" cy="436799"/>
          </a:xfrm>
        </p:spPr>
        <p:txBody>
          <a:bodyPr/>
          <a:lstStyle/>
          <a:p>
            <a:pPr marL="0" indent="0">
              <a:buNone/>
            </a:pPr>
            <a:r>
              <a:rPr lang="fr-FR" sz="2000" b="1" dirty="0">
                <a:solidFill>
                  <a:srgbClr val="29849B"/>
                </a:solidFill>
              </a:rPr>
              <a:t>« Dictatures d’Europe du sud »</a:t>
            </a:r>
          </a:p>
          <a:p>
            <a:endParaRPr lang="fr-FR" dirty="0"/>
          </a:p>
          <a:p>
            <a:endParaRPr lang="fr-FR" dirty="0"/>
          </a:p>
          <a:p>
            <a:endParaRPr lang="fr-FR" dirty="0"/>
          </a:p>
          <a:p>
            <a:endParaRPr lang="fr-FR" dirty="0"/>
          </a:p>
          <a:p>
            <a:endParaRPr lang="fr-FR" dirty="0"/>
          </a:p>
          <a:p>
            <a:endParaRPr lang="fr-FR" dirty="0"/>
          </a:p>
        </p:txBody>
      </p:sp>
      <p:sp>
        <p:nvSpPr>
          <p:cNvPr id="5" name="Flèche droite rayée 4">
            <a:extLst>
              <a:ext uri="{FF2B5EF4-FFF2-40B4-BE49-F238E27FC236}">
                <a16:creationId xmlns:a16="http://schemas.microsoft.com/office/drawing/2014/main" id="{DA3D9B66-910C-6745-A0E9-AB096A308907}"/>
              </a:ext>
            </a:extLst>
          </p:cNvPr>
          <p:cNvSpPr/>
          <p:nvPr/>
        </p:nvSpPr>
        <p:spPr>
          <a:xfrm>
            <a:off x="145915" y="5340603"/>
            <a:ext cx="8769485" cy="601109"/>
          </a:xfrm>
          <a:prstGeom prst="stripedRightArrow">
            <a:avLst/>
          </a:prstGeom>
          <a:solidFill>
            <a:srgbClr val="F9B90E"/>
          </a:solidFill>
          <a:ln>
            <a:no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scene3d>
              <a:camera prst="orthographicFront"/>
              <a:lightRig rig="soft" dir="t">
                <a:rot lat="0" lon="0" rev="15600000"/>
              </a:lightRig>
            </a:scene3d>
            <a:sp3d extrusionH="57150" prstMaterial="softEdge">
              <a:bevelT w="25400" h="38100"/>
            </a:sp3d>
          </a:bodyPr>
          <a:lstStyle/>
          <a:p>
            <a:pPr algn="ctr"/>
            <a:endParaRPr lang="fr-FR" b="1">
              <a:ln/>
              <a:solidFill>
                <a:schemeClr val="accent4"/>
              </a:solidFill>
            </a:endParaRPr>
          </a:p>
        </p:txBody>
      </p:sp>
      <p:sp>
        <p:nvSpPr>
          <p:cNvPr id="9" name="Rectangle à coins arrondis 8">
            <a:extLst>
              <a:ext uri="{FF2B5EF4-FFF2-40B4-BE49-F238E27FC236}">
                <a16:creationId xmlns:a16="http://schemas.microsoft.com/office/drawing/2014/main" id="{BCADF61D-23E8-E74B-B380-74B39D6EAB04}"/>
              </a:ext>
            </a:extLst>
          </p:cNvPr>
          <p:cNvSpPr/>
          <p:nvPr/>
        </p:nvSpPr>
        <p:spPr>
          <a:xfrm>
            <a:off x="2256817" y="3323554"/>
            <a:ext cx="5963055" cy="441433"/>
          </a:xfrm>
          <a:prstGeom prst="roundRect">
            <a:avLst/>
          </a:prstGeom>
          <a:solidFill>
            <a:srgbClr val="2984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Régime franquiste en Espagne</a:t>
            </a:r>
          </a:p>
        </p:txBody>
      </p:sp>
      <p:sp>
        <p:nvSpPr>
          <p:cNvPr id="10" name="Rectangle à coins arrondis 9">
            <a:extLst>
              <a:ext uri="{FF2B5EF4-FFF2-40B4-BE49-F238E27FC236}">
                <a16:creationId xmlns:a16="http://schemas.microsoft.com/office/drawing/2014/main" id="{F7AF8C2A-9895-5C46-B8BB-142C68F7C405}"/>
              </a:ext>
            </a:extLst>
          </p:cNvPr>
          <p:cNvSpPr/>
          <p:nvPr/>
        </p:nvSpPr>
        <p:spPr>
          <a:xfrm>
            <a:off x="1228116" y="4736378"/>
            <a:ext cx="7153479" cy="463789"/>
          </a:xfrm>
          <a:prstGeom prst="roundRect">
            <a:avLst/>
          </a:prstGeom>
          <a:solidFill>
            <a:srgbClr val="2984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err="1"/>
              <a:t>Estado</a:t>
            </a:r>
            <a:r>
              <a:rPr lang="fr-FR" sz="1600" dirty="0"/>
              <a:t> Novo de Salazar au Portugal</a:t>
            </a:r>
          </a:p>
        </p:txBody>
      </p:sp>
      <p:sp>
        <p:nvSpPr>
          <p:cNvPr id="11" name="Rectangle à coins arrondis 10">
            <a:extLst>
              <a:ext uri="{FF2B5EF4-FFF2-40B4-BE49-F238E27FC236}">
                <a16:creationId xmlns:a16="http://schemas.microsoft.com/office/drawing/2014/main" id="{FDA5CD07-0EF4-D64E-B4EC-AFEC6D0EEA3B}"/>
              </a:ext>
            </a:extLst>
          </p:cNvPr>
          <p:cNvSpPr/>
          <p:nvPr/>
        </p:nvSpPr>
        <p:spPr>
          <a:xfrm>
            <a:off x="5817140" y="1992495"/>
            <a:ext cx="1911501" cy="503111"/>
          </a:xfrm>
          <a:prstGeom prst="roundRect">
            <a:avLst/>
          </a:prstGeom>
          <a:solidFill>
            <a:srgbClr val="2984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t>Dictature des colonels en Grèce</a:t>
            </a:r>
          </a:p>
        </p:txBody>
      </p:sp>
      <p:sp>
        <p:nvSpPr>
          <p:cNvPr id="12" name="ZoneTexte 11">
            <a:extLst>
              <a:ext uri="{FF2B5EF4-FFF2-40B4-BE49-F238E27FC236}">
                <a16:creationId xmlns:a16="http://schemas.microsoft.com/office/drawing/2014/main" id="{ADF06DC3-7191-7249-BACA-E1E37D4AA75C}"/>
              </a:ext>
            </a:extLst>
          </p:cNvPr>
          <p:cNvSpPr txBox="1"/>
          <p:nvPr/>
        </p:nvSpPr>
        <p:spPr>
          <a:xfrm>
            <a:off x="9733" y="3937605"/>
            <a:ext cx="1118681" cy="307777"/>
          </a:xfrm>
          <a:prstGeom prst="rect">
            <a:avLst/>
          </a:prstGeom>
          <a:noFill/>
        </p:spPr>
        <p:txBody>
          <a:bodyPr wrap="square" rtlCol="0">
            <a:spAutoFit/>
          </a:bodyPr>
          <a:lstStyle/>
          <a:p>
            <a:r>
              <a:rPr lang="fr-FR" sz="1400" dirty="0">
                <a:solidFill>
                  <a:schemeClr val="bg1">
                    <a:lumMod val="50000"/>
                  </a:schemeClr>
                </a:solidFill>
              </a:rPr>
              <a:t>1926</a:t>
            </a:r>
          </a:p>
        </p:txBody>
      </p:sp>
      <p:sp>
        <p:nvSpPr>
          <p:cNvPr id="13" name="ZoneTexte 12">
            <a:extLst>
              <a:ext uri="{FF2B5EF4-FFF2-40B4-BE49-F238E27FC236}">
                <a16:creationId xmlns:a16="http://schemas.microsoft.com/office/drawing/2014/main" id="{7A52AB5F-7F2C-1E4B-8CC7-3FC1D729761E}"/>
              </a:ext>
            </a:extLst>
          </p:cNvPr>
          <p:cNvSpPr txBox="1"/>
          <p:nvPr/>
        </p:nvSpPr>
        <p:spPr>
          <a:xfrm>
            <a:off x="33455" y="4181232"/>
            <a:ext cx="676072" cy="461665"/>
          </a:xfrm>
          <a:prstGeom prst="rect">
            <a:avLst/>
          </a:prstGeom>
          <a:noFill/>
        </p:spPr>
        <p:txBody>
          <a:bodyPr wrap="square" rtlCol="0">
            <a:spAutoFit/>
          </a:bodyPr>
          <a:lstStyle/>
          <a:p>
            <a:r>
              <a:rPr lang="fr-FR" sz="1200" dirty="0">
                <a:solidFill>
                  <a:schemeClr val="bg1">
                    <a:lumMod val="50000"/>
                  </a:schemeClr>
                </a:solidFill>
              </a:rPr>
              <a:t>Coup d’état </a:t>
            </a:r>
          </a:p>
        </p:txBody>
      </p:sp>
      <p:sp>
        <p:nvSpPr>
          <p:cNvPr id="15" name="Rectangle à coins arrondis 14">
            <a:extLst>
              <a:ext uri="{FF2B5EF4-FFF2-40B4-BE49-F238E27FC236}">
                <a16:creationId xmlns:a16="http://schemas.microsoft.com/office/drawing/2014/main" id="{3D77D0CD-F9C9-3C42-9899-BE8BACB1D6A0}"/>
              </a:ext>
            </a:extLst>
          </p:cNvPr>
          <p:cNvSpPr/>
          <p:nvPr/>
        </p:nvSpPr>
        <p:spPr>
          <a:xfrm>
            <a:off x="184829" y="4730748"/>
            <a:ext cx="972766" cy="463789"/>
          </a:xfrm>
          <a:prstGeom prst="roundRect">
            <a:avLst/>
          </a:prstGeom>
          <a:solidFill>
            <a:srgbClr val="2984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err="1"/>
              <a:t>Ditadura</a:t>
            </a:r>
            <a:r>
              <a:rPr lang="fr-FR" sz="1400" dirty="0"/>
              <a:t> </a:t>
            </a:r>
            <a:r>
              <a:rPr lang="fr-FR" sz="1400" dirty="0" err="1"/>
              <a:t>Nacional</a:t>
            </a:r>
            <a:endParaRPr lang="fr-FR" sz="1400" dirty="0"/>
          </a:p>
        </p:txBody>
      </p:sp>
      <p:sp>
        <p:nvSpPr>
          <p:cNvPr id="16" name="ZoneTexte 15">
            <a:extLst>
              <a:ext uri="{FF2B5EF4-FFF2-40B4-BE49-F238E27FC236}">
                <a16:creationId xmlns:a16="http://schemas.microsoft.com/office/drawing/2014/main" id="{12DD1BDF-F328-D54A-90D0-A01D1ABB20A1}"/>
              </a:ext>
            </a:extLst>
          </p:cNvPr>
          <p:cNvSpPr txBox="1"/>
          <p:nvPr/>
        </p:nvSpPr>
        <p:spPr>
          <a:xfrm>
            <a:off x="6639746" y="3923260"/>
            <a:ext cx="1118681" cy="307777"/>
          </a:xfrm>
          <a:prstGeom prst="rect">
            <a:avLst/>
          </a:prstGeom>
          <a:noFill/>
        </p:spPr>
        <p:txBody>
          <a:bodyPr wrap="square" rtlCol="0">
            <a:spAutoFit/>
          </a:bodyPr>
          <a:lstStyle/>
          <a:p>
            <a:r>
              <a:rPr lang="fr-FR" sz="1400" dirty="0">
                <a:solidFill>
                  <a:schemeClr val="bg1">
                    <a:lumMod val="50000"/>
                  </a:schemeClr>
                </a:solidFill>
              </a:rPr>
              <a:t>1974</a:t>
            </a:r>
          </a:p>
        </p:txBody>
      </p:sp>
      <p:sp>
        <p:nvSpPr>
          <p:cNvPr id="17" name="ZoneTexte 16">
            <a:extLst>
              <a:ext uri="{FF2B5EF4-FFF2-40B4-BE49-F238E27FC236}">
                <a16:creationId xmlns:a16="http://schemas.microsoft.com/office/drawing/2014/main" id="{FEAC2DE1-2AE5-3445-811B-0200636283B5}"/>
              </a:ext>
            </a:extLst>
          </p:cNvPr>
          <p:cNvSpPr txBox="1"/>
          <p:nvPr/>
        </p:nvSpPr>
        <p:spPr>
          <a:xfrm>
            <a:off x="1060318" y="3933269"/>
            <a:ext cx="1118681" cy="307777"/>
          </a:xfrm>
          <a:prstGeom prst="rect">
            <a:avLst/>
          </a:prstGeom>
          <a:noFill/>
        </p:spPr>
        <p:txBody>
          <a:bodyPr wrap="square" rtlCol="0">
            <a:spAutoFit/>
          </a:bodyPr>
          <a:lstStyle/>
          <a:p>
            <a:r>
              <a:rPr lang="fr-FR" sz="1400" dirty="0">
                <a:solidFill>
                  <a:schemeClr val="bg1">
                    <a:lumMod val="50000"/>
                  </a:schemeClr>
                </a:solidFill>
              </a:rPr>
              <a:t>1933</a:t>
            </a:r>
          </a:p>
        </p:txBody>
      </p:sp>
      <p:sp>
        <p:nvSpPr>
          <p:cNvPr id="18" name="ZoneTexte 17">
            <a:extLst>
              <a:ext uri="{FF2B5EF4-FFF2-40B4-BE49-F238E27FC236}">
                <a16:creationId xmlns:a16="http://schemas.microsoft.com/office/drawing/2014/main" id="{6BA9A266-7AEE-4F4B-B9C0-EC7D0EDEDBA7}"/>
              </a:ext>
            </a:extLst>
          </p:cNvPr>
          <p:cNvSpPr txBox="1"/>
          <p:nvPr/>
        </p:nvSpPr>
        <p:spPr>
          <a:xfrm>
            <a:off x="8089162" y="3927165"/>
            <a:ext cx="649321" cy="307777"/>
          </a:xfrm>
          <a:prstGeom prst="rect">
            <a:avLst/>
          </a:prstGeom>
          <a:noFill/>
        </p:spPr>
        <p:txBody>
          <a:bodyPr wrap="square" rtlCol="0">
            <a:spAutoFit/>
          </a:bodyPr>
          <a:lstStyle/>
          <a:p>
            <a:r>
              <a:rPr lang="fr-FR" sz="1400" dirty="0">
                <a:solidFill>
                  <a:schemeClr val="bg1">
                    <a:lumMod val="50000"/>
                  </a:schemeClr>
                </a:solidFill>
              </a:rPr>
              <a:t>1976</a:t>
            </a:r>
          </a:p>
        </p:txBody>
      </p:sp>
      <p:sp>
        <p:nvSpPr>
          <p:cNvPr id="19" name="ZoneTexte 18">
            <a:extLst>
              <a:ext uri="{FF2B5EF4-FFF2-40B4-BE49-F238E27FC236}">
                <a16:creationId xmlns:a16="http://schemas.microsoft.com/office/drawing/2014/main" id="{B806CBC5-1665-E447-B1E8-0B192395565B}"/>
              </a:ext>
            </a:extLst>
          </p:cNvPr>
          <p:cNvSpPr txBox="1"/>
          <p:nvPr/>
        </p:nvSpPr>
        <p:spPr>
          <a:xfrm>
            <a:off x="896783" y="4174554"/>
            <a:ext cx="1050585" cy="276999"/>
          </a:xfrm>
          <a:prstGeom prst="rect">
            <a:avLst/>
          </a:prstGeom>
          <a:noFill/>
        </p:spPr>
        <p:txBody>
          <a:bodyPr wrap="square" rtlCol="0">
            <a:spAutoFit/>
          </a:bodyPr>
          <a:lstStyle/>
          <a:p>
            <a:r>
              <a:rPr lang="fr-FR" sz="1200" dirty="0">
                <a:solidFill>
                  <a:schemeClr val="bg1">
                    <a:lumMod val="50000"/>
                  </a:schemeClr>
                </a:solidFill>
              </a:rPr>
              <a:t>Nouvelle C°</a:t>
            </a:r>
          </a:p>
        </p:txBody>
      </p:sp>
      <p:sp>
        <p:nvSpPr>
          <p:cNvPr id="21" name="ZoneTexte 20">
            <a:extLst>
              <a:ext uri="{FF2B5EF4-FFF2-40B4-BE49-F238E27FC236}">
                <a16:creationId xmlns:a16="http://schemas.microsoft.com/office/drawing/2014/main" id="{8367031D-9863-4D4D-A338-DE8C4E951511}"/>
              </a:ext>
            </a:extLst>
          </p:cNvPr>
          <p:cNvSpPr txBox="1"/>
          <p:nvPr/>
        </p:nvSpPr>
        <p:spPr>
          <a:xfrm>
            <a:off x="6350841" y="4206195"/>
            <a:ext cx="1347296" cy="461665"/>
          </a:xfrm>
          <a:prstGeom prst="rect">
            <a:avLst/>
          </a:prstGeom>
          <a:noFill/>
        </p:spPr>
        <p:txBody>
          <a:bodyPr wrap="square" rtlCol="0">
            <a:spAutoFit/>
          </a:bodyPr>
          <a:lstStyle/>
          <a:p>
            <a:r>
              <a:rPr lang="fr-FR" sz="1200" dirty="0">
                <a:solidFill>
                  <a:schemeClr val="bg1">
                    <a:lumMod val="50000"/>
                  </a:schemeClr>
                </a:solidFill>
              </a:rPr>
              <a:t>Révolution des Œillets (colonies)</a:t>
            </a:r>
          </a:p>
        </p:txBody>
      </p:sp>
      <p:sp>
        <p:nvSpPr>
          <p:cNvPr id="22" name="ZoneTexte 21">
            <a:extLst>
              <a:ext uri="{FF2B5EF4-FFF2-40B4-BE49-F238E27FC236}">
                <a16:creationId xmlns:a16="http://schemas.microsoft.com/office/drawing/2014/main" id="{4D3E4C3C-B61C-264C-B6EA-344512F5198A}"/>
              </a:ext>
            </a:extLst>
          </p:cNvPr>
          <p:cNvSpPr txBox="1"/>
          <p:nvPr/>
        </p:nvSpPr>
        <p:spPr>
          <a:xfrm>
            <a:off x="7856301" y="4193272"/>
            <a:ext cx="1050585" cy="276999"/>
          </a:xfrm>
          <a:prstGeom prst="rect">
            <a:avLst/>
          </a:prstGeom>
          <a:noFill/>
        </p:spPr>
        <p:txBody>
          <a:bodyPr wrap="square" rtlCol="0">
            <a:spAutoFit/>
          </a:bodyPr>
          <a:lstStyle/>
          <a:p>
            <a:r>
              <a:rPr lang="fr-FR" sz="1200" dirty="0">
                <a:solidFill>
                  <a:schemeClr val="bg1">
                    <a:lumMod val="50000"/>
                  </a:schemeClr>
                </a:solidFill>
              </a:rPr>
              <a:t>Nouvelle C°</a:t>
            </a:r>
          </a:p>
        </p:txBody>
      </p:sp>
      <p:sp>
        <p:nvSpPr>
          <p:cNvPr id="23" name="ZoneTexte 22">
            <a:extLst>
              <a:ext uri="{FF2B5EF4-FFF2-40B4-BE49-F238E27FC236}">
                <a16:creationId xmlns:a16="http://schemas.microsoft.com/office/drawing/2014/main" id="{D7DCE82B-75C7-AB4A-9A40-A73B79852C91}"/>
              </a:ext>
            </a:extLst>
          </p:cNvPr>
          <p:cNvSpPr txBox="1"/>
          <p:nvPr/>
        </p:nvSpPr>
        <p:spPr>
          <a:xfrm>
            <a:off x="7856301" y="2526383"/>
            <a:ext cx="649321" cy="307777"/>
          </a:xfrm>
          <a:prstGeom prst="rect">
            <a:avLst/>
          </a:prstGeom>
          <a:noFill/>
        </p:spPr>
        <p:txBody>
          <a:bodyPr wrap="square" rtlCol="0">
            <a:spAutoFit/>
          </a:bodyPr>
          <a:lstStyle/>
          <a:p>
            <a:r>
              <a:rPr lang="fr-FR" sz="1400" dirty="0">
                <a:solidFill>
                  <a:schemeClr val="bg1">
                    <a:lumMod val="50000"/>
                  </a:schemeClr>
                </a:solidFill>
              </a:rPr>
              <a:t>1975</a:t>
            </a:r>
          </a:p>
        </p:txBody>
      </p:sp>
      <p:sp>
        <p:nvSpPr>
          <p:cNvPr id="24" name="Rectangle à coins arrondis 23">
            <a:extLst>
              <a:ext uri="{FF2B5EF4-FFF2-40B4-BE49-F238E27FC236}">
                <a16:creationId xmlns:a16="http://schemas.microsoft.com/office/drawing/2014/main" id="{70735508-B3B8-7E48-9782-AEF81710207C}"/>
              </a:ext>
            </a:extLst>
          </p:cNvPr>
          <p:cNvSpPr/>
          <p:nvPr/>
        </p:nvSpPr>
        <p:spPr>
          <a:xfrm>
            <a:off x="1460985" y="3312377"/>
            <a:ext cx="718014" cy="463789"/>
          </a:xfrm>
          <a:prstGeom prst="roundRect">
            <a:avLst/>
          </a:prstGeom>
          <a:solidFill>
            <a:srgbClr val="2984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50" dirty="0"/>
              <a:t>Guerre civile</a:t>
            </a:r>
          </a:p>
        </p:txBody>
      </p:sp>
      <p:sp>
        <p:nvSpPr>
          <p:cNvPr id="25" name="ZoneTexte 24">
            <a:extLst>
              <a:ext uri="{FF2B5EF4-FFF2-40B4-BE49-F238E27FC236}">
                <a16:creationId xmlns:a16="http://schemas.microsoft.com/office/drawing/2014/main" id="{984B3706-CAC8-CF41-AC27-6F7E40CD31B9}"/>
              </a:ext>
            </a:extLst>
          </p:cNvPr>
          <p:cNvSpPr txBox="1"/>
          <p:nvPr/>
        </p:nvSpPr>
        <p:spPr>
          <a:xfrm>
            <a:off x="1159348" y="2598039"/>
            <a:ext cx="620139" cy="307777"/>
          </a:xfrm>
          <a:prstGeom prst="rect">
            <a:avLst/>
          </a:prstGeom>
          <a:noFill/>
        </p:spPr>
        <p:txBody>
          <a:bodyPr wrap="square" rtlCol="0">
            <a:spAutoFit/>
          </a:bodyPr>
          <a:lstStyle/>
          <a:p>
            <a:r>
              <a:rPr lang="fr-FR" sz="1400" dirty="0">
                <a:solidFill>
                  <a:schemeClr val="bg1">
                    <a:lumMod val="50000"/>
                  </a:schemeClr>
                </a:solidFill>
              </a:rPr>
              <a:t>1936</a:t>
            </a:r>
          </a:p>
        </p:txBody>
      </p:sp>
      <p:sp>
        <p:nvSpPr>
          <p:cNvPr id="26" name="ZoneTexte 25">
            <a:extLst>
              <a:ext uri="{FF2B5EF4-FFF2-40B4-BE49-F238E27FC236}">
                <a16:creationId xmlns:a16="http://schemas.microsoft.com/office/drawing/2014/main" id="{68E8144A-4AC3-574E-8B97-EC47832B7FD2}"/>
              </a:ext>
            </a:extLst>
          </p:cNvPr>
          <p:cNvSpPr txBox="1"/>
          <p:nvPr/>
        </p:nvSpPr>
        <p:spPr>
          <a:xfrm>
            <a:off x="2178999" y="2598040"/>
            <a:ext cx="620139" cy="307777"/>
          </a:xfrm>
          <a:prstGeom prst="rect">
            <a:avLst/>
          </a:prstGeom>
          <a:noFill/>
        </p:spPr>
        <p:txBody>
          <a:bodyPr wrap="square" rtlCol="0">
            <a:spAutoFit/>
          </a:bodyPr>
          <a:lstStyle/>
          <a:p>
            <a:r>
              <a:rPr lang="fr-FR" sz="1400" dirty="0">
                <a:solidFill>
                  <a:schemeClr val="bg1">
                    <a:lumMod val="50000"/>
                  </a:schemeClr>
                </a:solidFill>
              </a:rPr>
              <a:t>1939</a:t>
            </a:r>
          </a:p>
        </p:txBody>
      </p:sp>
      <p:sp>
        <p:nvSpPr>
          <p:cNvPr id="27" name="ZoneTexte 26">
            <a:extLst>
              <a:ext uri="{FF2B5EF4-FFF2-40B4-BE49-F238E27FC236}">
                <a16:creationId xmlns:a16="http://schemas.microsoft.com/office/drawing/2014/main" id="{03D87D34-7E8C-6A45-8C42-9F0CAE23238B}"/>
              </a:ext>
            </a:extLst>
          </p:cNvPr>
          <p:cNvSpPr txBox="1"/>
          <p:nvPr/>
        </p:nvSpPr>
        <p:spPr>
          <a:xfrm>
            <a:off x="4522067" y="5762722"/>
            <a:ext cx="620139" cy="307777"/>
          </a:xfrm>
          <a:prstGeom prst="rect">
            <a:avLst/>
          </a:prstGeom>
          <a:noFill/>
        </p:spPr>
        <p:txBody>
          <a:bodyPr wrap="square" rtlCol="0">
            <a:spAutoFit/>
          </a:bodyPr>
          <a:lstStyle/>
          <a:p>
            <a:r>
              <a:rPr lang="fr-FR" sz="1400" dirty="0">
                <a:solidFill>
                  <a:schemeClr val="bg1">
                    <a:lumMod val="50000"/>
                  </a:schemeClr>
                </a:solidFill>
              </a:rPr>
              <a:t>1962</a:t>
            </a:r>
          </a:p>
        </p:txBody>
      </p:sp>
      <p:sp>
        <p:nvSpPr>
          <p:cNvPr id="28" name="ZoneTexte 27">
            <a:extLst>
              <a:ext uri="{FF2B5EF4-FFF2-40B4-BE49-F238E27FC236}">
                <a16:creationId xmlns:a16="http://schemas.microsoft.com/office/drawing/2014/main" id="{C56CE74A-31FB-A24C-8EC9-FBB7420A8725}"/>
              </a:ext>
            </a:extLst>
          </p:cNvPr>
          <p:cNvSpPr txBox="1"/>
          <p:nvPr/>
        </p:nvSpPr>
        <p:spPr>
          <a:xfrm>
            <a:off x="4489315" y="6087778"/>
            <a:ext cx="1729265" cy="461665"/>
          </a:xfrm>
          <a:prstGeom prst="rect">
            <a:avLst/>
          </a:prstGeom>
          <a:noFill/>
        </p:spPr>
        <p:txBody>
          <a:bodyPr wrap="square" rtlCol="0">
            <a:spAutoFit/>
          </a:bodyPr>
          <a:lstStyle/>
          <a:p>
            <a:pPr algn="ctr"/>
            <a:r>
              <a:rPr lang="fr-FR" sz="1200" dirty="0">
                <a:solidFill>
                  <a:schemeClr val="bg1">
                    <a:lumMod val="50000"/>
                  </a:schemeClr>
                </a:solidFill>
              </a:rPr>
              <a:t>Demandes d’association </a:t>
            </a:r>
          </a:p>
          <a:p>
            <a:pPr algn="ctr"/>
            <a:r>
              <a:rPr lang="fr-FR" sz="1200" dirty="0">
                <a:solidFill>
                  <a:schemeClr val="bg1">
                    <a:lumMod val="50000"/>
                  </a:schemeClr>
                </a:solidFill>
              </a:rPr>
              <a:t>espagnole et portugaise</a:t>
            </a:r>
          </a:p>
        </p:txBody>
      </p:sp>
      <p:sp>
        <p:nvSpPr>
          <p:cNvPr id="29" name="ZoneTexte 28">
            <a:extLst>
              <a:ext uri="{FF2B5EF4-FFF2-40B4-BE49-F238E27FC236}">
                <a16:creationId xmlns:a16="http://schemas.microsoft.com/office/drawing/2014/main" id="{C0AD14B6-6800-264F-9760-7FAEFC761790}"/>
              </a:ext>
            </a:extLst>
          </p:cNvPr>
          <p:cNvSpPr txBox="1"/>
          <p:nvPr/>
        </p:nvSpPr>
        <p:spPr>
          <a:xfrm>
            <a:off x="2186299" y="2824302"/>
            <a:ext cx="676072" cy="461665"/>
          </a:xfrm>
          <a:prstGeom prst="rect">
            <a:avLst/>
          </a:prstGeom>
          <a:noFill/>
        </p:spPr>
        <p:txBody>
          <a:bodyPr wrap="square" rtlCol="0">
            <a:spAutoFit/>
          </a:bodyPr>
          <a:lstStyle/>
          <a:p>
            <a:r>
              <a:rPr lang="fr-FR" sz="1200" dirty="0">
                <a:solidFill>
                  <a:schemeClr val="bg1">
                    <a:lumMod val="50000"/>
                  </a:schemeClr>
                </a:solidFill>
              </a:rPr>
              <a:t>Coup d’état</a:t>
            </a:r>
          </a:p>
        </p:txBody>
      </p:sp>
      <p:sp>
        <p:nvSpPr>
          <p:cNvPr id="30" name="ZoneTexte 29">
            <a:extLst>
              <a:ext uri="{FF2B5EF4-FFF2-40B4-BE49-F238E27FC236}">
                <a16:creationId xmlns:a16="http://schemas.microsoft.com/office/drawing/2014/main" id="{18412396-436E-DB41-8B0C-C6CF26C8F6D7}"/>
              </a:ext>
            </a:extLst>
          </p:cNvPr>
          <p:cNvSpPr txBox="1"/>
          <p:nvPr/>
        </p:nvSpPr>
        <p:spPr>
          <a:xfrm>
            <a:off x="7373477" y="1247215"/>
            <a:ext cx="649321" cy="307777"/>
          </a:xfrm>
          <a:prstGeom prst="rect">
            <a:avLst/>
          </a:prstGeom>
          <a:noFill/>
        </p:spPr>
        <p:txBody>
          <a:bodyPr wrap="square" rtlCol="0">
            <a:spAutoFit/>
          </a:bodyPr>
          <a:lstStyle/>
          <a:p>
            <a:r>
              <a:rPr lang="fr-FR" sz="1400" dirty="0">
                <a:solidFill>
                  <a:schemeClr val="bg1">
                    <a:lumMod val="50000"/>
                  </a:schemeClr>
                </a:solidFill>
              </a:rPr>
              <a:t>1974</a:t>
            </a:r>
          </a:p>
        </p:txBody>
      </p:sp>
      <p:sp>
        <p:nvSpPr>
          <p:cNvPr id="31" name="ZoneTexte 30">
            <a:extLst>
              <a:ext uri="{FF2B5EF4-FFF2-40B4-BE49-F238E27FC236}">
                <a16:creationId xmlns:a16="http://schemas.microsoft.com/office/drawing/2014/main" id="{A718740F-3F34-F242-A5E4-345B26D194AF}"/>
              </a:ext>
            </a:extLst>
          </p:cNvPr>
          <p:cNvSpPr txBox="1"/>
          <p:nvPr/>
        </p:nvSpPr>
        <p:spPr>
          <a:xfrm>
            <a:off x="5624762" y="1238616"/>
            <a:ext cx="649321" cy="307777"/>
          </a:xfrm>
          <a:prstGeom prst="rect">
            <a:avLst/>
          </a:prstGeom>
          <a:noFill/>
        </p:spPr>
        <p:txBody>
          <a:bodyPr wrap="square" rtlCol="0">
            <a:spAutoFit/>
          </a:bodyPr>
          <a:lstStyle/>
          <a:p>
            <a:r>
              <a:rPr lang="fr-FR" sz="1400" dirty="0">
                <a:solidFill>
                  <a:schemeClr val="bg1">
                    <a:lumMod val="50000"/>
                  </a:schemeClr>
                </a:solidFill>
              </a:rPr>
              <a:t>1967</a:t>
            </a:r>
          </a:p>
        </p:txBody>
      </p:sp>
      <p:sp>
        <p:nvSpPr>
          <p:cNvPr id="32" name="ZoneTexte 31">
            <a:extLst>
              <a:ext uri="{FF2B5EF4-FFF2-40B4-BE49-F238E27FC236}">
                <a16:creationId xmlns:a16="http://schemas.microsoft.com/office/drawing/2014/main" id="{AFD58044-B3DB-614A-8684-10A669681799}"/>
              </a:ext>
            </a:extLst>
          </p:cNvPr>
          <p:cNvSpPr txBox="1"/>
          <p:nvPr/>
        </p:nvSpPr>
        <p:spPr>
          <a:xfrm>
            <a:off x="5611386" y="1504120"/>
            <a:ext cx="676072" cy="461665"/>
          </a:xfrm>
          <a:prstGeom prst="rect">
            <a:avLst/>
          </a:prstGeom>
          <a:noFill/>
        </p:spPr>
        <p:txBody>
          <a:bodyPr wrap="square" rtlCol="0">
            <a:spAutoFit/>
          </a:bodyPr>
          <a:lstStyle/>
          <a:p>
            <a:r>
              <a:rPr lang="fr-FR" sz="1200" dirty="0">
                <a:solidFill>
                  <a:schemeClr val="bg1">
                    <a:lumMod val="50000"/>
                  </a:schemeClr>
                </a:solidFill>
              </a:rPr>
              <a:t>Coup d’état</a:t>
            </a:r>
          </a:p>
        </p:txBody>
      </p:sp>
      <p:sp>
        <p:nvSpPr>
          <p:cNvPr id="33" name="ZoneTexte 32">
            <a:extLst>
              <a:ext uri="{FF2B5EF4-FFF2-40B4-BE49-F238E27FC236}">
                <a16:creationId xmlns:a16="http://schemas.microsoft.com/office/drawing/2014/main" id="{7EAF79F9-1C2E-F343-9B15-488DE82FD801}"/>
              </a:ext>
            </a:extLst>
          </p:cNvPr>
          <p:cNvSpPr txBox="1"/>
          <p:nvPr/>
        </p:nvSpPr>
        <p:spPr>
          <a:xfrm>
            <a:off x="3107074" y="6004247"/>
            <a:ext cx="1382241" cy="646331"/>
          </a:xfrm>
          <a:prstGeom prst="rect">
            <a:avLst/>
          </a:prstGeom>
          <a:noFill/>
        </p:spPr>
        <p:txBody>
          <a:bodyPr wrap="square" rtlCol="0">
            <a:spAutoFit/>
          </a:bodyPr>
          <a:lstStyle/>
          <a:p>
            <a:pPr algn="r"/>
            <a:r>
              <a:rPr lang="fr-FR" sz="1200" dirty="0">
                <a:solidFill>
                  <a:schemeClr val="bg1">
                    <a:lumMod val="50000"/>
                  </a:schemeClr>
                </a:solidFill>
              </a:rPr>
              <a:t>Demandes d’association turque et grecque</a:t>
            </a:r>
          </a:p>
        </p:txBody>
      </p:sp>
      <p:sp>
        <p:nvSpPr>
          <p:cNvPr id="34" name="ZoneTexte 33">
            <a:extLst>
              <a:ext uri="{FF2B5EF4-FFF2-40B4-BE49-F238E27FC236}">
                <a16:creationId xmlns:a16="http://schemas.microsoft.com/office/drawing/2014/main" id="{23652E5D-13C3-214E-93D0-DC375CB14818}"/>
              </a:ext>
            </a:extLst>
          </p:cNvPr>
          <p:cNvSpPr txBox="1"/>
          <p:nvPr/>
        </p:nvSpPr>
        <p:spPr>
          <a:xfrm>
            <a:off x="3946995" y="5772889"/>
            <a:ext cx="620139" cy="307777"/>
          </a:xfrm>
          <a:prstGeom prst="rect">
            <a:avLst/>
          </a:prstGeom>
          <a:noFill/>
        </p:spPr>
        <p:txBody>
          <a:bodyPr wrap="square" rtlCol="0">
            <a:spAutoFit/>
          </a:bodyPr>
          <a:lstStyle/>
          <a:p>
            <a:r>
              <a:rPr lang="fr-FR" sz="1400" dirty="0">
                <a:solidFill>
                  <a:schemeClr val="bg1">
                    <a:lumMod val="50000"/>
                  </a:schemeClr>
                </a:solidFill>
              </a:rPr>
              <a:t>1959</a:t>
            </a:r>
          </a:p>
        </p:txBody>
      </p:sp>
      <p:sp>
        <p:nvSpPr>
          <p:cNvPr id="39" name="ZoneTexte 38">
            <a:extLst>
              <a:ext uri="{FF2B5EF4-FFF2-40B4-BE49-F238E27FC236}">
                <a16:creationId xmlns:a16="http://schemas.microsoft.com/office/drawing/2014/main" id="{FA746B4C-34D4-0D4E-89EC-2A2DC51DA387}"/>
              </a:ext>
            </a:extLst>
          </p:cNvPr>
          <p:cNvSpPr txBox="1"/>
          <p:nvPr/>
        </p:nvSpPr>
        <p:spPr>
          <a:xfrm>
            <a:off x="7054993" y="2723939"/>
            <a:ext cx="2021923" cy="646331"/>
          </a:xfrm>
          <a:prstGeom prst="rect">
            <a:avLst/>
          </a:prstGeom>
          <a:noFill/>
        </p:spPr>
        <p:txBody>
          <a:bodyPr wrap="square" rtlCol="0">
            <a:spAutoFit/>
          </a:bodyPr>
          <a:lstStyle/>
          <a:p>
            <a:r>
              <a:rPr lang="fr-FR" sz="1200" dirty="0">
                <a:solidFill>
                  <a:schemeClr val="bg1">
                    <a:lumMod val="50000"/>
                  </a:schemeClr>
                </a:solidFill>
              </a:rPr>
              <a:t>Mort de Franco et début de la transition démocratique (élections libres en 1977)</a:t>
            </a:r>
          </a:p>
        </p:txBody>
      </p:sp>
      <p:sp>
        <p:nvSpPr>
          <p:cNvPr id="40" name="ZoneTexte 39">
            <a:extLst>
              <a:ext uri="{FF2B5EF4-FFF2-40B4-BE49-F238E27FC236}">
                <a16:creationId xmlns:a16="http://schemas.microsoft.com/office/drawing/2014/main" id="{A2331396-C5DA-A74E-B8AC-6A4505A41E52}"/>
              </a:ext>
            </a:extLst>
          </p:cNvPr>
          <p:cNvSpPr txBox="1"/>
          <p:nvPr/>
        </p:nvSpPr>
        <p:spPr>
          <a:xfrm>
            <a:off x="7059494" y="1499963"/>
            <a:ext cx="1189914" cy="461665"/>
          </a:xfrm>
          <a:prstGeom prst="rect">
            <a:avLst/>
          </a:prstGeom>
          <a:noFill/>
        </p:spPr>
        <p:txBody>
          <a:bodyPr wrap="square" rtlCol="0">
            <a:spAutoFit/>
          </a:bodyPr>
          <a:lstStyle/>
          <a:p>
            <a:pPr algn="ctr"/>
            <a:r>
              <a:rPr lang="fr-FR" sz="1200" dirty="0">
                <a:solidFill>
                  <a:schemeClr val="bg1">
                    <a:lumMod val="50000"/>
                  </a:schemeClr>
                </a:solidFill>
              </a:rPr>
              <a:t>Coup d’état (crise chypriote)</a:t>
            </a:r>
          </a:p>
        </p:txBody>
      </p:sp>
      <p:sp>
        <p:nvSpPr>
          <p:cNvPr id="35" name="ZoneTexte 34">
            <a:extLst>
              <a:ext uri="{FF2B5EF4-FFF2-40B4-BE49-F238E27FC236}">
                <a16:creationId xmlns:a16="http://schemas.microsoft.com/office/drawing/2014/main" id="{350FC2E3-7D46-B840-ABAA-0EEDA476DDC4}"/>
              </a:ext>
            </a:extLst>
          </p:cNvPr>
          <p:cNvSpPr txBox="1"/>
          <p:nvPr/>
        </p:nvSpPr>
        <p:spPr>
          <a:xfrm>
            <a:off x="7199086" y="6271327"/>
            <a:ext cx="3742944" cy="338554"/>
          </a:xfrm>
          <a:prstGeom prst="rect">
            <a:avLst/>
          </a:prstGeom>
          <a:noFill/>
        </p:spPr>
        <p:txBody>
          <a:bodyPr wrap="square" rtlCol="0">
            <a:spAutoFit/>
          </a:bodyPr>
          <a:lstStyle/>
          <a:p>
            <a:r>
              <a:rPr lang="fr-FR" sz="1600" dirty="0">
                <a:solidFill>
                  <a:schemeClr val="bg1">
                    <a:lumMod val="50000"/>
                  </a:schemeClr>
                </a:solidFill>
              </a:rPr>
              <a:t>© Annie Niessen 2020</a:t>
            </a:r>
          </a:p>
        </p:txBody>
      </p:sp>
    </p:spTree>
    <p:extLst>
      <p:ext uri="{BB962C8B-B14F-4D97-AF65-F5344CB8AC3E}">
        <p14:creationId xmlns:p14="http://schemas.microsoft.com/office/powerpoint/2010/main" val="23734269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2C60BB6-9416-A142-B3E6-F57E80E272EA}"/>
              </a:ext>
            </a:extLst>
          </p:cNvPr>
          <p:cNvSpPr>
            <a:spLocks noGrp="1"/>
          </p:cNvSpPr>
          <p:nvPr>
            <p:ph type="title"/>
          </p:nvPr>
        </p:nvSpPr>
        <p:spPr/>
        <p:txBody>
          <a:bodyPr/>
          <a:lstStyle/>
          <a:p>
            <a:r>
              <a:rPr lang="fr-FR" dirty="0"/>
              <a:t>Interprétation politique</a:t>
            </a:r>
          </a:p>
        </p:txBody>
      </p:sp>
      <p:sp>
        <p:nvSpPr>
          <p:cNvPr id="3" name="Espace réservé du texte 2">
            <a:extLst>
              <a:ext uri="{FF2B5EF4-FFF2-40B4-BE49-F238E27FC236}">
                <a16:creationId xmlns:a16="http://schemas.microsoft.com/office/drawing/2014/main" id="{5E7ADFD7-F3D3-B04F-BAC3-41AE1D74D1A9}"/>
              </a:ext>
            </a:extLst>
          </p:cNvPr>
          <p:cNvSpPr>
            <a:spLocks noGrp="1"/>
          </p:cNvSpPr>
          <p:nvPr>
            <p:ph type="body" sz="quarter" idx="10"/>
          </p:nvPr>
        </p:nvSpPr>
        <p:spPr/>
        <p:txBody>
          <a:bodyPr/>
          <a:lstStyle/>
          <a:p>
            <a:pPr marL="0" indent="0">
              <a:buNone/>
            </a:pPr>
            <a:r>
              <a:rPr lang="fr-FR" sz="2000" b="1" dirty="0">
                <a:solidFill>
                  <a:srgbClr val="29849B"/>
                </a:solidFill>
                <a:sym typeface="Wingdings" pitchFamily="2" charset="2"/>
              </a:rPr>
              <a:t>Refus demande espagnole</a:t>
            </a:r>
          </a:p>
          <a:p>
            <a:pPr marL="0" indent="0">
              <a:buNone/>
            </a:pPr>
            <a:endParaRPr lang="fr-FR" sz="800" b="1" dirty="0">
              <a:solidFill>
                <a:srgbClr val="29849B"/>
              </a:solidFill>
              <a:sym typeface="Wingdings" pitchFamily="2" charset="2"/>
            </a:endParaRPr>
          </a:p>
          <a:p>
            <a:pPr>
              <a:buFont typeface="Wingdings" pitchFamily="2" charset="2"/>
              <a:buChar char="à"/>
            </a:pPr>
            <a:r>
              <a:rPr lang="fr-FR" sz="1800" dirty="0">
                <a:sym typeface="Wingdings" pitchFamily="2" charset="2"/>
              </a:rPr>
              <a:t> Sujet peu traité à l’époque mais a donné l’impulsion pour la définition de certains critères de nature politique (ex : Rapport </a:t>
            </a:r>
            <a:r>
              <a:rPr lang="fr-FR" sz="1800" dirty="0" err="1">
                <a:sym typeface="Wingdings" pitchFamily="2" charset="2"/>
              </a:rPr>
              <a:t>Birkelbach</a:t>
            </a:r>
            <a:r>
              <a:rPr lang="fr-FR" sz="1800" dirty="0">
                <a:sym typeface="Wingdings" pitchFamily="2" charset="2"/>
              </a:rPr>
              <a:t>) </a:t>
            </a:r>
          </a:p>
          <a:p>
            <a:pPr>
              <a:buFont typeface="Wingdings" pitchFamily="2" charset="2"/>
              <a:buChar char="à"/>
            </a:pPr>
            <a:r>
              <a:rPr lang="fr-FR" sz="1800" dirty="0">
                <a:sym typeface="Wingdings" pitchFamily="2" charset="2"/>
              </a:rPr>
              <a:t> Les raisons apparaissent néanmoins clairement lors de la demande d’adhésion fin des années 1970</a:t>
            </a:r>
          </a:p>
          <a:p>
            <a:pPr marL="0" indent="0">
              <a:buNone/>
            </a:pPr>
            <a:endParaRPr lang="fr-FR" sz="1400" dirty="0"/>
          </a:p>
          <a:p>
            <a:r>
              <a:rPr lang="fr-FR" sz="1600" dirty="0"/>
              <a:t>« </a:t>
            </a:r>
            <a:r>
              <a:rPr lang="fr-FR" sz="1600" dirty="0" err="1"/>
              <a:t>Tother</a:t>
            </a:r>
            <a:r>
              <a:rPr lang="fr-FR" sz="1600" dirty="0"/>
              <a:t> </a:t>
            </a:r>
            <a:r>
              <a:rPr lang="fr-FR" sz="1600" dirty="0" err="1"/>
              <a:t>European</a:t>
            </a:r>
            <a:r>
              <a:rPr lang="fr-FR" sz="1600" dirty="0"/>
              <a:t> States </a:t>
            </a:r>
            <a:r>
              <a:rPr lang="fr-FR" sz="1600" dirty="0" err="1"/>
              <a:t>who</a:t>
            </a:r>
            <a:r>
              <a:rPr lang="fr-FR" sz="1600" dirty="0"/>
              <a:t> </a:t>
            </a:r>
            <a:r>
              <a:rPr lang="fr-FR" sz="1600" dirty="0" err="1"/>
              <a:t>share</a:t>
            </a:r>
            <a:r>
              <a:rPr lang="fr-FR" sz="1600" dirty="0"/>
              <a:t> the </a:t>
            </a:r>
            <a:r>
              <a:rPr lang="fr-FR" sz="1600" dirty="0" err="1"/>
              <a:t>ideal</a:t>
            </a:r>
            <a:r>
              <a:rPr lang="fr-FR" sz="1600" dirty="0"/>
              <a:t> of </a:t>
            </a:r>
            <a:r>
              <a:rPr lang="fr-FR" sz="1600" dirty="0" err="1"/>
              <a:t>strengthening</a:t>
            </a:r>
            <a:r>
              <a:rPr lang="fr-FR" sz="1600" dirty="0"/>
              <a:t> </a:t>
            </a:r>
            <a:r>
              <a:rPr lang="fr-FR" sz="1600" dirty="0" err="1"/>
              <a:t>peace</a:t>
            </a:r>
            <a:r>
              <a:rPr lang="fr-FR" sz="1600" dirty="0"/>
              <a:t> and liberty </a:t>
            </a:r>
            <a:r>
              <a:rPr lang="fr-FR" sz="1600" dirty="0" err="1"/>
              <a:t>may</a:t>
            </a:r>
            <a:r>
              <a:rPr lang="fr-FR" sz="1600" dirty="0"/>
              <a:t> </a:t>
            </a:r>
            <a:r>
              <a:rPr lang="fr-FR" sz="1600" dirty="0" err="1"/>
              <a:t>join</a:t>
            </a:r>
            <a:r>
              <a:rPr lang="fr-FR" sz="1600" dirty="0"/>
              <a:t> in the efforts of the </a:t>
            </a:r>
            <a:r>
              <a:rPr lang="fr-FR" sz="1600" dirty="0" err="1"/>
              <a:t>Member</a:t>
            </a:r>
            <a:r>
              <a:rPr lang="fr-FR" sz="1600" dirty="0"/>
              <a:t> States. </a:t>
            </a:r>
            <a:r>
              <a:rPr lang="fr-FR" sz="1600" b="1" dirty="0"/>
              <a:t>It </a:t>
            </a:r>
            <a:r>
              <a:rPr lang="fr-FR" sz="1600" b="1" dirty="0" err="1"/>
              <a:t>was</a:t>
            </a:r>
            <a:r>
              <a:rPr lang="fr-FR" sz="1600" b="1" dirty="0"/>
              <a:t> to respect </a:t>
            </a:r>
            <a:r>
              <a:rPr lang="fr-FR" sz="1600" b="1" dirty="0" err="1"/>
              <a:t>that</a:t>
            </a:r>
            <a:r>
              <a:rPr lang="fr-FR" sz="1600" b="1" dirty="0"/>
              <a:t> </a:t>
            </a:r>
            <a:r>
              <a:rPr lang="fr-FR" sz="1600" b="1" dirty="0" err="1"/>
              <a:t>ideal</a:t>
            </a:r>
            <a:r>
              <a:rPr lang="fr-FR" sz="1600" b="1" dirty="0"/>
              <a:t> </a:t>
            </a:r>
            <a:r>
              <a:rPr lang="fr-FR" sz="1600" b="1" dirty="0" err="1"/>
              <a:t>that</a:t>
            </a:r>
            <a:r>
              <a:rPr lang="fr-FR" sz="1600" b="1" dirty="0"/>
              <a:t> the </a:t>
            </a:r>
            <a:r>
              <a:rPr lang="fr-FR" sz="1600" b="1" dirty="0" err="1"/>
              <a:t>Community</a:t>
            </a:r>
            <a:r>
              <a:rPr lang="fr-FR" sz="1600" b="1" dirty="0"/>
              <a:t> </a:t>
            </a:r>
            <a:r>
              <a:rPr lang="fr-FR" sz="1600" b="1" dirty="0" err="1"/>
              <a:t>did</a:t>
            </a:r>
            <a:r>
              <a:rPr lang="fr-FR" sz="1600" b="1" dirty="0"/>
              <a:t> not </a:t>
            </a:r>
            <a:r>
              <a:rPr lang="fr-FR" sz="1600" b="1" dirty="0" err="1"/>
              <a:t>respond</a:t>
            </a:r>
            <a:r>
              <a:rPr lang="fr-FR" sz="1600" b="1" dirty="0"/>
              <a:t> to the </a:t>
            </a:r>
            <a:r>
              <a:rPr lang="fr-FR" sz="1600" b="1" dirty="0" err="1"/>
              <a:t>Spanish</a:t>
            </a:r>
            <a:r>
              <a:rPr lang="fr-FR" sz="1600" b="1" dirty="0"/>
              <a:t> </a:t>
            </a:r>
            <a:r>
              <a:rPr lang="fr-FR" sz="1600" b="1" dirty="0" err="1"/>
              <a:t>approach</a:t>
            </a:r>
            <a:r>
              <a:rPr lang="fr-FR" sz="1600" b="1" dirty="0"/>
              <a:t> of 1962</a:t>
            </a:r>
            <a:r>
              <a:rPr lang="fr-FR" sz="1600" dirty="0"/>
              <a:t> » (Avis Commission demande d’adhésion Espagne, 1978)</a:t>
            </a:r>
          </a:p>
          <a:p>
            <a:r>
              <a:rPr lang="fr-FR" sz="1600" dirty="0"/>
              <a:t>« the </a:t>
            </a:r>
            <a:r>
              <a:rPr lang="fr-FR" sz="1600" dirty="0" err="1"/>
              <a:t>Community</a:t>
            </a:r>
            <a:r>
              <a:rPr lang="fr-FR" sz="1600" dirty="0"/>
              <a:t> </a:t>
            </a:r>
            <a:r>
              <a:rPr lang="fr-FR" sz="1600" dirty="0" err="1"/>
              <a:t>which</a:t>
            </a:r>
            <a:r>
              <a:rPr lang="fr-FR" sz="1600" dirty="0"/>
              <a:t> </a:t>
            </a:r>
            <a:r>
              <a:rPr lang="fr-FR" sz="1600" b="1" dirty="0" err="1"/>
              <a:t>had</a:t>
            </a:r>
            <a:r>
              <a:rPr lang="fr-FR" sz="1600" b="1" dirty="0"/>
              <a:t> for a long time </a:t>
            </a:r>
            <a:r>
              <a:rPr lang="fr-FR" sz="1600" b="1" dirty="0" err="1"/>
              <a:t>refused</a:t>
            </a:r>
            <a:r>
              <a:rPr lang="fr-FR" sz="1600" b="1" dirty="0"/>
              <a:t> </a:t>
            </a:r>
            <a:r>
              <a:rPr lang="fr-FR" sz="1600" b="1" dirty="0" err="1"/>
              <a:t>any</a:t>
            </a:r>
            <a:r>
              <a:rPr lang="fr-FR" sz="1600" b="1" dirty="0"/>
              <a:t> </a:t>
            </a:r>
            <a:r>
              <a:rPr lang="fr-FR" sz="1600" b="1" dirty="0" err="1"/>
              <a:t>kind</a:t>
            </a:r>
            <a:r>
              <a:rPr lang="fr-FR" sz="1600" b="1" dirty="0"/>
              <a:t> of </a:t>
            </a:r>
            <a:r>
              <a:rPr lang="fr-FR" sz="1600" b="1" dirty="0" err="1"/>
              <a:t>institutional</a:t>
            </a:r>
            <a:r>
              <a:rPr lang="fr-FR" sz="1600" b="1" dirty="0"/>
              <a:t> </a:t>
            </a:r>
            <a:r>
              <a:rPr lang="fr-FR" sz="1600" b="1" dirty="0" err="1"/>
              <a:t>link</a:t>
            </a:r>
            <a:r>
              <a:rPr lang="fr-FR" sz="1600" b="1" dirty="0"/>
              <a:t> </a:t>
            </a:r>
            <a:r>
              <a:rPr lang="fr-FR" sz="1600" b="1" dirty="0" err="1"/>
              <a:t>with</a:t>
            </a:r>
            <a:r>
              <a:rPr lang="fr-FR" sz="1600" b="1" dirty="0"/>
              <a:t> Spain on the grounds </a:t>
            </a:r>
            <a:r>
              <a:rPr lang="fr-FR" sz="1600" b="1" dirty="0" err="1"/>
              <a:t>that</a:t>
            </a:r>
            <a:r>
              <a:rPr lang="fr-FR" sz="1600" b="1" dirty="0"/>
              <a:t> </a:t>
            </a:r>
            <a:r>
              <a:rPr lang="fr-FR" sz="1600" b="1" dirty="0" err="1"/>
              <a:t>its</a:t>
            </a:r>
            <a:r>
              <a:rPr lang="fr-FR" sz="1600" b="1" dirty="0"/>
              <a:t> </a:t>
            </a:r>
            <a:r>
              <a:rPr lang="fr-FR" sz="1600" b="1" dirty="0" err="1"/>
              <a:t>regime</a:t>
            </a:r>
            <a:r>
              <a:rPr lang="fr-FR" sz="1600" b="1" dirty="0"/>
              <a:t> </a:t>
            </a:r>
            <a:r>
              <a:rPr lang="fr-FR" sz="1600" b="1" dirty="0" err="1"/>
              <a:t>was</a:t>
            </a:r>
            <a:r>
              <a:rPr lang="fr-FR" sz="1600" b="1" dirty="0"/>
              <a:t> not </a:t>
            </a:r>
            <a:r>
              <a:rPr lang="fr-FR" sz="1600" b="1" dirty="0" err="1"/>
              <a:t>democratic</a:t>
            </a:r>
            <a:r>
              <a:rPr lang="fr-FR" sz="1600" dirty="0"/>
              <a:t>. » (Commission, </a:t>
            </a:r>
            <a:r>
              <a:rPr lang="fr-FR" sz="1600" i="1" dirty="0"/>
              <a:t>Spain and the </a:t>
            </a:r>
            <a:r>
              <a:rPr lang="fr-FR" sz="1600" i="1" dirty="0" err="1"/>
              <a:t>European</a:t>
            </a:r>
            <a:r>
              <a:rPr lang="fr-FR" sz="1600" i="1" dirty="0"/>
              <a:t> </a:t>
            </a:r>
            <a:r>
              <a:rPr lang="fr-FR" sz="1600" i="1" dirty="0" err="1"/>
              <a:t>Community</a:t>
            </a:r>
            <a:r>
              <a:rPr lang="fr-FR" sz="1600" dirty="0"/>
              <a:t>, 1978)</a:t>
            </a:r>
          </a:p>
          <a:p>
            <a:endParaRPr lang="fr-FR" dirty="0"/>
          </a:p>
        </p:txBody>
      </p:sp>
    </p:spTree>
    <p:extLst>
      <p:ext uri="{BB962C8B-B14F-4D97-AF65-F5344CB8AC3E}">
        <p14:creationId xmlns:p14="http://schemas.microsoft.com/office/powerpoint/2010/main" val="24151427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830471F-A465-4F4C-890E-4A115107AF31}"/>
              </a:ext>
            </a:extLst>
          </p:cNvPr>
          <p:cNvSpPr>
            <a:spLocks noGrp="1"/>
          </p:cNvSpPr>
          <p:nvPr>
            <p:ph type="title"/>
          </p:nvPr>
        </p:nvSpPr>
        <p:spPr/>
        <p:txBody>
          <a:bodyPr/>
          <a:lstStyle/>
          <a:p>
            <a:r>
              <a:rPr lang="fr-FR" dirty="0"/>
              <a:t>Interprétation politique</a:t>
            </a:r>
          </a:p>
        </p:txBody>
      </p:sp>
      <p:sp>
        <p:nvSpPr>
          <p:cNvPr id="3" name="Espace réservé du texte 2">
            <a:extLst>
              <a:ext uri="{FF2B5EF4-FFF2-40B4-BE49-F238E27FC236}">
                <a16:creationId xmlns:a16="http://schemas.microsoft.com/office/drawing/2014/main" id="{F3ACC451-4A0E-104E-A11C-644C3F09A5D7}"/>
              </a:ext>
            </a:extLst>
          </p:cNvPr>
          <p:cNvSpPr>
            <a:spLocks noGrp="1"/>
          </p:cNvSpPr>
          <p:nvPr>
            <p:ph type="body" sz="quarter" idx="10"/>
          </p:nvPr>
        </p:nvSpPr>
        <p:spPr>
          <a:xfrm>
            <a:off x="511525" y="1581149"/>
            <a:ext cx="7903814" cy="4514023"/>
          </a:xfrm>
        </p:spPr>
        <p:txBody>
          <a:bodyPr/>
          <a:lstStyle/>
          <a:p>
            <a:pPr marL="0" indent="0">
              <a:buNone/>
            </a:pPr>
            <a:r>
              <a:rPr lang="fr-FR" sz="2000" b="1" u="sng" dirty="0">
                <a:solidFill>
                  <a:srgbClr val="29849B"/>
                </a:solidFill>
              </a:rPr>
              <a:t>3) Explicite : association identité européenne et configuration politique (1973 - …)</a:t>
            </a:r>
          </a:p>
          <a:p>
            <a:pPr marL="0" indent="0">
              <a:buNone/>
            </a:pPr>
            <a:endParaRPr lang="fr-FR" sz="1050" b="1" dirty="0">
              <a:solidFill>
                <a:srgbClr val="29849B"/>
              </a:solidFill>
            </a:endParaRPr>
          </a:p>
          <a:p>
            <a:pPr marL="0" indent="0">
              <a:buNone/>
            </a:pPr>
            <a:endParaRPr lang="fr-FR" sz="1050" b="1" dirty="0">
              <a:solidFill>
                <a:srgbClr val="29849B"/>
              </a:solidFill>
            </a:endParaRPr>
          </a:p>
          <a:p>
            <a:r>
              <a:rPr lang="fr-FR" sz="1800" dirty="0"/>
              <a:t>Début années 1970 : fin des dictatures du sud</a:t>
            </a:r>
          </a:p>
          <a:p>
            <a:r>
              <a:rPr lang="fr-FR" sz="1800" dirty="0"/>
              <a:t>Possibilité pour ces pays </a:t>
            </a:r>
            <a:r>
              <a:rPr lang="fr-FR" sz="1800" u="sng" dirty="0"/>
              <a:t>considérés comme faisant partie de l’Europe</a:t>
            </a:r>
            <a:r>
              <a:rPr lang="fr-FR" sz="1800" b="1" dirty="0"/>
              <a:t> </a:t>
            </a:r>
            <a:r>
              <a:rPr lang="fr-FR" sz="1800" dirty="0"/>
              <a:t>de devenir membres</a:t>
            </a:r>
            <a:endParaRPr lang="fr-FR" sz="2000" dirty="0"/>
          </a:p>
          <a:p>
            <a:endParaRPr lang="fr-FR" sz="2000" dirty="0"/>
          </a:p>
          <a:p>
            <a:endParaRPr lang="fr-FR" dirty="0"/>
          </a:p>
          <a:p>
            <a:pPr marL="0" indent="0">
              <a:buNone/>
            </a:pPr>
            <a:endParaRPr lang="fr-FR" dirty="0"/>
          </a:p>
        </p:txBody>
      </p:sp>
    </p:spTree>
    <p:extLst>
      <p:ext uri="{BB962C8B-B14F-4D97-AF65-F5344CB8AC3E}">
        <p14:creationId xmlns:p14="http://schemas.microsoft.com/office/powerpoint/2010/main" val="27980097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78C08D7-4A5B-D34E-AC17-A0E5E94426E4}"/>
              </a:ext>
            </a:extLst>
          </p:cNvPr>
          <p:cNvSpPr>
            <a:spLocks noGrp="1"/>
          </p:cNvSpPr>
          <p:nvPr>
            <p:ph type="title"/>
          </p:nvPr>
        </p:nvSpPr>
        <p:spPr/>
        <p:txBody>
          <a:bodyPr/>
          <a:lstStyle/>
          <a:p>
            <a:r>
              <a:rPr lang="fr-FR" dirty="0"/>
              <a:t>Interprétation politique</a:t>
            </a:r>
          </a:p>
        </p:txBody>
      </p:sp>
      <p:sp>
        <p:nvSpPr>
          <p:cNvPr id="3" name="Espace réservé du texte 2">
            <a:extLst>
              <a:ext uri="{FF2B5EF4-FFF2-40B4-BE49-F238E27FC236}">
                <a16:creationId xmlns:a16="http://schemas.microsoft.com/office/drawing/2014/main" id="{709D950F-110F-9A40-BC3F-2CA01415E85D}"/>
              </a:ext>
            </a:extLst>
          </p:cNvPr>
          <p:cNvSpPr>
            <a:spLocks noGrp="1"/>
          </p:cNvSpPr>
          <p:nvPr>
            <p:ph type="body" sz="quarter" idx="10"/>
          </p:nvPr>
        </p:nvSpPr>
        <p:spPr>
          <a:xfrm>
            <a:off x="342901" y="1543345"/>
            <a:ext cx="8343900" cy="4107334"/>
          </a:xfrm>
        </p:spPr>
        <p:txBody>
          <a:bodyPr/>
          <a:lstStyle/>
          <a:p>
            <a:pPr marL="0" indent="0">
              <a:buNone/>
            </a:pPr>
            <a:r>
              <a:rPr lang="fr-FR" sz="2000" b="1" u="sng" dirty="0">
                <a:solidFill>
                  <a:srgbClr val="29849B"/>
                </a:solidFill>
              </a:rPr>
              <a:t>4) Formalisation de la condition politique </a:t>
            </a:r>
          </a:p>
          <a:p>
            <a:pPr marL="0" indent="0">
              <a:buNone/>
            </a:pPr>
            <a:endParaRPr lang="fr-FR" sz="1050" b="1" dirty="0">
              <a:solidFill>
                <a:srgbClr val="29849B"/>
              </a:solidFill>
            </a:endParaRPr>
          </a:p>
          <a:p>
            <a:pPr marL="0" indent="0">
              <a:buNone/>
            </a:pPr>
            <a:r>
              <a:rPr lang="fr-FR" sz="1800" dirty="0"/>
              <a:t>Fin années 1980 et années 1990 : </a:t>
            </a:r>
            <a:r>
              <a:rPr lang="fr-FR" sz="1800" b="1" dirty="0"/>
              <a:t>élargissement aux PECO </a:t>
            </a:r>
          </a:p>
          <a:p>
            <a:pPr marL="0" indent="0">
              <a:buNone/>
            </a:pPr>
            <a:endParaRPr lang="fr-FR" sz="1800" dirty="0"/>
          </a:p>
          <a:p>
            <a:pPr lvl="1">
              <a:buFont typeface="Wingdings" pitchFamily="2" charset="2"/>
              <a:buChar char="ü"/>
            </a:pPr>
            <a:r>
              <a:rPr lang="fr-FR" sz="1800" u="sng" dirty="0"/>
              <a:t>Critères de Copenhague (1993)</a:t>
            </a:r>
            <a:r>
              <a:rPr lang="fr-FR" sz="1800" dirty="0"/>
              <a:t> : politique = institutions stables garantissant la démocratie, l’état de droit, les droits de l’homme, le respect des minorités et leur protection</a:t>
            </a:r>
          </a:p>
          <a:p>
            <a:pPr lvl="1">
              <a:buFont typeface="Wingdings" pitchFamily="2" charset="2"/>
              <a:buChar char="ü"/>
            </a:pPr>
            <a:r>
              <a:rPr lang="fr-FR" sz="1800" u="sng" dirty="0"/>
              <a:t>Mention de l’article 6 (puis 2) TUE dans la clause d’adhésion (1997)</a:t>
            </a:r>
          </a:p>
          <a:p>
            <a:pPr lvl="1">
              <a:buFont typeface="Wingdings" pitchFamily="2" charset="2"/>
              <a:buChar char="ü"/>
            </a:pPr>
            <a:r>
              <a:rPr lang="fr-FR" sz="1800" u="sng" dirty="0"/>
              <a:t>Référence aux critères de Copenhague dans la clause d’adhésion (2007)</a:t>
            </a:r>
            <a:endParaRPr lang="fr-FR" sz="1800" dirty="0"/>
          </a:p>
          <a:p>
            <a:pPr marL="457200" lvl="1" indent="0">
              <a:buNone/>
            </a:pPr>
            <a:endParaRPr lang="fr-FR" sz="1800" dirty="0"/>
          </a:p>
          <a:p>
            <a:pPr marL="457200" lvl="1" indent="0">
              <a:buNone/>
            </a:pPr>
            <a:r>
              <a:rPr lang="fr-FR" sz="1800" dirty="0">
                <a:sym typeface="Wingdings" pitchFamily="2" charset="2"/>
              </a:rPr>
              <a:t> Critères politiques deviennent clairement des critères d’admission </a:t>
            </a:r>
            <a:endParaRPr lang="fr-FR" sz="1800" dirty="0"/>
          </a:p>
          <a:p>
            <a:pPr lvl="1">
              <a:buFont typeface="Wingdings" pitchFamily="2" charset="2"/>
              <a:buChar char="è"/>
            </a:pPr>
            <a:r>
              <a:rPr lang="fr-FR" sz="1800" dirty="0">
                <a:sym typeface="Wingdings" pitchFamily="2" charset="2"/>
              </a:rPr>
              <a:t> Changement possible au cours de l’histoire  Détachement des éléments politiques de l’idée d’européanité des Etats</a:t>
            </a:r>
          </a:p>
          <a:p>
            <a:pPr marL="0" indent="0">
              <a:buNone/>
            </a:pPr>
            <a:endParaRPr lang="fr-FR" sz="2000" dirty="0">
              <a:sym typeface="Wingdings" pitchFamily="2" charset="2"/>
            </a:endParaRPr>
          </a:p>
        </p:txBody>
      </p:sp>
    </p:spTree>
    <p:extLst>
      <p:ext uri="{BB962C8B-B14F-4D97-AF65-F5344CB8AC3E}">
        <p14:creationId xmlns:p14="http://schemas.microsoft.com/office/powerpoint/2010/main" val="2716100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788E267-9173-F648-8979-5AC610003F24}"/>
              </a:ext>
            </a:extLst>
          </p:cNvPr>
          <p:cNvSpPr>
            <a:spLocks noGrp="1"/>
          </p:cNvSpPr>
          <p:nvPr>
            <p:ph type="title"/>
          </p:nvPr>
        </p:nvSpPr>
        <p:spPr/>
        <p:txBody>
          <a:bodyPr/>
          <a:lstStyle/>
          <a:p>
            <a:r>
              <a:rPr lang="fr-FR" dirty="0"/>
              <a:t>Hiérarchie des conditions</a:t>
            </a:r>
          </a:p>
        </p:txBody>
      </p:sp>
      <p:sp>
        <p:nvSpPr>
          <p:cNvPr id="5" name="Rectangle à coins arrondis 4">
            <a:extLst>
              <a:ext uri="{FF2B5EF4-FFF2-40B4-BE49-F238E27FC236}">
                <a16:creationId xmlns:a16="http://schemas.microsoft.com/office/drawing/2014/main" id="{7EEA6206-2C84-4D49-A538-AAB538E08441}"/>
              </a:ext>
            </a:extLst>
          </p:cNvPr>
          <p:cNvSpPr/>
          <p:nvPr/>
        </p:nvSpPr>
        <p:spPr>
          <a:xfrm>
            <a:off x="3660214" y="1667767"/>
            <a:ext cx="1821374" cy="760046"/>
          </a:xfrm>
          <a:prstGeom prst="roundRect">
            <a:avLst/>
          </a:prstGeom>
          <a:solidFill>
            <a:srgbClr val="29849B"/>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FR" dirty="0"/>
              <a:t>géographique</a:t>
            </a:r>
          </a:p>
        </p:txBody>
      </p:sp>
      <p:sp>
        <p:nvSpPr>
          <p:cNvPr id="6" name="Rectangle à coins arrondis 5">
            <a:extLst>
              <a:ext uri="{FF2B5EF4-FFF2-40B4-BE49-F238E27FC236}">
                <a16:creationId xmlns:a16="http://schemas.microsoft.com/office/drawing/2014/main" id="{4FC0C122-68CD-5048-8C43-843718255E01}"/>
              </a:ext>
            </a:extLst>
          </p:cNvPr>
          <p:cNvSpPr/>
          <p:nvPr/>
        </p:nvSpPr>
        <p:spPr>
          <a:xfrm>
            <a:off x="838566" y="3729383"/>
            <a:ext cx="1736441" cy="732007"/>
          </a:xfrm>
          <a:prstGeom prst="roundRect">
            <a:avLst/>
          </a:prstGeom>
          <a:solidFill>
            <a:srgbClr val="29849B"/>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FR" dirty="0"/>
              <a:t>politique</a:t>
            </a:r>
          </a:p>
        </p:txBody>
      </p:sp>
      <p:sp>
        <p:nvSpPr>
          <p:cNvPr id="7" name="Rectangle à coins arrondis 6">
            <a:extLst>
              <a:ext uri="{FF2B5EF4-FFF2-40B4-BE49-F238E27FC236}">
                <a16:creationId xmlns:a16="http://schemas.microsoft.com/office/drawing/2014/main" id="{1A52E86E-41BB-5246-9F7E-75DE4028205F}"/>
              </a:ext>
            </a:extLst>
          </p:cNvPr>
          <p:cNvSpPr/>
          <p:nvPr/>
        </p:nvSpPr>
        <p:spPr>
          <a:xfrm>
            <a:off x="4287569" y="3702030"/>
            <a:ext cx="1821374" cy="782506"/>
          </a:xfrm>
          <a:prstGeom prst="roundRect">
            <a:avLst/>
          </a:prstGeom>
          <a:solidFill>
            <a:srgbClr val="29849B"/>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FR" dirty="0"/>
              <a:t>culturelle</a:t>
            </a:r>
          </a:p>
          <a:p>
            <a:pPr algn="ctr"/>
            <a:r>
              <a:rPr lang="fr-FR" sz="1400" dirty="0"/>
              <a:t>(+ proche géographiquement)</a:t>
            </a:r>
            <a:endParaRPr lang="fr-FR" dirty="0"/>
          </a:p>
        </p:txBody>
      </p:sp>
      <p:cxnSp>
        <p:nvCxnSpPr>
          <p:cNvPr id="8" name="Connecteur droit avec flèche 7">
            <a:extLst>
              <a:ext uri="{FF2B5EF4-FFF2-40B4-BE49-F238E27FC236}">
                <a16:creationId xmlns:a16="http://schemas.microsoft.com/office/drawing/2014/main" id="{539431BF-05C7-CE41-A85E-ED6B6CD449EE}"/>
              </a:ext>
            </a:extLst>
          </p:cNvPr>
          <p:cNvCxnSpPr>
            <a:cxnSpLocks/>
          </p:cNvCxnSpPr>
          <p:nvPr/>
        </p:nvCxnSpPr>
        <p:spPr>
          <a:xfrm flipH="1">
            <a:off x="756857" y="4626552"/>
            <a:ext cx="634181" cy="564867"/>
          </a:xfrm>
          <a:prstGeom prst="straightConnector1">
            <a:avLst/>
          </a:prstGeom>
          <a:ln w="57150">
            <a:solidFill>
              <a:srgbClr val="29849B"/>
            </a:solidFill>
            <a:tailEnd type="triangle"/>
          </a:ln>
        </p:spPr>
        <p:style>
          <a:lnRef idx="2">
            <a:schemeClr val="accent4"/>
          </a:lnRef>
          <a:fillRef idx="0">
            <a:schemeClr val="accent4"/>
          </a:fillRef>
          <a:effectRef idx="1">
            <a:schemeClr val="accent4"/>
          </a:effectRef>
          <a:fontRef idx="minor">
            <a:schemeClr val="tx1"/>
          </a:fontRef>
        </p:style>
      </p:cxnSp>
      <p:cxnSp>
        <p:nvCxnSpPr>
          <p:cNvPr id="9" name="Connecteur droit avec flèche 8">
            <a:extLst>
              <a:ext uri="{FF2B5EF4-FFF2-40B4-BE49-F238E27FC236}">
                <a16:creationId xmlns:a16="http://schemas.microsoft.com/office/drawing/2014/main" id="{3FA01576-1A39-9C49-8E43-46D25A04144A}"/>
              </a:ext>
            </a:extLst>
          </p:cNvPr>
          <p:cNvCxnSpPr>
            <a:cxnSpLocks/>
          </p:cNvCxnSpPr>
          <p:nvPr/>
        </p:nvCxnSpPr>
        <p:spPr>
          <a:xfrm>
            <a:off x="1867606" y="4626552"/>
            <a:ext cx="626119" cy="626409"/>
          </a:xfrm>
          <a:prstGeom prst="straightConnector1">
            <a:avLst/>
          </a:prstGeom>
          <a:ln w="57150">
            <a:solidFill>
              <a:srgbClr val="29849B"/>
            </a:solidFill>
            <a:tailEnd type="triangle"/>
          </a:ln>
        </p:spPr>
        <p:style>
          <a:lnRef idx="2">
            <a:schemeClr val="accent4"/>
          </a:lnRef>
          <a:fillRef idx="0">
            <a:schemeClr val="accent4"/>
          </a:fillRef>
          <a:effectRef idx="1">
            <a:schemeClr val="accent4"/>
          </a:effectRef>
          <a:fontRef idx="minor">
            <a:schemeClr val="tx1"/>
          </a:fontRef>
        </p:style>
      </p:cxnSp>
      <p:cxnSp>
        <p:nvCxnSpPr>
          <p:cNvPr id="10" name="Connecteur droit avec flèche 9">
            <a:extLst>
              <a:ext uri="{FF2B5EF4-FFF2-40B4-BE49-F238E27FC236}">
                <a16:creationId xmlns:a16="http://schemas.microsoft.com/office/drawing/2014/main" id="{14BC1725-8E9E-D547-AFB1-98C5C305D19A}"/>
              </a:ext>
            </a:extLst>
          </p:cNvPr>
          <p:cNvCxnSpPr>
            <a:cxnSpLocks/>
          </p:cNvCxnSpPr>
          <p:nvPr/>
        </p:nvCxnSpPr>
        <p:spPr>
          <a:xfrm flipH="1">
            <a:off x="5408579" y="3208790"/>
            <a:ext cx="904673" cy="419773"/>
          </a:xfrm>
          <a:prstGeom prst="straightConnector1">
            <a:avLst/>
          </a:prstGeom>
          <a:ln w="57150">
            <a:solidFill>
              <a:srgbClr val="29849B"/>
            </a:solidFill>
            <a:tailEnd type="triangle"/>
          </a:ln>
        </p:spPr>
        <p:style>
          <a:lnRef idx="2">
            <a:schemeClr val="accent4"/>
          </a:lnRef>
          <a:fillRef idx="0">
            <a:schemeClr val="accent4"/>
          </a:fillRef>
          <a:effectRef idx="1">
            <a:schemeClr val="accent4"/>
          </a:effectRef>
          <a:fontRef idx="minor">
            <a:schemeClr val="tx1"/>
          </a:fontRef>
        </p:style>
      </p:cxnSp>
      <p:cxnSp>
        <p:nvCxnSpPr>
          <p:cNvPr id="11" name="Connecteur droit avec flèche 10">
            <a:extLst>
              <a:ext uri="{FF2B5EF4-FFF2-40B4-BE49-F238E27FC236}">
                <a16:creationId xmlns:a16="http://schemas.microsoft.com/office/drawing/2014/main" id="{56E4C107-4B63-3A46-AC77-4778EF8C4368}"/>
              </a:ext>
            </a:extLst>
          </p:cNvPr>
          <p:cNvCxnSpPr>
            <a:cxnSpLocks/>
          </p:cNvCxnSpPr>
          <p:nvPr/>
        </p:nvCxnSpPr>
        <p:spPr>
          <a:xfrm>
            <a:off x="6313252" y="3208790"/>
            <a:ext cx="1215957" cy="1095517"/>
          </a:xfrm>
          <a:prstGeom prst="straightConnector1">
            <a:avLst/>
          </a:prstGeom>
          <a:ln w="57150">
            <a:solidFill>
              <a:srgbClr val="29849B"/>
            </a:solidFill>
            <a:tailEnd type="triangle"/>
          </a:ln>
        </p:spPr>
        <p:style>
          <a:lnRef idx="2">
            <a:schemeClr val="accent4"/>
          </a:lnRef>
          <a:fillRef idx="0">
            <a:schemeClr val="accent4"/>
          </a:fillRef>
          <a:effectRef idx="1">
            <a:schemeClr val="accent4"/>
          </a:effectRef>
          <a:fontRef idx="minor">
            <a:schemeClr val="tx1"/>
          </a:fontRef>
        </p:style>
      </p:cxnSp>
      <p:cxnSp>
        <p:nvCxnSpPr>
          <p:cNvPr id="12" name="Connecteur droit avec flèche 11">
            <a:extLst>
              <a:ext uri="{FF2B5EF4-FFF2-40B4-BE49-F238E27FC236}">
                <a16:creationId xmlns:a16="http://schemas.microsoft.com/office/drawing/2014/main" id="{D301A04A-EC8B-BE47-BC68-585BE7CC81F4}"/>
              </a:ext>
            </a:extLst>
          </p:cNvPr>
          <p:cNvCxnSpPr>
            <a:cxnSpLocks/>
          </p:cNvCxnSpPr>
          <p:nvPr/>
        </p:nvCxnSpPr>
        <p:spPr>
          <a:xfrm flipH="1">
            <a:off x="1472747" y="2490900"/>
            <a:ext cx="2068122" cy="1025183"/>
          </a:xfrm>
          <a:prstGeom prst="straightConnector1">
            <a:avLst/>
          </a:prstGeom>
          <a:ln w="57150">
            <a:solidFill>
              <a:srgbClr val="29849B"/>
            </a:solidFill>
            <a:tailEnd type="triangle"/>
          </a:ln>
        </p:spPr>
        <p:style>
          <a:lnRef idx="2">
            <a:schemeClr val="accent4"/>
          </a:lnRef>
          <a:fillRef idx="0">
            <a:schemeClr val="accent4"/>
          </a:fillRef>
          <a:effectRef idx="1">
            <a:schemeClr val="accent4"/>
          </a:effectRef>
          <a:fontRef idx="minor">
            <a:schemeClr val="tx1"/>
          </a:fontRef>
        </p:style>
      </p:cxnSp>
      <p:cxnSp>
        <p:nvCxnSpPr>
          <p:cNvPr id="13" name="Connecteur droit avec flèche 12">
            <a:extLst>
              <a:ext uri="{FF2B5EF4-FFF2-40B4-BE49-F238E27FC236}">
                <a16:creationId xmlns:a16="http://schemas.microsoft.com/office/drawing/2014/main" id="{9225827D-6DCD-C44E-93BC-26F53DA2CE21}"/>
              </a:ext>
            </a:extLst>
          </p:cNvPr>
          <p:cNvCxnSpPr>
            <a:cxnSpLocks/>
          </p:cNvCxnSpPr>
          <p:nvPr/>
        </p:nvCxnSpPr>
        <p:spPr>
          <a:xfrm flipH="1" flipV="1">
            <a:off x="2994075" y="3911161"/>
            <a:ext cx="906716" cy="18813"/>
          </a:xfrm>
          <a:prstGeom prst="straightConnector1">
            <a:avLst/>
          </a:prstGeom>
          <a:ln w="57150">
            <a:solidFill>
              <a:srgbClr val="29849B"/>
            </a:solidFill>
            <a:tailEnd type="triangle"/>
          </a:ln>
        </p:spPr>
        <p:style>
          <a:lnRef idx="2">
            <a:schemeClr val="accent4"/>
          </a:lnRef>
          <a:fillRef idx="0">
            <a:schemeClr val="accent4"/>
          </a:fillRef>
          <a:effectRef idx="1">
            <a:schemeClr val="accent4"/>
          </a:effectRef>
          <a:fontRef idx="minor">
            <a:schemeClr val="tx1"/>
          </a:fontRef>
        </p:style>
      </p:cxnSp>
      <p:sp>
        <p:nvSpPr>
          <p:cNvPr id="15" name="Rectangle à coins arrondis 14">
            <a:extLst>
              <a:ext uri="{FF2B5EF4-FFF2-40B4-BE49-F238E27FC236}">
                <a16:creationId xmlns:a16="http://schemas.microsoft.com/office/drawing/2014/main" id="{627163AF-18DA-2249-95DE-6B86CABD0E36}"/>
              </a:ext>
            </a:extLst>
          </p:cNvPr>
          <p:cNvSpPr/>
          <p:nvPr/>
        </p:nvSpPr>
        <p:spPr>
          <a:xfrm>
            <a:off x="6924153" y="4545163"/>
            <a:ext cx="1858010" cy="782506"/>
          </a:xfrm>
          <a:prstGeom prst="roundRect">
            <a:avLst/>
          </a:prstGeom>
          <a:solidFill>
            <a:srgbClr val="29849B"/>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FR" dirty="0"/>
              <a:t>historique</a:t>
            </a:r>
          </a:p>
          <a:p>
            <a:pPr algn="ctr"/>
            <a:r>
              <a:rPr lang="fr-FR" sz="1400" dirty="0"/>
              <a:t>(+ proche géographiquement)</a:t>
            </a:r>
            <a:endParaRPr lang="fr-FR" dirty="0"/>
          </a:p>
        </p:txBody>
      </p:sp>
      <p:sp>
        <p:nvSpPr>
          <p:cNvPr id="16" name="Rectangle 15">
            <a:extLst>
              <a:ext uri="{FF2B5EF4-FFF2-40B4-BE49-F238E27FC236}">
                <a16:creationId xmlns:a16="http://schemas.microsoft.com/office/drawing/2014/main" id="{0FB392FD-9D67-AE4A-BA41-9065A776D409}"/>
              </a:ext>
            </a:extLst>
          </p:cNvPr>
          <p:cNvSpPr/>
          <p:nvPr/>
        </p:nvSpPr>
        <p:spPr>
          <a:xfrm>
            <a:off x="2210870" y="2433171"/>
            <a:ext cx="455574" cy="523220"/>
          </a:xfrm>
          <a:prstGeom prst="rect">
            <a:avLst/>
          </a:prstGeom>
        </p:spPr>
        <p:txBody>
          <a:bodyPr wrap="none">
            <a:spAutoFit/>
          </a:bodyPr>
          <a:lstStyle/>
          <a:p>
            <a:r>
              <a:rPr lang="fr-BE" sz="2800" b="1" dirty="0">
                <a:solidFill>
                  <a:srgbClr val="00B050"/>
                </a:solidFill>
                <a:latin typeface="Arial Unicode MS" panose="020B0604020202020204" pitchFamily="34" charset="-128"/>
                <a:ea typeface="Arial Unicode MS" panose="020B0604020202020204" pitchFamily="34" charset="-128"/>
              </a:rPr>
              <a:t>✓</a:t>
            </a:r>
            <a:endParaRPr lang="fr-BE" sz="2800" b="1" dirty="0">
              <a:solidFill>
                <a:srgbClr val="00B050"/>
              </a:solidFill>
              <a:effectLst/>
              <a:latin typeface="Arial Unicode MS" panose="020B0604020202020204" pitchFamily="34" charset="-128"/>
              <a:ea typeface="Arial Unicode MS" panose="020B0604020202020204" pitchFamily="34" charset="-128"/>
            </a:endParaRPr>
          </a:p>
        </p:txBody>
      </p:sp>
      <p:sp>
        <p:nvSpPr>
          <p:cNvPr id="30" name="Rectangle 29">
            <a:extLst>
              <a:ext uri="{FF2B5EF4-FFF2-40B4-BE49-F238E27FC236}">
                <a16:creationId xmlns:a16="http://schemas.microsoft.com/office/drawing/2014/main" id="{2FD89B6D-E5F7-9846-91FD-6DB6BB22D2A5}"/>
              </a:ext>
            </a:extLst>
          </p:cNvPr>
          <p:cNvSpPr/>
          <p:nvPr/>
        </p:nvSpPr>
        <p:spPr>
          <a:xfrm>
            <a:off x="608645" y="4461390"/>
            <a:ext cx="455574" cy="523220"/>
          </a:xfrm>
          <a:prstGeom prst="rect">
            <a:avLst/>
          </a:prstGeom>
        </p:spPr>
        <p:txBody>
          <a:bodyPr wrap="none">
            <a:spAutoFit/>
          </a:bodyPr>
          <a:lstStyle/>
          <a:p>
            <a:r>
              <a:rPr lang="fr-BE" sz="2800" b="1" dirty="0">
                <a:solidFill>
                  <a:srgbClr val="00B050"/>
                </a:solidFill>
                <a:latin typeface="Arial Unicode MS" panose="020B0604020202020204" pitchFamily="34" charset="-128"/>
                <a:ea typeface="Arial Unicode MS" panose="020B0604020202020204" pitchFamily="34" charset="-128"/>
              </a:rPr>
              <a:t>✓</a:t>
            </a:r>
            <a:endParaRPr lang="fr-BE" sz="2800" b="1" dirty="0">
              <a:solidFill>
                <a:srgbClr val="00B050"/>
              </a:solidFill>
              <a:effectLst/>
              <a:latin typeface="Arial Unicode MS" panose="020B0604020202020204" pitchFamily="34" charset="-128"/>
              <a:ea typeface="Arial Unicode MS" panose="020B0604020202020204" pitchFamily="34" charset="-128"/>
            </a:endParaRPr>
          </a:p>
        </p:txBody>
      </p:sp>
      <p:sp>
        <p:nvSpPr>
          <p:cNvPr id="34" name="Rectangle 33">
            <a:extLst>
              <a:ext uri="{FF2B5EF4-FFF2-40B4-BE49-F238E27FC236}">
                <a16:creationId xmlns:a16="http://schemas.microsoft.com/office/drawing/2014/main" id="{95CEF78C-5726-7B4E-80AD-9234CDAFC9C6}"/>
              </a:ext>
            </a:extLst>
          </p:cNvPr>
          <p:cNvSpPr/>
          <p:nvPr/>
        </p:nvSpPr>
        <p:spPr>
          <a:xfrm>
            <a:off x="6063512" y="2377790"/>
            <a:ext cx="389850" cy="523220"/>
          </a:xfrm>
          <a:prstGeom prst="rect">
            <a:avLst/>
          </a:prstGeom>
        </p:spPr>
        <p:txBody>
          <a:bodyPr wrap="none">
            <a:spAutoFit/>
          </a:bodyPr>
          <a:lstStyle/>
          <a:p>
            <a:r>
              <a:rPr lang="fr-BE" sz="2800" dirty="0">
                <a:solidFill>
                  <a:srgbClr val="FF0000"/>
                </a:solidFill>
                <a:latin typeface="Arial Unicode MS" panose="020B0604020202020204" pitchFamily="34" charset="-128"/>
                <a:ea typeface="Arial Unicode MS" panose="020B0604020202020204" pitchFamily="34" charset="-128"/>
              </a:rPr>
              <a:t>✗</a:t>
            </a:r>
            <a:endParaRPr lang="fr-BE" sz="2800" dirty="0">
              <a:solidFill>
                <a:srgbClr val="FF0000"/>
              </a:solidFill>
              <a:effectLst/>
              <a:latin typeface="Arial Unicode MS" panose="020B0604020202020204" pitchFamily="34" charset="-128"/>
              <a:ea typeface="Arial Unicode MS" panose="020B0604020202020204" pitchFamily="34" charset="-128"/>
            </a:endParaRPr>
          </a:p>
        </p:txBody>
      </p:sp>
      <p:sp>
        <p:nvSpPr>
          <p:cNvPr id="35" name="Rectangle 34">
            <a:extLst>
              <a:ext uri="{FF2B5EF4-FFF2-40B4-BE49-F238E27FC236}">
                <a16:creationId xmlns:a16="http://schemas.microsoft.com/office/drawing/2014/main" id="{AC888B52-C338-C949-8C2C-B377B0CE87FF}"/>
              </a:ext>
            </a:extLst>
          </p:cNvPr>
          <p:cNvSpPr/>
          <p:nvPr/>
        </p:nvSpPr>
        <p:spPr>
          <a:xfrm>
            <a:off x="2180284" y="4413080"/>
            <a:ext cx="389850" cy="523220"/>
          </a:xfrm>
          <a:prstGeom prst="rect">
            <a:avLst/>
          </a:prstGeom>
        </p:spPr>
        <p:txBody>
          <a:bodyPr wrap="none">
            <a:spAutoFit/>
          </a:bodyPr>
          <a:lstStyle/>
          <a:p>
            <a:r>
              <a:rPr lang="fr-BE" sz="2800" dirty="0">
                <a:solidFill>
                  <a:srgbClr val="FF0000"/>
                </a:solidFill>
                <a:latin typeface="Arial Unicode MS" panose="020B0604020202020204" pitchFamily="34" charset="-128"/>
                <a:ea typeface="Arial Unicode MS" panose="020B0604020202020204" pitchFamily="34" charset="-128"/>
              </a:rPr>
              <a:t>✗</a:t>
            </a:r>
            <a:endParaRPr lang="fr-BE" sz="2800" dirty="0">
              <a:solidFill>
                <a:srgbClr val="FF0000"/>
              </a:solidFill>
              <a:effectLst/>
              <a:latin typeface="Arial Unicode MS" panose="020B0604020202020204" pitchFamily="34" charset="-128"/>
              <a:ea typeface="Arial Unicode MS" panose="020B0604020202020204" pitchFamily="34" charset="-128"/>
            </a:endParaRPr>
          </a:p>
        </p:txBody>
      </p:sp>
      <p:cxnSp>
        <p:nvCxnSpPr>
          <p:cNvPr id="42" name="Connecteur droit 41">
            <a:extLst>
              <a:ext uri="{FF2B5EF4-FFF2-40B4-BE49-F238E27FC236}">
                <a16:creationId xmlns:a16="http://schemas.microsoft.com/office/drawing/2014/main" id="{77A9A502-A2DF-D941-B869-74F5A7C51CAF}"/>
              </a:ext>
            </a:extLst>
          </p:cNvPr>
          <p:cNvCxnSpPr>
            <a:cxnSpLocks/>
          </p:cNvCxnSpPr>
          <p:nvPr/>
        </p:nvCxnSpPr>
        <p:spPr>
          <a:xfrm>
            <a:off x="5523492" y="2524023"/>
            <a:ext cx="829918" cy="718316"/>
          </a:xfrm>
          <a:prstGeom prst="line">
            <a:avLst/>
          </a:prstGeom>
          <a:ln w="57150">
            <a:solidFill>
              <a:srgbClr val="29849B"/>
            </a:solidFill>
          </a:ln>
        </p:spPr>
        <p:style>
          <a:lnRef idx="1">
            <a:schemeClr val="accent1"/>
          </a:lnRef>
          <a:fillRef idx="0">
            <a:schemeClr val="accent1"/>
          </a:fillRef>
          <a:effectRef idx="0">
            <a:schemeClr val="accent1"/>
          </a:effectRef>
          <a:fontRef idx="minor">
            <a:schemeClr val="tx1"/>
          </a:fontRef>
        </p:style>
      </p:cxnSp>
      <p:cxnSp>
        <p:nvCxnSpPr>
          <p:cNvPr id="48" name="Connecteur droit avec flèche 47">
            <a:extLst>
              <a:ext uri="{FF2B5EF4-FFF2-40B4-BE49-F238E27FC236}">
                <a16:creationId xmlns:a16="http://schemas.microsoft.com/office/drawing/2014/main" id="{383DB1C6-0C5E-FB4F-A25E-771303BC6CFA}"/>
              </a:ext>
            </a:extLst>
          </p:cNvPr>
          <p:cNvCxnSpPr>
            <a:cxnSpLocks/>
          </p:cNvCxnSpPr>
          <p:nvPr/>
        </p:nvCxnSpPr>
        <p:spPr>
          <a:xfrm>
            <a:off x="5168843" y="4632957"/>
            <a:ext cx="1144409" cy="1309352"/>
          </a:xfrm>
          <a:prstGeom prst="straightConnector1">
            <a:avLst/>
          </a:prstGeom>
          <a:ln w="57150">
            <a:solidFill>
              <a:srgbClr val="29849B"/>
            </a:solidFill>
            <a:tailEnd type="triangle"/>
          </a:ln>
        </p:spPr>
        <p:style>
          <a:lnRef idx="2">
            <a:schemeClr val="accent4"/>
          </a:lnRef>
          <a:fillRef idx="0">
            <a:schemeClr val="accent4"/>
          </a:fillRef>
          <a:effectRef idx="1">
            <a:schemeClr val="accent4"/>
          </a:effectRef>
          <a:fontRef idx="minor">
            <a:schemeClr val="tx1"/>
          </a:fontRef>
        </p:style>
      </p:cxnSp>
      <p:cxnSp>
        <p:nvCxnSpPr>
          <p:cNvPr id="49" name="Connecteur droit avec flèche 48">
            <a:extLst>
              <a:ext uri="{FF2B5EF4-FFF2-40B4-BE49-F238E27FC236}">
                <a16:creationId xmlns:a16="http://schemas.microsoft.com/office/drawing/2014/main" id="{5C3FFDDA-F222-4A46-B4F1-3F55E19AEAA6}"/>
              </a:ext>
            </a:extLst>
          </p:cNvPr>
          <p:cNvCxnSpPr>
            <a:cxnSpLocks/>
          </p:cNvCxnSpPr>
          <p:nvPr/>
        </p:nvCxnSpPr>
        <p:spPr>
          <a:xfrm flipH="1">
            <a:off x="6916366" y="5431509"/>
            <a:ext cx="816063" cy="510800"/>
          </a:xfrm>
          <a:prstGeom prst="straightConnector1">
            <a:avLst/>
          </a:prstGeom>
          <a:ln w="57150">
            <a:solidFill>
              <a:srgbClr val="29849B"/>
            </a:solidFill>
            <a:tailEnd type="triangle"/>
          </a:ln>
        </p:spPr>
        <p:style>
          <a:lnRef idx="2">
            <a:schemeClr val="accent4"/>
          </a:lnRef>
          <a:fillRef idx="0">
            <a:schemeClr val="accent4"/>
          </a:fillRef>
          <a:effectRef idx="1">
            <a:schemeClr val="accent4"/>
          </a:effectRef>
          <a:fontRef idx="minor">
            <a:schemeClr val="tx1"/>
          </a:fontRef>
        </p:style>
      </p:cxnSp>
      <p:sp>
        <p:nvSpPr>
          <p:cNvPr id="51" name="ZoneTexte 50">
            <a:extLst>
              <a:ext uri="{FF2B5EF4-FFF2-40B4-BE49-F238E27FC236}">
                <a16:creationId xmlns:a16="http://schemas.microsoft.com/office/drawing/2014/main" id="{AF289C24-0D63-3B4D-9E67-B3C2AA9330C8}"/>
              </a:ext>
            </a:extLst>
          </p:cNvPr>
          <p:cNvSpPr txBox="1"/>
          <p:nvPr/>
        </p:nvSpPr>
        <p:spPr>
          <a:xfrm>
            <a:off x="299453" y="5301271"/>
            <a:ext cx="2305802" cy="369332"/>
          </a:xfrm>
          <a:prstGeom prst="rect">
            <a:avLst/>
          </a:prstGeom>
          <a:noFill/>
        </p:spPr>
        <p:txBody>
          <a:bodyPr wrap="square" rtlCol="0">
            <a:spAutoFit/>
          </a:bodyPr>
          <a:lstStyle/>
          <a:p>
            <a:r>
              <a:rPr lang="fr-FR" dirty="0">
                <a:solidFill>
                  <a:srgbClr val="00B050"/>
                </a:solidFill>
              </a:rPr>
              <a:t>Eligible</a:t>
            </a:r>
          </a:p>
        </p:txBody>
      </p:sp>
      <p:sp>
        <p:nvSpPr>
          <p:cNvPr id="56" name="Rectangle 55">
            <a:extLst>
              <a:ext uri="{FF2B5EF4-FFF2-40B4-BE49-F238E27FC236}">
                <a16:creationId xmlns:a16="http://schemas.microsoft.com/office/drawing/2014/main" id="{95EA3FBE-7144-F048-8203-62B19F798E5E}"/>
              </a:ext>
            </a:extLst>
          </p:cNvPr>
          <p:cNvSpPr/>
          <p:nvPr/>
        </p:nvSpPr>
        <p:spPr>
          <a:xfrm>
            <a:off x="5315350" y="5264066"/>
            <a:ext cx="389850" cy="523220"/>
          </a:xfrm>
          <a:prstGeom prst="rect">
            <a:avLst/>
          </a:prstGeom>
        </p:spPr>
        <p:txBody>
          <a:bodyPr wrap="none">
            <a:spAutoFit/>
          </a:bodyPr>
          <a:lstStyle/>
          <a:p>
            <a:r>
              <a:rPr lang="fr-BE" sz="2800" dirty="0">
                <a:solidFill>
                  <a:srgbClr val="FF0000"/>
                </a:solidFill>
                <a:latin typeface="Arial Unicode MS" panose="020B0604020202020204" pitchFamily="34" charset="-128"/>
                <a:ea typeface="Arial Unicode MS" panose="020B0604020202020204" pitchFamily="34" charset="-128"/>
              </a:rPr>
              <a:t>✗</a:t>
            </a:r>
            <a:endParaRPr lang="fr-BE" sz="2800" dirty="0">
              <a:solidFill>
                <a:srgbClr val="FF0000"/>
              </a:solidFill>
              <a:effectLst/>
              <a:latin typeface="Arial Unicode MS" panose="020B0604020202020204" pitchFamily="34" charset="-128"/>
              <a:ea typeface="Arial Unicode MS" panose="020B0604020202020204" pitchFamily="34" charset="-128"/>
            </a:endParaRPr>
          </a:p>
        </p:txBody>
      </p:sp>
      <p:sp>
        <p:nvSpPr>
          <p:cNvPr id="60" name="Rectangle 59">
            <a:extLst>
              <a:ext uri="{FF2B5EF4-FFF2-40B4-BE49-F238E27FC236}">
                <a16:creationId xmlns:a16="http://schemas.microsoft.com/office/drawing/2014/main" id="{EF66FC39-7DA3-5D4B-A3D3-E1FFA91542CD}"/>
              </a:ext>
            </a:extLst>
          </p:cNvPr>
          <p:cNvSpPr/>
          <p:nvPr/>
        </p:nvSpPr>
        <p:spPr>
          <a:xfrm>
            <a:off x="7342579" y="5568525"/>
            <a:ext cx="389850" cy="523220"/>
          </a:xfrm>
          <a:prstGeom prst="rect">
            <a:avLst/>
          </a:prstGeom>
        </p:spPr>
        <p:txBody>
          <a:bodyPr wrap="none">
            <a:spAutoFit/>
          </a:bodyPr>
          <a:lstStyle/>
          <a:p>
            <a:r>
              <a:rPr lang="fr-BE" sz="2800" dirty="0">
                <a:solidFill>
                  <a:srgbClr val="FF0000"/>
                </a:solidFill>
                <a:latin typeface="Arial Unicode MS" panose="020B0604020202020204" pitchFamily="34" charset="-128"/>
                <a:ea typeface="Arial Unicode MS" panose="020B0604020202020204" pitchFamily="34" charset="-128"/>
              </a:rPr>
              <a:t>✗</a:t>
            </a:r>
            <a:endParaRPr lang="fr-BE" sz="2800" dirty="0">
              <a:solidFill>
                <a:srgbClr val="FF0000"/>
              </a:solidFill>
              <a:effectLst/>
              <a:latin typeface="Arial Unicode MS" panose="020B0604020202020204" pitchFamily="34" charset="-128"/>
              <a:ea typeface="Arial Unicode MS" panose="020B0604020202020204" pitchFamily="34" charset="-128"/>
            </a:endParaRPr>
          </a:p>
        </p:txBody>
      </p:sp>
      <p:sp>
        <p:nvSpPr>
          <p:cNvPr id="61" name="Rectangle 60">
            <a:extLst>
              <a:ext uri="{FF2B5EF4-FFF2-40B4-BE49-F238E27FC236}">
                <a16:creationId xmlns:a16="http://schemas.microsoft.com/office/drawing/2014/main" id="{E46337D2-830B-1F49-8C96-F405EB713C10}"/>
              </a:ext>
            </a:extLst>
          </p:cNvPr>
          <p:cNvSpPr/>
          <p:nvPr/>
        </p:nvSpPr>
        <p:spPr>
          <a:xfrm>
            <a:off x="3234531" y="3834466"/>
            <a:ext cx="455574" cy="523220"/>
          </a:xfrm>
          <a:prstGeom prst="rect">
            <a:avLst/>
          </a:prstGeom>
        </p:spPr>
        <p:txBody>
          <a:bodyPr wrap="none">
            <a:spAutoFit/>
          </a:bodyPr>
          <a:lstStyle/>
          <a:p>
            <a:r>
              <a:rPr lang="fr-BE" sz="2800" b="1" dirty="0">
                <a:solidFill>
                  <a:srgbClr val="00B050"/>
                </a:solidFill>
                <a:latin typeface="Arial Unicode MS" panose="020B0604020202020204" pitchFamily="34" charset="-128"/>
                <a:ea typeface="Arial Unicode MS" panose="020B0604020202020204" pitchFamily="34" charset="-128"/>
              </a:rPr>
              <a:t>✓</a:t>
            </a:r>
            <a:endParaRPr lang="fr-BE" sz="2800" b="1" dirty="0">
              <a:solidFill>
                <a:srgbClr val="00B050"/>
              </a:solidFill>
              <a:effectLst/>
              <a:latin typeface="Arial Unicode MS" panose="020B0604020202020204" pitchFamily="34" charset="-128"/>
              <a:ea typeface="Arial Unicode MS" panose="020B0604020202020204" pitchFamily="34" charset="-128"/>
            </a:endParaRPr>
          </a:p>
        </p:txBody>
      </p:sp>
      <p:cxnSp>
        <p:nvCxnSpPr>
          <p:cNvPr id="65" name="Connecteur en angle 64">
            <a:extLst>
              <a:ext uri="{FF2B5EF4-FFF2-40B4-BE49-F238E27FC236}">
                <a16:creationId xmlns:a16="http://schemas.microsoft.com/office/drawing/2014/main" id="{83FD5C7D-35D6-4C4B-B75C-9EFC415C515C}"/>
              </a:ext>
            </a:extLst>
          </p:cNvPr>
          <p:cNvCxnSpPr>
            <a:cxnSpLocks/>
          </p:cNvCxnSpPr>
          <p:nvPr/>
        </p:nvCxnSpPr>
        <p:spPr>
          <a:xfrm rot="10800000">
            <a:off x="2994078" y="4291628"/>
            <a:ext cx="3815285" cy="631108"/>
          </a:xfrm>
          <a:prstGeom prst="bentConnector3">
            <a:avLst>
              <a:gd name="adj1" fmla="val 76771"/>
            </a:avLst>
          </a:prstGeom>
          <a:ln w="57150">
            <a:solidFill>
              <a:srgbClr val="29849B"/>
            </a:solidFill>
            <a:tailEnd type="triangle"/>
          </a:ln>
        </p:spPr>
        <p:style>
          <a:lnRef idx="1">
            <a:schemeClr val="accent1"/>
          </a:lnRef>
          <a:fillRef idx="0">
            <a:schemeClr val="accent1"/>
          </a:fillRef>
          <a:effectRef idx="0">
            <a:schemeClr val="accent1"/>
          </a:effectRef>
          <a:fontRef idx="minor">
            <a:schemeClr val="tx1"/>
          </a:fontRef>
        </p:style>
      </p:cxnSp>
      <p:sp>
        <p:nvSpPr>
          <p:cNvPr id="83" name="ZoneTexte 82">
            <a:extLst>
              <a:ext uri="{FF2B5EF4-FFF2-40B4-BE49-F238E27FC236}">
                <a16:creationId xmlns:a16="http://schemas.microsoft.com/office/drawing/2014/main" id="{324D0EB3-EFB5-6645-9610-97710F620279}"/>
              </a:ext>
            </a:extLst>
          </p:cNvPr>
          <p:cNvSpPr txBox="1"/>
          <p:nvPr/>
        </p:nvSpPr>
        <p:spPr>
          <a:xfrm>
            <a:off x="5523492" y="6005575"/>
            <a:ext cx="1897373" cy="646331"/>
          </a:xfrm>
          <a:prstGeom prst="rect">
            <a:avLst/>
          </a:prstGeom>
          <a:noFill/>
        </p:spPr>
        <p:txBody>
          <a:bodyPr wrap="square" rtlCol="0">
            <a:spAutoFit/>
          </a:bodyPr>
          <a:lstStyle/>
          <a:p>
            <a:pPr algn="ctr"/>
            <a:r>
              <a:rPr lang="fr-FR" dirty="0">
                <a:solidFill>
                  <a:srgbClr val="FF0000"/>
                </a:solidFill>
              </a:rPr>
              <a:t>Probablement non-éligible</a:t>
            </a:r>
            <a:endParaRPr lang="fr-FR" dirty="0">
              <a:solidFill>
                <a:srgbClr val="DA6415"/>
              </a:solidFill>
            </a:endParaRPr>
          </a:p>
        </p:txBody>
      </p:sp>
      <p:sp>
        <p:nvSpPr>
          <p:cNvPr id="84" name="ZoneTexte 83">
            <a:extLst>
              <a:ext uri="{FF2B5EF4-FFF2-40B4-BE49-F238E27FC236}">
                <a16:creationId xmlns:a16="http://schemas.microsoft.com/office/drawing/2014/main" id="{6702DEDB-4437-C94C-9BFD-4BF7C5275BA7}"/>
              </a:ext>
            </a:extLst>
          </p:cNvPr>
          <p:cNvSpPr txBox="1"/>
          <p:nvPr/>
        </p:nvSpPr>
        <p:spPr>
          <a:xfrm>
            <a:off x="1751963" y="5327669"/>
            <a:ext cx="2305802" cy="369332"/>
          </a:xfrm>
          <a:prstGeom prst="rect">
            <a:avLst/>
          </a:prstGeom>
          <a:noFill/>
        </p:spPr>
        <p:txBody>
          <a:bodyPr wrap="square" rtlCol="0">
            <a:spAutoFit/>
          </a:bodyPr>
          <a:lstStyle/>
          <a:p>
            <a:r>
              <a:rPr lang="fr-FR" dirty="0">
                <a:solidFill>
                  <a:srgbClr val="FF0000"/>
                </a:solidFill>
              </a:rPr>
              <a:t>Non-éligible</a:t>
            </a:r>
          </a:p>
        </p:txBody>
      </p:sp>
      <p:sp>
        <p:nvSpPr>
          <p:cNvPr id="27" name="ZoneTexte 26">
            <a:extLst>
              <a:ext uri="{FF2B5EF4-FFF2-40B4-BE49-F238E27FC236}">
                <a16:creationId xmlns:a16="http://schemas.microsoft.com/office/drawing/2014/main" id="{DF383512-9ED8-8341-A7FE-71D2169DB1A8}"/>
              </a:ext>
            </a:extLst>
          </p:cNvPr>
          <p:cNvSpPr txBox="1"/>
          <p:nvPr/>
        </p:nvSpPr>
        <p:spPr>
          <a:xfrm>
            <a:off x="1901045" y="6152257"/>
            <a:ext cx="3742944" cy="338554"/>
          </a:xfrm>
          <a:prstGeom prst="rect">
            <a:avLst/>
          </a:prstGeom>
          <a:noFill/>
        </p:spPr>
        <p:txBody>
          <a:bodyPr wrap="square" rtlCol="0">
            <a:spAutoFit/>
          </a:bodyPr>
          <a:lstStyle/>
          <a:p>
            <a:r>
              <a:rPr lang="fr-FR" sz="1600" dirty="0">
                <a:solidFill>
                  <a:schemeClr val="bg1">
                    <a:lumMod val="50000"/>
                  </a:schemeClr>
                </a:solidFill>
              </a:rPr>
              <a:t>© Annie Niessen 2020</a:t>
            </a:r>
          </a:p>
        </p:txBody>
      </p:sp>
    </p:spTree>
    <p:extLst>
      <p:ext uri="{BB962C8B-B14F-4D97-AF65-F5344CB8AC3E}">
        <p14:creationId xmlns:p14="http://schemas.microsoft.com/office/powerpoint/2010/main" val="17646526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121BAC22-8E41-3642-AA4D-91D589A4F36D}"/>
              </a:ext>
            </a:extLst>
          </p:cNvPr>
          <p:cNvSpPr>
            <a:spLocks noGrp="1"/>
          </p:cNvSpPr>
          <p:nvPr>
            <p:ph type="body" sz="quarter" idx="10"/>
          </p:nvPr>
        </p:nvSpPr>
        <p:spPr/>
        <p:txBody>
          <a:bodyPr/>
          <a:lstStyle/>
          <a:p>
            <a:endParaRPr lang="fr-FR" dirty="0"/>
          </a:p>
          <a:p>
            <a:endParaRPr lang="fr-FR" dirty="0"/>
          </a:p>
          <a:p>
            <a:endParaRPr lang="fr-FR" dirty="0"/>
          </a:p>
          <a:p>
            <a:endParaRPr lang="fr-FR" dirty="0"/>
          </a:p>
          <a:p>
            <a:pPr marL="0" indent="0" algn="ctr">
              <a:buNone/>
            </a:pPr>
            <a:r>
              <a:rPr lang="fr-FR" sz="3200" b="1" dirty="0">
                <a:solidFill>
                  <a:srgbClr val="29849B"/>
                </a:solidFill>
              </a:rPr>
              <a:t>5. Interprétation constitutionnelle</a:t>
            </a:r>
          </a:p>
        </p:txBody>
      </p:sp>
    </p:spTree>
    <p:extLst>
      <p:ext uri="{BB962C8B-B14F-4D97-AF65-F5344CB8AC3E}">
        <p14:creationId xmlns:p14="http://schemas.microsoft.com/office/powerpoint/2010/main" val="15581375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788E267-9173-F648-8979-5AC610003F24}"/>
              </a:ext>
            </a:extLst>
          </p:cNvPr>
          <p:cNvSpPr>
            <a:spLocks noGrp="1"/>
          </p:cNvSpPr>
          <p:nvPr>
            <p:ph type="title"/>
          </p:nvPr>
        </p:nvSpPr>
        <p:spPr/>
        <p:txBody>
          <a:bodyPr>
            <a:normAutofit fontScale="90000"/>
          </a:bodyPr>
          <a:lstStyle/>
          <a:p>
            <a:r>
              <a:rPr lang="fr-FR" dirty="0"/>
              <a:t>Interprétation constitutionnelle</a:t>
            </a:r>
          </a:p>
        </p:txBody>
      </p:sp>
      <p:sp>
        <p:nvSpPr>
          <p:cNvPr id="3" name="Espace réservé du texte 2">
            <a:extLst>
              <a:ext uri="{FF2B5EF4-FFF2-40B4-BE49-F238E27FC236}">
                <a16:creationId xmlns:a16="http://schemas.microsoft.com/office/drawing/2014/main" id="{04BB6A45-8830-A143-98D8-EE39E5883578}"/>
              </a:ext>
            </a:extLst>
          </p:cNvPr>
          <p:cNvSpPr>
            <a:spLocks noGrp="1"/>
          </p:cNvSpPr>
          <p:nvPr>
            <p:ph type="body" sz="quarter" idx="10"/>
          </p:nvPr>
        </p:nvSpPr>
        <p:spPr>
          <a:xfrm>
            <a:off x="243068" y="1458410"/>
            <a:ext cx="8672332" cy="4291208"/>
          </a:xfrm>
        </p:spPr>
        <p:txBody>
          <a:bodyPr/>
          <a:lstStyle/>
          <a:p>
            <a:pPr marL="0" indent="0" algn="ctr">
              <a:buNone/>
            </a:pPr>
            <a:r>
              <a:rPr lang="fr-FR" sz="2000" b="1" dirty="0"/>
              <a:t>Certains territoires hors Europe géographique sont intégrés à l’UE </a:t>
            </a:r>
          </a:p>
          <a:p>
            <a:pPr algn="ctr">
              <a:buFont typeface="Wingdings" pitchFamily="2" charset="2"/>
              <a:buChar char="à"/>
            </a:pPr>
            <a:r>
              <a:rPr lang="fr-FR" sz="2000" b="1" dirty="0">
                <a:sym typeface="Wingdings" pitchFamily="2" charset="2"/>
              </a:rPr>
              <a:t> quid de la condition d’Etat européen ? </a:t>
            </a:r>
          </a:p>
          <a:p>
            <a:pPr>
              <a:buFont typeface="Wingdings" pitchFamily="2" charset="2"/>
              <a:buChar char="à"/>
            </a:pPr>
            <a:endParaRPr lang="fr-FR" sz="2000" b="1" dirty="0"/>
          </a:p>
          <a:p>
            <a:pPr marL="0" indent="0">
              <a:buNone/>
            </a:pPr>
            <a:r>
              <a:rPr lang="fr-FR" sz="2000" b="1" dirty="0">
                <a:solidFill>
                  <a:srgbClr val="29849B"/>
                </a:solidFill>
              </a:rPr>
              <a:t>2 types de statuts : association vs intégration </a:t>
            </a:r>
          </a:p>
          <a:p>
            <a:pPr marL="0" indent="0">
              <a:buNone/>
            </a:pPr>
            <a:endParaRPr lang="fr-FR" sz="2000" b="1" dirty="0">
              <a:solidFill>
                <a:srgbClr val="29849B"/>
              </a:solidFill>
            </a:endParaRPr>
          </a:p>
          <a:p>
            <a:pPr lvl="1"/>
            <a:r>
              <a:rPr lang="fr-FR" sz="2000" u="sng" dirty="0"/>
              <a:t>Territoires associés</a:t>
            </a:r>
            <a:r>
              <a:rPr lang="fr-FR" sz="2000" dirty="0"/>
              <a:t> : ne font pas partie de l’UE </a:t>
            </a:r>
            <a:r>
              <a:rPr lang="fr-FR" sz="2000" dirty="0">
                <a:sym typeface="Wingdings" pitchFamily="2" charset="2"/>
              </a:rPr>
              <a:t></a:t>
            </a:r>
            <a:r>
              <a:rPr lang="fr-FR" sz="2000" dirty="0"/>
              <a:t> « Europe </a:t>
            </a:r>
            <a:r>
              <a:rPr lang="fr-FR" sz="2000" i="1" dirty="0"/>
              <a:t>sui generis</a:t>
            </a:r>
            <a:r>
              <a:rPr lang="fr-FR" sz="2000" dirty="0"/>
              <a:t> » (une Europe mais un peu différente, propre à elle-même)</a:t>
            </a:r>
          </a:p>
          <a:p>
            <a:pPr lvl="2"/>
            <a:r>
              <a:rPr lang="fr-FR" sz="1800" dirty="0"/>
              <a:t>Pays et Territoires d’Outre-Mer (PTOM)</a:t>
            </a:r>
          </a:p>
          <a:p>
            <a:pPr marL="914400" lvl="2" indent="0">
              <a:buNone/>
            </a:pPr>
            <a:endParaRPr lang="fr-FR" sz="1800" dirty="0"/>
          </a:p>
          <a:p>
            <a:pPr lvl="1"/>
            <a:r>
              <a:rPr lang="fr-FR" sz="2000" u="sng" dirty="0"/>
              <a:t>Territoires intégrés</a:t>
            </a:r>
            <a:r>
              <a:rPr lang="fr-FR" sz="2000" dirty="0"/>
              <a:t> : font partie de l’UE </a:t>
            </a:r>
            <a:r>
              <a:rPr lang="fr-FR" sz="2000" dirty="0">
                <a:sym typeface="Wingdings" pitchFamily="2" charset="2"/>
              </a:rPr>
              <a:t> « l’Europe d’ailleurs »</a:t>
            </a:r>
            <a:endParaRPr lang="fr-FR" sz="2000" dirty="0"/>
          </a:p>
          <a:p>
            <a:pPr lvl="2"/>
            <a:r>
              <a:rPr lang="fr-FR" sz="1800" dirty="0"/>
              <a:t>Régions ultrapériphériques (RUP)</a:t>
            </a:r>
          </a:p>
          <a:p>
            <a:pPr marL="457200" lvl="1" indent="0">
              <a:buNone/>
            </a:pPr>
            <a:endParaRPr lang="fr-FR" dirty="0"/>
          </a:p>
        </p:txBody>
      </p:sp>
      <p:sp>
        <p:nvSpPr>
          <p:cNvPr id="4" name="Rectangle 3">
            <a:extLst>
              <a:ext uri="{FF2B5EF4-FFF2-40B4-BE49-F238E27FC236}">
                <a16:creationId xmlns:a16="http://schemas.microsoft.com/office/drawing/2014/main" id="{D3631AFC-B73D-734E-8DEA-FA0CCE62F1C7}"/>
              </a:ext>
            </a:extLst>
          </p:cNvPr>
          <p:cNvSpPr/>
          <p:nvPr/>
        </p:nvSpPr>
        <p:spPr>
          <a:xfrm>
            <a:off x="431529" y="4461905"/>
            <a:ext cx="8066809" cy="967344"/>
          </a:xfrm>
          <a:prstGeom prst="rect">
            <a:avLst/>
          </a:prstGeom>
          <a:no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0135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A98A6C5-C586-0942-B933-FCD19EC7FD0A}"/>
              </a:ext>
            </a:extLst>
          </p:cNvPr>
          <p:cNvSpPr>
            <a:spLocks noGrp="1"/>
          </p:cNvSpPr>
          <p:nvPr>
            <p:ph type="title"/>
          </p:nvPr>
        </p:nvSpPr>
        <p:spPr/>
        <p:txBody>
          <a:bodyPr>
            <a:normAutofit fontScale="90000"/>
          </a:bodyPr>
          <a:lstStyle/>
          <a:p>
            <a:r>
              <a:rPr lang="fr-FR" dirty="0"/>
              <a:t>Interprétation constitutionnelle</a:t>
            </a:r>
          </a:p>
        </p:txBody>
      </p:sp>
      <p:sp>
        <p:nvSpPr>
          <p:cNvPr id="3" name="Espace réservé du texte 2">
            <a:extLst>
              <a:ext uri="{FF2B5EF4-FFF2-40B4-BE49-F238E27FC236}">
                <a16:creationId xmlns:a16="http://schemas.microsoft.com/office/drawing/2014/main" id="{403CDF75-87DB-D843-8ADA-0743F518CCEC}"/>
              </a:ext>
            </a:extLst>
          </p:cNvPr>
          <p:cNvSpPr>
            <a:spLocks noGrp="1"/>
          </p:cNvSpPr>
          <p:nvPr>
            <p:ph type="body" sz="quarter" idx="10"/>
          </p:nvPr>
        </p:nvSpPr>
        <p:spPr>
          <a:xfrm>
            <a:off x="228600" y="1857374"/>
            <a:ext cx="8686800" cy="3892243"/>
          </a:xfrm>
        </p:spPr>
        <p:txBody>
          <a:bodyPr/>
          <a:lstStyle/>
          <a:p>
            <a:pPr marL="0" indent="0">
              <a:buNone/>
            </a:pPr>
            <a:r>
              <a:rPr lang="fr-FR" sz="2000" b="1" dirty="0">
                <a:solidFill>
                  <a:srgbClr val="29849B"/>
                </a:solidFill>
              </a:rPr>
              <a:t>Notion d’Europe et territoires intégrés</a:t>
            </a:r>
          </a:p>
          <a:p>
            <a:pPr marL="0" indent="0">
              <a:buNone/>
            </a:pPr>
            <a:endParaRPr lang="fr-FR" sz="1800" b="1" dirty="0">
              <a:solidFill>
                <a:srgbClr val="29849B"/>
              </a:solidFill>
            </a:endParaRPr>
          </a:p>
          <a:p>
            <a:pPr lvl="1"/>
            <a:r>
              <a:rPr lang="fr-FR" sz="2000" dirty="0"/>
              <a:t>À la lecture des clauses du traité, certains sont considérés comme non-européens d’un point de vue géographique (principalement les RUP français)</a:t>
            </a:r>
          </a:p>
          <a:p>
            <a:pPr lvl="1"/>
            <a:r>
              <a:rPr lang="fr-FR" sz="2000" dirty="0"/>
              <a:t>Leur européanité relève du lien constitutionnel avec l’Etat membre </a:t>
            </a:r>
            <a:r>
              <a:rPr lang="fr-FR" sz="2000" dirty="0">
                <a:sym typeface="Wingdings" pitchFamily="2" charset="2"/>
              </a:rPr>
              <a:t> pas de référence à la colonisation, liens coloniaux passés sous silence </a:t>
            </a:r>
            <a:endParaRPr lang="fr-FR" sz="2000" dirty="0"/>
          </a:p>
          <a:p>
            <a:pPr lvl="1"/>
            <a:r>
              <a:rPr lang="fr-FR" sz="2000" dirty="0"/>
              <a:t>Qu’en est-il de leur européanité d’un point de vue culturel, historique ou politique ? </a:t>
            </a:r>
          </a:p>
          <a:p>
            <a:pPr lvl="1"/>
            <a:r>
              <a:rPr lang="fr-FR" sz="2000" dirty="0"/>
              <a:t>Condition d’Etat ? </a:t>
            </a:r>
          </a:p>
          <a:p>
            <a:endParaRPr lang="fr-FR" dirty="0"/>
          </a:p>
        </p:txBody>
      </p:sp>
    </p:spTree>
    <p:extLst>
      <p:ext uri="{BB962C8B-B14F-4D97-AF65-F5344CB8AC3E}">
        <p14:creationId xmlns:p14="http://schemas.microsoft.com/office/powerpoint/2010/main" val="38652488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5BBF0E6-A1A7-9A40-B99D-12D0474D3B1B}"/>
              </a:ext>
            </a:extLst>
          </p:cNvPr>
          <p:cNvSpPr>
            <a:spLocks noGrp="1"/>
          </p:cNvSpPr>
          <p:nvPr>
            <p:ph type="title"/>
          </p:nvPr>
        </p:nvSpPr>
        <p:spPr/>
        <p:txBody>
          <a:bodyPr/>
          <a:lstStyle/>
          <a:p>
            <a:r>
              <a:rPr lang="fr-FR" dirty="0"/>
              <a:t>Territoires intégrés</a:t>
            </a:r>
          </a:p>
        </p:txBody>
      </p:sp>
      <p:sp>
        <p:nvSpPr>
          <p:cNvPr id="5" name="ZoneTexte 4">
            <a:extLst>
              <a:ext uri="{FF2B5EF4-FFF2-40B4-BE49-F238E27FC236}">
                <a16:creationId xmlns:a16="http://schemas.microsoft.com/office/drawing/2014/main" id="{1061CCEA-3E07-9D43-AE58-8B346065E4B7}"/>
              </a:ext>
            </a:extLst>
          </p:cNvPr>
          <p:cNvSpPr txBox="1"/>
          <p:nvPr/>
        </p:nvSpPr>
        <p:spPr>
          <a:xfrm>
            <a:off x="322897" y="1530748"/>
            <a:ext cx="8372475" cy="4770537"/>
          </a:xfrm>
          <a:prstGeom prst="rect">
            <a:avLst/>
          </a:prstGeom>
          <a:noFill/>
        </p:spPr>
        <p:txBody>
          <a:bodyPr wrap="square" rtlCol="0">
            <a:spAutoFit/>
          </a:bodyPr>
          <a:lstStyle/>
          <a:p>
            <a:pPr marL="457200" indent="-457200">
              <a:buFont typeface="+mj-lt"/>
              <a:buAutoNum type="arabicParenR"/>
            </a:pPr>
            <a:r>
              <a:rPr lang="fr-FR" sz="2000" b="1" u="sng" dirty="0">
                <a:solidFill>
                  <a:srgbClr val="29849B"/>
                </a:solidFill>
              </a:rPr>
              <a:t>Actuellement : régions ultrapériphériques (articles 349 et 355 §1 TFUE)</a:t>
            </a:r>
          </a:p>
          <a:p>
            <a:pPr lvl="1"/>
            <a:endParaRPr lang="fr-FR" sz="2000" dirty="0">
              <a:solidFill>
                <a:schemeClr val="bg2">
                  <a:lumMod val="50000"/>
                </a:schemeClr>
              </a:solidFill>
            </a:endParaRPr>
          </a:p>
          <a:p>
            <a:pPr lvl="1">
              <a:buFont typeface="Wingdings" pitchFamily="2" charset="2"/>
              <a:buChar char="Ø"/>
            </a:pPr>
            <a:r>
              <a:rPr lang="fr-FR" sz="2000" u="sng" dirty="0">
                <a:solidFill>
                  <a:schemeClr val="bg2">
                    <a:lumMod val="50000"/>
                  </a:schemeClr>
                </a:solidFill>
              </a:rPr>
              <a:t>France</a:t>
            </a:r>
            <a:r>
              <a:rPr lang="fr-FR" sz="2000" dirty="0">
                <a:solidFill>
                  <a:schemeClr val="bg2">
                    <a:lumMod val="50000"/>
                  </a:schemeClr>
                </a:solidFill>
              </a:rPr>
              <a:t> (6) : Mayotte, La Réunion, Saint-Martin, Guadeloupe, Martinique, Guyane française</a:t>
            </a:r>
          </a:p>
          <a:p>
            <a:pPr lvl="1">
              <a:buFont typeface="Wingdings" pitchFamily="2" charset="2"/>
              <a:buChar char="Ø"/>
            </a:pPr>
            <a:r>
              <a:rPr lang="fr-FR" sz="2000" u="sng" dirty="0">
                <a:solidFill>
                  <a:schemeClr val="bg2">
                    <a:lumMod val="50000"/>
                  </a:schemeClr>
                </a:solidFill>
              </a:rPr>
              <a:t>Espagne</a:t>
            </a:r>
            <a:r>
              <a:rPr lang="fr-FR" sz="2000" dirty="0">
                <a:solidFill>
                  <a:schemeClr val="bg2">
                    <a:lumMod val="50000"/>
                  </a:schemeClr>
                </a:solidFill>
              </a:rPr>
              <a:t> (1) : Iles Canaries</a:t>
            </a:r>
          </a:p>
          <a:p>
            <a:pPr lvl="1">
              <a:buFont typeface="Wingdings" pitchFamily="2" charset="2"/>
              <a:buChar char="Ø"/>
            </a:pPr>
            <a:r>
              <a:rPr lang="fr-FR" sz="2000" u="sng" dirty="0">
                <a:solidFill>
                  <a:schemeClr val="bg2">
                    <a:lumMod val="50000"/>
                  </a:schemeClr>
                </a:solidFill>
              </a:rPr>
              <a:t>Portugal</a:t>
            </a:r>
            <a:r>
              <a:rPr lang="fr-FR" sz="2000" dirty="0">
                <a:solidFill>
                  <a:schemeClr val="bg2">
                    <a:lumMod val="50000"/>
                  </a:schemeClr>
                </a:solidFill>
              </a:rPr>
              <a:t> (2) : Açores, Madère</a:t>
            </a:r>
          </a:p>
          <a:p>
            <a:pPr lvl="1"/>
            <a:endParaRPr lang="fr-FR" sz="2000" dirty="0">
              <a:solidFill>
                <a:schemeClr val="bg2">
                  <a:lumMod val="50000"/>
                </a:schemeClr>
              </a:solidFill>
            </a:endParaRPr>
          </a:p>
          <a:p>
            <a:pPr lvl="1"/>
            <a:r>
              <a:rPr lang="fr-FR" dirty="0">
                <a:solidFill>
                  <a:schemeClr val="bg2">
                    <a:lumMod val="50000"/>
                  </a:schemeClr>
                </a:solidFill>
              </a:rPr>
              <a:t>+ possibilité d’inclure autres territoires danois, néerlandais et français (article 355 §6 TFUE)</a:t>
            </a:r>
          </a:p>
          <a:p>
            <a:pPr lvl="1"/>
            <a:endParaRPr lang="fr-FR" sz="1400" dirty="0">
              <a:solidFill>
                <a:schemeClr val="bg2">
                  <a:lumMod val="50000"/>
                </a:schemeClr>
              </a:solidFill>
            </a:endParaRPr>
          </a:p>
          <a:p>
            <a:pPr marL="457200" indent="-457200">
              <a:buAutoNum type="arabicParenR" startAt="2"/>
            </a:pPr>
            <a:r>
              <a:rPr lang="fr-FR" sz="2000" b="1" u="sng" dirty="0">
                <a:solidFill>
                  <a:srgbClr val="38859C"/>
                </a:solidFill>
              </a:rPr>
              <a:t>Avant : territoires intégrés (pas de statut RUP existant)</a:t>
            </a:r>
          </a:p>
          <a:p>
            <a:endParaRPr lang="fr-FR" sz="2000" b="1" u="sng" dirty="0">
              <a:solidFill>
                <a:srgbClr val="38859C"/>
              </a:solidFill>
            </a:endParaRPr>
          </a:p>
          <a:p>
            <a:pPr marL="800100" lvl="1" indent="-342900">
              <a:buFont typeface="Wingdings" pitchFamily="2" charset="2"/>
              <a:buChar char="Ø"/>
            </a:pPr>
            <a:r>
              <a:rPr lang="fr-FR" sz="2000" dirty="0">
                <a:solidFill>
                  <a:schemeClr val="bg2">
                    <a:lumMod val="50000"/>
                  </a:schemeClr>
                </a:solidFill>
              </a:rPr>
              <a:t>Algérie </a:t>
            </a:r>
          </a:p>
          <a:p>
            <a:pPr marL="800100" lvl="1" indent="-342900">
              <a:buFont typeface="Wingdings" pitchFamily="2" charset="2"/>
              <a:buChar char="Ø"/>
            </a:pPr>
            <a:r>
              <a:rPr lang="fr-FR" sz="2000" dirty="0">
                <a:solidFill>
                  <a:schemeClr val="bg2">
                    <a:lumMod val="50000"/>
                  </a:schemeClr>
                </a:solidFill>
              </a:rPr>
              <a:t>Groenland</a:t>
            </a:r>
          </a:p>
          <a:p>
            <a:pPr lvl="1"/>
            <a:endParaRPr lang="fr-FR" sz="2400" dirty="0">
              <a:solidFill>
                <a:schemeClr val="bg2">
                  <a:lumMod val="50000"/>
                </a:schemeClr>
              </a:solidFill>
            </a:endParaRPr>
          </a:p>
        </p:txBody>
      </p:sp>
    </p:spTree>
    <p:extLst>
      <p:ext uri="{BB962C8B-B14F-4D97-AF65-F5344CB8AC3E}">
        <p14:creationId xmlns:p14="http://schemas.microsoft.com/office/powerpoint/2010/main" val="10533308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3DF5D24-4310-5E4A-9548-AFF9F17D278F}"/>
              </a:ext>
            </a:extLst>
          </p:cNvPr>
          <p:cNvSpPr>
            <a:spLocks noGrp="1"/>
          </p:cNvSpPr>
          <p:nvPr>
            <p:ph type="title"/>
          </p:nvPr>
        </p:nvSpPr>
        <p:spPr/>
        <p:txBody>
          <a:bodyPr/>
          <a:lstStyle/>
          <a:p>
            <a:r>
              <a:rPr lang="fr-FR" dirty="0"/>
              <a:t>Territoires intégrés actuels</a:t>
            </a:r>
          </a:p>
        </p:txBody>
      </p:sp>
      <p:pic>
        <p:nvPicPr>
          <p:cNvPr id="5" name="Image 4">
            <a:extLst>
              <a:ext uri="{FF2B5EF4-FFF2-40B4-BE49-F238E27FC236}">
                <a16:creationId xmlns:a16="http://schemas.microsoft.com/office/drawing/2014/main" id="{2F0FDA86-3B64-8342-B40E-536F002BEB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56713"/>
            <a:ext cx="9144000" cy="4001773"/>
          </a:xfrm>
          <a:prstGeom prst="rect">
            <a:avLst/>
          </a:prstGeom>
        </p:spPr>
      </p:pic>
      <p:sp>
        <p:nvSpPr>
          <p:cNvPr id="6" name="ZoneTexte 5">
            <a:extLst>
              <a:ext uri="{FF2B5EF4-FFF2-40B4-BE49-F238E27FC236}">
                <a16:creationId xmlns:a16="http://schemas.microsoft.com/office/drawing/2014/main" id="{576CDB33-E2BC-DC44-A666-66CB0300055A}"/>
              </a:ext>
            </a:extLst>
          </p:cNvPr>
          <p:cNvSpPr txBox="1"/>
          <p:nvPr/>
        </p:nvSpPr>
        <p:spPr>
          <a:xfrm>
            <a:off x="6800850" y="5801361"/>
            <a:ext cx="2343150" cy="285114"/>
          </a:xfrm>
          <a:prstGeom prst="rect">
            <a:avLst/>
          </a:prstGeom>
          <a:noFill/>
        </p:spPr>
        <p:txBody>
          <a:bodyPr wrap="square" rtlCol="0">
            <a:spAutoFit/>
          </a:bodyPr>
          <a:lstStyle/>
          <a:p>
            <a:r>
              <a:rPr lang="fr-FR" sz="1200" dirty="0"/>
              <a:t>Source : Commission européenne</a:t>
            </a:r>
          </a:p>
        </p:txBody>
      </p:sp>
    </p:spTree>
    <p:extLst>
      <p:ext uri="{BB962C8B-B14F-4D97-AF65-F5344CB8AC3E}">
        <p14:creationId xmlns:p14="http://schemas.microsoft.com/office/powerpoint/2010/main" val="1345411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788E267-9173-F648-8979-5AC610003F24}"/>
              </a:ext>
            </a:extLst>
          </p:cNvPr>
          <p:cNvSpPr>
            <a:spLocks noGrp="1"/>
          </p:cNvSpPr>
          <p:nvPr>
            <p:ph type="title"/>
          </p:nvPr>
        </p:nvSpPr>
        <p:spPr/>
        <p:txBody>
          <a:bodyPr/>
          <a:lstStyle/>
          <a:p>
            <a:r>
              <a:rPr lang="fr-FR" dirty="0"/>
              <a:t>L’adhésion à l’UE</a:t>
            </a:r>
          </a:p>
        </p:txBody>
      </p:sp>
      <p:sp>
        <p:nvSpPr>
          <p:cNvPr id="3" name="Espace réservé du texte 2">
            <a:extLst>
              <a:ext uri="{FF2B5EF4-FFF2-40B4-BE49-F238E27FC236}">
                <a16:creationId xmlns:a16="http://schemas.microsoft.com/office/drawing/2014/main" id="{04BB6A45-8830-A143-98D8-EE39E5883578}"/>
              </a:ext>
            </a:extLst>
          </p:cNvPr>
          <p:cNvSpPr>
            <a:spLocks noGrp="1"/>
          </p:cNvSpPr>
          <p:nvPr>
            <p:ph type="body" sz="quarter" idx="10"/>
          </p:nvPr>
        </p:nvSpPr>
        <p:spPr>
          <a:xfrm>
            <a:off x="382620" y="1874196"/>
            <a:ext cx="8532779" cy="3875422"/>
          </a:xfrm>
        </p:spPr>
        <p:txBody>
          <a:bodyPr/>
          <a:lstStyle/>
          <a:p>
            <a:pPr marL="0" indent="0">
              <a:buNone/>
            </a:pPr>
            <a:r>
              <a:rPr lang="fr-FR" dirty="0"/>
              <a:t>2 types de critères (ou conditions) d’adhésion :</a:t>
            </a:r>
          </a:p>
          <a:p>
            <a:pPr marL="0" indent="0">
              <a:buNone/>
            </a:pPr>
            <a:endParaRPr lang="fr-FR" sz="2400" dirty="0"/>
          </a:p>
          <a:p>
            <a:pPr lvl="1"/>
            <a:r>
              <a:rPr lang="fr-FR" sz="2400" b="1" dirty="0"/>
              <a:t>Critères d’éligibilité</a:t>
            </a:r>
            <a:r>
              <a:rPr lang="fr-FR" sz="2400" dirty="0"/>
              <a:t> : critères minimums requis pour que la candidature soit recevable </a:t>
            </a:r>
            <a:r>
              <a:rPr lang="fr-FR" sz="2400" dirty="0">
                <a:sym typeface="Wingdings" pitchFamily="2" charset="2"/>
              </a:rPr>
              <a:t> avant l’étape « Etat candidat »</a:t>
            </a:r>
            <a:endParaRPr lang="fr-FR" sz="2400" dirty="0"/>
          </a:p>
          <a:p>
            <a:pPr lvl="1"/>
            <a:endParaRPr lang="fr-FR" sz="2400" dirty="0"/>
          </a:p>
          <a:p>
            <a:pPr lvl="1"/>
            <a:r>
              <a:rPr lang="fr-FR" sz="2400" b="1" dirty="0"/>
              <a:t>Critères d’admission</a:t>
            </a:r>
            <a:r>
              <a:rPr lang="fr-FR" sz="2400" dirty="0"/>
              <a:t> : critères qui doivent être remplis (ou en bonne voie de l’être) au moment de l’adhésion </a:t>
            </a:r>
            <a:r>
              <a:rPr lang="fr-FR" sz="2400" dirty="0">
                <a:sym typeface="Wingdings" pitchFamily="2" charset="2"/>
              </a:rPr>
              <a:t> après l’étape « Etat candidat »</a:t>
            </a:r>
            <a:endParaRPr lang="fr-FR" sz="2400" dirty="0"/>
          </a:p>
          <a:p>
            <a:pPr lvl="1"/>
            <a:endParaRPr lang="fr-FR" dirty="0"/>
          </a:p>
        </p:txBody>
      </p:sp>
      <p:sp>
        <p:nvSpPr>
          <p:cNvPr id="4" name="Rectangle 3">
            <a:extLst>
              <a:ext uri="{FF2B5EF4-FFF2-40B4-BE49-F238E27FC236}">
                <a16:creationId xmlns:a16="http://schemas.microsoft.com/office/drawing/2014/main" id="{4B86A758-10EB-0E4F-920D-5BFA429AF1FC}"/>
              </a:ext>
            </a:extLst>
          </p:cNvPr>
          <p:cNvSpPr/>
          <p:nvPr/>
        </p:nvSpPr>
        <p:spPr>
          <a:xfrm>
            <a:off x="717884" y="2550695"/>
            <a:ext cx="8085221" cy="1122947"/>
          </a:xfrm>
          <a:prstGeom prst="rect">
            <a:avLst/>
          </a:prstGeom>
          <a:noFill/>
          <a:ln w="38100">
            <a:solidFill>
              <a:srgbClr val="FFC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017754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25035C6-5005-A146-8D0C-99EEA13F0E3D}"/>
              </a:ext>
            </a:extLst>
          </p:cNvPr>
          <p:cNvSpPr>
            <a:spLocks noGrp="1"/>
          </p:cNvSpPr>
          <p:nvPr>
            <p:ph type="title"/>
          </p:nvPr>
        </p:nvSpPr>
        <p:spPr/>
        <p:txBody>
          <a:bodyPr/>
          <a:lstStyle/>
          <a:p>
            <a:r>
              <a:rPr lang="fr-FR" dirty="0"/>
              <a:t>Anciens territoires intégrés</a:t>
            </a:r>
          </a:p>
        </p:txBody>
      </p:sp>
      <p:sp>
        <p:nvSpPr>
          <p:cNvPr id="3" name="Espace réservé du texte 2">
            <a:extLst>
              <a:ext uri="{FF2B5EF4-FFF2-40B4-BE49-F238E27FC236}">
                <a16:creationId xmlns:a16="http://schemas.microsoft.com/office/drawing/2014/main" id="{47A7ECEB-7545-1A4F-8B8D-EA8F17256BD7}"/>
              </a:ext>
            </a:extLst>
          </p:cNvPr>
          <p:cNvSpPr>
            <a:spLocks noGrp="1"/>
          </p:cNvSpPr>
          <p:nvPr>
            <p:ph type="body" sz="quarter" idx="10"/>
          </p:nvPr>
        </p:nvSpPr>
        <p:spPr>
          <a:xfrm>
            <a:off x="228600" y="1479550"/>
            <a:ext cx="5214257" cy="4198439"/>
          </a:xfrm>
        </p:spPr>
        <p:txBody>
          <a:bodyPr/>
          <a:lstStyle/>
          <a:p>
            <a:pPr marL="0" indent="0">
              <a:buNone/>
            </a:pPr>
            <a:r>
              <a:rPr lang="fr-FR" sz="1800" b="1" dirty="0">
                <a:solidFill>
                  <a:srgbClr val="29849B"/>
                </a:solidFill>
              </a:rPr>
              <a:t>Le cas de l’Algérie française </a:t>
            </a:r>
          </a:p>
          <a:p>
            <a:endParaRPr lang="fr-FR" sz="1800" dirty="0"/>
          </a:p>
          <a:p>
            <a:r>
              <a:rPr lang="fr-FR" sz="1800" dirty="0">
                <a:sym typeface="Wingdings" pitchFamily="2" charset="2"/>
              </a:rPr>
              <a:t>Demande la France pour intégration de ses départements d’outre-mer dans la CEE</a:t>
            </a:r>
          </a:p>
          <a:p>
            <a:r>
              <a:rPr lang="fr-FR" sz="1800" dirty="0">
                <a:sym typeface="Wingdings" pitchFamily="2" charset="2"/>
              </a:rPr>
              <a:t>Territoires d’outre-mer d’Afrique occidentale et équatoriale : ne constituaient pas une partie de la France métropolitaine  non-intégrés mais associés (pour la plupart)</a:t>
            </a:r>
          </a:p>
          <a:p>
            <a:r>
              <a:rPr lang="fr-FR" sz="1800" dirty="0">
                <a:sym typeface="Wingdings" pitchFamily="2" charset="2"/>
              </a:rPr>
              <a:t>1962 : indépendance de l’Algérie (132 ans d’occupation française)  sortie de la CEE</a:t>
            </a:r>
          </a:p>
          <a:p>
            <a:r>
              <a:rPr lang="fr-FR" sz="1800" dirty="0">
                <a:sym typeface="Wingdings" pitchFamily="2" charset="2"/>
              </a:rPr>
              <a:t>Pose question par rapport à la candidature du Maroc (hors Europe géo)</a:t>
            </a:r>
          </a:p>
          <a:p>
            <a:endParaRPr lang="fr-FR" sz="1800" dirty="0">
              <a:sym typeface="Wingdings" pitchFamily="2" charset="2"/>
            </a:endParaRPr>
          </a:p>
        </p:txBody>
      </p:sp>
      <p:pic>
        <p:nvPicPr>
          <p:cNvPr id="5" name="Image 4">
            <a:extLst>
              <a:ext uri="{FF2B5EF4-FFF2-40B4-BE49-F238E27FC236}">
                <a16:creationId xmlns:a16="http://schemas.microsoft.com/office/drawing/2014/main" id="{6B5ACB09-346D-D74E-B1DA-D80E697167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28569" y="2986606"/>
            <a:ext cx="3713508" cy="3685656"/>
          </a:xfrm>
          <a:prstGeom prst="rect">
            <a:avLst/>
          </a:prstGeom>
        </p:spPr>
      </p:pic>
    </p:spTree>
    <p:extLst>
      <p:ext uri="{BB962C8B-B14F-4D97-AF65-F5344CB8AC3E}">
        <p14:creationId xmlns:p14="http://schemas.microsoft.com/office/powerpoint/2010/main" val="19854369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5DDE071-586E-7F46-8AF5-DA8F6E682BF0}"/>
              </a:ext>
            </a:extLst>
          </p:cNvPr>
          <p:cNvSpPr>
            <a:spLocks noGrp="1"/>
          </p:cNvSpPr>
          <p:nvPr>
            <p:ph type="title"/>
          </p:nvPr>
        </p:nvSpPr>
        <p:spPr/>
        <p:txBody>
          <a:bodyPr/>
          <a:lstStyle/>
          <a:p>
            <a:r>
              <a:rPr lang="fr-FR" dirty="0"/>
              <a:t>Anciens territoires intégrés</a:t>
            </a:r>
          </a:p>
        </p:txBody>
      </p:sp>
      <p:sp>
        <p:nvSpPr>
          <p:cNvPr id="3" name="Espace réservé du texte 2">
            <a:extLst>
              <a:ext uri="{FF2B5EF4-FFF2-40B4-BE49-F238E27FC236}">
                <a16:creationId xmlns:a16="http://schemas.microsoft.com/office/drawing/2014/main" id="{7EDBA0F0-6DB7-AC4B-ADCF-87A2536D3B06}"/>
              </a:ext>
            </a:extLst>
          </p:cNvPr>
          <p:cNvSpPr>
            <a:spLocks noGrp="1"/>
          </p:cNvSpPr>
          <p:nvPr>
            <p:ph type="body" sz="quarter" idx="10"/>
          </p:nvPr>
        </p:nvSpPr>
        <p:spPr>
          <a:xfrm>
            <a:off x="228600" y="1400176"/>
            <a:ext cx="8686800" cy="1900238"/>
          </a:xfrm>
        </p:spPr>
        <p:txBody>
          <a:bodyPr/>
          <a:lstStyle/>
          <a:p>
            <a:pPr marL="0" indent="0">
              <a:buNone/>
            </a:pPr>
            <a:r>
              <a:rPr lang="fr-FR" sz="2000" b="1" dirty="0">
                <a:solidFill>
                  <a:srgbClr val="29849B"/>
                </a:solidFill>
              </a:rPr>
              <a:t>Le cas du Groenland</a:t>
            </a:r>
          </a:p>
          <a:p>
            <a:pPr marL="0" indent="0">
              <a:buNone/>
            </a:pPr>
            <a:endParaRPr lang="fr-FR" sz="1050" b="1" dirty="0">
              <a:solidFill>
                <a:srgbClr val="29849B"/>
              </a:solidFill>
            </a:endParaRPr>
          </a:p>
          <a:p>
            <a:pPr lvl="1"/>
            <a:r>
              <a:rPr lang="fr-FR" sz="1800" dirty="0"/>
              <a:t>Initialement : territoire intégré </a:t>
            </a:r>
            <a:r>
              <a:rPr lang="fr-FR" sz="1800" dirty="0">
                <a:sym typeface="Wingdings" pitchFamily="2" charset="2"/>
              </a:rPr>
              <a:t> </a:t>
            </a:r>
            <a:r>
              <a:rPr lang="fr-FR" sz="1800" dirty="0"/>
              <a:t>fait partie du Danemark et peu d’autonomie (&gt;&lt; Iles Féroé)</a:t>
            </a:r>
          </a:p>
          <a:p>
            <a:pPr lvl="1"/>
            <a:r>
              <a:rPr lang="fr-FR" sz="1800" dirty="0"/>
              <a:t>1979 : obtient plus d’autonomie </a:t>
            </a:r>
          </a:p>
          <a:p>
            <a:pPr lvl="1"/>
            <a:r>
              <a:rPr lang="fr-FR" sz="1800" dirty="0">
                <a:sym typeface="Wingdings" pitchFamily="2" charset="2"/>
              </a:rPr>
              <a:t>1985 : sortie de la CEE par référendum  c</a:t>
            </a:r>
            <a:r>
              <a:rPr lang="fr-FR" sz="1800" dirty="0"/>
              <a:t>hangement de statut (PTOM)</a:t>
            </a:r>
          </a:p>
          <a:p>
            <a:pPr marL="457200" lvl="1" indent="0">
              <a:buNone/>
            </a:pPr>
            <a:endParaRPr lang="fr-FR" sz="1800" dirty="0">
              <a:sym typeface="Wingdings" pitchFamily="2" charset="2"/>
            </a:endParaRPr>
          </a:p>
          <a:p>
            <a:pPr lvl="1"/>
            <a:endParaRPr lang="fr-FR" sz="1800" dirty="0"/>
          </a:p>
        </p:txBody>
      </p:sp>
      <p:pic>
        <p:nvPicPr>
          <p:cNvPr id="5" name="Image 4">
            <a:extLst>
              <a:ext uri="{FF2B5EF4-FFF2-40B4-BE49-F238E27FC236}">
                <a16:creationId xmlns:a16="http://schemas.microsoft.com/office/drawing/2014/main" id="{E49292D1-0E68-D341-BC93-D7E02C31CB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9200" y="3243262"/>
            <a:ext cx="4114800" cy="3430247"/>
          </a:xfrm>
          <a:prstGeom prst="rect">
            <a:avLst/>
          </a:prstGeom>
        </p:spPr>
      </p:pic>
      <p:sp>
        <p:nvSpPr>
          <p:cNvPr id="6" name="ZoneTexte 5">
            <a:extLst>
              <a:ext uri="{FF2B5EF4-FFF2-40B4-BE49-F238E27FC236}">
                <a16:creationId xmlns:a16="http://schemas.microsoft.com/office/drawing/2014/main" id="{4273093D-3160-3640-A5A6-E00961D921E6}"/>
              </a:ext>
            </a:extLst>
          </p:cNvPr>
          <p:cNvSpPr txBox="1"/>
          <p:nvPr/>
        </p:nvSpPr>
        <p:spPr>
          <a:xfrm>
            <a:off x="228600" y="3622421"/>
            <a:ext cx="4800600" cy="1754326"/>
          </a:xfrm>
          <a:prstGeom prst="rect">
            <a:avLst/>
          </a:prstGeom>
          <a:noFill/>
        </p:spPr>
        <p:txBody>
          <a:bodyPr wrap="square" rtlCol="0">
            <a:spAutoFit/>
          </a:bodyPr>
          <a:lstStyle/>
          <a:p>
            <a:r>
              <a:rPr lang="fr-FR" dirty="0">
                <a:solidFill>
                  <a:schemeClr val="bg2">
                    <a:lumMod val="50000"/>
                  </a:schemeClr>
                </a:solidFill>
              </a:rPr>
              <a:t>Problèmes évoqués pour la sortie de la CEE : </a:t>
            </a:r>
          </a:p>
          <a:p>
            <a:endParaRPr lang="fr-FR" dirty="0">
              <a:solidFill>
                <a:schemeClr val="bg2">
                  <a:lumMod val="50000"/>
                </a:schemeClr>
              </a:solidFill>
            </a:endParaRPr>
          </a:p>
          <a:p>
            <a:pPr lvl="1">
              <a:buFont typeface="Wingdings" pitchFamily="2" charset="2"/>
              <a:buChar char="ü"/>
            </a:pPr>
            <a:r>
              <a:rPr lang="fr-FR" dirty="0">
                <a:solidFill>
                  <a:schemeClr val="bg2">
                    <a:lumMod val="50000"/>
                  </a:schemeClr>
                </a:solidFill>
              </a:rPr>
              <a:t>politique commune de la pêche</a:t>
            </a:r>
          </a:p>
          <a:p>
            <a:pPr lvl="1">
              <a:buFont typeface="Wingdings" pitchFamily="2" charset="2"/>
              <a:buChar char="ü"/>
            </a:pPr>
            <a:r>
              <a:rPr lang="fr-FR" dirty="0">
                <a:solidFill>
                  <a:schemeClr val="bg2">
                    <a:lumMod val="50000"/>
                  </a:schemeClr>
                </a:solidFill>
              </a:rPr>
              <a:t>éloignement géographique </a:t>
            </a:r>
          </a:p>
          <a:p>
            <a:pPr lvl="1">
              <a:buFont typeface="Wingdings" pitchFamily="2" charset="2"/>
              <a:buChar char="ü"/>
            </a:pPr>
            <a:r>
              <a:rPr lang="fr-FR" dirty="0">
                <a:solidFill>
                  <a:schemeClr val="bg2">
                    <a:lumMod val="50000"/>
                  </a:schemeClr>
                </a:solidFill>
              </a:rPr>
              <a:t>différences culturelles et ethniques (98% d’Inuits)</a:t>
            </a:r>
          </a:p>
        </p:txBody>
      </p:sp>
    </p:spTree>
    <p:extLst>
      <p:ext uri="{BB962C8B-B14F-4D97-AF65-F5344CB8AC3E}">
        <p14:creationId xmlns:p14="http://schemas.microsoft.com/office/powerpoint/2010/main" val="11226583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DD81E398-A68E-F941-9B5B-7D847F4DA5E8}"/>
              </a:ext>
            </a:extLst>
          </p:cNvPr>
          <p:cNvPicPr/>
          <p:nvPr/>
        </p:nvPicPr>
        <p:blipFill rotWithShape="1">
          <a:blip r:embed="rId2">
            <a:extLst>
              <a:ext uri="{28A0092B-C50C-407E-A947-70E740481C1C}">
                <a14:useLocalDpi xmlns:a14="http://schemas.microsoft.com/office/drawing/2010/main" val="0"/>
              </a:ext>
            </a:extLst>
          </a:blip>
          <a:srcRect l="2525" r="2835"/>
          <a:stretch/>
        </p:blipFill>
        <p:spPr>
          <a:xfrm>
            <a:off x="0" y="975361"/>
            <a:ext cx="9144000" cy="5006834"/>
          </a:xfrm>
          <a:prstGeom prst="rect">
            <a:avLst/>
          </a:prstGeom>
        </p:spPr>
      </p:pic>
      <p:sp>
        <p:nvSpPr>
          <p:cNvPr id="7" name="Triangle 24">
            <a:extLst>
              <a:ext uri="{FF2B5EF4-FFF2-40B4-BE49-F238E27FC236}">
                <a16:creationId xmlns:a16="http://schemas.microsoft.com/office/drawing/2014/main" id="{5801AE8B-61A0-4842-B2AA-450CF23A4987}"/>
              </a:ext>
            </a:extLst>
          </p:cNvPr>
          <p:cNvSpPr/>
          <p:nvPr/>
        </p:nvSpPr>
        <p:spPr>
          <a:xfrm rot="1996439">
            <a:off x="1682840" y="3140260"/>
            <a:ext cx="1310640" cy="765810"/>
          </a:xfrm>
          <a:custGeom>
            <a:avLst/>
            <a:gdLst>
              <a:gd name="connsiteX0" fmla="*/ 0 w 403220"/>
              <a:gd name="connsiteY0" fmla="*/ 175316 h 175316"/>
              <a:gd name="connsiteX1" fmla="*/ 201610 w 403220"/>
              <a:gd name="connsiteY1" fmla="*/ 0 h 175316"/>
              <a:gd name="connsiteX2" fmla="*/ 403220 w 403220"/>
              <a:gd name="connsiteY2" fmla="*/ 175316 h 175316"/>
              <a:gd name="connsiteX3" fmla="*/ 0 w 403220"/>
              <a:gd name="connsiteY3" fmla="*/ 175316 h 175316"/>
              <a:gd name="connsiteX0" fmla="*/ 0 w 473459"/>
              <a:gd name="connsiteY0" fmla="*/ 289067 h 289067"/>
              <a:gd name="connsiteX1" fmla="*/ 271849 w 473459"/>
              <a:gd name="connsiteY1" fmla="*/ 0 h 289067"/>
              <a:gd name="connsiteX2" fmla="*/ 473459 w 473459"/>
              <a:gd name="connsiteY2" fmla="*/ 175316 h 289067"/>
              <a:gd name="connsiteX3" fmla="*/ 0 w 473459"/>
              <a:gd name="connsiteY3" fmla="*/ 289067 h 289067"/>
              <a:gd name="connsiteX0" fmla="*/ 0 w 528154"/>
              <a:gd name="connsiteY0" fmla="*/ 289067 h 289067"/>
              <a:gd name="connsiteX1" fmla="*/ 271849 w 528154"/>
              <a:gd name="connsiteY1" fmla="*/ 0 h 289067"/>
              <a:gd name="connsiteX2" fmla="*/ 528154 w 528154"/>
              <a:gd name="connsiteY2" fmla="*/ 246044 h 289067"/>
              <a:gd name="connsiteX3" fmla="*/ 0 w 528154"/>
              <a:gd name="connsiteY3" fmla="*/ 289067 h 289067"/>
              <a:gd name="connsiteX0" fmla="*/ 0 w 528154"/>
              <a:gd name="connsiteY0" fmla="*/ 289067 h 289067"/>
              <a:gd name="connsiteX1" fmla="*/ 271849 w 528154"/>
              <a:gd name="connsiteY1" fmla="*/ 0 h 289067"/>
              <a:gd name="connsiteX2" fmla="*/ 528154 w 528154"/>
              <a:gd name="connsiteY2" fmla="*/ 246044 h 289067"/>
              <a:gd name="connsiteX3" fmla="*/ 0 w 528154"/>
              <a:gd name="connsiteY3" fmla="*/ 289067 h 289067"/>
              <a:gd name="connsiteX0" fmla="*/ 0 w 494252"/>
              <a:gd name="connsiteY0" fmla="*/ 301760 h 301760"/>
              <a:gd name="connsiteX1" fmla="*/ 237947 w 494252"/>
              <a:gd name="connsiteY1" fmla="*/ 0 h 301760"/>
              <a:gd name="connsiteX2" fmla="*/ 494252 w 494252"/>
              <a:gd name="connsiteY2" fmla="*/ 246044 h 301760"/>
              <a:gd name="connsiteX3" fmla="*/ 0 w 494252"/>
              <a:gd name="connsiteY3" fmla="*/ 301760 h 301760"/>
              <a:gd name="connsiteX0" fmla="*/ 0 w 494252"/>
              <a:gd name="connsiteY0" fmla="*/ 301760 h 301760"/>
              <a:gd name="connsiteX1" fmla="*/ 237947 w 494252"/>
              <a:gd name="connsiteY1" fmla="*/ 0 h 301760"/>
              <a:gd name="connsiteX2" fmla="*/ 494252 w 494252"/>
              <a:gd name="connsiteY2" fmla="*/ 246044 h 301760"/>
              <a:gd name="connsiteX3" fmla="*/ 0 w 494252"/>
              <a:gd name="connsiteY3" fmla="*/ 301760 h 301760"/>
              <a:gd name="connsiteX0" fmla="*/ 0 w 473833"/>
              <a:gd name="connsiteY0" fmla="*/ 301760 h 301760"/>
              <a:gd name="connsiteX1" fmla="*/ 237947 w 473833"/>
              <a:gd name="connsiteY1" fmla="*/ 0 h 301760"/>
              <a:gd name="connsiteX2" fmla="*/ 473833 w 473833"/>
              <a:gd name="connsiteY2" fmla="*/ 274377 h 301760"/>
              <a:gd name="connsiteX3" fmla="*/ 0 w 473833"/>
              <a:gd name="connsiteY3" fmla="*/ 301760 h 301760"/>
              <a:gd name="connsiteX0" fmla="*/ 0 w 504857"/>
              <a:gd name="connsiteY0" fmla="*/ 306796 h 306796"/>
              <a:gd name="connsiteX1" fmla="*/ 268971 w 504857"/>
              <a:gd name="connsiteY1" fmla="*/ 0 h 306796"/>
              <a:gd name="connsiteX2" fmla="*/ 504857 w 504857"/>
              <a:gd name="connsiteY2" fmla="*/ 274377 h 306796"/>
              <a:gd name="connsiteX3" fmla="*/ 0 w 504857"/>
              <a:gd name="connsiteY3" fmla="*/ 306796 h 306796"/>
              <a:gd name="connsiteX0" fmla="*/ 0 w 488265"/>
              <a:gd name="connsiteY0" fmla="*/ 310925 h 310925"/>
              <a:gd name="connsiteX1" fmla="*/ 252379 w 488265"/>
              <a:gd name="connsiteY1" fmla="*/ 0 h 310925"/>
              <a:gd name="connsiteX2" fmla="*/ 488265 w 488265"/>
              <a:gd name="connsiteY2" fmla="*/ 274377 h 310925"/>
              <a:gd name="connsiteX3" fmla="*/ 0 w 488265"/>
              <a:gd name="connsiteY3" fmla="*/ 310925 h 310925"/>
              <a:gd name="connsiteX0" fmla="*/ 0 w 501562"/>
              <a:gd name="connsiteY0" fmla="*/ 313083 h 313083"/>
              <a:gd name="connsiteX1" fmla="*/ 265676 w 501562"/>
              <a:gd name="connsiteY1" fmla="*/ 0 h 313083"/>
              <a:gd name="connsiteX2" fmla="*/ 501562 w 501562"/>
              <a:gd name="connsiteY2" fmla="*/ 274377 h 313083"/>
              <a:gd name="connsiteX3" fmla="*/ 0 w 501562"/>
              <a:gd name="connsiteY3" fmla="*/ 313083 h 313083"/>
              <a:gd name="connsiteX0" fmla="*/ 0 w 501562"/>
              <a:gd name="connsiteY0" fmla="*/ 313083 h 313083"/>
              <a:gd name="connsiteX1" fmla="*/ 265676 w 501562"/>
              <a:gd name="connsiteY1" fmla="*/ 0 h 313083"/>
              <a:gd name="connsiteX2" fmla="*/ 501562 w 501562"/>
              <a:gd name="connsiteY2" fmla="*/ 274377 h 313083"/>
              <a:gd name="connsiteX3" fmla="*/ 0 w 501562"/>
              <a:gd name="connsiteY3" fmla="*/ 313083 h 313083"/>
              <a:gd name="connsiteX0" fmla="*/ 0 w 493835"/>
              <a:gd name="connsiteY0" fmla="*/ 318652 h 318652"/>
              <a:gd name="connsiteX1" fmla="*/ 257949 w 493835"/>
              <a:gd name="connsiteY1" fmla="*/ 0 h 318652"/>
              <a:gd name="connsiteX2" fmla="*/ 493835 w 493835"/>
              <a:gd name="connsiteY2" fmla="*/ 274377 h 318652"/>
              <a:gd name="connsiteX3" fmla="*/ 0 w 493835"/>
              <a:gd name="connsiteY3" fmla="*/ 318652 h 318652"/>
              <a:gd name="connsiteX0" fmla="*/ 0 w 493835"/>
              <a:gd name="connsiteY0" fmla="*/ 318652 h 318652"/>
              <a:gd name="connsiteX1" fmla="*/ 257949 w 493835"/>
              <a:gd name="connsiteY1" fmla="*/ 0 h 318652"/>
              <a:gd name="connsiteX2" fmla="*/ 493835 w 493835"/>
              <a:gd name="connsiteY2" fmla="*/ 274377 h 318652"/>
              <a:gd name="connsiteX3" fmla="*/ 0 w 493835"/>
              <a:gd name="connsiteY3" fmla="*/ 318652 h 318652"/>
              <a:gd name="connsiteX0" fmla="*/ 0 w 490518"/>
              <a:gd name="connsiteY0" fmla="*/ 318652 h 318652"/>
              <a:gd name="connsiteX1" fmla="*/ 257949 w 490518"/>
              <a:gd name="connsiteY1" fmla="*/ 0 h 318652"/>
              <a:gd name="connsiteX2" fmla="*/ 490518 w 490518"/>
              <a:gd name="connsiteY2" fmla="*/ 276753 h 318652"/>
              <a:gd name="connsiteX3" fmla="*/ 0 w 490518"/>
              <a:gd name="connsiteY3" fmla="*/ 318652 h 318652"/>
              <a:gd name="connsiteX0" fmla="*/ 0 w 492810"/>
              <a:gd name="connsiteY0" fmla="*/ 315215 h 315215"/>
              <a:gd name="connsiteX1" fmla="*/ 260241 w 492810"/>
              <a:gd name="connsiteY1" fmla="*/ 0 h 315215"/>
              <a:gd name="connsiteX2" fmla="*/ 492810 w 492810"/>
              <a:gd name="connsiteY2" fmla="*/ 276753 h 315215"/>
              <a:gd name="connsiteX3" fmla="*/ 0 w 492810"/>
              <a:gd name="connsiteY3" fmla="*/ 315215 h 315215"/>
              <a:gd name="connsiteX0" fmla="*/ 0 w 490517"/>
              <a:gd name="connsiteY0" fmla="*/ 318652 h 318652"/>
              <a:gd name="connsiteX1" fmla="*/ 257948 w 490517"/>
              <a:gd name="connsiteY1" fmla="*/ 0 h 318652"/>
              <a:gd name="connsiteX2" fmla="*/ 490517 w 490517"/>
              <a:gd name="connsiteY2" fmla="*/ 276753 h 318652"/>
              <a:gd name="connsiteX3" fmla="*/ 0 w 490517"/>
              <a:gd name="connsiteY3" fmla="*/ 318652 h 318652"/>
              <a:gd name="connsiteX0" fmla="*/ 0 w 490517"/>
              <a:gd name="connsiteY0" fmla="*/ 318652 h 318652"/>
              <a:gd name="connsiteX1" fmla="*/ 257948 w 490517"/>
              <a:gd name="connsiteY1" fmla="*/ 0 h 318652"/>
              <a:gd name="connsiteX2" fmla="*/ 490517 w 490517"/>
              <a:gd name="connsiteY2" fmla="*/ 276753 h 318652"/>
              <a:gd name="connsiteX3" fmla="*/ 0 w 490517"/>
              <a:gd name="connsiteY3" fmla="*/ 318652 h 318652"/>
            </a:gdLst>
            <a:ahLst/>
            <a:cxnLst>
              <a:cxn ang="0">
                <a:pos x="connsiteX0" y="connsiteY0"/>
              </a:cxn>
              <a:cxn ang="0">
                <a:pos x="connsiteX1" y="connsiteY1"/>
              </a:cxn>
              <a:cxn ang="0">
                <a:pos x="connsiteX2" y="connsiteY2"/>
              </a:cxn>
              <a:cxn ang="0">
                <a:pos x="connsiteX3" y="connsiteY3"/>
              </a:cxn>
            </a:cxnLst>
            <a:rect l="l" t="t" r="r" b="b"/>
            <a:pathLst>
              <a:path w="490517" h="318652">
                <a:moveTo>
                  <a:pt x="0" y="318652"/>
                </a:moveTo>
                <a:lnTo>
                  <a:pt x="257948" y="0"/>
                </a:lnTo>
                <a:lnTo>
                  <a:pt x="490517" y="276753"/>
                </a:lnTo>
                <a:cubicBezTo>
                  <a:pt x="241669" y="136875"/>
                  <a:pt x="46937" y="276632"/>
                  <a:pt x="0" y="318652"/>
                </a:cubicBezTo>
                <a:close/>
              </a:path>
            </a:pathLst>
          </a:custGeom>
          <a:solidFill>
            <a:srgbClr val="1B8493"/>
          </a:solidFill>
          <a:ln>
            <a:solidFill>
              <a:srgbClr val="1B849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477091" tIns="238548" rIns="477091" bIns="238548" numCol="1" spcCol="0" rtlCol="0" fromWordArt="0" anchor="ctr" anchorCtr="0" forceAA="0" compatLnSpc="1">
            <a:prstTxWarp prst="textNoShape">
              <a:avLst/>
            </a:prstTxWarp>
            <a:noAutofit/>
          </a:bodyPr>
          <a:lstStyle/>
          <a:p>
            <a:endParaRPr lang="fr-FR"/>
          </a:p>
        </p:txBody>
      </p:sp>
      <p:sp>
        <p:nvSpPr>
          <p:cNvPr id="8" name="Ellipse 7">
            <a:extLst>
              <a:ext uri="{FF2B5EF4-FFF2-40B4-BE49-F238E27FC236}">
                <a16:creationId xmlns:a16="http://schemas.microsoft.com/office/drawing/2014/main" id="{02A6FB61-BD68-9D48-AC5D-9217D72105B3}"/>
              </a:ext>
            </a:extLst>
          </p:cNvPr>
          <p:cNvSpPr/>
          <p:nvPr/>
        </p:nvSpPr>
        <p:spPr>
          <a:xfrm>
            <a:off x="645916" y="3484570"/>
            <a:ext cx="2152015" cy="2081530"/>
          </a:xfrm>
          <a:prstGeom prst="ellipse">
            <a:avLst/>
          </a:prstGeom>
          <a:solidFill>
            <a:schemeClr val="bg1"/>
          </a:solidFill>
          <a:ln w="28575">
            <a:solidFill>
              <a:srgbClr val="1B849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477091" tIns="238548" rIns="477091" bIns="238548" numCol="1" spcCol="0" rtlCol="0" fromWordArt="0" anchor="ctr" anchorCtr="0" forceAA="0" compatLnSpc="1">
            <a:prstTxWarp prst="textNoShape">
              <a:avLst/>
            </a:prstTxWarp>
            <a:noAutofit/>
          </a:bodyPr>
          <a:lstStyle/>
          <a:p>
            <a:endParaRPr lang="fr-FR"/>
          </a:p>
        </p:txBody>
      </p:sp>
      <p:pic>
        <p:nvPicPr>
          <p:cNvPr id="10" name="Image 9">
            <a:extLst>
              <a:ext uri="{FF2B5EF4-FFF2-40B4-BE49-F238E27FC236}">
                <a16:creationId xmlns:a16="http://schemas.microsoft.com/office/drawing/2014/main" id="{7099EE28-0C15-E242-A93D-5BDD760A0A5F}"/>
              </a:ext>
            </a:extLst>
          </p:cNvPr>
          <p:cNvPicPr/>
          <p:nvPr/>
        </p:nvPicPr>
        <p:blipFill rotWithShape="1">
          <a:blip r:embed="rId3">
            <a:extLst>
              <a:ext uri="{28A0092B-C50C-407E-A947-70E740481C1C}">
                <a14:useLocalDpi xmlns:a14="http://schemas.microsoft.com/office/drawing/2010/main" val="0"/>
              </a:ext>
            </a:extLst>
          </a:blip>
          <a:srcRect l="17306" t="27823" r="16398"/>
          <a:stretch/>
        </p:blipFill>
        <p:spPr>
          <a:xfrm>
            <a:off x="899126" y="3965996"/>
            <a:ext cx="1759014" cy="1321929"/>
          </a:xfrm>
          <a:prstGeom prst="rect">
            <a:avLst/>
          </a:prstGeom>
        </p:spPr>
      </p:pic>
      <p:pic>
        <p:nvPicPr>
          <p:cNvPr id="11" name="Image 10">
            <a:extLst>
              <a:ext uri="{FF2B5EF4-FFF2-40B4-BE49-F238E27FC236}">
                <a16:creationId xmlns:a16="http://schemas.microsoft.com/office/drawing/2014/main" id="{4F74CE03-5015-7E4B-B2A1-CC16D354CB87}"/>
              </a:ext>
            </a:extLst>
          </p:cNvPr>
          <p:cNvPicPr>
            <a:picLocks noChangeAspect="1"/>
          </p:cNvPicPr>
          <p:nvPr/>
        </p:nvPicPr>
        <p:blipFill>
          <a:blip r:embed="rId4"/>
          <a:stretch>
            <a:fillRect/>
          </a:stretch>
        </p:blipFill>
        <p:spPr>
          <a:xfrm>
            <a:off x="1482154" y="4077402"/>
            <a:ext cx="1175986" cy="871006"/>
          </a:xfrm>
          <a:prstGeom prst="rect">
            <a:avLst/>
          </a:prstGeom>
        </p:spPr>
      </p:pic>
      <p:sp>
        <p:nvSpPr>
          <p:cNvPr id="9" name="ZoneTexte 8">
            <a:extLst>
              <a:ext uri="{FF2B5EF4-FFF2-40B4-BE49-F238E27FC236}">
                <a16:creationId xmlns:a16="http://schemas.microsoft.com/office/drawing/2014/main" id="{5D4B2F94-21C4-D142-8AFE-5CD20365D272}"/>
              </a:ext>
            </a:extLst>
          </p:cNvPr>
          <p:cNvSpPr txBox="1"/>
          <p:nvPr/>
        </p:nvSpPr>
        <p:spPr>
          <a:xfrm>
            <a:off x="1930540" y="6132196"/>
            <a:ext cx="3742944" cy="338554"/>
          </a:xfrm>
          <a:prstGeom prst="rect">
            <a:avLst/>
          </a:prstGeom>
          <a:noFill/>
        </p:spPr>
        <p:txBody>
          <a:bodyPr wrap="square" rtlCol="0">
            <a:spAutoFit/>
          </a:bodyPr>
          <a:lstStyle/>
          <a:p>
            <a:r>
              <a:rPr lang="fr-FR" sz="1600" dirty="0">
                <a:solidFill>
                  <a:schemeClr val="bg1">
                    <a:lumMod val="50000"/>
                  </a:schemeClr>
                </a:solidFill>
              </a:rPr>
              <a:t>© Annie Niessen 2020</a:t>
            </a:r>
          </a:p>
        </p:txBody>
      </p:sp>
    </p:spTree>
    <p:extLst>
      <p:ext uri="{BB962C8B-B14F-4D97-AF65-F5344CB8AC3E}">
        <p14:creationId xmlns:p14="http://schemas.microsoft.com/office/powerpoint/2010/main" val="301534055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121BAC22-8E41-3642-AA4D-91D589A4F36D}"/>
              </a:ext>
            </a:extLst>
          </p:cNvPr>
          <p:cNvSpPr>
            <a:spLocks noGrp="1"/>
          </p:cNvSpPr>
          <p:nvPr>
            <p:ph type="body" sz="quarter" idx="10"/>
          </p:nvPr>
        </p:nvSpPr>
        <p:spPr/>
        <p:txBody>
          <a:bodyPr/>
          <a:lstStyle/>
          <a:p>
            <a:endParaRPr lang="fr-FR" dirty="0"/>
          </a:p>
          <a:p>
            <a:endParaRPr lang="fr-FR" dirty="0"/>
          </a:p>
          <a:p>
            <a:endParaRPr lang="fr-FR" dirty="0"/>
          </a:p>
          <a:p>
            <a:endParaRPr lang="fr-FR" dirty="0"/>
          </a:p>
          <a:p>
            <a:pPr marL="0" indent="0" algn="ctr">
              <a:buNone/>
            </a:pPr>
            <a:r>
              <a:rPr lang="fr-FR" sz="3200" b="1" dirty="0">
                <a:solidFill>
                  <a:srgbClr val="29849B"/>
                </a:solidFill>
              </a:rPr>
              <a:t>6. Interprétation économique</a:t>
            </a:r>
          </a:p>
        </p:txBody>
      </p:sp>
    </p:spTree>
    <p:extLst>
      <p:ext uri="{BB962C8B-B14F-4D97-AF65-F5344CB8AC3E}">
        <p14:creationId xmlns:p14="http://schemas.microsoft.com/office/powerpoint/2010/main" val="37466095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C98DCC-F494-2B47-902E-743093F855B9}"/>
              </a:ext>
            </a:extLst>
          </p:cNvPr>
          <p:cNvSpPr>
            <a:spLocks noGrp="1"/>
          </p:cNvSpPr>
          <p:nvPr>
            <p:ph type="title"/>
          </p:nvPr>
        </p:nvSpPr>
        <p:spPr/>
        <p:txBody>
          <a:bodyPr/>
          <a:lstStyle/>
          <a:p>
            <a:r>
              <a:rPr lang="fr-FR" dirty="0"/>
              <a:t>Interprétation économique</a:t>
            </a:r>
          </a:p>
        </p:txBody>
      </p:sp>
      <p:sp>
        <p:nvSpPr>
          <p:cNvPr id="3" name="Espace réservé du texte 2">
            <a:extLst>
              <a:ext uri="{FF2B5EF4-FFF2-40B4-BE49-F238E27FC236}">
                <a16:creationId xmlns:a16="http://schemas.microsoft.com/office/drawing/2014/main" id="{0603B78E-F46E-F041-99D2-98DB93087347}"/>
              </a:ext>
            </a:extLst>
          </p:cNvPr>
          <p:cNvSpPr>
            <a:spLocks noGrp="1"/>
          </p:cNvSpPr>
          <p:nvPr>
            <p:ph type="body" sz="quarter" idx="10"/>
          </p:nvPr>
        </p:nvSpPr>
        <p:spPr/>
        <p:txBody>
          <a:bodyPr/>
          <a:lstStyle/>
          <a:p>
            <a:pPr marL="0" indent="0">
              <a:buNone/>
            </a:pPr>
            <a:r>
              <a:rPr lang="fr-FR" sz="2000" b="1" dirty="0">
                <a:solidFill>
                  <a:srgbClr val="38859C"/>
                </a:solidFill>
              </a:rPr>
              <a:t>Economie ouverte sur le monde</a:t>
            </a:r>
          </a:p>
          <a:p>
            <a:pPr marL="0" indent="0">
              <a:buNone/>
            </a:pPr>
            <a:endParaRPr lang="fr-FR" sz="1800" dirty="0"/>
          </a:p>
          <a:p>
            <a:pPr marL="0" indent="0">
              <a:buNone/>
            </a:pPr>
            <a:r>
              <a:rPr lang="fr-FR" sz="1800" dirty="0"/>
              <a:t>Article 3 TUE: « économie sociale de marché »</a:t>
            </a:r>
          </a:p>
          <a:p>
            <a:pPr>
              <a:buFont typeface="Wingdings" pitchFamily="2" charset="2"/>
              <a:buChar char="Ø"/>
            </a:pPr>
            <a:r>
              <a:rPr lang="fr-FR" sz="1800" dirty="0"/>
              <a:t>Pas de critères économiques mentionnés dans le discours</a:t>
            </a:r>
          </a:p>
          <a:p>
            <a:pPr>
              <a:buFont typeface="Wingdings" pitchFamily="2" charset="2"/>
              <a:buChar char="Ø"/>
            </a:pPr>
            <a:r>
              <a:rPr lang="fr-FR" sz="1800" dirty="0"/>
              <a:t>Pas d’arguments économiques évoqués lors des cas d’adhésion (&gt;&lt; arguments politiques)</a:t>
            </a:r>
          </a:p>
          <a:p>
            <a:pPr>
              <a:buFont typeface="Wingdings" pitchFamily="2" charset="2"/>
              <a:buChar char="Ø"/>
            </a:pPr>
            <a:r>
              <a:rPr lang="fr-FR" sz="1800" dirty="0"/>
              <a:t>Mais un critère implicite : un Etat européen est un Etat qui adhère à l’idée d’une économie ouverte sur le monde et de marché </a:t>
            </a:r>
          </a:p>
          <a:p>
            <a:pPr>
              <a:buFont typeface="Wingdings" pitchFamily="2" charset="2"/>
              <a:buChar char="Ø"/>
            </a:pPr>
            <a:r>
              <a:rPr lang="fr-FR" sz="1800" dirty="0"/>
              <a:t>Pas suffisant pour pouvoir être éligible mais nécessaire pour le bon fonctionnement UE</a:t>
            </a:r>
          </a:p>
          <a:p>
            <a:pPr>
              <a:buFont typeface="Wingdings" pitchFamily="2" charset="2"/>
              <a:buChar char="Ø"/>
            </a:pPr>
            <a:r>
              <a:rPr lang="fr-FR" sz="1800" dirty="0"/>
              <a:t>À mi-chemin entre condition d’éligibilité et condition d’admission (// interprétation politique)</a:t>
            </a:r>
          </a:p>
          <a:p>
            <a:pPr>
              <a:buFont typeface="Wingdings" pitchFamily="2" charset="2"/>
              <a:buChar char="Ø"/>
            </a:pPr>
            <a:endParaRPr lang="fr-FR" sz="1800" dirty="0"/>
          </a:p>
          <a:p>
            <a:pPr>
              <a:buFont typeface="Wingdings" pitchFamily="2" charset="2"/>
              <a:buChar char="Ø"/>
            </a:pPr>
            <a:endParaRPr lang="fr-FR" sz="1800" dirty="0"/>
          </a:p>
          <a:p>
            <a:endParaRPr lang="fr-FR" sz="1800" dirty="0"/>
          </a:p>
          <a:p>
            <a:pPr marL="0" indent="0">
              <a:buNone/>
            </a:pPr>
            <a:endParaRPr lang="fr-FR" dirty="0"/>
          </a:p>
        </p:txBody>
      </p:sp>
    </p:spTree>
    <p:extLst>
      <p:ext uri="{BB962C8B-B14F-4D97-AF65-F5344CB8AC3E}">
        <p14:creationId xmlns:p14="http://schemas.microsoft.com/office/powerpoint/2010/main" val="224153078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8BA93E-14E4-A04F-A0A3-7F0104041C39}"/>
              </a:ext>
            </a:extLst>
          </p:cNvPr>
          <p:cNvSpPr>
            <a:spLocks noGrp="1"/>
          </p:cNvSpPr>
          <p:nvPr>
            <p:ph type="title"/>
          </p:nvPr>
        </p:nvSpPr>
        <p:spPr/>
        <p:txBody>
          <a:bodyPr/>
          <a:lstStyle/>
          <a:p>
            <a:r>
              <a:rPr lang="fr-FR" dirty="0"/>
              <a:t>Conclusion</a:t>
            </a:r>
          </a:p>
        </p:txBody>
      </p:sp>
      <p:sp>
        <p:nvSpPr>
          <p:cNvPr id="3" name="Espace réservé du texte 2">
            <a:extLst>
              <a:ext uri="{FF2B5EF4-FFF2-40B4-BE49-F238E27FC236}">
                <a16:creationId xmlns:a16="http://schemas.microsoft.com/office/drawing/2014/main" id="{0C90DE30-4F63-A047-9C4E-3848D8E2C317}"/>
              </a:ext>
            </a:extLst>
          </p:cNvPr>
          <p:cNvSpPr>
            <a:spLocks noGrp="1"/>
          </p:cNvSpPr>
          <p:nvPr>
            <p:ph type="body" sz="quarter" idx="10"/>
          </p:nvPr>
        </p:nvSpPr>
        <p:spPr>
          <a:xfrm>
            <a:off x="271462" y="1479550"/>
            <a:ext cx="8643937" cy="4270068"/>
          </a:xfrm>
        </p:spPr>
        <p:txBody>
          <a:bodyPr/>
          <a:lstStyle/>
          <a:p>
            <a:pPr marL="0" indent="0">
              <a:buNone/>
            </a:pPr>
            <a:r>
              <a:rPr lang="fr-FR" sz="2000" b="1" dirty="0">
                <a:solidFill>
                  <a:srgbClr val="29849B"/>
                </a:solidFill>
              </a:rPr>
              <a:t>A travers ces interprétations de l’Europe, l’UE…</a:t>
            </a:r>
          </a:p>
          <a:p>
            <a:pPr marL="0" indent="0">
              <a:buNone/>
            </a:pPr>
            <a:endParaRPr lang="fr-FR" sz="1800" dirty="0"/>
          </a:p>
          <a:p>
            <a:r>
              <a:rPr lang="fr-FR" sz="1800" dirty="0"/>
              <a:t>… met en avant une certaine vision de l’Europe : géographique, occidentale, berceau de la démocratie, pays avec des valeurs, ...</a:t>
            </a:r>
          </a:p>
          <a:p>
            <a:r>
              <a:rPr lang="fr-FR" sz="1800" dirty="0"/>
              <a:t>… passe sous silence d’autres représentations : colonisation, Eurasie, Eurafrique, guerres de religion, valeurs pas toujours respectées, …</a:t>
            </a:r>
          </a:p>
          <a:p>
            <a:r>
              <a:rPr lang="fr-FR" sz="1800" dirty="0"/>
              <a:t>… crée sa propre interprétation normative du caractère européen d’un Etat</a:t>
            </a:r>
          </a:p>
          <a:p>
            <a:endParaRPr lang="fr-FR" sz="1800" b="1" dirty="0"/>
          </a:p>
          <a:p>
            <a:pPr marL="0" indent="0">
              <a:buNone/>
            </a:pPr>
            <a:r>
              <a:rPr lang="fr-FR" sz="1800" b="1" dirty="0"/>
              <a:t>Les critères d’éligibilité (les interprétations) que nous venons de voir sont-ils appropriés ? légitimes ? représentent-ils bien l’Europe actuelle ? </a:t>
            </a:r>
          </a:p>
          <a:p>
            <a:endParaRPr lang="fr-FR" sz="1800" dirty="0"/>
          </a:p>
          <a:p>
            <a:endParaRPr lang="fr-FR" sz="1800" dirty="0"/>
          </a:p>
          <a:p>
            <a:pPr marL="0" indent="0">
              <a:buNone/>
            </a:pPr>
            <a:endParaRPr lang="fr-FR" dirty="0"/>
          </a:p>
        </p:txBody>
      </p:sp>
    </p:spTree>
    <p:extLst>
      <p:ext uri="{BB962C8B-B14F-4D97-AF65-F5344CB8AC3E}">
        <p14:creationId xmlns:p14="http://schemas.microsoft.com/office/powerpoint/2010/main" val="19391957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3BBC007-CFE3-0F4A-8448-1F5E38BA71C4}"/>
              </a:ext>
            </a:extLst>
          </p:cNvPr>
          <p:cNvSpPr>
            <a:spLocks noGrp="1"/>
          </p:cNvSpPr>
          <p:nvPr>
            <p:ph type="title"/>
          </p:nvPr>
        </p:nvSpPr>
        <p:spPr/>
        <p:txBody>
          <a:bodyPr/>
          <a:lstStyle/>
          <a:p>
            <a:r>
              <a:rPr lang="fr-FR" dirty="0"/>
              <a:t>Travail</a:t>
            </a:r>
          </a:p>
        </p:txBody>
      </p:sp>
      <p:sp>
        <p:nvSpPr>
          <p:cNvPr id="3" name="Espace réservé du texte 2">
            <a:extLst>
              <a:ext uri="{FF2B5EF4-FFF2-40B4-BE49-F238E27FC236}">
                <a16:creationId xmlns:a16="http://schemas.microsoft.com/office/drawing/2014/main" id="{6EB83912-8DA5-3D4C-8613-F447B1F5160D}"/>
              </a:ext>
            </a:extLst>
          </p:cNvPr>
          <p:cNvSpPr>
            <a:spLocks noGrp="1"/>
          </p:cNvSpPr>
          <p:nvPr>
            <p:ph type="body" sz="quarter" idx="10"/>
          </p:nvPr>
        </p:nvSpPr>
        <p:spPr>
          <a:xfrm>
            <a:off x="228600" y="1628774"/>
            <a:ext cx="8686800" cy="4120843"/>
          </a:xfrm>
        </p:spPr>
        <p:txBody>
          <a:bodyPr/>
          <a:lstStyle/>
          <a:p>
            <a:pPr marL="0" indent="0" algn="just">
              <a:buNone/>
            </a:pPr>
            <a:r>
              <a:rPr lang="fr-FR" sz="2000" dirty="0">
                <a:sym typeface="Wingdings" pitchFamily="2" charset="2"/>
              </a:rPr>
              <a:t>Dans le travail, vous avez l’occasion d’en choisir d’autres, d’en garder certains, de tous les changer, de les adapter et d’opter pour des critères qui vous semblent les plus pertinents pour évaluer l’éligibilité (le caractère européen) d’un Etat </a:t>
            </a:r>
          </a:p>
          <a:p>
            <a:pPr marL="0" indent="0" algn="just">
              <a:buNone/>
            </a:pPr>
            <a:endParaRPr lang="fr-FR" sz="2000" dirty="0">
              <a:sym typeface="Wingdings" pitchFamily="2" charset="2"/>
            </a:endParaRPr>
          </a:p>
          <a:p>
            <a:pPr algn="just">
              <a:buFont typeface="Wingdings" pitchFamily="2" charset="2"/>
              <a:buChar char="à"/>
            </a:pPr>
            <a:r>
              <a:rPr lang="fr-FR" sz="2000" dirty="0">
                <a:sym typeface="Wingdings" pitchFamily="2" charset="2"/>
              </a:rPr>
              <a:t>Prendre le passé en compte : on est en 2020 et on part de ce qui existe et de l’état actuel de l’UE</a:t>
            </a:r>
          </a:p>
          <a:p>
            <a:pPr algn="just">
              <a:buFont typeface="Wingdings" pitchFamily="2" charset="2"/>
              <a:buChar char="à"/>
            </a:pPr>
            <a:r>
              <a:rPr lang="fr-FR" sz="2000" dirty="0">
                <a:sym typeface="Wingdings" pitchFamily="2" charset="2"/>
              </a:rPr>
              <a:t>Déterminer les critères qui vous semblent pertinents et argumenter pourquoi</a:t>
            </a:r>
          </a:p>
          <a:p>
            <a:pPr marL="0" indent="0" algn="just">
              <a:buNone/>
            </a:pPr>
            <a:endParaRPr lang="fr-FR" sz="2000" dirty="0">
              <a:sym typeface="Wingdings" pitchFamily="2" charset="2"/>
            </a:endParaRPr>
          </a:p>
          <a:p>
            <a:pPr algn="just">
              <a:buFont typeface="Wingdings" pitchFamily="2" charset="2"/>
              <a:buChar char="à"/>
            </a:pPr>
            <a:endParaRPr lang="fr-FR" sz="2000" dirty="0">
              <a:sym typeface="Wingdings" pitchFamily="2" charset="2"/>
            </a:endParaRPr>
          </a:p>
          <a:p>
            <a:pPr marL="0" indent="0">
              <a:buNone/>
            </a:pPr>
            <a:endParaRPr lang="fr-FR" sz="1800" dirty="0">
              <a:sym typeface="Wingdings" pitchFamily="2" charset="2"/>
            </a:endParaRPr>
          </a:p>
        </p:txBody>
      </p:sp>
    </p:spTree>
    <p:extLst>
      <p:ext uri="{BB962C8B-B14F-4D97-AF65-F5344CB8AC3E}">
        <p14:creationId xmlns:p14="http://schemas.microsoft.com/office/powerpoint/2010/main" val="1894610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788E267-9173-F648-8979-5AC610003F24}"/>
              </a:ext>
            </a:extLst>
          </p:cNvPr>
          <p:cNvSpPr>
            <a:spLocks noGrp="1"/>
          </p:cNvSpPr>
          <p:nvPr>
            <p:ph type="title"/>
          </p:nvPr>
        </p:nvSpPr>
        <p:spPr/>
        <p:txBody>
          <a:bodyPr/>
          <a:lstStyle/>
          <a:p>
            <a:r>
              <a:rPr lang="fr-FR" dirty="0"/>
              <a:t>Clause d’adhésion</a:t>
            </a:r>
          </a:p>
        </p:txBody>
      </p:sp>
      <p:sp>
        <p:nvSpPr>
          <p:cNvPr id="3" name="Espace réservé du texte 2">
            <a:extLst>
              <a:ext uri="{FF2B5EF4-FFF2-40B4-BE49-F238E27FC236}">
                <a16:creationId xmlns:a16="http://schemas.microsoft.com/office/drawing/2014/main" id="{04BB6A45-8830-A143-98D8-EE39E5883578}"/>
              </a:ext>
            </a:extLst>
          </p:cNvPr>
          <p:cNvSpPr>
            <a:spLocks noGrp="1"/>
          </p:cNvSpPr>
          <p:nvPr>
            <p:ph type="body" sz="quarter" idx="10"/>
          </p:nvPr>
        </p:nvSpPr>
        <p:spPr>
          <a:xfrm>
            <a:off x="228600" y="1628774"/>
            <a:ext cx="8686800" cy="4120843"/>
          </a:xfrm>
        </p:spPr>
        <p:txBody>
          <a:bodyPr/>
          <a:lstStyle/>
          <a:p>
            <a:pPr marL="0" indent="0">
              <a:buNone/>
            </a:pPr>
            <a:r>
              <a:rPr lang="fr-FR" sz="2000" b="1" dirty="0">
                <a:solidFill>
                  <a:srgbClr val="29849B"/>
                </a:solidFill>
              </a:rPr>
              <a:t>Que peut-on dire de l’Article 49 TUE ? </a:t>
            </a:r>
          </a:p>
          <a:p>
            <a:endParaRPr lang="fr-FR" sz="2400" dirty="0"/>
          </a:p>
          <a:p>
            <a:pPr lvl="1"/>
            <a:r>
              <a:rPr lang="fr-FR" sz="2000" dirty="0"/>
              <a:t>Peu précis, sujet à interprétation </a:t>
            </a:r>
          </a:p>
          <a:p>
            <a:pPr lvl="1"/>
            <a:r>
              <a:rPr lang="fr-FR" sz="2000" dirty="0"/>
              <a:t>Ouverture régionale (l’« Europe ») mais « fermeture » au reste du monde</a:t>
            </a:r>
          </a:p>
          <a:p>
            <a:pPr lvl="1"/>
            <a:r>
              <a:rPr lang="fr-FR" sz="2000" dirty="0"/>
              <a:t>Fermeture à d’autres types d’organisations que les Etats (ONG, organisations internationales, régions, …)</a:t>
            </a:r>
          </a:p>
          <a:p>
            <a:pPr lvl="1"/>
            <a:r>
              <a:rPr lang="fr-FR" sz="2000" dirty="0"/>
              <a:t>Plutôt symbolique : l’UE est ouverte à l’élargissement / a vocation à accueillir d’autres Etats mais dans certaines limites</a:t>
            </a:r>
          </a:p>
          <a:p>
            <a:pPr lvl="1"/>
            <a:endParaRPr lang="fr-FR" dirty="0"/>
          </a:p>
        </p:txBody>
      </p:sp>
    </p:spTree>
    <p:extLst>
      <p:ext uri="{BB962C8B-B14F-4D97-AF65-F5344CB8AC3E}">
        <p14:creationId xmlns:p14="http://schemas.microsoft.com/office/powerpoint/2010/main" val="21825700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788E267-9173-F648-8979-5AC610003F24}"/>
              </a:ext>
            </a:extLst>
          </p:cNvPr>
          <p:cNvSpPr>
            <a:spLocks noGrp="1"/>
          </p:cNvSpPr>
          <p:nvPr>
            <p:ph type="title"/>
          </p:nvPr>
        </p:nvSpPr>
        <p:spPr/>
        <p:txBody>
          <a:bodyPr/>
          <a:lstStyle/>
          <a:p>
            <a:r>
              <a:rPr lang="fr-FR" dirty="0"/>
              <a:t>Etats européens</a:t>
            </a:r>
          </a:p>
        </p:txBody>
      </p:sp>
      <p:graphicFrame>
        <p:nvGraphicFramePr>
          <p:cNvPr id="4" name="Tableau 3">
            <a:extLst>
              <a:ext uri="{FF2B5EF4-FFF2-40B4-BE49-F238E27FC236}">
                <a16:creationId xmlns:a16="http://schemas.microsoft.com/office/drawing/2014/main" id="{A466A0EC-802B-894B-9B0A-086D19E264CA}"/>
              </a:ext>
            </a:extLst>
          </p:cNvPr>
          <p:cNvGraphicFramePr>
            <a:graphicFrameLocks noGrp="1"/>
          </p:cNvGraphicFramePr>
          <p:nvPr>
            <p:extLst>
              <p:ext uri="{D42A27DB-BD31-4B8C-83A1-F6EECF244321}">
                <p14:modId xmlns:p14="http://schemas.microsoft.com/office/powerpoint/2010/main" val="1983869291"/>
              </p:ext>
            </p:extLst>
          </p:nvPr>
        </p:nvGraphicFramePr>
        <p:xfrm>
          <a:off x="353960" y="1597328"/>
          <a:ext cx="8561440" cy="2985305"/>
        </p:xfrm>
        <a:graphic>
          <a:graphicData uri="http://schemas.openxmlformats.org/drawingml/2006/table">
            <a:tbl>
              <a:tblPr firstRow="1" bandRow="1">
                <a:tableStyleId>{F5AB1C69-6EDB-4FF4-983F-18BD219EF322}</a:tableStyleId>
              </a:tblPr>
              <a:tblGrid>
                <a:gridCol w="613603">
                  <a:extLst>
                    <a:ext uri="{9D8B030D-6E8A-4147-A177-3AD203B41FA5}">
                      <a16:colId xmlns:a16="http://schemas.microsoft.com/office/drawing/2014/main" val="1480935011"/>
                    </a:ext>
                  </a:extLst>
                </a:gridCol>
                <a:gridCol w="1222744">
                  <a:extLst>
                    <a:ext uri="{9D8B030D-6E8A-4147-A177-3AD203B41FA5}">
                      <a16:colId xmlns:a16="http://schemas.microsoft.com/office/drawing/2014/main" val="3035264860"/>
                    </a:ext>
                  </a:extLst>
                </a:gridCol>
                <a:gridCol w="6725093">
                  <a:extLst>
                    <a:ext uri="{9D8B030D-6E8A-4147-A177-3AD203B41FA5}">
                      <a16:colId xmlns:a16="http://schemas.microsoft.com/office/drawing/2014/main" val="2465306599"/>
                    </a:ext>
                  </a:extLst>
                </a:gridCol>
              </a:tblGrid>
              <a:tr h="344612">
                <a:tc>
                  <a:txBody>
                    <a:bodyPr/>
                    <a:lstStyle/>
                    <a:p>
                      <a:r>
                        <a:rPr lang="fr-FR" sz="1600" dirty="0"/>
                        <a:t>N°</a:t>
                      </a:r>
                    </a:p>
                  </a:txBody>
                  <a:tcPr/>
                </a:tc>
                <a:tc>
                  <a:txBody>
                    <a:bodyPr/>
                    <a:lstStyle/>
                    <a:p>
                      <a:r>
                        <a:rPr lang="fr-FR" sz="1600" dirty="0"/>
                        <a:t>Date</a:t>
                      </a:r>
                    </a:p>
                  </a:txBody>
                  <a:tcPr/>
                </a:tc>
                <a:tc>
                  <a:txBody>
                    <a:bodyPr/>
                    <a:lstStyle/>
                    <a:p>
                      <a:r>
                        <a:rPr lang="fr-FR" sz="1600" dirty="0"/>
                        <a:t>Pays</a:t>
                      </a:r>
                    </a:p>
                  </a:txBody>
                  <a:tcPr/>
                </a:tc>
                <a:extLst>
                  <a:ext uri="{0D108BD9-81ED-4DB2-BD59-A6C34878D82A}">
                    <a16:rowId xmlns:a16="http://schemas.microsoft.com/office/drawing/2014/main" val="119770800"/>
                  </a:ext>
                </a:extLst>
              </a:tr>
              <a:tr h="344612">
                <a:tc>
                  <a:txBody>
                    <a:bodyPr/>
                    <a:lstStyle/>
                    <a:p>
                      <a:r>
                        <a:rPr lang="fr-FR" sz="1400" dirty="0"/>
                        <a:t>1</a:t>
                      </a:r>
                    </a:p>
                  </a:txBody>
                  <a:tcPr/>
                </a:tc>
                <a:tc>
                  <a:txBody>
                    <a:bodyPr/>
                    <a:lstStyle/>
                    <a:p>
                      <a:r>
                        <a:rPr lang="fr-FR" sz="1400" dirty="0"/>
                        <a:t>1973</a:t>
                      </a:r>
                    </a:p>
                  </a:txBody>
                  <a:tcPr/>
                </a:tc>
                <a:tc>
                  <a:txBody>
                    <a:bodyPr/>
                    <a:lstStyle/>
                    <a:p>
                      <a:r>
                        <a:rPr lang="fr-FR" sz="1400" dirty="0"/>
                        <a:t>Royaume-Uni, Irlande, Danemark</a:t>
                      </a:r>
                    </a:p>
                  </a:txBody>
                  <a:tcPr/>
                </a:tc>
                <a:extLst>
                  <a:ext uri="{0D108BD9-81ED-4DB2-BD59-A6C34878D82A}">
                    <a16:rowId xmlns:a16="http://schemas.microsoft.com/office/drawing/2014/main" val="3277233536"/>
                  </a:ext>
                </a:extLst>
              </a:tr>
              <a:tr h="344612">
                <a:tc>
                  <a:txBody>
                    <a:bodyPr/>
                    <a:lstStyle/>
                    <a:p>
                      <a:r>
                        <a:rPr lang="fr-FR" sz="1400" dirty="0"/>
                        <a:t>2</a:t>
                      </a:r>
                    </a:p>
                  </a:txBody>
                  <a:tcPr/>
                </a:tc>
                <a:tc>
                  <a:txBody>
                    <a:bodyPr/>
                    <a:lstStyle/>
                    <a:p>
                      <a:r>
                        <a:rPr lang="fr-FR" sz="1400" dirty="0"/>
                        <a:t>1981</a:t>
                      </a:r>
                    </a:p>
                  </a:txBody>
                  <a:tcPr/>
                </a:tc>
                <a:tc>
                  <a:txBody>
                    <a:bodyPr/>
                    <a:lstStyle/>
                    <a:p>
                      <a:r>
                        <a:rPr lang="fr-FR" sz="1400" dirty="0"/>
                        <a:t>Grèce</a:t>
                      </a:r>
                    </a:p>
                  </a:txBody>
                  <a:tcPr/>
                </a:tc>
                <a:extLst>
                  <a:ext uri="{0D108BD9-81ED-4DB2-BD59-A6C34878D82A}">
                    <a16:rowId xmlns:a16="http://schemas.microsoft.com/office/drawing/2014/main" val="562467369"/>
                  </a:ext>
                </a:extLst>
              </a:tr>
              <a:tr h="344612">
                <a:tc>
                  <a:txBody>
                    <a:bodyPr/>
                    <a:lstStyle/>
                    <a:p>
                      <a:r>
                        <a:rPr lang="fr-FR" sz="1400" dirty="0"/>
                        <a:t>3</a:t>
                      </a:r>
                    </a:p>
                  </a:txBody>
                  <a:tcPr/>
                </a:tc>
                <a:tc>
                  <a:txBody>
                    <a:bodyPr/>
                    <a:lstStyle/>
                    <a:p>
                      <a:r>
                        <a:rPr lang="fr-FR" sz="1400" dirty="0"/>
                        <a:t>1986</a:t>
                      </a:r>
                    </a:p>
                  </a:txBody>
                  <a:tcPr/>
                </a:tc>
                <a:tc>
                  <a:txBody>
                    <a:bodyPr/>
                    <a:lstStyle/>
                    <a:p>
                      <a:r>
                        <a:rPr lang="fr-FR" sz="1400" dirty="0"/>
                        <a:t>Espagne, Portugal</a:t>
                      </a:r>
                    </a:p>
                  </a:txBody>
                  <a:tcPr/>
                </a:tc>
                <a:extLst>
                  <a:ext uri="{0D108BD9-81ED-4DB2-BD59-A6C34878D82A}">
                    <a16:rowId xmlns:a16="http://schemas.microsoft.com/office/drawing/2014/main" val="4171439769"/>
                  </a:ext>
                </a:extLst>
              </a:tr>
              <a:tr h="344612">
                <a:tc>
                  <a:txBody>
                    <a:bodyPr/>
                    <a:lstStyle/>
                    <a:p>
                      <a:r>
                        <a:rPr lang="fr-FR" sz="1400" dirty="0"/>
                        <a:t>4</a:t>
                      </a:r>
                    </a:p>
                  </a:txBody>
                  <a:tcPr/>
                </a:tc>
                <a:tc>
                  <a:txBody>
                    <a:bodyPr/>
                    <a:lstStyle/>
                    <a:p>
                      <a:r>
                        <a:rPr lang="fr-FR" sz="1400" dirty="0"/>
                        <a:t>1995</a:t>
                      </a:r>
                    </a:p>
                  </a:txBody>
                  <a:tcPr/>
                </a:tc>
                <a:tc>
                  <a:txBody>
                    <a:bodyPr/>
                    <a:lstStyle/>
                    <a:p>
                      <a:r>
                        <a:rPr lang="fr-FR" sz="1400" dirty="0"/>
                        <a:t>Autriche, Finlande, Suède</a:t>
                      </a:r>
                    </a:p>
                  </a:txBody>
                  <a:tcPr/>
                </a:tc>
                <a:extLst>
                  <a:ext uri="{0D108BD9-81ED-4DB2-BD59-A6C34878D82A}">
                    <a16:rowId xmlns:a16="http://schemas.microsoft.com/office/drawing/2014/main" val="1544604762"/>
                  </a:ext>
                </a:extLst>
              </a:tr>
              <a:tr h="957445">
                <a:tc>
                  <a:txBody>
                    <a:bodyPr/>
                    <a:lstStyle/>
                    <a:p>
                      <a:r>
                        <a:rPr lang="fr-FR" sz="1400" dirty="0"/>
                        <a:t>5</a:t>
                      </a:r>
                    </a:p>
                  </a:txBody>
                  <a:tcPr/>
                </a:tc>
                <a:tc>
                  <a:txBody>
                    <a:bodyPr/>
                    <a:lstStyle/>
                    <a:p>
                      <a:r>
                        <a:rPr lang="fr-FR" sz="1400" dirty="0"/>
                        <a:t>2004/2007</a:t>
                      </a:r>
                    </a:p>
                  </a:txBody>
                  <a:tcPr/>
                </a:tc>
                <a:tc>
                  <a:txBody>
                    <a:bodyPr/>
                    <a:lstStyle/>
                    <a:p>
                      <a:r>
                        <a:rPr lang="fr-FR" sz="1400" dirty="0"/>
                        <a:t>Europe centrale et orientale en deux phases : </a:t>
                      </a:r>
                    </a:p>
                    <a:p>
                      <a:pPr marL="342900" indent="-342900">
                        <a:buAutoNum type="arabicPeriod"/>
                      </a:pPr>
                      <a:r>
                        <a:rPr lang="fr-FR" sz="1400" dirty="0"/>
                        <a:t>Chypre, Estonie, Hongrie, Lettonie, Lituanie, Malte, Pologne, République tchèque, Slovaquie, Slovénie</a:t>
                      </a:r>
                    </a:p>
                    <a:p>
                      <a:pPr marL="342900" indent="-342900">
                        <a:buAutoNum type="arabicPeriod"/>
                      </a:pPr>
                      <a:r>
                        <a:rPr lang="fr-FR" sz="1400" dirty="0"/>
                        <a:t>Bulgarie, Roumanie</a:t>
                      </a:r>
                    </a:p>
                  </a:txBody>
                  <a:tcPr/>
                </a:tc>
                <a:extLst>
                  <a:ext uri="{0D108BD9-81ED-4DB2-BD59-A6C34878D82A}">
                    <a16:rowId xmlns:a16="http://schemas.microsoft.com/office/drawing/2014/main" val="99272856"/>
                  </a:ext>
                </a:extLst>
              </a:tr>
              <a:tr h="246005">
                <a:tc>
                  <a:txBody>
                    <a:bodyPr/>
                    <a:lstStyle/>
                    <a:p>
                      <a:r>
                        <a:rPr lang="fr-FR" sz="1400" dirty="0"/>
                        <a:t>6</a:t>
                      </a:r>
                    </a:p>
                  </a:txBody>
                  <a:tcPr/>
                </a:tc>
                <a:tc>
                  <a:txBody>
                    <a:bodyPr/>
                    <a:lstStyle/>
                    <a:p>
                      <a:r>
                        <a:rPr lang="fr-FR" sz="1400" dirty="0"/>
                        <a:t>2013</a:t>
                      </a:r>
                    </a:p>
                  </a:txBody>
                  <a:tcPr/>
                </a:tc>
                <a:tc>
                  <a:txBody>
                    <a:bodyPr/>
                    <a:lstStyle/>
                    <a:p>
                      <a:r>
                        <a:rPr lang="fr-FR" sz="1400" dirty="0"/>
                        <a:t>Croatie</a:t>
                      </a:r>
                    </a:p>
                  </a:txBody>
                  <a:tcPr/>
                </a:tc>
                <a:extLst>
                  <a:ext uri="{0D108BD9-81ED-4DB2-BD59-A6C34878D82A}">
                    <a16:rowId xmlns:a16="http://schemas.microsoft.com/office/drawing/2014/main" val="1888959101"/>
                  </a:ext>
                </a:extLst>
              </a:tr>
            </a:tbl>
          </a:graphicData>
        </a:graphic>
      </p:graphicFrame>
      <p:sp>
        <p:nvSpPr>
          <p:cNvPr id="6" name="ZoneTexte 5">
            <a:extLst>
              <a:ext uri="{FF2B5EF4-FFF2-40B4-BE49-F238E27FC236}">
                <a16:creationId xmlns:a16="http://schemas.microsoft.com/office/drawing/2014/main" id="{532A8CA2-BC98-854A-B8A5-0AC13FBFAF07}"/>
              </a:ext>
            </a:extLst>
          </p:cNvPr>
          <p:cNvSpPr txBox="1"/>
          <p:nvPr/>
        </p:nvSpPr>
        <p:spPr>
          <a:xfrm>
            <a:off x="353960" y="4701947"/>
            <a:ext cx="8294511" cy="646331"/>
          </a:xfrm>
          <a:prstGeom prst="rect">
            <a:avLst/>
          </a:prstGeom>
          <a:noFill/>
        </p:spPr>
        <p:txBody>
          <a:bodyPr wrap="square" rtlCol="0">
            <a:spAutoFit/>
          </a:bodyPr>
          <a:lstStyle/>
          <a:p>
            <a:r>
              <a:rPr lang="fr-FR" dirty="0"/>
              <a:t>+ 6 pays fondateurs (1957) : France, Allemagne, Italie, Belgique, Pays-Bas, Luxembourg</a:t>
            </a:r>
          </a:p>
          <a:p>
            <a:r>
              <a:rPr lang="fr-FR" dirty="0"/>
              <a:t>+ 1 retrait (2020) : Royaume-Uni </a:t>
            </a:r>
          </a:p>
        </p:txBody>
      </p:sp>
      <p:sp>
        <p:nvSpPr>
          <p:cNvPr id="7" name="ZoneTexte 6">
            <a:extLst>
              <a:ext uri="{FF2B5EF4-FFF2-40B4-BE49-F238E27FC236}">
                <a16:creationId xmlns:a16="http://schemas.microsoft.com/office/drawing/2014/main" id="{68422763-2FE2-A644-9C7E-E4A66AF7C503}"/>
              </a:ext>
            </a:extLst>
          </p:cNvPr>
          <p:cNvSpPr txBox="1"/>
          <p:nvPr/>
        </p:nvSpPr>
        <p:spPr>
          <a:xfrm>
            <a:off x="1987107" y="5467592"/>
            <a:ext cx="6220047" cy="646331"/>
          </a:xfrm>
          <a:prstGeom prst="rect">
            <a:avLst/>
          </a:prstGeom>
          <a:noFill/>
        </p:spPr>
        <p:txBody>
          <a:bodyPr wrap="square" rtlCol="0">
            <a:spAutoFit/>
          </a:bodyPr>
          <a:lstStyle/>
          <a:p>
            <a:r>
              <a:rPr lang="fr-FR" dirty="0">
                <a:solidFill>
                  <a:srgbClr val="29849B"/>
                </a:solidFill>
              </a:rPr>
              <a:t>Logiquement, tous ces Etats qui font (ont fait) partie de l’UE sont des « Etats Européens » au sens de l’Article 49 TUE</a:t>
            </a:r>
          </a:p>
        </p:txBody>
      </p:sp>
      <p:sp>
        <p:nvSpPr>
          <p:cNvPr id="3" name="Rectangle 2">
            <a:extLst>
              <a:ext uri="{FF2B5EF4-FFF2-40B4-BE49-F238E27FC236}">
                <a16:creationId xmlns:a16="http://schemas.microsoft.com/office/drawing/2014/main" id="{74A604DD-6C3C-B542-B97D-E5971CCF9ABC}"/>
              </a:ext>
            </a:extLst>
          </p:cNvPr>
          <p:cNvSpPr/>
          <p:nvPr/>
        </p:nvSpPr>
        <p:spPr>
          <a:xfrm>
            <a:off x="1987107" y="5467592"/>
            <a:ext cx="6220047" cy="646331"/>
          </a:xfrm>
          <a:prstGeom prst="rect">
            <a:avLst/>
          </a:prstGeom>
          <a:noFill/>
          <a:ln>
            <a:solidFill>
              <a:srgbClr val="2984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9344108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73E35C0-C8D6-BC45-AEF0-44A06CFCC7F9}"/>
              </a:ext>
            </a:extLst>
          </p:cNvPr>
          <p:cNvSpPr>
            <a:spLocks noGrp="1"/>
          </p:cNvSpPr>
          <p:nvPr>
            <p:ph type="title"/>
          </p:nvPr>
        </p:nvSpPr>
        <p:spPr/>
        <p:txBody>
          <a:bodyPr/>
          <a:lstStyle/>
          <a:p>
            <a:r>
              <a:rPr lang="fr-FR" dirty="0"/>
              <a:t>Etats européens</a:t>
            </a:r>
          </a:p>
        </p:txBody>
      </p:sp>
      <p:sp>
        <p:nvSpPr>
          <p:cNvPr id="4" name="Espace réservé du texte 3">
            <a:extLst>
              <a:ext uri="{FF2B5EF4-FFF2-40B4-BE49-F238E27FC236}">
                <a16:creationId xmlns:a16="http://schemas.microsoft.com/office/drawing/2014/main" id="{6E773936-775F-3F47-B607-A52509024721}"/>
              </a:ext>
            </a:extLst>
          </p:cNvPr>
          <p:cNvSpPr txBox="1">
            <a:spLocks noGrp="1"/>
          </p:cNvSpPr>
          <p:nvPr>
            <p:ph type="body" sz="quarter" idx="10"/>
          </p:nvPr>
        </p:nvSpPr>
        <p:spPr>
          <a:xfrm>
            <a:off x="387350" y="1697370"/>
            <a:ext cx="8528050" cy="4037003"/>
          </a:xfrm>
          <a:prstGeom prst="rect">
            <a:avLst/>
          </a:prstGeom>
          <a:noFill/>
        </p:spPr>
        <p:txBody>
          <a:bodyPr wrap="square" rtlCol="0">
            <a:spAutoFit/>
          </a:bodyPr>
          <a:lstStyle/>
          <a:p>
            <a:r>
              <a:rPr lang="fr-FR" sz="2000" dirty="0"/>
              <a:t>Candidatures </a:t>
            </a:r>
            <a:r>
              <a:rPr lang="fr-FR" sz="2000" u="sng" dirty="0"/>
              <a:t>acceptées</a:t>
            </a:r>
            <a:r>
              <a:rPr lang="fr-FR" sz="2000" dirty="0"/>
              <a:t> puis retirées :</a:t>
            </a:r>
          </a:p>
          <a:p>
            <a:pPr marL="457200" lvl="1" indent="0">
              <a:buNone/>
              <a:tabLst>
                <a:tab pos="4127500" algn="l"/>
              </a:tabLst>
            </a:pPr>
            <a:r>
              <a:rPr lang="fr-FR" sz="1600" dirty="0"/>
              <a:t>- Norvège </a:t>
            </a:r>
          </a:p>
          <a:p>
            <a:pPr marL="457200" lvl="1" indent="0">
              <a:buFontTx/>
              <a:buChar char="-"/>
              <a:tabLst>
                <a:tab pos="4127500" algn="l"/>
              </a:tabLst>
            </a:pPr>
            <a:r>
              <a:rPr lang="fr-FR" sz="1600" dirty="0"/>
              <a:t> Islande</a:t>
            </a:r>
          </a:p>
          <a:p>
            <a:pPr marL="457200" lvl="1" indent="0">
              <a:buFontTx/>
              <a:buChar char="-"/>
              <a:tabLst>
                <a:tab pos="4127500" algn="l"/>
              </a:tabLst>
            </a:pPr>
            <a:r>
              <a:rPr lang="fr-FR" sz="1600" dirty="0"/>
              <a:t> Suisse</a:t>
            </a:r>
          </a:p>
          <a:p>
            <a:r>
              <a:rPr lang="fr-FR" sz="2000" dirty="0"/>
              <a:t>Etats candidats actuellement :</a:t>
            </a:r>
          </a:p>
          <a:p>
            <a:pPr lvl="1">
              <a:buFontTx/>
              <a:buChar char="-"/>
            </a:pPr>
            <a:r>
              <a:rPr lang="fr-FR" sz="1600" dirty="0"/>
              <a:t>Turquie </a:t>
            </a:r>
          </a:p>
          <a:p>
            <a:pPr lvl="1">
              <a:buFontTx/>
              <a:buChar char="-"/>
            </a:pPr>
            <a:r>
              <a:rPr lang="fr-FR" sz="1600" dirty="0"/>
              <a:t>Serbie</a:t>
            </a:r>
          </a:p>
          <a:p>
            <a:pPr lvl="1">
              <a:buFontTx/>
              <a:buChar char="-"/>
            </a:pPr>
            <a:r>
              <a:rPr lang="fr-FR" sz="1600" dirty="0"/>
              <a:t>République de Macédoine du Nord</a:t>
            </a:r>
          </a:p>
          <a:p>
            <a:pPr lvl="1">
              <a:buFontTx/>
              <a:buChar char="-"/>
            </a:pPr>
            <a:r>
              <a:rPr lang="fr-FR" sz="1600" dirty="0"/>
              <a:t>Albanie</a:t>
            </a:r>
          </a:p>
          <a:p>
            <a:pPr lvl="1">
              <a:buFontTx/>
              <a:buChar char="-"/>
            </a:pPr>
            <a:r>
              <a:rPr lang="fr-FR" sz="1600" dirty="0"/>
              <a:t>Monténégro</a:t>
            </a:r>
          </a:p>
          <a:p>
            <a:r>
              <a:rPr lang="fr-FR" sz="2000" dirty="0"/>
              <a:t>Etats candidats potentiels :</a:t>
            </a:r>
          </a:p>
          <a:p>
            <a:pPr lvl="1">
              <a:buFontTx/>
              <a:buChar char="-"/>
            </a:pPr>
            <a:r>
              <a:rPr lang="fr-FR" sz="1600" dirty="0"/>
              <a:t>Bosnie-Herzégovine (avis Commission rendu)</a:t>
            </a:r>
          </a:p>
          <a:p>
            <a:pPr lvl="1">
              <a:buFontTx/>
              <a:buChar char="-"/>
            </a:pPr>
            <a:r>
              <a:rPr lang="fr-FR" sz="1600" dirty="0"/>
              <a:t>Kosovo (pas de demande officielle)</a:t>
            </a:r>
          </a:p>
        </p:txBody>
      </p:sp>
      <p:sp>
        <p:nvSpPr>
          <p:cNvPr id="5" name="ZoneTexte 4">
            <a:extLst>
              <a:ext uri="{FF2B5EF4-FFF2-40B4-BE49-F238E27FC236}">
                <a16:creationId xmlns:a16="http://schemas.microsoft.com/office/drawing/2014/main" id="{C19201AF-1C7F-DD45-BAD5-D180F1D7FB41}"/>
              </a:ext>
            </a:extLst>
          </p:cNvPr>
          <p:cNvSpPr txBox="1"/>
          <p:nvPr/>
        </p:nvSpPr>
        <p:spPr>
          <a:xfrm>
            <a:off x="5403850" y="2601058"/>
            <a:ext cx="2951127" cy="2031325"/>
          </a:xfrm>
          <a:prstGeom prst="rect">
            <a:avLst/>
          </a:prstGeom>
          <a:noFill/>
        </p:spPr>
        <p:txBody>
          <a:bodyPr wrap="square" rtlCol="0">
            <a:spAutoFit/>
          </a:bodyPr>
          <a:lstStyle/>
          <a:p>
            <a:pPr algn="just"/>
            <a:r>
              <a:rPr lang="fr-FR" dirty="0">
                <a:solidFill>
                  <a:srgbClr val="29849B"/>
                </a:solidFill>
              </a:rPr>
              <a:t>Ces Etats dont les demandes d’adhésion ont été acceptées ou sont en voie de l’être pour d’autres raisons que leur éligibilité sont donc des « Etats européens » au sens de l’Article 49 TUE</a:t>
            </a:r>
          </a:p>
        </p:txBody>
      </p:sp>
      <p:sp>
        <p:nvSpPr>
          <p:cNvPr id="6" name="Rectangle 5">
            <a:extLst>
              <a:ext uri="{FF2B5EF4-FFF2-40B4-BE49-F238E27FC236}">
                <a16:creationId xmlns:a16="http://schemas.microsoft.com/office/drawing/2014/main" id="{74B5A66B-86C2-0F40-89B5-F990C4DA8349}"/>
              </a:ext>
            </a:extLst>
          </p:cNvPr>
          <p:cNvSpPr/>
          <p:nvPr/>
        </p:nvSpPr>
        <p:spPr>
          <a:xfrm>
            <a:off x="5403850" y="2601058"/>
            <a:ext cx="2951127" cy="2031325"/>
          </a:xfrm>
          <a:prstGeom prst="rect">
            <a:avLst/>
          </a:prstGeom>
          <a:noFill/>
          <a:ln>
            <a:solidFill>
              <a:srgbClr val="2984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648177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ECA3186-1197-1F44-B46C-3936D7E372EB}"/>
              </a:ext>
            </a:extLst>
          </p:cNvPr>
          <p:cNvSpPr>
            <a:spLocks noGrp="1"/>
          </p:cNvSpPr>
          <p:nvPr>
            <p:ph type="title"/>
          </p:nvPr>
        </p:nvSpPr>
        <p:spPr/>
        <p:txBody>
          <a:bodyPr/>
          <a:lstStyle/>
          <a:p>
            <a:r>
              <a:rPr lang="fr-FR" dirty="0"/>
              <a:t>« Etats européens certains »</a:t>
            </a:r>
          </a:p>
        </p:txBody>
      </p:sp>
      <p:pic>
        <p:nvPicPr>
          <p:cNvPr id="7" name="Image 6">
            <a:extLst>
              <a:ext uri="{FF2B5EF4-FFF2-40B4-BE49-F238E27FC236}">
                <a16:creationId xmlns:a16="http://schemas.microsoft.com/office/drawing/2014/main" id="{31F9FE02-9B7D-BA4D-9B4D-05B5902FD6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0558" y="1384212"/>
            <a:ext cx="4887311" cy="4887311"/>
          </a:xfrm>
          <a:prstGeom prst="rect">
            <a:avLst/>
          </a:prstGeom>
        </p:spPr>
      </p:pic>
      <p:sp>
        <p:nvSpPr>
          <p:cNvPr id="8" name="Rectangle 7">
            <a:extLst>
              <a:ext uri="{FF2B5EF4-FFF2-40B4-BE49-F238E27FC236}">
                <a16:creationId xmlns:a16="http://schemas.microsoft.com/office/drawing/2014/main" id="{B49D09D2-011F-E94A-81EB-A5B30ED218CA}"/>
              </a:ext>
            </a:extLst>
          </p:cNvPr>
          <p:cNvSpPr/>
          <p:nvPr/>
        </p:nvSpPr>
        <p:spPr>
          <a:xfrm>
            <a:off x="6955746" y="1923392"/>
            <a:ext cx="340535" cy="163961"/>
          </a:xfrm>
          <a:prstGeom prst="rect">
            <a:avLst/>
          </a:prstGeom>
          <a:solidFill>
            <a:srgbClr val="3366FF"/>
          </a:solidFill>
          <a:ln>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81EFEC28-DA02-BE48-B04B-3986A20A6799}"/>
              </a:ext>
            </a:extLst>
          </p:cNvPr>
          <p:cNvSpPr/>
          <p:nvPr/>
        </p:nvSpPr>
        <p:spPr>
          <a:xfrm>
            <a:off x="6968354" y="2787914"/>
            <a:ext cx="340535" cy="163961"/>
          </a:xfrm>
          <a:prstGeom prst="rect">
            <a:avLst/>
          </a:prstGeom>
          <a:solidFill>
            <a:srgbClr val="FFCD00"/>
          </a:solidFill>
          <a:ln>
            <a:solidFill>
              <a:srgbClr val="FFC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726C59C6-61C7-094D-A4F2-52865515D892}"/>
              </a:ext>
            </a:extLst>
          </p:cNvPr>
          <p:cNvSpPr/>
          <p:nvPr/>
        </p:nvSpPr>
        <p:spPr>
          <a:xfrm>
            <a:off x="6968356" y="2369026"/>
            <a:ext cx="340535" cy="163961"/>
          </a:xfrm>
          <a:prstGeom prst="rect">
            <a:avLst/>
          </a:prstGeom>
          <a:solidFill>
            <a:srgbClr val="32CC32"/>
          </a:solidFill>
          <a:ln>
            <a:solidFill>
              <a:srgbClr val="32CC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32CC32"/>
              </a:solidFill>
            </a:endParaRPr>
          </a:p>
        </p:txBody>
      </p:sp>
      <p:sp>
        <p:nvSpPr>
          <p:cNvPr id="11" name="ZoneTexte 10">
            <a:extLst>
              <a:ext uri="{FF2B5EF4-FFF2-40B4-BE49-F238E27FC236}">
                <a16:creationId xmlns:a16="http://schemas.microsoft.com/office/drawing/2014/main" id="{501347CE-79DE-724C-BCBB-EFA40ABB7C84}"/>
              </a:ext>
            </a:extLst>
          </p:cNvPr>
          <p:cNvSpPr txBox="1"/>
          <p:nvPr/>
        </p:nvSpPr>
        <p:spPr>
          <a:xfrm>
            <a:off x="7385089" y="1833181"/>
            <a:ext cx="1412590" cy="2677656"/>
          </a:xfrm>
          <a:prstGeom prst="rect">
            <a:avLst/>
          </a:prstGeom>
          <a:noFill/>
        </p:spPr>
        <p:txBody>
          <a:bodyPr wrap="square" rtlCol="0">
            <a:spAutoFit/>
          </a:bodyPr>
          <a:lstStyle/>
          <a:p>
            <a:r>
              <a:rPr lang="fr-FR" sz="1400" dirty="0"/>
              <a:t>Etats membres</a:t>
            </a:r>
          </a:p>
          <a:p>
            <a:endParaRPr lang="fr-FR" sz="1400" dirty="0"/>
          </a:p>
          <a:p>
            <a:r>
              <a:rPr lang="fr-FR" sz="1400" dirty="0"/>
              <a:t>Etats candidats</a:t>
            </a:r>
          </a:p>
          <a:p>
            <a:br>
              <a:rPr lang="fr-FR" sz="1400" dirty="0"/>
            </a:br>
            <a:r>
              <a:rPr lang="fr-FR" sz="1400" dirty="0"/>
              <a:t>Etats candidats potentiels</a:t>
            </a:r>
          </a:p>
          <a:p>
            <a:endParaRPr lang="fr-FR" sz="1400" dirty="0"/>
          </a:p>
          <a:p>
            <a:r>
              <a:rPr lang="fr-FR" sz="1400" dirty="0"/>
              <a:t>Anciens Etats candidats </a:t>
            </a:r>
          </a:p>
          <a:p>
            <a:endParaRPr lang="fr-FR" sz="1400" dirty="0"/>
          </a:p>
          <a:p>
            <a:r>
              <a:rPr lang="fr-FR" sz="1400" dirty="0"/>
              <a:t>Ancien Etat membre</a:t>
            </a:r>
          </a:p>
        </p:txBody>
      </p:sp>
      <p:sp>
        <p:nvSpPr>
          <p:cNvPr id="13" name="Ellipse 12">
            <a:extLst>
              <a:ext uri="{FF2B5EF4-FFF2-40B4-BE49-F238E27FC236}">
                <a16:creationId xmlns:a16="http://schemas.microsoft.com/office/drawing/2014/main" id="{716C099B-36CE-CD43-B53C-8E136D23D5D2}"/>
              </a:ext>
            </a:extLst>
          </p:cNvPr>
          <p:cNvSpPr/>
          <p:nvPr/>
        </p:nvSpPr>
        <p:spPr>
          <a:xfrm>
            <a:off x="3753244" y="4648726"/>
            <a:ext cx="100899" cy="94593"/>
          </a:xfrm>
          <a:prstGeom prst="ellipse">
            <a:avLst/>
          </a:prstGeom>
          <a:solidFill>
            <a:schemeClr val="accent2">
              <a:lumMod val="75000"/>
            </a:schemeClr>
          </a:solidFill>
          <a:ln>
            <a:solidFill>
              <a:schemeClr val="accent2">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FR"/>
          </a:p>
        </p:txBody>
      </p:sp>
      <p:sp>
        <p:nvSpPr>
          <p:cNvPr id="14" name="Ellipse 13">
            <a:extLst>
              <a:ext uri="{FF2B5EF4-FFF2-40B4-BE49-F238E27FC236}">
                <a16:creationId xmlns:a16="http://schemas.microsoft.com/office/drawing/2014/main" id="{1750CB92-1677-1C4F-83A2-9A23CCEF1F66}"/>
              </a:ext>
            </a:extLst>
          </p:cNvPr>
          <p:cNvSpPr/>
          <p:nvPr/>
        </p:nvSpPr>
        <p:spPr>
          <a:xfrm>
            <a:off x="3837326" y="2713960"/>
            <a:ext cx="100899" cy="94593"/>
          </a:xfrm>
          <a:prstGeom prst="ellipse">
            <a:avLst/>
          </a:prstGeom>
          <a:solidFill>
            <a:schemeClr val="accent2">
              <a:lumMod val="75000"/>
            </a:schemeClr>
          </a:solidFill>
          <a:ln>
            <a:solidFill>
              <a:schemeClr val="accent2">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FR"/>
          </a:p>
        </p:txBody>
      </p:sp>
      <p:sp>
        <p:nvSpPr>
          <p:cNvPr id="15" name="Ellipse 14">
            <a:extLst>
              <a:ext uri="{FF2B5EF4-FFF2-40B4-BE49-F238E27FC236}">
                <a16:creationId xmlns:a16="http://schemas.microsoft.com/office/drawing/2014/main" id="{0689ADFE-CA67-BD44-9C24-AF987FCAF814}"/>
              </a:ext>
            </a:extLst>
          </p:cNvPr>
          <p:cNvSpPr/>
          <p:nvPr/>
        </p:nvSpPr>
        <p:spPr>
          <a:xfrm>
            <a:off x="2356197" y="1958075"/>
            <a:ext cx="100899" cy="94593"/>
          </a:xfrm>
          <a:prstGeom prst="ellipse">
            <a:avLst/>
          </a:prstGeom>
          <a:solidFill>
            <a:schemeClr val="accent2">
              <a:lumMod val="75000"/>
            </a:schemeClr>
          </a:solidFill>
          <a:ln>
            <a:solidFill>
              <a:schemeClr val="accent2">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FR"/>
          </a:p>
        </p:txBody>
      </p:sp>
      <p:sp>
        <p:nvSpPr>
          <p:cNvPr id="16" name="Ellipse 15">
            <a:extLst>
              <a:ext uri="{FF2B5EF4-FFF2-40B4-BE49-F238E27FC236}">
                <a16:creationId xmlns:a16="http://schemas.microsoft.com/office/drawing/2014/main" id="{0F21696A-D27E-1E42-87E6-4E27BF9E979A}"/>
              </a:ext>
            </a:extLst>
          </p:cNvPr>
          <p:cNvSpPr/>
          <p:nvPr/>
        </p:nvSpPr>
        <p:spPr>
          <a:xfrm>
            <a:off x="7075562" y="3397509"/>
            <a:ext cx="233327" cy="215556"/>
          </a:xfrm>
          <a:prstGeom prst="ellipse">
            <a:avLst/>
          </a:prstGeom>
          <a:solidFill>
            <a:schemeClr val="accent2">
              <a:lumMod val="75000"/>
            </a:schemeClr>
          </a:solidFill>
          <a:ln>
            <a:solidFill>
              <a:schemeClr val="accent2">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FR"/>
          </a:p>
        </p:txBody>
      </p:sp>
      <p:sp>
        <p:nvSpPr>
          <p:cNvPr id="17" name="Triangle 16">
            <a:extLst>
              <a:ext uri="{FF2B5EF4-FFF2-40B4-BE49-F238E27FC236}">
                <a16:creationId xmlns:a16="http://schemas.microsoft.com/office/drawing/2014/main" id="{C66AB66A-C985-384C-AF90-1F66B5C9C4FE}"/>
              </a:ext>
            </a:extLst>
          </p:cNvPr>
          <p:cNvSpPr/>
          <p:nvPr/>
        </p:nvSpPr>
        <p:spPr>
          <a:xfrm>
            <a:off x="7088174" y="4014952"/>
            <a:ext cx="208105" cy="176386"/>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Triangle 17">
            <a:extLst>
              <a:ext uri="{FF2B5EF4-FFF2-40B4-BE49-F238E27FC236}">
                <a16:creationId xmlns:a16="http://schemas.microsoft.com/office/drawing/2014/main" id="{FDE908ED-9068-1140-A284-D4C7D249E1C6}"/>
              </a:ext>
            </a:extLst>
          </p:cNvPr>
          <p:cNvSpPr/>
          <p:nvPr/>
        </p:nvSpPr>
        <p:spPr>
          <a:xfrm>
            <a:off x="2990193" y="3767958"/>
            <a:ext cx="132430" cy="119818"/>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Triangle 18">
            <a:extLst>
              <a:ext uri="{FF2B5EF4-FFF2-40B4-BE49-F238E27FC236}">
                <a16:creationId xmlns:a16="http://schemas.microsoft.com/office/drawing/2014/main" id="{A546D312-B265-5F4E-A5DC-3E3D523B8137}"/>
              </a:ext>
            </a:extLst>
          </p:cNvPr>
          <p:cNvSpPr/>
          <p:nvPr/>
        </p:nvSpPr>
        <p:spPr>
          <a:xfrm>
            <a:off x="414472" y="1656795"/>
            <a:ext cx="208105" cy="176386"/>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2">
            <a:extLst>
              <a:ext uri="{FF2B5EF4-FFF2-40B4-BE49-F238E27FC236}">
                <a16:creationId xmlns:a16="http://schemas.microsoft.com/office/drawing/2014/main" id="{ADBF9CB2-2CA5-3F4E-A482-2AB1E7717966}"/>
              </a:ext>
            </a:extLst>
          </p:cNvPr>
          <p:cNvSpPr txBox="1"/>
          <p:nvPr/>
        </p:nvSpPr>
        <p:spPr>
          <a:xfrm>
            <a:off x="1881772" y="6300741"/>
            <a:ext cx="3742944" cy="338554"/>
          </a:xfrm>
          <a:prstGeom prst="rect">
            <a:avLst/>
          </a:prstGeom>
          <a:noFill/>
        </p:spPr>
        <p:txBody>
          <a:bodyPr wrap="square" rtlCol="0">
            <a:spAutoFit/>
          </a:bodyPr>
          <a:lstStyle/>
          <a:p>
            <a:r>
              <a:rPr lang="fr-FR" sz="1600" dirty="0">
                <a:solidFill>
                  <a:schemeClr val="bg1">
                    <a:lumMod val="50000"/>
                  </a:schemeClr>
                </a:solidFill>
              </a:rPr>
              <a:t>© Annie Niessen 2020</a:t>
            </a:r>
          </a:p>
        </p:txBody>
      </p:sp>
    </p:spTree>
    <p:extLst>
      <p:ext uri="{BB962C8B-B14F-4D97-AF65-F5344CB8AC3E}">
        <p14:creationId xmlns:p14="http://schemas.microsoft.com/office/powerpoint/2010/main" val="1443138884"/>
      </p:ext>
    </p:extLst>
  </p:cSld>
  <p:clrMapOvr>
    <a:masterClrMapping/>
  </p:clrMapOvr>
</p:sld>
</file>

<file path=ppt/theme/theme1.xml><?xml version="1.0" encoding="utf-8"?>
<a:theme xmlns:a="http://schemas.openxmlformats.org/drawingml/2006/main" name="ESU new template - Lectures V1.3">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ESU new template - Lectures V1.3" id="{AA0ECAD6-44A4-44D3-B992-D42CA987E3F1}" vid="{4119DFF1-9314-465B-8E59-50BC86337FE8}"/>
    </a:ext>
  </a:extLst>
</a:theme>
</file>

<file path=ppt/theme/theme10.xml><?xml version="1.0" encoding="utf-8"?>
<a:theme xmlns:a="http://schemas.openxmlformats.org/drawingml/2006/main" name="En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ITL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Body - Whi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Body - Yellow">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Body - Grey">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Body - Orang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Body - Gree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Body - Red/Pin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Body - Max spa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ESU new template - Lectures V1</Template>
  <TotalTime>11406</TotalTime>
  <Words>3284</Words>
  <Application>Microsoft Macintosh PowerPoint</Application>
  <PresentationFormat>Affichage à l'écran (4:3)</PresentationFormat>
  <Paragraphs>485</Paragraphs>
  <Slides>56</Slides>
  <Notes>0</Notes>
  <HiddenSlides>0</HiddenSlides>
  <MMClips>0</MMClips>
  <ScaleCrop>false</ScaleCrop>
  <HeadingPairs>
    <vt:vector size="6" baseType="variant">
      <vt:variant>
        <vt:lpstr>Polices utilisées</vt:lpstr>
      </vt:variant>
      <vt:variant>
        <vt:i4>6</vt:i4>
      </vt:variant>
      <vt:variant>
        <vt:lpstr>Thème</vt:lpstr>
      </vt:variant>
      <vt:variant>
        <vt:i4>10</vt:i4>
      </vt:variant>
      <vt:variant>
        <vt:lpstr>Titres des diapositives</vt:lpstr>
      </vt:variant>
      <vt:variant>
        <vt:i4>56</vt:i4>
      </vt:variant>
    </vt:vector>
  </HeadingPairs>
  <TitlesOfParts>
    <vt:vector size="72" baseType="lpstr">
      <vt:lpstr>Arial Unicode MS</vt:lpstr>
      <vt:lpstr>Meiryo UI</vt:lpstr>
      <vt:lpstr>ＭＳ Ｐゴシック</vt:lpstr>
      <vt:lpstr>Arial</vt:lpstr>
      <vt:lpstr>Calibri</vt:lpstr>
      <vt:lpstr>Wingdings</vt:lpstr>
      <vt:lpstr>ESU new template - Lectures V1.3</vt:lpstr>
      <vt:lpstr>TITLE</vt:lpstr>
      <vt:lpstr>Body - White</vt:lpstr>
      <vt:lpstr>Body - Yellow</vt:lpstr>
      <vt:lpstr>Body - Grey</vt:lpstr>
      <vt:lpstr>Body - Orange</vt:lpstr>
      <vt:lpstr>Body - Green</vt:lpstr>
      <vt:lpstr>Body - Red/Pink</vt:lpstr>
      <vt:lpstr>Body - Max space</vt:lpstr>
      <vt:lpstr>End</vt:lpstr>
      <vt:lpstr>  </vt:lpstr>
      <vt:lpstr>L’adhésion à l’UE :  la formulation « Etat européen »</vt:lpstr>
      <vt:lpstr>Clause d’adhésion</vt:lpstr>
      <vt:lpstr>Clause d’adhésion</vt:lpstr>
      <vt:lpstr>L’adhésion à l’UE</vt:lpstr>
      <vt:lpstr>Clause d’adhésion</vt:lpstr>
      <vt:lpstr>Etats européens</vt:lpstr>
      <vt:lpstr>Etats européens</vt:lpstr>
      <vt:lpstr>« Etats européens certains »</vt:lpstr>
      <vt:lpstr>« Pays d’Europe »</vt:lpstr>
      <vt:lpstr>La formulation « Etat européen »:  interprétations par l’UE au fil des élargissements </vt:lpstr>
      <vt:lpstr>Etat européen/Europe ? </vt:lpstr>
      <vt:lpstr>Etat européen ?</vt:lpstr>
      <vt:lpstr>Représentations de l’Europe</vt:lpstr>
      <vt:lpstr>Interprétations UE</vt:lpstr>
      <vt:lpstr>Interprétations UE</vt:lpstr>
      <vt:lpstr>Interprétations UE</vt:lpstr>
      <vt:lpstr>Présentation PowerPoint</vt:lpstr>
      <vt:lpstr>Interprétation géographique </vt:lpstr>
      <vt:lpstr>Interprétation géographique </vt:lpstr>
      <vt:lpstr>Interprétation géographique </vt:lpstr>
      <vt:lpstr>Interprétation géographique </vt:lpstr>
      <vt:lpstr>Interprétation géographique </vt:lpstr>
      <vt:lpstr>Interprétation géographique </vt:lpstr>
      <vt:lpstr>Présentation PowerPoint</vt:lpstr>
      <vt:lpstr>Interprétation culturelle</vt:lpstr>
      <vt:lpstr>Interprétation culturelle</vt:lpstr>
      <vt:lpstr>Interprétation culturelle</vt:lpstr>
      <vt:lpstr>Interprétation culturelle</vt:lpstr>
      <vt:lpstr>Présentation PowerPoint</vt:lpstr>
      <vt:lpstr>Interprétation historique</vt:lpstr>
      <vt:lpstr>Interprétation historique</vt:lpstr>
      <vt:lpstr>Interprétation historique</vt:lpstr>
      <vt:lpstr>Interprétation géographique</vt:lpstr>
      <vt:lpstr>Présentation PowerPoint</vt:lpstr>
      <vt:lpstr>Interprétation politique</vt:lpstr>
      <vt:lpstr>Interprétation politique</vt:lpstr>
      <vt:lpstr>Interprétation politique </vt:lpstr>
      <vt:lpstr>Interprétation politique </vt:lpstr>
      <vt:lpstr>Interprétation politique</vt:lpstr>
      <vt:lpstr>Interprétation politique</vt:lpstr>
      <vt:lpstr>Interprétation politique</vt:lpstr>
      <vt:lpstr>Interprétation politique</vt:lpstr>
      <vt:lpstr>Hiérarchie des conditions</vt:lpstr>
      <vt:lpstr>Présentation PowerPoint</vt:lpstr>
      <vt:lpstr>Interprétation constitutionnelle</vt:lpstr>
      <vt:lpstr>Interprétation constitutionnelle</vt:lpstr>
      <vt:lpstr>Territoires intégrés</vt:lpstr>
      <vt:lpstr>Territoires intégrés actuels</vt:lpstr>
      <vt:lpstr>Anciens territoires intégrés</vt:lpstr>
      <vt:lpstr>Anciens territoires intégrés</vt:lpstr>
      <vt:lpstr>Présentation PowerPoint</vt:lpstr>
      <vt:lpstr>Présentation PowerPoint</vt:lpstr>
      <vt:lpstr>Interprétation économique</vt:lpstr>
      <vt:lpstr>Conclusion</vt:lpstr>
      <vt:lpstr>Travail</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Processus</dc:title>
  <dc:creator>Microsoft Office User</dc:creator>
  <cp:lastModifiedBy>Annie Niessen</cp:lastModifiedBy>
  <cp:revision>256</cp:revision>
  <dcterms:created xsi:type="dcterms:W3CDTF">2019-09-26T06:59:13Z</dcterms:created>
  <dcterms:modified xsi:type="dcterms:W3CDTF">2020-12-02T09:17:14Z</dcterms:modified>
</cp:coreProperties>
</file>