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8" r:id="rId1"/>
  </p:sldMasterIdLst>
  <p:notesMasterIdLst>
    <p:notesMasterId r:id="rId50"/>
  </p:notesMasterIdLst>
  <p:sldIdLst>
    <p:sldId id="581" r:id="rId2"/>
    <p:sldId id="260" r:id="rId3"/>
    <p:sldId id="269" r:id="rId4"/>
    <p:sldId id="271" r:id="rId5"/>
    <p:sldId id="273" r:id="rId6"/>
    <p:sldId id="270" r:id="rId7"/>
    <p:sldId id="274" r:id="rId8"/>
    <p:sldId id="280" r:id="rId9"/>
    <p:sldId id="576" r:id="rId10"/>
    <p:sldId id="577" r:id="rId11"/>
    <p:sldId id="578" r:id="rId12"/>
    <p:sldId id="272" r:id="rId13"/>
    <p:sldId id="285" r:id="rId14"/>
    <p:sldId id="579" r:id="rId15"/>
    <p:sldId id="580" r:id="rId16"/>
    <p:sldId id="257" r:id="rId17"/>
    <p:sldId id="291" r:id="rId18"/>
    <p:sldId id="290" r:id="rId19"/>
    <p:sldId id="507" r:id="rId20"/>
    <p:sldId id="409" r:id="rId21"/>
    <p:sldId id="410" r:id="rId22"/>
    <p:sldId id="411" r:id="rId23"/>
    <p:sldId id="412" r:id="rId24"/>
    <p:sldId id="413" r:id="rId25"/>
    <p:sldId id="414" r:id="rId26"/>
    <p:sldId id="415" r:id="rId27"/>
    <p:sldId id="416" r:id="rId28"/>
    <p:sldId id="417" r:id="rId29"/>
    <p:sldId id="418" r:id="rId30"/>
    <p:sldId id="419" r:id="rId31"/>
    <p:sldId id="300" r:id="rId32"/>
    <p:sldId id="521" r:id="rId33"/>
    <p:sldId id="522" r:id="rId34"/>
    <p:sldId id="536" r:id="rId35"/>
    <p:sldId id="531" r:id="rId36"/>
    <p:sldId id="452" r:id="rId37"/>
    <p:sldId id="534" r:id="rId38"/>
    <p:sldId id="469" r:id="rId39"/>
    <p:sldId id="554" r:id="rId40"/>
    <p:sldId id="555" r:id="rId41"/>
    <p:sldId id="474" r:id="rId42"/>
    <p:sldId id="556" r:id="rId43"/>
    <p:sldId id="560" r:id="rId44"/>
    <p:sldId id="561" r:id="rId45"/>
    <p:sldId id="562" r:id="rId46"/>
    <p:sldId id="564" r:id="rId47"/>
    <p:sldId id="565" r:id="rId48"/>
    <p:sldId id="575"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0"/>
    <p:restoredTop sz="94694"/>
  </p:normalViewPr>
  <p:slideViewPr>
    <p:cSldViewPr snapToGrid="0" snapToObjects="1">
      <p:cViewPr>
        <p:scale>
          <a:sx n="113" d="100"/>
          <a:sy n="113" d="100"/>
        </p:scale>
        <p:origin x="-88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D5B94-6A9D-B04B-AAA2-E0FF1FF83FCC}" type="datetimeFigureOut">
              <a:rPr lang="fr-FR" smtClean="0"/>
              <a:t>19/11/2020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D2E00-C5EF-8243-B794-3ED47AD83607}" type="slidenum">
              <a:rPr lang="fr-FR" smtClean="0"/>
              <a:t>‹N°›</a:t>
            </a:fld>
            <a:endParaRPr lang="fr-FR"/>
          </a:p>
        </p:txBody>
      </p:sp>
    </p:spTree>
    <p:extLst>
      <p:ext uri="{BB962C8B-B14F-4D97-AF65-F5344CB8AC3E}">
        <p14:creationId xmlns:p14="http://schemas.microsoft.com/office/powerpoint/2010/main" val="1942586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11/19/20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467172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11/19/20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04859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11/19/20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15886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11/19/20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706498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11/19/20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8115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11/19/20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2339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11/19/20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2864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11/19/20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5370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11/19/20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74890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11/19/20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4185163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11/19/20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880044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11/19/20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‹N°›</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65795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7" r:id="rId10"/>
    <p:sldLayoutId id="2147483806"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25000">
                <a:srgbClr val="000000">
                  <a:alpha val="15000"/>
                </a:srgbClr>
              </a:gs>
              <a:gs pos="75000">
                <a:srgbClr val="000000">
                  <a:alpha val="15000"/>
                </a:srgbClr>
              </a:gs>
              <a:gs pos="50000">
                <a:schemeClr val="tx1">
                  <a:alpha val="3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6625CBC8-234A-DC41-BE07-24749A7849ED}"/>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01876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Problèmes avec la performance de l’étudiant</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3" name="Image 2">
            <a:extLst>
              <a:ext uri="{FF2B5EF4-FFF2-40B4-BE49-F238E27FC236}">
                <a16:creationId xmlns:a16="http://schemas.microsoft.com/office/drawing/2014/main" id="{D4FAB486-92C2-824E-8B81-B58D53E986A9}"/>
              </a:ext>
            </a:extLst>
          </p:cNvPr>
          <p:cNvPicPr>
            <a:picLocks noChangeAspect="1"/>
          </p:cNvPicPr>
          <p:nvPr/>
        </p:nvPicPr>
        <p:blipFill>
          <a:blip r:embed="rId3"/>
          <a:stretch>
            <a:fillRect/>
          </a:stretch>
        </p:blipFill>
        <p:spPr>
          <a:xfrm>
            <a:off x="3878648" y="2240280"/>
            <a:ext cx="6807200" cy="2057400"/>
          </a:xfrm>
          <a:prstGeom prst="rect">
            <a:avLst/>
          </a:prstGeom>
        </p:spPr>
      </p:pic>
    </p:spTree>
    <p:extLst>
      <p:ext uri="{BB962C8B-B14F-4D97-AF65-F5344CB8AC3E}">
        <p14:creationId xmlns:p14="http://schemas.microsoft.com/office/powerpoint/2010/main" val="143380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Problèmes avec la performance de l’étudiant</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9" name="Image 8">
            <a:extLst>
              <a:ext uri="{FF2B5EF4-FFF2-40B4-BE49-F238E27FC236}">
                <a16:creationId xmlns:a16="http://schemas.microsoft.com/office/drawing/2014/main" id="{416287CC-89FC-A24D-AF7A-637537932D4B}"/>
              </a:ext>
            </a:extLst>
          </p:cNvPr>
          <p:cNvPicPr>
            <a:picLocks noChangeAspect="1"/>
          </p:cNvPicPr>
          <p:nvPr/>
        </p:nvPicPr>
        <p:blipFill>
          <a:blip r:embed="rId3"/>
          <a:stretch>
            <a:fillRect/>
          </a:stretch>
        </p:blipFill>
        <p:spPr>
          <a:xfrm>
            <a:off x="3878648" y="2240280"/>
            <a:ext cx="6807200" cy="4546600"/>
          </a:xfrm>
          <a:prstGeom prst="rect">
            <a:avLst/>
          </a:prstGeom>
        </p:spPr>
      </p:pic>
    </p:spTree>
    <p:extLst>
      <p:ext uri="{BB962C8B-B14F-4D97-AF65-F5344CB8AC3E}">
        <p14:creationId xmlns:p14="http://schemas.microsoft.com/office/powerpoint/2010/main" val="18332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La mesure en éducation</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14" name="Image 13">
            <a:extLst>
              <a:ext uri="{FF2B5EF4-FFF2-40B4-BE49-F238E27FC236}">
                <a16:creationId xmlns:a16="http://schemas.microsoft.com/office/drawing/2014/main" id="{02219B01-42E5-034C-A25D-F4BD094F1551}"/>
              </a:ext>
            </a:extLst>
          </p:cNvPr>
          <p:cNvPicPr>
            <a:picLocks noChangeAspect="1"/>
          </p:cNvPicPr>
          <p:nvPr/>
        </p:nvPicPr>
        <p:blipFill>
          <a:blip r:embed="rId3"/>
          <a:stretch>
            <a:fillRect/>
          </a:stretch>
        </p:blipFill>
        <p:spPr>
          <a:xfrm>
            <a:off x="3765859" y="2098345"/>
            <a:ext cx="8093687" cy="4720433"/>
          </a:xfrm>
          <a:prstGeom prst="rect">
            <a:avLst/>
          </a:prstGeom>
        </p:spPr>
      </p:pic>
      <p:sp>
        <p:nvSpPr>
          <p:cNvPr id="12" name="Ellipse 11">
            <a:extLst>
              <a:ext uri="{FF2B5EF4-FFF2-40B4-BE49-F238E27FC236}">
                <a16:creationId xmlns:a16="http://schemas.microsoft.com/office/drawing/2014/main" id="{A56AE0A2-8526-7D42-8E09-946332C8BA0A}"/>
              </a:ext>
            </a:extLst>
          </p:cNvPr>
          <p:cNvSpPr/>
          <p:nvPr/>
        </p:nvSpPr>
        <p:spPr>
          <a:xfrm>
            <a:off x="10845309" y="4026088"/>
            <a:ext cx="682388" cy="6277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Tree>
    <p:extLst>
      <p:ext uri="{BB962C8B-B14F-4D97-AF65-F5344CB8AC3E}">
        <p14:creationId xmlns:p14="http://schemas.microsoft.com/office/powerpoint/2010/main" val="38691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Problèmes avec la note</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sp>
        <p:nvSpPr>
          <p:cNvPr id="20" name="Espace réservé du contenu 2">
            <a:extLst>
              <a:ext uri="{FF2B5EF4-FFF2-40B4-BE49-F238E27FC236}">
                <a16:creationId xmlns:a16="http://schemas.microsoft.com/office/drawing/2014/main" id="{520FBFFC-64A6-A74C-9E29-E8C53E18013E}"/>
              </a:ext>
            </a:extLst>
          </p:cNvPr>
          <p:cNvSpPr>
            <a:spLocks noGrp="1"/>
          </p:cNvSpPr>
          <p:nvPr>
            <p:ph idx="1"/>
          </p:nvPr>
        </p:nvSpPr>
        <p:spPr>
          <a:xfrm>
            <a:off x="2961769" y="2142490"/>
            <a:ext cx="8640959" cy="4408970"/>
          </a:xfrm>
        </p:spPr>
        <p:txBody>
          <a:bodyPr/>
          <a:lstStyle/>
          <a:p>
            <a:pPr marL="400050" algn="just"/>
            <a:r>
              <a:rPr lang="fr-BE" sz="2000" dirty="0"/>
              <a:t>La fidélité inter-correcteurs : </a:t>
            </a:r>
            <a:r>
              <a:rPr lang="fr-BE" sz="1800" dirty="0" err="1"/>
              <a:t>Agazzi</a:t>
            </a:r>
            <a:r>
              <a:rPr lang="fr-BE" sz="1800" dirty="0"/>
              <a:t> (1967). Pour six domaines, six correcteurs notent une série d’examens (sur 20). Le seuil de réussite est à 10. Voici les résultats :</a:t>
            </a:r>
          </a:p>
          <a:p>
            <a:pPr marL="800100" lvl="1" algn="just"/>
            <a:endParaRPr lang="fr-BE" sz="1800" dirty="0"/>
          </a:p>
          <a:p>
            <a:pPr marL="800100" lvl="1" algn="just"/>
            <a:endParaRPr lang="fr-BE" sz="1800" dirty="0"/>
          </a:p>
          <a:p>
            <a:pPr marL="514350" lvl="1" indent="0" algn="just">
              <a:buNone/>
            </a:pPr>
            <a:endParaRPr lang="fr-BE" sz="1800" dirty="0"/>
          </a:p>
          <a:p>
            <a:pPr lvl="1" algn="just"/>
            <a:endParaRPr lang="fr-BE" sz="1800" dirty="0"/>
          </a:p>
          <a:p>
            <a:pPr lvl="1" algn="just"/>
            <a:endParaRPr lang="fr-BE" sz="1600" dirty="0"/>
          </a:p>
          <a:p>
            <a:pPr lvl="1" algn="just"/>
            <a:endParaRPr lang="fr-BE" sz="1600" dirty="0"/>
          </a:p>
          <a:p>
            <a:pPr marL="457200" lvl="1" indent="0" algn="just">
              <a:buNone/>
            </a:pPr>
            <a:endParaRPr lang="fr-BE" sz="1800" dirty="0"/>
          </a:p>
          <a:p>
            <a:pPr marL="457200" lvl="1" indent="0" algn="just">
              <a:buNone/>
            </a:pPr>
            <a:endParaRPr lang="fr-BE" sz="1800" dirty="0"/>
          </a:p>
          <a:p>
            <a:pPr lvl="1"/>
            <a:endParaRPr lang="fr-BE" sz="1200" dirty="0"/>
          </a:p>
          <a:p>
            <a:pPr lvl="1"/>
            <a:endParaRPr lang="fr-FR" sz="1600" dirty="0"/>
          </a:p>
          <a:p>
            <a:pPr marL="0" indent="0">
              <a:buNone/>
            </a:pPr>
            <a:endParaRPr lang="fr-FR" sz="2000" i="1" dirty="0"/>
          </a:p>
        </p:txBody>
      </p:sp>
      <p:pic>
        <p:nvPicPr>
          <p:cNvPr id="3" name="Image 2">
            <a:extLst>
              <a:ext uri="{FF2B5EF4-FFF2-40B4-BE49-F238E27FC236}">
                <a16:creationId xmlns:a16="http://schemas.microsoft.com/office/drawing/2014/main" id="{33B9B5F7-1B19-0C4A-98CA-8DD77E23412F}"/>
              </a:ext>
            </a:extLst>
          </p:cNvPr>
          <p:cNvPicPr>
            <a:picLocks noChangeAspect="1"/>
          </p:cNvPicPr>
          <p:nvPr/>
        </p:nvPicPr>
        <p:blipFill>
          <a:blip r:embed="rId3"/>
          <a:stretch>
            <a:fillRect/>
          </a:stretch>
        </p:blipFill>
        <p:spPr>
          <a:xfrm>
            <a:off x="3763894" y="3409911"/>
            <a:ext cx="7632700" cy="3175000"/>
          </a:xfrm>
          <a:prstGeom prst="rect">
            <a:avLst/>
          </a:prstGeom>
        </p:spPr>
      </p:pic>
    </p:spTree>
    <p:extLst>
      <p:ext uri="{BB962C8B-B14F-4D97-AF65-F5344CB8AC3E}">
        <p14:creationId xmlns:p14="http://schemas.microsoft.com/office/powerpoint/2010/main" val="2172584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Problèmes avec la note</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12" name="droppedImage.pdf">
            <a:extLst>
              <a:ext uri="{FF2B5EF4-FFF2-40B4-BE49-F238E27FC236}">
                <a16:creationId xmlns:a16="http://schemas.microsoft.com/office/drawing/2014/main" id="{BE7F2C1B-7142-3F40-B3A4-98D0CDC5E6BE}"/>
              </a:ext>
            </a:extLst>
          </p:cNvPr>
          <p:cNvPicPr/>
          <p:nvPr/>
        </p:nvPicPr>
        <p:blipFill>
          <a:blip r:embed="rId3"/>
          <a:stretch>
            <a:fillRect/>
          </a:stretch>
        </p:blipFill>
        <p:spPr>
          <a:xfrm>
            <a:off x="3680178" y="2186029"/>
            <a:ext cx="7118143" cy="4295055"/>
          </a:xfrm>
          <a:prstGeom prst="rect">
            <a:avLst/>
          </a:prstGeom>
          <a:ln w="12700">
            <a:miter lim="400000"/>
          </a:ln>
        </p:spPr>
      </p:pic>
      <p:sp>
        <p:nvSpPr>
          <p:cNvPr id="9" name="Ellipse 8">
            <a:extLst>
              <a:ext uri="{FF2B5EF4-FFF2-40B4-BE49-F238E27FC236}">
                <a16:creationId xmlns:a16="http://schemas.microsoft.com/office/drawing/2014/main" id="{F5378DBB-D6AF-B245-A9AB-5B833E90E081}"/>
              </a:ext>
            </a:extLst>
          </p:cNvPr>
          <p:cNvSpPr/>
          <p:nvPr/>
        </p:nvSpPr>
        <p:spPr>
          <a:xfrm>
            <a:off x="8929511" y="4333556"/>
            <a:ext cx="925689" cy="5319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5335E0A3-2282-C94A-BEE0-23E9ECD1939E}"/>
              </a:ext>
            </a:extLst>
          </p:cNvPr>
          <p:cNvSpPr/>
          <p:nvPr/>
        </p:nvSpPr>
        <p:spPr>
          <a:xfrm>
            <a:off x="8737600" y="4065380"/>
            <a:ext cx="402792" cy="4232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770844B-43EE-CD47-82E9-B03C43F3C040}"/>
              </a:ext>
            </a:extLst>
          </p:cNvPr>
          <p:cNvSpPr/>
          <p:nvPr/>
        </p:nvSpPr>
        <p:spPr>
          <a:xfrm>
            <a:off x="5371939" y="4078049"/>
            <a:ext cx="513645" cy="3225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711990BF-DA3D-FC45-97FA-6AAC303F0672}"/>
              </a:ext>
            </a:extLst>
          </p:cNvPr>
          <p:cNvSpPr/>
          <p:nvPr/>
        </p:nvSpPr>
        <p:spPr>
          <a:xfrm>
            <a:off x="5734757" y="4333555"/>
            <a:ext cx="722970" cy="7803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8189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Emergency </a:t>
            </a:r>
            <a:r>
              <a:rPr lang="fr-FR" dirty="0" err="1"/>
              <a:t>remote</a:t>
            </a:r>
            <a:r>
              <a:rPr lang="fr-FR" dirty="0"/>
              <a:t> </a:t>
            </a:r>
            <a:r>
              <a:rPr lang="fr-FR" dirty="0" err="1"/>
              <a:t>assessment</a:t>
            </a:r>
            <a:endParaRPr lang="fr-FR" dirty="0"/>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sp>
        <p:nvSpPr>
          <p:cNvPr id="3" name="ZoneTexte 2">
            <a:extLst>
              <a:ext uri="{FF2B5EF4-FFF2-40B4-BE49-F238E27FC236}">
                <a16:creationId xmlns:a16="http://schemas.microsoft.com/office/drawing/2014/main" id="{4F1A0C8A-A4A5-3D48-8A7B-DB0ADED9606F}"/>
              </a:ext>
            </a:extLst>
          </p:cNvPr>
          <p:cNvSpPr txBox="1"/>
          <p:nvPr/>
        </p:nvSpPr>
        <p:spPr>
          <a:xfrm>
            <a:off x="6417908" y="5671408"/>
            <a:ext cx="864339" cy="369332"/>
          </a:xfrm>
          <a:prstGeom prst="rect">
            <a:avLst/>
          </a:prstGeom>
          <a:noFill/>
        </p:spPr>
        <p:txBody>
          <a:bodyPr wrap="none" rtlCol="0">
            <a:spAutoFit/>
          </a:bodyPr>
          <a:lstStyle/>
          <a:p>
            <a:r>
              <a:rPr lang="fr-FR" dirty="0"/>
              <a:t>Stress</a:t>
            </a:r>
          </a:p>
        </p:txBody>
      </p:sp>
      <p:sp>
        <p:nvSpPr>
          <p:cNvPr id="4" name="ZoneTexte 3">
            <a:extLst>
              <a:ext uri="{FF2B5EF4-FFF2-40B4-BE49-F238E27FC236}">
                <a16:creationId xmlns:a16="http://schemas.microsoft.com/office/drawing/2014/main" id="{304AB318-5177-2140-84CA-7F2A5320D4B5}"/>
              </a:ext>
            </a:extLst>
          </p:cNvPr>
          <p:cNvSpPr txBox="1"/>
          <p:nvPr/>
        </p:nvSpPr>
        <p:spPr>
          <a:xfrm>
            <a:off x="6417908" y="6080038"/>
            <a:ext cx="864339" cy="369332"/>
          </a:xfrm>
          <a:prstGeom prst="rect">
            <a:avLst/>
          </a:prstGeom>
          <a:noFill/>
        </p:spPr>
        <p:txBody>
          <a:bodyPr wrap="none" rtlCol="0">
            <a:spAutoFit/>
          </a:bodyPr>
          <a:lstStyle/>
          <a:p>
            <a:r>
              <a:rPr lang="fr-FR" dirty="0"/>
              <a:t>Triche</a:t>
            </a:r>
          </a:p>
        </p:txBody>
      </p:sp>
      <p:sp>
        <p:nvSpPr>
          <p:cNvPr id="5" name="ZoneTexte 4">
            <a:extLst>
              <a:ext uri="{FF2B5EF4-FFF2-40B4-BE49-F238E27FC236}">
                <a16:creationId xmlns:a16="http://schemas.microsoft.com/office/drawing/2014/main" id="{13177AFF-DE07-DA4A-9681-944DD2AA008F}"/>
              </a:ext>
            </a:extLst>
          </p:cNvPr>
          <p:cNvSpPr txBox="1"/>
          <p:nvPr/>
        </p:nvSpPr>
        <p:spPr>
          <a:xfrm>
            <a:off x="6097509" y="4473772"/>
            <a:ext cx="2274982" cy="369332"/>
          </a:xfrm>
          <a:prstGeom prst="rect">
            <a:avLst/>
          </a:prstGeom>
          <a:noFill/>
        </p:spPr>
        <p:txBody>
          <a:bodyPr wrap="none" rtlCol="0">
            <a:spAutoFit/>
          </a:bodyPr>
          <a:lstStyle/>
          <a:p>
            <a:r>
              <a:rPr lang="fr-FR" dirty="0"/>
              <a:t>Exigence supérieur</a:t>
            </a:r>
          </a:p>
        </p:txBody>
      </p:sp>
      <p:sp>
        <p:nvSpPr>
          <p:cNvPr id="16" name="ZoneTexte 15">
            <a:extLst>
              <a:ext uri="{FF2B5EF4-FFF2-40B4-BE49-F238E27FC236}">
                <a16:creationId xmlns:a16="http://schemas.microsoft.com/office/drawing/2014/main" id="{49C32F70-5F45-E740-B363-CB375BAAA75F}"/>
              </a:ext>
            </a:extLst>
          </p:cNvPr>
          <p:cNvSpPr txBox="1"/>
          <p:nvPr/>
        </p:nvSpPr>
        <p:spPr>
          <a:xfrm>
            <a:off x="10442342" y="3959961"/>
            <a:ext cx="1069524" cy="369332"/>
          </a:xfrm>
          <a:prstGeom prst="rect">
            <a:avLst/>
          </a:prstGeom>
          <a:noFill/>
        </p:spPr>
        <p:txBody>
          <a:bodyPr wrap="none" rtlCol="0">
            <a:spAutoFit/>
          </a:bodyPr>
          <a:lstStyle/>
          <a:p>
            <a:r>
              <a:rPr lang="fr-FR" dirty="0" err="1"/>
              <a:t>Inéquité</a:t>
            </a:r>
            <a:endParaRPr lang="fr-FR" dirty="0"/>
          </a:p>
        </p:txBody>
      </p:sp>
      <p:sp>
        <p:nvSpPr>
          <p:cNvPr id="19" name="ZoneTexte 18">
            <a:extLst>
              <a:ext uri="{FF2B5EF4-FFF2-40B4-BE49-F238E27FC236}">
                <a16:creationId xmlns:a16="http://schemas.microsoft.com/office/drawing/2014/main" id="{2680A54E-401C-6C40-B571-B385B08B1826}"/>
              </a:ext>
            </a:extLst>
          </p:cNvPr>
          <p:cNvSpPr txBox="1"/>
          <p:nvPr/>
        </p:nvSpPr>
        <p:spPr>
          <a:xfrm>
            <a:off x="6094492" y="4170580"/>
            <a:ext cx="3544560" cy="369332"/>
          </a:xfrm>
          <a:prstGeom prst="rect">
            <a:avLst/>
          </a:prstGeom>
          <a:noFill/>
        </p:spPr>
        <p:txBody>
          <a:bodyPr wrap="none" rtlCol="0">
            <a:spAutoFit/>
          </a:bodyPr>
          <a:lstStyle/>
          <a:p>
            <a:r>
              <a:rPr lang="fr-FR" dirty="0"/>
              <a:t>Questions inadaptées au cours</a:t>
            </a:r>
          </a:p>
        </p:txBody>
      </p:sp>
      <p:sp>
        <p:nvSpPr>
          <p:cNvPr id="20" name="ZoneTexte 19">
            <a:extLst>
              <a:ext uri="{FF2B5EF4-FFF2-40B4-BE49-F238E27FC236}">
                <a16:creationId xmlns:a16="http://schemas.microsoft.com/office/drawing/2014/main" id="{DBDC3C7E-7F6D-1148-93E9-65F153C2559F}"/>
              </a:ext>
            </a:extLst>
          </p:cNvPr>
          <p:cNvSpPr txBox="1"/>
          <p:nvPr/>
        </p:nvSpPr>
        <p:spPr>
          <a:xfrm>
            <a:off x="6107969" y="3867388"/>
            <a:ext cx="2095445" cy="369332"/>
          </a:xfrm>
          <a:prstGeom prst="rect">
            <a:avLst/>
          </a:prstGeom>
          <a:noFill/>
        </p:spPr>
        <p:txBody>
          <a:bodyPr wrap="none" rtlCol="0">
            <a:spAutoFit/>
          </a:bodyPr>
          <a:lstStyle/>
          <a:p>
            <a:r>
              <a:rPr lang="fr-FR" dirty="0"/>
              <a:t>Non représentatif</a:t>
            </a:r>
          </a:p>
        </p:txBody>
      </p:sp>
      <p:sp>
        <p:nvSpPr>
          <p:cNvPr id="10" name="ZoneTexte 9">
            <a:extLst>
              <a:ext uri="{FF2B5EF4-FFF2-40B4-BE49-F238E27FC236}">
                <a16:creationId xmlns:a16="http://schemas.microsoft.com/office/drawing/2014/main" id="{4F98BDFD-99A6-AF49-9A8C-26FF51DC124E}"/>
              </a:ext>
            </a:extLst>
          </p:cNvPr>
          <p:cNvSpPr txBox="1"/>
          <p:nvPr/>
        </p:nvSpPr>
        <p:spPr>
          <a:xfrm>
            <a:off x="9065042" y="2586013"/>
            <a:ext cx="1377300" cy="646331"/>
          </a:xfrm>
          <a:prstGeom prst="rect">
            <a:avLst/>
          </a:prstGeom>
          <a:noFill/>
        </p:spPr>
        <p:txBody>
          <a:bodyPr wrap="none" rtlCol="0">
            <a:spAutoFit/>
          </a:bodyPr>
          <a:lstStyle/>
          <a:p>
            <a:r>
              <a:rPr lang="fr-FR" dirty="0"/>
              <a:t>Compliqué</a:t>
            </a:r>
          </a:p>
          <a:p>
            <a:r>
              <a:rPr lang="fr-FR" dirty="0"/>
              <a:t>Mascarade</a:t>
            </a:r>
          </a:p>
        </p:txBody>
      </p:sp>
    </p:spTree>
    <p:extLst>
      <p:ext uri="{BB962C8B-B14F-4D97-AF65-F5344CB8AC3E}">
        <p14:creationId xmlns:p14="http://schemas.microsoft.com/office/powerpoint/2010/main" val="418518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7881139" cy="1450757"/>
          </a:xfrm>
        </p:spPr>
        <p:txBody>
          <a:bodyPr>
            <a:normAutofit/>
          </a:bodyPr>
          <a:lstStyle/>
          <a:p>
            <a:r>
              <a:rPr lang="fr-FR" dirty="0"/>
              <a:t>Vers un changement de paradigme en évaluation</a:t>
            </a:r>
          </a:p>
        </p:txBody>
      </p:sp>
      <p:sp>
        <p:nvSpPr>
          <p:cNvPr id="16" name="Rectangle 15">
            <a:extLst>
              <a:ext uri="{FF2B5EF4-FFF2-40B4-BE49-F238E27FC236}">
                <a16:creationId xmlns:a16="http://schemas.microsoft.com/office/drawing/2014/main" id="{5F0395E6-F5E7-864A-90BA-589021C47DCF}"/>
              </a:ext>
            </a:extLst>
          </p:cNvPr>
          <p:cNvSpPr/>
          <p:nvPr/>
        </p:nvSpPr>
        <p:spPr>
          <a:xfrm>
            <a:off x="3274540" y="1966136"/>
            <a:ext cx="8140700" cy="1631216"/>
          </a:xfrm>
          <a:prstGeom prst="rect">
            <a:avLst/>
          </a:prstGeom>
        </p:spPr>
        <p:txBody>
          <a:bodyPr wrap="square">
            <a:spAutoFit/>
          </a:bodyPr>
          <a:lstStyle/>
          <a:p>
            <a:r>
              <a:rPr lang="fr-BE" sz="2000" dirty="0">
                <a:solidFill>
                  <a:srgbClr val="483724"/>
                </a:solidFill>
              </a:rPr>
              <a:t>La crise est le moment où l'ancien ordre du monde s'estompe et où le nouveau doit s'imposer en dépit de toutes les résistances et de toutes les contradictions. Cette phase de transition est justement marquée par de nombreuses erreurs et de nombreux tourments. (Antonio Gramsci)</a:t>
            </a:r>
            <a:endParaRPr lang="fr-FR" sz="2000" dirty="0"/>
          </a:p>
        </p:txBody>
      </p:sp>
      <p:sp>
        <p:nvSpPr>
          <p:cNvPr id="17" name="Rectangle 16">
            <a:extLst>
              <a:ext uri="{FF2B5EF4-FFF2-40B4-BE49-F238E27FC236}">
                <a16:creationId xmlns:a16="http://schemas.microsoft.com/office/drawing/2014/main" id="{75F20F5A-C71E-9640-9444-D9D2AE709501}"/>
              </a:ext>
            </a:extLst>
          </p:cNvPr>
          <p:cNvSpPr/>
          <p:nvPr/>
        </p:nvSpPr>
        <p:spPr>
          <a:xfrm>
            <a:off x="3274540" y="3973654"/>
            <a:ext cx="9047163" cy="1938992"/>
          </a:xfrm>
          <a:prstGeom prst="rect">
            <a:avLst/>
          </a:prstGeom>
        </p:spPr>
        <p:txBody>
          <a:bodyPr wrap="square">
            <a:spAutoFit/>
          </a:bodyPr>
          <a:lstStyle/>
          <a:p>
            <a:r>
              <a:rPr lang="fr-BE" sz="2000" dirty="0" err="1">
                <a:solidFill>
                  <a:srgbClr val="483724"/>
                </a:solidFill>
              </a:rPr>
              <a:t>Vosniadou</a:t>
            </a:r>
            <a:r>
              <a:rPr lang="fr-BE" sz="2000" dirty="0">
                <a:solidFill>
                  <a:srgbClr val="483724"/>
                </a:solidFill>
              </a:rPr>
              <a:t> (2013)</a:t>
            </a:r>
            <a:r>
              <a:rPr lang="nl-BE" sz="2000" dirty="0">
                <a:solidFill>
                  <a:srgbClr val="483724"/>
                </a:solidFill>
              </a:rPr>
              <a:t> : 4 conditions pour un changement conceptuel</a:t>
            </a:r>
          </a:p>
          <a:p>
            <a:endParaRPr lang="fr-FR" sz="2000" dirty="0">
              <a:solidFill>
                <a:srgbClr val="483724"/>
              </a:solidFill>
            </a:endParaRPr>
          </a:p>
          <a:p>
            <a:r>
              <a:rPr lang="fr-BE" sz="2000" dirty="0">
                <a:solidFill>
                  <a:srgbClr val="483724"/>
                </a:solidFill>
              </a:rPr>
              <a:t>[1]  une insatisfaction par rapport à la conception existante	;</a:t>
            </a:r>
            <a:endParaRPr lang="fr-FR" sz="2000" dirty="0">
              <a:solidFill>
                <a:srgbClr val="483724"/>
              </a:solidFill>
            </a:endParaRPr>
          </a:p>
          <a:p>
            <a:r>
              <a:rPr lang="fr-BE" sz="2000" dirty="0">
                <a:solidFill>
                  <a:srgbClr val="483724"/>
                </a:solidFill>
              </a:rPr>
              <a:t>[2] une conception alternative clairement définie ;</a:t>
            </a:r>
            <a:endParaRPr lang="fr-FR" sz="2000" dirty="0">
              <a:solidFill>
                <a:srgbClr val="483724"/>
              </a:solidFill>
            </a:endParaRPr>
          </a:p>
          <a:p>
            <a:r>
              <a:rPr lang="fr-BE" sz="2000" dirty="0">
                <a:solidFill>
                  <a:srgbClr val="483724"/>
                </a:solidFill>
              </a:rPr>
              <a:t>[3] le caractère praticable de cette conception alternative ;</a:t>
            </a:r>
            <a:endParaRPr lang="fr-FR" sz="2000" dirty="0">
              <a:solidFill>
                <a:srgbClr val="483724"/>
              </a:solidFill>
            </a:endParaRPr>
          </a:p>
          <a:p>
            <a:r>
              <a:rPr lang="fr-BE" sz="2000" dirty="0">
                <a:solidFill>
                  <a:srgbClr val="483724"/>
                </a:solidFill>
              </a:rPr>
              <a:t>[4] le caractère fécond de cette conception alternative. </a:t>
            </a:r>
            <a:endParaRPr lang="fr-FR" sz="2000" dirty="0">
              <a:solidFill>
                <a:srgbClr val="483724"/>
              </a:solidFill>
            </a:endParaRPr>
          </a:p>
        </p:txBody>
      </p:sp>
    </p:spTree>
    <p:extLst>
      <p:ext uri="{BB962C8B-B14F-4D97-AF65-F5344CB8AC3E}">
        <p14:creationId xmlns:p14="http://schemas.microsoft.com/office/powerpoint/2010/main" val="491444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7881139" cy="1450757"/>
          </a:xfrm>
        </p:spPr>
        <p:txBody>
          <a:bodyPr>
            <a:normAutofit/>
          </a:bodyPr>
          <a:lstStyle/>
          <a:p>
            <a:r>
              <a:rPr lang="fr-FR" dirty="0">
                <a:ea typeface="Avenir Medium" charset="0"/>
                <a:cs typeface="Avenir Medium" charset="0"/>
              </a:rPr>
              <a:t>Vision classique de l’évaluation en présentiel (Prades 2018)</a:t>
            </a:r>
            <a:endParaRPr lang="fr-FR" dirty="0"/>
          </a:p>
        </p:txBody>
      </p:sp>
      <p:pic>
        <p:nvPicPr>
          <p:cNvPr id="2" name="Image 1">
            <a:extLst>
              <a:ext uri="{FF2B5EF4-FFF2-40B4-BE49-F238E27FC236}">
                <a16:creationId xmlns:a16="http://schemas.microsoft.com/office/drawing/2014/main" id="{26FF5FF8-0F86-CA43-8787-AA6A882C9FDB}"/>
              </a:ext>
            </a:extLst>
          </p:cNvPr>
          <p:cNvPicPr>
            <a:picLocks noChangeAspect="1"/>
          </p:cNvPicPr>
          <p:nvPr/>
        </p:nvPicPr>
        <p:blipFill>
          <a:blip r:embed="rId3"/>
          <a:stretch>
            <a:fillRect/>
          </a:stretch>
        </p:blipFill>
        <p:spPr>
          <a:xfrm>
            <a:off x="3378476" y="2285775"/>
            <a:ext cx="4480063" cy="1752679"/>
          </a:xfrm>
          <a:prstGeom prst="rect">
            <a:avLst/>
          </a:prstGeom>
        </p:spPr>
      </p:pic>
      <p:pic>
        <p:nvPicPr>
          <p:cNvPr id="3" name="Image 2">
            <a:extLst>
              <a:ext uri="{FF2B5EF4-FFF2-40B4-BE49-F238E27FC236}">
                <a16:creationId xmlns:a16="http://schemas.microsoft.com/office/drawing/2014/main" id="{7CDA1050-5F2F-A046-AB93-A72BDD1CAE30}"/>
              </a:ext>
            </a:extLst>
          </p:cNvPr>
          <p:cNvPicPr>
            <a:picLocks noChangeAspect="1"/>
          </p:cNvPicPr>
          <p:nvPr/>
        </p:nvPicPr>
        <p:blipFill>
          <a:blip r:embed="rId4"/>
          <a:stretch>
            <a:fillRect/>
          </a:stretch>
        </p:blipFill>
        <p:spPr>
          <a:xfrm>
            <a:off x="7037319" y="4572225"/>
            <a:ext cx="4480062" cy="1752679"/>
          </a:xfrm>
          <a:prstGeom prst="rect">
            <a:avLst/>
          </a:prstGeom>
        </p:spPr>
      </p:pic>
    </p:spTree>
    <p:extLst>
      <p:ext uri="{BB962C8B-B14F-4D97-AF65-F5344CB8AC3E}">
        <p14:creationId xmlns:p14="http://schemas.microsoft.com/office/powerpoint/2010/main" val="408827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solidFill>
                  <a:srgbClr val="394044"/>
                </a:solidFill>
                <a:ea typeface="Avenir Medium" charset="0"/>
                <a:cs typeface="Avenir Medium" charset="0"/>
              </a:rPr>
              <a:t>Une conception alternative clairement définie, praticable et féconde ?</a:t>
            </a:r>
            <a:endParaRPr lang="fr-FR" dirty="0">
              <a:ea typeface="Avenir Medium" charset="0"/>
              <a:cs typeface="Avenir Medium" charset="0"/>
            </a:endParaRPr>
          </a:p>
        </p:txBody>
      </p:sp>
      <p:pic>
        <p:nvPicPr>
          <p:cNvPr id="2" name="Image 1">
            <a:extLst>
              <a:ext uri="{FF2B5EF4-FFF2-40B4-BE49-F238E27FC236}">
                <a16:creationId xmlns:a16="http://schemas.microsoft.com/office/drawing/2014/main" id="{42F3AC00-B764-A64A-9C83-9BAA73C42BC8}"/>
              </a:ext>
            </a:extLst>
          </p:cNvPr>
          <p:cNvPicPr>
            <a:picLocks noChangeAspect="1"/>
          </p:cNvPicPr>
          <p:nvPr/>
        </p:nvPicPr>
        <p:blipFill>
          <a:blip r:embed="rId3"/>
          <a:stretch>
            <a:fillRect/>
          </a:stretch>
        </p:blipFill>
        <p:spPr>
          <a:xfrm>
            <a:off x="3143801" y="2095526"/>
            <a:ext cx="8544615" cy="3779057"/>
          </a:xfrm>
          <a:prstGeom prst="rect">
            <a:avLst/>
          </a:prstGeom>
        </p:spPr>
      </p:pic>
      <p:sp>
        <p:nvSpPr>
          <p:cNvPr id="3" name="ZoneTexte 2">
            <a:extLst>
              <a:ext uri="{FF2B5EF4-FFF2-40B4-BE49-F238E27FC236}">
                <a16:creationId xmlns:a16="http://schemas.microsoft.com/office/drawing/2014/main" id="{F8FF0A93-D8EE-864E-84F4-D882AEFCE77D}"/>
              </a:ext>
            </a:extLst>
          </p:cNvPr>
          <p:cNvSpPr txBox="1"/>
          <p:nvPr/>
        </p:nvSpPr>
        <p:spPr>
          <a:xfrm>
            <a:off x="5765418" y="6232749"/>
            <a:ext cx="3736920" cy="646331"/>
          </a:xfrm>
          <a:prstGeom prst="rect">
            <a:avLst/>
          </a:prstGeom>
          <a:noFill/>
        </p:spPr>
        <p:txBody>
          <a:bodyPr wrap="none" rtlCol="0">
            <a:spAutoFit/>
          </a:bodyPr>
          <a:lstStyle/>
          <a:p>
            <a:r>
              <a:rPr lang="fr-FR" dirty="0"/>
              <a:t>Intérêt ? </a:t>
            </a:r>
            <a:r>
              <a:rPr lang="fr-FR" dirty="0" err="1"/>
              <a:t>Low</a:t>
            </a:r>
            <a:r>
              <a:rPr lang="fr-FR" dirty="0"/>
              <a:t> </a:t>
            </a:r>
            <a:r>
              <a:rPr lang="fr-FR" dirty="0" err="1"/>
              <a:t>stake</a:t>
            </a:r>
            <a:r>
              <a:rPr lang="fr-FR" dirty="0"/>
              <a:t> vs High </a:t>
            </a:r>
            <a:r>
              <a:rPr lang="fr-FR" dirty="0" err="1"/>
              <a:t>stake</a:t>
            </a:r>
            <a:endParaRPr lang="fr-FR" dirty="0"/>
          </a:p>
          <a:p>
            <a:r>
              <a:rPr lang="fr-FR" dirty="0"/>
              <a:t>Triangulation des données</a:t>
            </a:r>
          </a:p>
        </p:txBody>
      </p:sp>
    </p:spTree>
    <p:extLst>
      <p:ext uri="{BB962C8B-B14F-4D97-AF65-F5344CB8AC3E}">
        <p14:creationId xmlns:p14="http://schemas.microsoft.com/office/powerpoint/2010/main" val="93421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solidFill>
                  <a:srgbClr val="394044"/>
                </a:solidFill>
                <a:ea typeface="Avenir Medium" charset="0"/>
                <a:cs typeface="Avenir Medium" charset="0"/>
              </a:rPr>
              <a:t>Une conception alternative clairement définie, </a:t>
            </a:r>
            <a:r>
              <a:rPr lang="fr-FR" b="1" dirty="0">
                <a:solidFill>
                  <a:schemeClr val="accent6"/>
                </a:solidFill>
                <a:ea typeface="Avenir Medium" charset="0"/>
                <a:cs typeface="Avenir Medium" charset="0"/>
              </a:rPr>
              <a:t>praticable</a:t>
            </a:r>
            <a:r>
              <a:rPr lang="fr-FR" dirty="0">
                <a:solidFill>
                  <a:srgbClr val="394044"/>
                </a:solidFill>
                <a:ea typeface="Avenir Medium" charset="0"/>
                <a:cs typeface="Avenir Medium" charset="0"/>
              </a:rPr>
              <a:t> et féconde ?</a:t>
            </a:r>
            <a:endParaRPr lang="fr-FR" dirty="0">
              <a:ea typeface="Avenir Medium" charset="0"/>
              <a:cs typeface="Avenir Medium" charset="0"/>
            </a:endParaRPr>
          </a:p>
        </p:txBody>
      </p:sp>
      <p:pic>
        <p:nvPicPr>
          <p:cNvPr id="7" name="Image 6">
            <a:extLst>
              <a:ext uri="{FF2B5EF4-FFF2-40B4-BE49-F238E27FC236}">
                <a16:creationId xmlns:a16="http://schemas.microsoft.com/office/drawing/2014/main" id="{1F65C573-13A3-D242-9CA1-3ECBEA0BBB1C}"/>
              </a:ext>
            </a:extLst>
          </p:cNvPr>
          <p:cNvPicPr>
            <a:picLocks noChangeAspect="1"/>
          </p:cNvPicPr>
          <p:nvPr/>
        </p:nvPicPr>
        <p:blipFill>
          <a:blip r:embed="rId3"/>
          <a:stretch>
            <a:fillRect/>
          </a:stretch>
        </p:blipFill>
        <p:spPr>
          <a:xfrm>
            <a:off x="2712806" y="2575653"/>
            <a:ext cx="3944000" cy="2072976"/>
          </a:xfrm>
          <a:prstGeom prst="rect">
            <a:avLst/>
          </a:prstGeom>
        </p:spPr>
      </p:pic>
      <p:sp>
        <p:nvSpPr>
          <p:cNvPr id="8" name="Rectangle 7">
            <a:extLst>
              <a:ext uri="{FF2B5EF4-FFF2-40B4-BE49-F238E27FC236}">
                <a16:creationId xmlns:a16="http://schemas.microsoft.com/office/drawing/2014/main" id="{8D3BD260-C20B-BF40-82F9-B5E28BD35951}"/>
              </a:ext>
            </a:extLst>
          </p:cNvPr>
          <p:cNvSpPr/>
          <p:nvPr/>
        </p:nvSpPr>
        <p:spPr>
          <a:xfrm>
            <a:off x="2883671" y="5337816"/>
            <a:ext cx="3212297" cy="830997"/>
          </a:xfrm>
          <a:prstGeom prst="rect">
            <a:avLst/>
          </a:prstGeom>
        </p:spPr>
        <p:txBody>
          <a:bodyPr wrap="square">
            <a:spAutoFit/>
          </a:bodyPr>
          <a:lstStyle/>
          <a:p>
            <a:r>
              <a:rPr lang="fr-BE" sz="2400" dirty="0">
                <a:solidFill>
                  <a:srgbClr val="483724"/>
                </a:solidFill>
              </a:rPr>
              <a:t>Des outils technologiques... </a:t>
            </a:r>
            <a:endParaRPr lang="fr-FR" sz="2400" dirty="0"/>
          </a:p>
        </p:txBody>
      </p:sp>
      <p:pic>
        <p:nvPicPr>
          <p:cNvPr id="9" name="Image 8">
            <a:extLst>
              <a:ext uri="{FF2B5EF4-FFF2-40B4-BE49-F238E27FC236}">
                <a16:creationId xmlns:a16="http://schemas.microsoft.com/office/drawing/2014/main" id="{850C200F-F870-D841-B524-503A573BF4EE}"/>
              </a:ext>
            </a:extLst>
          </p:cNvPr>
          <p:cNvPicPr>
            <a:picLocks noChangeAspect="1"/>
          </p:cNvPicPr>
          <p:nvPr/>
        </p:nvPicPr>
        <p:blipFill>
          <a:blip r:embed="rId4"/>
          <a:stretch>
            <a:fillRect/>
          </a:stretch>
        </p:blipFill>
        <p:spPr>
          <a:xfrm>
            <a:off x="7507195" y="2381840"/>
            <a:ext cx="4638388" cy="2530030"/>
          </a:xfrm>
          <a:prstGeom prst="rect">
            <a:avLst/>
          </a:prstGeom>
        </p:spPr>
      </p:pic>
      <p:sp>
        <p:nvSpPr>
          <p:cNvPr id="10" name="Rectangle 9">
            <a:extLst>
              <a:ext uri="{FF2B5EF4-FFF2-40B4-BE49-F238E27FC236}">
                <a16:creationId xmlns:a16="http://schemas.microsoft.com/office/drawing/2014/main" id="{FF130163-2CFC-E64B-AC72-CCAA730C7A64}"/>
              </a:ext>
            </a:extLst>
          </p:cNvPr>
          <p:cNvSpPr/>
          <p:nvPr/>
        </p:nvSpPr>
        <p:spPr>
          <a:xfrm>
            <a:off x="7288438" y="5308502"/>
            <a:ext cx="4704779" cy="830997"/>
          </a:xfrm>
          <a:prstGeom prst="rect">
            <a:avLst/>
          </a:prstGeom>
        </p:spPr>
        <p:txBody>
          <a:bodyPr wrap="square">
            <a:spAutoFit/>
          </a:bodyPr>
          <a:lstStyle/>
          <a:p>
            <a:r>
              <a:rPr lang="fr-BE" sz="2400" dirty="0">
                <a:solidFill>
                  <a:srgbClr val="483724"/>
                </a:solidFill>
              </a:rPr>
              <a:t>...pensé à travers une réflexion structurée</a:t>
            </a:r>
            <a:endParaRPr lang="fr-FR" sz="2400" dirty="0"/>
          </a:p>
        </p:txBody>
      </p:sp>
    </p:spTree>
    <p:extLst>
      <p:ext uri="{BB962C8B-B14F-4D97-AF65-F5344CB8AC3E}">
        <p14:creationId xmlns:p14="http://schemas.microsoft.com/office/powerpoint/2010/main" val="99157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endParaRPr lang="fr-FR" dirty="0"/>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673BAF6D-5C91-A342-AD53-71D886274DDF}"/>
              </a:ext>
            </a:extLst>
          </p:cNvPr>
          <p:cNvSpPr>
            <a:spLocks noGrp="1"/>
          </p:cNvSpPr>
          <p:nvPr>
            <p:ph idx="1"/>
          </p:nvPr>
        </p:nvSpPr>
        <p:spPr>
          <a:xfrm>
            <a:off x="3274541" y="2108201"/>
            <a:ext cx="7881139" cy="3760891"/>
          </a:xfrm>
        </p:spPr>
        <p:txBody>
          <a:bodyPr>
            <a:normAutofit/>
          </a:bodyPr>
          <a:lstStyle/>
          <a:p>
            <a:endParaRPr lang="fr-FR" dirty="0"/>
          </a:p>
        </p:txBody>
      </p: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AC0AB5F7-4DD4-534E-8E12-203D0521EADF}"/>
              </a:ext>
            </a:extLst>
          </p:cNvPr>
          <p:cNvPicPr>
            <a:picLocks noChangeAspect="1"/>
          </p:cNvPicPr>
          <p:nvPr/>
        </p:nvPicPr>
        <p:blipFill rotWithShape="1">
          <a:blip r:embed="rId2"/>
          <a:srcRect t="5054" b="3853"/>
          <a:stretch/>
        </p:blipFill>
        <p:spPr>
          <a:xfrm>
            <a:off x="-17" y="0"/>
            <a:ext cx="12192017" cy="6857998"/>
          </a:xfrm>
          <a:prstGeom prst="rect">
            <a:avLst/>
          </a:prstGeom>
        </p:spPr>
      </p:pic>
      <p:sp>
        <p:nvSpPr>
          <p:cNvPr id="4" name="ZoneTexte 3">
            <a:extLst>
              <a:ext uri="{FF2B5EF4-FFF2-40B4-BE49-F238E27FC236}">
                <a16:creationId xmlns:a16="http://schemas.microsoft.com/office/drawing/2014/main" id="{B38B1E1A-7551-7C41-B286-F9BB54EA679D}"/>
              </a:ext>
            </a:extLst>
          </p:cNvPr>
          <p:cNvSpPr txBox="1"/>
          <p:nvPr/>
        </p:nvSpPr>
        <p:spPr>
          <a:xfrm>
            <a:off x="2659573" y="286601"/>
            <a:ext cx="4068743" cy="400110"/>
          </a:xfrm>
          <a:prstGeom prst="rect">
            <a:avLst/>
          </a:prstGeom>
          <a:noFill/>
        </p:spPr>
        <p:txBody>
          <a:bodyPr wrap="none" rtlCol="0">
            <a:spAutoFit/>
          </a:bodyPr>
          <a:lstStyle/>
          <a:p>
            <a:r>
              <a:rPr lang="fr-FR" sz="2000" dirty="0">
                <a:solidFill>
                  <a:schemeClr val="bg1"/>
                </a:solidFill>
              </a:rPr>
              <a:t>Un couloir sombre : l’évaluation</a:t>
            </a:r>
          </a:p>
        </p:txBody>
      </p:sp>
      <p:sp>
        <p:nvSpPr>
          <p:cNvPr id="10" name="ZoneTexte 9">
            <a:extLst>
              <a:ext uri="{FF2B5EF4-FFF2-40B4-BE49-F238E27FC236}">
                <a16:creationId xmlns:a16="http://schemas.microsoft.com/office/drawing/2014/main" id="{AC123ED1-E4CA-D34F-8D95-904A942167FC}"/>
              </a:ext>
            </a:extLst>
          </p:cNvPr>
          <p:cNvSpPr txBox="1"/>
          <p:nvPr/>
        </p:nvSpPr>
        <p:spPr>
          <a:xfrm>
            <a:off x="3934850" y="3235540"/>
            <a:ext cx="1721388" cy="1200329"/>
          </a:xfrm>
          <a:prstGeom prst="rect">
            <a:avLst/>
          </a:prstGeom>
          <a:noFill/>
        </p:spPr>
        <p:txBody>
          <a:bodyPr wrap="square" rtlCol="0">
            <a:spAutoFit/>
          </a:bodyPr>
          <a:lstStyle/>
          <a:p>
            <a:pPr algn="ctr"/>
            <a:r>
              <a:rPr lang="fr-FR" dirty="0">
                <a:solidFill>
                  <a:schemeClr val="bg1"/>
                </a:solidFill>
              </a:rPr>
              <a:t>Evaluation à distance en contexte d’urgence</a:t>
            </a:r>
          </a:p>
        </p:txBody>
      </p:sp>
      <p:sp>
        <p:nvSpPr>
          <p:cNvPr id="9" name="Flèche droite rayée 8">
            <a:extLst>
              <a:ext uri="{FF2B5EF4-FFF2-40B4-BE49-F238E27FC236}">
                <a16:creationId xmlns:a16="http://schemas.microsoft.com/office/drawing/2014/main" id="{A9DF872F-F250-5547-AD31-AFE2D6BBA248}"/>
              </a:ext>
            </a:extLst>
          </p:cNvPr>
          <p:cNvSpPr/>
          <p:nvPr/>
        </p:nvSpPr>
        <p:spPr>
          <a:xfrm rot="19714772">
            <a:off x="7531372" y="2447444"/>
            <a:ext cx="2370667" cy="1510415"/>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7167E6F5-765B-AE41-8BB3-47903B36CA36}"/>
              </a:ext>
            </a:extLst>
          </p:cNvPr>
          <p:cNvSpPr txBox="1"/>
          <p:nvPr/>
        </p:nvSpPr>
        <p:spPr>
          <a:xfrm rot="19742634">
            <a:off x="7678879" y="2868159"/>
            <a:ext cx="2123810" cy="584775"/>
          </a:xfrm>
          <a:prstGeom prst="rect">
            <a:avLst/>
          </a:prstGeom>
          <a:noFill/>
        </p:spPr>
        <p:txBody>
          <a:bodyPr wrap="square" rtlCol="0">
            <a:spAutoFit/>
          </a:bodyPr>
          <a:lstStyle/>
          <a:p>
            <a:pPr algn="ctr"/>
            <a:r>
              <a:rPr lang="fr-FR" sz="1600" dirty="0">
                <a:solidFill>
                  <a:schemeClr val="tx1">
                    <a:lumMod val="50000"/>
                    <a:lumOff val="50000"/>
                  </a:schemeClr>
                </a:solidFill>
              </a:rPr>
              <a:t>Un autre paradigme en évaluation</a:t>
            </a:r>
          </a:p>
        </p:txBody>
      </p:sp>
    </p:spTree>
    <p:extLst>
      <p:ext uri="{BB962C8B-B14F-4D97-AF65-F5344CB8AC3E}">
        <p14:creationId xmlns:p14="http://schemas.microsoft.com/office/powerpoint/2010/main" val="2806506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8E34DC3-D101-F14C-87BD-17D1EBB0BB0E}"/>
              </a:ext>
            </a:extLst>
          </p:cNvPr>
          <p:cNvPicPr>
            <a:picLocks noChangeAspect="1"/>
          </p:cNvPicPr>
          <p:nvPr/>
        </p:nvPicPr>
        <p:blipFill>
          <a:blip r:embed="rId2"/>
          <a:stretch>
            <a:fill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03BC335F-C624-8940-83E4-791260B6C3AF}"/>
              </a:ext>
            </a:extLst>
          </p:cNvPr>
          <p:cNvSpPr txBox="1"/>
          <p:nvPr/>
        </p:nvSpPr>
        <p:spPr>
          <a:xfrm>
            <a:off x="6005688" y="4289778"/>
            <a:ext cx="2544286" cy="307777"/>
          </a:xfrm>
          <a:prstGeom prst="rect">
            <a:avLst/>
          </a:prstGeom>
          <a:noFill/>
        </p:spPr>
        <p:txBody>
          <a:bodyPr wrap="none" rtlCol="0">
            <a:spAutoFit/>
          </a:bodyPr>
          <a:lstStyle/>
          <a:p>
            <a:r>
              <a:rPr lang="fr-FR" sz="1400" dirty="0">
                <a:solidFill>
                  <a:schemeClr val="bg1">
                    <a:lumMod val="50000"/>
                  </a:schemeClr>
                </a:solidFill>
              </a:rPr>
              <a:t>Detroz, </a:t>
            </a:r>
            <a:r>
              <a:rPr lang="fr-FR" sz="1400" dirty="0" err="1">
                <a:solidFill>
                  <a:schemeClr val="bg1">
                    <a:lumMod val="50000"/>
                  </a:schemeClr>
                </a:solidFill>
              </a:rPr>
              <a:t>Crahay</a:t>
            </a:r>
            <a:r>
              <a:rPr lang="fr-FR" sz="1400" dirty="0">
                <a:solidFill>
                  <a:schemeClr val="bg1">
                    <a:lumMod val="50000"/>
                  </a:schemeClr>
                </a:solidFill>
              </a:rPr>
              <a:t>, </a:t>
            </a:r>
            <a:r>
              <a:rPr lang="fr-FR" sz="1400" dirty="0" err="1">
                <a:solidFill>
                  <a:schemeClr val="bg1">
                    <a:lumMod val="50000"/>
                  </a:schemeClr>
                </a:solidFill>
              </a:rPr>
              <a:t>Malay</a:t>
            </a:r>
            <a:r>
              <a:rPr lang="fr-FR" sz="1400" dirty="0">
                <a:solidFill>
                  <a:schemeClr val="bg1">
                    <a:lumMod val="50000"/>
                  </a:schemeClr>
                </a:solidFill>
              </a:rPr>
              <a:t>, 2020</a:t>
            </a:r>
          </a:p>
        </p:txBody>
      </p:sp>
    </p:spTree>
    <p:extLst>
      <p:ext uri="{BB962C8B-B14F-4D97-AF65-F5344CB8AC3E}">
        <p14:creationId xmlns:p14="http://schemas.microsoft.com/office/powerpoint/2010/main" val="2541953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FA53DE9-305C-DF4E-8038-7E322B98F8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7290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06706F-3EBF-9C4D-A8F8-93CBDC99816A}"/>
              </a:ext>
            </a:extLst>
          </p:cNvPr>
          <p:cNvPicPr>
            <a:picLocks noChangeAspect="1"/>
          </p:cNvPicPr>
          <p:nvPr/>
        </p:nvPicPr>
        <p:blipFill>
          <a:blip r:embed="rId2"/>
          <a:stretch>
            <a:fillRect/>
          </a:stretch>
        </p:blipFill>
        <p:spPr>
          <a:xfrm>
            <a:off x="0" y="0"/>
            <a:ext cx="12192000" cy="7136296"/>
          </a:xfrm>
          <a:prstGeom prst="rect">
            <a:avLst/>
          </a:prstGeom>
        </p:spPr>
      </p:pic>
    </p:spTree>
    <p:extLst>
      <p:ext uri="{BB962C8B-B14F-4D97-AF65-F5344CB8AC3E}">
        <p14:creationId xmlns:p14="http://schemas.microsoft.com/office/powerpoint/2010/main" val="1907754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3F5D7F2-806E-5A41-82C5-C678C36C00A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2611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D9DBB63-EA9E-A947-8D44-B9787ADAF0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6212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0D8264-6AFF-FB4A-8660-BB7CA40AC97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90297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D602685-FB6E-2141-A8E3-611EF2DB44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924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162E41-CAF8-C14A-B157-D1ADBF97162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44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0E2FABA9-C83A-7744-80A6-A3318F0F638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54549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50397544-057F-7543-9910-5DD7AA8536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0322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La mesure en éducation</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15" name="Image 14">
            <a:extLst>
              <a:ext uri="{FF2B5EF4-FFF2-40B4-BE49-F238E27FC236}">
                <a16:creationId xmlns:a16="http://schemas.microsoft.com/office/drawing/2014/main" id="{436E741C-CD9E-D941-AD99-B267C85220FB}"/>
              </a:ext>
            </a:extLst>
          </p:cNvPr>
          <p:cNvPicPr>
            <a:picLocks noChangeAspect="1"/>
          </p:cNvPicPr>
          <p:nvPr/>
        </p:nvPicPr>
        <p:blipFill>
          <a:blip r:embed="rId3"/>
          <a:stretch>
            <a:fillRect/>
          </a:stretch>
        </p:blipFill>
        <p:spPr>
          <a:xfrm>
            <a:off x="6697179" y="2811946"/>
            <a:ext cx="1620216" cy="2898276"/>
          </a:xfrm>
          <a:prstGeom prst="rect">
            <a:avLst/>
          </a:prstGeom>
        </p:spPr>
      </p:pic>
      <p:pic>
        <p:nvPicPr>
          <p:cNvPr id="16" name="Image 15">
            <a:extLst>
              <a:ext uri="{FF2B5EF4-FFF2-40B4-BE49-F238E27FC236}">
                <a16:creationId xmlns:a16="http://schemas.microsoft.com/office/drawing/2014/main" id="{2918D803-8A0D-DE49-BE08-EA351DB11221}"/>
              </a:ext>
            </a:extLst>
          </p:cNvPr>
          <p:cNvPicPr>
            <a:picLocks noChangeAspect="1"/>
          </p:cNvPicPr>
          <p:nvPr/>
        </p:nvPicPr>
        <p:blipFill>
          <a:blip r:embed="rId4"/>
          <a:stretch>
            <a:fillRect/>
          </a:stretch>
        </p:blipFill>
        <p:spPr>
          <a:xfrm>
            <a:off x="10062115" y="2758295"/>
            <a:ext cx="1620217" cy="2898276"/>
          </a:xfrm>
          <a:prstGeom prst="rect">
            <a:avLst/>
          </a:prstGeom>
        </p:spPr>
      </p:pic>
      <p:cxnSp>
        <p:nvCxnSpPr>
          <p:cNvPr id="17" name="Connecteur droit avec flèche 16">
            <a:extLst>
              <a:ext uri="{FF2B5EF4-FFF2-40B4-BE49-F238E27FC236}">
                <a16:creationId xmlns:a16="http://schemas.microsoft.com/office/drawing/2014/main" id="{17DD998F-7175-744E-82B7-C02A0C950950}"/>
              </a:ext>
            </a:extLst>
          </p:cNvPr>
          <p:cNvCxnSpPr>
            <a:cxnSpLocks/>
          </p:cNvCxnSpPr>
          <p:nvPr/>
        </p:nvCxnSpPr>
        <p:spPr>
          <a:xfrm>
            <a:off x="8488907" y="4342471"/>
            <a:ext cx="1359404"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pic>
        <p:nvPicPr>
          <p:cNvPr id="18" name="Image 17" descr="machineAevaluerW.jpg">
            <a:extLst>
              <a:ext uri="{FF2B5EF4-FFF2-40B4-BE49-F238E27FC236}">
                <a16:creationId xmlns:a16="http://schemas.microsoft.com/office/drawing/2014/main" id="{3E31997A-7532-384D-B5A6-39EC0168F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7850" y="2758296"/>
            <a:ext cx="2853974" cy="2898275"/>
          </a:xfrm>
          <a:prstGeom prst="rect">
            <a:avLst/>
          </a:prstGeom>
        </p:spPr>
      </p:pic>
    </p:spTree>
    <p:extLst>
      <p:ext uri="{BB962C8B-B14F-4D97-AF65-F5344CB8AC3E}">
        <p14:creationId xmlns:p14="http://schemas.microsoft.com/office/powerpoint/2010/main" val="3969263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6C89628-5A68-B34F-A89C-17B1497C42E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7190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FC6F4FE-D595-C345-B25B-87EFCCA6E0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2516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5672"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80155"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Rectangle 23">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577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567F7BDC-0755-C441-8F90-550CD96690F6}"/>
              </a:ext>
            </a:extLst>
          </p:cNvPr>
          <p:cNvPicPr>
            <a:picLocks noChangeAspect="1"/>
          </p:cNvPicPr>
          <p:nvPr/>
        </p:nvPicPr>
        <p:blipFill rotWithShape="1">
          <a:blip r:embed="rId2"/>
          <a:srcRect r="6666"/>
          <a:stretch/>
        </p:blipFill>
        <p:spPr>
          <a:xfrm>
            <a:off x="2372497" y="975"/>
            <a:ext cx="12192000" cy="6858000"/>
          </a:xfrm>
          <a:prstGeom prst="rect">
            <a:avLst/>
          </a:prstGeom>
        </p:spPr>
      </p:pic>
      <p:sp>
        <p:nvSpPr>
          <p:cNvPr id="35" name="Rectangle 25">
            <a:extLst>
              <a:ext uri="{FF2B5EF4-FFF2-40B4-BE49-F238E27FC236}">
                <a16:creationId xmlns:a16="http://schemas.microsoft.com/office/drawing/2014/main" id="{EEFC1EB0-DB92-4E98-B3A9-0CD6FA5A8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10823" y="-341385"/>
            <a:ext cx="6858003" cy="7540754"/>
          </a:xfrm>
          <a:prstGeom prst="rect">
            <a:avLst/>
          </a:prstGeom>
          <a:gradFill flip="none" rotWithShape="1">
            <a:gsLst>
              <a:gs pos="48000">
                <a:schemeClr val="tx1">
                  <a:alpha val="25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26774" y="1475234"/>
            <a:ext cx="3214307" cy="2901694"/>
          </a:xfrm>
        </p:spPr>
        <p:txBody>
          <a:bodyPr vert="horz" lIns="91440" tIns="45720" rIns="91440" bIns="45720" rtlCol="0" anchor="b">
            <a:normAutofit/>
          </a:bodyPr>
          <a:lstStyle/>
          <a:p>
            <a:r>
              <a:rPr lang="en-US" dirty="0">
                <a:solidFill>
                  <a:schemeClr val="bg1"/>
                </a:solidFill>
              </a:rPr>
              <a:t>Les </a:t>
            </a:r>
            <a:r>
              <a:rPr lang="en-US" dirty="0" err="1">
                <a:solidFill>
                  <a:schemeClr val="bg1"/>
                </a:solidFill>
              </a:rPr>
              <a:t>outils</a:t>
            </a:r>
            <a:r>
              <a:rPr lang="en-US" dirty="0">
                <a:solidFill>
                  <a:schemeClr val="bg1"/>
                </a:solidFill>
              </a:rPr>
              <a:t> </a:t>
            </a:r>
            <a:r>
              <a:rPr lang="en-US" dirty="0" err="1">
                <a:solidFill>
                  <a:schemeClr val="bg1"/>
                </a:solidFill>
              </a:rPr>
              <a:t>d’évaluation</a:t>
            </a:r>
            <a:endParaRPr lang="en-US" dirty="0">
              <a:solidFill>
                <a:schemeClr val="bg1"/>
              </a:solidFill>
            </a:endParaRPr>
          </a:p>
        </p:txBody>
      </p:sp>
      <p:cxnSp>
        <p:nvCxnSpPr>
          <p:cNvPr id="36" name="Straight Connector 27">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79447" y="4508519"/>
            <a:ext cx="3108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3"/>
          <a:srcRect l="62324" t="1685" r="16673" b="-2"/>
          <a:stretch/>
        </p:blipFill>
        <p:spPr>
          <a:xfrm>
            <a:off x="0" y="-2"/>
            <a:ext cx="2372497" cy="6858001"/>
          </a:xfrm>
          <a:prstGeom prst="rect">
            <a:avLst/>
          </a:prstGeom>
        </p:spPr>
      </p:pic>
    </p:spTree>
    <p:extLst>
      <p:ext uri="{BB962C8B-B14F-4D97-AF65-F5344CB8AC3E}">
        <p14:creationId xmlns:p14="http://schemas.microsoft.com/office/powerpoint/2010/main" val="1555422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EBAF320E-8A9E-7A4E-8769-CBB72C584F4B}"/>
              </a:ext>
            </a:extLst>
          </p:cNvPr>
          <p:cNvPicPr>
            <a:picLocks noChangeAspect="1"/>
          </p:cNvPicPr>
          <p:nvPr/>
        </p:nvPicPr>
        <p:blipFill>
          <a:blip r:embed="rId2"/>
          <a:stretch>
            <a:fillRect/>
          </a:stretch>
        </p:blipFill>
        <p:spPr>
          <a:xfrm>
            <a:off x="1895061" y="2286662"/>
            <a:ext cx="4668261" cy="4022035"/>
          </a:xfrm>
          <a:prstGeom prst="rect">
            <a:avLst/>
          </a:prstGeom>
        </p:spPr>
      </p:pic>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3"/>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solidFill>
                  <a:srgbClr val="393F43"/>
                </a:solidFill>
              </a:rPr>
              <a:t>Un axe de réflexion : </a:t>
            </a:r>
            <a:br>
              <a:rPr lang="fr-FR" dirty="0">
                <a:solidFill>
                  <a:srgbClr val="393F43"/>
                </a:solidFill>
              </a:rPr>
            </a:br>
            <a:r>
              <a:rPr lang="fr-FR" dirty="0">
                <a:solidFill>
                  <a:srgbClr val="393F43"/>
                </a:solidFill>
              </a:rPr>
              <a:t>le modèle SAMR</a:t>
            </a:r>
            <a:endParaRPr lang="fr-FR" dirty="0">
              <a:ea typeface="Avenir Medium" charset="0"/>
              <a:cs typeface="Avenir Medium" charset="0"/>
            </a:endParaRPr>
          </a:p>
        </p:txBody>
      </p:sp>
      <p:sp>
        <p:nvSpPr>
          <p:cNvPr id="8" name="ZoneTexte 7">
            <a:extLst>
              <a:ext uri="{FF2B5EF4-FFF2-40B4-BE49-F238E27FC236}">
                <a16:creationId xmlns:a16="http://schemas.microsoft.com/office/drawing/2014/main" id="{4B10F0C5-F2EA-CE44-96F0-F567DAE42BC4}"/>
              </a:ext>
            </a:extLst>
          </p:cNvPr>
          <p:cNvSpPr txBox="1"/>
          <p:nvPr/>
        </p:nvSpPr>
        <p:spPr>
          <a:xfrm>
            <a:off x="7633845" y="5644668"/>
            <a:ext cx="1834156" cy="400110"/>
          </a:xfrm>
          <a:prstGeom prst="rect">
            <a:avLst/>
          </a:prstGeom>
          <a:noFill/>
        </p:spPr>
        <p:txBody>
          <a:bodyPr wrap="none" rtlCol="0">
            <a:spAutoFit/>
          </a:bodyPr>
          <a:lstStyle/>
          <a:p>
            <a:r>
              <a:rPr lang="fr-FR" sz="2000" dirty="0"/>
              <a:t>QCM en ligne</a:t>
            </a:r>
          </a:p>
        </p:txBody>
      </p:sp>
      <p:sp>
        <p:nvSpPr>
          <p:cNvPr id="9" name="ZoneTexte 8">
            <a:extLst>
              <a:ext uri="{FF2B5EF4-FFF2-40B4-BE49-F238E27FC236}">
                <a16:creationId xmlns:a16="http://schemas.microsoft.com/office/drawing/2014/main" id="{288418E5-2427-3849-8398-C118D1F2AD87}"/>
              </a:ext>
            </a:extLst>
          </p:cNvPr>
          <p:cNvSpPr txBox="1"/>
          <p:nvPr/>
        </p:nvSpPr>
        <p:spPr>
          <a:xfrm>
            <a:off x="7622432" y="4729864"/>
            <a:ext cx="3060453" cy="400110"/>
          </a:xfrm>
          <a:prstGeom prst="rect">
            <a:avLst/>
          </a:prstGeom>
          <a:noFill/>
        </p:spPr>
        <p:txBody>
          <a:bodyPr wrap="none" rtlCol="0">
            <a:spAutoFit/>
          </a:bodyPr>
          <a:lstStyle/>
          <a:p>
            <a:r>
              <a:rPr lang="fr-FR" sz="2000" dirty="0" err="1"/>
              <a:t>QCMs</a:t>
            </a:r>
            <a:r>
              <a:rPr lang="fr-FR" sz="2000" dirty="0"/>
              <a:t> en ligne fréquent</a:t>
            </a:r>
          </a:p>
        </p:txBody>
      </p:sp>
      <p:sp>
        <p:nvSpPr>
          <p:cNvPr id="10" name="ZoneTexte 9">
            <a:extLst>
              <a:ext uri="{FF2B5EF4-FFF2-40B4-BE49-F238E27FC236}">
                <a16:creationId xmlns:a16="http://schemas.microsoft.com/office/drawing/2014/main" id="{35B14F77-F64D-4E4D-A670-66E58A35CE4E}"/>
              </a:ext>
            </a:extLst>
          </p:cNvPr>
          <p:cNvSpPr txBox="1"/>
          <p:nvPr/>
        </p:nvSpPr>
        <p:spPr>
          <a:xfrm>
            <a:off x="7633845" y="3532961"/>
            <a:ext cx="3087705" cy="707886"/>
          </a:xfrm>
          <a:prstGeom prst="rect">
            <a:avLst/>
          </a:prstGeom>
          <a:noFill/>
        </p:spPr>
        <p:txBody>
          <a:bodyPr wrap="none" rtlCol="0">
            <a:spAutoFit/>
          </a:bodyPr>
          <a:lstStyle/>
          <a:p>
            <a:r>
              <a:rPr lang="fr-FR" sz="2000" dirty="0" err="1"/>
              <a:t>QCMs</a:t>
            </a:r>
            <a:r>
              <a:rPr lang="fr-FR" sz="2000" dirty="0"/>
              <a:t> en ligne issus de </a:t>
            </a:r>
          </a:p>
          <a:p>
            <a:r>
              <a:rPr lang="fr-FR" sz="2000" dirty="0"/>
              <a:t>banque de question</a:t>
            </a:r>
          </a:p>
        </p:txBody>
      </p:sp>
      <p:sp>
        <p:nvSpPr>
          <p:cNvPr id="12" name="ZoneTexte 11">
            <a:extLst>
              <a:ext uri="{FF2B5EF4-FFF2-40B4-BE49-F238E27FC236}">
                <a16:creationId xmlns:a16="http://schemas.microsoft.com/office/drawing/2014/main" id="{4B514225-A772-8E45-ADE4-206462A03032}"/>
              </a:ext>
            </a:extLst>
          </p:cNvPr>
          <p:cNvSpPr txBox="1"/>
          <p:nvPr/>
        </p:nvSpPr>
        <p:spPr>
          <a:xfrm>
            <a:off x="7633845" y="2659883"/>
            <a:ext cx="2220480" cy="400110"/>
          </a:xfrm>
          <a:prstGeom prst="rect">
            <a:avLst/>
          </a:prstGeom>
          <a:noFill/>
        </p:spPr>
        <p:txBody>
          <a:bodyPr wrap="none" rtlCol="0">
            <a:spAutoFit/>
          </a:bodyPr>
          <a:lstStyle/>
          <a:p>
            <a:r>
              <a:rPr lang="fr-FR" sz="2000" dirty="0" err="1"/>
              <a:t>Testing</a:t>
            </a:r>
            <a:r>
              <a:rPr lang="fr-FR" sz="2000" dirty="0"/>
              <a:t> adaptatif</a:t>
            </a:r>
          </a:p>
        </p:txBody>
      </p:sp>
      <p:sp>
        <p:nvSpPr>
          <p:cNvPr id="2" name="ZoneTexte 1">
            <a:extLst>
              <a:ext uri="{FF2B5EF4-FFF2-40B4-BE49-F238E27FC236}">
                <a16:creationId xmlns:a16="http://schemas.microsoft.com/office/drawing/2014/main" id="{113AF3B8-0D06-4245-B64B-3DACEF75790E}"/>
              </a:ext>
            </a:extLst>
          </p:cNvPr>
          <p:cNvSpPr txBox="1"/>
          <p:nvPr/>
        </p:nvSpPr>
        <p:spPr>
          <a:xfrm>
            <a:off x="3317594" y="6386731"/>
            <a:ext cx="2300630" cy="369332"/>
          </a:xfrm>
          <a:prstGeom prst="rect">
            <a:avLst/>
          </a:prstGeom>
          <a:noFill/>
        </p:spPr>
        <p:txBody>
          <a:bodyPr wrap="none" rtlCol="0">
            <a:spAutoFit/>
          </a:bodyPr>
          <a:lstStyle/>
          <a:p>
            <a:r>
              <a:rPr lang="fr-FR" dirty="0" err="1"/>
              <a:t>Puentendura</a:t>
            </a:r>
            <a:r>
              <a:rPr lang="fr-FR" dirty="0"/>
              <a:t>, 2014</a:t>
            </a:r>
          </a:p>
        </p:txBody>
      </p:sp>
    </p:spTree>
    <p:extLst>
      <p:ext uri="{BB962C8B-B14F-4D97-AF65-F5344CB8AC3E}">
        <p14:creationId xmlns:p14="http://schemas.microsoft.com/office/powerpoint/2010/main" val="4262406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E61391-99AD-4447-91F2-72C5567C48D7}"/>
              </a:ext>
            </a:extLst>
          </p:cNvPr>
          <p:cNvSpPr/>
          <p:nvPr/>
        </p:nvSpPr>
        <p:spPr>
          <a:xfrm>
            <a:off x="0" y="1877568"/>
            <a:ext cx="12192000" cy="2365248"/>
          </a:xfrm>
          <a:prstGeom prst="rect">
            <a:avLst/>
          </a:prstGeom>
          <a:solidFill>
            <a:srgbClr val="495256"/>
          </a:solidFill>
          <a:ln>
            <a:solidFill>
              <a:srgbClr val="495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5BC9D8D-0BD4-F846-BC21-4DEA72DCD24B}"/>
              </a:ext>
            </a:extLst>
          </p:cNvPr>
          <p:cNvSpPr>
            <a:spLocks noGrp="1"/>
          </p:cNvSpPr>
          <p:nvPr>
            <p:ph type="ctrTitle"/>
          </p:nvPr>
        </p:nvSpPr>
        <p:spPr/>
        <p:txBody>
          <a:bodyPr>
            <a:normAutofit/>
          </a:bodyPr>
          <a:lstStyle/>
          <a:p>
            <a:r>
              <a:rPr lang="fr-FR" sz="5000" b="1" dirty="0">
                <a:solidFill>
                  <a:srgbClr val="DEDED9"/>
                </a:solidFill>
              </a:rPr>
              <a:t>La substitution</a:t>
            </a:r>
          </a:p>
        </p:txBody>
      </p:sp>
    </p:spTree>
    <p:extLst>
      <p:ext uri="{BB962C8B-B14F-4D97-AF65-F5344CB8AC3E}">
        <p14:creationId xmlns:p14="http://schemas.microsoft.com/office/powerpoint/2010/main" val="518483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err="1"/>
              <a:t>Rubric</a:t>
            </a:r>
            <a:r>
              <a:rPr lang="fr-FR" dirty="0"/>
              <a:t> scorer </a:t>
            </a:r>
            <a:endParaRPr lang="fr-FR" dirty="0">
              <a:latin typeface="Avenir Medium" charset="0"/>
              <a:ea typeface="Avenir Medium" charset="0"/>
              <a:cs typeface="Avenir Medium" charset="0"/>
            </a:endParaRPr>
          </a:p>
        </p:txBody>
      </p:sp>
      <p:pic>
        <p:nvPicPr>
          <p:cNvPr id="7" name="Image 6">
            <a:extLst>
              <a:ext uri="{FF2B5EF4-FFF2-40B4-BE49-F238E27FC236}">
                <a16:creationId xmlns:a16="http://schemas.microsoft.com/office/drawing/2014/main" id="{3EA3140B-3CAF-1248-AC1E-94E330F24278}"/>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Layer>
                </a14:imgProps>
              </a:ext>
            </a:extLst>
          </a:blip>
          <a:srcRect l="9715" t="27776" r="9856" b="17867"/>
          <a:stretch/>
        </p:blipFill>
        <p:spPr>
          <a:xfrm>
            <a:off x="2816151" y="2023963"/>
            <a:ext cx="8932195" cy="4354881"/>
          </a:xfrm>
          <a:prstGeom prst="rect">
            <a:avLst/>
          </a:prstGeom>
          <a:ln>
            <a:noFill/>
          </a:ln>
        </p:spPr>
      </p:pic>
    </p:spTree>
    <p:extLst>
      <p:ext uri="{BB962C8B-B14F-4D97-AF65-F5344CB8AC3E}">
        <p14:creationId xmlns:p14="http://schemas.microsoft.com/office/powerpoint/2010/main" val="1311334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E61391-99AD-4447-91F2-72C5567C48D7}"/>
              </a:ext>
            </a:extLst>
          </p:cNvPr>
          <p:cNvSpPr/>
          <p:nvPr/>
        </p:nvSpPr>
        <p:spPr>
          <a:xfrm>
            <a:off x="0" y="1877568"/>
            <a:ext cx="12192000" cy="2365248"/>
          </a:xfrm>
          <a:prstGeom prst="rect">
            <a:avLst/>
          </a:prstGeom>
          <a:solidFill>
            <a:srgbClr val="495256"/>
          </a:solidFill>
          <a:ln>
            <a:solidFill>
              <a:srgbClr val="495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5BC9D8D-0BD4-F846-BC21-4DEA72DCD24B}"/>
              </a:ext>
            </a:extLst>
          </p:cNvPr>
          <p:cNvSpPr>
            <a:spLocks noGrp="1"/>
          </p:cNvSpPr>
          <p:nvPr>
            <p:ph type="ctrTitle"/>
          </p:nvPr>
        </p:nvSpPr>
        <p:spPr/>
        <p:txBody>
          <a:bodyPr>
            <a:normAutofit/>
          </a:bodyPr>
          <a:lstStyle/>
          <a:p>
            <a:r>
              <a:rPr lang="fr-FR" sz="5000" b="1" dirty="0">
                <a:solidFill>
                  <a:srgbClr val="DEDED9"/>
                </a:solidFill>
              </a:rPr>
              <a:t>L’augmentation</a:t>
            </a:r>
          </a:p>
        </p:txBody>
      </p:sp>
    </p:spTree>
    <p:extLst>
      <p:ext uri="{BB962C8B-B14F-4D97-AF65-F5344CB8AC3E}">
        <p14:creationId xmlns:p14="http://schemas.microsoft.com/office/powerpoint/2010/main" val="2830190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latin typeface="Avenir Medium" charset="0"/>
                <a:ea typeface="Avenir Medium" charset="0"/>
                <a:cs typeface="Avenir Medium" charset="0"/>
              </a:rPr>
              <a:t>Outils de </a:t>
            </a:r>
            <a:r>
              <a:rPr lang="fr-FR" dirty="0" err="1">
                <a:latin typeface="Avenir Medium" charset="0"/>
                <a:ea typeface="Avenir Medium" charset="0"/>
                <a:cs typeface="Avenir Medium" charset="0"/>
              </a:rPr>
              <a:t>voting</a:t>
            </a:r>
            <a:r>
              <a:rPr lang="fr-FR" dirty="0">
                <a:latin typeface="Avenir Medium" charset="0"/>
                <a:ea typeface="Avenir Medium" charset="0"/>
                <a:cs typeface="Avenir Medium" charset="0"/>
              </a:rPr>
              <a:t> : </a:t>
            </a:r>
            <a:r>
              <a:rPr lang="fr-FR" dirty="0" err="1">
                <a:latin typeface="Avenir Medium" charset="0"/>
                <a:ea typeface="Avenir Medium" charset="0"/>
                <a:cs typeface="Avenir Medium" charset="0"/>
              </a:rPr>
              <a:t>Wooclap</a:t>
            </a:r>
            <a:endParaRPr lang="fr-FR" dirty="0">
              <a:latin typeface="Avenir Medium" charset="0"/>
              <a:ea typeface="Avenir Medium" charset="0"/>
              <a:cs typeface="Avenir Medium" charset="0"/>
            </a:endParaRPr>
          </a:p>
        </p:txBody>
      </p:sp>
      <p:sp>
        <p:nvSpPr>
          <p:cNvPr id="2" name="Rectangle 1">
            <a:extLst>
              <a:ext uri="{FF2B5EF4-FFF2-40B4-BE49-F238E27FC236}">
                <a16:creationId xmlns:a16="http://schemas.microsoft.com/office/drawing/2014/main" id="{620D82A3-D105-714F-A0F9-5B73EF592F64}"/>
              </a:ext>
            </a:extLst>
          </p:cNvPr>
          <p:cNvSpPr/>
          <p:nvPr/>
        </p:nvSpPr>
        <p:spPr>
          <a:xfrm>
            <a:off x="3047999" y="2098345"/>
            <a:ext cx="8587409" cy="646331"/>
          </a:xfrm>
          <a:prstGeom prst="rect">
            <a:avLst/>
          </a:prstGeom>
        </p:spPr>
        <p:txBody>
          <a:bodyPr wrap="square">
            <a:spAutoFit/>
          </a:bodyPr>
          <a:lstStyle/>
          <a:p>
            <a:r>
              <a:rPr lang="fr-BE" dirty="0"/>
              <a:t>Cet outil rend les cours plus ludiques et </a:t>
            </a:r>
            <a:r>
              <a:rPr lang="fr-BE" b="1" u="sng" dirty="0"/>
              <a:t>interactifs</a:t>
            </a:r>
            <a:r>
              <a:rPr lang="fr-BE" dirty="0"/>
              <a:t> notamment en transformant les smartphones en outils d’apprentissage.</a:t>
            </a:r>
          </a:p>
        </p:txBody>
      </p:sp>
      <p:pic>
        <p:nvPicPr>
          <p:cNvPr id="7" name="Image 6">
            <a:extLst>
              <a:ext uri="{FF2B5EF4-FFF2-40B4-BE49-F238E27FC236}">
                <a16:creationId xmlns:a16="http://schemas.microsoft.com/office/drawing/2014/main" id="{741D2034-9328-EB4A-863B-D6E54C11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152" y="2985320"/>
            <a:ext cx="5573102" cy="3715401"/>
          </a:xfrm>
          <a:prstGeom prst="rect">
            <a:avLst/>
          </a:prstGeom>
        </p:spPr>
      </p:pic>
    </p:spTree>
    <p:extLst>
      <p:ext uri="{BB962C8B-B14F-4D97-AF65-F5344CB8AC3E}">
        <p14:creationId xmlns:p14="http://schemas.microsoft.com/office/powerpoint/2010/main" val="1734961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27B4C1-A102-CA44-B3ED-B59EFD1EA839}"/>
              </a:ext>
            </a:extLst>
          </p:cNvPr>
          <p:cNvSpPr/>
          <p:nvPr/>
        </p:nvSpPr>
        <p:spPr>
          <a:xfrm>
            <a:off x="0" y="1877568"/>
            <a:ext cx="12192000" cy="2365248"/>
          </a:xfrm>
          <a:prstGeom prst="rect">
            <a:avLst/>
          </a:prstGeom>
          <a:solidFill>
            <a:srgbClr val="495256"/>
          </a:solidFill>
          <a:ln>
            <a:solidFill>
              <a:srgbClr val="495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5BC9D8D-0BD4-F846-BC21-4DEA72DCD24B}"/>
              </a:ext>
            </a:extLst>
          </p:cNvPr>
          <p:cNvSpPr>
            <a:spLocks noGrp="1"/>
          </p:cNvSpPr>
          <p:nvPr>
            <p:ph type="ctrTitle"/>
          </p:nvPr>
        </p:nvSpPr>
        <p:spPr/>
        <p:txBody>
          <a:bodyPr>
            <a:normAutofit/>
          </a:bodyPr>
          <a:lstStyle/>
          <a:p>
            <a:r>
              <a:rPr lang="fr-FR" sz="5000" b="1" dirty="0">
                <a:solidFill>
                  <a:srgbClr val="DEDED9"/>
                </a:solidFill>
              </a:rPr>
              <a:t>La modification</a:t>
            </a:r>
          </a:p>
        </p:txBody>
      </p:sp>
    </p:spTree>
    <p:extLst>
      <p:ext uri="{BB962C8B-B14F-4D97-AF65-F5344CB8AC3E}">
        <p14:creationId xmlns:p14="http://schemas.microsoft.com/office/powerpoint/2010/main" val="2544556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err="1">
                <a:solidFill>
                  <a:srgbClr val="393F43"/>
                </a:solidFill>
              </a:rPr>
              <a:t>eCampus</a:t>
            </a:r>
            <a:r>
              <a:rPr lang="fr-FR" dirty="0">
                <a:solidFill>
                  <a:srgbClr val="393F43"/>
                </a:solidFill>
              </a:rPr>
              <a:t> et Moodle</a:t>
            </a:r>
            <a:endParaRPr lang="fr-FR" dirty="0">
              <a:ea typeface="Avenir Medium" charset="0"/>
              <a:cs typeface="Avenir Medium" charset="0"/>
            </a:endParaRPr>
          </a:p>
        </p:txBody>
      </p:sp>
      <p:pic>
        <p:nvPicPr>
          <p:cNvPr id="9" name="Espace réservé du contenu 4">
            <a:extLst>
              <a:ext uri="{FF2B5EF4-FFF2-40B4-BE49-F238E27FC236}">
                <a16:creationId xmlns:a16="http://schemas.microsoft.com/office/drawing/2014/main" id="{AC7A07CF-B473-F749-91B1-1722C5FDD7BF}"/>
              </a:ext>
            </a:extLst>
          </p:cNvPr>
          <p:cNvPicPr>
            <a:picLocks noGrp="1" noChangeAspect="1"/>
          </p:cNvPicPr>
          <p:nvPr>
            <p:ph idx="1"/>
          </p:nvPr>
        </p:nvPicPr>
        <p:blipFill>
          <a:blip r:embed="rId3"/>
          <a:stretch>
            <a:fillRect/>
          </a:stretch>
        </p:blipFill>
        <p:spPr>
          <a:xfrm>
            <a:off x="7065033" y="1917852"/>
            <a:ext cx="5055704" cy="4940148"/>
          </a:xfrm>
          <a:prstGeom prst="rect">
            <a:avLst/>
          </a:prstGeom>
        </p:spPr>
      </p:pic>
      <p:pic>
        <p:nvPicPr>
          <p:cNvPr id="10" name="Espace réservé du contenu 2">
            <a:extLst>
              <a:ext uri="{FF2B5EF4-FFF2-40B4-BE49-F238E27FC236}">
                <a16:creationId xmlns:a16="http://schemas.microsoft.com/office/drawing/2014/main" id="{9B157B63-D355-F340-802D-B9065CDCBC15}"/>
              </a:ext>
            </a:extLst>
          </p:cNvPr>
          <p:cNvPicPr>
            <a:picLocks noChangeAspect="1"/>
          </p:cNvPicPr>
          <p:nvPr/>
        </p:nvPicPr>
        <p:blipFill>
          <a:blip r:embed="rId4"/>
          <a:stretch>
            <a:fillRect/>
          </a:stretch>
        </p:blipFill>
        <p:spPr>
          <a:xfrm>
            <a:off x="3061610" y="2177574"/>
            <a:ext cx="3691938" cy="4059718"/>
          </a:xfrm>
          <a:prstGeom prst="rect">
            <a:avLst/>
          </a:prstGeom>
        </p:spPr>
      </p:pic>
    </p:spTree>
    <p:extLst>
      <p:ext uri="{BB962C8B-B14F-4D97-AF65-F5344CB8AC3E}">
        <p14:creationId xmlns:p14="http://schemas.microsoft.com/office/powerpoint/2010/main" val="38906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La mesure en éducation</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14" name="Image 13">
            <a:extLst>
              <a:ext uri="{FF2B5EF4-FFF2-40B4-BE49-F238E27FC236}">
                <a16:creationId xmlns:a16="http://schemas.microsoft.com/office/drawing/2014/main" id="{02219B01-42E5-034C-A25D-F4BD094F1551}"/>
              </a:ext>
            </a:extLst>
          </p:cNvPr>
          <p:cNvPicPr>
            <a:picLocks noChangeAspect="1"/>
          </p:cNvPicPr>
          <p:nvPr/>
        </p:nvPicPr>
        <p:blipFill>
          <a:blip r:embed="rId3"/>
          <a:stretch>
            <a:fillRect/>
          </a:stretch>
        </p:blipFill>
        <p:spPr>
          <a:xfrm>
            <a:off x="3765859" y="2098345"/>
            <a:ext cx="8093687" cy="4720433"/>
          </a:xfrm>
          <a:prstGeom prst="rect">
            <a:avLst/>
          </a:prstGeom>
        </p:spPr>
      </p:pic>
    </p:spTree>
    <p:extLst>
      <p:ext uri="{BB962C8B-B14F-4D97-AF65-F5344CB8AC3E}">
        <p14:creationId xmlns:p14="http://schemas.microsoft.com/office/powerpoint/2010/main" val="1314424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err="1">
                <a:solidFill>
                  <a:srgbClr val="393F43"/>
                </a:solidFill>
              </a:rPr>
              <a:t>eCampus</a:t>
            </a:r>
            <a:r>
              <a:rPr lang="fr-FR" dirty="0">
                <a:solidFill>
                  <a:srgbClr val="393F43"/>
                </a:solidFill>
              </a:rPr>
              <a:t> et Moodle</a:t>
            </a:r>
            <a:endParaRPr lang="fr-FR" dirty="0">
              <a:ea typeface="Avenir Medium" charset="0"/>
              <a:cs typeface="Avenir Medium" charset="0"/>
            </a:endParaRPr>
          </a:p>
        </p:txBody>
      </p:sp>
      <p:pic>
        <p:nvPicPr>
          <p:cNvPr id="12" name="Espace réservé du contenu 5">
            <a:extLst>
              <a:ext uri="{FF2B5EF4-FFF2-40B4-BE49-F238E27FC236}">
                <a16:creationId xmlns:a16="http://schemas.microsoft.com/office/drawing/2014/main" id="{20E9C26F-8638-504F-8573-D440731EC273}"/>
              </a:ext>
            </a:extLst>
          </p:cNvPr>
          <p:cNvPicPr>
            <a:picLocks noChangeAspect="1"/>
          </p:cNvPicPr>
          <p:nvPr/>
        </p:nvPicPr>
        <p:blipFill>
          <a:blip r:embed="rId3"/>
          <a:stretch>
            <a:fillRect/>
          </a:stretch>
        </p:blipFill>
        <p:spPr>
          <a:xfrm>
            <a:off x="7752522" y="1946962"/>
            <a:ext cx="4439478" cy="4911037"/>
          </a:xfrm>
          <a:prstGeom prst="rect">
            <a:avLst/>
          </a:prstGeom>
        </p:spPr>
      </p:pic>
      <p:sp>
        <p:nvSpPr>
          <p:cNvPr id="14" name="Espace réservé du contenu 2">
            <a:extLst>
              <a:ext uri="{FF2B5EF4-FFF2-40B4-BE49-F238E27FC236}">
                <a16:creationId xmlns:a16="http://schemas.microsoft.com/office/drawing/2014/main" id="{9B34822E-EBA8-4449-B21A-BBBEA67DF4DF}"/>
              </a:ext>
            </a:extLst>
          </p:cNvPr>
          <p:cNvSpPr>
            <a:spLocks noGrp="1"/>
          </p:cNvSpPr>
          <p:nvPr>
            <p:ph idx="1"/>
          </p:nvPr>
        </p:nvSpPr>
        <p:spPr>
          <a:xfrm>
            <a:off x="2515728" y="2122011"/>
            <a:ext cx="5144386" cy="4351338"/>
          </a:xfrm>
        </p:spPr>
        <p:txBody>
          <a:bodyPr/>
          <a:lstStyle/>
          <a:p>
            <a:pPr marL="0" indent="0">
              <a:buNone/>
            </a:pPr>
            <a:r>
              <a:rPr lang="fr-FR" dirty="0"/>
              <a:t>L’utilisation de badge permet : </a:t>
            </a:r>
          </a:p>
          <a:p>
            <a:pPr lvl="1"/>
            <a:r>
              <a:rPr lang="fr-FR" sz="1800" dirty="0"/>
              <a:t>Donner un aperçu aux étudiants de leur progression </a:t>
            </a:r>
          </a:p>
          <a:p>
            <a:pPr lvl="1"/>
            <a:r>
              <a:rPr lang="fr-FR" sz="1800" dirty="0"/>
              <a:t>Visualiser la liste des étudiants qui ont atteint certains objectifs</a:t>
            </a:r>
          </a:p>
          <a:p>
            <a:pPr lvl="1"/>
            <a:r>
              <a:rPr lang="fr-FR" sz="1800" dirty="0"/>
              <a:t>Recomposer vos étudiants pour un travail bien fait, et ainsi,  entretenir la motivation </a:t>
            </a:r>
          </a:p>
          <a:p>
            <a:endParaRPr lang="fr-BE" dirty="0"/>
          </a:p>
        </p:txBody>
      </p:sp>
    </p:spTree>
    <p:extLst>
      <p:ext uri="{BB962C8B-B14F-4D97-AF65-F5344CB8AC3E}">
        <p14:creationId xmlns:p14="http://schemas.microsoft.com/office/powerpoint/2010/main" val="3776469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D769B7-6333-EA40-BF2D-E2D5813AA4EC}"/>
              </a:ext>
            </a:extLst>
          </p:cNvPr>
          <p:cNvSpPr/>
          <p:nvPr/>
        </p:nvSpPr>
        <p:spPr>
          <a:xfrm>
            <a:off x="0" y="1877568"/>
            <a:ext cx="12192000" cy="2365248"/>
          </a:xfrm>
          <a:prstGeom prst="rect">
            <a:avLst/>
          </a:prstGeom>
          <a:solidFill>
            <a:srgbClr val="495256"/>
          </a:solidFill>
          <a:ln>
            <a:solidFill>
              <a:srgbClr val="4952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5BC9D8D-0BD4-F846-BC21-4DEA72DCD24B}"/>
              </a:ext>
            </a:extLst>
          </p:cNvPr>
          <p:cNvSpPr>
            <a:spLocks noGrp="1"/>
          </p:cNvSpPr>
          <p:nvPr>
            <p:ph type="ctrTitle"/>
          </p:nvPr>
        </p:nvSpPr>
        <p:spPr/>
        <p:txBody>
          <a:bodyPr>
            <a:normAutofit/>
          </a:bodyPr>
          <a:lstStyle/>
          <a:p>
            <a:r>
              <a:rPr lang="fr-FR" sz="5000" b="1" dirty="0">
                <a:solidFill>
                  <a:srgbClr val="DEDED9"/>
                </a:solidFill>
              </a:rPr>
              <a:t>La redéfinition</a:t>
            </a:r>
          </a:p>
        </p:txBody>
      </p:sp>
    </p:spTree>
    <p:extLst>
      <p:ext uri="{BB962C8B-B14F-4D97-AF65-F5344CB8AC3E}">
        <p14:creationId xmlns:p14="http://schemas.microsoft.com/office/powerpoint/2010/main" val="3867321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err="1">
                <a:solidFill>
                  <a:srgbClr val="393F43"/>
                </a:solidFill>
              </a:rPr>
              <a:t>Peergrade</a:t>
            </a:r>
            <a:endParaRPr lang="fr-FR" dirty="0">
              <a:ea typeface="Avenir Medium" charset="0"/>
              <a:cs typeface="Avenir Medium" charset="0"/>
            </a:endParaRPr>
          </a:p>
        </p:txBody>
      </p:sp>
      <p:pic>
        <p:nvPicPr>
          <p:cNvPr id="10" name="Image 9">
            <a:extLst>
              <a:ext uri="{FF2B5EF4-FFF2-40B4-BE49-F238E27FC236}">
                <a16:creationId xmlns:a16="http://schemas.microsoft.com/office/drawing/2014/main" id="{6D7E13C0-355E-3D4E-BC6A-CFFBB8BD9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968" y="2393622"/>
            <a:ext cx="7141535" cy="3339949"/>
          </a:xfrm>
          <a:prstGeom prst="rect">
            <a:avLst/>
          </a:prstGeom>
        </p:spPr>
      </p:pic>
      <p:sp>
        <p:nvSpPr>
          <p:cNvPr id="4" name="Rectangle 3">
            <a:extLst>
              <a:ext uri="{FF2B5EF4-FFF2-40B4-BE49-F238E27FC236}">
                <a16:creationId xmlns:a16="http://schemas.microsoft.com/office/drawing/2014/main" id="{40961016-6B2D-384C-BFAB-59BC027B6C1F}"/>
              </a:ext>
            </a:extLst>
          </p:cNvPr>
          <p:cNvSpPr/>
          <p:nvPr/>
        </p:nvSpPr>
        <p:spPr>
          <a:xfrm>
            <a:off x="2484962" y="5840008"/>
            <a:ext cx="9594574" cy="369332"/>
          </a:xfrm>
          <a:prstGeom prst="rect">
            <a:avLst/>
          </a:prstGeom>
        </p:spPr>
        <p:txBody>
          <a:bodyPr wrap="square">
            <a:spAutoFit/>
          </a:bodyPr>
          <a:lstStyle/>
          <a:p>
            <a:r>
              <a:rPr lang="fr-BE" dirty="0"/>
              <a:t>Plate-forme en ligne gratuite pour faciliter les séances de rétroaction avec les étudiants</a:t>
            </a:r>
            <a:endParaRPr lang="fr-FR" dirty="0"/>
          </a:p>
        </p:txBody>
      </p:sp>
    </p:spTree>
    <p:extLst>
      <p:ext uri="{BB962C8B-B14F-4D97-AF65-F5344CB8AC3E}">
        <p14:creationId xmlns:p14="http://schemas.microsoft.com/office/powerpoint/2010/main" val="546307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solidFill>
                  <a:srgbClr val="393F43"/>
                </a:solidFill>
              </a:rPr>
              <a:t>Les cartes mentales</a:t>
            </a:r>
          </a:p>
        </p:txBody>
      </p:sp>
      <p:sp>
        <p:nvSpPr>
          <p:cNvPr id="14" name="Espace réservé du contenu 2">
            <a:extLst>
              <a:ext uri="{FF2B5EF4-FFF2-40B4-BE49-F238E27FC236}">
                <a16:creationId xmlns:a16="http://schemas.microsoft.com/office/drawing/2014/main" id="{9B34822E-EBA8-4449-B21A-BBBEA67DF4DF}"/>
              </a:ext>
            </a:extLst>
          </p:cNvPr>
          <p:cNvSpPr>
            <a:spLocks noGrp="1"/>
          </p:cNvSpPr>
          <p:nvPr>
            <p:ph idx="1"/>
          </p:nvPr>
        </p:nvSpPr>
        <p:spPr>
          <a:xfrm>
            <a:off x="2515728" y="2122011"/>
            <a:ext cx="5144386" cy="4351338"/>
          </a:xfrm>
        </p:spPr>
        <p:txBody>
          <a:bodyPr>
            <a:normAutofit fontScale="62500" lnSpcReduction="20000"/>
          </a:bodyPr>
          <a:lstStyle/>
          <a:p>
            <a:pPr marL="0" indent="0" algn="just">
              <a:buNone/>
            </a:pPr>
            <a:r>
              <a:rPr lang="fr-FR" sz="2600" dirty="0"/>
              <a:t>Une carte mentale peut se définir comme </a:t>
            </a:r>
            <a:r>
              <a:rPr lang="fr-FR" sz="2600" i="1" dirty="0"/>
              <a:t>« une représentation graphique des informations développée en arborescence autour d’un centre illustrant l’idée principale » </a:t>
            </a:r>
          </a:p>
          <a:p>
            <a:pPr marL="0" indent="0" algn="just">
              <a:buNone/>
            </a:pPr>
            <a:r>
              <a:rPr lang="fr-FR" sz="2600" i="1" dirty="0"/>
              <a:t>(</a:t>
            </a:r>
            <a:r>
              <a:rPr lang="fr-FR" sz="2600" i="1" dirty="0" err="1"/>
              <a:t>Mongin</a:t>
            </a:r>
            <a:r>
              <a:rPr lang="fr-FR" sz="2600" i="1" dirty="0"/>
              <a:t> &amp; De Broeck, 2019)</a:t>
            </a:r>
          </a:p>
          <a:p>
            <a:pPr marL="0" indent="0" algn="just">
              <a:buNone/>
            </a:pPr>
            <a:endParaRPr lang="fr-FR" sz="2600" i="1" dirty="0"/>
          </a:p>
          <a:p>
            <a:pPr marL="0" indent="0">
              <a:buNone/>
            </a:pPr>
            <a:r>
              <a:rPr lang="fr-FR" sz="2600" dirty="0"/>
              <a:t>Selon Lynch, elles peuvent être distinguée d’après la qualité de leur structure : la façon dont leurs parties sont disposées. </a:t>
            </a:r>
          </a:p>
          <a:p>
            <a:pPr marL="0" indent="0">
              <a:buNone/>
            </a:pPr>
            <a:endParaRPr lang="fr-FR" sz="2600" dirty="0"/>
          </a:p>
          <a:p>
            <a:pPr lvl="1" algn="ctr">
              <a:buFont typeface="Wingdings" pitchFamily="2" charset="2"/>
              <a:buChar char="è"/>
            </a:pPr>
            <a:r>
              <a:rPr lang="fr-FR" sz="2600" dirty="0">
                <a:sym typeface="Wingdings" pitchFamily="2" charset="2"/>
              </a:rPr>
              <a:t> Cela signifie qu’un simple aperçu de la structure de la carte va déjà fournir des indications intéressantes en termes d’évaluation, telle que la cohérence de celle-ci.</a:t>
            </a:r>
          </a:p>
          <a:p>
            <a:pPr marL="0" indent="0" algn="just">
              <a:buNone/>
            </a:pPr>
            <a:endParaRPr lang="fr-BE" dirty="0"/>
          </a:p>
        </p:txBody>
      </p:sp>
      <p:sp>
        <p:nvSpPr>
          <p:cNvPr id="2" name="Rectangle 1">
            <a:extLst>
              <a:ext uri="{FF2B5EF4-FFF2-40B4-BE49-F238E27FC236}">
                <a16:creationId xmlns:a16="http://schemas.microsoft.com/office/drawing/2014/main" id="{7DC7937B-BA85-D045-AC8E-A79E3944A26B}"/>
              </a:ext>
            </a:extLst>
          </p:cNvPr>
          <p:cNvSpPr/>
          <p:nvPr/>
        </p:nvSpPr>
        <p:spPr>
          <a:xfrm>
            <a:off x="8179352" y="4216950"/>
            <a:ext cx="3414717" cy="338554"/>
          </a:xfrm>
          <a:prstGeom prst="rect">
            <a:avLst/>
          </a:prstGeom>
        </p:spPr>
        <p:txBody>
          <a:bodyPr wrap="none">
            <a:spAutoFit/>
          </a:bodyPr>
          <a:lstStyle/>
          <a:p>
            <a:r>
              <a:rPr lang="fr-FR" sz="1600" dirty="0"/>
              <a:t>Exemple de critères d’évaluation </a:t>
            </a:r>
          </a:p>
        </p:txBody>
      </p:sp>
      <p:pic>
        <p:nvPicPr>
          <p:cNvPr id="9" name="Image 8">
            <a:extLst>
              <a:ext uri="{FF2B5EF4-FFF2-40B4-BE49-F238E27FC236}">
                <a16:creationId xmlns:a16="http://schemas.microsoft.com/office/drawing/2014/main" id="{6D04F9F1-32E9-9343-8418-7A4273678E13}"/>
              </a:ext>
            </a:extLst>
          </p:cNvPr>
          <p:cNvPicPr>
            <a:picLocks noChangeAspect="1"/>
          </p:cNvPicPr>
          <p:nvPr/>
        </p:nvPicPr>
        <p:blipFill>
          <a:blip r:embed="rId3"/>
          <a:stretch>
            <a:fillRect/>
          </a:stretch>
        </p:blipFill>
        <p:spPr>
          <a:xfrm>
            <a:off x="7891060" y="4671172"/>
            <a:ext cx="4300940" cy="2002162"/>
          </a:xfrm>
          <a:prstGeom prst="rect">
            <a:avLst/>
          </a:prstGeom>
        </p:spPr>
      </p:pic>
      <p:pic>
        <p:nvPicPr>
          <p:cNvPr id="3" name="Image 2">
            <a:extLst>
              <a:ext uri="{FF2B5EF4-FFF2-40B4-BE49-F238E27FC236}">
                <a16:creationId xmlns:a16="http://schemas.microsoft.com/office/drawing/2014/main" id="{E8C93443-EDA8-8B4B-8160-A76E5846DF44}"/>
              </a:ext>
            </a:extLst>
          </p:cNvPr>
          <p:cNvPicPr>
            <a:picLocks noChangeAspect="1"/>
          </p:cNvPicPr>
          <p:nvPr/>
        </p:nvPicPr>
        <p:blipFill>
          <a:blip r:embed="rId4"/>
          <a:stretch>
            <a:fillRect/>
          </a:stretch>
        </p:blipFill>
        <p:spPr>
          <a:xfrm>
            <a:off x="8729565" y="2020511"/>
            <a:ext cx="2864504" cy="1980333"/>
          </a:xfrm>
          <a:prstGeom prst="rect">
            <a:avLst/>
          </a:prstGeom>
        </p:spPr>
      </p:pic>
    </p:spTree>
    <p:extLst>
      <p:ext uri="{BB962C8B-B14F-4D97-AF65-F5344CB8AC3E}">
        <p14:creationId xmlns:p14="http://schemas.microsoft.com/office/powerpoint/2010/main" val="607689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solidFill>
                  <a:srgbClr val="393F43"/>
                </a:solidFill>
              </a:rPr>
              <a:t>Les cartes mentales</a:t>
            </a:r>
          </a:p>
        </p:txBody>
      </p:sp>
      <p:pic>
        <p:nvPicPr>
          <p:cNvPr id="5" name="Image 4">
            <a:extLst>
              <a:ext uri="{FF2B5EF4-FFF2-40B4-BE49-F238E27FC236}">
                <a16:creationId xmlns:a16="http://schemas.microsoft.com/office/drawing/2014/main" id="{F213837D-E06B-1E4B-BF5F-A75ADB8BF51E}"/>
              </a:ext>
            </a:extLst>
          </p:cNvPr>
          <p:cNvPicPr>
            <a:picLocks noChangeAspect="1"/>
          </p:cNvPicPr>
          <p:nvPr/>
        </p:nvPicPr>
        <p:blipFill>
          <a:blip r:embed="rId3"/>
          <a:stretch>
            <a:fillRect/>
          </a:stretch>
        </p:blipFill>
        <p:spPr>
          <a:xfrm>
            <a:off x="3617842" y="1978962"/>
            <a:ext cx="8338421" cy="4879037"/>
          </a:xfrm>
          <a:prstGeom prst="rect">
            <a:avLst/>
          </a:prstGeom>
        </p:spPr>
      </p:pic>
    </p:spTree>
    <p:extLst>
      <p:ext uri="{BB962C8B-B14F-4D97-AF65-F5344CB8AC3E}">
        <p14:creationId xmlns:p14="http://schemas.microsoft.com/office/powerpoint/2010/main" val="236577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solidFill>
                  <a:srgbClr val="393F43"/>
                </a:solidFill>
              </a:rPr>
              <a:t>Les cartes mentales : </a:t>
            </a:r>
            <a:r>
              <a:rPr lang="fr-FR" dirty="0" err="1">
                <a:solidFill>
                  <a:srgbClr val="393F43"/>
                </a:solidFill>
              </a:rPr>
              <a:t>mindmeister</a:t>
            </a:r>
            <a:endParaRPr lang="fr-FR" dirty="0">
              <a:solidFill>
                <a:srgbClr val="393F43"/>
              </a:solidFill>
            </a:endParaRPr>
          </a:p>
        </p:txBody>
      </p:sp>
      <p:pic>
        <p:nvPicPr>
          <p:cNvPr id="7" name="Image 6">
            <a:extLst>
              <a:ext uri="{FF2B5EF4-FFF2-40B4-BE49-F238E27FC236}">
                <a16:creationId xmlns:a16="http://schemas.microsoft.com/office/drawing/2014/main" id="{9CBBD93E-B193-3948-AC87-47796EBEF491}"/>
              </a:ext>
            </a:extLst>
          </p:cNvPr>
          <p:cNvPicPr>
            <a:picLocks noChangeAspect="1"/>
          </p:cNvPicPr>
          <p:nvPr/>
        </p:nvPicPr>
        <p:blipFill>
          <a:blip r:embed="rId3"/>
          <a:stretch>
            <a:fillRect/>
          </a:stretch>
        </p:blipFill>
        <p:spPr>
          <a:xfrm>
            <a:off x="3911801" y="2023963"/>
            <a:ext cx="7444153" cy="4272680"/>
          </a:xfrm>
          <a:prstGeom prst="rect">
            <a:avLst/>
          </a:prstGeom>
        </p:spPr>
      </p:pic>
      <p:sp>
        <p:nvSpPr>
          <p:cNvPr id="4" name="Rectangle 3">
            <a:extLst>
              <a:ext uri="{FF2B5EF4-FFF2-40B4-BE49-F238E27FC236}">
                <a16:creationId xmlns:a16="http://schemas.microsoft.com/office/drawing/2014/main" id="{A0138DEE-1399-0641-AB41-F76CE88D3F0F}"/>
              </a:ext>
            </a:extLst>
          </p:cNvPr>
          <p:cNvSpPr/>
          <p:nvPr/>
        </p:nvSpPr>
        <p:spPr>
          <a:xfrm>
            <a:off x="5503557" y="6422753"/>
            <a:ext cx="3557384" cy="369332"/>
          </a:xfrm>
          <a:prstGeom prst="rect">
            <a:avLst/>
          </a:prstGeom>
        </p:spPr>
        <p:txBody>
          <a:bodyPr wrap="none">
            <a:spAutoFit/>
          </a:bodyPr>
          <a:lstStyle/>
          <a:p>
            <a:r>
              <a:rPr lang="fr-FR" dirty="0"/>
              <a:t>https://</a:t>
            </a:r>
            <a:r>
              <a:rPr lang="fr-FR" dirty="0" err="1"/>
              <a:t>www.mindmeister.com</a:t>
            </a:r>
            <a:r>
              <a:rPr lang="fr-FR" dirty="0"/>
              <a:t>/</a:t>
            </a:r>
          </a:p>
        </p:txBody>
      </p:sp>
    </p:spTree>
    <p:extLst>
      <p:ext uri="{BB962C8B-B14F-4D97-AF65-F5344CB8AC3E}">
        <p14:creationId xmlns:p14="http://schemas.microsoft.com/office/powerpoint/2010/main" val="1971106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solidFill>
                  <a:srgbClr val="393F43"/>
                </a:solidFill>
              </a:rPr>
              <a:t>Evaluer les forums de discussion</a:t>
            </a:r>
          </a:p>
        </p:txBody>
      </p:sp>
      <p:sp>
        <p:nvSpPr>
          <p:cNvPr id="10" name="Espace réservé du contenu 2">
            <a:extLst>
              <a:ext uri="{FF2B5EF4-FFF2-40B4-BE49-F238E27FC236}">
                <a16:creationId xmlns:a16="http://schemas.microsoft.com/office/drawing/2014/main" id="{6758081D-2B86-5247-B6A4-7B070F6A3D92}"/>
              </a:ext>
            </a:extLst>
          </p:cNvPr>
          <p:cNvSpPr>
            <a:spLocks noGrp="1"/>
          </p:cNvSpPr>
          <p:nvPr>
            <p:ph idx="1"/>
          </p:nvPr>
        </p:nvSpPr>
        <p:spPr>
          <a:xfrm>
            <a:off x="2563277" y="2236527"/>
            <a:ext cx="9125140" cy="4621472"/>
          </a:xfrm>
        </p:spPr>
        <p:txBody>
          <a:bodyPr>
            <a:normAutofit/>
          </a:bodyPr>
          <a:lstStyle/>
          <a:p>
            <a:pPr marL="0" indent="0">
              <a:buNone/>
            </a:pPr>
            <a:r>
              <a:rPr lang="fr-FR" dirty="0"/>
              <a:t>Souvent c’est uniquement la participation qui est évaluée : </a:t>
            </a:r>
          </a:p>
          <a:p>
            <a:pPr marL="457200" lvl="1" indent="0">
              <a:buNone/>
            </a:pPr>
            <a:r>
              <a:rPr lang="fr-FR" sz="1800" dirty="0"/>
              <a:t>Par exemple, Cross, </a:t>
            </a:r>
            <a:r>
              <a:rPr lang="fr-FR" sz="1800" dirty="0" err="1"/>
              <a:t>T</a:t>
            </a:r>
            <a:r>
              <a:rPr lang="fr-FR" sz="1800" dirty="0"/>
              <a:t> &amp; Kelly, P. (2015) ont demandé aux étudiants qu’ils répondent ou posent une question sur le forum au moins 5 fois par semaine. </a:t>
            </a:r>
          </a:p>
          <a:p>
            <a:pPr marL="457200" lvl="1" indent="0">
              <a:buNone/>
            </a:pPr>
            <a:r>
              <a:rPr lang="fr-FR" sz="1800" dirty="0"/>
              <a:t>Limites :</a:t>
            </a:r>
          </a:p>
          <a:p>
            <a:pPr lvl="2"/>
            <a:r>
              <a:rPr lang="fr-FR" sz="1800" dirty="0"/>
              <a:t>Moins équitable et fiable </a:t>
            </a:r>
          </a:p>
          <a:p>
            <a:pPr lvl="2"/>
            <a:r>
              <a:rPr lang="fr-FR" sz="1800" dirty="0"/>
              <a:t>Les étudiants sont susceptibles de participer de manière moins interactive </a:t>
            </a:r>
          </a:p>
          <a:p>
            <a:pPr lvl="2"/>
            <a:r>
              <a:rPr lang="fr-FR" sz="1800" dirty="0"/>
              <a:t>Peu de compréhension commune des critères et de l’intérêt de l’activité </a:t>
            </a:r>
          </a:p>
          <a:p>
            <a:pPr lvl="2"/>
            <a:r>
              <a:rPr lang="fr-FR" sz="1800" dirty="0"/>
              <a:t>Contribution plus pauvre et de surface</a:t>
            </a:r>
          </a:p>
          <a:p>
            <a:pPr marL="384048" lvl="2" indent="0">
              <a:buNone/>
            </a:pPr>
            <a:endParaRPr lang="fr-FR" sz="1800" dirty="0"/>
          </a:p>
          <a:p>
            <a:pPr marL="384048" lvl="2" indent="0">
              <a:buNone/>
            </a:pPr>
            <a:r>
              <a:rPr lang="fr-FR" sz="1800" dirty="0" err="1"/>
              <a:t>Assessing</a:t>
            </a:r>
            <a:r>
              <a:rPr lang="fr-FR" sz="1800" dirty="0"/>
              <a:t> online discussion forum participation on </a:t>
            </a:r>
            <a:r>
              <a:rPr lang="fr-FR" sz="1800" dirty="0" err="1"/>
              <a:t>google</a:t>
            </a:r>
            <a:endParaRPr lang="fr-FR" sz="1800" dirty="0"/>
          </a:p>
        </p:txBody>
      </p:sp>
    </p:spTree>
    <p:extLst>
      <p:ext uri="{BB962C8B-B14F-4D97-AF65-F5344CB8AC3E}">
        <p14:creationId xmlns:p14="http://schemas.microsoft.com/office/powerpoint/2010/main" val="4191973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66A825E-A1CF-AF4E-B7CA-4D5E7811E0D3}"/>
              </a:ext>
            </a:extLst>
          </p:cNvPr>
          <p:cNvSpPr>
            <a:spLocks noGrp="1"/>
          </p:cNvSpPr>
          <p:nvPr>
            <p:ph type="title"/>
          </p:nvPr>
        </p:nvSpPr>
        <p:spPr>
          <a:xfrm>
            <a:off x="3274540" y="286603"/>
            <a:ext cx="8718677" cy="1450757"/>
          </a:xfrm>
        </p:spPr>
        <p:txBody>
          <a:bodyPr>
            <a:normAutofit/>
          </a:bodyPr>
          <a:lstStyle/>
          <a:p>
            <a:r>
              <a:rPr lang="fr-FR" dirty="0">
                <a:solidFill>
                  <a:srgbClr val="393F43"/>
                </a:solidFill>
              </a:rPr>
              <a:t>Evaluer les forums de discussion</a:t>
            </a:r>
          </a:p>
        </p:txBody>
      </p:sp>
      <p:pic>
        <p:nvPicPr>
          <p:cNvPr id="9" name="Image 8">
            <a:extLst>
              <a:ext uri="{FF2B5EF4-FFF2-40B4-BE49-F238E27FC236}">
                <a16:creationId xmlns:a16="http://schemas.microsoft.com/office/drawing/2014/main" id="{28A338A9-8795-2345-8DAD-01CF0ED9BF55}"/>
              </a:ext>
            </a:extLst>
          </p:cNvPr>
          <p:cNvPicPr>
            <a:picLocks noChangeAspect="1"/>
          </p:cNvPicPr>
          <p:nvPr/>
        </p:nvPicPr>
        <p:blipFill>
          <a:blip r:embed="rId3"/>
          <a:stretch>
            <a:fillRect/>
          </a:stretch>
        </p:blipFill>
        <p:spPr>
          <a:xfrm>
            <a:off x="7836605" y="2236526"/>
            <a:ext cx="4355395" cy="4658139"/>
          </a:xfrm>
          <a:prstGeom prst="rect">
            <a:avLst/>
          </a:prstGeom>
        </p:spPr>
      </p:pic>
      <p:sp>
        <p:nvSpPr>
          <p:cNvPr id="10" name="Espace réservé du contenu 2">
            <a:extLst>
              <a:ext uri="{FF2B5EF4-FFF2-40B4-BE49-F238E27FC236}">
                <a16:creationId xmlns:a16="http://schemas.microsoft.com/office/drawing/2014/main" id="{6758081D-2B86-5247-B6A4-7B070F6A3D92}"/>
              </a:ext>
            </a:extLst>
          </p:cNvPr>
          <p:cNvSpPr>
            <a:spLocks noGrp="1"/>
          </p:cNvSpPr>
          <p:nvPr>
            <p:ph idx="1"/>
          </p:nvPr>
        </p:nvSpPr>
        <p:spPr>
          <a:xfrm>
            <a:off x="2563277" y="2236527"/>
            <a:ext cx="5273329" cy="4621472"/>
          </a:xfrm>
        </p:spPr>
        <p:txBody>
          <a:bodyPr>
            <a:normAutofit fontScale="62500" lnSpcReduction="20000"/>
          </a:bodyPr>
          <a:lstStyle/>
          <a:p>
            <a:pPr marL="0" indent="0">
              <a:buNone/>
            </a:pPr>
            <a:r>
              <a:rPr lang="fr-FR" sz="2600" dirty="0"/>
              <a:t>Les auteurs ont choisis d’évaluer le forum pour plusieurs raisons : </a:t>
            </a:r>
          </a:p>
          <a:p>
            <a:pPr lvl="1"/>
            <a:r>
              <a:rPr lang="fr-FR" sz="2200" dirty="0"/>
              <a:t>Engager les élèves dans un apprentissage collaboratif </a:t>
            </a:r>
          </a:p>
          <a:p>
            <a:pPr lvl="1"/>
            <a:r>
              <a:rPr lang="fr-FR" sz="2200" dirty="0"/>
              <a:t>Encourager et exercer l’analyse, la réflexion et la pensée critique (de manière plus approfondie)</a:t>
            </a:r>
          </a:p>
          <a:p>
            <a:pPr lvl="1"/>
            <a:r>
              <a:rPr lang="fr-FR" sz="2200" dirty="0"/>
              <a:t>Sentiment de communauté universitaire</a:t>
            </a:r>
          </a:p>
          <a:p>
            <a:pPr marL="0" indent="0">
              <a:buNone/>
            </a:pPr>
            <a:r>
              <a:rPr lang="fr-FR" sz="2600" dirty="0"/>
              <a:t>3 facteurs sont à prendre en compte pour sa mise en place : </a:t>
            </a:r>
          </a:p>
          <a:p>
            <a:pPr lvl="1"/>
            <a:r>
              <a:rPr lang="fr-FR" sz="2200" dirty="0"/>
              <a:t>L’organisation du forum</a:t>
            </a:r>
          </a:p>
          <a:p>
            <a:pPr lvl="1"/>
            <a:r>
              <a:rPr lang="fr-FR" sz="2200" dirty="0"/>
              <a:t>La motivation des étudiants à participer </a:t>
            </a:r>
          </a:p>
          <a:p>
            <a:pPr lvl="1"/>
            <a:r>
              <a:rPr lang="fr-FR" sz="2200" dirty="0"/>
              <a:t>La capacité des étudiants à participer </a:t>
            </a:r>
          </a:p>
          <a:p>
            <a:pPr marL="0" indent="0">
              <a:buNone/>
            </a:pPr>
            <a:r>
              <a:rPr lang="fr-FR" sz="2600" b="1" i="1" dirty="0"/>
              <a:t>L’évaluation du forum (…) est importante parce qu’elle offre la possibilité de fournir une évaluation formative aux étudiants et savoir ce qu’ils ont appris et la manière dont ils l’ont appris. </a:t>
            </a:r>
            <a:endParaRPr lang="fr-FR" sz="2600" dirty="0"/>
          </a:p>
        </p:txBody>
      </p:sp>
    </p:spTree>
    <p:extLst>
      <p:ext uri="{BB962C8B-B14F-4D97-AF65-F5344CB8AC3E}">
        <p14:creationId xmlns:p14="http://schemas.microsoft.com/office/powerpoint/2010/main" val="3987383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FD175A1-DCAA-D145-A616-8571F3E87C7B}"/>
              </a:ext>
            </a:extLst>
          </p:cNvPr>
          <p:cNvPicPr>
            <a:picLocks noChangeAspect="1"/>
          </p:cNvPicPr>
          <p:nvPr/>
        </p:nvPicPr>
        <p:blipFill rotWithShape="1">
          <a:blip r:embed="rId2"/>
          <a:srcRect l="5068" r="7821" b="1"/>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25000">
                <a:srgbClr val="000000">
                  <a:alpha val="15000"/>
                </a:srgbClr>
              </a:gs>
              <a:gs pos="75000">
                <a:srgbClr val="000000">
                  <a:alpha val="15000"/>
                </a:srgbClr>
              </a:gs>
              <a:gs pos="50000">
                <a:schemeClr val="tx1">
                  <a:alpha val="3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F1494D-E445-D341-A487-A161DF2D3F51}"/>
              </a:ext>
            </a:extLst>
          </p:cNvPr>
          <p:cNvSpPr>
            <a:spLocks noGrp="1"/>
          </p:cNvSpPr>
          <p:nvPr>
            <p:ph type="ctrTitle"/>
          </p:nvPr>
        </p:nvSpPr>
        <p:spPr>
          <a:xfrm>
            <a:off x="1097280" y="325549"/>
            <a:ext cx="10058400" cy="3663755"/>
          </a:xfrm>
          <a:effectLst>
            <a:outerShdw blurRad="50800" dist="38100" dir="2700000" algn="tl" rotWithShape="0">
              <a:prstClr val="black">
                <a:alpha val="40000"/>
              </a:prstClr>
            </a:outerShdw>
          </a:effectLst>
        </p:spPr>
        <p:txBody>
          <a:bodyPr>
            <a:normAutofit/>
          </a:bodyPr>
          <a:lstStyle/>
          <a:p>
            <a:pPr algn="ctr"/>
            <a:r>
              <a:rPr lang="fr-BE" sz="3600" b="1" dirty="0">
                <a:solidFill>
                  <a:schemeClr val="bg1"/>
                </a:solidFill>
                <a:effectLst/>
              </a:rPr>
              <a:t>Merci pour votre attention</a:t>
            </a:r>
            <a:endParaRPr lang="fr-FR" sz="3600" dirty="0">
              <a:solidFill>
                <a:schemeClr val="bg1"/>
              </a:solidFill>
            </a:endParaRPr>
          </a:p>
        </p:txBody>
      </p:sp>
      <p:sp>
        <p:nvSpPr>
          <p:cNvPr id="3" name="Sous-titre 2">
            <a:extLst>
              <a:ext uri="{FF2B5EF4-FFF2-40B4-BE49-F238E27FC236}">
                <a16:creationId xmlns:a16="http://schemas.microsoft.com/office/drawing/2014/main" id="{7ABEAD33-7BC3-1C49-8C1F-079F755828EB}"/>
              </a:ext>
            </a:extLst>
          </p:cNvPr>
          <p:cNvSpPr>
            <a:spLocks noGrp="1"/>
          </p:cNvSpPr>
          <p:nvPr>
            <p:ph type="subTitle" idx="1"/>
          </p:nvPr>
        </p:nvSpPr>
        <p:spPr>
          <a:xfrm>
            <a:off x="1100051" y="4158916"/>
            <a:ext cx="10058400" cy="1195834"/>
          </a:xfrm>
          <a:effectLst>
            <a:outerShdw blurRad="50800" dist="38100" dir="2700000" algn="tl" rotWithShape="0">
              <a:prstClr val="black">
                <a:alpha val="40000"/>
              </a:prstClr>
            </a:outerShdw>
          </a:effectLst>
        </p:spPr>
        <p:txBody>
          <a:bodyPr>
            <a:normAutofit/>
          </a:bodyPr>
          <a:lstStyle/>
          <a:p>
            <a:pPr algn="ctr"/>
            <a:r>
              <a:rPr lang="fr-FR" sz="1800" dirty="0">
                <a:solidFill>
                  <a:schemeClr val="bg1"/>
                </a:solidFill>
              </a:rPr>
              <a:t>P.DETROZ@ULIEGE.BE</a:t>
            </a:r>
          </a:p>
        </p:txBody>
      </p:sp>
      <p:cxnSp>
        <p:nvCxnSpPr>
          <p:cNvPr id="14" name="Straight Connector 13">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ous-titre 2">
            <a:extLst>
              <a:ext uri="{FF2B5EF4-FFF2-40B4-BE49-F238E27FC236}">
                <a16:creationId xmlns:a16="http://schemas.microsoft.com/office/drawing/2014/main" id="{747FAB3E-BB76-AF40-B82C-B13AFC10A9F9}"/>
              </a:ext>
            </a:extLst>
          </p:cNvPr>
          <p:cNvSpPr txBox="1">
            <a:spLocks/>
          </p:cNvSpPr>
          <p:nvPr/>
        </p:nvSpPr>
        <p:spPr>
          <a:xfrm>
            <a:off x="6920101" y="1735732"/>
            <a:ext cx="6773333" cy="634935"/>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2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2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2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2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fr-FR" sz="1400" dirty="0">
                <a:solidFill>
                  <a:schemeClr val="bg1"/>
                </a:solidFill>
              </a:rPr>
              <a:t>Crédit photo : </a:t>
            </a:r>
          </a:p>
          <a:p>
            <a:pPr algn="ctr"/>
            <a:r>
              <a:rPr lang="fr-FR" sz="1400" dirty="0" err="1">
                <a:solidFill>
                  <a:schemeClr val="bg1"/>
                </a:solidFill>
              </a:rPr>
              <a:t>www.sylvianehubert.com</a:t>
            </a:r>
            <a:endParaRPr lang="fr-FR" sz="1400" dirty="0">
              <a:solidFill>
                <a:schemeClr val="bg1"/>
              </a:solidFill>
            </a:endParaRPr>
          </a:p>
        </p:txBody>
      </p:sp>
    </p:spTree>
    <p:extLst>
      <p:ext uri="{BB962C8B-B14F-4D97-AF65-F5344CB8AC3E}">
        <p14:creationId xmlns:p14="http://schemas.microsoft.com/office/powerpoint/2010/main" val="70632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La mesure en éducation</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14" name="Image 13">
            <a:extLst>
              <a:ext uri="{FF2B5EF4-FFF2-40B4-BE49-F238E27FC236}">
                <a16:creationId xmlns:a16="http://schemas.microsoft.com/office/drawing/2014/main" id="{02219B01-42E5-034C-A25D-F4BD094F1551}"/>
              </a:ext>
            </a:extLst>
          </p:cNvPr>
          <p:cNvPicPr>
            <a:picLocks noChangeAspect="1"/>
          </p:cNvPicPr>
          <p:nvPr/>
        </p:nvPicPr>
        <p:blipFill>
          <a:blip r:embed="rId3"/>
          <a:stretch>
            <a:fillRect/>
          </a:stretch>
        </p:blipFill>
        <p:spPr>
          <a:xfrm>
            <a:off x="3765859" y="2098345"/>
            <a:ext cx="8093687" cy="4720433"/>
          </a:xfrm>
          <a:prstGeom prst="rect">
            <a:avLst/>
          </a:prstGeom>
        </p:spPr>
      </p:pic>
      <p:sp>
        <p:nvSpPr>
          <p:cNvPr id="3" name="Ellipse 2">
            <a:extLst>
              <a:ext uri="{FF2B5EF4-FFF2-40B4-BE49-F238E27FC236}">
                <a16:creationId xmlns:a16="http://schemas.microsoft.com/office/drawing/2014/main" id="{DED67A83-1CEE-884A-A13C-037B5EB4DD5D}"/>
              </a:ext>
            </a:extLst>
          </p:cNvPr>
          <p:cNvSpPr/>
          <p:nvPr/>
        </p:nvSpPr>
        <p:spPr>
          <a:xfrm>
            <a:off x="6414448" y="4039737"/>
            <a:ext cx="682388" cy="6277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Tree>
    <p:extLst>
      <p:ext uri="{BB962C8B-B14F-4D97-AF65-F5344CB8AC3E}">
        <p14:creationId xmlns:p14="http://schemas.microsoft.com/office/powerpoint/2010/main" val="1975759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Problèmes en lien avec l’artéfact</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12" name="Image 11">
            <a:extLst>
              <a:ext uri="{FF2B5EF4-FFF2-40B4-BE49-F238E27FC236}">
                <a16:creationId xmlns:a16="http://schemas.microsoft.com/office/drawing/2014/main" id="{0A5E5937-2773-7A42-A9F7-4591611A1E35}"/>
              </a:ext>
            </a:extLst>
          </p:cNvPr>
          <p:cNvPicPr>
            <a:picLocks noChangeAspect="1"/>
          </p:cNvPicPr>
          <p:nvPr/>
        </p:nvPicPr>
        <p:blipFill>
          <a:blip r:embed="rId3"/>
          <a:stretch>
            <a:fillRect/>
          </a:stretch>
        </p:blipFill>
        <p:spPr>
          <a:xfrm>
            <a:off x="2438758" y="1968966"/>
            <a:ext cx="5670162" cy="3500100"/>
          </a:xfrm>
          <a:prstGeom prst="rect">
            <a:avLst/>
          </a:prstGeom>
        </p:spPr>
      </p:pic>
      <p:pic>
        <p:nvPicPr>
          <p:cNvPr id="28" name="Image 27">
            <a:extLst>
              <a:ext uri="{FF2B5EF4-FFF2-40B4-BE49-F238E27FC236}">
                <a16:creationId xmlns:a16="http://schemas.microsoft.com/office/drawing/2014/main" id="{707FCC22-E28D-7A45-9871-1BF2A0DE2277}"/>
              </a:ext>
            </a:extLst>
          </p:cNvPr>
          <p:cNvPicPr>
            <a:picLocks noChangeAspect="1"/>
          </p:cNvPicPr>
          <p:nvPr/>
        </p:nvPicPr>
        <p:blipFill>
          <a:blip r:embed="rId4"/>
          <a:stretch>
            <a:fillRect/>
          </a:stretch>
        </p:blipFill>
        <p:spPr>
          <a:xfrm>
            <a:off x="7321131" y="5288442"/>
            <a:ext cx="4904000" cy="1620671"/>
          </a:xfrm>
          <a:prstGeom prst="rect">
            <a:avLst/>
          </a:prstGeom>
        </p:spPr>
      </p:pic>
      <p:sp>
        <p:nvSpPr>
          <p:cNvPr id="10" name="Espace réservé du contenu 2">
            <a:extLst>
              <a:ext uri="{FF2B5EF4-FFF2-40B4-BE49-F238E27FC236}">
                <a16:creationId xmlns:a16="http://schemas.microsoft.com/office/drawing/2014/main" id="{C1299221-C6F7-3A47-B2A6-5132AFB9314F}"/>
              </a:ext>
            </a:extLst>
          </p:cNvPr>
          <p:cNvSpPr>
            <a:spLocks noGrp="1"/>
          </p:cNvSpPr>
          <p:nvPr>
            <p:ph idx="1"/>
          </p:nvPr>
        </p:nvSpPr>
        <p:spPr>
          <a:xfrm>
            <a:off x="8108920" y="2178929"/>
            <a:ext cx="3920359" cy="505795"/>
          </a:xfrm>
        </p:spPr>
        <p:txBody>
          <a:bodyPr>
            <a:normAutofit/>
          </a:bodyPr>
          <a:lstStyle/>
          <a:p>
            <a:r>
              <a:rPr lang="nl-BE" sz="1600" dirty="0"/>
              <a:t>Validité de contenu et de construct</a:t>
            </a:r>
            <a:endParaRPr lang="fr-BE" dirty="0"/>
          </a:p>
        </p:txBody>
      </p:sp>
    </p:spTree>
    <p:extLst>
      <p:ext uri="{BB962C8B-B14F-4D97-AF65-F5344CB8AC3E}">
        <p14:creationId xmlns:p14="http://schemas.microsoft.com/office/powerpoint/2010/main" val="93596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La mesure en éducation</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14" name="Image 13">
            <a:extLst>
              <a:ext uri="{FF2B5EF4-FFF2-40B4-BE49-F238E27FC236}">
                <a16:creationId xmlns:a16="http://schemas.microsoft.com/office/drawing/2014/main" id="{02219B01-42E5-034C-A25D-F4BD094F1551}"/>
              </a:ext>
            </a:extLst>
          </p:cNvPr>
          <p:cNvPicPr>
            <a:picLocks noChangeAspect="1"/>
          </p:cNvPicPr>
          <p:nvPr/>
        </p:nvPicPr>
        <p:blipFill>
          <a:blip r:embed="rId3"/>
          <a:stretch>
            <a:fillRect/>
          </a:stretch>
        </p:blipFill>
        <p:spPr>
          <a:xfrm>
            <a:off x="3765859" y="2098345"/>
            <a:ext cx="8093687" cy="4720433"/>
          </a:xfrm>
          <a:prstGeom prst="rect">
            <a:avLst/>
          </a:prstGeom>
        </p:spPr>
      </p:pic>
      <p:sp>
        <p:nvSpPr>
          <p:cNvPr id="10" name="Ellipse 9">
            <a:extLst>
              <a:ext uri="{FF2B5EF4-FFF2-40B4-BE49-F238E27FC236}">
                <a16:creationId xmlns:a16="http://schemas.microsoft.com/office/drawing/2014/main" id="{A3CDBAE8-9F9F-A046-AF9C-324D969E1DF8}"/>
              </a:ext>
            </a:extLst>
          </p:cNvPr>
          <p:cNvSpPr/>
          <p:nvPr/>
        </p:nvSpPr>
        <p:spPr>
          <a:xfrm>
            <a:off x="7471508" y="6096797"/>
            <a:ext cx="682388" cy="6277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Tree>
    <p:extLst>
      <p:ext uri="{BB962C8B-B14F-4D97-AF65-F5344CB8AC3E}">
        <p14:creationId xmlns:p14="http://schemas.microsoft.com/office/powerpoint/2010/main" val="1723305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Problèmes avec la performance de l’étudiant</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pic>
        <p:nvPicPr>
          <p:cNvPr id="3" name="Image 2">
            <a:extLst>
              <a:ext uri="{FF2B5EF4-FFF2-40B4-BE49-F238E27FC236}">
                <a16:creationId xmlns:a16="http://schemas.microsoft.com/office/drawing/2014/main" id="{D88927B5-3908-E54A-B74D-6A40C95E020A}"/>
              </a:ext>
            </a:extLst>
          </p:cNvPr>
          <p:cNvPicPr>
            <a:picLocks noChangeAspect="1"/>
          </p:cNvPicPr>
          <p:nvPr/>
        </p:nvPicPr>
        <p:blipFill>
          <a:blip r:embed="rId3"/>
          <a:stretch>
            <a:fillRect/>
          </a:stretch>
        </p:blipFill>
        <p:spPr>
          <a:xfrm>
            <a:off x="4310448" y="2931863"/>
            <a:ext cx="5943600" cy="3706188"/>
          </a:xfrm>
          <a:prstGeom prst="rect">
            <a:avLst/>
          </a:prstGeom>
        </p:spPr>
      </p:pic>
      <p:sp>
        <p:nvSpPr>
          <p:cNvPr id="5" name="ZoneTexte 4">
            <a:extLst>
              <a:ext uri="{FF2B5EF4-FFF2-40B4-BE49-F238E27FC236}">
                <a16:creationId xmlns:a16="http://schemas.microsoft.com/office/drawing/2014/main" id="{C6F741E3-AE5F-6A4D-84AB-62C0ECE205DA}"/>
              </a:ext>
            </a:extLst>
          </p:cNvPr>
          <p:cNvSpPr txBox="1"/>
          <p:nvPr/>
        </p:nvSpPr>
        <p:spPr>
          <a:xfrm>
            <a:off x="4921332" y="2240192"/>
            <a:ext cx="4737194" cy="369332"/>
          </a:xfrm>
          <a:prstGeom prst="rect">
            <a:avLst/>
          </a:prstGeom>
          <a:noFill/>
        </p:spPr>
        <p:txBody>
          <a:bodyPr wrap="none" rtlCol="0">
            <a:spAutoFit/>
          </a:bodyPr>
          <a:lstStyle/>
          <a:p>
            <a:r>
              <a:rPr lang="fr-BE" dirty="0"/>
              <a:t>Huguet, P., Brunot &amp; Monteil, J.-M. (2001)</a:t>
            </a:r>
          </a:p>
        </p:txBody>
      </p:sp>
      <p:sp>
        <p:nvSpPr>
          <p:cNvPr id="10" name="ZoneTexte 9">
            <a:extLst>
              <a:ext uri="{FF2B5EF4-FFF2-40B4-BE49-F238E27FC236}">
                <a16:creationId xmlns:a16="http://schemas.microsoft.com/office/drawing/2014/main" id="{D57D7B37-90D5-3D46-AAC2-3D0BB76D6A57}"/>
              </a:ext>
            </a:extLst>
          </p:cNvPr>
          <p:cNvSpPr txBox="1"/>
          <p:nvPr/>
        </p:nvSpPr>
        <p:spPr>
          <a:xfrm>
            <a:off x="9302044" y="6479822"/>
            <a:ext cx="1685077" cy="369332"/>
          </a:xfrm>
          <a:prstGeom prst="rect">
            <a:avLst/>
          </a:prstGeom>
          <a:noFill/>
        </p:spPr>
        <p:txBody>
          <a:bodyPr wrap="none" rtlCol="0">
            <a:spAutoFit/>
          </a:bodyPr>
          <a:lstStyle/>
          <a:p>
            <a:r>
              <a:rPr lang="fr-FR" dirty="0"/>
              <a:t>Figure de Rey</a:t>
            </a:r>
          </a:p>
        </p:txBody>
      </p:sp>
    </p:spTree>
    <p:extLst>
      <p:ext uri="{BB962C8B-B14F-4D97-AF65-F5344CB8AC3E}">
        <p14:creationId xmlns:p14="http://schemas.microsoft.com/office/powerpoint/2010/main" val="15822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008149B-38AB-D441-8DF3-E4204A8C3EEC}"/>
              </a:ext>
            </a:extLst>
          </p:cNvPr>
          <p:cNvSpPr>
            <a:spLocks noGrp="1"/>
          </p:cNvSpPr>
          <p:nvPr>
            <p:ph type="title"/>
          </p:nvPr>
        </p:nvSpPr>
        <p:spPr>
          <a:xfrm>
            <a:off x="3274540" y="286603"/>
            <a:ext cx="7881139" cy="1450757"/>
          </a:xfrm>
        </p:spPr>
        <p:txBody>
          <a:bodyPr>
            <a:normAutofit/>
          </a:bodyPr>
          <a:lstStyle/>
          <a:p>
            <a:r>
              <a:rPr lang="fr-FR" dirty="0"/>
              <a:t>Problèmes avec la performance de l’étudiant</a:t>
            </a:r>
          </a:p>
        </p:txBody>
      </p:sp>
      <p:pic>
        <p:nvPicPr>
          <p:cNvPr id="6" name="Image 5">
            <a:extLst>
              <a:ext uri="{FF2B5EF4-FFF2-40B4-BE49-F238E27FC236}">
                <a16:creationId xmlns:a16="http://schemas.microsoft.com/office/drawing/2014/main" id="{B0FA342A-694E-8E47-A070-0B88592300F7}"/>
              </a:ext>
            </a:extLst>
          </p:cNvPr>
          <p:cNvPicPr>
            <a:picLocks noChangeAspect="1"/>
          </p:cNvPicPr>
          <p:nvPr/>
        </p:nvPicPr>
        <p:blipFill rotWithShape="1">
          <a:blip r:embed="rId2"/>
          <a:srcRect l="62324" t="1685" r="16673" b="-2"/>
          <a:stretch/>
        </p:blipFill>
        <p:spPr>
          <a:xfrm>
            <a:off x="0" y="-2"/>
            <a:ext cx="2372497" cy="6858001"/>
          </a:xfrm>
          <a:prstGeom prst="rect">
            <a:avLst/>
          </a:prstGeom>
        </p:spPr>
      </p:pic>
      <p:cxnSp>
        <p:nvCxnSpPr>
          <p:cNvPr id="13" name="Straight Connector 12">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2771CAB-855C-0042-AD3B-30FFE63AB8E5}"/>
              </a:ext>
            </a:extLst>
          </p:cNvPr>
          <p:cNvPicPr>
            <a:picLocks noChangeAspect="1"/>
          </p:cNvPicPr>
          <p:nvPr/>
        </p:nvPicPr>
        <p:blipFill rotWithShape="1">
          <a:blip r:embed="rId2"/>
          <a:srcRect l="30156" t="11564" r="51775" b="3854"/>
          <a:stretch/>
        </p:blipFill>
        <p:spPr>
          <a:xfrm>
            <a:off x="0" y="-1"/>
            <a:ext cx="2372498" cy="6857999"/>
          </a:xfrm>
          <a:prstGeom prst="rect">
            <a:avLst/>
          </a:prstGeom>
        </p:spPr>
      </p:pic>
      <p:pic>
        <p:nvPicPr>
          <p:cNvPr id="8" name="Image 7">
            <a:extLst>
              <a:ext uri="{FF2B5EF4-FFF2-40B4-BE49-F238E27FC236}">
                <a16:creationId xmlns:a16="http://schemas.microsoft.com/office/drawing/2014/main" id="{415EB5EE-DAA8-FA41-9F32-C9FBBE980FB1}"/>
              </a:ext>
            </a:extLst>
          </p:cNvPr>
          <p:cNvPicPr>
            <a:picLocks noChangeAspect="1"/>
          </p:cNvPicPr>
          <p:nvPr/>
        </p:nvPicPr>
        <p:blipFill rotWithShape="1">
          <a:blip r:embed="rId2"/>
          <a:srcRect l="3171" t="5054" r="77369" b="3853"/>
          <a:stretch/>
        </p:blipFill>
        <p:spPr>
          <a:xfrm>
            <a:off x="0" y="-4"/>
            <a:ext cx="2372498" cy="6857998"/>
          </a:xfrm>
          <a:prstGeom prst="rect">
            <a:avLst/>
          </a:prstGeom>
        </p:spPr>
      </p:pic>
      <p:sp>
        <p:nvSpPr>
          <p:cNvPr id="5" name="ZoneTexte 4">
            <a:extLst>
              <a:ext uri="{FF2B5EF4-FFF2-40B4-BE49-F238E27FC236}">
                <a16:creationId xmlns:a16="http://schemas.microsoft.com/office/drawing/2014/main" id="{C6F741E3-AE5F-6A4D-84AB-62C0ECE205DA}"/>
              </a:ext>
            </a:extLst>
          </p:cNvPr>
          <p:cNvSpPr txBox="1"/>
          <p:nvPr/>
        </p:nvSpPr>
        <p:spPr>
          <a:xfrm>
            <a:off x="4921332" y="2240192"/>
            <a:ext cx="4737194" cy="369332"/>
          </a:xfrm>
          <a:prstGeom prst="rect">
            <a:avLst/>
          </a:prstGeom>
          <a:noFill/>
        </p:spPr>
        <p:txBody>
          <a:bodyPr wrap="none" rtlCol="0">
            <a:spAutoFit/>
          </a:bodyPr>
          <a:lstStyle/>
          <a:p>
            <a:r>
              <a:rPr lang="fr-BE" dirty="0"/>
              <a:t>Huguet, P., Brunot &amp; Monteil, J.-M. (2001)</a:t>
            </a:r>
          </a:p>
        </p:txBody>
      </p:sp>
      <p:pic>
        <p:nvPicPr>
          <p:cNvPr id="4" name="Image 3">
            <a:extLst>
              <a:ext uri="{FF2B5EF4-FFF2-40B4-BE49-F238E27FC236}">
                <a16:creationId xmlns:a16="http://schemas.microsoft.com/office/drawing/2014/main" id="{3B764AE5-3EF1-8848-8B86-F92DBDA9125B}"/>
              </a:ext>
            </a:extLst>
          </p:cNvPr>
          <p:cNvPicPr>
            <a:picLocks noChangeAspect="1"/>
          </p:cNvPicPr>
          <p:nvPr/>
        </p:nvPicPr>
        <p:blipFill>
          <a:blip r:embed="rId3"/>
          <a:stretch>
            <a:fillRect/>
          </a:stretch>
        </p:blipFill>
        <p:spPr>
          <a:xfrm>
            <a:off x="3734357" y="2931863"/>
            <a:ext cx="7712575" cy="3752271"/>
          </a:xfrm>
          <a:prstGeom prst="rect">
            <a:avLst/>
          </a:prstGeom>
        </p:spPr>
      </p:pic>
    </p:spTree>
    <p:extLst>
      <p:ext uri="{BB962C8B-B14F-4D97-AF65-F5344CB8AC3E}">
        <p14:creationId xmlns:p14="http://schemas.microsoft.com/office/powerpoint/2010/main" val="2923798910"/>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7277</TotalTime>
  <Words>772</Words>
  <Application>Microsoft Macintosh PowerPoint</Application>
  <PresentationFormat>Grand écran</PresentationFormat>
  <Paragraphs>115</Paragraphs>
  <Slides>48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48</vt:i4>
      </vt:variant>
    </vt:vector>
  </HeadingPairs>
  <TitlesOfParts>
    <vt:vector size="54" baseType="lpstr">
      <vt:lpstr>Avenir Medium</vt:lpstr>
      <vt:lpstr>Calibri</vt:lpstr>
      <vt:lpstr>Univers</vt:lpstr>
      <vt:lpstr>Univers Condensed</vt:lpstr>
      <vt:lpstr>Wingdings</vt:lpstr>
      <vt:lpstr>RetrospectVTI</vt:lpstr>
      <vt:lpstr>Présentation PowerPoint</vt:lpstr>
      <vt:lpstr>Présentation PowerPoint</vt:lpstr>
      <vt:lpstr>La mesure en éducation</vt:lpstr>
      <vt:lpstr>La mesure en éducation</vt:lpstr>
      <vt:lpstr>La mesure en éducation</vt:lpstr>
      <vt:lpstr>Problèmes en lien avec l’artéfact</vt:lpstr>
      <vt:lpstr>La mesure en éducation</vt:lpstr>
      <vt:lpstr>Problèmes avec la performance de l’étudiant</vt:lpstr>
      <vt:lpstr>Problèmes avec la performance de l’étudiant</vt:lpstr>
      <vt:lpstr>Problèmes avec la performance de l’étudiant</vt:lpstr>
      <vt:lpstr>Problèmes avec la performance de l’étudiant</vt:lpstr>
      <vt:lpstr>La mesure en éducation</vt:lpstr>
      <vt:lpstr>Problèmes avec la note</vt:lpstr>
      <vt:lpstr>Problèmes avec la note</vt:lpstr>
      <vt:lpstr>Emergency remote assessment</vt:lpstr>
      <vt:lpstr>Vers un changement de paradigme en évaluation</vt:lpstr>
      <vt:lpstr>Vision classique de l’évaluation en présentiel (Prades 2018)</vt:lpstr>
      <vt:lpstr>Une conception alternative clairement définie, praticable et féconde ?</vt:lpstr>
      <vt:lpstr>Une conception alternative clairement définie, praticable et féconde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outils d’évaluation</vt:lpstr>
      <vt:lpstr>Un axe de réflexion :  le modèle SAMR</vt:lpstr>
      <vt:lpstr>La substitution</vt:lpstr>
      <vt:lpstr>Rubric scorer </vt:lpstr>
      <vt:lpstr>L’augmentation</vt:lpstr>
      <vt:lpstr>Outils de voting : Wooclap</vt:lpstr>
      <vt:lpstr>La modification</vt:lpstr>
      <vt:lpstr>eCampus et Moodle</vt:lpstr>
      <vt:lpstr>eCampus et Moodle</vt:lpstr>
      <vt:lpstr>La redéfinition</vt:lpstr>
      <vt:lpstr>Peergrade</vt:lpstr>
      <vt:lpstr>Les cartes mentales</vt:lpstr>
      <vt:lpstr>Les cartes mentales</vt:lpstr>
      <vt:lpstr>Les cartes mentales : mindmeister</vt:lpstr>
      <vt:lpstr>Evaluer les forums de discussion</vt:lpstr>
      <vt:lpstr>Evaluer les forums de discussion</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Évaluation des acquis des étudiants dans l’enseignement à distance</dc:title>
  <dc:creator>Pascal Detroz</dc:creator>
  <cp:lastModifiedBy>Pascal Detroz</cp:lastModifiedBy>
  <cp:revision>18</cp:revision>
  <dcterms:created xsi:type="dcterms:W3CDTF">2020-11-17T07:27:33Z</dcterms:created>
  <dcterms:modified xsi:type="dcterms:W3CDTF">2020-11-24T08:59:10Z</dcterms:modified>
</cp:coreProperties>
</file>