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4" r:id="rId4"/>
  </p:sldMasterIdLst>
  <p:notesMasterIdLst>
    <p:notesMasterId r:id="rId51"/>
  </p:notesMasterIdLst>
  <p:sldIdLst>
    <p:sldId id="256" r:id="rId5"/>
    <p:sldId id="341" r:id="rId6"/>
    <p:sldId id="292" r:id="rId7"/>
    <p:sldId id="293" r:id="rId8"/>
    <p:sldId id="342" r:id="rId9"/>
    <p:sldId id="303" r:id="rId10"/>
    <p:sldId id="305" r:id="rId11"/>
    <p:sldId id="306" r:id="rId12"/>
    <p:sldId id="326" r:id="rId13"/>
    <p:sldId id="343" r:id="rId14"/>
    <p:sldId id="282" r:id="rId15"/>
    <p:sldId id="310" r:id="rId16"/>
    <p:sldId id="311" r:id="rId17"/>
    <p:sldId id="307" r:id="rId18"/>
    <p:sldId id="308" r:id="rId19"/>
    <p:sldId id="351" r:id="rId20"/>
    <p:sldId id="355" r:id="rId21"/>
    <p:sldId id="348" r:id="rId22"/>
    <p:sldId id="357" r:id="rId23"/>
    <p:sldId id="340" r:id="rId24"/>
    <p:sldId id="315" r:id="rId25"/>
    <p:sldId id="314" r:id="rId26"/>
    <p:sldId id="349" r:id="rId27"/>
    <p:sldId id="316" r:id="rId28"/>
    <p:sldId id="317" r:id="rId29"/>
    <p:sldId id="321" r:id="rId30"/>
    <p:sldId id="322" r:id="rId31"/>
    <p:sldId id="358" r:id="rId32"/>
    <p:sldId id="324" r:id="rId33"/>
    <p:sldId id="345" r:id="rId34"/>
    <p:sldId id="327" r:id="rId35"/>
    <p:sldId id="318" r:id="rId36"/>
    <p:sldId id="353" r:id="rId37"/>
    <p:sldId id="354" r:id="rId38"/>
    <p:sldId id="325" r:id="rId39"/>
    <p:sldId id="328" r:id="rId40"/>
    <p:sldId id="337" r:id="rId41"/>
    <p:sldId id="332" r:id="rId42"/>
    <p:sldId id="338" r:id="rId43"/>
    <p:sldId id="333" r:id="rId44"/>
    <p:sldId id="339" r:id="rId45"/>
    <p:sldId id="334" r:id="rId46"/>
    <p:sldId id="347" r:id="rId47"/>
    <p:sldId id="329" r:id="rId48"/>
    <p:sldId id="346" r:id="rId49"/>
    <p:sldId id="301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S Jessica" initials="JJ" lastIdx="8" clrIdx="0">
    <p:extLst>
      <p:ext uri="{19B8F6BF-5375-455C-9EA6-DF929625EA0E}">
        <p15:presenceInfo xmlns:p15="http://schemas.microsoft.com/office/powerpoint/2012/main" userId="S-1-5-21-3605718111-1108898207-2804256865-27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3A6DAC"/>
    <a:srgbClr val="003366"/>
    <a:srgbClr val="003399"/>
    <a:srgbClr val="E3EBF5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87" autoAdjust="0"/>
  </p:normalViewPr>
  <p:slideViewPr>
    <p:cSldViewPr>
      <p:cViewPr varScale="1">
        <p:scale>
          <a:sx n="86" d="100"/>
          <a:sy n="86" d="100"/>
        </p:scale>
        <p:origin x="22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1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1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1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1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1"/>
            <c:spPr>
              <a:solidFill>
                <a:srgbClr val="FFC000"/>
              </a:solidFill>
              <a:ln>
                <a:noFill/>
              </a:ln>
              <a:effectLst/>
            </c:spPr>
          </c:dPt>
          <c:xVal>
            <c:numRef>
              <c:f>Feuil1!$A$2:$A$10</c:f>
              <c:numCache>
                <c:formatCode>General</c:formatCode>
                <c:ptCount val="9"/>
                <c:pt idx="0">
                  <c:v>49</c:v>
                </c:pt>
                <c:pt idx="1">
                  <c:v>26</c:v>
                </c:pt>
                <c:pt idx="2">
                  <c:v>15</c:v>
                </c:pt>
                <c:pt idx="3">
                  <c:v>14</c:v>
                </c:pt>
                <c:pt idx="4">
                  <c:v>13</c:v>
                </c:pt>
                <c:pt idx="5">
                  <c:v>13</c:v>
                </c:pt>
                <c:pt idx="6">
                  <c:v>10</c:v>
                </c:pt>
                <c:pt idx="7">
                  <c:v>7</c:v>
                </c:pt>
                <c:pt idx="8">
                  <c:v>2</c:v>
                </c:pt>
              </c:numCache>
            </c:numRef>
          </c:xVal>
          <c:yVal>
            <c:numRef>
              <c:f>Feuil1!$B$2:$B$10</c:f>
              <c:numCache>
                <c:formatCode>General</c:formatCode>
                <c:ptCount val="9"/>
                <c:pt idx="0">
                  <c:v>403</c:v>
                </c:pt>
                <c:pt idx="1">
                  <c:v>70</c:v>
                </c:pt>
                <c:pt idx="2">
                  <c:v>7</c:v>
                </c:pt>
                <c:pt idx="3">
                  <c:v>-10</c:v>
                </c:pt>
                <c:pt idx="4">
                  <c:v>-23</c:v>
                </c:pt>
                <c:pt idx="5">
                  <c:v>-61</c:v>
                </c:pt>
                <c:pt idx="6">
                  <c:v>-2</c:v>
                </c:pt>
                <c:pt idx="7">
                  <c:v>-21</c:v>
                </c:pt>
                <c:pt idx="8">
                  <c:v>-5</c:v>
                </c:pt>
              </c:numCache>
            </c:numRef>
          </c:yVal>
          <c:bubbleSize>
            <c:numRef>
              <c:f>Feuil1!$C$2:$C$10</c:f>
              <c:numCache>
                <c:formatCode>General</c:formatCode>
                <c:ptCount val="9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2.5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6.5</c:v>
                </c:pt>
                <c:pt idx="8">
                  <c:v>4.5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02397936"/>
        <c:axId val="402398328"/>
      </c:bubbleChart>
      <c:valAx>
        <c:axId val="402397936"/>
        <c:scaling>
          <c:orientation val="minMax"/>
          <c:max val="55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398328"/>
        <c:crosses val="autoZero"/>
        <c:crossBetween val="midCat"/>
      </c:valAx>
      <c:valAx>
        <c:axId val="402398328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397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48900949539888"/>
          <c:y val="6.4433465182867439E-2"/>
          <c:w val="0.55807274369041737"/>
          <c:h val="0.8711330696342651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FORFAIT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Feuil1!$A$2:$A$5</c:f>
              <c:strCache>
                <c:ptCount val="4"/>
                <c:pt idx="0">
                  <c:v>Acte 1</c:v>
                </c:pt>
                <c:pt idx="1">
                  <c:v>Acte 2</c:v>
                </c:pt>
                <c:pt idx="2">
                  <c:v>Acte 3</c:v>
                </c:pt>
                <c:pt idx="3">
                  <c:v>Acte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48900949539888"/>
          <c:y val="6.4433465182867439E-2"/>
          <c:w val="0.55807274369041737"/>
          <c:h val="0.8711330696342651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FORFAIT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Feuil1!$A$2:$A$5</c:f>
              <c:strCache>
                <c:ptCount val="4"/>
                <c:pt idx="0">
                  <c:v>Acte 1</c:v>
                </c:pt>
                <c:pt idx="1">
                  <c:v>Acte 2</c:v>
                </c:pt>
                <c:pt idx="2">
                  <c:v>Acte 3</c:v>
                </c:pt>
                <c:pt idx="3">
                  <c:v>Acte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48900949539888"/>
          <c:y val="6.4433465182867439E-2"/>
          <c:w val="0.55807274369041737"/>
          <c:h val="0.8711330696342651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FORFAIT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Feuil1!$A$2:$A$5</c:f>
              <c:strCache>
                <c:ptCount val="4"/>
                <c:pt idx="0">
                  <c:v>Acte 1</c:v>
                </c:pt>
                <c:pt idx="1">
                  <c:v>Acte 2</c:v>
                </c:pt>
                <c:pt idx="2">
                  <c:v>Acte 3</c:v>
                </c:pt>
                <c:pt idx="3">
                  <c:v>Acte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6F58F-1D92-4356-98C5-B4655DA42705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9FD0436-3626-4AFC-8A83-5129591B6DA8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Contexte et problématique</a:t>
          </a:r>
          <a:endParaRPr lang="fr-BE" dirty="0">
            <a:solidFill>
              <a:srgbClr val="336699"/>
            </a:solidFill>
          </a:endParaRPr>
        </a:p>
      </dgm:t>
    </dgm:pt>
    <dgm:pt modelId="{92CC5F60-90F3-4634-B265-A9A654353A3E}" type="parTrans" cxnId="{82A8A58B-C108-49B7-A7A3-9C6F83585DF4}">
      <dgm:prSet/>
      <dgm:spPr/>
      <dgm:t>
        <a:bodyPr/>
        <a:lstStyle/>
        <a:p>
          <a:endParaRPr lang="fr-BE"/>
        </a:p>
      </dgm:t>
    </dgm:pt>
    <dgm:pt modelId="{2F0CCB65-8A4D-4D87-8B0F-0B3105337E65}" type="sibTrans" cxnId="{82A8A58B-C108-49B7-A7A3-9C6F83585DF4}">
      <dgm:prSet/>
      <dgm:spPr/>
      <dgm:t>
        <a:bodyPr/>
        <a:lstStyle/>
        <a:p>
          <a:endParaRPr lang="fr-BE"/>
        </a:p>
      </dgm:t>
    </dgm:pt>
    <dgm:pt modelId="{BF2C4985-99AE-4B28-BD18-BB83FCED4A93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Objectifs des analyses du SIME </a:t>
          </a:r>
          <a:endParaRPr lang="fr-BE" dirty="0">
            <a:solidFill>
              <a:srgbClr val="336699"/>
            </a:solidFill>
          </a:endParaRPr>
        </a:p>
      </dgm:t>
    </dgm:pt>
    <dgm:pt modelId="{4AA1C15B-1309-4F7A-B569-E5BC34C7F8CE}" type="parTrans" cxnId="{8E591F23-752D-453F-B50D-84DEC57E9E77}">
      <dgm:prSet/>
      <dgm:spPr/>
      <dgm:t>
        <a:bodyPr/>
        <a:lstStyle/>
        <a:p>
          <a:endParaRPr lang="fr-BE"/>
        </a:p>
      </dgm:t>
    </dgm:pt>
    <dgm:pt modelId="{AE22C11E-8228-4667-B796-280883E369C9}" type="sibTrans" cxnId="{8E591F23-752D-453F-B50D-84DEC57E9E77}">
      <dgm:prSet/>
      <dgm:spPr/>
      <dgm:t>
        <a:bodyPr/>
        <a:lstStyle/>
        <a:p>
          <a:endParaRPr lang="fr-BE"/>
        </a:p>
      </dgm:t>
    </dgm:pt>
    <dgm:pt modelId="{DDF9BC8F-A977-4A49-9F9C-1D3CE864F052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Mesure de l’impact sur le CHU de Liège</a:t>
          </a:r>
          <a:endParaRPr lang="fr-BE" dirty="0">
            <a:solidFill>
              <a:srgbClr val="336699"/>
            </a:solidFill>
          </a:endParaRPr>
        </a:p>
      </dgm:t>
    </dgm:pt>
    <dgm:pt modelId="{2B1E60C5-F92F-454D-AD6A-13E62DDB3F2B}" type="parTrans" cxnId="{C70D3E90-0CFA-41B1-97F7-022A9EB3644A}">
      <dgm:prSet/>
      <dgm:spPr/>
      <dgm:t>
        <a:bodyPr/>
        <a:lstStyle/>
        <a:p>
          <a:endParaRPr lang="fr-BE"/>
        </a:p>
      </dgm:t>
    </dgm:pt>
    <dgm:pt modelId="{B4041625-21BF-4ECF-B2C8-4DD5883E3975}" type="sibTrans" cxnId="{C70D3E90-0CFA-41B1-97F7-022A9EB3644A}">
      <dgm:prSet/>
      <dgm:spPr/>
      <dgm:t>
        <a:bodyPr/>
        <a:lstStyle/>
        <a:p>
          <a:endParaRPr lang="fr-BE"/>
        </a:p>
      </dgm:t>
    </dgm:pt>
    <dgm:pt modelId="{BD4DABA0-B8CE-41FE-8496-E72F218BD26B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Identification d’une méthode de distribution</a:t>
          </a:r>
          <a:endParaRPr lang="fr-BE" dirty="0">
            <a:solidFill>
              <a:srgbClr val="336699"/>
            </a:solidFill>
          </a:endParaRPr>
        </a:p>
      </dgm:t>
    </dgm:pt>
    <dgm:pt modelId="{BF6A7DC9-72B5-4045-A936-8C706544291E}" type="parTrans" cxnId="{EA8B229D-943B-415B-93CA-3F01529D512D}">
      <dgm:prSet/>
      <dgm:spPr/>
      <dgm:t>
        <a:bodyPr/>
        <a:lstStyle/>
        <a:p>
          <a:endParaRPr lang="fr-BE"/>
        </a:p>
      </dgm:t>
    </dgm:pt>
    <dgm:pt modelId="{405A335E-8A8F-4C4D-9B0A-601720B95F2A}" type="sibTrans" cxnId="{EA8B229D-943B-415B-93CA-3F01529D512D}">
      <dgm:prSet/>
      <dgm:spPr/>
      <dgm:t>
        <a:bodyPr/>
        <a:lstStyle/>
        <a:p>
          <a:endParaRPr lang="fr-BE"/>
        </a:p>
      </dgm:t>
    </dgm:pt>
    <dgm:pt modelId="{CA4807A8-9F55-4709-B9E9-FA64D394B1B0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Le CHU de Liège</a:t>
          </a:r>
          <a:endParaRPr lang="fr-BE" dirty="0">
            <a:solidFill>
              <a:srgbClr val="336699"/>
            </a:solidFill>
          </a:endParaRPr>
        </a:p>
      </dgm:t>
    </dgm:pt>
    <dgm:pt modelId="{90E07A3A-28CD-4966-BF4B-5A86E34C8168}" type="parTrans" cxnId="{82004281-C1B2-424C-849F-0DC3329C0393}">
      <dgm:prSet/>
      <dgm:spPr/>
      <dgm:t>
        <a:bodyPr/>
        <a:lstStyle/>
        <a:p>
          <a:endParaRPr lang="fr-BE"/>
        </a:p>
      </dgm:t>
    </dgm:pt>
    <dgm:pt modelId="{7B133C4B-4F82-4284-9096-B26E7CDFDEBC}" type="sibTrans" cxnId="{82004281-C1B2-424C-849F-0DC3329C0393}">
      <dgm:prSet/>
      <dgm:spPr/>
      <dgm:t>
        <a:bodyPr/>
        <a:lstStyle/>
        <a:p>
          <a:endParaRPr lang="fr-BE"/>
        </a:p>
      </dgm:t>
    </dgm:pt>
    <dgm:pt modelId="{5F041BD5-C65D-44D2-8314-2520B0A28E8F}" type="pres">
      <dgm:prSet presAssocID="{1EC6F58F-1D92-4356-98C5-B4655DA42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351EA7E1-7EA3-4A44-B4E1-2FFEF7D58DFB}" type="pres">
      <dgm:prSet presAssocID="{1EC6F58F-1D92-4356-98C5-B4655DA42705}" presName="Name1" presStyleCnt="0"/>
      <dgm:spPr/>
    </dgm:pt>
    <dgm:pt modelId="{25BF367D-410D-4328-85E2-C92290E34386}" type="pres">
      <dgm:prSet presAssocID="{1EC6F58F-1D92-4356-98C5-B4655DA42705}" presName="cycle" presStyleCnt="0"/>
      <dgm:spPr/>
    </dgm:pt>
    <dgm:pt modelId="{303F169C-9F77-4F78-8148-01487287A1E2}" type="pres">
      <dgm:prSet presAssocID="{1EC6F58F-1D92-4356-98C5-B4655DA42705}" presName="srcNode" presStyleLbl="node1" presStyleIdx="0" presStyleCnt="5"/>
      <dgm:spPr/>
    </dgm:pt>
    <dgm:pt modelId="{E4C2464B-42A9-4140-A614-219183339CC0}" type="pres">
      <dgm:prSet presAssocID="{1EC6F58F-1D92-4356-98C5-B4655DA42705}" presName="conn" presStyleLbl="parChTrans1D2" presStyleIdx="0" presStyleCnt="1"/>
      <dgm:spPr/>
      <dgm:t>
        <a:bodyPr/>
        <a:lstStyle/>
        <a:p>
          <a:endParaRPr lang="fr-BE"/>
        </a:p>
      </dgm:t>
    </dgm:pt>
    <dgm:pt modelId="{DBA8C3EB-16A9-4723-9469-862AD463936E}" type="pres">
      <dgm:prSet presAssocID="{1EC6F58F-1D92-4356-98C5-B4655DA42705}" presName="extraNode" presStyleLbl="node1" presStyleIdx="0" presStyleCnt="5"/>
      <dgm:spPr/>
    </dgm:pt>
    <dgm:pt modelId="{928AF823-76C0-4B9F-8085-B51DCB35B1A0}" type="pres">
      <dgm:prSet presAssocID="{1EC6F58F-1D92-4356-98C5-B4655DA42705}" presName="dstNode" presStyleLbl="node1" presStyleIdx="0" presStyleCnt="5"/>
      <dgm:spPr/>
    </dgm:pt>
    <dgm:pt modelId="{9C1EC639-CE48-4C6F-A1D0-BCD4AE7BE569}" type="pres">
      <dgm:prSet presAssocID="{CA4807A8-9F55-4709-B9E9-FA64D394B1B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D36D12F-1D84-47BB-804D-CD7FAC7C385F}" type="pres">
      <dgm:prSet presAssocID="{CA4807A8-9F55-4709-B9E9-FA64D394B1B0}" presName="accent_1" presStyleCnt="0"/>
      <dgm:spPr/>
    </dgm:pt>
    <dgm:pt modelId="{695D2F4E-3926-47B2-A306-E9290837DDA7}" type="pres">
      <dgm:prSet presAssocID="{CA4807A8-9F55-4709-B9E9-FA64D394B1B0}" presName="accentRepeatNode" presStyleLbl="solidFgAcc1" presStyleIdx="0" presStyleCnt="5"/>
      <dgm:spPr>
        <a:solidFill>
          <a:srgbClr val="3A6DAC"/>
        </a:solidFill>
      </dgm:spPr>
      <dgm:t>
        <a:bodyPr/>
        <a:lstStyle/>
        <a:p>
          <a:endParaRPr lang="fr-BE"/>
        </a:p>
      </dgm:t>
    </dgm:pt>
    <dgm:pt modelId="{4CF5B7D9-C952-40B2-8520-1F2BEEE67229}" type="pres">
      <dgm:prSet presAssocID="{99FD0436-3626-4AFC-8A83-5129591B6D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F615E92-2E3B-4633-B871-FAE47957E869}" type="pres">
      <dgm:prSet presAssocID="{99FD0436-3626-4AFC-8A83-5129591B6DA8}" presName="accent_2" presStyleCnt="0"/>
      <dgm:spPr/>
    </dgm:pt>
    <dgm:pt modelId="{0E4B9620-5160-4CAA-8702-4379B5B23F21}" type="pres">
      <dgm:prSet presAssocID="{99FD0436-3626-4AFC-8A83-5129591B6DA8}" presName="accentRepeatNode" presStyleLbl="solidFgAcc1" presStyleIdx="1" presStyleCnt="5" custLinFactNeighborX="-5013" custLinFactNeighborY="2377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BAC11D31-56C8-4D97-A3BC-309DC2DF9B11}" type="pres">
      <dgm:prSet presAssocID="{BF2C4985-99AE-4B28-BD18-BB83FCED4A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E89AE8-C345-4CB5-BDF3-C95FB669CF98}" type="pres">
      <dgm:prSet presAssocID="{BF2C4985-99AE-4B28-BD18-BB83FCED4A93}" presName="accent_3" presStyleCnt="0"/>
      <dgm:spPr/>
    </dgm:pt>
    <dgm:pt modelId="{DDE26917-4772-471A-B715-F21ED3291C70}" type="pres">
      <dgm:prSet presAssocID="{BF2C4985-99AE-4B28-BD18-BB83FCED4A93}" presName="accentRepeatNode" presStyleLbl="solidFgAcc1" presStyleIdx="2" presStyleCnt="5"/>
      <dgm:spPr/>
    </dgm:pt>
    <dgm:pt modelId="{1E451891-8847-4ED4-960C-E033F8240B1C}" type="pres">
      <dgm:prSet presAssocID="{DDF9BC8F-A977-4A49-9F9C-1D3CE864F05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27F0125-C483-407C-BE97-1C49CCCB9A1D}" type="pres">
      <dgm:prSet presAssocID="{DDF9BC8F-A977-4A49-9F9C-1D3CE864F052}" presName="accent_4" presStyleCnt="0"/>
      <dgm:spPr/>
    </dgm:pt>
    <dgm:pt modelId="{7C5F095A-61D6-467E-95ED-D23EE9F2802B}" type="pres">
      <dgm:prSet presAssocID="{DDF9BC8F-A977-4A49-9F9C-1D3CE864F052}" presName="accentRepeatNode" presStyleLbl="solidFgAcc1" presStyleIdx="3" presStyleCnt="5"/>
      <dgm:spPr/>
    </dgm:pt>
    <dgm:pt modelId="{CDD747A5-F142-422C-9353-137B2DED22DB}" type="pres">
      <dgm:prSet presAssocID="{BD4DABA0-B8CE-41FE-8496-E72F218BD26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FDFEC0-86A0-4586-85E6-0C6B59C1B64A}" type="pres">
      <dgm:prSet presAssocID="{BD4DABA0-B8CE-41FE-8496-E72F218BD26B}" presName="accent_5" presStyleCnt="0"/>
      <dgm:spPr/>
    </dgm:pt>
    <dgm:pt modelId="{52D172D4-0AC0-4B97-B67B-839A1695E621}" type="pres">
      <dgm:prSet presAssocID="{BD4DABA0-B8CE-41FE-8496-E72F218BD26B}" presName="accentRepeatNode" presStyleLbl="solidFgAcc1" presStyleIdx="4" presStyleCnt="5"/>
      <dgm:spPr/>
    </dgm:pt>
  </dgm:ptLst>
  <dgm:cxnLst>
    <dgm:cxn modelId="{82A8A58B-C108-49B7-A7A3-9C6F83585DF4}" srcId="{1EC6F58F-1D92-4356-98C5-B4655DA42705}" destId="{99FD0436-3626-4AFC-8A83-5129591B6DA8}" srcOrd="1" destOrd="0" parTransId="{92CC5F60-90F3-4634-B265-A9A654353A3E}" sibTransId="{2F0CCB65-8A4D-4D87-8B0F-0B3105337E65}"/>
    <dgm:cxn modelId="{970AF399-4181-4B78-B9EC-8D2F26C29FEF}" type="presOf" srcId="{BD4DABA0-B8CE-41FE-8496-E72F218BD26B}" destId="{CDD747A5-F142-422C-9353-137B2DED22DB}" srcOrd="0" destOrd="0" presId="urn:microsoft.com/office/officeart/2008/layout/VerticalCurvedList"/>
    <dgm:cxn modelId="{8E591F23-752D-453F-B50D-84DEC57E9E77}" srcId="{1EC6F58F-1D92-4356-98C5-B4655DA42705}" destId="{BF2C4985-99AE-4B28-BD18-BB83FCED4A93}" srcOrd="2" destOrd="0" parTransId="{4AA1C15B-1309-4F7A-B569-E5BC34C7F8CE}" sibTransId="{AE22C11E-8228-4667-B796-280883E369C9}"/>
    <dgm:cxn modelId="{A5422472-6E58-4021-8947-3E072332B85F}" type="presOf" srcId="{BF2C4985-99AE-4B28-BD18-BB83FCED4A93}" destId="{BAC11D31-56C8-4D97-A3BC-309DC2DF9B11}" srcOrd="0" destOrd="0" presId="urn:microsoft.com/office/officeart/2008/layout/VerticalCurvedList"/>
    <dgm:cxn modelId="{EA8B229D-943B-415B-93CA-3F01529D512D}" srcId="{1EC6F58F-1D92-4356-98C5-B4655DA42705}" destId="{BD4DABA0-B8CE-41FE-8496-E72F218BD26B}" srcOrd="4" destOrd="0" parTransId="{BF6A7DC9-72B5-4045-A936-8C706544291E}" sibTransId="{405A335E-8A8F-4C4D-9B0A-601720B95F2A}"/>
    <dgm:cxn modelId="{F179BA78-D832-4B23-9D53-E51A1FC57133}" type="presOf" srcId="{7B133C4B-4F82-4284-9096-B26E7CDFDEBC}" destId="{E4C2464B-42A9-4140-A614-219183339CC0}" srcOrd="0" destOrd="0" presId="urn:microsoft.com/office/officeart/2008/layout/VerticalCurvedList"/>
    <dgm:cxn modelId="{680801E3-7974-4359-835A-696511132F5A}" type="presOf" srcId="{99FD0436-3626-4AFC-8A83-5129591B6DA8}" destId="{4CF5B7D9-C952-40B2-8520-1F2BEEE67229}" srcOrd="0" destOrd="0" presId="urn:microsoft.com/office/officeart/2008/layout/VerticalCurvedList"/>
    <dgm:cxn modelId="{61C133DC-A7BE-4045-979F-E55B01E02D06}" type="presOf" srcId="{CA4807A8-9F55-4709-B9E9-FA64D394B1B0}" destId="{9C1EC639-CE48-4C6F-A1D0-BCD4AE7BE569}" srcOrd="0" destOrd="0" presId="urn:microsoft.com/office/officeart/2008/layout/VerticalCurvedList"/>
    <dgm:cxn modelId="{C70D3E90-0CFA-41B1-97F7-022A9EB3644A}" srcId="{1EC6F58F-1D92-4356-98C5-B4655DA42705}" destId="{DDF9BC8F-A977-4A49-9F9C-1D3CE864F052}" srcOrd="3" destOrd="0" parTransId="{2B1E60C5-F92F-454D-AD6A-13E62DDB3F2B}" sibTransId="{B4041625-21BF-4ECF-B2C8-4DD5883E3975}"/>
    <dgm:cxn modelId="{92B7DAD6-7109-4DC3-AE05-95E98C1FBE9C}" type="presOf" srcId="{DDF9BC8F-A977-4A49-9F9C-1D3CE864F052}" destId="{1E451891-8847-4ED4-960C-E033F8240B1C}" srcOrd="0" destOrd="0" presId="urn:microsoft.com/office/officeart/2008/layout/VerticalCurvedList"/>
    <dgm:cxn modelId="{82004281-C1B2-424C-849F-0DC3329C0393}" srcId="{1EC6F58F-1D92-4356-98C5-B4655DA42705}" destId="{CA4807A8-9F55-4709-B9E9-FA64D394B1B0}" srcOrd="0" destOrd="0" parTransId="{90E07A3A-28CD-4966-BF4B-5A86E34C8168}" sibTransId="{7B133C4B-4F82-4284-9096-B26E7CDFDEBC}"/>
    <dgm:cxn modelId="{836D6B05-CC4C-4378-8CFD-BA637AF36F9A}" type="presOf" srcId="{1EC6F58F-1D92-4356-98C5-B4655DA42705}" destId="{5F041BD5-C65D-44D2-8314-2520B0A28E8F}" srcOrd="0" destOrd="0" presId="urn:microsoft.com/office/officeart/2008/layout/VerticalCurvedList"/>
    <dgm:cxn modelId="{FBBD1403-F0F8-486A-BF36-86753E9E69F0}" type="presParOf" srcId="{5F041BD5-C65D-44D2-8314-2520B0A28E8F}" destId="{351EA7E1-7EA3-4A44-B4E1-2FFEF7D58DFB}" srcOrd="0" destOrd="0" presId="urn:microsoft.com/office/officeart/2008/layout/VerticalCurvedList"/>
    <dgm:cxn modelId="{719CF872-E984-4596-856A-2603B7087347}" type="presParOf" srcId="{351EA7E1-7EA3-4A44-B4E1-2FFEF7D58DFB}" destId="{25BF367D-410D-4328-85E2-C92290E34386}" srcOrd="0" destOrd="0" presId="urn:microsoft.com/office/officeart/2008/layout/VerticalCurvedList"/>
    <dgm:cxn modelId="{F6224FCE-FB31-4324-9C6E-FE74C7466CE2}" type="presParOf" srcId="{25BF367D-410D-4328-85E2-C92290E34386}" destId="{303F169C-9F77-4F78-8148-01487287A1E2}" srcOrd="0" destOrd="0" presId="urn:microsoft.com/office/officeart/2008/layout/VerticalCurvedList"/>
    <dgm:cxn modelId="{848E4374-77B6-4C33-AA31-71F445682E39}" type="presParOf" srcId="{25BF367D-410D-4328-85E2-C92290E34386}" destId="{E4C2464B-42A9-4140-A614-219183339CC0}" srcOrd="1" destOrd="0" presId="urn:microsoft.com/office/officeart/2008/layout/VerticalCurvedList"/>
    <dgm:cxn modelId="{0D38C9C6-27E1-4389-BA16-81D43CC3EE8A}" type="presParOf" srcId="{25BF367D-410D-4328-85E2-C92290E34386}" destId="{DBA8C3EB-16A9-4723-9469-862AD463936E}" srcOrd="2" destOrd="0" presId="urn:microsoft.com/office/officeart/2008/layout/VerticalCurvedList"/>
    <dgm:cxn modelId="{7FEF22F9-D533-4AB2-8516-B93CBB4E3A15}" type="presParOf" srcId="{25BF367D-410D-4328-85E2-C92290E34386}" destId="{928AF823-76C0-4B9F-8085-B51DCB35B1A0}" srcOrd="3" destOrd="0" presId="urn:microsoft.com/office/officeart/2008/layout/VerticalCurvedList"/>
    <dgm:cxn modelId="{E127C1C1-BEAE-4B29-9914-F104D16A476D}" type="presParOf" srcId="{351EA7E1-7EA3-4A44-B4E1-2FFEF7D58DFB}" destId="{9C1EC639-CE48-4C6F-A1D0-BCD4AE7BE569}" srcOrd="1" destOrd="0" presId="urn:microsoft.com/office/officeart/2008/layout/VerticalCurvedList"/>
    <dgm:cxn modelId="{7C3C57CC-18DB-4178-A4C8-A3DB0E90FBF3}" type="presParOf" srcId="{351EA7E1-7EA3-4A44-B4E1-2FFEF7D58DFB}" destId="{ED36D12F-1D84-47BB-804D-CD7FAC7C385F}" srcOrd="2" destOrd="0" presId="urn:microsoft.com/office/officeart/2008/layout/VerticalCurvedList"/>
    <dgm:cxn modelId="{47DD6C5B-E0F2-4425-B929-3BE337E8C92D}" type="presParOf" srcId="{ED36D12F-1D84-47BB-804D-CD7FAC7C385F}" destId="{695D2F4E-3926-47B2-A306-E9290837DDA7}" srcOrd="0" destOrd="0" presId="urn:microsoft.com/office/officeart/2008/layout/VerticalCurvedList"/>
    <dgm:cxn modelId="{29BB6B03-7C34-4E5C-A651-A0FF025D0044}" type="presParOf" srcId="{351EA7E1-7EA3-4A44-B4E1-2FFEF7D58DFB}" destId="{4CF5B7D9-C952-40B2-8520-1F2BEEE67229}" srcOrd="3" destOrd="0" presId="urn:microsoft.com/office/officeart/2008/layout/VerticalCurvedList"/>
    <dgm:cxn modelId="{3A0EA092-13BC-40A7-84A3-0E6D071FB407}" type="presParOf" srcId="{351EA7E1-7EA3-4A44-B4E1-2FFEF7D58DFB}" destId="{8F615E92-2E3B-4633-B871-FAE47957E869}" srcOrd="4" destOrd="0" presId="urn:microsoft.com/office/officeart/2008/layout/VerticalCurvedList"/>
    <dgm:cxn modelId="{DB40F753-1963-4F58-B0CD-890FD4A027F2}" type="presParOf" srcId="{8F615E92-2E3B-4633-B871-FAE47957E869}" destId="{0E4B9620-5160-4CAA-8702-4379B5B23F21}" srcOrd="0" destOrd="0" presId="urn:microsoft.com/office/officeart/2008/layout/VerticalCurvedList"/>
    <dgm:cxn modelId="{A9242A7C-28E4-41EA-902E-3CAE3118E491}" type="presParOf" srcId="{351EA7E1-7EA3-4A44-B4E1-2FFEF7D58DFB}" destId="{BAC11D31-56C8-4D97-A3BC-309DC2DF9B11}" srcOrd="5" destOrd="0" presId="urn:microsoft.com/office/officeart/2008/layout/VerticalCurvedList"/>
    <dgm:cxn modelId="{2C1E4DDD-B374-4597-B92E-DEE8239AF892}" type="presParOf" srcId="{351EA7E1-7EA3-4A44-B4E1-2FFEF7D58DFB}" destId="{E9E89AE8-C345-4CB5-BDF3-C95FB669CF98}" srcOrd="6" destOrd="0" presId="urn:microsoft.com/office/officeart/2008/layout/VerticalCurvedList"/>
    <dgm:cxn modelId="{5485944B-4959-4834-A15F-15CDC3CA33CF}" type="presParOf" srcId="{E9E89AE8-C345-4CB5-BDF3-C95FB669CF98}" destId="{DDE26917-4772-471A-B715-F21ED3291C70}" srcOrd="0" destOrd="0" presId="urn:microsoft.com/office/officeart/2008/layout/VerticalCurvedList"/>
    <dgm:cxn modelId="{DED16E1F-7BBC-4CF4-AEBE-327E050E031B}" type="presParOf" srcId="{351EA7E1-7EA3-4A44-B4E1-2FFEF7D58DFB}" destId="{1E451891-8847-4ED4-960C-E033F8240B1C}" srcOrd="7" destOrd="0" presId="urn:microsoft.com/office/officeart/2008/layout/VerticalCurvedList"/>
    <dgm:cxn modelId="{10010450-3F40-4715-ACBC-3E625BB144E2}" type="presParOf" srcId="{351EA7E1-7EA3-4A44-B4E1-2FFEF7D58DFB}" destId="{027F0125-C483-407C-BE97-1C49CCCB9A1D}" srcOrd="8" destOrd="0" presId="urn:microsoft.com/office/officeart/2008/layout/VerticalCurvedList"/>
    <dgm:cxn modelId="{418451E7-7324-4C94-B5B5-E32B0EA0FC23}" type="presParOf" srcId="{027F0125-C483-407C-BE97-1C49CCCB9A1D}" destId="{7C5F095A-61D6-467E-95ED-D23EE9F2802B}" srcOrd="0" destOrd="0" presId="urn:microsoft.com/office/officeart/2008/layout/VerticalCurvedList"/>
    <dgm:cxn modelId="{30930565-84E9-4F47-94F2-3A8B34BB2657}" type="presParOf" srcId="{351EA7E1-7EA3-4A44-B4E1-2FFEF7D58DFB}" destId="{CDD747A5-F142-422C-9353-137B2DED22DB}" srcOrd="9" destOrd="0" presId="urn:microsoft.com/office/officeart/2008/layout/VerticalCurvedList"/>
    <dgm:cxn modelId="{F850677D-93B0-402F-BE0A-CC5C3A443F73}" type="presParOf" srcId="{351EA7E1-7EA3-4A44-B4E1-2FFEF7D58DFB}" destId="{B1FDFEC0-86A0-4586-85E6-0C6B59C1B64A}" srcOrd="10" destOrd="0" presId="urn:microsoft.com/office/officeart/2008/layout/VerticalCurvedList"/>
    <dgm:cxn modelId="{69C6277C-F440-47B0-85EB-653775A2BA71}" type="presParOf" srcId="{B1FDFEC0-86A0-4586-85E6-0C6B59C1B64A}" destId="{52D172D4-0AC0-4B97-B67B-839A1695E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6F58F-1D92-4356-98C5-B4655DA42705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9FD0436-3626-4AFC-8A83-5129591B6DA8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Contexte et problématique</a:t>
          </a:r>
          <a:endParaRPr lang="fr-BE" dirty="0">
            <a:solidFill>
              <a:srgbClr val="336699"/>
            </a:solidFill>
          </a:endParaRPr>
        </a:p>
      </dgm:t>
    </dgm:pt>
    <dgm:pt modelId="{92CC5F60-90F3-4634-B265-A9A654353A3E}" type="parTrans" cxnId="{82A8A58B-C108-49B7-A7A3-9C6F83585DF4}">
      <dgm:prSet/>
      <dgm:spPr/>
      <dgm:t>
        <a:bodyPr/>
        <a:lstStyle/>
        <a:p>
          <a:endParaRPr lang="fr-BE"/>
        </a:p>
      </dgm:t>
    </dgm:pt>
    <dgm:pt modelId="{2F0CCB65-8A4D-4D87-8B0F-0B3105337E65}" type="sibTrans" cxnId="{82A8A58B-C108-49B7-A7A3-9C6F83585DF4}">
      <dgm:prSet/>
      <dgm:spPr/>
      <dgm:t>
        <a:bodyPr/>
        <a:lstStyle/>
        <a:p>
          <a:endParaRPr lang="fr-BE"/>
        </a:p>
      </dgm:t>
    </dgm:pt>
    <dgm:pt modelId="{BF2C4985-99AE-4B28-BD18-BB83FCED4A93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Objectifs des analyses du SIME </a:t>
          </a:r>
          <a:endParaRPr lang="fr-BE" dirty="0">
            <a:solidFill>
              <a:srgbClr val="336699"/>
            </a:solidFill>
          </a:endParaRPr>
        </a:p>
      </dgm:t>
    </dgm:pt>
    <dgm:pt modelId="{4AA1C15B-1309-4F7A-B569-E5BC34C7F8CE}" type="parTrans" cxnId="{8E591F23-752D-453F-B50D-84DEC57E9E77}">
      <dgm:prSet/>
      <dgm:spPr/>
      <dgm:t>
        <a:bodyPr/>
        <a:lstStyle/>
        <a:p>
          <a:endParaRPr lang="fr-BE"/>
        </a:p>
      </dgm:t>
    </dgm:pt>
    <dgm:pt modelId="{AE22C11E-8228-4667-B796-280883E369C9}" type="sibTrans" cxnId="{8E591F23-752D-453F-B50D-84DEC57E9E77}">
      <dgm:prSet/>
      <dgm:spPr/>
      <dgm:t>
        <a:bodyPr/>
        <a:lstStyle/>
        <a:p>
          <a:endParaRPr lang="fr-BE"/>
        </a:p>
      </dgm:t>
    </dgm:pt>
    <dgm:pt modelId="{DDF9BC8F-A977-4A49-9F9C-1D3CE864F052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Mesure de l’impact sur le CHU de Liège</a:t>
          </a:r>
          <a:endParaRPr lang="fr-BE" dirty="0">
            <a:solidFill>
              <a:srgbClr val="336699"/>
            </a:solidFill>
          </a:endParaRPr>
        </a:p>
      </dgm:t>
    </dgm:pt>
    <dgm:pt modelId="{2B1E60C5-F92F-454D-AD6A-13E62DDB3F2B}" type="parTrans" cxnId="{C70D3E90-0CFA-41B1-97F7-022A9EB3644A}">
      <dgm:prSet/>
      <dgm:spPr/>
      <dgm:t>
        <a:bodyPr/>
        <a:lstStyle/>
        <a:p>
          <a:endParaRPr lang="fr-BE"/>
        </a:p>
      </dgm:t>
    </dgm:pt>
    <dgm:pt modelId="{B4041625-21BF-4ECF-B2C8-4DD5883E3975}" type="sibTrans" cxnId="{C70D3E90-0CFA-41B1-97F7-022A9EB3644A}">
      <dgm:prSet/>
      <dgm:spPr/>
      <dgm:t>
        <a:bodyPr/>
        <a:lstStyle/>
        <a:p>
          <a:endParaRPr lang="fr-BE"/>
        </a:p>
      </dgm:t>
    </dgm:pt>
    <dgm:pt modelId="{BD4DABA0-B8CE-41FE-8496-E72F218BD26B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Identification d’une méthode de distribution</a:t>
          </a:r>
          <a:endParaRPr lang="fr-BE" dirty="0">
            <a:solidFill>
              <a:srgbClr val="336699"/>
            </a:solidFill>
          </a:endParaRPr>
        </a:p>
      </dgm:t>
    </dgm:pt>
    <dgm:pt modelId="{BF6A7DC9-72B5-4045-A936-8C706544291E}" type="parTrans" cxnId="{EA8B229D-943B-415B-93CA-3F01529D512D}">
      <dgm:prSet/>
      <dgm:spPr/>
      <dgm:t>
        <a:bodyPr/>
        <a:lstStyle/>
        <a:p>
          <a:endParaRPr lang="fr-BE"/>
        </a:p>
      </dgm:t>
    </dgm:pt>
    <dgm:pt modelId="{405A335E-8A8F-4C4D-9B0A-601720B95F2A}" type="sibTrans" cxnId="{EA8B229D-943B-415B-93CA-3F01529D512D}">
      <dgm:prSet/>
      <dgm:spPr/>
      <dgm:t>
        <a:bodyPr/>
        <a:lstStyle/>
        <a:p>
          <a:endParaRPr lang="fr-BE"/>
        </a:p>
      </dgm:t>
    </dgm:pt>
    <dgm:pt modelId="{CA4807A8-9F55-4709-B9E9-FA64D394B1B0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Le CHU </a:t>
          </a:r>
          <a:r>
            <a:rPr lang="fr-BE" smtClean="0">
              <a:solidFill>
                <a:srgbClr val="336699"/>
              </a:solidFill>
            </a:rPr>
            <a:t>de Liège</a:t>
          </a:r>
          <a:endParaRPr lang="fr-BE" dirty="0">
            <a:solidFill>
              <a:srgbClr val="336699"/>
            </a:solidFill>
          </a:endParaRPr>
        </a:p>
      </dgm:t>
    </dgm:pt>
    <dgm:pt modelId="{90E07A3A-28CD-4966-BF4B-5A86E34C8168}" type="parTrans" cxnId="{82004281-C1B2-424C-849F-0DC3329C0393}">
      <dgm:prSet/>
      <dgm:spPr/>
      <dgm:t>
        <a:bodyPr/>
        <a:lstStyle/>
        <a:p>
          <a:endParaRPr lang="fr-BE"/>
        </a:p>
      </dgm:t>
    </dgm:pt>
    <dgm:pt modelId="{7B133C4B-4F82-4284-9096-B26E7CDFDEBC}" type="sibTrans" cxnId="{82004281-C1B2-424C-849F-0DC3329C0393}">
      <dgm:prSet/>
      <dgm:spPr/>
      <dgm:t>
        <a:bodyPr/>
        <a:lstStyle/>
        <a:p>
          <a:endParaRPr lang="fr-BE"/>
        </a:p>
      </dgm:t>
    </dgm:pt>
    <dgm:pt modelId="{5F041BD5-C65D-44D2-8314-2520B0A28E8F}" type="pres">
      <dgm:prSet presAssocID="{1EC6F58F-1D92-4356-98C5-B4655DA42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351EA7E1-7EA3-4A44-B4E1-2FFEF7D58DFB}" type="pres">
      <dgm:prSet presAssocID="{1EC6F58F-1D92-4356-98C5-B4655DA42705}" presName="Name1" presStyleCnt="0"/>
      <dgm:spPr/>
    </dgm:pt>
    <dgm:pt modelId="{25BF367D-410D-4328-85E2-C92290E34386}" type="pres">
      <dgm:prSet presAssocID="{1EC6F58F-1D92-4356-98C5-B4655DA42705}" presName="cycle" presStyleCnt="0"/>
      <dgm:spPr/>
    </dgm:pt>
    <dgm:pt modelId="{303F169C-9F77-4F78-8148-01487287A1E2}" type="pres">
      <dgm:prSet presAssocID="{1EC6F58F-1D92-4356-98C5-B4655DA42705}" presName="srcNode" presStyleLbl="node1" presStyleIdx="0" presStyleCnt="5"/>
      <dgm:spPr/>
    </dgm:pt>
    <dgm:pt modelId="{E4C2464B-42A9-4140-A614-219183339CC0}" type="pres">
      <dgm:prSet presAssocID="{1EC6F58F-1D92-4356-98C5-B4655DA42705}" presName="conn" presStyleLbl="parChTrans1D2" presStyleIdx="0" presStyleCnt="1"/>
      <dgm:spPr/>
      <dgm:t>
        <a:bodyPr/>
        <a:lstStyle/>
        <a:p>
          <a:endParaRPr lang="fr-BE"/>
        </a:p>
      </dgm:t>
    </dgm:pt>
    <dgm:pt modelId="{DBA8C3EB-16A9-4723-9469-862AD463936E}" type="pres">
      <dgm:prSet presAssocID="{1EC6F58F-1D92-4356-98C5-B4655DA42705}" presName="extraNode" presStyleLbl="node1" presStyleIdx="0" presStyleCnt="5"/>
      <dgm:spPr/>
    </dgm:pt>
    <dgm:pt modelId="{928AF823-76C0-4B9F-8085-B51DCB35B1A0}" type="pres">
      <dgm:prSet presAssocID="{1EC6F58F-1D92-4356-98C5-B4655DA42705}" presName="dstNode" presStyleLbl="node1" presStyleIdx="0" presStyleCnt="5"/>
      <dgm:spPr/>
    </dgm:pt>
    <dgm:pt modelId="{9C1EC639-CE48-4C6F-A1D0-BCD4AE7BE569}" type="pres">
      <dgm:prSet presAssocID="{CA4807A8-9F55-4709-B9E9-FA64D394B1B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D36D12F-1D84-47BB-804D-CD7FAC7C385F}" type="pres">
      <dgm:prSet presAssocID="{CA4807A8-9F55-4709-B9E9-FA64D394B1B0}" presName="accent_1" presStyleCnt="0"/>
      <dgm:spPr/>
    </dgm:pt>
    <dgm:pt modelId="{695D2F4E-3926-47B2-A306-E9290837DDA7}" type="pres">
      <dgm:prSet presAssocID="{CA4807A8-9F55-4709-B9E9-FA64D394B1B0}" presName="accentRepeatNode" presStyleLbl="solidFgAcc1" presStyleIdx="0" presStyleCnt="5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4CF5B7D9-C952-40B2-8520-1F2BEEE67229}" type="pres">
      <dgm:prSet presAssocID="{99FD0436-3626-4AFC-8A83-5129591B6D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F615E92-2E3B-4633-B871-FAE47957E869}" type="pres">
      <dgm:prSet presAssocID="{99FD0436-3626-4AFC-8A83-5129591B6DA8}" presName="accent_2" presStyleCnt="0"/>
      <dgm:spPr/>
    </dgm:pt>
    <dgm:pt modelId="{0E4B9620-5160-4CAA-8702-4379B5B23F21}" type="pres">
      <dgm:prSet presAssocID="{99FD0436-3626-4AFC-8A83-5129591B6DA8}" presName="accentRepeatNode" presStyleLbl="solidFgAcc1" presStyleIdx="1" presStyleCnt="5" custLinFactNeighborX="-5013" custLinFactNeighborY="2377"/>
      <dgm:spPr>
        <a:solidFill>
          <a:srgbClr val="3A6DAC"/>
        </a:solidFill>
      </dgm:spPr>
      <dgm:t>
        <a:bodyPr/>
        <a:lstStyle/>
        <a:p>
          <a:endParaRPr lang="fr-BE"/>
        </a:p>
      </dgm:t>
    </dgm:pt>
    <dgm:pt modelId="{BAC11D31-56C8-4D97-A3BC-309DC2DF9B11}" type="pres">
      <dgm:prSet presAssocID="{BF2C4985-99AE-4B28-BD18-BB83FCED4A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E89AE8-C345-4CB5-BDF3-C95FB669CF98}" type="pres">
      <dgm:prSet presAssocID="{BF2C4985-99AE-4B28-BD18-BB83FCED4A93}" presName="accent_3" presStyleCnt="0"/>
      <dgm:spPr/>
    </dgm:pt>
    <dgm:pt modelId="{DDE26917-4772-471A-B715-F21ED3291C70}" type="pres">
      <dgm:prSet presAssocID="{BF2C4985-99AE-4B28-BD18-BB83FCED4A93}" presName="accentRepeatNode" presStyleLbl="solidFgAcc1" presStyleIdx="2" presStyleCnt="5"/>
      <dgm:spPr/>
    </dgm:pt>
    <dgm:pt modelId="{1E451891-8847-4ED4-960C-E033F8240B1C}" type="pres">
      <dgm:prSet presAssocID="{DDF9BC8F-A977-4A49-9F9C-1D3CE864F05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27F0125-C483-407C-BE97-1C49CCCB9A1D}" type="pres">
      <dgm:prSet presAssocID="{DDF9BC8F-A977-4A49-9F9C-1D3CE864F052}" presName="accent_4" presStyleCnt="0"/>
      <dgm:spPr/>
    </dgm:pt>
    <dgm:pt modelId="{7C5F095A-61D6-467E-95ED-D23EE9F2802B}" type="pres">
      <dgm:prSet presAssocID="{DDF9BC8F-A977-4A49-9F9C-1D3CE864F052}" presName="accentRepeatNode" presStyleLbl="solidFgAcc1" presStyleIdx="3" presStyleCnt="5"/>
      <dgm:spPr/>
    </dgm:pt>
    <dgm:pt modelId="{CDD747A5-F142-422C-9353-137B2DED22DB}" type="pres">
      <dgm:prSet presAssocID="{BD4DABA0-B8CE-41FE-8496-E72F218BD26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FDFEC0-86A0-4586-85E6-0C6B59C1B64A}" type="pres">
      <dgm:prSet presAssocID="{BD4DABA0-B8CE-41FE-8496-E72F218BD26B}" presName="accent_5" presStyleCnt="0"/>
      <dgm:spPr/>
    </dgm:pt>
    <dgm:pt modelId="{52D172D4-0AC0-4B97-B67B-839A1695E621}" type="pres">
      <dgm:prSet presAssocID="{BD4DABA0-B8CE-41FE-8496-E72F218BD26B}" presName="accentRepeatNode" presStyleLbl="solidFgAcc1" presStyleIdx="4" presStyleCnt="5"/>
      <dgm:spPr/>
    </dgm:pt>
  </dgm:ptLst>
  <dgm:cxnLst>
    <dgm:cxn modelId="{82A8A58B-C108-49B7-A7A3-9C6F83585DF4}" srcId="{1EC6F58F-1D92-4356-98C5-B4655DA42705}" destId="{99FD0436-3626-4AFC-8A83-5129591B6DA8}" srcOrd="1" destOrd="0" parTransId="{92CC5F60-90F3-4634-B265-A9A654353A3E}" sibTransId="{2F0CCB65-8A4D-4D87-8B0F-0B3105337E65}"/>
    <dgm:cxn modelId="{8E591F23-752D-453F-B50D-84DEC57E9E77}" srcId="{1EC6F58F-1D92-4356-98C5-B4655DA42705}" destId="{BF2C4985-99AE-4B28-BD18-BB83FCED4A93}" srcOrd="2" destOrd="0" parTransId="{4AA1C15B-1309-4F7A-B569-E5BC34C7F8CE}" sibTransId="{AE22C11E-8228-4667-B796-280883E369C9}"/>
    <dgm:cxn modelId="{9C8160CF-189B-49C5-AECD-E800659E7C5E}" type="presOf" srcId="{BD4DABA0-B8CE-41FE-8496-E72F218BD26B}" destId="{CDD747A5-F142-422C-9353-137B2DED22DB}" srcOrd="0" destOrd="0" presId="urn:microsoft.com/office/officeart/2008/layout/VerticalCurvedList"/>
    <dgm:cxn modelId="{D2000D58-0F38-4A1B-953B-E4A698D91690}" type="presOf" srcId="{DDF9BC8F-A977-4A49-9F9C-1D3CE864F052}" destId="{1E451891-8847-4ED4-960C-E033F8240B1C}" srcOrd="0" destOrd="0" presId="urn:microsoft.com/office/officeart/2008/layout/VerticalCurvedList"/>
    <dgm:cxn modelId="{EA8B229D-943B-415B-93CA-3F01529D512D}" srcId="{1EC6F58F-1D92-4356-98C5-B4655DA42705}" destId="{BD4DABA0-B8CE-41FE-8496-E72F218BD26B}" srcOrd="4" destOrd="0" parTransId="{BF6A7DC9-72B5-4045-A936-8C706544291E}" sibTransId="{405A335E-8A8F-4C4D-9B0A-601720B95F2A}"/>
    <dgm:cxn modelId="{1024E5A3-0400-446F-8BE1-1114114BEE90}" type="presOf" srcId="{CA4807A8-9F55-4709-B9E9-FA64D394B1B0}" destId="{9C1EC639-CE48-4C6F-A1D0-BCD4AE7BE569}" srcOrd="0" destOrd="0" presId="urn:microsoft.com/office/officeart/2008/layout/VerticalCurvedList"/>
    <dgm:cxn modelId="{C70D3E90-0CFA-41B1-97F7-022A9EB3644A}" srcId="{1EC6F58F-1D92-4356-98C5-B4655DA42705}" destId="{DDF9BC8F-A977-4A49-9F9C-1D3CE864F052}" srcOrd="3" destOrd="0" parTransId="{2B1E60C5-F92F-454D-AD6A-13E62DDB3F2B}" sibTransId="{B4041625-21BF-4ECF-B2C8-4DD5883E3975}"/>
    <dgm:cxn modelId="{CC1CF43D-738D-43AC-BCA7-3BA94F39EC09}" type="presOf" srcId="{BF2C4985-99AE-4B28-BD18-BB83FCED4A93}" destId="{BAC11D31-56C8-4D97-A3BC-309DC2DF9B11}" srcOrd="0" destOrd="0" presId="urn:microsoft.com/office/officeart/2008/layout/VerticalCurvedList"/>
    <dgm:cxn modelId="{82004281-C1B2-424C-849F-0DC3329C0393}" srcId="{1EC6F58F-1D92-4356-98C5-B4655DA42705}" destId="{CA4807A8-9F55-4709-B9E9-FA64D394B1B0}" srcOrd="0" destOrd="0" parTransId="{90E07A3A-28CD-4966-BF4B-5A86E34C8168}" sibTransId="{7B133C4B-4F82-4284-9096-B26E7CDFDEBC}"/>
    <dgm:cxn modelId="{5EA838BA-86A8-4017-9C4D-3E8FC38E32C1}" type="presOf" srcId="{1EC6F58F-1D92-4356-98C5-B4655DA42705}" destId="{5F041BD5-C65D-44D2-8314-2520B0A28E8F}" srcOrd="0" destOrd="0" presId="urn:microsoft.com/office/officeart/2008/layout/VerticalCurvedList"/>
    <dgm:cxn modelId="{46CDD4F7-F6D7-4EC2-9622-DA1A393F8F95}" type="presOf" srcId="{99FD0436-3626-4AFC-8A83-5129591B6DA8}" destId="{4CF5B7D9-C952-40B2-8520-1F2BEEE67229}" srcOrd="0" destOrd="0" presId="urn:microsoft.com/office/officeart/2008/layout/VerticalCurvedList"/>
    <dgm:cxn modelId="{5B87479C-2A37-4B53-901E-7C03E2F8278E}" type="presOf" srcId="{7B133C4B-4F82-4284-9096-B26E7CDFDEBC}" destId="{E4C2464B-42A9-4140-A614-219183339CC0}" srcOrd="0" destOrd="0" presId="urn:microsoft.com/office/officeart/2008/layout/VerticalCurvedList"/>
    <dgm:cxn modelId="{A5185C26-B236-4D1A-8A9E-8DCE067CCD95}" type="presParOf" srcId="{5F041BD5-C65D-44D2-8314-2520B0A28E8F}" destId="{351EA7E1-7EA3-4A44-B4E1-2FFEF7D58DFB}" srcOrd="0" destOrd="0" presId="urn:microsoft.com/office/officeart/2008/layout/VerticalCurvedList"/>
    <dgm:cxn modelId="{7E47D159-214B-496B-BE04-E1D351F1755D}" type="presParOf" srcId="{351EA7E1-7EA3-4A44-B4E1-2FFEF7D58DFB}" destId="{25BF367D-410D-4328-85E2-C92290E34386}" srcOrd="0" destOrd="0" presId="urn:microsoft.com/office/officeart/2008/layout/VerticalCurvedList"/>
    <dgm:cxn modelId="{13FCD0A0-0E6D-44E9-80BF-5973A7751DF1}" type="presParOf" srcId="{25BF367D-410D-4328-85E2-C92290E34386}" destId="{303F169C-9F77-4F78-8148-01487287A1E2}" srcOrd="0" destOrd="0" presId="urn:microsoft.com/office/officeart/2008/layout/VerticalCurvedList"/>
    <dgm:cxn modelId="{F53185A0-5B61-4DB1-BAC2-71D473D6361B}" type="presParOf" srcId="{25BF367D-410D-4328-85E2-C92290E34386}" destId="{E4C2464B-42A9-4140-A614-219183339CC0}" srcOrd="1" destOrd="0" presId="urn:microsoft.com/office/officeart/2008/layout/VerticalCurvedList"/>
    <dgm:cxn modelId="{19739572-3CEB-432F-8DDD-D0845AACF34C}" type="presParOf" srcId="{25BF367D-410D-4328-85E2-C92290E34386}" destId="{DBA8C3EB-16A9-4723-9469-862AD463936E}" srcOrd="2" destOrd="0" presId="urn:microsoft.com/office/officeart/2008/layout/VerticalCurvedList"/>
    <dgm:cxn modelId="{959773E4-9247-4D0E-8960-51150934861C}" type="presParOf" srcId="{25BF367D-410D-4328-85E2-C92290E34386}" destId="{928AF823-76C0-4B9F-8085-B51DCB35B1A0}" srcOrd="3" destOrd="0" presId="urn:microsoft.com/office/officeart/2008/layout/VerticalCurvedList"/>
    <dgm:cxn modelId="{A43AA7CF-7E10-48FD-A43E-01A61F49D585}" type="presParOf" srcId="{351EA7E1-7EA3-4A44-B4E1-2FFEF7D58DFB}" destId="{9C1EC639-CE48-4C6F-A1D0-BCD4AE7BE569}" srcOrd="1" destOrd="0" presId="urn:microsoft.com/office/officeart/2008/layout/VerticalCurvedList"/>
    <dgm:cxn modelId="{9425DAE5-2DA0-4D76-8372-91E97258AC0E}" type="presParOf" srcId="{351EA7E1-7EA3-4A44-B4E1-2FFEF7D58DFB}" destId="{ED36D12F-1D84-47BB-804D-CD7FAC7C385F}" srcOrd="2" destOrd="0" presId="urn:microsoft.com/office/officeart/2008/layout/VerticalCurvedList"/>
    <dgm:cxn modelId="{4AF4A04C-1AF4-4CF8-BFDD-F163C6B2FE5A}" type="presParOf" srcId="{ED36D12F-1D84-47BB-804D-CD7FAC7C385F}" destId="{695D2F4E-3926-47B2-A306-E9290837DDA7}" srcOrd="0" destOrd="0" presId="urn:microsoft.com/office/officeart/2008/layout/VerticalCurvedList"/>
    <dgm:cxn modelId="{1B750C58-4B82-485B-9810-D6882D830BF5}" type="presParOf" srcId="{351EA7E1-7EA3-4A44-B4E1-2FFEF7D58DFB}" destId="{4CF5B7D9-C952-40B2-8520-1F2BEEE67229}" srcOrd="3" destOrd="0" presId="urn:microsoft.com/office/officeart/2008/layout/VerticalCurvedList"/>
    <dgm:cxn modelId="{0A94A498-105A-4F72-BB9E-D6BEDD48464B}" type="presParOf" srcId="{351EA7E1-7EA3-4A44-B4E1-2FFEF7D58DFB}" destId="{8F615E92-2E3B-4633-B871-FAE47957E869}" srcOrd="4" destOrd="0" presId="urn:microsoft.com/office/officeart/2008/layout/VerticalCurvedList"/>
    <dgm:cxn modelId="{85C04197-DEA1-4D4B-BDAF-1D007FDF2823}" type="presParOf" srcId="{8F615E92-2E3B-4633-B871-FAE47957E869}" destId="{0E4B9620-5160-4CAA-8702-4379B5B23F21}" srcOrd="0" destOrd="0" presId="urn:microsoft.com/office/officeart/2008/layout/VerticalCurvedList"/>
    <dgm:cxn modelId="{9E48884D-EDFE-4497-B6CF-C0FC0AF907BA}" type="presParOf" srcId="{351EA7E1-7EA3-4A44-B4E1-2FFEF7D58DFB}" destId="{BAC11D31-56C8-4D97-A3BC-309DC2DF9B11}" srcOrd="5" destOrd="0" presId="urn:microsoft.com/office/officeart/2008/layout/VerticalCurvedList"/>
    <dgm:cxn modelId="{E4E97414-4E17-4046-BA30-0AE4D2C1698B}" type="presParOf" srcId="{351EA7E1-7EA3-4A44-B4E1-2FFEF7D58DFB}" destId="{E9E89AE8-C345-4CB5-BDF3-C95FB669CF98}" srcOrd="6" destOrd="0" presId="urn:microsoft.com/office/officeart/2008/layout/VerticalCurvedList"/>
    <dgm:cxn modelId="{609F9B57-D353-4FCE-BD78-7F74D0D98E55}" type="presParOf" srcId="{E9E89AE8-C345-4CB5-BDF3-C95FB669CF98}" destId="{DDE26917-4772-471A-B715-F21ED3291C70}" srcOrd="0" destOrd="0" presId="urn:microsoft.com/office/officeart/2008/layout/VerticalCurvedList"/>
    <dgm:cxn modelId="{07C53D7B-FDC3-41F4-A8B1-76DECE4F5674}" type="presParOf" srcId="{351EA7E1-7EA3-4A44-B4E1-2FFEF7D58DFB}" destId="{1E451891-8847-4ED4-960C-E033F8240B1C}" srcOrd="7" destOrd="0" presId="urn:microsoft.com/office/officeart/2008/layout/VerticalCurvedList"/>
    <dgm:cxn modelId="{2AE80CA7-0C02-4FAD-8D7E-388B9ABA1573}" type="presParOf" srcId="{351EA7E1-7EA3-4A44-B4E1-2FFEF7D58DFB}" destId="{027F0125-C483-407C-BE97-1C49CCCB9A1D}" srcOrd="8" destOrd="0" presId="urn:microsoft.com/office/officeart/2008/layout/VerticalCurvedList"/>
    <dgm:cxn modelId="{D5E91FD9-56CC-44C2-8E69-5205A7867122}" type="presParOf" srcId="{027F0125-C483-407C-BE97-1C49CCCB9A1D}" destId="{7C5F095A-61D6-467E-95ED-D23EE9F2802B}" srcOrd="0" destOrd="0" presId="urn:microsoft.com/office/officeart/2008/layout/VerticalCurvedList"/>
    <dgm:cxn modelId="{ADF6A7F7-38C3-4E98-8A8F-DD8CA47F8ECD}" type="presParOf" srcId="{351EA7E1-7EA3-4A44-B4E1-2FFEF7D58DFB}" destId="{CDD747A5-F142-422C-9353-137B2DED22DB}" srcOrd="9" destOrd="0" presId="urn:microsoft.com/office/officeart/2008/layout/VerticalCurvedList"/>
    <dgm:cxn modelId="{5BB11E4D-DCC0-4713-942C-10FD4C3C1504}" type="presParOf" srcId="{351EA7E1-7EA3-4A44-B4E1-2FFEF7D58DFB}" destId="{B1FDFEC0-86A0-4586-85E6-0C6B59C1B64A}" srcOrd="10" destOrd="0" presId="urn:microsoft.com/office/officeart/2008/layout/VerticalCurvedList"/>
    <dgm:cxn modelId="{24FC61CE-350E-4062-9332-B2D48D054DA2}" type="presParOf" srcId="{B1FDFEC0-86A0-4586-85E6-0C6B59C1B64A}" destId="{52D172D4-0AC0-4B97-B67B-839A1695E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6F58F-1D92-4356-98C5-B4655DA42705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9FD0436-3626-4AFC-8A83-5129591B6DA8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Contexte et problématique</a:t>
          </a:r>
          <a:endParaRPr lang="fr-BE" dirty="0">
            <a:solidFill>
              <a:srgbClr val="336699"/>
            </a:solidFill>
          </a:endParaRPr>
        </a:p>
      </dgm:t>
    </dgm:pt>
    <dgm:pt modelId="{92CC5F60-90F3-4634-B265-A9A654353A3E}" type="parTrans" cxnId="{82A8A58B-C108-49B7-A7A3-9C6F83585DF4}">
      <dgm:prSet/>
      <dgm:spPr/>
      <dgm:t>
        <a:bodyPr/>
        <a:lstStyle/>
        <a:p>
          <a:endParaRPr lang="fr-BE"/>
        </a:p>
      </dgm:t>
    </dgm:pt>
    <dgm:pt modelId="{2F0CCB65-8A4D-4D87-8B0F-0B3105337E65}" type="sibTrans" cxnId="{82A8A58B-C108-49B7-A7A3-9C6F83585DF4}">
      <dgm:prSet/>
      <dgm:spPr/>
      <dgm:t>
        <a:bodyPr/>
        <a:lstStyle/>
        <a:p>
          <a:endParaRPr lang="fr-BE"/>
        </a:p>
      </dgm:t>
    </dgm:pt>
    <dgm:pt modelId="{BF2C4985-99AE-4B28-BD18-BB83FCED4A93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Objectifs des analyses du SIME </a:t>
          </a:r>
          <a:endParaRPr lang="fr-BE" dirty="0">
            <a:solidFill>
              <a:srgbClr val="336699"/>
            </a:solidFill>
          </a:endParaRPr>
        </a:p>
      </dgm:t>
    </dgm:pt>
    <dgm:pt modelId="{4AA1C15B-1309-4F7A-B569-E5BC34C7F8CE}" type="parTrans" cxnId="{8E591F23-752D-453F-B50D-84DEC57E9E77}">
      <dgm:prSet/>
      <dgm:spPr/>
      <dgm:t>
        <a:bodyPr/>
        <a:lstStyle/>
        <a:p>
          <a:endParaRPr lang="fr-BE"/>
        </a:p>
      </dgm:t>
    </dgm:pt>
    <dgm:pt modelId="{AE22C11E-8228-4667-B796-280883E369C9}" type="sibTrans" cxnId="{8E591F23-752D-453F-B50D-84DEC57E9E77}">
      <dgm:prSet/>
      <dgm:spPr/>
      <dgm:t>
        <a:bodyPr/>
        <a:lstStyle/>
        <a:p>
          <a:endParaRPr lang="fr-BE"/>
        </a:p>
      </dgm:t>
    </dgm:pt>
    <dgm:pt modelId="{DDF9BC8F-A977-4A49-9F9C-1D3CE864F052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Mesure de l’impact sur le CHU de Liège</a:t>
          </a:r>
          <a:endParaRPr lang="fr-BE" dirty="0">
            <a:solidFill>
              <a:srgbClr val="336699"/>
            </a:solidFill>
          </a:endParaRPr>
        </a:p>
      </dgm:t>
    </dgm:pt>
    <dgm:pt modelId="{2B1E60C5-F92F-454D-AD6A-13E62DDB3F2B}" type="parTrans" cxnId="{C70D3E90-0CFA-41B1-97F7-022A9EB3644A}">
      <dgm:prSet/>
      <dgm:spPr/>
      <dgm:t>
        <a:bodyPr/>
        <a:lstStyle/>
        <a:p>
          <a:endParaRPr lang="fr-BE"/>
        </a:p>
      </dgm:t>
    </dgm:pt>
    <dgm:pt modelId="{B4041625-21BF-4ECF-B2C8-4DD5883E3975}" type="sibTrans" cxnId="{C70D3E90-0CFA-41B1-97F7-022A9EB3644A}">
      <dgm:prSet/>
      <dgm:spPr/>
      <dgm:t>
        <a:bodyPr/>
        <a:lstStyle/>
        <a:p>
          <a:endParaRPr lang="fr-BE"/>
        </a:p>
      </dgm:t>
    </dgm:pt>
    <dgm:pt modelId="{BD4DABA0-B8CE-41FE-8496-E72F218BD26B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Identification d’une méthode de distribution</a:t>
          </a:r>
          <a:endParaRPr lang="fr-BE" dirty="0">
            <a:solidFill>
              <a:srgbClr val="336699"/>
            </a:solidFill>
          </a:endParaRPr>
        </a:p>
      </dgm:t>
    </dgm:pt>
    <dgm:pt modelId="{BF6A7DC9-72B5-4045-A936-8C706544291E}" type="parTrans" cxnId="{EA8B229D-943B-415B-93CA-3F01529D512D}">
      <dgm:prSet/>
      <dgm:spPr/>
      <dgm:t>
        <a:bodyPr/>
        <a:lstStyle/>
        <a:p>
          <a:endParaRPr lang="fr-BE"/>
        </a:p>
      </dgm:t>
    </dgm:pt>
    <dgm:pt modelId="{405A335E-8A8F-4C4D-9B0A-601720B95F2A}" type="sibTrans" cxnId="{EA8B229D-943B-415B-93CA-3F01529D512D}">
      <dgm:prSet/>
      <dgm:spPr/>
      <dgm:t>
        <a:bodyPr/>
        <a:lstStyle/>
        <a:p>
          <a:endParaRPr lang="fr-BE"/>
        </a:p>
      </dgm:t>
    </dgm:pt>
    <dgm:pt modelId="{CA4807A8-9F55-4709-B9E9-FA64D394B1B0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Le CHU </a:t>
          </a:r>
          <a:r>
            <a:rPr lang="fr-BE" smtClean="0">
              <a:solidFill>
                <a:srgbClr val="336699"/>
              </a:solidFill>
            </a:rPr>
            <a:t>de Liège</a:t>
          </a:r>
          <a:endParaRPr lang="fr-BE" dirty="0">
            <a:solidFill>
              <a:srgbClr val="336699"/>
            </a:solidFill>
          </a:endParaRPr>
        </a:p>
      </dgm:t>
    </dgm:pt>
    <dgm:pt modelId="{90E07A3A-28CD-4966-BF4B-5A86E34C8168}" type="parTrans" cxnId="{82004281-C1B2-424C-849F-0DC3329C0393}">
      <dgm:prSet/>
      <dgm:spPr/>
      <dgm:t>
        <a:bodyPr/>
        <a:lstStyle/>
        <a:p>
          <a:endParaRPr lang="fr-BE"/>
        </a:p>
      </dgm:t>
    </dgm:pt>
    <dgm:pt modelId="{7B133C4B-4F82-4284-9096-B26E7CDFDEBC}" type="sibTrans" cxnId="{82004281-C1B2-424C-849F-0DC3329C0393}">
      <dgm:prSet/>
      <dgm:spPr/>
      <dgm:t>
        <a:bodyPr/>
        <a:lstStyle/>
        <a:p>
          <a:endParaRPr lang="fr-BE"/>
        </a:p>
      </dgm:t>
    </dgm:pt>
    <dgm:pt modelId="{5F041BD5-C65D-44D2-8314-2520B0A28E8F}" type="pres">
      <dgm:prSet presAssocID="{1EC6F58F-1D92-4356-98C5-B4655DA42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351EA7E1-7EA3-4A44-B4E1-2FFEF7D58DFB}" type="pres">
      <dgm:prSet presAssocID="{1EC6F58F-1D92-4356-98C5-B4655DA42705}" presName="Name1" presStyleCnt="0"/>
      <dgm:spPr/>
    </dgm:pt>
    <dgm:pt modelId="{25BF367D-410D-4328-85E2-C92290E34386}" type="pres">
      <dgm:prSet presAssocID="{1EC6F58F-1D92-4356-98C5-B4655DA42705}" presName="cycle" presStyleCnt="0"/>
      <dgm:spPr/>
    </dgm:pt>
    <dgm:pt modelId="{303F169C-9F77-4F78-8148-01487287A1E2}" type="pres">
      <dgm:prSet presAssocID="{1EC6F58F-1D92-4356-98C5-B4655DA42705}" presName="srcNode" presStyleLbl="node1" presStyleIdx="0" presStyleCnt="5"/>
      <dgm:spPr/>
    </dgm:pt>
    <dgm:pt modelId="{E4C2464B-42A9-4140-A614-219183339CC0}" type="pres">
      <dgm:prSet presAssocID="{1EC6F58F-1D92-4356-98C5-B4655DA42705}" presName="conn" presStyleLbl="parChTrans1D2" presStyleIdx="0" presStyleCnt="1"/>
      <dgm:spPr/>
      <dgm:t>
        <a:bodyPr/>
        <a:lstStyle/>
        <a:p>
          <a:endParaRPr lang="fr-BE"/>
        </a:p>
      </dgm:t>
    </dgm:pt>
    <dgm:pt modelId="{DBA8C3EB-16A9-4723-9469-862AD463936E}" type="pres">
      <dgm:prSet presAssocID="{1EC6F58F-1D92-4356-98C5-B4655DA42705}" presName="extraNode" presStyleLbl="node1" presStyleIdx="0" presStyleCnt="5"/>
      <dgm:spPr/>
    </dgm:pt>
    <dgm:pt modelId="{928AF823-76C0-4B9F-8085-B51DCB35B1A0}" type="pres">
      <dgm:prSet presAssocID="{1EC6F58F-1D92-4356-98C5-B4655DA42705}" presName="dstNode" presStyleLbl="node1" presStyleIdx="0" presStyleCnt="5"/>
      <dgm:spPr/>
    </dgm:pt>
    <dgm:pt modelId="{9C1EC639-CE48-4C6F-A1D0-BCD4AE7BE569}" type="pres">
      <dgm:prSet presAssocID="{CA4807A8-9F55-4709-B9E9-FA64D394B1B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D36D12F-1D84-47BB-804D-CD7FAC7C385F}" type="pres">
      <dgm:prSet presAssocID="{CA4807A8-9F55-4709-B9E9-FA64D394B1B0}" presName="accent_1" presStyleCnt="0"/>
      <dgm:spPr/>
    </dgm:pt>
    <dgm:pt modelId="{695D2F4E-3926-47B2-A306-E9290837DDA7}" type="pres">
      <dgm:prSet presAssocID="{CA4807A8-9F55-4709-B9E9-FA64D394B1B0}" presName="accentRepeatNode" presStyleLbl="solidFgAcc1" presStyleIdx="0" presStyleCnt="5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4CF5B7D9-C952-40B2-8520-1F2BEEE67229}" type="pres">
      <dgm:prSet presAssocID="{99FD0436-3626-4AFC-8A83-5129591B6D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F615E92-2E3B-4633-B871-FAE47957E869}" type="pres">
      <dgm:prSet presAssocID="{99FD0436-3626-4AFC-8A83-5129591B6DA8}" presName="accent_2" presStyleCnt="0"/>
      <dgm:spPr/>
    </dgm:pt>
    <dgm:pt modelId="{0E4B9620-5160-4CAA-8702-4379B5B23F21}" type="pres">
      <dgm:prSet presAssocID="{99FD0436-3626-4AFC-8A83-5129591B6DA8}" presName="accentRepeatNode" presStyleLbl="solidFgAcc1" presStyleIdx="1" presStyleCnt="5" custLinFactNeighborX="-5013" custLinFactNeighborY="2377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BAC11D31-56C8-4D97-A3BC-309DC2DF9B11}" type="pres">
      <dgm:prSet presAssocID="{BF2C4985-99AE-4B28-BD18-BB83FCED4A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E89AE8-C345-4CB5-BDF3-C95FB669CF98}" type="pres">
      <dgm:prSet presAssocID="{BF2C4985-99AE-4B28-BD18-BB83FCED4A93}" presName="accent_3" presStyleCnt="0"/>
      <dgm:spPr/>
    </dgm:pt>
    <dgm:pt modelId="{DDE26917-4772-471A-B715-F21ED3291C70}" type="pres">
      <dgm:prSet presAssocID="{BF2C4985-99AE-4B28-BD18-BB83FCED4A93}" presName="accentRepeatNode" presStyleLbl="solidFgAcc1" presStyleIdx="2" presStyleCnt="5"/>
      <dgm:spPr>
        <a:solidFill>
          <a:srgbClr val="3A6DAC"/>
        </a:solidFill>
      </dgm:spPr>
      <dgm:t>
        <a:bodyPr/>
        <a:lstStyle/>
        <a:p>
          <a:endParaRPr lang="fr-BE"/>
        </a:p>
      </dgm:t>
    </dgm:pt>
    <dgm:pt modelId="{1E451891-8847-4ED4-960C-E033F8240B1C}" type="pres">
      <dgm:prSet presAssocID="{DDF9BC8F-A977-4A49-9F9C-1D3CE864F05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27F0125-C483-407C-BE97-1C49CCCB9A1D}" type="pres">
      <dgm:prSet presAssocID="{DDF9BC8F-A977-4A49-9F9C-1D3CE864F052}" presName="accent_4" presStyleCnt="0"/>
      <dgm:spPr/>
    </dgm:pt>
    <dgm:pt modelId="{7C5F095A-61D6-467E-95ED-D23EE9F2802B}" type="pres">
      <dgm:prSet presAssocID="{DDF9BC8F-A977-4A49-9F9C-1D3CE864F052}" presName="accentRepeatNode" presStyleLbl="solidFgAcc1" presStyleIdx="3" presStyleCnt="5"/>
      <dgm:spPr/>
    </dgm:pt>
    <dgm:pt modelId="{CDD747A5-F142-422C-9353-137B2DED22DB}" type="pres">
      <dgm:prSet presAssocID="{BD4DABA0-B8CE-41FE-8496-E72F218BD26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FDFEC0-86A0-4586-85E6-0C6B59C1B64A}" type="pres">
      <dgm:prSet presAssocID="{BD4DABA0-B8CE-41FE-8496-E72F218BD26B}" presName="accent_5" presStyleCnt="0"/>
      <dgm:spPr/>
    </dgm:pt>
    <dgm:pt modelId="{52D172D4-0AC0-4B97-B67B-839A1695E621}" type="pres">
      <dgm:prSet presAssocID="{BD4DABA0-B8CE-41FE-8496-E72F218BD26B}" presName="accentRepeatNode" presStyleLbl="solidFgAcc1" presStyleIdx="4" presStyleCnt="5"/>
      <dgm:spPr/>
    </dgm:pt>
  </dgm:ptLst>
  <dgm:cxnLst>
    <dgm:cxn modelId="{EA8B229D-943B-415B-93CA-3F01529D512D}" srcId="{1EC6F58F-1D92-4356-98C5-B4655DA42705}" destId="{BD4DABA0-B8CE-41FE-8496-E72F218BD26B}" srcOrd="4" destOrd="0" parTransId="{BF6A7DC9-72B5-4045-A936-8C706544291E}" sibTransId="{405A335E-8A8F-4C4D-9B0A-601720B95F2A}"/>
    <dgm:cxn modelId="{0D6B4A32-9C73-46A6-B9BB-25246B697FB7}" type="presOf" srcId="{CA4807A8-9F55-4709-B9E9-FA64D394B1B0}" destId="{9C1EC639-CE48-4C6F-A1D0-BCD4AE7BE569}" srcOrd="0" destOrd="0" presId="urn:microsoft.com/office/officeart/2008/layout/VerticalCurvedList"/>
    <dgm:cxn modelId="{82004281-C1B2-424C-849F-0DC3329C0393}" srcId="{1EC6F58F-1D92-4356-98C5-B4655DA42705}" destId="{CA4807A8-9F55-4709-B9E9-FA64D394B1B0}" srcOrd="0" destOrd="0" parTransId="{90E07A3A-28CD-4966-BF4B-5A86E34C8168}" sibTransId="{7B133C4B-4F82-4284-9096-B26E7CDFDEBC}"/>
    <dgm:cxn modelId="{22E06915-F690-4629-B98F-3A55DEF17290}" type="presOf" srcId="{7B133C4B-4F82-4284-9096-B26E7CDFDEBC}" destId="{E4C2464B-42A9-4140-A614-219183339CC0}" srcOrd="0" destOrd="0" presId="urn:microsoft.com/office/officeart/2008/layout/VerticalCurvedList"/>
    <dgm:cxn modelId="{82A8A58B-C108-49B7-A7A3-9C6F83585DF4}" srcId="{1EC6F58F-1D92-4356-98C5-B4655DA42705}" destId="{99FD0436-3626-4AFC-8A83-5129591B6DA8}" srcOrd="1" destOrd="0" parTransId="{92CC5F60-90F3-4634-B265-A9A654353A3E}" sibTransId="{2F0CCB65-8A4D-4D87-8B0F-0B3105337E65}"/>
    <dgm:cxn modelId="{8E591F23-752D-453F-B50D-84DEC57E9E77}" srcId="{1EC6F58F-1D92-4356-98C5-B4655DA42705}" destId="{BF2C4985-99AE-4B28-BD18-BB83FCED4A93}" srcOrd="2" destOrd="0" parTransId="{4AA1C15B-1309-4F7A-B569-E5BC34C7F8CE}" sibTransId="{AE22C11E-8228-4667-B796-280883E369C9}"/>
    <dgm:cxn modelId="{1DDA47B8-18F3-4AE1-81AB-BECDCE1FE1F6}" type="presOf" srcId="{BF2C4985-99AE-4B28-BD18-BB83FCED4A93}" destId="{BAC11D31-56C8-4D97-A3BC-309DC2DF9B11}" srcOrd="0" destOrd="0" presId="urn:microsoft.com/office/officeart/2008/layout/VerticalCurvedList"/>
    <dgm:cxn modelId="{3B9F81E1-257B-4542-A6C0-EF404C38DE36}" type="presOf" srcId="{BD4DABA0-B8CE-41FE-8496-E72F218BD26B}" destId="{CDD747A5-F142-422C-9353-137B2DED22DB}" srcOrd="0" destOrd="0" presId="urn:microsoft.com/office/officeart/2008/layout/VerticalCurvedList"/>
    <dgm:cxn modelId="{C70D3E90-0CFA-41B1-97F7-022A9EB3644A}" srcId="{1EC6F58F-1D92-4356-98C5-B4655DA42705}" destId="{DDF9BC8F-A977-4A49-9F9C-1D3CE864F052}" srcOrd="3" destOrd="0" parTransId="{2B1E60C5-F92F-454D-AD6A-13E62DDB3F2B}" sibTransId="{B4041625-21BF-4ECF-B2C8-4DD5883E3975}"/>
    <dgm:cxn modelId="{01597198-DE37-4E4C-A688-C9D3270E610B}" type="presOf" srcId="{DDF9BC8F-A977-4A49-9F9C-1D3CE864F052}" destId="{1E451891-8847-4ED4-960C-E033F8240B1C}" srcOrd="0" destOrd="0" presId="urn:microsoft.com/office/officeart/2008/layout/VerticalCurvedList"/>
    <dgm:cxn modelId="{8EB97DBF-790F-446F-AE3A-2FCAD8937608}" type="presOf" srcId="{1EC6F58F-1D92-4356-98C5-B4655DA42705}" destId="{5F041BD5-C65D-44D2-8314-2520B0A28E8F}" srcOrd="0" destOrd="0" presId="urn:microsoft.com/office/officeart/2008/layout/VerticalCurvedList"/>
    <dgm:cxn modelId="{2E91C236-CE7A-41EA-B363-DEDADAA0D956}" type="presOf" srcId="{99FD0436-3626-4AFC-8A83-5129591B6DA8}" destId="{4CF5B7D9-C952-40B2-8520-1F2BEEE67229}" srcOrd="0" destOrd="0" presId="urn:microsoft.com/office/officeart/2008/layout/VerticalCurvedList"/>
    <dgm:cxn modelId="{183961A7-E603-46AA-A0BC-5B21D35289F7}" type="presParOf" srcId="{5F041BD5-C65D-44D2-8314-2520B0A28E8F}" destId="{351EA7E1-7EA3-4A44-B4E1-2FFEF7D58DFB}" srcOrd="0" destOrd="0" presId="urn:microsoft.com/office/officeart/2008/layout/VerticalCurvedList"/>
    <dgm:cxn modelId="{39B8B314-9BAC-4F60-8631-1D7CBB33CC01}" type="presParOf" srcId="{351EA7E1-7EA3-4A44-B4E1-2FFEF7D58DFB}" destId="{25BF367D-410D-4328-85E2-C92290E34386}" srcOrd="0" destOrd="0" presId="urn:microsoft.com/office/officeart/2008/layout/VerticalCurvedList"/>
    <dgm:cxn modelId="{E8CAFE13-DAF3-468A-A26C-4BCEDD576606}" type="presParOf" srcId="{25BF367D-410D-4328-85E2-C92290E34386}" destId="{303F169C-9F77-4F78-8148-01487287A1E2}" srcOrd="0" destOrd="0" presId="urn:microsoft.com/office/officeart/2008/layout/VerticalCurvedList"/>
    <dgm:cxn modelId="{6940C901-8D92-415E-9886-EA8C5D3B5802}" type="presParOf" srcId="{25BF367D-410D-4328-85E2-C92290E34386}" destId="{E4C2464B-42A9-4140-A614-219183339CC0}" srcOrd="1" destOrd="0" presId="urn:microsoft.com/office/officeart/2008/layout/VerticalCurvedList"/>
    <dgm:cxn modelId="{5524C3BD-C3A6-4725-A42B-C73380BB7207}" type="presParOf" srcId="{25BF367D-410D-4328-85E2-C92290E34386}" destId="{DBA8C3EB-16A9-4723-9469-862AD463936E}" srcOrd="2" destOrd="0" presId="urn:microsoft.com/office/officeart/2008/layout/VerticalCurvedList"/>
    <dgm:cxn modelId="{4D4E2801-45F8-4FA8-A386-04A66BC2D653}" type="presParOf" srcId="{25BF367D-410D-4328-85E2-C92290E34386}" destId="{928AF823-76C0-4B9F-8085-B51DCB35B1A0}" srcOrd="3" destOrd="0" presId="urn:microsoft.com/office/officeart/2008/layout/VerticalCurvedList"/>
    <dgm:cxn modelId="{838649C4-AD34-4BF5-B581-1B599E60B58D}" type="presParOf" srcId="{351EA7E1-7EA3-4A44-B4E1-2FFEF7D58DFB}" destId="{9C1EC639-CE48-4C6F-A1D0-BCD4AE7BE569}" srcOrd="1" destOrd="0" presId="urn:microsoft.com/office/officeart/2008/layout/VerticalCurvedList"/>
    <dgm:cxn modelId="{ADB0FA01-8B80-451F-8331-F98B0AEDDE94}" type="presParOf" srcId="{351EA7E1-7EA3-4A44-B4E1-2FFEF7D58DFB}" destId="{ED36D12F-1D84-47BB-804D-CD7FAC7C385F}" srcOrd="2" destOrd="0" presId="urn:microsoft.com/office/officeart/2008/layout/VerticalCurvedList"/>
    <dgm:cxn modelId="{0B9462B1-FB0C-4895-B8DC-CA5FD82C3858}" type="presParOf" srcId="{ED36D12F-1D84-47BB-804D-CD7FAC7C385F}" destId="{695D2F4E-3926-47B2-A306-E9290837DDA7}" srcOrd="0" destOrd="0" presId="urn:microsoft.com/office/officeart/2008/layout/VerticalCurvedList"/>
    <dgm:cxn modelId="{ACB5C6C1-EC55-4914-8A4A-06728B4CCAAF}" type="presParOf" srcId="{351EA7E1-7EA3-4A44-B4E1-2FFEF7D58DFB}" destId="{4CF5B7D9-C952-40B2-8520-1F2BEEE67229}" srcOrd="3" destOrd="0" presId="urn:microsoft.com/office/officeart/2008/layout/VerticalCurvedList"/>
    <dgm:cxn modelId="{F210D625-FDEB-4012-B081-03EAF21CF232}" type="presParOf" srcId="{351EA7E1-7EA3-4A44-B4E1-2FFEF7D58DFB}" destId="{8F615E92-2E3B-4633-B871-FAE47957E869}" srcOrd="4" destOrd="0" presId="urn:microsoft.com/office/officeart/2008/layout/VerticalCurvedList"/>
    <dgm:cxn modelId="{451FBC86-9445-47C3-BF7D-DB83DA510C8A}" type="presParOf" srcId="{8F615E92-2E3B-4633-B871-FAE47957E869}" destId="{0E4B9620-5160-4CAA-8702-4379B5B23F21}" srcOrd="0" destOrd="0" presId="urn:microsoft.com/office/officeart/2008/layout/VerticalCurvedList"/>
    <dgm:cxn modelId="{48BA9931-40F6-4610-8384-4CFEE1558E18}" type="presParOf" srcId="{351EA7E1-7EA3-4A44-B4E1-2FFEF7D58DFB}" destId="{BAC11D31-56C8-4D97-A3BC-309DC2DF9B11}" srcOrd="5" destOrd="0" presId="urn:microsoft.com/office/officeart/2008/layout/VerticalCurvedList"/>
    <dgm:cxn modelId="{BDC06705-3BAB-4311-B4D9-EBF14C2E8908}" type="presParOf" srcId="{351EA7E1-7EA3-4A44-B4E1-2FFEF7D58DFB}" destId="{E9E89AE8-C345-4CB5-BDF3-C95FB669CF98}" srcOrd="6" destOrd="0" presId="urn:microsoft.com/office/officeart/2008/layout/VerticalCurvedList"/>
    <dgm:cxn modelId="{EBE5CF69-3C00-42B6-B941-41FB759FA372}" type="presParOf" srcId="{E9E89AE8-C345-4CB5-BDF3-C95FB669CF98}" destId="{DDE26917-4772-471A-B715-F21ED3291C70}" srcOrd="0" destOrd="0" presId="urn:microsoft.com/office/officeart/2008/layout/VerticalCurvedList"/>
    <dgm:cxn modelId="{FA403D91-2E2F-432A-9BC9-84F048C399BE}" type="presParOf" srcId="{351EA7E1-7EA3-4A44-B4E1-2FFEF7D58DFB}" destId="{1E451891-8847-4ED4-960C-E033F8240B1C}" srcOrd="7" destOrd="0" presId="urn:microsoft.com/office/officeart/2008/layout/VerticalCurvedList"/>
    <dgm:cxn modelId="{3BBFECE2-6645-4410-BC55-4EE3A277DB15}" type="presParOf" srcId="{351EA7E1-7EA3-4A44-B4E1-2FFEF7D58DFB}" destId="{027F0125-C483-407C-BE97-1C49CCCB9A1D}" srcOrd="8" destOrd="0" presId="urn:microsoft.com/office/officeart/2008/layout/VerticalCurvedList"/>
    <dgm:cxn modelId="{2EA6CE04-5D22-4030-8C33-4C4087792728}" type="presParOf" srcId="{027F0125-C483-407C-BE97-1C49CCCB9A1D}" destId="{7C5F095A-61D6-467E-95ED-D23EE9F2802B}" srcOrd="0" destOrd="0" presId="urn:microsoft.com/office/officeart/2008/layout/VerticalCurvedList"/>
    <dgm:cxn modelId="{8A55C696-6251-46F6-9086-5EA3DFEF2765}" type="presParOf" srcId="{351EA7E1-7EA3-4A44-B4E1-2FFEF7D58DFB}" destId="{CDD747A5-F142-422C-9353-137B2DED22DB}" srcOrd="9" destOrd="0" presId="urn:microsoft.com/office/officeart/2008/layout/VerticalCurvedList"/>
    <dgm:cxn modelId="{95E71989-7CA9-4F01-8C18-5661B5F1D6D5}" type="presParOf" srcId="{351EA7E1-7EA3-4A44-B4E1-2FFEF7D58DFB}" destId="{B1FDFEC0-86A0-4586-85E6-0C6B59C1B64A}" srcOrd="10" destOrd="0" presId="urn:microsoft.com/office/officeart/2008/layout/VerticalCurvedList"/>
    <dgm:cxn modelId="{0E6A6789-EF99-42A3-AEC2-3EE86F99C41C}" type="presParOf" srcId="{B1FDFEC0-86A0-4586-85E6-0C6B59C1B64A}" destId="{52D172D4-0AC0-4B97-B67B-839A1695E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C2BFF-0304-4319-9CFC-3D1FA72050D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E0C2FA8-F04E-4BBA-9772-20C77B3E949D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BE" sz="1800" b="1" dirty="0" smtClean="0"/>
            <a:t>Département de gestion des systèmes d’informations (GSI)</a:t>
          </a:r>
        </a:p>
        <a:p>
          <a:pPr algn="l"/>
          <a:r>
            <a:rPr lang="fr-BE" sz="1100" b="1" dirty="0" smtClean="0"/>
            <a:t>  </a:t>
          </a:r>
          <a:r>
            <a:rPr lang="fr-BE" sz="9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Directeur de département : </a:t>
          </a:r>
          <a:r>
            <a:rPr lang="fr-BE" sz="900" b="0" i="1" dirty="0" smtClean="0">
              <a:solidFill>
                <a:schemeClr val="bg1"/>
              </a:solidFill>
            </a:rPr>
            <a:t>Pr. Philippe Kolh</a:t>
          </a:r>
        </a:p>
        <a:p>
          <a:pPr algn="l"/>
          <a:endParaRPr lang="fr-BE" sz="900" b="0" i="1" dirty="0" smtClean="0">
            <a:solidFill>
              <a:schemeClr val="bg1"/>
            </a:solidFill>
          </a:endParaRPr>
        </a:p>
        <a:p>
          <a:pPr algn="l"/>
          <a:endParaRPr lang="fr-BE" sz="900" b="0" i="1" dirty="0" smtClean="0">
            <a:solidFill>
              <a:schemeClr val="bg1"/>
            </a:solidFill>
          </a:endParaRPr>
        </a:p>
        <a:p>
          <a:pPr algn="l"/>
          <a:endParaRPr lang="fr-BE" sz="1100" b="1" dirty="0" smtClean="0"/>
        </a:p>
        <a:p>
          <a:pPr algn="l"/>
          <a:r>
            <a:rPr lang="fr-BE" sz="900" b="1" dirty="0" smtClean="0"/>
            <a:t>  </a:t>
          </a:r>
        </a:p>
        <a:p>
          <a:pPr algn="l"/>
          <a:endParaRPr lang="fr-BE" sz="900" b="1" dirty="0" smtClean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algn="l"/>
          <a:r>
            <a:rPr lang="fr-BE" sz="9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Coordinateur de département</a:t>
          </a:r>
          <a:endParaRPr lang="fr-BE" sz="900" b="0" i="1" dirty="0" smtClean="0">
            <a:solidFill>
              <a:schemeClr val="bg1"/>
            </a:solidFill>
          </a:endParaRPr>
        </a:p>
      </dgm:t>
    </dgm:pt>
    <dgm:pt modelId="{DAD99B1A-723B-4BE0-A113-1539A6CAC355}" type="parTrans" cxnId="{4222C92D-35C1-4408-B82E-FE30031104E6}">
      <dgm:prSet/>
      <dgm:spPr/>
      <dgm:t>
        <a:bodyPr/>
        <a:lstStyle/>
        <a:p>
          <a:endParaRPr lang="fr-BE"/>
        </a:p>
      </dgm:t>
    </dgm:pt>
    <dgm:pt modelId="{593E2B10-DDDD-4ED1-939D-C7E5135412B2}" type="sibTrans" cxnId="{4222C92D-35C1-4408-B82E-FE30031104E6}">
      <dgm:prSet/>
      <dgm:spPr/>
      <dgm:t>
        <a:bodyPr/>
        <a:lstStyle/>
        <a:p>
          <a:endParaRPr lang="fr-BE"/>
        </a:p>
      </dgm:t>
    </dgm:pt>
    <dgm:pt modelId="{887AC3C7-FFE3-45C8-A028-046929C0ED1B}">
      <dgm:prSet phldrT="[Texte]" custT="1"/>
      <dgm:spPr>
        <a:solidFill>
          <a:schemeClr val="accent1">
            <a:lumMod val="60000"/>
            <a:lumOff val="40000"/>
          </a:schemeClr>
        </a:solidFill>
        <a:ln w="19050">
          <a:solidFill>
            <a:srgbClr val="1E3A5C"/>
          </a:solidFill>
          <a:prstDash val="sysDash"/>
        </a:ln>
      </dgm:spPr>
      <dgm:t>
        <a:bodyPr/>
        <a:lstStyle/>
        <a:p>
          <a:pPr algn="ctr"/>
          <a:r>
            <a:rPr lang="fr-BE" sz="900" b="1" dirty="0" smtClean="0">
              <a:solidFill>
                <a:srgbClr val="25466D"/>
              </a:solidFill>
            </a:rPr>
            <a:t>Secteur  Accompagnement, Paramétrage et Formation (APF)</a:t>
          </a:r>
        </a:p>
        <a:p>
          <a:pPr algn="l"/>
          <a:r>
            <a:rPr lang="fr-BE" sz="800" b="1" dirty="0" smtClean="0">
              <a:solidFill>
                <a:srgbClr val="25466D"/>
              </a:solidFill>
            </a:rPr>
            <a:t>Responsable de secteur : </a:t>
          </a:r>
          <a:r>
            <a:rPr lang="fr-BE" sz="800" b="0" i="1" dirty="0" smtClean="0">
              <a:solidFill>
                <a:srgbClr val="25466D"/>
              </a:solidFill>
            </a:rPr>
            <a:t>Isabelle Simon</a:t>
          </a:r>
          <a:endParaRPr lang="fr-BE" sz="800" b="1" dirty="0">
            <a:solidFill>
              <a:srgbClr val="25466D"/>
            </a:solidFill>
          </a:endParaRPr>
        </a:p>
      </dgm:t>
    </dgm:pt>
    <dgm:pt modelId="{5E9A2CDE-0002-4566-B79C-7B1CB1F9D05A}" type="parTrans" cxnId="{9D595D43-7CEE-42A9-8A42-18FFA985C41D}">
      <dgm:prSet/>
      <dgm:spPr/>
      <dgm:t>
        <a:bodyPr/>
        <a:lstStyle/>
        <a:p>
          <a:endParaRPr lang="fr-BE"/>
        </a:p>
      </dgm:t>
    </dgm:pt>
    <dgm:pt modelId="{BA9711E9-200E-4ECF-B70C-7AE72008D2FC}" type="sibTrans" cxnId="{9D595D43-7CEE-42A9-8A42-18FFA985C41D}">
      <dgm:prSet/>
      <dgm:spPr/>
      <dgm:t>
        <a:bodyPr/>
        <a:lstStyle/>
        <a:p>
          <a:endParaRPr lang="fr-BE"/>
        </a:p>
      </dgm:t>
    </dgm:pt>
    <dgm:pt modelId="{62EE3D60-27A3-4FC5-9391-21540BCC9CE2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BE" sz="900" b="1" dirty="0" smtClean="0"/>
            <a:t>Service des Applications Informatiques (SAI)</a:t>
          </a:r>
        </a:p>
        <a:p>
          <a:pPr algn="l"/>
          <a:r>
            <a:rPr lang="fr-BE" sz="8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/>
          </a:r>
          <a:br>
            <a:rPr lang="fr-BE" sz="8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</a:br>
          <a:r>
            <a:rPr lang="fr-BE" sz="8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Chef de service (ff) : </a:t>
          </a:r>
          <a:r>
            <a:rPr lang="fr-BE" sz="800" b="0" i="1" dirty="0" smtClean="0">
              <a:solidFill>
                <a:schemeClr val="bg1"/>
              </a:solidFill>
            </a:rPr>
            <a:t>Michel Raze</a:t>
          </a: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r>
            <a:rPr lang="fr-BE" sz="800" b="0" i="1" dirty="0" smtClean="0">
              <a:solidFill>
                <a:schemeClr val="bg1"/>
              </a:solidFill>
            </a:rPr>
            <a:t/>
          </a:r>
          <a:br>
            <a:rPr lang="fr-BE" sz="800" b="0" i="1" dirty="0" smtClean="0">
              <a:solidFill>
                <a:schemeClr val="bg1"/>
              </a:solidFill>
            </a:rPr>
          </a:br>
          <a:endParaRPr lang="fr-BE" sz="800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0637BF2C-0AF3-4ECB-B438-EC3ABA5F72AF}" type="parTrans" cxnId="{5A2A5606-D836-4B96-A4B4-F09F5EAB1980}">
      <dgm:prSet/>
      <dgm:spPr/>
      <dgm:t>
        <a:bodyPr/>
        <a:lstStyle/>
        <a:p>
          <a:endParaRPr lang="fr-BE"/>
        </a:p>
      </dgm:t>
    </dgm:pt>
    <dgm:pt modelId="{0BF23DAC-B2C0-4B6B-B856-D5E7B7F1ACFB}" type="sibTrans" cxnId="{5A2A5606-D836-4B96-A4B4-F09F5EAB1980}">
      <dgm:prSet/>
      <dgm:spPr/>
      <dgm:t>
        <a:bodyPr/>
        <a:lstStyle/>
        <a:p>
          <a:endParaRPr lang="fr-BE"/>
        </a:p>
      </dgm:t>
    </dgm:pt>
    <dgm:pt modelId="{06772B01-FF6E-4B1D-8C1C-B43B0BEFBD7B}">
      <dgm:prSet phldrT="[Texte]" custT="1"/>
      <dgm:spPr>
        <a:ln>
          <a:noFill/>
        </a:ln>
      </dgm:spPr>
      <dgm:t>
        <a:bodyPr/>
        <a:lstStyle/>
        <a:p>
          <a:pPr algn="ctr"/>
          <a:r>
            <a:rPr lang="fr-BE" sz="900" b="1" dirty="0" smtClean="0"/>
            <a:t>Service Architecture Technique et Infrastructure (ATI)</a:t>
          </a:r>
        </a:p>
        <a:p>
          <a:pPr algn="l"/>
          <a:r>
            <a:rPr lang="fr-BE" sz="8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/>
          </a:r>
          <a:br>
            <a:rPr lang="fr-BE" sz="8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</a:br>
          <a:r>
            <a:rPr lang="fr-BE" sz="8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Chef de service :</a:t>
          </a:r>
          <a:r>
            <a:rPr lang="fr-BE" sz="800" b="0" i="1" dirty="0" smtClean="0">
              <a:solidFill>
                <a:schemeClr val="bg1"/>
              </a:solidFill>
            </a:rPr>
            <a:t> Laurent Debra</a:t>
          </a:r>
          <a:r>
            <a:rPr lang="fr-BE" sz="800" b="1" i="0" dirty="0" smtClean="0">
              <a:solidFill>
                <a:srgbClr val="FF0000"/>
              </a:solidFill>
            </a:rPr>
            <a:t>*</a:t>
          </a:r>
          <a:br>
            <a:rPr lang="fr-BE" sz="800" b="1" i="0" dirty="0" smtClean="0">
              <a:solidFill>
                <a:srgbClr val="FF0000"/>
              </a:solidFill>
            </a:rPr>
          </a:br>
          <a:endParaRPr lang="fr-BE" sz="800" b="1" i="0" dirty="0" smtClean="0">
            <a:solidFill>
              <a:srgbClr val="FF0000"/>
            </a:solidFill>
          </a:endParaRPr>
        </a:p>
        <a:p>
          <a:pPr algn="l"/>
          <a:endParaRPr lang="fr-BE" sz="800" b="1" i="0" dirty="0" smtClean="0">
            <a:solidFill>
              <a:srgbClr val="FF0000"/>
            </a:solidFill>
          </a:endParaRPr>
        </a:p>
        <a:p>
          <a:pPr algn="l"/>
          <a:endParaRPr lang="fr-BE" sz="800" b="1" i="0" dirty="0" smtClean="0">
            <a:solidFill>
              <a:srgbClr val="FF0000"/>
            </a:solidFill>
          </a:endParaRPr>
        </a:p>
        <a:p>
          <a:pPr algn="l"/>
          <a:endParaRPr lang="fr-BE" sz="800" b="1" i="0" dirty="0" smtClean="0">
            <a:solidFill>
              <a:srgbClr val="FF0000"/>
            </a:solidFill>
          </a:endParaRPr>
        </a:p>
        <a:p>
          <a:pPr algn="l"/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r>
            <a:rPr lang="fr-BE" sz="800" b="1" i="0" dirty="0" smtClean="0">
              <a:solidFill>
                <a:srgbClr val="FF0000"/>
              </a:solidFill>
            </a:rPr>
            <a:t/>
          </a:r>
          <a:br>
            <a:rPr lang="fr-BE" sz="800" b="1" i="0" dirty="0" smtClean="0">
              <a:solidFill>
                <a:srgbClr val="FF0000"/>
              </a:solidFill>
            </a:rPr>
          </a:br>
          <a:endParaRPr lang="fr-BE" sz="800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ED20D976-29D7-4277-9A56-EEF8453F7E05}" type="parTrans" cxnId="{A0D576BE-E755-4858-AF92-DBABAF62B6A8}">
      <dgm:prSet/>
      <dgm:spPr/>
      <dgm:t>
        <a:bodyPr/>
        <a:lstStyle/>
        <a:p>
          <a:endParaRPr lang="fr-BE"/>
        </a:p>
      </dgm:t>
    </dgm:pt>
    <dgm:pt modelId="{318FA9E2-54A5-473D-B935-3857834956AB}" type="sibTrans" cxnId="{A0D576BE-E755-4858-AF92-DBABAF62B6A8}">
      <dgm:prSet/>
      <dgm:spPr/>
      <dgm:t>
        <a:bodyPr/>
        <a:lstStyle/>
        <a:p>
          <a:endParaRPr lang="fr-BE"/>
        </a:p>
      </dgm:t>
    </dgm:pt>
    <dgm:pt modelId="{94F6BFE7-8D2A-431A-AB82-B369606D1BE6}">
      <dgm:prSet custT="1"/>
      <dgm:spPr>
        <a:ln>
          <a:noFill/>
        </a:ln>
      </dgm:spPr>
      <dgm:t>
        <a:bodyPr/>
        <a:lstStyle/>
        <a:p>
          <a:pPr algn="ctr"/>
          <a:r>
            <a:rPr lang="fr-BE" sz="1200" b="1" dirty="0" smtClean="0"/>
            <a:t>Service des Informations Médico-</a:t>
          </a:r>
          <a:r>
            <a:rPr lang="fr-BE" sz="1200" b="1" cap="all" baseline="0" dirty="0" smtClean="0"/>
            <a:t>é</a:t>
          </a:r>
          <a:r>
            <a:rPr lang="fr-BE" sz="1200" b="1" dirty="0" smtClean="0"/>
            <a:t>conomiques (SIM</a:t>
          </a:r>
          <a:r>
            <a:rPr lang="fr-BE" sz="1200" b="1" cap="all" baseline="0" dirty="0" smtClean="0"/>
            <a:t>é</a:t>
          </a:r>
          <a:r>
            <a:rPr lang="fr-BE" sz="1200" b="1" dirty="0" smtClean="0"/>
            <a:t>)</a:t>
          </a:r>
        </a:p>
        <a:p>
          <a:pPr algn="ctr"/>
          <a:endParaRPr lang="fr-BE" sz="900" b="1" dirty="0" smtClean="0"/>
        </a:p>
        <a:p>
          <a:pPr algn="l"/>
          <a:r>
            <a:rPr lang="fr-BE" sz="8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  Chef de service :</a:t>
          </a:r>
          <a:r>
            <a:rPr lang="fr-BE" sz="800" b="0" i="1" dirty="0" smtClean="0">
              <a:solidFill>
                <a:schemeClr val="bg1"/>
              </a:solidFill>
            </a:rPr>
            <a:t> Philippe Kolh</a:t>
          </a: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1" dirty="0" smtClean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algn="l"/>
          <a:r>
            <a:rPr lang="fr-BE" sz="800" b="1" dirty="0" smtClean="0"/>
            <a:t> </a:t>
          </a:r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0" i="1" dirty="0" smtClean="0">
            <a:solidFill>
              <a:schemeClr val="bg1"/>
            </a:solidFill>
          </a:endParaRPr>
        </a:p>
        <a:p>
          <a:pPr algn="l"/>
          <a:endParaRPr lang="fr-BE" sz="800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C79657C4-C327-48AB-BEB2-A0F53C5AAD83}" type="parTrans" cxnId="{19DED1AE-4628-4060-8828-D583B5AC561F}">
      <dgm:prSet/>
      <dgm:spPr/>
      <dgm:t>
        <a:bodyPr/>
        <a:lstStyle/>
        <a:p>
          <a:endParaRPr lang="fr-BE"/>
        </a:p>
      </dgm:t>
    </dgm:pt>
    <dgm:pt modelId="{44926942-79EF-4D71-8F91-C15A349B6D08}" type="sibTrans" cxnId="{19DED1AE-4628-4060-8828-D583B5AC561F}">
      <dgm:prSet/>
      <dgm:spPr/>
      <dgm:t>
        <a:bodyPr/>
        <a:lstStyle/>
        <a:p>
          <a:endParaRPr lang="fr-BE"/>
        </a:p>
      </dgm:t>
    </dgm:pt>
    <dgm:pt modelId="{A920BE40-041A-446E-8427-58CC20235351}" type="pres">
      <dgm:prSet presAssocID="{8CEC2BFF-0304-4319-9CFC-3D1FA72050D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462BFAAD-CFEE-4B19-BA8B-966F2AD7B45B}" type="pres">
      <dgm:prSet presAssocID="{0E0C2FA8-F04E-4BBA-9772-20C77B3E949D}" presName="vertOne" presStyleCnt="0"/>
      <dgm:spPr/>
    </dgm:pt>
    <dgm:pt modelId="{FBBC35E8-170D-4436-8426-B725836075D0}" type="pres">
      <dgm:prSet presAssocID="{0E0C2FA8-F04E-4BBA-9772-20C77B3E949D}" presName="txOne" presStyleLbl="node0" presStyleIdx="0" presStyleCnt="1" custScaleY="20063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DEA67C1B-1573-420D-89E0-62EBDA840547}" type="pres">
      <dgm:prSet presAssocID="{0E0C2FA8-F04E-4BBA-9772-20C77B3E949D}" presName="parTransOne" presStyleCnt="0"/>
      <dgm:spPr/>
    </dgm:pt>
    <dgm:pt modelId="{DE255E10-E6C2-4336-B831-90457FEC3A36}" type="pres">
      <dgm:prSet presAssocID="{0E0C2FA8-F04E-4BBA-9772-20C77B3E949D}" presName="horzOne" presStyleCnt="0"/>
      <dgm:spPr/>
    </dgm:pt>
    <dgm:pt modelId="{163CD690-8780-4F92-B47A-962A423E2115}" type="pres">
      <dgm:prSet presAssocID="{887AC3C7-FFE3-45C8-A028-046929C0ED1B}" presName="vertTwo" presStyleCnt="0"/>
      <dgm:spPr/>
    </dgm:pt>
    <dgm:pt modelId="{9792EDA0-D865-4ED5-BF21-D389A4876AED}" type="pres">
      <dgm:prSet presAssocID="{887AC3C7-FFE3-45C8-A028-046929C0ED1B}" presName="txTwo" presStyleLbl="node2" presStyleIdx="0" presStyleCnt="2" custScaleX="97403" custScaleY="59504" custLinFactNeighborX="-210" custLinFactNeighborY="-1677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5FDE7178-EBB2-428F-90DA-C82CA8B864C8}" type="pres">
      <dgm:prSet presAssocID="{887AC3C7-FFE3-45C8-A028-046929C0ED1B}" presName="parTransTwo" presStyleCnt="0"/>
      <dgm:spPr/>
    </dgm:pt>
    <dgm:pt modelId="{1D0EC29C-AF10-4505-8C1E-3748CBB7420F}" type="pres">
      <dgm:prSet presAssocID="{887AC3C7-FFE3-45C8-A028-046929C0ED1B}" presName="horzTwo" presStyleCnt="0"/>
      <dgm:spPr/>
    </dgm:pt>
    <dgm:pt modelId="{48B9BDF2-C076-4BA6-923A-5CA4E34064B4}" type="pres">
      <dgm:prSet presAssocID="{62EE3D60-27A3-4FC5-9391-21540BCC9CE2}" presName="vertThree" presStyleCnt="0"/>
      <dgm:spPr/>
    </dgm:pt>
    <dgm:pt modelId="{C3180907-0D79-475F-983A-44EC72A443CF}" type="pres">
      <dgm:prSet presAssocID="{62EE3D60-27A3-4FC5-9391-21540BCC9CE2}" presName="txThree" presStyleLbl="node3" presStyleIdx="0" presStyleCnt="2" custScaleY="370852" custLinFactNeighborX="574" custLinFactNeighborY="780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CC5ABE81-3CFB-4F75-9750-4C507DAA75E9}" type="pres">
      <dgm:prSet presAssocID="{62EE3D60-27A3-4FC5-9391-21540BCC9CE2}" presName="horzThree" presStyleCnt="0"/>
      <dgm:spPr/>
    </dgm:pt>
    <dgm:pt modelId="{81EF77BF-73E4-4671-AB99-FBC0C70289A4}" type="pres">
      <dgm:prSet presAssocID="{0BF23DAC-B2C0-4B6B-B856-D5E7B7F1ACFB}" presName="sibSpaceThree" presStyleCnt="0"/>
      <dgm:spPr/>
    </dgm:pt>
    <dgm:pt modelId="{E209DB31-566D-4EEB-B583-3F2C1AE2BD94}" type="pres">
      <dgm:prSet presAssocID="{06772B01-FF6E-4B1D-8C1C-B43B0BEFBD7B}" presName="vertThree" presStyleCnt="0"/>
      <dgm:spPr/>
    </dgm:pt>
    <dgm:pt modelId="{F77D9EB8-E08D-44ED-BEB1-BFDBF2E651D9}" type="pres">
      <dgm:prSet presAssocID="{06772B01-FF6E-4B1D-8C1C-B43B0BEFBD7B}" presName="txThree" presStyleLbl="node3" presStyleIdx="1" presStyleCnt="2" custScaleY="370852" custLinFactNeighborX="-1410" custLinFactNeighborY="780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3703610F-3C81-4BEF-A3AC-A4C4D97B3A10}" type="pres">
      <dgm:prSet presAssocID="{06772B01-FF6E-4B1D-8C1C-B43B0BEFBD7B}" presName="horzThree" presStyleCnt="0"/>
      <dgm:spPr/>
    </dgm:pt>
    <dgm:pt modelId="{E36BC317-B4BE-4D07-A83A-5D96118CDE37}" type="pres">
      <dgm:prSet presAssocID="{BA9711E9-200E-4ECF-B70C-7AE72008D2FC}" presName="sibSpaceTwo" presStyleCnt="0"/>
      <dgm:spPr/>
    </dgm:pt>
    <dgm:pt modelId="{F1A99204-3CB7-4180-BFD5-ACFFCD31CCF6}" type="pres">
      <dgm:prSet presAssocID="{94F6BFE7-8D2A-431A-AB82-B369606D1BE6}" presName="vertTwo" presStyleCnt="0"/>
      <dgm:spPr/>
    </dgm:pt>
    <dgm:pt modelId="{B977BFBB-42C5-4E9E-A432-3CBBA98DA1A5}" type="pres">
      <dgm:prSet presAssocID="{94F6BFE7-8D2A-431A-AB82-B369606D1BE6}" presName="txTwo" presStyleLbl="node2" presStyleIdx="1" presStyleCnt="2" custScaleY="442134" custLinFactNeighborX="-1858" custLinFactNeighborY="1058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CEB7D512-E1E3-49F6-B7D8-1FD46BF57FFD}" type="pres">
      <dgm:prSet presAssocID="{94F6BFE7-8D2A-431A-AB82-B369606D1BE6}" presName="horzTwo" presStyleCnt="0"/>
      <dgm:spPr/>
    </dgm:pt>
  </dgm:ptLst>
  <dgm:cxnLst>
    <dgm:cxn modelId="{D6C26264-5CF2-46E0-AD5E-D34A36082B86}" type="presOf" srcId="{887AC3C7-FFE3-45C8-A028-046929C0ED1B}" destId="{9792EDA0-D865-4ED5-BF21-D389A4876AED}" srcOrd="0" destOrd="0" presId="urn:microsoft.com/office/officeart/2005/8/layout/hierarchy4"/>
    <dgm:cxn modelId="{5EF54076-A1F3-469D-A922-A667721CD433}" type="presOf" srcId="{8CEC2BFF-0304-4319-9CFC-3D1FA72050D8}" destId="{A920BE40-041A-446E-8427-58CC20235351}" srcOrd="0" destOrd="0" presId="urn:microsoft.com/office/officeart/2005/8/layout/hierarchy4"/>
    <dgm:cxn modelId="{BC265CD6-30F5-44B5-812B-3737E96F2E69}" type="presOf" srcId="{06772B01-FF6E-4B1D-8C1C-B43B0BEFBD7B}" destId="{F77D9EB8-E08D-44ED-BEB1-BFDBF2E651D9}" srcOrd="0" destOrd="0" presId="urn:microsoft.com/office/officeart/2005/8/layout/hierarchy4"/>
    <dgm:cxn modelId="{9D595D43-7CEE-42A9-8A42-18FFA985C41D}" srcId="{0E0C2FA8-F04E-4BBA-9772-20C77B3E949D}" destId="{887AC3C7-FFE3-45C8-A028-046929C0ED1B}" srcOrd="0" destOrd="0" parTransId="{5E9A2CDE-0002-4566-B79C-7B1CB1F9D05A}" sibTransId="{BA9711E9-200E-4ECF-B70C-7AE72008D2FC}"/>
    <dgm:cxn modelId="{5A2A5606-D836-4B96-A4B4-F09F5EAB1980}" srcId="{887AC3C7-FFE3-45C8-A028-046929C0ED1B}" destId="{62EE3D60-27A3-4FC5-9391-21540BCC9CE2}" srcOrd="0" destOrd="0" parTransId="{0637BF2C-0AF3-4ECB-B438-EC3ABA5F72AF}" sibTransId="{0BF23DAC-B2C0-4B6B-B856-D5E7B7F1ACFB}"/>
    <dgm:cxn modelId="{32F39783-9F33-4236-AF4C-AB525F5A6999}" type="presOf" srcId="{0E0C2FA8-F04E-4BBA-9772-20C77B3E949D}" destId="{FBBC35E8-170D-4436-8426-B725836075D0}" srcOrd="0" destOrd="0" presId="urn:microsoft.com/office/officeart/2005/8/layout/hierarchy4"/>
    <dgm:cxn modelId="{19DED1AE-4628-4060-8828-D583B5AC561F}" srcId="{0E0C2FA8-F04E-4BBA-9772-20C77B3E949D}" destId="{94F6BFE7-8D2A-431A-AB82-B369606D1BE6}" srcOrd="1" destOrd="0" parTransId="{C79657C4-C327-48AB-BEB2-A0F53C5AAD83}" sibTransId="{44926942-79EF-4D71-8F91-C15A349B6D08}"/>
    <dgm:cxn modelId="{4222C92D-35C1-4408-B82E-FE30031104E6}" srcId="{8CEC2BFF-0304-4319-9CFC-3D1FA72050D8}" destId="{0E0C2FA8-F04E-4BBA-9772-20C77B3E949D}" srcOrd="0" destOrd="0" parTransId="{DAD99B1A-723B-4BE0-A113-1539A6CAC355}" sibTransId="{593E2B10-DDDD-4ED1-939D-C7E5135412B2}"/>
    <dgm:cxn modelId="{414DD9F4-C760-441D-8F03-AD6856B9B5F1}" type="presOf" srcId="{62EE3D60-27A3-4FC5-9391-21540BCC9CE2}" destId="{C3180907-0D79-475F-983A-44EC72A443CF}" srcOrd="0" destOrd="0" presId="urn:microsoft.com/office/officeart/2005/8/layout/hierarchy4"/>
    <dgm:cxn modelId="{8DEDFF79-AE50-4B99-9CA8-CAD88D931B9D}" type="presOf" srcId="{94F6BFE7-8D2A-431A-AB82-B369606D1BE6}" destId="{B977BFBB-42C5-4E9E-A432-3CBBA98DA1A5}" srcOrd="0" destOrd="0" presId="urn:microsoft.com/office/officeart/2005/8/layout/hierarchy4"/>
    <dgm:cxn modelId="{A0D576BE-E755-4858-AF92-DBABAF62B6A8}" srcId="{887AC3C7-FFE3-45C8-A028-046929C0ED1B}" destId="{06772B01-FF6E-4B1D-8C1C-B43B0BEFBD7B}" srcOrd="1" destOrd="0" parTransId="{ED20D976-29D7-4277-9A56-EEF8453F7E05}" sibTransId="{318FA9E2-54A5-473D-B935-3857834956AB}"/>
    <dgm:cxn modelId="{48304525-789B-478D-88F6-C8F1A210F720}" type="presParOf" srcId="{A920BE40-041A-446E-8427-58CC20235351}" destId="{462BFAAD-CFEE-4B19-BA8B-966F2AD7B45B}" srcOrd="0" destOrd="0" presId="urn:microsoft.com/office/officeart/2005/8/layout/hierarchy4"/>
    <dgm:cxn modelId="{F83CD4F8-FCDC-444C-A881-DC418EB79DE4}" type="presParOf" srcId="{462BFAAD-CFEE-4B19-BA8B-966F2AD7B45B}" destId="{FBBC35E8-170D-4436-8426-B725836075D0}" srcOrd="0" destOrd="0" presId="urn:microsoft.com/office/officeart/2005/8/layout/hierarchy4"/>
    <dgm:cxn modelId="{E9979619-BE25-4E6D-A0DE-33CFD5008900}" type="presParOf" srcId="{462BFAAD-CFEE-4B19-BA8B-966F2AD7B45B}" destId="{DEA67C1B-1573-420D-89E0-62EBDA840547}" srcOrd="1" destOrd="0" presId="urn:microsoft.com/office/officeart/2005/8/layout/hierarchy4"/>
    <dgm:cxn modelId="{79659D33-49A9-406D-9B8B-62BB7870FCDF}" type="presParOf" srcId="{462BFAAD-CFEE-4B19-BA8B-966F2AD7B45B}" destId="{DE255E10-E6C2-4336-B831-90457FEC3A36}" srcOrd="2" destOrd="0" presId="urn:microsoft.com/office/officeart/2005/8/layout/hierarchy4"/>
    <dgm:cxn modelId="{F323EE55-D949-4ED1-B539-7191D8E19A4D}" type="presParOf" srcId="{DE255E10-E6C2-4336-B831-90457FEC3A36}" destId="{163CD690-8780-4F92-B47A-962A423E2115}" srcOrd="0" destOrd="0" presId="urn:microsoft.com/office/officeart/2005/8/layout/hierarchy4"/>
    <dgm:cxn modelId="{95C1C26F-B63F-495B-8EB4-4C5D6EBC9EBD}" type="presParOf" srcId="{163CD690-8780-4F92-B47A-962A423E2115}" destId="{9792EDA0-D865-4ED5-BF21-D389A4876AED}" srcOrd="0" destOrd="0" presId="urn:microsoft.com/office/officeart/2005/8/layout/hierarchy4"/>
    <dgm:cxn modelId="{2926C45A-2E22-40FB-80B2-20379F2A95A7}" type="presParOf" srcId="{163CD690-8780-4F92-B47A-962A423E2115}" destId="{5FDE7178-EBB2-428F-90DA-C82CA8B864C8}" srcOrd="1" destOrd="0" presId="urn:microsoft.com/office/officeart/2005/8/layout/hierarchy4"/>
    <dgm:cxn modelId="{5435C4F1-5500-4EA3-A138-07DA3A191FA5}" type="presParOf" srcId="{163CD690-8780-4F92-B47A-962A423E2115}" destId="{1D0EC29C-AF10-4505-8C1E-3748CBB7420F}" srcOrd="2" destOrd="0" presId="urn:microsoft.com/office/officeart/2005/8/layout/hierarchy4"/>
    <dgm:cxn modelId="{EED8474E-2D65-466B-A1D5-71CC6BF8B066}" type="presParOf" srcId="{1D0EC29C-AF10-4505-8C1E-3748CBB7420F}" destId="{48B9BDF2-C076-4BA6-923A-5CA4E34064B4}" srcOrd="0" destOrd="0" presId="urn:microsoft.com/office/officeart/2005/8/layout/hierarchy4"/>
    <dgm:cxn modelId="{E4DA5617-39A3-4294-8ED5-A93C398A704F}" type="presParOf" srcId="{48B9BDF2-C076-4BA6-923A-5CA4E34064B4}" destId="{C3180907-0D79-475F-983A-44EC72A443CF}" srcOrd="0" destOrd="0" presId="urn:microsoft.com/office/officeart/2005/8/layout/hierarchy4"/>
    <dgm:cxn modelId="{37D524C2-49A7-43CE-9E50-700AA181A7BD}" type="presParOf" srcId="{48B9BDF2-C076-4BA6-923A-5CA4E34064B4}" destId="{CC5ABE81-3CFB-4F75-9750-4C507DAA75E9}" srcOrd="1" destOrd="0" presId="urn:microsoft.com/office/officeart/2005/8/layout/hierarchy4"/>
    <dgm:cxn modelId="{D4890720-0708-4FA5-973E-402B4B9CE618}" type="presParOf" srcId="{1D0EC29C-AF10-4505-8C1E-3748CBB7420F}" destId="{81EF77BF-73E4-4671-AB99-FBC0C70289A4}" srcOrd="1" destOrd="0" presId="urn:microsoft.com/office/officeart/2005/8/layout/hierarchy4"/>
    <dgm:cxn modelId="{B4A8DDE8-0895-4BD9-8DF7-0BFE417671AB}" type="presParOf" srcId="{1D0EC29C-AF10-4505-8C1E-3748CBB7420F}" destId="{E209DB31-566D-4EEB-B583-3F2C1AE2BD94}" srcOrd="2" destOrd="0" presId="urn:microsoft.com/office/officeart/2005/8/layout/hierarchy4"/>
    <dgm:cxn modelId="{1411078B-3F95-425E-87E9-3B7C354FAB24}" type="presParOf" srcId="{E209DB31-566D-4EEB-B583-3F2C1AE2BD94}" destId="{F77D9EB8-E08D-44ED-BEB1-BFDBF2E651D9}" srcOrd="0" destOrd="0" presId="urn:microsoft.com/office/officeart/2005/8/layout/hierarchy4"/>
    <dgm:cxn modelId="{9489CE56-6960-46E8-8839-939F49C5731C}" type="presParOf" srcId="{E209DB31-566D-4EEB-B583-3F2C1AE2BD94}" destId="{3703610F-3C81-4BEF-A3AC-A4C4D97B3A10}" srcOrd="1" destOrd="0" presId="urn:microsoft.com/office/officeart/2005/8/layout/hierarchy4"/>
    <dgm:cxn modelId="{9F256840-5B03-43A5-8BD3-008E7F338CEC}" type="presParOf" srcId="{DE255E10-E6C2-4336-B831-90457FEC3A36}" destId="{E36BC317-B4BE-4D07-A83A-5D96118CDE37}" srcOrd="1" destOrd="0" presId="urn:microsoft.com/office/officeart/2005/8/layout/hierarchy4"/>
    <dgm:cxn modelId="{46072D15-82D8-4ADD-B646-743EF39DE501}" type="presParOf" srcId="{DE255E10-E6C2-4336-B831-90457FEC3A36}" destId="{F1A99204-3CB7-4180-BFD5-ACFFCD31CCF6}" srcOrd="2" destOrd="0" presId="urn:microsoft.com/office/officeart/2005/8/layout/hierarchy4"/>
    <dgm:cxn modelId="{F92503AE-863A-4C61-B19A-F4F7CA02A9F2}" type="presParOf" srcId="{F1A99204-3CB7-4180-BFD5-ACFFCD31CCF6}" destId="{B977BFBB-42C5-4E9E-A432-3CBBA98DA1A5}" srcOrd="0" destOrd="0" presId="urn:microsoft.com/office/officeart/2005/8/layout/hierarchy4"/>
    <dgm:cxn modelId="{785D80E3-6648-432A-B003-4BF70BEB8974}" type="presParOf" srcId="{F1A99204-3CB7-4180-BFD5-ACFFCD31CCF6}" destId="{CEB7D512-E1E3-49F6-B7D8-1FD46BF57FF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C6F58F-1D92-4356-98C5-B4655DA42705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9FD0436-3626-4AFC-8A83-5129591B6DA8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Contexte et problématique</a:t>
          </a:r>
          <a:endParaRPr lang="fr-BE" dirty="0">
            <a:solidFill>
              <a:srgbClr val="336699"/>
            </a:solidFill>
          </a:endParaRPr>
        </a:p>
      </dgm:t>
    </dgm:pt>
    <dgm:pt modelId="{92CC5F60-90F3-4634-B265-A9A654353A3E}" type="parTrans" cxnId="{82A8A58B-C108-49B7-A7A3-9C6F83585DF4}">
      <dgm:prSet/>
      <dgm:spPr/>
      <dgm:t>
        <a:bodyPr/>
        <a:lstStyle/>
        <a:p>
          <a:endParaRPr lang="fr-BE"/>
        </a:p>
      </dgm:t>
    </dgm:pt>
    <dgm:pt modelId="{2F0CCB65-8A4D-4D87-8B0F-0B3105337E65}" type="sibTrans" cxnId="{82A8A58B-C108-49B7-A7A3-9C6F83585DF4}">
      <dgm:prSet/>
      <dgm:spPr/>
      <dgm:t>
        <a:bodyPr/>
        <a:lstStyle/>
        <a:p>
          <a:endParaRPr lang="fr-BE"/>
        </a:p>
      </dgm:t>
    </dgm:pt>
    <dgm:pt modelId="{BF2C4985-99AE-4B28-BD18-BB83FCED4A93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Objectifs des analyses du SIME </a:t>
          </a:r>
          <a:endParaRPr lang="fr-BE" dirty="0">
            <a:solidFill>
              <a:srgbClr val="336699"/>
            </a:solidFill>
          </a:endParaRPr>
        </a:p>
      </dgm:t>
    </dgm:pt>
    <dgm:pt modelId="{4AA1C15B-1309-4F7A-B569-E5BC34C7F8CE}" type="parTrans" cxnId="{8E591F23-752D-453F-B50D-84DEC57E9E77}">
      <dgm:prSet/>
      <dgm:spPr/>
      <dgm:t>
        <a:bodyPr/>
        <a:lstStyle/>
        <a:p>
          <a:endParaRPr lang="fr-BE"/>
        </a:p>
      </dgm:t>
    </dgm:pt>
    <dgm:pt modelId="{AE22C11E-8228-4667-B796-280883E369C9}" type="sibTrans" cxnId="{8E591F23-752D-453F-B50D-84DEC57E9E77}">
      <dgm:prSet/>
      <dgm:spPr/>
      <dgm:t>
        <a:bodyPr/>
        <a:lstStyle/>
        <a:p>
          <a:endParaRPr lang="fr-BE"/>
        </a:p>
      </dgm:t>
    </dgm:pt>
    <dgm:pt modelId="{DDF9BC8F-A977-4A49-9F9C-1D3CE864F052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Mesure de l’impact sur le CHU de Liège</a:t>
          </a:r>
          <a:endParaRPr lang="fr-BE" dirty="0">
            <a:solidFill>
              <a:srgbClr val="336699"/>
            </a:solidFill>
          </a:endParaRPr>
        </a:p>
      </dgm:t>
    </dgm:pt>
    <dgm:pt modelId="{2B1E60C5-F92F-454D-AD6A-13E62DDB3F2B}" type="parTrans" cxnId="{C70D3E90-0CFA-41B1-97F7-022A9EB3644A}">
      <dgm:prSet/>
      <dgm:spPr/>
      <dgm:t>
        <a:bodyPr/>
        <a:lstStyle/>
        <a:p>
          <a:endParaRPr lang="fr-BE"/>
        </a:p>
      </dgm:t>
    </dgm:pt>
    <dgm:pt modelId="{B4041625-21BF-4ECF-B2C8-4DD5883E3975}" type="sibTrans" cxnId="{C70D3E90-0CFA-41B1-97F7-022A9EB3644A}">
      <dgm:prSet/>
      <dgm:spPr/>
      <dgm:t>
        <a:bodyPr/>
        <a:lstStyle/>
        <a:p>
          <a:endParaRPr lang="fr-BE"/>
        </a:p>
      </dgm:t>
    </dgm:pt>
    <dgm:pt modelId="{BD4DABA0-B8CE-41FE-8496-E72F218BD26B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Identification d’une méthode de distribution</a:t>
          </a:r>
          <a:endParaRPr lang="fr-BE" dirty="0">
            <a:solidFill>
              <a:srgbClr val="336699"/>
            </a:solidFill>
          </a:endParaRPr>
        </a:p>
      </dgm:t>
    </dgm:pt>
    <dgm:pt modelId="{BF6A7DC9-72B5-4045-A936-8C706544291E}" type="parTrans" cxnId="{EA8B229D-943B-415B-93CA-3F01529D512D}">
      <dgm:prSet/>
      <dgm:spPr/>
      <dgm:t>
        <a:bodyPr/>
        <a:lstStyle/>
        <a:p>
          <a:endParaRPr lang="fr-BE"/>
        </a:p>
      </dgm:t>
    </dgm:pt>
    <dgm:pt modelId="{405A335E-8A8F-4C4D-9B0A-601720B95F2A}" type="sibTrans" cxnId="{EA8B229D-943B-415B-93CA-3F01529D512D}">
      <dgm:prSet/>
      <dgm:spPr/>
      <dgm:t>
        <a:bodyPr/>
        <a:lstStyle/>
        <a:p>
          <a:endParaRPr lang="fr-BE"/>
        </a:p>
      </dgm:t>
    </dgm:pt>
    <dgm:pt modelId="{CA4807A8-9F55-4709-B9E9-FA64D394B1B0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Le CHU </a:t>
          </a:r>
          <a:r>
            <a:rPr lang="fr-BE" smtClean="0">
              <a:solidFill>
                <a:srgbClr val="336699"/>
              </a:solidFill>
            </a:rPr>
            <a:t>de Liège</a:t>
          </a:r>
          <a:endParaRPr lang="fr-BE" dirty="0">
            <a:solidFill>
              <a:srgbClr val="336699"/>
            </a:solidFill>
          </a:endParaRPr>
        </a:p>
      </dgm:t>
    </dgm:pt>
    <dgm:pt modelId="{90E07A3A-28CD-4966-BF4B-5A86E34C8168}" type="parTrans" cxnId="{82004281-C1B2-424C-849F-0DC3329C0393}">
      <dgm:prSet/>
      <dgm:spPr/>
      <dgm:t>
        <a:bodyPr/>
        <a:lstStyle/>
        <a:p>
          <a:endParaRPr lang="fr-BE"/>
        </a:p>
      </dgm:t>
    </dgm:pt>
    <dgm:pt modelId="{7B133C4B-4F82-4284-9096-B26E7CDFDEBC}" type="sibTrans" cxnId="{82004281-C1B2-424C-849F-0DC3329C0393}">
      <dgm:prSet/>
      <dgm:spPr/>
      <dgm:t>
        <a:bodyPr/>
        <a:lstStyle/>
        <a:p>
          <a:endParaRPr lang="fr-BE"/>
        </a:p>
      </dgm:t>
    </dgm:pt>
    <dgm:pt modelId="{5F041BD5-C65D-44D2-8314-2520B0A28E8F}" type="pres">
      <dgm:prSet presAssocID="{1EC6F58F-1D92-4356-98C5-B4655DA42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351EA7E1-7EA3-4A44-B4E1-2FFEF7D58DFB}" type="pres">
      <dgm:prSet presAssocID="{1EC6F58F-1D92-4356-98C5-B4655DA42705}" presName="Name1" presStyleCnt="0"/>
      <dgm:spPr/>
    </dgm:pt>
    <dgm:pt modelId="{25BF367D-410D-4328-85E2-C92290E34386}" type="pres">
      <dgm:prSet presAssocID="{1EC6F58F-1D92-4356-98C5-B4655DA42705}" presName="cycle" presStyleCnt="0"/>
      <dgm:spPr/>
    </dgm:pt>
    <dgm:pt modelId="{303F169C-9F77-4F78-8148-01487287A1E2}" type="pres">
      <dgm:prSet presAssocID="{1EC6F58F-1D92-4356-98C5-B4655DA42705}" presName="srcNode" presStyleLbl="node1" presStyleIdx="0" presStyleCnt="5"/>
      <dgm:spPr/>
    </dgm:pt>
    <dgm:pt modelId="{E4C2464B-42A9-4140-A614-219183339CC0}" type="pres">
      <dgm:prSet presAssocID="{1EC6F58F-1D92-4356-98C5-B4655DA42705}" presName="conn" presStyleLbl="parChTrans1D2" presStyleIdx="0" presStyleCnt="1"/>
      <dgm:spPr/>
      <dgm:t>
        <a:bodyPr/>
        <a:lstStyle/>
        <a:p>
          <a:endParaRPr lang="fr-BE"/>
        </a:p>
      </dgm:t>
    </dgm:pt>
    <dgm:pt modelId="{DBA8C3EB-16A9-4723-9469-862AD463936E}" type="pres">
      <dgm:prSet presAssocID="{1EC6F58F-1D92-4356-98C5-B4655DA42705}" presName="extraNode" presStyleLbl="node1" presStyleIdx="0" presStyleCnt="5"/>
      <dgm:spPr/>
    </dgm:pt>
    <dgm:pt modelId="{928AF823-76C0-4B9F-8085-B51DCB35B1A0}" type="pres">
      <dgm:prSet presAssocID="{1EC6F58F-1D92-4356-98C5-B4655DA42705}" presName="dstNode" presStyleLbl="node1" presStyleIdx="0" presStyleCnt="5"/>
      <dgm:spPr/>
    </dgm:pt>
    <dgm:pt modelId="{9C1EC639-CE48-4C6F-A1D0-BCD4AE7BE569}" type="pres">
      <dgm:prSet presAssocID="{CA4807A8-9F55-4709-B9E9-FA64D394B1B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D36D12F-1D84-47BB-804D-CD7FAC7C385F}" type="pres">
      <dgm:prSet presAssocID="{CA4807A8-9F55-4709-B9E9-FA64D394B1B0}" presName="accent_1" presStyleCnt="0"/>
      <dgm:spPr/>
    </dgm:pt>
    <dgm:pt modelId="{695D2F4E-3926-47B2-A306-E9290837DDA7}" type="pres">
      <dgm:prSet presAssocID="{CA4807A8-9F55-4709-B9E9-FA64D394B1B0}" presName="accentRepeatNode" presStyleLbl="solidFgAcc1" presStyleIdx="0" presStyleCnt="5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4CF5B7D9-C952-40B2-8520-1F2BEEE67229}" type="pres">
      <dgm:prSet presAssocID="{99FD0436-3626-4AFC-8A83-5129591B6D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F615E92-2E3B-4633-B871-FAE47957E869}" type="pres">
      <dgm:prSet presAssocID="{99FD0436-3626-4AFC-8A83-5129591B6DA8}" presName="accent_2" presStyleCnt="0"/>
      <dgm:spPr/>
    </dgm:pt>
    <dgm:pt modelId="{0E4B9620-5160-4CAA-8702-4379B5B23F21}" type="pres">
      <dgm:prSet presAssocID="{99FD0436-3626-4AFC-8A83-5129591B6DA8}" presName="accentRepeatNode" presStyleLbl="solidFgAcc1" presStyleIdx="1" presStyleCnt="5" custLinFactNeighborX="-5013" custLinFactNeighborY="2377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BAC11D31-56C8-4D97-A3BC-309DC2DF9B11}" type="pres">
      <dgm:prSet presAssocID="{BF2C4985-99AE-4B28-BD18-BB83FCED4A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E89AE8-C345-4CB5-BDF3-C95FB669CF98}" type="pres">
      <dgm:prSet presAssocID="{BF2C4985-99AE-4B28-BD18-BB83FCED4A93}" presName="accent_3" presStyleCnt="0"/>
      <dgm:spPr/>
    </dgm:pt>
    <dgm:pt modelId="{DDE26917-4772-471A-B715-F21ED3291C70}" type="pres">
      <dgm:prSet presAssocID="{BF2C4985-99AE-4B28-BD18-BB83FCED4A93}" presName="accentRepeatNode" presStyleLbl="solidFgAcc1" presStyleIdx="2" presStyleCnt="5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1E451891-8847-4ED4-960C-E033F8240B1C}" type="pres">
      <dgm:prSet presAssocID="{DDF9BC8F-A977-4A49-9F9C-1D3CE864F05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27F0125-C483-407C-BE97-1C49CCCB9A1D}" type="pres">
      <dgm:prSet presAssocID="{DDF9BC8F-A977-4A49-9F9C-1D3CE864F052}" presName="accent_4" presStyleCnt="0"/>
      <dgm:spPr/>
    </dgm:pt>
    <dgm:pt modelId="{7C5F095A-61D6-467E-95ED-D23EE9F2802B}" type="pres">
      <dgm:prSet presAssocID="{DDF9BC8F-A977-4A49-9F9C-1D3CE864F052}" presName="accentRepeatNode" presStyleLbl="solidFgAcc1" presStyleIdx="3" presStyleCnt="5"/>
      <dgm:spPr>
        <a:solidFill>
          <a:srgbClr val="3A6DAC"/>
        </a:solidFill>
      </dgm:spPr>
      <dgm:t>
        <a:bodyPr/>
        <a:lstStyle/>
        <a:p>
          <a:endParaRPr lang="fr-BE"/>
        </a:p>
      </dgm:t>
    </dgm:pt>
    <dgm:pt modelId="{CDD747A5-F142-422C-9353-137B2DED22DB}" type="pres">
      <dgm:prSet presAssocID="{BD4DABA0-B8CE-41FE-8496-E72F218BD26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FDFEC0-86A0-4586-85E6-0C6B59C1B64A}" type="pres">
      <dgm:prSet presAssocID="{BD4DABA0-B8CE-41FE-8496-E72F218BD26B}" presName="accent_5" presStyleCnt="0"/>
      <dgm:spPr/>
    </dgm:pt>
    <dgm:pt modelId="{52D172D4-0AC0-4B97-B67B-839A1695E621}" type="pres">
      <dgm:prSet presAssocID="{BD4DABA0-B8CE-41FE-8496-E72F218BD26B}" presName="accentRepeatNode" presStyleLbl="solidFgAcc1" presStyleIdx="4" presStyleCnt="5"/>
      <dgm:spPr/>
    </dgm:pt>
  </dgm:ptLst>
  <dgm:cxnLst>
    <dgm:cxn modelId="{82A8A58B-C108-49B7-A7A3-9C6F83585DF4}" srcId="{1EC6F58F-1D92-4356-98C5-B4655DA42705}" destId="{99FD0436-3626-4AFC-8A83-5129591B6DA8}" srcOrd="1" destOrd="0" parTransId="{92CC5F60-90F3-4634-B265-A9A654353A3E}" sibTransId="{2F0CCB65-8A4D-4D87-8B0F-0B3105337E65}"/>
    <dgm:cxn modelId="{FCAFE58D-2F18-4357-8F03-E8E755471F98}" type="presOf" srcId="{99FD0436-3626-4AFC-8A83-5129591B6DA8}" destId="{4CF5B7D9-C952-40B2-8520-1F2BEEE67229}" srcOrd="0" destOrd="0" presId="urn:microsoft.com/office/officeart/2008/layout/VerticalCurvedList"/>
    <dgm:cxn modelId="{BDF7408C-CF34-4FCA-A646-DFA65FE457AB}" type="presOf" srcId="{1EC6F58F-1D92-4356-98C5-B4655DA42705}" destId="{5F041BD5-C65D-44D2-8314-2520B0A28E8F}" srcOrd="0" destOrd="0" presId="urn:microsoft.com/office/officeart/2008/layout/VerticalCurvedList"/>
    <dgm:cxn modelId="{C0D2FAD3-C455-47C0-8B83-A275FD8078B5}" type="presOf" srcId="{7B133C4B-4F82-4284-9096-B26E7CDFDEBC}" destId="{E4C2464B-42A9-4140-A614-219183339CC0}" srcOrd="0" destOrd="0" presId="urn:microsoft.com/office/officeart/2008/layout/VerticalCurvedList"/>
    <dgm:cxn modelId="{DDE313AD-CA03-4130-A24E-5F0FDF1E14BE}" type="presOf" srcId="{BF2C4985-99AE-4B28-BD18-BB83FCED4A93}" destId="{BAC11D31-56C8-4D97-A3BC-309DC2DF9B11}" srcOrd="0" destOrd="0" presId="urn:microsoft.com/office/officeart/2008/layout/VerticalCurvedList"/>
    <dgm:cxn modelId="{8E591F23-752D-453F-B50D-84DEC57E9E77}" srcId="{1EC6F58F-1D92-4356-98C5-B4655DA42705}" destId="{BF2C4985-99AE-4B28-BD18-BB83FCED4A93}" srcOrd="2" destOrd="0" parTransId="{4AA1C15B-1309-4F7A-B569-E5BC34C7F8CE}" sibTransId="{AE22C11E-8228-4667-B796-280883E369C9}"/>
    <dgm:cxn modelId="{FFC27303-25C1-4E3D-B9BF-2FBD79ACD6C0}" type="presOf" srcId="{DDF9BC8F-A977-4A49-9F9C-1D3CE864F052}" destId="{1E451891-8847-4ED4-960C-E033F8240B1C}" srcOrd="0" destOrd="0" presId="urn:microsoft.com/office/officeart/2008/layout/VerticalCurvedList"/>
    <dgm:cxn modelId="{E36CE5E1-D2CD-416A-B6C3-581F1D80F055}" type="presOf" srcId="{BD4DABA0-B8CE-41FE-8496-E72F218BD26B}" destId="{CDD747A5-F142-422C-9353-137B2DED22DB}" srcOrd="0" destOrd="0" presId="urn:microsoft.com/office/officeart/2008/layout/VerticalCurvedList"/>
    <dgm:cxn modelId="{EA8B229D-943B-415B-93CA-3F01529D512D}" srcId="{1EC6F58F-1D92-4356-98C5-B4655DA42705}" destId="{BD4DABA0-B8CE-41FE-8496-E72F218BD26B}" srcOrd="4" destOrd="0" parTransId="{BF6A7DC9-72B5-4045-A936-8C706544291E}" sibTransId="{405A335E-8A8F-4C4D-9B0A-601720B95F2A}"/>
    <dgm:cxn modelId="{C70D3E90-0CFA-41B1-97F7-022A9EB3644A}" srcId="{1EC6F58F-1D92-4356-98C5-B4655DA42705}" destId="{DDF9BC8F-A977-4A49-9F9C-1D3CE864F052}" srcOrd="3" destOrd="0" parTransId="{2B1E60C5-F92F-454D-AD6A-13E62DDB3F2B}" sibTransId="{B4041625-21BF-4ECF-B2C8-4DD5883E3975}"/>
    <dgm:cxn modelId="{26C8C287-A8CF-444A-AE33-BD1E41AF2FCD}" type="presOf" srcId="{CA4807A8-9F55-4709-B9E9-FA64D394B1B0}" destId="{9C1EC639-CE48-4C6F-A1D0-BCD4AE7BE569}" srcOrd="0" destOrd="0" presId="urn:microsoft.com/office/officeart/2008/layout/VerticalCurvedList"/>
    <dgm:cxn modelId="{82004281-C1B2-424C-849F-0DC3329C0393}" srcId="{1EC6F58F-1D92-4356-98C5-B4655DA42705}" destId="{CA4807A8-9F55-4709-B9E9-FA64D394B1B0}" srcOrd="0" destOrd="0" parTransId="{90E07A3A-28CD-4966-BF4B-5A86E34C8168}" sibTransId="{7B133C4B-4F82-4284-9096-B26E7CDFDEBC}"/>
    <dgm:cxn modelId="{48651632-D4DB-45D4-8F5C-89236FD57510}" type="presParOf" srcId="{5F041BD5-C65D-44D2-8314-2520B0A28E8F}" destId="{351EA7E1-7EA3-4A44-B4E1-2FFEF7D58DFB}" srcOrd="0" destOrd="0" presId="urn:microsoft.com/office/officeart/2008/layout/VerticalCurvedList"/>
    <dgm:cxn modelId="{1F5425D5-9F41-4FD0-BDEA-0985FCA9C0C7}" type="presParOf" srcId="{351EA7E1-7EA3-4A44-B4E1-2FFEF7D58DFB}" destId="{25BF367D-410D-4328-85E2-C92290E34386}" srcOrd="0" destOrd="0" presId="urn:microsoft.com/office/officeart/2008/layout/VerticalCurvedList"/>
    <dgm:cxn modelId="{9923A754-5ED9-444C-B10E-682F56B917CA}" type="presParOf" srcId="{25BF367D-410D-4328-85E2-C92290E34386}" destId="{303F169C-9F77-4F78-8148-01487287A1E2}" srcOrd="0" destOrd="0" presId="urn:microsoft.com/office/officeart/2008/layout/VerticalCurvedList"/>
    <dgm:cxn modelId="{38B8C173-600E-4379-87B2-D8121BF9995C}" type="presParOf" srcId="{25BF367D-410D-4328-85E2-C92290E34386}" destId="{E4C2464B-42A9-4140-A614-219183339CC0}" srcOrd="1" destOrd="0" presId="urn:microsoft.com/office/officeart/2008/layout/VerticalCurvedList"/>
    <dgm:cxn modelId="{ABD4A43D-63E9-4484-94B3-83450BCA4FB0}" type="presParOf" srcId="{25BF367D-410D-4328-85E2-C92290E34386}" destId="{DBA8C3EB-16A9-4723-9469-862AD463936E}" srcOrd="2" destOrd="0" presId="urn:microsoft.com/office/officeart/2008/layout/VerticalCurvedList"/>
    <dgm:cxn modelId="{2CF0C3E1-DE0F-4B58-BFCF-FE1ED5BBB675}" type="presParOf" srcId="{25BF367D-410D-4328-85E2-C92290E34386}" destId="{928AF823-76C0-4B9F-8085-B51DCB35B1A0}" srcOrd="3" destOrd="0" presId="urn:microsoft.com/office/officeart/2008/layout/VerticalCurvedList"/>
    <dgm:cxn modelId="{6F6A788D-A3A9-4BFE-8D97-597F9870E372}" type="presParOf" srcId="{351EA7E1-7EA3-4A44-B4E1-2FFEF7D58DFB}" destId="{9C1EC639-CE48-4C6F-A1D0-BCD4AE7BE569}" srcOrd="1" destOrd="0" presId="urn:microsoft.com/office/officeart/2008/layout/VerticalCurvedList"/>
    <dgm:cxn modelId="{B8EA94FB-6CC1-439C-9FD9-7F9C0F0B8AAA}" type="presParOf" srcId="{351EA7E1-7EA3-4A44-B4E1-2FFEF7D58DFB}" destId="{ED36D12F-1D84-47BB-804D-CD7FAC7C385F}" srcOrd="2" destOrd="0" presId="urn:microsoft.com/office/officeart/2008/layout/VerticalCurvedList"/>
    <dgm:cxn modelId="{C8FE0ED6-A001-4D48-AAD4-1967F1FC18FD}" type="presParOf" srcId="{ED36D12F-1D84-47BB-804D-CD7FAC7C385F}" destId="{695D2F4E-3926-47B2-A306-E9290837DDA7}" srcOrd="0" destOrd="0" presId="urn:microsoft.com/office/officeart/2008/layout/VerticalCurvedList"/>
    <dgm:cxn modelId="{D752C26D-9A2E-4DBD-B7A4-F6B9E31B02B8}" type="presParOf" srcId="{351EA7E1-7EA3-4A44-B4E1-2FFEF7D58DFB}" destId="{4CF5B7D9-C952-40B2-8520-1F2BEEE67229}" srcOrd="3" destOrd="0" presId="urn:microsoft.com/office/officeart/2008/layout/VerticalCurvedList"/>
    <dgm:cxn modelId="{1E221894-449F-40BD-B32E-FF229D0D2664}" type="presParOf" srcId="{351EA7E1-7EA3-4A44-B4E1-2FFEF7D58DFB}" destId="{8F615E92-2E3B-4633-B871-FAE47957E869}" srcOrd="4" destOrd="0" presId="urn:microsoft.com/office/officeart/2008/layout/VerticalCurvedList"/>
    <dgm:cxn modelId="{5CD6091B-A6BE-4849-A60F-78580F2ABAE0}" type="presParOf" srcId="{8F615E92-2E3B-4633-B871-FAE47957E869}" destId="{0E4B9620-5160-4CAA-8702-4379B5B23F21}" srcOrd="0" destOrd="0" presId="urn:microsoft.com/office/officeart/2008/layout/VerticalCurvedList"/>
    <dgm:cxn modelId="{6D9EBC1B-1B75-4BD5-859A-E64C0DDF7DDD}" type="presParOf" srcId="{351EA7E1-7EA3-4A44-B4E1-2FFEF7D58DFB}" destId="{BAC11D31-56C8-4D97-A3BC-309DC2DF9B11}" srcOrd="5" destOrd="0" presId="urn:microsoft.com/office/officeart/2008/layout/VerticalCurvedList"/>
    <dgm:cxn modelId="{12AA2CED-3052-453F-9D11-2A566B434518}" type="presParOf" srcId="{351EA7E1-7EA3-4A44-B4E1-2FFEF7D58DFB}" destId="{E9E89AE8-C345-4CB5-BDF3-C95FB669CF98}" srcOrd="6" destOrd="0" presId="urn:microsoft.com/office/officeart/2008/layout/VerticalCurvedList"/>
    <dgm:cxn modelId="{D02B9E73-912C-48AC-867C-404E7723676A}" type="presParOf" srcId="{E9E89AE8-C345-4CB5-BDF3-C95FB669CF98}" destId="{DDE26917-4772-471A-B715-F21ED3291C70}" srcOrd="0" destOrd="0" presId="urn:microsoft.com/office/officeart/2008/layout/VerticalCurvedList"/>
    <dgm:cxn modelId="{4F6F5C5C-72D2-4C3F-8791-9F791243711A}" type="presParOf" srcId="{351EA7E1-7EA3-4A44-B4E1-2FFEF7D58DFB}" destId="{1E451891-8847-4ED4-960C-E033F8240B1C}" srcOrd="7" destOrd="0" presId="urn:microsoft.com/office/officeart/2008/layout/VerticalCurvedList"/>
    <dgm:cxn modelId="{EA614EC8-DD20-47C3-BBF3-0A2C6D6FDDCF}" type="presParOf" srcId="{351EA7E1-7EA3-4A44-B4E1-2FFEF7D58DFB}" destId="{027F0125-C483-407C-BE97-1C49CCCB9A1D}" srcOrd="8" destOrd="0" presId="urn:microsoft.com/office/officeart/2008/layout/VerticalCurvedList"/>
    <dgm:cxn modelId="{CE67DE61-125F-419D-882B-846B9EDE1358}" type="presParOf" srcId="{027F0125-C483-407C-BE97-1C49CCCB9A1D}" destId="{7C5F095A-61D6-467E-95ED-D23EE9F2802B}" srcOrd="0" destOrd="0" presId="urn:microsoft.com/office/officeart/2008/layout/VerticalCurvedList"/>
    <dgm:cxn modelId="{F2A6D9E4-EC45-4F3E-89F1-BB77ACEA9624}" type="presParOf" srcId="{351EA7E1-7EA3-4A44-B4E1-2FFEF7D58DFB}" destId="{CDD747A5-F142-422C-9353-137B2DED22DB}" srcOrd="9" destOrd="0" presId="urn:microsoft.com/office/officeart/2008/layout/VerticalCurvedList"/>
    <dgm:cxn modelId="{9CD8956F-564B-4167-84FD-801F0908A6FD}" type="presParOf" srcId="{351EA7E1-7EA3-4A44-B4E1-2FFEF7D58DFB}" destId="{B1FDFEC0-86A0-4586-85E6-0C6B59C1B64A}" srcOrd="10" destOrd="0" presId="urn:microsoft.com/office/officeart/2008/layout/VerticalCurvedList"/>
    <dgm:cxn modelId="{A4BAAE1C-90BC-496A-B7AC-23A78E9BB553}" type="presParOf" srcId="{B1FDFEC0-86A0-4586-85E6-0C6B59C1B64A}" destId="{52D172D4-0AC0-4B97-B67B-839A1695E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C6F58F-1D92-4356-98C5-B4655DA42705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9FD0436-3626-4AFC-8A83-5129591B6DA8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Contexte et problématique</a:t>
          </a:r>
          <a:endParaRPr lang="fr-BE" dirty="0">
            <a:solidFill>
              <a:srgbClr val="336699"/>
            </a:solidFill>
          </a:endParaRPr>
        </a:p>
      </dgm:t>
    </dgm:pt>
    <dgm:pt modelId="{92CC5F60-90F3-4634-B265-A9A654353A3E}" type="parTrans" cxnId="{82A8A58B-C108-49B7-A7A3-9C6F83585DF4}">
      <dgm:prSet/>
      <dgm:spPr/>
      <dgm:t>
        <a:bodyPr/>
        <a:lstStyle/>
        <a:p>
          <a:endParaRPr lang="fr-BE"/>
        </a:p>
      </dgm:t>
    </dgm:pt>
    <dgm:pt modelId="{2F0CCB65-8A4D-4D87-8B0F-0B3105337E65}" type="sibTrans" cxnId="{82A8A58B-C108-49B7-A7A3-9C6F83585DF4}">
      <dgm:prSet/>
      <dgm:spPr/>
      <dgm:t>
        <a:bodyPr/>
        <a:lstStyle/>
        <a:p>
          <a:endParaRPr lang="fr-BE"/>
        </a:p>
      </dgm:t>
    </dgm:pt>
    <dgm:pt modelId="{BF2C4985-99AE-4B28-BD18-BB83FCED4A93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Objectifs des analyses du SIME </a:t>
          </a:r>
          <a:endParaRPr lang="fr-BE" dirty="0">
            <a:solidFill>
              <a:srgbClr val="336699"/>
            </a:solidFill>
          </a:endParaRPr>
        </a:p>
      </dgm:t>
    </dgm:pt>
    <dgm:pt modelId="{4AA1C15B-1309-4F7A-B569-E5BC34C7F8CE}" type="parTrans" cxnId="{8E591F23-752D-453F-B50D-84DEC57E9E77}">
      <dgm:prSet/>
      <dgm:spPr/>
      <dgm:t>
        <a:bodyPr/>
        <a:lstStyle/>
        <a:p>
          <a:endParaRPr lang="fr-BE"/>
        </a:p>
      </dgm:t>
    </dgm:pt>
    <dgm:pt modelId="{AE22C11E-8228-4667-B796-280883E369C9}" type="sibTrans" cxnId="{8E591F23-752D-453F-B50D-84DEC57E9E77}">
      <dgm:prSet/>
      <dgm:spPr/>
      <dgm:t>
        <a:bodyPr/>
        <a:lstStyle/>
        <a:p>
          <a:endParaRPr lang="fr-BE"/>
        </a:p>
      </dgm:t>
    </dgm:pt>
    <dgm:pt modelId="{DDF9BC8F-A977-4A49-9F9C-1D3CE864F052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Mesure de l’impact sur le CHU de Liège</a:t>
          </a:r>
          <a:endParaRPr lang="fr-BE" dirty="0">
            <a:solidFill>
              <a:srgbClr val="336699"/>
            </a:solidFill>
          </a:endParaRPr>
        </a:p>
      </dgm:t>
    </dgm:pt>
    <dgm:pt modelId="{2B1E60C5-F92F-454D-AD6A-13E62DDB3F2B}" type="parTrans" cxnId="{C70D3E90-0CFA-41B1-97F7-022A9EB3644A}">
      <dgm:prSet/>
      <dgm:spPr/>
      <dgm:t>
        <a:bodyPr/>
        <a:lstStyle/>
        <a:p>
          <a:endParaRPr lang="fr-BE"/>
        </a:p>
      </dgm:t>
    </dgm:pt>
    <dgm:pt modelId="{B4041625-21BF-4ECF-B2C8-4DD5883E3975}" type="sibTrans" cxnId="{C70D3E90-0CFA-41B1-97F7-022A9EB3644A}">
      <dgm:prSet/>
      <dgm:spPr/>
      <dgm:t>
        <a:bodyPr/>
        <a:lstStyle/>
        <a:p>
          <a:endParaRPr lang="fr-BE"/>
        </a:p>
      </dgm:t>
    </dgm:pt>
    <dgm:pt modelId="{BD4DABA0-B8CE-41FE-8496-E72F218BD26B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Identification d’une méthode de distribution</a:t>
          </a:r>
          <a:endParaRPr lang="fr-BE" dirty="0">
            <a:solidFill>
              <a:srgbClr val="336699"/>
            </a:solidFill>
          </a:endParaRPr>
        </a:p>
      </dgm:t>
    </dgm:pt>
    <dgm:pt modelId="{BF6A7DC9-72B5-4045-A936-8C706544291E}" type="parTrans" cxnId="{EA8B229D-943B-415B-93CA-3F01529D512D}">
      <dgm:prSet/>
      <dgm:spPr/>
      <dgm:t>
        <a:bodyPr/>
        <a:lstStyle/>
        <a:p>
          <a:endParaRPr lang="fr-BE"/>
        </a:p>
      </dgm:t>
    </dgm:pt>
    <dgm:pt modelId="{405A335E-8A8F-4C4D-9B0A-601720B95F2A}" type="sibTrans" cxnId="{EA8B229D-943B-415B-93CA-3F01529D512D}">
      <dgm:prSet/>
      <dgm:spPr/>
      <dgm:t>
        <a:bodyPr/>
        <a:lstStyle/>
        <a:p>
          <a:endParaRPr lang="fr-BE"/>
        </a:p>
      </dgm:t>
    </dgm:pt>
    <dgm:pt modelId="{CA4807A8-9F55-4709-B9E9-FA64D394B1B0}">
      <dgm:prSet phldrT="[Texte]"/>
      <dgm:spPr/>
      <dgm:t>
        <a:bodyPr/>
        <a:lstStyle/>
        <a:p>
          <a:r>
            <a:rPr lang="fr-BE" dirty="0" smtClean="0">
              <a:solidFill>
                <a:srgbClr val="336699"/>
              </a:solidFill>
            </a:rPr>
            <a:t>Le CHU </a:t>
          </a:r>
          <a:r>
            <a:rPr lang="fr-BE" smtClean="0">
              <a:solidFill>
                <a:srgbClr val="336699"/>
              </a:solidFill>
            </a:rPr>
            <a:t>de Liège</a:t>
          </a:r>
          <a:endParaRPr lang="fr-BE" dirty="0">
            <a:solidFill>
              <a:srgbClr val="336699"/>
            </a:solidFill>
          </a:endParaRPr>
        </a:p>
      </dgm:t>
    </dgm:pt>
    <dgm:pt modelId="{90E07A3A-28CD-4966-BF4B-5A86E34C8168}" type="parTrans" cxnId="{82004281-C1B2-424C-849F-0DC3329C0393}">
      <dgm:prSet/>
      <dgm:spPr/>
      <dgm:t>
        <a:bodyPr/>
        <a:lstStyle/>
        <a:p>
          <a:endParaRPr lang="fr-BE"/>
        </a:p>
      </dgm:t>
    </dgm:pt>
    <dgm:pt modelId="{7B133C4B-4F82-4284-9096-B26E7CDFDEBC}" type="sibTrans" cxnId="{82004281-C1B2-424C-849F-0DC3329C0393}">
      <dgm:prSet/>
      <dgm:spPr/>
      <dgm:t>
        <a:bodyPr/>
        <a:lstStyle/>
        <a:p>
          <a:endParaRPr lang="fr-BE"/>
        </a:p>
      </dgm:t>
    </dgm:pt>
    <dgm:pt modelId="{5F041BD5-C65D-44D2-8314-2520B0A28E8F}" type="pres">
      <dgm:prSet presAssocID="{1EC6F58F-1D92-4356-98C5-B4655DA42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351EA7E1-7EA3-4A44-B4E1-2FFEF7D58DFB}" type="pres">
      <dgm:prSet presAssocID="{1EC6F58F-1D92-4356-98C5-B4655DA42705}" presName="Name1" presStyleCnt="0"/>
      <dgm:spPr/>
    </dgm:pt>
    <dgm:pt modelId="{25BF367D-410D-4328-85E2-C92290E34386}" type="pres">
      <dgm:prSet presAssocID="{1EC6F58F-1D92-4356-98C5-B4655DA42705}" presName="cycle" presStyleCnt="0"/>
      <dgm:spPr/>
    </dgm:pt>
    <dgm:pt modelId="{303F169C-9F77-4F78-8148-01487287A1E2}" type="pres">
      <dgm:prSet presAssocID="{1EC6F58F-1D92-4356-98C5-B4655DA42705}" presName="srcNode" presStyleLbl="node1" presStyleIdx="0" presStyleCnt="5"/>
      <dgm:spPr/>
    </dgm:pt>
    <dgm:pt modelId="{E4C2464B-42A9-4140-A614-219183339CC0}" type="pres">
      <dgm:prSet presAssocID="{1EC6F58F-1D92-4356-98C5-B4655DA42705}" presName="conn" presStyleLbl="parChTrans1D2" presStyleIdx="0" presStyleCnt="1"/>
      <dgm:spPr/>
      <dgm:t>
        <a:bodyPr/>
        <a:lstStyle/>
        <a:p>
          <a:endParaRPr lang="fr-BE"/>
        </a:p>
      </dgm:t>
    </dgm:pt>
    <dgm:pt modelId="{DBA8C3EB-16A9-4723-9469-862AD463936E}" type="pres">
      <dgm:prSet presAssocID="{1EC6F58F-1D92-4356-98C5-B4655DA42705}" presName="extraNode" presStyleLbl="node1" presStyleIdx="0" presStyleCnt="5"/>
      <dgm:spPr/>
    </dgm:pt>
    <dgm:pt modelId="{928AF823-76C0-4B9F-8085-B51DCB35B1A0}" type="pres">
      <dgm:prSet presAssocID="{1EC6F58F-1D92-4356-98C5-B4655DA42705}" presName="dstNode" presStyleLbl="node1" presStyleIdx="0" presStyleCnt="5"/>
      <dgm:spPr/>
    </dgm:pt>
    <dgm:pt modelId="{9C1EC639-CE48-4C6F-A1D0-BCD4AE7BE569}" type="pres">
      <dgm:prSet presAssocID="{CA4807A8-9F55-4709-B9E9-FA64D394B1B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D36D12F-1D84-47BB-804D-CD7FAC7C385F}" type="pres">
      <dgm:prSet presAssocID="{CA4807A8-9F55-4709-B9E9-FA64D394B1B0}" presName="accent_1" presStyleCnt="0"/>
      <dgm:spPr/>
    </dgm:pt>
    <dgm:pt modelId="{695D2F4E-3926-47B2-A306-E9290837DDA7}" type="pres">
      <dgm:prSet presAssocID="{CA4807A8-9F55-4709-B9E9-FA64D394B1B0}" presName="accentRepeatNode" presStyleLbl="solidFgAcc1" presStyleIdx="0" presStyleCnt="5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4CF5B7D9-C952-40B2-8520-1F2BEEE67229}" type="pres">
      <dgm:prSet presAssocID="{99FD0436-3626-4AFC-8A83-5129591B6D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F615E92-2E3B-4633-B871-FAE47957E869}" type="pres">
      <dgm:prSet presAssocID="{99FD0436-3626-4AFC-8A83-5129591B6DA8}" presName="accent_2" presStyleCnt="0"/>
      <dgm:spPr/>
    </dgm:pt>
    <dgm:pt modelId="{0E4B9620-5160-4CAA-8702-4379B5B23F21}" type="pres">
      <dgm:prSet presAssocID="{99FD0436-3626-4AFC-8A83-5129591B6DA8}" presName="accentRepeatNode" presStyleLbl="solidFgAcc1" presStyleIdx="1" presStyleCnt="5" custLinFactNeighborX="-5013" custLinFactNeighborY="2377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BAC11D31-56C8-4D97-A3BC-309DC2DF9B11}" type="pres">
      <dgm:prSet presAssocID="{BF2C4985-99AE-4B28-BD18-BB83FCED4A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E89AE8-C345-4CB5-BDF3-C95FB669CF98}" type="pres">
      <dgm:prSet presAssocID="{BF2C4985-99AE-4B28-BD18-BB83FCED4A93}" presName="accent_3" presStyleCnt="0"/>
      <dgm:spPr/>
    </dgm:pt>
    <dgm:pt modelId="{DDE26917-4772-471A-B715-F21ED3291C70}" type="pres">
      <dgm:prSet presAssocID="{BF2C4985-99AE-4B28-BD18-BB83FCED4A93}" presName="accentRepeatNode" presStyleLbl="solidFgAcc1" presStyleIdx="2" presStyleCnt="5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1E451891-8847-4ED4-960C-E033F8240B1C}" type="pres">
      <dgm:prSet presAssocID="{DDF9BC8F-A977-4A49-9F9C-1D3CE864F05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27F0125-C483-407C-BE97-1C49CCCB9A1D}" type="pres">
      <dgm:prSet presAssocID="{DDF9BC8F-A977-4A49-9F9C-1D3CE864F052}" presName="accent_4" presStyleCnt="0"/>
      <dgm:spPr/>
    </dgm:pt>
    <dgm:pt modelId="{7C5F095A-61D6-467E-95ED-D23EE9F2802B}" type="pres">
      <dgm:prSet presAssocID="{DDF9BC8F-A977-4A49-9F9C-1D3CE864F052}" presName="accentRepeatNode" presStyleLbl="solidFgAcc1" presStyleIdx="3" presStyleCnt="5"/>
      <dgm:spPr>
        <a:solidFill>
          <a:schemeClr val="bg1"/>
        </a:solidFill>
      </dgm:spPr>
      <dgm:t>
        <a:bodyPr/>
        <a:lstStyle/>
        <a:p>
          <a:endParaRPr lang="fr-BE"/>
        </a:p>
      </dgm:t>
    </dgm:pt>
    <dgm:pt modelId="{CDD747A5-F142-422C-9353-137B2DED22DB}" type="pres">
      <dgm:prSet presAssocID="{BD4DABA0-B8CE-41FE-8496-E72F218BD26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FDFEC0-86A0-4586-85E6-0C6B59C1B64A}" type="pres">
      <dgm:prSet presAssocID="{BD4DABA0-B8CE-41FE-8496-E72F218BD26B}" presName="accent_5" presStyleCnt="0"/>
      <dgm:spPr/>
    </dgm:pt>
    <dgm:pt modelId="{52D172D4-0AC0-4B97-B67B-839A1695E621}" type="pres">
      <dgm:prSet presAssocID="{BD4DABA0-B8CE-41FE-8496-E72F218BD26B}" presName="accentRepeatNode" presStyleLbl="solidFgAcc1" presStyleIdx="4" presStyleCnt="5"/>
      <dgm:spPr>
        <a:solidFill>
          <a:srgbClr val="3A6DAC"/>
        </a:solidFill>
      </dgm:spPr>
      <dgm:t>
        <a:bodyPr/>
        <a:lstStyle/>
        <a:p>
          <a:endParaRPr lang="fr-BE"/>
        </a:p>
      </dgm:t>
    </dgm:pt>
  </dgm:ptLst>
  <dgm:cxnLst>
    <dgm:cxn modelId="{EA8B229D-943B-415B-93CA-3F01529D512D}" srcId="{1EC6F58F-1D92-4356-98C5-B4655DA42705}" destId="{BD4DABA0-B8CE-41FE-8496-E72F218BD26B}" srcOrd="4" destOrd="0" parTransId="{BF6A7DC9-72B5-4045-A936-8C706544291E}" sibTransId="{405A335E-8A8F-4C4D-9B0A-601720B95F2A}"/>
    <dgm:cxn modelId="{FE52BC7F-3EE1-41A0-8E8C-4C6A3E1543B8}" type="presOf" srcId="{CA4807A8-9F55-4709-B9E9-FA64D394B1B0}" destId="{9C1EC639-CE48-4C6F-A1D0-BCD4AE7BE569}" srcOrd="0" destOrd="0" presId="urn:microsoft.com/office/officeart/2008/layout/VerticalCurvedList"/>
    <dgm:cxn modelId="{82004281-C1B2-424C-849F-0DC3329C0393}" srcId="{1EC6F58F-1D92-4356-98C5-B4655DA42705}" destId="{CA4807A8-9F55-4709-B9E9-FA64D394B1B0}" srcOrd="0" destOrd="0" parTransId="{90E07A3A-28CD-4966-BF4B-5A86E34C8168}" sibTransId="{7B133C4B-4F82-4284-9096-B26E7CDFDEBC}"/>
    <dgm:cxn modelId="{8E591F23-752D-453F-B50D-84DEC57E9E77}" srcId="{1EC6F58F-1D92-4356-98C5-B4655DA42705}" destId="{BF2C4985-99AE-4B28-BD18-BB83FCED4A93}" srcOrd="2" destOrd="0" parTransId="{4AA1C15B-1309-4F7A-B569-E5BC34C7F8CE}" sibTransId="{AE22C11E-8228-4667-B796-280883E369C9}"/>
    <dgm:cxn modelId="{82A8A58B-C108-49B7-A7A3-9C6F83585DF4}" srcId="{1EC6F58F-1D92-4356-98C5-B4655DA42705}" destId="{99FD0436-3626-4AFC-8A83-5129591B6DA8}" srcOrd="1" destOrd="0" parTransId="{92CC5F60-90F3-4634-B265-A9A654353A3E}" sibTransId="{2F0CCB65-8A4D-4D87-8B0F-0B3105337E65}"/>
    <dgm:cxn modelId="{69FA315C-08B5-4D3F-85F8-A779206391DD}" type="presOf" srcId="{99FD0436-3626-4AFC-8A83-5129591B6DA8}" destId="{4CF5B7D9-C952-40B2-8520-1F2BEEE67229}" srcOrd="0" destOrd="0" presId="urn:microsoft.com/office/officeart/2008/layout/VerticalCurvedList"/>
    <dgm:cxn modelId="{A17D118D-1BC9-44BA-B359-F73B7BED428F}" type="presOf" srcId="{BF2C4985-99AE-4B28-BD18-BB83FCED4A93}" destId="{BAC11D31-56C8-4D97-A3BC-309DC2DF9B11}" srcOrd="0" destOrd="0" presId="urn:microsoft.com/office/officeart/2008/layout/VerticalCurvedList"/>
    <dgm:cxn modelId="{2140C215-F32A-43FF-B87C-C74F8D3F6C76}" type="presOf" srcId="{7B133C4B-4F82-4284-9096-B26E7CDFDEBC}" destId="{E4C2464B-42A9-4140-A614-219183339CC0}" srcOrd="0" destOrd="0" presId="urn:microsoft.com/office/officeart/2008/layout/VerticalCurvedList"/>
    <dgm:cxn modelId="{135B3709-E6F6-40EA-BC00-39467A6C5B8C}" type="presOf" srcId="{1EC6F58F-1D92-4356-98C5-B4655DA42705}" destId="{5F041BD5-C65D-44D2-8314-2520B0A28E8F}" srcOrd="0" destOrd="0" presId="urn:microsoft.com/office/officeart/2008/layout/VerticalCurvedList"/>
    <dgm:cxn modelId="{68DB85A4-A119-41E2-B125-05F2A4845C14}" type="presOf" srcId="{DDF9BC8F-A977-4A49-9F9C-1D3CE864F052}" destId="{1E451891-8847-4ED4-960C-E033F8240B1C}" srcOrd="0" destOrd="0" presId="urn:microsoft.com/office/officeart/2008/layout/VerticalCurvedList"/>
    <dgm:cxn modelId="{F97FE8D8-46EF-4BA6-A79F-9066AA5734B9}" type="presOf" srcId="{BD4DABA0-B8CE-41FE-8496-E72F218BD26B}" destId="{CDD747A5-F142-422C-9353-137B2DED22DB}" srcOrd="0" destOrd="0" presId="urn:microsoft.com/office/officeart/2008/layout/VerticalCurvedList"/>
    <dgm:cxn modelId="{C70D3E90-0CFA-41B1-97F7-022A9EB3644A}" srcId="{1EC6F58F-1D92-4356-98C5-B4655DA42705}" destId="{DDF9BC8F-A977-4A49-9F9C-1D3CE864F052}" srcOrd="3" destOrd="0" parTransId="{2B1E60C5-F92F-454D-AD6A-13E62DDB3F2B}" sibTransId="{B4041625-21BF-4ECF-B2C8-4DD5883E3975}"/>
    <dgm:cxn modelId="{13976FA7-FD92-4AE4-8261-980DBB5F028C}" type="presParOf" srcId="{5F041BD5-C65D-44D2-8314-2520B0A28E8F}" destId="{351EA7E1-7EA3-4A44-B4E1-2FFEF7D58DFB}" srcOrd="0" destOrd="0" presId="urn:microsoft.com/office/officeart/2008/layout/VerticalCurvedList"/>
    <dgm:cxn modelId="{00D827CE-6F34-4D14-8C5F-45452F95601A}" type="presParOf" srcId="{351EA7E1-7EA3-4A44-B4E1-2FFEF7D58DFB}" destId="{25BF367D-410D-4328-85E2-C92290E34386}" srcOrd="0" destOrd="0" presId="urn:microsoft.com/office/officeart/2008/layout/VerticalCurvedList"/>
    <dgm:cxn modelId="{0ED1719C-2C17-4053-9598-05F6D09015E6}" type="presParOf" srcId="{25BF367D-410D-4328-85E2-C92290E34386}" destId="{303F169C-9F77-4F78-8148-01487287A1E2}" srcOrd="0" destOrd="0" presId="urn:microsoft.com/office/officeart/2008/layout/VerticalCurvedList"/>
    <dgm:cxn modelId="{6ECAB496-60EC-43F8-BABB-AB6959188974}" type="presParOf" srcId="{25BF367D-410D-4328-85E2-C92290E34386}" destId="{E4C2464B-42A9-4140-A614-219183339CC0}" srcOrd="1" destOrd="0" presId="urn:microsoft.com/office/officeart/2008/layout/VerticalCurvedList"/>
    <dgm:cxn modelId="{E15136FB-956D-4F13-9FF5-6A03C67CFC99}" type="presParOf" srcId="{25BF367D-410D-4328-85E2-C92290E34386}" destId="{DBA8C3EB-16A9-4723-9469-862AD463936E}" srcOrd="2" destOrd="0" presId="urn:microsoft.com/office/officeart/2008/layout/VerticalCurvedList"/>
    <dgm:cxn modelId="{68C64650-9DEA-4B0F-8A94-B0C8603FDF17}" type="presParOf" srcId="{25BF367D-410D-4328-85E2-C92290E34386}" destId="{928AF823-76C0-4B9F-8085-B51DCB35B1A0}" srcOrd="3" destOrd="0" presId="urn:microsoft.com/office/officeart/2008/layout/VerticalCurvedList"/>
    <dgm:cxn modelId="{2EDAA808-4DCB-40C6-A4E8-DD979F129259}" type="presParOf" srcId="{351EA7E1-7EA3-4A44-B4E1-2FFEF7D58DFB}" destId="{9C1EC639-CE48-4C6F-A1D0-BCD4AE7BE569}" srcOrd="1" destOrd="0" presId="urn:microsoft.com/office/officeart/2008/layout/VerticalCurvedList"/>
    <dgm:cxn modelId="{FC5F6481-2FDF-4F4F-B619-A38D62F98139}" type="presParOf" srcId="{351EA7E1-7EA3-4A44-B4E1-2FFEF7D58DFB}" destId="{ED36D12F-1D84-47BB-804D-CD7FAC7C385F}" srcOrd="2" destOrd="0" presId="urn:microsoft.com/office/officeart/2008/layout/VerticalCurvedList"/>
    <dgm:cxn modelId="{9FA4DFC6-208D-4EA8-8704-DB4D7AE6C03A}" type="presParOf" srcId="{ED36D12F-1D84-47BB-804D-CD7FAC7C385F}" destId="{695D2F4E-3926-47B2-A306-E9290837DDA7}" srcOrd="0" destOrd="0" presId="urn:microsoft.com/office/officeart/2008/layout/VerticalCurvedList"/>
    <dgm:cxn modelId="{76D2C654-65A9-4AB4-8658-773FCAC9F9B6}" type="presParOf" srcId="{351EA7E1-7EA3-4A44-B4E1-2FFEF7D58DFB}" destId="{4CF5B7D9-C952-40B2-8520-1F2BEEE67229}" srcOrd="3" destOrd="0" presId="urn:microsoft.com/office/officeart/2008/layout/VerticalCurvedList"/>
    <dgm:cxn modelId="{881B4DCE-EEA4-4D75-8379-C26E19F3C54D}" type="presParOf" srcId="{351EA7E1-7EA3-4A44-B4E1-2FFEF7D58DFB}" destId="{8F615E92-2E3B-4633-B871-FAE47957E869}" srcOrd="4" destOrd="0" presId="urn:microsoft.com/office/officeart/2008/layout/VerticalCurvedList"/>
    <dgm:cxn modelId="{EB2A48CF-626D-4954-A922-1E010476BB65}" type="presParOf" srcId="{8F615E92-2E3B-4633-B871-FAE47957E869}" destId="{0E4B9620-5160-4CAA-8702-4379B5B23F21}" srcOrd="0" destOrd="0" presId="urn:microsoft.com/office/officeart/2008/layout/VerticalCurvedList"/>
    <dgm:cxn modelId="{E0842E15-1EB8-4852-8F45-13E345556FC0}" type="presParOf" srcId="{351EA7E1-7EA3-4A44-B4E1-2FFEF7D58DFB}" destId="{BAC11D31-56C8-4D97-A3BC-309DC2DF9B11}" srcOrd="5" destOrd="0" presId="urn:microsoft.com/office/officeart/2008/layout/VerticalCurvedList"/>
    <dgm:cxn modelId="{EFC39302-6D0F-4FED-B5EC-CDF23151BAC7}" type="presParOf" srcId="{351EA7E1-7EA3-4A44-B4E1-2FFEF7D58DFB}" destId="{E9E89AE8-C345-4CB5-BDF3-C95FB669CF98}" srcOrd="6" destOrd="0" presId="urn:microsoft.com/office/officeart/2008/layout/VerticalCurvedList"/>
    <dgm:cxn modelId="{59879954-0AE6-4F06-AB8D-5E347B78D9F0}" type="presParOf" srcId="{E9E89AE8-C345-4CB5-BDF3-C95FB669CF98}" destId="{DDE26917-4772-471A-B715-F21ED3291C70}" srcOrd="0" destOrd="0" presId="urn:microsoft.com/office/officeart/2008/layout/VerticalCurvedList"/>
    <dgm:cxn modelId="{A441E496-1E4D-4224-8861-0885B8FD9129}" type="presParOf" srcId="{351EA7E1-7EA3-4A44-B4E1-2FFEF7D58DFB}" destId="{1E451891-8847-4ED4-960C-E033F8240B1C}" srcOrd="7" destOrd="0" presId="urn:microsoft.com/office/officeart/2008/layout/VerticalCurvedList"/>
    <dgm:cxn modelId="{04CE8EF6-B5BC-4231-9A7D-202B5BD4316D}" type="presParOf" srcId="{351EA7E1-7EA3-4A44-B4E1-2FFEF7D58DFB}" destId="{027F0125-C483-407C-BE97-1C49CCCB9A1D}" srcOrd="8" destOrd="0" presId="urn:microsoft.com/office/officeart/2008/layout/VerticalCurvedList"/>
    <dgm:cxn modelId="{B201C08F-7DED-47E5-908B-BD889D4F98E5}" type="presParOf" srcId="{027F0125-C483-407C-BE97-1C49CCCB9A1D}" destId="{7C5F095A-61D6-467E-95ED-D23EE9F2802B}" srcOrd="0" destOrd="0" presId="urn:microsoft.com/office/officeart/2008/layout/VerticalCurvedList"/>
    <dgm:cxn modelId="{7A715C7E-F378-464A-BA7E-AD3DC4D7F501}" type="presParOf" srcId="{351EA7E1-7EA3-4A44-B4E1-2FFEF7D58DFB}" destId="{CDD747A5-F142-422C-9353-137B2DED22DB}" srcOrd="9" destOrd="0" presId="urn:microsoft.com/office/officeart/2008/layout/VerticalCurvedList"/>
    <dgm:cxn modelId="{7928C564-D3A8-480A-BC1D-DB8F7439B8FA}" type="presParOf" srcId="{351EA7E1-7EA3-4A44-B4E1-2FFEF7D58DFB}" destId="{B1FDFEC0-86A0-4586-85E6-0C6B59C1B64A}" srcOrd="10" destOrd="0" presId="urn:microsoft.com/office/officeart/2008/layout/VerticalCurvedList"/>
    <dgm:cxn modelId="{0AAE90DF-FA06-46D7-9E35-A003D5EDBC9F}" type="presParOf" srcId="{B1FDFEC0-86A0-4586-85E6-0C6B59C1B64A}" destId="{52D172D4-0AC0-4B97-B67B-839A1695E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2464B-42A9-4140-A614-219183339CC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EC639-CE48-4C6F-A1D0-BCD4AE7BE569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Le CHU de Liège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384538" y="253918"/>
        <a:ext cx="5656275" cy="508162"/>
      </dsp:txXfrm>
    </dsp:sp>
    <dsp:sp modelId="{695D2F4E-3926-47B2-A306-E9290837DDA7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rgbClr val="3A6DA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F5B7D9-C952-40B2-8520-1F2BEEE67229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Contexte et problématique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748672" y="1015918"/>
        <a:ext cx="5292140" cy="508162"/>
      </dsp:txXfrm>
    </dsp:sp>
    <dsp:sp modelId="{0E4B9620-5160-4CAA-8702-4379B5B23F21}">
      <dsp:nvSpPr>
        <dsp:cNvPr id="0" name=""/>
        <dsp:cNvSpPr/>
      </dsp:nvSpPr>
      <dsp:spPr>
        <a:xfrm>
          <a:off x="399228" y="967497"/>
          <a:ext cx="635203" cy="635203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11D31-56C8-4D97-A3BC-309DC2DF9B11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Objectifs des analyses du SIME 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860432" y="1777918"/>
        <a:ext cx="5180380" cy="508162"/>
      </dsp:txXfrm>
    </dsp:sp>
    <dsp:sp modelId="{DDE26917-4772-471A-B715-F21ED3291C70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451891-8847-4ED4-960C-E033F8240B1C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Mesure de l’impact sur le CHU de Liège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748672" y="2539918"/>
        <a:ext cx="5292140" cy="508162"/>
      </dsp:txXfrm>
    </dsp:sp>
    <dsp:sp modelId="{7C5F095A-61D6-467E-95ED-D23EE9F2802B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D747A5-F142-422C-9353-137B2DED22DB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Identification d’une méthode de distribution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384538" y="3301918"/>
        <a:ext cx="5656275" cy="508162"/>
      </dsp:txXfrm>
    </dsp:sp>
    <dsp:sp modelId="{52D172D4-0AC0-4B97-B67B-839A1695E621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2464B-42A9-4140-A614-219183339CC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EC639-CE48-4C6F-A1D0-BCD4AE7BE569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Le CHU </a:t>
          </a:r>
          <a:r>
            <a:rPr lang="fr-BE" sz="2100" kern="1200" smtClean="0">
              <a:solidFill>
                <a:srgbClr val="336699"/>
              </a:solidFill>
            </a:rPr>
            <a:t>de Liège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384538" y="253918"/>
        <a:ext cx="5656275" cy="508162"/>
      </dsp:txXfrm>
    </dsp:sp>
    <dsp:sp modelId="{695D2F4E-3926-47B2-A306-E9290837DDA7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F5B7D9-C952-40B2-8520-1F2BEEE67229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Contexte et problématique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748672" y="1015918"/>
        <a:ext cx="5292140" cy="508162"/>
      </dsp:txXfrm>
    </dsp:sp>
    <dsp:sp modelId="{0E4B9620-5160-4CAA-8702-4379B5B23F21}">
      <dsp:nvSpPr>
        <dsp:cNvPr id="0" name=""/>
        <dsp:cNvSpPr/>
      </dsp:nvSpPr>
      <dsp:spPr>
        <a:xfrm>
          <a:off x="399228" y="967497"/>
          <a:ext cx="635203" cy="635203"/>
        </a:xfrm>
        <a:prstGeom prst="ellipse">
          <a:avLst/>
        </a:prstGeom>
        <a:solidFill>
          <a:srgbClr val="3A6DA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11D31-56C8-4D97-A3BC-309DC2DF9B11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Objectifs des analyses du SIME 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860432" y="1777918"/>
        <a:ext cx="5180380" cy="508162"/>
      </dsp:txXfrm>
    </dsp:sp>
    <dsp:sp modelId="{DDE26917-4772-471A-B715-F21ED3291C70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451891-8847-4ED4-960C-E033F8240B1C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Mesure de l’impact sur le CHU de Liège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748672" y="2539918"/>
        <a:ext cx="5292140" cy="508162"/>
      </dsp:txXfrm>
    </dsp:sp>
    <dsp:sp modelId="{7C5F095A-61D6-467E-95ED-D23EE9F2802B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D747A5-F142-422C-9353-137B2DED22DB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Identification d’une méthode de distribution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384538" y="3301918"/>
        <a:ext cx="5656275" cy="508162"/>
      </dsp:txXfrm>
    </dsp:sp>
    <dsp:sp modelId="{52D172D4-0AC0-4B97-B67B-839A1695E621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2464B-42A9-4140-A614-219183339CC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EC639-CE48-4C6F-A1D0-BCD4AE7BE569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Le CHU </a:t>
          </a:r>
          <a:r>
            <a:rPr lang="fr-BE" sz="2100" kern="1200" smtClean="0">
              <a:solidFill>
                <a:srgbClr val="336699"/>
              </a:solidFill>
            </a:rPr>
            <a:t>de Liège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384538" y="253918"/>
        <a:ext cx="5656275" cy="508162"/>
      </dsp:txXfrm>
    </dsp:sp>
    <dsp:sp modelId="{695D2F4E-3926-47B2-A306-E9290837DDA7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F5B7D9-C952-40B2-8520-1F2BEEE67229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Contexte et problématique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748672" y="1015918"/>
        <a:ext cx="5292140" cy="508162"/>
      </dsp:txXfrm>
    </dsp:sp>
    <dsp:sp modelId="{0E4B9620-5160-4CAA-8702-4379B5B23F21}">
      <dsp:nvSpPr>
        <dsp:cNvPr id="0" name=""/>
        <dsp:cNvSpPr/>
      </dsp:nvSpPr>
      <dsp:spPr>
        <a:xfrm>
          <a:off x="399228" y="967497"/>
          <a:ext cx="635203" cy="635203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C11D31-56C8-4D97-A3BC-309DC2DF9B11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Objectifs des analyses du SIME 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860432" y="1777918"/>
        <a:ext cx="5180380" cy="508162"/>
      </dsp:txXfrm>
    </dsp:sp>
    <dsp:sp modelId="{DDE26917-4772-471A-B715-F21ED3291C70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rgbClr val="3A6DA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451891-8847-4ED4-960C-E033F8240B1C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Mesure de l’impact sur le CHU de Liège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748672" y="2539918"/>
        <a:ext cx="5292140" cy="508162"/>
      </dsp:txXfrm>
    </dsp:sp>
    <dsp:sp modelId="{7C5F095A-61D6-467E-95ED-D23EE9F2802B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D747A5-F142-422C-9353-137B2DED22DB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36699"/>
              </a:solidFill>
            </a:rPr>
            <a:t>Identification d’une méthode de distribution</a:t>
          </a:r>
          <a:endParaRPr lang="fr-BE" sz="2100" kern="1200" dirty="0">
            <a:solidFill>
              <a:srgbClr val="336699"/>
            </a:solidFill>
          </a:endParaRPr>
        </a:p>
      </dsp:txBody>
      <dsp:txXfrm>
        <a:off x="384538" y="3301918"/>
        <a:ext cx="5656275" cy="508162"/>
      </dsp:txXfrm>
    </dsp:sp>
    <dsp:sp modelId="{52D172D4-0AC0-4B97-B67B-839A1695E621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C35E8-170D-4436-8426-B725836075D0}">
      <dsp:nvSpPr>
        <dsp:cNvPr id="0" name=""/>
        <dsp:cNvSpPr/>
      </dsp:nvSpPr>
      <dsp:spPr>
        <a:xfrm>
          <a:off x="3924" y="1992"/>
          <a:ext cx="8777126" cy="1683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Département de gestion des systèmes d’informations (GSI)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/>
            <a:t>  </a:t>
          </a:r>
          <a:r>
            <a:rPr lang="fr-BE" sz="9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Directeur de département : </a:t>
          </a:r>
          <a:r>
            <a:rPr lang="fr-BE" sz="900" b="0" i="1" kern="1200" dirty="0" smtClean="0">
              <a:solidFill>
                <a:schemeClr val="bg1"/>
              </a:solidFill>
            </a:rPr>
            <a:t>Pr. Philippe Kolh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900" b="0" i="1" kern="1200" dirty="0" smtClean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900" b="0" i="1" kern="1200" dirty="0" smtClean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1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smtClean="0"/>
            <a:t>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900" b="1" kern="1200" dirty="0" smtClean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Coordinateur de département</a:t>
          </a:r>
          <a:endParaRPr lang="fr-BE" sz="900" b="0" i="1" kern="1200" dirty="0" smtClean="0">
            <a:solidFill>
              <a:schemeClr val="bg1"/>
            </a:solidFill>
          </a:endParaRPr>
        </a:p>
      </dsp:txBody>
      <dsp:txXfrm>
        <a:off x="3924" y="1992"/>
        <a:ext cx="8777126" cy="1683418"/>
      </dsp:txXfrm>
    </dsp:sp>
    <dsp:sp modelId="{9792EDA0-D865-4ED5-BF21-D389A4876AED}">
      <dsp:nvSpPr>
        <dsp:cNvPr id="0" name=""/>
        <dsp:cNvSpPr/>
      </dsp:nvSpPr>
      <dsp:spPr>
        <a:xfrm>
          <a:off x="72024" y="1748184"/>
          <a:ext cx="5577394" cy="49927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rgbClr val="1E3A5C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smtClean="0">
              <a:solidFill>
                <a:srgbClr val="25466D"/>
              </a:solidFill>
            </a:rPr>
            <a:t>Secteur  Accompagnement, Paramétrage et Formation (APF)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>
              <a:solidFill>
                <a:srgbClr val="25466D"/>
              </a:solidFill>
            </a:rPr>
            <a:t>Responsable de secteur : </a:t>
          </a:r>
          <a:r>
            <a:rPr lang="fr-BE" sz="800" b="0" i="1" kern="1200" dirty="0" smtClean="0">
              <a:solidFill>
                <a:srgbClr val="25466D"/>
              </a:solidFill>
            </a:rPr>
            <a:t>Isabelle Simon</a:t>
          </a:r>
          <a:endParaRPr lang="fr-BE" sz="800" b="1" kern="1200" dirty="0">
            <a:solidFill>
              <a:srgbClr val="25466D"/>
            </a:solidFill>
          </a:endParaRPr>
        </a:p>
      </dsp:txBody>
      <dsp:txXfrm>
        <a:off x="72024" y="1748184"/>
        <a:ext cx="5577394" cy="499275"/>
      </dsp:txXfrm>
    </dsp:sp>
    <dsp:sp modelId="{C3180907-0D79-475F-983A-44EC72A443CF}">
      <dsp:nvSpPr>
        <dsp:cNvPr id="0" name=""/>
        <dsp:cNvSpPr/>
      </dsp:nvSpPr>
      <dsp:spPr>
        <a:xfrm>
          <a:off x="36896" y="2360929"/>
          <a:ext cx="2793225" cy="3111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smtClean="0"/>
            <a:t>Service des Applications Informatiques (SAI)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/>
          </a:r>
          <a:br>
            <a:rPr lang="fr-BE" sz="8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</a:br>
          <a:r>
            <a:rPr lang="fr-BE" sz="8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Chef de service (ff) : </a:t>
          </a:r>
          <a:r>
            <a:rPr lang="fr-BE" sz="800" b="0" i="1" kern="1200" dirty="0" smtClean="0">
              <a:solidFill>
                <a:schemeClr val="bg1"/>
              </a:solidFill>
            </a:rPr>
            <a:t>Michel Raze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r>
            <a:rPr lang="fr-BE" sz="800" b="0" i="1" kern="1200" dirty="0" smtClean="0">
              <a:solidFill>
                <a:schemeClr val="bg1"/>
              </a:solidFill>
            </a:rPr>
            <a:t/>
          </a:r>
          <a:br>
            <a:rPr lang="fr-BE" sz="800" b="0" i="1" kern="1200" dirty="0" smtClean="0">
              <a:solidFill>
                <a:schemeClr val="bg1"/>
              </a:solidFill>
            </a:rPr>
          </a:br>
          <a:endParaRPr lang="fr-BE" sz="8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36896" y="2360929"/>
        <a:ext cx="2793225" cy="3111678"/>
      </dsp:txXfrm>
    </dsp:sp>
    <dsp:sp modelId="{F77D9EB8-E08D-44ED-BEB1-BFDBF2E651D9}">
      <dsp:nvSpPr>
        <dsp:cNvPr id="0" name=""/>
        <dsp:cNvSpPr/>
      </dsp:nvSpPr>
      <dsp:spPr>
        <a:xfrm>
          <a:off x="2892019" y="2360929"/>
          <a:ext cx="2793225" cy="3111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900" b="1" kern="1200" dirty="0" smtClean="0"/>
            <a:t>Service Architecture Technique et Infrastructure (ATI)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/>
          </a:r>
          <a:br>
            <a:rPr lang="fr-BE" sz="8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</a:br>
          <a:r>
            <a:rPr lang="fr-BE" sz="8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Chef de service :</a:t>
          </a:r>
          <a:r>
            <a:rPr lang="fr-BE" sz="800" b="0" i="1" kern="1200" dirty="0" smtClean="0">
              <a:solidFill>
                <a:schemeClr val="bg1"/>
              </a:solidFill>
            </a:rPr>
            <a:t> Laurent Debra</a:t>
          </a:r>
          <a:r>
            <a:rPr lang="fr-BE" sz="800" b="1" i="0" kern="1200" dirty="0" smtClean="0">
              <a:solidFill>
                <a:srgbClr val="FF0000"/>
              </a:solidFill>
            </a:rPr>
            <a:t>*</a:t>
          </a:r>
          <a:br>
            <a:rPr lang="fr-BE" sz="800" b="1" i="0" kern="1200" dirty="0" smtClean="0">
              <a:solidFill>
                <a:srgbClr val="FF0000"/>
              </a:solidFill>
            </a:rPr>
          </a:br>
          <a:endParaRPr lang="fr-BE" sz="800" b="1" i="0" kern="1200" dirty="0" smtClean="0">
            <a:solidFill>
              <a:srgbClr val="FF0000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i="0" kern="1200" dirty="0" smtClean="0">
            <a:solidFill>
              <a:srgbClr val="FF0000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i="0" kern="1200" dirty="0" smtClean="0">
            <a:solidFill>
              <a:srgbClr val="FF0000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i="0" kern="1200" dirty="0" smtClean="0">
            <a:solidFill>
              <a:srgbClr val="FF0000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r>
            <a:rPr lang="fr-BE" sz="800" b="1" i="0" kern="1200" dirty="0" smtClean="0">
              <a:solidFill>
                <a:srgbClr val="FF0000"/>
              </a:solidFill>
            </a:rPr>
            <a:t/>
          </a:r>
          <a:br>
            <a:rPr lang="fr-BE" sz="800" b="1" i="0" kern="1200" dirty="0" smtClean="0">
              <a:solidFill>
                <a:srgbClr val="FF0000"/>
              </a:solidFill>
            </a:rPr>
          </a:br>
          <a:endParaRPr lang="fr-BE" sz="8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892019" y="2360929"/>
        <a:ext cx="2793225" cy="3111678"/>
      </dsp:txXfrm>
    </dsp:sp>
    <dsp:sp modelId="{B977BFBB-42C5-4E9E-A432-3CBBA98DA1A5}">
      <dsp:nvSpPr>
        <dsp:cNvPr id="0" name=""/>
        <dsp:cNvSpPr/>
      </dsp:nvSpPr>
      <dsp:spPr>
        <a:xfrm>
          <a:off x="5907848" y="1762829"/>
          <a:ext cx="2804163" cy="3709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/>
            <a:t>Service des Informations Médico-</a:t>
          </a:r>
          <a:r>
            <a:rPr lang="fr-BE" sz="1200" b="1" kern="1200" cap="all" baseline="0" dirty="0" smtClean="0"/>
            <a:t>é</a:t>
          </a:r>
          <a:r>
            <a:rPr lang="fr-BE" sz="1200" b="1" kern="1200" dirty="0" smtClean="0"/>
            <a:t>conomiques (SIM</a:t>
          </a:r>
          <a:r>
            <a:rPr lang="fr-BE" sz="1200" b="1" kern="1200" cap="all" baseline="0" dirty="0" smtClean="0"/>
            <a:t>é</a:t>
          </a:r>
          <a:r>
            <a:rPr lang="fr-BE" sz="1200" b="1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9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  Chef de service :</a:t>
          </a:r>
          <a:r>
            <a:rPr lang="fr-BE" sz="800" b="0" i="1" kern="1200" dirty="0" smtClean="0">
              <a:solidFill>
                <a:schemeClr val="bg1"/>
              </a:solidFill>
            </a:rPr>
            <a:t> Philippe Kolh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 dirty="0" smtClean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/>
            <a:t> </a:t>
          </a: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0" i="1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5907848" y="1762829"/>
        <a:ext cx="2804163" cy="3709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A99EB-C4CF-4A4F-9494-67CD8D0B4E66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915D9-1BD0-413B-9F46-25704D2E4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966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66C8E0-0360-4B6E-8EC2-94EDC5D26639}" type="slidenum">
              <a:rPr lang="fr-BE" altLang="fr-FR" smtClean="0">
                <a:solidFill>
                  <a:prstClr val="black"/>
                </a:solidFill>
              </a:rPr>
              <a:pPr/>
              <a:t>2</a:t>
            </a:fld>
            <a:endParaRPr lang="fr-BE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16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 au CHU de Liège, une forte responsabilisation budgétaire a été confiée aux chefs de service médicaux en ce qui concerne les honoraires.  Dès lors, chaque service médical correspond à une unité budgétaire gérée par un chef de service médical.</a:t>
            </a:r>
            <a:endParaRPr lang="fr-BE" altLang="fr-FR" dirty="0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0B0624-9F94-4F06-93B5-758EB5BF789B}" type="slidenum">
              <a:rPr lang="fr-BE" altLang="fr-FR" smtClean="0"/>
              <a:pPr/>
              <a:t>22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94662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66C8E0-0360-4B6E-8EC2-94EDC5D26639}" type="slidenum">
              <a:rPr lang="fr-BE" altLang="fr-FR" smtClean="0">
                <a:solidFill>
                  <a:prstClr val="black"/>
                </a:solidFill>
              </a:rPr>
              <a:pPr/>
              <a:t>23</a:t>
            </a:fld>
            <a:endParaRPr lang="fr-BE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2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12DB37-6BC2-41A6-81B0-F176B6599EAB}" type="slidenum">
              <a:rPr lang="fr-BE" altLang="fr-FR" smtClean="0"/>
              <a:pPr/>
              <a:t>24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756782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smtClean="0"/>
              <a:t>Au regard des différences entre dépenses et remboursements, C’est principalement au niveau des hospitalisations classiques que le CHU marque la différence</a:t>
            </a:r>
          </a:p>
          <a:p>
            <a:endParaRPr lang="fr-BE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6DDDCA-201C-4D5B-BA59-0DAACFDFE6D0}" type="slidenum">
              <a:rPr lang="fr-BE" altLang="fr-FR" smtClean="0"/>
              <a:pPr/>
              <a:t>25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127007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C2CD97-297C-4BAA-8457-249E510C9107}" type="slidenum">
              <a:rPr lang="fr-BE" altLang="fr-FR" smtClean="0"/>
              <a:pPr/>
              <a:t>26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64773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C2CD97-297C-4BAA-8457-249E510C9107}" type="slidenum">
              <a:rPr lang="fr-BE" altLang="fr-FR" smtClean="0"/>
              <a:pPr/>
              <a:t>27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049347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C2CD97-297C-4BAA-8457-249E510C9107}" type="slidenum">
              <a:rPr lang="fr-BE" altLang="fr-FR" smtClean="0"/>
              <a:pPr/>
              <a:t>28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93837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66C8E0-0360-4B6E-8EC2-94EDC5D26639}" type="slidenum">
              <a:rPr lang="fr-BE" altLang="fr-FR" smtClean="0">
                <a:solidFill>
                  <a:prstClr val="black"/>
                </a:solidFill>
              </a:rPr>
              <a:pPr/>
              <a:t>30</a:t>
            </a:fld>
            <a:endParaRPr lang="fr-BE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23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dirty="0" smtClean="0"/>
              <a:t>D’autres méthodes sont possibles entre la 1 et 3. la méthode 2 est un choix que nous avons fait pour optimiser le % distribuable.</a:t>
            </a: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0A298F-AFF0-4A31-9CA9-5F1215C1EA47}" type="slidenum">
              <a:rPr lang="fr-BE" altLang="fr-FR" smtClean="0"/>
              <a:pPr/>
              <a:t>31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4187110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smtClean="0"/>
              <a:t>D’autres méthodes sont possibles entre la 1 et 3. la méthode 2 est un choix que nous avons fait pour optimiser le % distribuable.</a:t>
            </a: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0A298F-AFF0-4A31-9CA9-5F1215C1EA47}" type="slidenum">
              <a:rPr lang="fr-BE" altLang="fr-FR" smtClean="0"/>
              <a:pPr/>
              <a:t>32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91890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CHU de Liège, hôpital universitaire, compte 888 lits agréés, répartis sur 4 sites d’hospitalisation, où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dispensés des soins spécialisés dans toutes les disciplines médicales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accueille également les patients sur 7 sites de visites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ambulatoires.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915D9-1BD0-413B-9F46-25704D2E45B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7085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smtClean="0"/>
              <a:t>Les 734 codes non facturés concernent principalement (par ordre décroissant) des codes de: labo, examens, anesthésie.</a:t>
            </a:r>
          </a:p>
          <a:p>
            <a:endParaRPr lang="fr-BE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0B3DB9-890D-4ED6-ABFB-170A4944BC94}" type="slidenum">
              <a:rPr lang="fr-BE" altLang="fr-FR" smtClean="0"/>
              <a:pPr/>
              <a:t>33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3688184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dirty="0" smtClean="0"/>
              <a:t>Plus on augmente le nombre d’actes, plus la valeur de l’acte diminue =&gt; effet </a:t>
            </a:r>
            <a:r>
              <a:rPr lang="fr-BE" altLang="fr-FR" dirty="0" err="1" smtClean="0"/>
              <a:t>limitateur</a:t>
            </a:r>
            <a:r>
              <a:rPr lang="fr-BE" altLang="fr-FR" dirty="0" smtClean="0"/>
              <a:t> de la consommation</a:t>
            </a: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0A298F-AFF0-4A31-9CA9-5F1215C1EA47}" type="slidenum">
              <a:rPr lang="fr-BE" altLang="fr-FR" smtClean="0"/>
              <a:pPr/>
              <a:t>34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760185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dirty="0" smtClean="0"/>
              <a:t>Un acte a une valeur différente lors de chaque séjour</a:t>
            </a: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0A298F-AFF0-4A31-9CA9-5F1215C1EA47}" type="slidenum">
              <a:rPr lang="fr-BE" altLang="fr-FR" smtClean="0"/>
              <a:pPr/>
              <a:t>35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499970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6EC0B-3A6A-45DC-80FD-885FBB0253D5}" type="slidenum">
              <a:rPr lang="fr-BE" altLang="fr-FR" smtClean="0"/>
              <a:pPr/>
              <a:t>36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712837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6EC0B-3A6A-45DC-80FD-885FBB0253D5}" type="slidenum">
              <a:rPr lang="fr-BE" altLang="fr-FR" smtClean="0"/>
              <a:pPr/>
              <a:t>37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580614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25BEF3-00CE-4752-A2DA-0F0D0CC53DCB}" type="slidenum">
              <a:rPr lang="fr-BE" altLang="fr-FR" smtClean="0"/>
              <a:pPr/>
              <a:t>38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284467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6EC0B-3A6A-45DC-80FD-885FBB0253D5}" type="slidenum">
              <a:rPr lang="fr-BE" altLang="fr-FR" smtClean="0"/>
              <a:pPr/>
              <a:t>39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4115470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ED31F8-E39D-4D2B-8E44-C229F2C851B9}" type="slidenum">
              <a:rPr lang="fr-BE" altLang="fr-FR" smtClean="0"/>
              <a:pPr/>
              <a:t>40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4101261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6EC0B-3A6A-45DC-80FD-885FBB0253D5}" type="slidenum">
              <a:rPr lang="fr-BE" altLang="fr-FR" smtClean="0"/>
              <a:pPr/>
              <a:t>41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57213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70ADFC-0D9B-4FEC-A215-46EEDD2AE308}" type="slidenum">
              <a:rPr lang="fr-BE" altLang="fr-FR" smtClean="0"/>
              <a:pPr/>
              <a:t>42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187577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2018, il a accueilli 844.000 personnes en consultation, 100.000 patients aux urgences, 45.000 en hôpital de jour et 42.000 en hospitalisation classique.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 900 médecins, répartis entre une cinquantaine de services,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dispensent les soins aux patient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CHU de Liège réalise dès lors 550 millions d’euros de CA.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915D9-1BD0-413B-9F46-25704D2E45B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1250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6EC0B-3A6A-45DC-80FD-885FBB0253D5}" type="slidenum">
              <a:rPr lang="fr-BE" altLang="fr-FR" smtClean="0"/>
              <a:pPr/>
              <a:t>43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972400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6806F4-76AD-4E22-AE6D-A1A979C1A4E3}" type="slidenum">
              <a:rPr lang="fr-BE" altLang="fr-FR" smtClean="0"/>
              <a:pPr/>
              <a:t>44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259007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6806F4-76AD-4E22-AE6D-A1A979C1A4E3}" type="slidenum">
              <a:rPr lang="fr-BE" altLang="fr-FR" smtClean="0"/>
              <a:pPr/>
              <a:t>45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56935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66C8E0-0360-4B6E-8EC2-94EDC5D26639}" type="slidenum">
              <a:rPr lang="fr-BE" altLang="fr-FR" smtClean="0">
                <a:solidFill>
                  <a:prstClr val="black"/>
                </a:solidFill>
              </a:rPr>
              <a:pPr/>
              <a:t>5</a:t>
            </a:fld>
            <a:endParaRPr lang="fr-BE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8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altLang="fr-FR" dirty="0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F056F4-8813-40E4-B4BC-BA9F086D94FF}" type="slidenum">
              <a:rPr lang="fr-BE" altLang="fr-FR" smtClean="0"/>
              <a:pPr/>
              <a:t>9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118818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Les honoraires suivent un système de paiement à l’acte, sur base d’une nomenclature très détaillée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915D9-1BD0-413B-9F46-25704D2E45B3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860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 algn="just">
              <a:buFont typeface="Wingdings" panose="05000000000000000000" pitchFamily="2" charset="2"/>
              <a:buChar char="Ø"/>
            </a:pPr>
            <a:r>
              <a:rPr lang="fr-BE" altLang="fr-FR" sz="1900" b="1" i="1" dirty="0" smtClean="0"/>
              <a:t>A terme, seront intégrés </a:t>
            </a:r>
            <a:r>
              <a:rPr lang="fr-BE" altLang="fr-FR" sz="1900" b="1" i="1" u="sng" dirty="0" smtClean="0"/>
              <a:t>(prévu dans la loi)</a:t>
            </a:r>
          </a:p>
          <a:p>
            <a:pPr lvl="3">
              <a:buFontTx/>
              <a:buChar char="-"/>
            </a:pPr>
            <a:r>
              <a:rPr lang="fr-BE" altLang="fr-FR" sz="1800" i="1" dirty="0" smtClean="0"/>
              <a:t>Médicaments, </a:t>
            </a:r>
          </a:p>
          <a:p>
            <a:pPr lvl="3">
              <a:buFontTx/>
              <a:buChar char="-"/>
            </a:pPr>
            <a:r>
              <a:rPr lang="fr-BE" altLang="fr-FR" sz="1800" i="1" dirty="0" smtClean="0"/>
              <a:t>Implants, </a:t>
            </a:r>
          </a:p>
          <a:p>
            <a:pPr lvl="3">
              <a:buFontTx/>
              <a:buChar char="-"/>
            </a:pPr>
            <a:r>
              <a:rPr lang="fr-BE" altLang="fr-FR" sz="1800" i="1" dirty="0" smtClean="0"/>
              <a:t>BMF</a:t>
            </a:r>
          </a:p>
          <a:p>
            <a:pPr lvl="2" algn="just"/>
            <a:endParaRPr lang="fr-FR" altLang="fr-FR" sz="2000" dirty="0" smtClean="0"/>
          </a:p>
          <a:p>
            <a:pPr lvl="2" algn="just"/>
            <a:r>
              <a:rPr lang="fr-FR" altLang="fr-FR" sz="2000" dirty="0" smtClean="0"/>
              <a:t>Sélection de certaines pathologies</a:t>
            </a:r>
          </a:p>
          <a:p>
            <a:pPr lvl="3" algn="just"/>
            <a:r>
              <a:rPr lang="fr-FR" altLang="fr-FR" sz="1600" dirty="0" smtClean="0"/>
              <a:t>Pathologies fréquentes (&gt;2 000 cas sur 3 ans)</a:t>
            </a:r>
          </a:p>
          <a:p>
            <a:pPr lvl="3" algn="just"/>
            <a:r>
              <a:rPr lang="fr-BE" altLang="fr-FR" sz="1600" dirty="0" smtClean="0"/>
              <a:t>Regroupement des pathologies en clusters selon les similarités de séjours hospitaliers </a:t>
            </a:r>
          </a:p>
          <a:p>
            <a:pPr lvl="3" algn="just"/>
            <a:r>
              <a:rPr lang="fr-FR" altLang="fr-FR" sz="1600" dirty="0" smtClean="0"/>
              <a:t> Validation médicale par des groupes d’experts spécialistes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915D9-1BD0-413B-9F46-25704D2E45B3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059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66C8E0-0360-4B6E-8EC2-94EDC5D26639}" type="slidenum">
              <a:rPr lang="fr-BE" altLang="fr-FR" smtClean="0">
                <a:solidFill>
                  <a:prstClr val="black"/>
                </a:solidFill>
              </a:rPr>
              <a:pPr/>
              <a:t>18</a:t>
            </a:fld>
            <a:endParaRPr lang="fr-BE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7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88DD64-4D94-4AA3-A5C2-A5F708FCFB74}" type="slidenum">
              <a:rPr lang="fr-BE" altLang="fr-FR" smtClean="0"/>
              <a:pPr/>
              <a:t>21</a:t>
            </a:fld>
            <a:endParaRPr lang="fr-BE" altLang="fr-FR" smtClean="0"/>
          </a:p>
        </p:txBody>
      </p:sp>
    </p:spTree>
    <p:extLst>
      <p:ext uri="{BB962C8B-B14F-4D97-AF65-F5344CB8AC3E}">
        <p14:creationId xmlns:p14="http://schemas.microsoft.com/office/powerpoint/2010/main" val="81228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797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269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0173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54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0263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94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0995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610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513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421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599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495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782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627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55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482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7421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7857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040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197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3007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47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4282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807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0739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9880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670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U-bckgr2-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rade Gothic LT Std Bold" pitchFamily="50" charset="0"/>
              </a:defRPr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8900" y="62706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33AB-116E-4A9F-A3F5-9A847C8D6DEF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4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E352-F53F-4959-ABE3-4DAAFA374B6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88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4E9F-D07E-4886-BC71-B2A36E104419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8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BC45-BDB0-46AD-9700-A2561BB57583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88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3A4F-7A20-4D29-B79E-840E4500F69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8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9D256-65BC-43CD-84B5-CBC9B451125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4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2640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E7A6-5929-4025-BF8C-36CD553083B1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92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3ECB-2C9A-4299-836B-5B9DDFB02C0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7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7A62-8937-486B-9A81-362F23080C92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36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6921-4519-408A-8E6B-4DA0CAF89786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15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88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88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1DB5-787F-463E-864E-3D5536E5CBA4}" type="slidenum">
              <a:rPr lang="fr-FR" alt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2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65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911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233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226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59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chu.ulg.ac.be/image/Logo_CHU-coul-moyen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chu.ulg.ac.be/image/Logo_CHU-coul-moyen.png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chu.ulg.ac.be/image/Logo_CHU-coul-moyen.png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Picture 2" descr="logo CHUc08-500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58"/>
            <a:ext cx="920009" cy="45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16532" y="19858"/>
            <a:ext cx="1127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80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Picture 2" descr="logo CHUc08-500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58"/>
            <a:ext cx="1500097" cy="74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32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C728-8DBC-489B-A8D1-67A932B1FC5A}" type="datetimeFigureOut">
              <a:rPr lang="fr-BE" smtClean="0"/>
              <a:t>20/08/2019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515B-7383-46BF-9BD4-544EF6F76C2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Picture 2" descr="logo CHUc08-500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58"/>
            <a:ext cx="1500097" cy="74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71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U-bckgr2-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274638"/>
            <a:ext cx="7389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" y="6518275"/>
            <a:ext cx="2133600" cy="31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1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8563" y="6494463"/>
            <a:ext cx="1582737" cy="325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8D364-33AA-4443-B297-DEB056C7F486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Trade Gothic LT St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Trade Gothic LT St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Trade Gothic LT St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Trade Gothic LT St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Trade Gothic LT St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Trade Gothic LT St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Trade Gothic LT St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A6DAC"/>
          </a:solidFill>
          <a:latin typeface="Trade Gothic LT St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.ulg.ac.be/image/Logo_CHU-coul-moyen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chu.ulg.ac.be/image/Logo_CHU-coul-moyen.png" TargetMode="Externa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chu.ulg.ac.be/image/Logo_CHU-coul-moyen.png" TargetMode="External"/><Relationship Id="rId4" Type="http://schemas.openxmlformats.org/officeDocument/2006/relationships/chart" Target="../charts/chart3.xml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4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328292"/>
            <a:ext cx="8892480" cy="1470025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>
                <a:solidFill>
                  <a:schemeClr val="accent6"/>
                </a:solidFill>
              </a:rPr>
              <a:t/>
            </a:r>
            <a:br>
              <a:rPr lang="fr-FR" sz="2000" b="1" dirty="0" smtClean="0">
                <a:solidFill>
                  <a:schemeClr val="accent6"/>
                </a:solidFill>
              </a:rPr>
            </a:br>
            <a:r>
              <a:rPr lang="fr-BE" sz="3200" b="1" dirty="0">
                <a:solidFill>
                  <a:schemeClr val="accent6"/>
                </a:solidFill>
              </a:rPr>
              <a:t>Introduction du financement forfaitaire à la pathologie en Belgique : impact au CHU de </a:t>
            </a:r>
            <a:r>
              <a:rPr lang="fr-BE" sz="3200" b="1" dirty="0" smtClean="0">
                <a:solidFill>
                  <a:schemeClr val="accent6"/>
                </a:solidFill>
              </a:rPr>
              <a:t>Liège</a:t>
            </a:r>
            <a:r>
              <a:rPr lang="fr-FR" sz="2000" b="1" dirty="0"/>
              <a:t> 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i="1" dirty="0" smtClean="0"/>
              <a:t>Marie-Pierre </a:t>
            </a:r>
            <a:r>
              <a:rPr lang="fr-BE" sz="2000" i="1" dirty="0" err="1" smtClean="0"/>
              <a:t>Cunin</a:t>
            </a:r>
            <a:r>
              <a:rPr lang="fr-BE" sz="2000" i="1" dirty="0" smtClean="0"/>
              <a:t>, </a:t>
            </a:r>
            <a:r>
              <a:rPr lang="fr-FR" sz="2000" i="1" dirty="0"/>
              <a:t>Nancy </a:t>
            </a:r>
            <a:r>
              <a:rPr lang="fr-FR" sz="2000" i="1" dirty="0" err="1"/>
              <a:t>Laport</a:t>
            </a:r>
            <a:r>
              <a:rPr lang="fr-FR" sz="2000" i="1" dirty="0"/>
              <a:t>,  Francine </a:t>
            </a:r>
            <a:r>
              <a:rPr lang="fr-FR" sz="2000" i="1" dirty="0" err="1"/>
              <a:t>Kersten</a:t>
            </a:r>
            <a:r>
              <a:rPr lang="fr-FR" sz="2000" i="1" dirty="0"/>
              <a:t>, Philippe </a:t>
            </a:r>
            <a:r>
              <a:rPr lang="fr-FR" sz="2000" i="1" dirty="0" err="1"/>
              <a:t>Kolh</a:t>
            </a:r>
            <a:r>
              <a:rPr lang="fr-FR" sz="2000" i="1" dirty="0"/>
              <a:t>, Jessica Jacques</a:t>
            </a:r>
            <a:r>
              <a:rPr lang="fr-BE" sz="2000" i="1" dirty="0" smtClean="0"/>
              <a:t/>
            </a:r>
            <a:br>
              <a:rPr lang="fr-BE" sz="2000" i="1" dirty="0" smtClean="0"/>
            </a:br>
            <a:r>
              <a:rPr lang="fr-BE" sz="2000" b="1" i="1" dirty="0" smtClean="0"/>
              <a:t>Centre Hospitalier Universitaire de Liège </a:t>
            </a:r>
            <a:r>
              <a:rPr lang="fr-BE" sz="2000" b="1" i="1" dirty="0" smtClean="0"/>
              <a:t>- </a:t>
            </a:r>
            <a:r>
              <a:rPr lang="fr-BE" sz="2000" b="1" i="1" dirty="0" smtClean="0"/>
              <a:t>BELGIQUE</a:t>
            </a:r>
            <a:r>
              <a:rPr lang="fr-BE" sz="2000" i="1" dirty="0" smtClean="0"/>
              <a:t/>
            </a:r>
            <a:br>
              <a:rPr lang="fr-BE" sz="2000" i="1" dirty="0" smtClean="0"/>
            </a:br>
            <a:r>
              <a:rPr lang="fr-BE" sz="2000" i="1" dirty="0" smtClean="0"/>
              <a:t>Service des Informations Médico-Economiques </a:t>
            </a:r>
            <a:r>
              <a:rPr lang="fr-BE" sz="2000" i="1" dirty="0" smtClean="0"/>
              <a:t/>
            </a:r>
            <a:br>
              <a:rPr lang="fr-BE" sz="2000" i="1" dirty="0" smtClean="0"/>
            </a:br>
            <a:r>
              <a:rPr lang="fr-BE" sz="2000" i="1" dirty="0" smtClean="0"/>
              <a:t/>
            </a:r>
            <a:br>
              <a:rPr lang="fr-BE" sz="2000" i="1" dirty="0" smtClean="0"/>
            </a:br>
            <a:r>
              <a:rPr lang="fr-BE" sz="2000" i="1" dirty="0"/>
              <a:t/>
            </a:r>
            <a:br>
              <a:rPr lang="fr-BE" sz="2000" i="1" dirty="0"/>
            </a:br>
            <a:r>
              <a:rPr lang="fr-BE" sz="2000" dirty="0"/>
              <a:t/>
            </a:r>
            <a:br>
              <a:rPr lang="fr-BE" sz="2000" dirty="0"/>
            </a:br>
            <a:endParaRPr lang="fr-BE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4360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8028384" y="32084"/>
            <a:ext cx="1115616" cy="660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510" y="32197"/>
            <a:ext cx="2309490" cy="132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logo CHUc08-5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2" y="-26940"/>
            <a:ext cx="3240360" cy="16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s://www.alass.org/wp-content/uploads/calass2019_pag-fr-O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544607"/>
            <a:ext cx="30861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0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558" y="48123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Comment changer?</a:t>
            </a:r>
            <a:br>
              <a:rPr lang="fr-BE" dirty="0" smtClean="0">
                <a:solidFill>
                  <a:schemeClr val="accent6"/>
                </a:solidFill>
              </a:rPr>
            </a:br>
            <a:r>
              <a:rPr lang="fr-BE" sz="3100" dirty="0" smtClean="0">
                <a:solidFill>
                  <a:schemeClr val="accent6"/>
                </a:solidFill>
              </a:rPr>
              <a:t> </a:t>
            </a:r>
            <a:endParaRPr lang="fr-BE" sz="31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619" y="145405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alt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axes</a:t>
            </a:r>
            <a:endParaRPr lang="fr-FR" altLang="fr-FR" sz="2400" dirty="0" smtClean="0"/>
          </a:p>
          <a:p>
            <a:pPr marL="0" indent="0" algn="just">
              <a:buNone/>
            </a:pPr>
            <a:endParaRPr lang="fr-FR" altLang="fr-FR" sz="2400" dirty="0" smtClean="0"/>
          </a:p>
          <a:p>
            <a:pPr lvl="1" algn="just"/>
            <a:r>
              <a:rPr lang="fr-FR" altLang="fr-FR" sz="2400" dirty="0" smtClean="0"/>
              <a:t>Réorientation du rôle de l’hôpital </a:t>
            </a:r>
          </a:p>
          <a:p>
            <a:pPr lvl="2" algn="just"/>
            <a:r>
              <a:rPr lang="fr-FR" altLang="fr-FR" sz="2000" dirty="0" smtClean="0"/>
              <a:t> création de réseaux hospitaliers</a:t>
            </a:r>
          </a:p>
          <a:p>
            <a:pPr lvl="2" algn="just"/>
            <a:endParaRPr lang="fr-FR" altLang="fr-FR" sz="2000" dirty="0" smtClean="0"/>
          </a:p>
          <a:p>
            <a:pPr lvl="1" algn="just"/>
            <a:r>
              <a:rPr lang="fr-FR" altLang="fr-FR" sz="2400" dirty="0" smtClean="0"/>
              <a:t>Réforme du financement des hôpitaux</a:t>
            </a:r>
          </a:p>
          <a:p>
            <a:pPr lvl="2" algn="just"/>
            <a:r>
              <a:rPr lang="fr-FR" altLang="fr-FR" sz="2000" dirty="0" err="1" smtClean="0"/>
              <a:t>Pay</a:t>
            </a:r>
            <a:r>
              <a:rPr lang="fr-FR" altLang="fr-FR" sz="2000" dirty="0" smtClean="0"/>
              <a:t> for performance</a:t>
            </a:r>
          </a:p>
          <a:p>
            <a:pPr lvl="2" algn="just"/>
            <a:r>
              <a:rPr lang="fr-FR" altLang="fr-FR" sz="2000" dirty="0" smtClean="0"/>
              <a:t>Cluster de financement: basse, moyenne et haute variabilité </a:t>
            </a:r>
          </a:p>
          <a:p>
            <a:pPr lvl="2" algn="just"/>
            <a:r>
              <a:rPr lang="fr-FR" altLang="fr-FR" sz="2000" dirty="0" smtClean="0"/>
              <a:t>…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403648" y="4293096"/>
            <a:ext cx="6696744" cy="36004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14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838" y="141811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fr-BE" altLang="fr-FR" sz="2400" dirty="0"/>
              <a:t>Limiter les </a:t>
            </a:r>
            <a:r>
              <a:rPr lang="fr-BE" altLang="fr-FR" sz="2400" b="1" dirty="0"/>
              <a:t>différences de pratiques </a:t>
            </a:r>
            <a:r>
              <a:rPr lang="fr-BE" altLang="fr-FR" sz="2400" dirty="0"/>
              <a:t>pour des soins </a:t>
            </a:r>
            <a:r>
              <a:rPr lang="fr-BE" altLang="fr-FR" sz="2400" dirty="0" err="1"/>
              <a:t>standardisables</a:t>
            </a:r>
            <a:r>
              <a:rPr lang="fr-BE" altLang="fr-FR" sz="2400" dirty="0"/>
              <a:t> </a:t>
            </a:r>
            <a:r>
              <a:rPr lang="fr-BE" sz="2400" dirty="0" smtClean="0"/>
              <a:t>et </a:t>
            </a:r>
            <a:r>
              <a:rPr lang="fr-BE" sz="2400" dirty="0"/>
              <a:t>endiguer une éventuelle </a:t>
            </a:r>
            <a:r>
              <a:rPr lang="fr-BE" sz="2400" b="1" dirty="0" err="1" smtClean="0"/>
              <a:t>sur-consommation</a:t>
            </a:r>
            <a:r>
              <a:rPr lang="fr-BE" sz="2400" dirty="0"/>
              <a:t> </a:t>
            </a:r>
            <a:r>
              <a:rPr lang="fr-BE" sz="2400" dirty="0" smtClean="0"/>
              <a:t>des soins</a:t>
            </a:r>
            <a:endParaRPr lang="fr-BE" altLang="fr-FR" sz="2400" dirty="0"/>
          </a:p>
          <a:p>
            <a:r>
              <a:rPr lang="fr-BE" altLang="fr-FR" sz="2400" b="1" dirty="0"/>
              <a:t>Prévisibilité </a:t>
            </a:r>
            <a:r>
              <a:rPr lang="fr-BE" altLang="fr-FR" sz="2400" dirty="0"/>
              <a:t>au travers un montant prospectif plutôt qu’un remboursement </a:t>
            </a:r>
            <a:r>
              <a:rPr lang="fr-BE" altLang="fr-FR" sz="2400" dirty="0" smtClean="0"/>
              <a:t>a posteriori </a:t>
            </a:r>
            <a:endParaRPr lang="fr-BE" altLang="fr-FR" sz="1800" dirty="0"/>
          </a:p>
          <a:p>
            <a:r>
              <a:rPr lang="fr-BE" altLang="fr-FR" sz="2400" dirty="0" smtClean="0"/>
              <a:t>Un </a:t>
            </a:r>
            <a:r>
              <a:rPr lang="fr-BE" altLang="fr-FR" sz="2400" b="1" dirty="0"/>
              <a:t>montant identique pour le patient </a:t>
            </a:r>
            <a:r>
              <a:rPr lang="fr-BE" altLang="fr-FR" sz="2400" dirty="0"/>
              <a:t>pour un même soin quelque soit l’hôpital</a:t>
            </a:r>
          </a:p>
          <a:p>
            <a:r>
              <a:rPr lang="fr-BE" altLang="fr-FR" sz="2400" dirty="0"/>
              <a:t>Plus de </a:t>
            </a:r>
            <a:r>
              <a:rPr lang="fr-BE" altLang="fr-FR" sz="2400" b="1" dirty="0"/>
              <a:t>transparence</a:t>
            </a:r>
            <a:r>
              <a:rPr lang="fr-BE" altLang="fr-FR" sz="2400" dirty="0"/>
              <a:t> pour les patients / pour les soignants</a:t>
            </a:r>
          </a:p>
          <a:p>
            <a:r>
              <a:rPr lang="fr-BE" altLang="fr-FR" sz="2400" dirty="0"/>
              <a:t>Plus d’</a:t>
            </a:r>
            <a:r>
              <a:rPr lang="fr-BE" altLang="fr-FR" sz="2400" b="1" dirty="0"/>
              <a:t>équité de financement </a:t>
            </a:r>
            <a:r>
              <a:rPr lang="fr-BE" altLang="fr-FR" sz="2400" dirty="0" smtClean="0"/>
              <a:t>(</a:t>
            </a:r>
            <a:r>
              <a:rPr lang="fr-BE" sz="2400" dirty="0" smtClean="0"/>
              <a:t>calcul </a:t>
            </a:r>
            <a:r>
              <a:rPr lang="fr-BE" sz="2400" dirty="0"/>
              <a:t>du montant du forfait sur la médiane nationale plutôt que moyenne</a:t>
            </a:r>
            <a:r>
              <a:rPr lang="fr-BE" sz="2400" dirty="0" smtClean="0"/>
              <a:t>)</a:t>
            </a:r>
            <a:endParaRPr lang="fr-BE" alt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305562" y="27511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chemeClr val="accent6"/>
                </a:solidFill>
              </a:rPr>
              <a:t>Objectifs des clusters de financement</a:t>
            </a:r>
            <a:endParaRPr lang="fr-BE" sz="3100" dirty="0">
              <a:solidFill>
                <a:schemeClr val="accent6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08412" y="5710568"/>
            <a:ext cx="7681547" cy="61577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altLang="fr-FR" sz="2400" dirty="0"/>
              <a:t>Pas d’économies mais une </a:t>
            </a:r>
            <a:r>
              <a:rPr lang="fr-BE" altLang="fr-FR" sz="2400" b="1" dirty="0"/>
              <a:t>redistribution des moyens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60359" y="5635338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82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34" y="4291844"/>
            <a:ext cx="1988698" cy="1113671"/>
          </a:xfrm>
          <a:prstGeom prst="rect">
            <a:avLst/>
          </a:prstGeom>
        </p:spPr>
      </p:pic>
      <p:sp>
        <p:nvSpPr>
          <p:cNvPr id="4098" name="Oval 5"/>
          <p:cNvSpPr>
            <a:spLocks noChangeArrowheads="1"/>
          </p:cNvSpPr>
          <p:nvPr/>
        </p:nvSpPr>
        <p:spPr bwMode="auto">
          <a:xfrm>
            <a:off x="3404549" y="3601008"/>
            <a:ext cx="2343150" cy="800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Chiffre d’Affaires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Hôpital</a:t>
            </a:r>
            <a:endParaRPr lang="fr-FR" altLang="fr-FR" sz="1350" dirty="0"/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 rot="-2385725">
            <a:off x="2002708" y="2071787"/>
            <a:ext cx="1803797" cy="1620441"/>
          </a:xfrm>
          <a:prstGeom prst="downArrowCallout">
            <a:avLst>
              <a:gd name="adj1" fmla="val 23088"/>
              <a:gd name="adj2" fmla="val 22608"/>
              <a:gd name="adj3" fmla="val 14167"/>
              <a:gd name="adj4" fmla="val 591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Budget des Moyens Financiers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350" dirty="0"/>
              <a:t>(BMF)</a:t>
            </a:r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 rot="2480798">
            <a:off x="1760590" y="4214916"/>
            <a:ext cx="1922859" cy="1472804"/>
          </a:xfrm>
          <a:prstGeom prst="upArrowCallout">
            <a:avLst>
              <a:gd name="adj1" fmla="val 32639"/>
              <a:gd name="adj2" fmla="val 32639"/>
              <a:gd name="adj3" fmla="val 16667"/>
              <a:gd name="adj4" fmla="val 66667"/>
            </a:avLst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Forfaits H de jour,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Conventions diverses, …</a:t>
            </a: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 rot="-3031582">
            <a:off x="5423454" y="4216702"/>
            <a:ext cx="2114550" cy="1469231"/>
          </a:xfrm>
          <a:prstGeom prst="upArrowCallout">
            <a:avLst>
              <a:gd name="adj1" fmla="val 38992"/>
              <a:gd name="adj2" fmla="val 35821"/>
              <a:gd name="adj3" fmla="val 20000"/>
              <a:gd name="adj4" fmla="val 66667"/>
            </a:avLst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Médicaments</a:t>
            </a:r>
            <a:endParaRPr lang="fr-FR" altLang="fr-FR" sz="1350" dirty="0"/>
          </a:p>
        </p:txBody>
      </p:sp>
      <p:sp>
        <p:nvSpPr>
          <p:cNvPr id="4102" name="AutoShape 9"/>
          <p:cNvSpPr>
            <a:spLocks noChangeArrowheads="1"/>
          </p:cNvSpPr>
          <p:nvPr/>
        </p:nvSpPr>
        <p:spPr bwMode="auto">
          <a:xfrm rot="2102567">
            <a:off x="4911350" y="1935453"/>
            <a:ext cx="2013347" cy="1657350"/>
          </a:xfrm>
          <a:prstGeom prst="downArrowCallout">
            <a:avLst>
              <a:gd name="adj1" fmla="val 25196"/>
              <a:gd name="adj2" fmla="val 24673"/>
              <a:gd name="adj3" fmla="val 14167"/>
              <a:gd name="adj4" fmla="val 63731"/>
            </a:avLst>
          </a:prstGeom>
          <a:ln w="57150"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 smtClean="0"/>
              <a:t>Honoraires</a:t>
            </a:r>
            <a:endParaRPr lang="fr-FR" altLang="fr-FR" sz="135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31558" y="481235"/>
            <a:ext cx="91440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chemeClr val="accent6"/>
                </a:solidFill>
              </a:rPr>
              <a:t>Le financement des hôpitaux </a:t>
            </a:r>
            <a:br>
              <a:rPr lang="fr-BE" dirty="0">
                <a:solidFill>
                  <a:schemeClr val="accent6"/>
                </a:solidFill>
              </a:rPr>
            </a:br>
            <a:r>
              <a:rPr lang="fr-BE" dirty="0">
                <a:solidFill>
                  <a:schemeClr val="accent6"/>
                </a:solidFill>
              </a:rPr>
              <a:t>en Belgique</a:t>
            </a:r>
          </a:p>
        </p:txBody>
      </p:sp>
    </p:spTree>
    <p:extLst>
      <p:ext uri="{BB962C8B-B14F-4D97-AF65-F5344CB8AC3E}">
        <p14:creationId xmlns:p14="http://schemas.microsoft.com/office/powerpoint/2010/main" val="31206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7"/>
          </a:xfrm>
        </p:spPr>
        <p:txBody>
          <a:bodyPr>
            <a:normAutofit/>
          </a:bodyPr>
          <a:lstStyle/>
          <a:p>
            <a:r>
              <a:rPr lang="fr-BE" sz="2100" dirty="0" smtClean="0"/>
              <a:t>Système </a:t>
            </a:r>
            <a:r>
              <a:rPr lang="fr-BE" sz="2100" dirty="0"/>
              <a:t>de remboursement à l’acte </a:t>
            </a:r>
          </a:p>
          <a:p>
            <a:r>
              <a:rPr lang="fr-BE" sz="2100" dirty="0"/>
              <a:t>La rémunération des médecins </a:t>
            </a:r>
            <a:r>
              <a:rPr lang="fr-BE" sz="2100" dirty="0" smtClean="0"/>
              <a:t> exerçants dans un hôpital est </a:t>
            </a:r>
            <a:r>
              <a:rPr lang="fr-BE" sz="2100" dirty="0"/>
              <a:t>basée sur une rétrocession des honoraires, à l’exception des hôpitaux </a:t>
            </a:r>
            <a:r>
              <a:rPr lang="fr-BE" sz="2100" dirty="0" smtClean="0"/>
              <a:t>universitaires où les médecins sont employés</a:t>
            </a:r>
            <a:endParaRPr lang="fr-BE" sz="2100" dirty="0"/>
          </a:p>
          <a:p>
            <a:r>
              <a:rPr lang="fr-BE" sz="2100" dirty="0"/>
              <a:t>Nomenclature très détaillée</a:t>
            </a:r>
          </a:p>
          <a:p>
            <a:endParaRPr lang="fr-BE" sz="2100" dirty="0"/>
          </a:p>
          <a:p>
            <a:r>
              <a:rPr lang="fr-BE" sz="2100" dirty="0"/>
              <a:t>Ce montant couvre </a:t>
            </a:r>
          </a:p>
          <a:p>
            <a:pPr lvl="1"/>
            <a:r>
              <a:rPr lang="fr-BE" sz="1800" dirty="0"/>
              <a:t>travail </a:t>
            </a:r>
            <a:r>
              <a:rPr lang="fr-BE" sz="1800" dirty="0" smtClean="0"/>
              <a:t>intellectuel et </a:t>
            </a:r>
            <a:r>
              <a:rPr lang="fr-BE" sz="1800" dirty="0"/>
              <a:t>physique réel du médecin </a:t>
            </a:r>
          </a:p>
          <a:p>
            <a:pPr lvl="1"/>
            <a:r>
              <a:rPr lang="fr-BE" sz="1800" dirty="0"/>
              <a:t>une partie des coûts directs et indirects (personnel infirmier, paramédical, administratif, utilisation des locaux, entretien </a:t>
            </a:r>
            <a:r>
              <a:rPr lang="fr-BE" sz="1800" dirty="0" smtClean="0"/>
              <a:t>équipements, petit matériel de soin… </a:t>
            </a:r>
            <a:r>
              <a:rPr lang="fr-BE" sz="1800" dirty="0"/>
              <a:t>hors BMF)</a:t>
            </a:r>
          </a:p>
          <a:p>
            <a:endParaRPr lang="fr-BE" sz="2100" dirty="0"/>
          </a:p>
          <a:p>
            <a:endParaRPr lang="fr-BE" sz="21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1558" y="481235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chemeClr val="accent6"/>
                </a:solidFill>
              </a:rPr>
              <a:t>Les honoraires médicaux</a:t>
            </a:r>
            <a:endParaRPr lang="fr-B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51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Cluster de financement</a:t>
            </a:r>
            <a:br>
              <a:rPr lang="fr-BE" dirty="0" smtClean="0">
                <a:solidFill>
                  <a:schemeClr val="accent6"/>
                </a:solidFill>
              </a:rPr>
            </a:br>
            <a:r>
              <a:rPr lang="fr-BE" sz="3100" dirty="0" smtClean="0">
                <a:solidFill>
                  <a:schemeClr val="accent6"/>
                </a:solidFill>
              </a:rPr>
              <a:t>Définition et mode de fonctionnement </a:t>
            </a:r>
            <a:endParaRPr lang="fr-BE" sz="31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0528" y="1241519"/>
            <a:ext cx="8784976" cy="53753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FR" altLang="fr-FR" sz="2400" dirty="0" smtClean="0"/>
          </a:p>
          <a:p>
            <a:pPr lvl="1" algn="just"/>
            <a:r>
              <a:rPr lang="fr-FR" altLang="fr-FR" sz="2400" b="1" dirty="0" smtClean="0"/>
              <a:t>Forfaitarisation = </a:t>
            </a:r>
            <a:r>
              <a:rPr lang="fr-BE" altLang="fr-FR" sz="2400" b="1" dirty="0"/>
              <a:t>u</a:t>
            </a:r>
            <a:r>
              <a:rPr lang="fr-BE" altLang="fr-FR" sz="2400" b="1" dirty="0" smtClean="0"/>
              <a:t>n </a:t>
            </a:r>
            <a:r>
              <a:rPr lang="fr-BE" altLang="fr-FR" sz="2400" b="1" dirty="0"/>
              <a:t>montant global </a:t>
            </a:r>
            <a:r>
              <a:rPr lang="fr-BE" altLang="fr-FR" sz="2400" b="1" u="sng" dirty="0"/>
              <a:t>unique</a:t>
            </a:r>
            <a:r>
              <a:rPr lang="fr-BE" altLang="fr-FR" sz="2400" b="1" dirty="0"/>
              <a:t> par séjour d’un patient </a:t>
            </a:r>
            <a:endParaRPr lang="fr-FR" altLang="fr-FR" sz="2400" b="1" dirty="0" smtClean="0"/>
          </a:p>
          <a:p>
            <a:pPr lvl="2" algn="just"/>
            <a:r>
              <a:rPr lang="fr-FR" altLang="fr-FR" sz="2000" dirty="0" smtClean="0"/>
              <a:t>Comprend pour le moment tous les honoraires (médicaux et non-médicaux) liés au séjour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fr-BE" altLang="fr-FR" sz="1900" b="1" i="1" dirty="0" smtClean="0"/>
              <a:t>A </a:t>
            </a:r>
            <a:r>
              <a:rPr lang="fr-BE" altLang="fr-FR" sz="1900" b="1" i="1" dirty="0"/>
              <a:t>terme, seront intégrés </a:t>
            </a:r>
            <a:endParaRPr lang="fr-BE" altLang="fr-FR" sz="1900" b="1" i="1" dirty="0" smtClean="0"/>
          </a:p>
          <a:p>
            <a:pPr lvl="3">
              <a:buFontTx/>
              <a:buChar char="-"/>
            </a:pPr>
            <a:r>
              <a:rPr lang="fr-BE" altLang="fr-FR" sz="1800" i="1" dirty="0" smtClean="0"/>
              <a:t>Médicaments, </a:t>
            </a:r>
          </a:p>
          <a:p>
            <a:pPr lvl="3">
              <a:buFontTx/>
              <a:buChar char="-"/>
            </a:pPr>
            <a:r>
              <a:rPr lang="fr-BE" altLang="fr-FR" sz="1800" i="1" dirty="0" smtClean="0"/>
              <a:t>Implants</a:t>
            </a:r>
            <a:r>
              <a:rPr lang="fr-BE" altLang="fr-FR" sz="1800" i="1" dirty="0"/>
              <a:t>, </a:t>
            </a:r>
          </a:p>
          <a:p>
            <a:pPr lvl="3">
              <a:buFontTx/>
              <a:buChar char="-"/>
            </a:pPr>
            <a:r>
              <a:rPr lang="fr-BE" altLang="fr-FR" sz="1800" i="1" dirty="0" smtClean="0"/>
              <a:t>BMF</a:t>
            </a:r>
            <a:endParaRPr lang="fr-BE" altLang="fr-FR" sz="1800" i="1" dirty="0"/>
          </a:p>
          <a:p>
            <a:pPr lvl="3">
              <a:buFontTx/>
              <a:buChar char="-"/>
            </a:pPr>
            <a:r>
              <a:rPr lang="fr-BE" altLang="fr-FR" sz="1800" i="1" dirty="0" smtClean="0"/>
              <a:t>…</a:t>
            </a:r>
            <a:endParaRPr lang="fr-FR" altLang="fr-FR" sz="2000" i="1" dirty="0" smtClean="0"/>
          </a:p>
          <a:p>
            <a:pPr lvl="1" algn="just"/>
            <a:r>
              <a:rPr lang="fr-FR" altLang="fr-FR" sz="2400" b="1" dirty="0" smtClean="0"/>
              <a:t>Par pathologie APR/DRG</a:t>
            </a:r>
          </a:p>
          <a:p>
            <a:pPr lvl="2" algn="just"/>
            <a:r>
              <a:rPr lang="fr-FR" altLang="fr-FR" sz="2000" dirty="0" smtClean="0"/>
              <a:t>Choix de la Basse Variabilité pour le moment (degré de sévérité 1 ou 2)</a:t>
            </a:r>
          </a:p>
          <a:p>
            <a:pPr lvl="2" algn="just"/>
            <a:r>
              <a:rPr lang="fr-FR" altLang="fr-FR" sz="2000" dirty="0" smtClean="0"/>
              <a:t>En hospitalisation classique et de jour</a:t>
            </a:r>
          </a:p>
          <a:p>
            <a:pPr lvl="2" algn="just"/>
            <a:r>
              <a:rPr lang="fr-FR" altLang="fr-FR" sz="2000" dirty="0"/>
              <a:t>Sélection de certaines pathologies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fr-FR" altLang="fr-FR" sz="2100" b="1" i="1" dirty="0" smtClean="0"/>
              <a:t>A </a:t>
            </a:r>
            <a:r>
              <a:rPr lang="fr-FR" altLang="fr-FR" sz="2100" b="1" i="1" dirty="0"/>
              <a:t>terme, seront intégrés:</a:t>
            </a:r>
          </a:p>
          <a:p>
            <a:pPr lvl="3" algn="just"/>
            <a:r>
              <a:rPr lang="fr-FR" altLang="fr-FR" sz="1600" i="1" dirty="0" smtClean="0"/>
              <a:t>D’autres pathologies</a:t>
            </a:r>
          </a:p>
          <a:p>
            <a:pPr lvl="3" algn="just"/>
            <a:r>
              <a:rPr lang="fr-FR" altLang="fr-FR" sz="1600" i="1" dirty="0" smtClean="0"/>
              <a:t>D’autres niveaux de sévérité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22901" y="2564904"/>
            <a:ext cx="5089259" cy="115212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BE" altLang="fr-FR" sz="24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22900" y="5301208"/>
            <a:ext cx="5089259" cy="864095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BE" alt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972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51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Cluster de financement</a:t>
            </a:r>
            <a:br>
              <a:rPr lang="fr-BE" dirty="0" smtClean="0">
                <a:solidFill>
                  <a:schemeClr val="accent6"/>
                </a:solidFill>
              </a:rPr>
            </a:br>
            <a:r>
              <a:rPr lang="fr-BE" sz="3100" dirty="0" smtClean="0">
                <a:solidFill>
                  <a:schemeClr val="accent6"/>
                </a:solidFill>
              </a:rPr>
              <a:t>Mise en route</a:t>
            </a:r>
            <a:endParaRPr lang="fr-BE" sz="31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21993"/>
            <a:ext cx="8640960" cy="5375359"/>
          </a:xfrm>
        </p:spPr>
        <p:txBody>
          <a:bodyPr>
            <a:normAutofit fontScale="70000" lnSpcReduction="20000"/>
          </a:bodyPr>
          <a:lstStyle/>
          <a:p>
            <a:pPr marL="357188" indent="-300038" algn="just"/>
            <a:r>
              <a:rPr lang="fr-CA" sz="4000" dirty="0" smtClean="0"/>
              <a:t>Les </a:t>
            </a:r>
            <a:r>
              <a:rPr lang="fr-CA" sz="4000" dirty="0"/>
              <a:t>clusters basse variabilité sont d’application depuis le </a:t>
            </a:r>
            <a:r>
              <a:rPr lang="fr-CA" sz="4000" u="sng" dirty="0"/>
              <a:t>1</a:t>
            </a:r>
            <a:r>
              <a:rPr lang="fr-CA" sz="4000" u="sng" baseline="30000" dirty="0"/>
              <a:t>er</a:t>
            </a:r>
            <a:r>
              <a:rPr lang="fr-CA" sz="4000" u="sng" dirty="0"/>
              <a:t> janvier 2019. </a:t>
            </a:r>
            <a:endParaRPr lang="fr-CA" sz="4000" u="sng" dirty="0" smtClean="0"/>
          </a:p>
          <a:p>
            <a:pPr marL="457200" lvl="1" indent="0" algn="just">
              <a:buNone/>
            </a:pPr>
            <a:endParaRPr lang="fr-CA" altLang="fr-FR" sz="4000" dirty="0"/>
          </a:p>
          <a:p>
            <a:r>
              <a:rPr lang="fr-BE" sz="4000" dirty="0"/>
              <a:t>27 DRG ont été </a:t>
            </a:r>
            <a:r>
              <a:rPr lang="fr-BE" sz="4000" dirty="0" smtClean="0"/>
              <a:t>identifiés.  </a:t>
            </a:r>
            <a:r>
              <a:rPr lang="fr-BE" sz="4000" dirty="0"/>
              <a:t>Ils concernent principalement les disciplines </a:t>
            </a:r>
            <a:r>
              <a:rPr lang="fr-BE" sz="4000" dirty="0" smtClean="0"/>
              <a:t>de:</a:t>
            </a:r>
          </a:p>
          <a:p>
            <a:pPr lvl="1"/>
            <a:r>
              <a:rPr lang="fr-BE" dirty="0" smtClean="0"/>
              <a:t> </a:t>
            </a:r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cardiologie interventionnelle </a:t>
            </a:r>
            <a:r>
              <a:rPr lang="fr-BE" dirty="0" smtClean="0"/>
              <a:t>(</a:t>
            </a:r>
            <a:r>
              <a:rPr lang="fr-BE" dirty="0" err="1" smtClean="0"/>
              <a:t>coronaroplastie</a:t>
            </a:r>
            <a:r>
              <a:rPr lang="fr-BE" altLang="fr-FR" dirty="0" smtClean="0">
                <a:latin typeface="Arial" panose="020B0604020202020204" pitchFamily="34" charset="0"/>
              </a:rPr>
              <a:t>/ </a:t>
            </a:r>
            <a:r>
              <a:rPr lang="fr-BE" altLang="fr-FR" sz="2900" dirty="0" err="1"/>
              <a:t>Angio</a:t>
            </a:r>
            <a:r>
              <a:rPr lang="fr-BE" altLang="fr-FR" sz="2900" dirty="0"/>
              <a:t> / </a:t>
            </a:r>
            <a:r>
              <a:rPr lang="fr-BE" altLang="fr-FR" sz="2900" dirty="0" err="1"/>
              <a:t>Electrophysio</a:t>
            </a:r>
            <a:r>
              <a:rPr lang="fr-BE" dirty="0" smtClean="0"/>
              <a:t>), </a:t>
            </a:r>
          </a:p>
          <a:p>
            <a:pPr lvl="1"/>
            <a:r>
              <a:rPr lang="fr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chirurgie 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cardio-vasculaire </a:t>
            </a:r>
            <a:r>
              <a:rPr lang="fr-BE" dirty="0"/>
              <a:t>(Varices  / Pontage  / Pacemaker / Valves </a:t>
            </a:r>
            <a:r>
              <a:rPr lang="fr-BE" dirty="0" smtClean="0"/>
              <a:t>cardiaques, …) </a:t>
            </a:r>
          </a:p>
          <a:p>
            <a:pPr lvl="1"/>
            <a:r>
              <a:rPr lang="fr-BE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chirurgie abdominale </a:t>
            </a:r>
            <a:r>
              <a:rPr lang="fr-BE" dirty="0" smtClean="0"/>
              <a:t>(</a:t>
            </a:r>
            <a:r>
              <a:rPr lang="it-IT" dirty="0"/>
              <a:t>Thyroïdectomie  / Gastroplastie / Cholécystectomie / Exérèse du poumon / </a:t>
            </a:r>
            <a:r>
              <a:rPr lang="it-IT" dirty="0" smtClean="0"/>
              <a:t>Hernie)</a:t>
            </a:r>
            <a:r>
              <a:rPr lang="fr-BE" dirty="0" smtClean="0"/>
              <a:t>, </a:t>
            </a:r>
          </a:p>
          <a:p>
            <a:pPr lvl="1"/>
            <a:r>
              <a:rPr lang="fr-BE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gynécologie et obstétrique </a:t>
            </a:r>
            <a:r>
              <a:rPr lang="fr-BE" dirty="0" smtClean="0"/>
              <a:t>(accouchement vaginal,  césarienne,…),</a:t>
            </a:r>
          </a:p>
          <a:p>
            <a:pPr lvl="1"/>
            <a:r>
              <a:rPr lang="fr-BE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chirurgie orthopédique et de la main </a:t>
            </a:r>
            <a:r>
              <a:rPr lang="fr-BE" dirty="0" smtClean="0"/>
              <a:t>(PTH, PTG, canal carpien,…), </a:t>
            </a:r>
          </a:p>
          <a:p>
            <a:pPr lvl="1"/>
            <a:r>
              <a:rPr lang="fr-BE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urologie</a:t>
            </a:r>
            <a:r>
              <a:rPr lang="fr-BE" dirty="0"/>
              <a:t> (Circoncision / Résection endoscopique de la prostate / Lithiase urinaire / </a:t>
            </a:r>
            <a:r>
              <a:rPr lang="fr-BE" dirty="0" smtClean="0"/>
              <a:t>Vasectomie)</a:t>
            </a:r>
          </a:p>
          <a:p>
            <a:pPr lvl="1"/>
            <a:r>
              <a:rPr lang="fr-BE" dirty="0" smtClean="0"/>
              <a:t>et </a:t>
            </a:r>
            <a:r>
              <a:rPr lang="fr-BE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</a:t>
            </a:r>
            <a:r>
              <a:rPr lang="fr-BE" dirty="0" smtClean="0"/>
              <a:t> (</a:t>
            </a:r>
            <a:r>
              <a:rPr lang="it-IT" dirty="0" smtClean="0"/>
              <a:t>amygdales et végétations, pose de drains)</a:t>
            </a:r>
            <a:r>
              <a:rPr lang="fr-BE" dirty="0" smtClean="0"/>
              <a:t>. </a:t>
            </a:r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9854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51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Cluster de financement</a:t>
            </a:r>
            <a:br>
              <a:rPr lang="fr-BE" dirty="0" smtClean="0">
                <a:solidFill>
                  <a:schemeClr val="accent6"/>
                </a:solidFill>
              </a:rPr>
            </a:br>
            <a:r>
              <a:rPr lang="fr-BE" sz="3100" dirty="0" smtClean="0">
                <a:solidFill>
                  <a:schemeClr val="accent6"/>
                </a:solidFill>
              </a:rPr>
              <a:t>Mise en route</a:t>
            </a:r>
            <a:endParaRPr lang="fr-BE" sz="31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2641"/>
            <a:ext cx="8640960" cy="5375359"/>
          </a:xfrm>
        </p:spPr>
        <p:txBody>
          <a:bodyPr>
            <a:normAutofit/>
          </a:bodyPr>
          <a:lstStyle/>
          <a:p>
            <a:r>
              <a:rPr lang="fr-BE" dirty="0" smtClean="0"/>
              <a:t>Ces </a:t>
            </a:r>
            <a:r>
              <a:rPr lang="fr-BE" dirty="0"/>
              <a:t>27 DRG ont été subdivisés en </a:t>
            </a:r>
            <a:r>
              <a:rPr lang="fr-BE" b="1" dirty="0"/>
              <a:t>57 groupes de patients</a:t>
            </a:r>
            <a:r>
              <a:rPr lang="fr-BE" dirty="0"/>
              <a:t>, définis à partir du 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degré </a:t>
            </a:r>
            <a:r>
              <a:rPr lang="fr-BE" dirty="0"/>
              <a:t>de sévérité (1 et/ou 2), </a:t>
            </a:r>
            <a:endParaRPr lang="fr-BE" dirty="0" smtClean="0"/>
          </a:p>
          <a:p>
            <a:pPr lvl="1"/>
            <a:r>
              <a:rPr lang="fr-BE" dirty="0" smtClean="0"/>
              <a:t>de </a:t>
            </a:r>
            <a:r>
              <a:rPr lang="fr-BE" dirty="0"/>
              <a:t>la présence ou l’absence de certains codes de nomenclature et/ou de codes ICD10 </a:t>
            </a:r>
            <a:endParaRPr lang="fr-BE" dirty="0" smtClean="0"/>
          </a:p>
          <a:p>
            <a:pPr lvl="1"/>
            <a:r>
              <a:rPr lang="fr-BE" dirty="0" smtClean="0"/>
              <a:t>et </a:t>
            </a:r>
            <a:r>
              <a:rPr lang="fr-BE" dirty="0"/>
              <a:t>du type d’hospitalisation (classique ou de jour). </a:t>
            </a:r>
            <a:endParaRPr lang="fr-BE" dirty="0" smtClean="0"/>
          </a:p>
          <a:p>
            <a:pPr lvl="1"/>
            <a:endParaRPr lang="fr-BE" dirty="0"/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008412" y="4869160"/>
            <a:ext cx="7681547" cy="14571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BE" sz="2800" dirty="0"/>
              <a:t>Chaque groupe de patient se voit ainsi attribuer un montant forfaitaire par séjour.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72681" y="5157192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59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BE" dirty="0" smtClean="0">
                <a:solidFill>
                  <a:srgbClr val="F79646"/>
                </a:solidFill>
              </a:rPr>
              <a:t>Exemples de clusters</a:t>
            </a:r>
            <a:endParaRPr lang="fr-BE" dirty="0">
              <a:solidFill>
                <a:srgbClr val="F7964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346" y="1259632"/>
            <a:ext cx="8229600" cy="4525963"/>
          </a:xfrm>
        </p:spPr>
        <p:txBody>
          <a:bodyPr/>
          <a:lstStyle/>
          <a:p>
            <a:r>
              <a:rPr lang="fr-BE" sz="2800" b="1" dirty="0" smtClean="0"/>
              <a:t>DRG 026</a:t>
            </a:r>
            <a:r>
              <a:rPr lang="fr-BE" sz="2800" b="1" dirty="0"/>
              <a:t>	</a:t>
            </a:r>
            <a:r>
              <a:rPr lang="fr-BE" sz="2800" b="1" dirty="0" smtClean="0"/>
              <a:t>: Autres </a:t>
            </a:r>
            <a:r>
              <a:rPr lang="fr-BE" sz="2800" b="1" dirty="0"/>
              <a:t>procédures du système nerveux et procédures </a:t>
            </a:r>
            <a:r>
              <a:rPr lang="fr-BE" sz="2800" b="1" dirty="0" smtClean="0"/>
              <a:t>apparentées</a:t>
            </a:r>
          </a:p>
          <a:p>
            <a:endParaRPr lang="fr-BE" sz="2800" b="1" dirty="0"/>
          </a:p>
          <a:p>
            <a:endParaRPr lang="fr-BE" sz="2800" b="1" dirty="0" smtClean="0"/>
          </a:p>
          <a:p>
            <a:endParaRPr lang="fr-BE" sz="2800" b="1" dirty="0"/>
          </a:p>
          <a:p>
            <a:endParaRPr lang="fr-BE" sz="2800" b="1" dirty="0" smtClean="0"/>
          </a:p>
          <a:p>
            <a:r>
              <a:rPr lang="fr-BE" sz="2800" b="1" dirty="0"/>
              <a:t>DRG </a:t>
            </a:r>
            <a:r>
              <a:rPr lang="fr-BE" sz="2800" b="1" dirty="0" smtClean="0"/>
              <a:t>301</a:t>
            </a:r>
            <a:r>
              <a:rPr lang="fr-BE" sz="2800" b="1" dirty="0"/>
              <a:t>	: Remplacement d'articulation de hanche </a:t>
            </a:r>
          </a:p>
          <a:p>
            <a:endParaRPr lang="fr-BE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01697"/>
              </p:ext>
            </p:extLst>
          </p:nvPr>
        </p:nvGraphicFramePr>
        <p:xfrm>
          <a:off x="522536" y="2276872"/>
          <a:ext cx="8164264" cy="1443376"/>
        </p:xfrm>
        <a:graphic>
          <a:graphicData uri="http://schemas.openxmlformats.org/drawingml/2006/table">
            <a:tbl>
              <a:tblPr/>
              <a:tblGrid>
                <a:gridCol w="825172"/>
                <a:gridCol w="787087"/>
                <a:gridCol w="1421834"/>
                <a:gridCol w="609357"/>
                <a:gridCol w="4520814"/>
              </a:tblGrid>
              <a:tr h="601928"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APR-DRG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 (niveau de sévérité)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hospitalisation </a:t>
                      </a:r>
                      <a:br>
                        <a:rPr lang="fr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(H= hospitalisation classique, D= hospitalisation de jour)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51"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H-D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grp1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 des patients ayant bénéficié d'une libération du canal carpien </a:t>
                      </a:r>
                      <a:r>
                        <a:rPr lang="fr-BE" sz="1100" b="1" i="0" u="sng" strike="noStrike" dirty="0" smtClean="0"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</a:rPr>
                        <a:t>sans </a:t>
                      </a:r>
                      <a:r>
                        <a:rPr lang="fr-BE" sz="1100" b="1" i="0" u="sng" strike="noStrike" dirty="0"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</a:rPr>
                        <a:t>attestation d’anesthésie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en hospitalisation classique et de jour, de sévérité 1.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40"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H-D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grp2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 des patients ayant bénéficié d'une libération du canal carpien </a:t>
                      </a:r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fr-B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100" b="1" i="0" u="sng" strike="noStrike" dirty="0" smtClean="0"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</a:rPr>
                        <a:t>avec </a:t>
                      </a:r>
                      <a:r>
                        <a:rPr lang="fr-BE" sz="1100" b="1" i="0" u="sng" strike="noStrike" dirty="0"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</a:rPr>
                        <a:t>attestation d’anesthésie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en hospitalisation classique et de jour, de sévérité 1.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6632"/>
              </p:ext>
            </p:extLst>
          </p:nvPr>
        </p:nvGraphicFramePr>
        <p:xfrm>
          <a:off x="539552" y="4891411"/>
          <a:ext cx="8136904" cy="894184"/>
        </p:xfrm>
        <a:graphic>
          <a:graphicData uri="http://schemas.openxmlformats.org/drawingml/2006/table">
            <a:tbl>
              <a:tblPr/>
              <a:tblGrid>
                <a:gridCol w="825172"/>
                <a:gridCol w="787087"/>
                <a:gridCol w="1421834"/>
                <a:gridCol w="609357"/>
                <a:gridCol w="4493454"/>
              </a:tblGrid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grp1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 des patients ayant bénéficié d'une prothèse de hanche, en hospitalisation classique, </a:t>
                      </a:r>
                      <a:r>
                        <a:rPr lang="fr-BE" sz="1100" b="1" i="0" u="sng" strike="noStrike" dirty="0"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</a:rPr>
                        <a:t>de sévérité 1</a:t>
                      </a:r>
                      <a:r>
                        <a:rPr lang="fr-BE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6"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grp1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Groupe des patients ayant bénéficié d'une prothèse de hanche, en hospitalisation classique</a:t>
                      </a:r>
                      <a:r>
                        <a:rPr lang="fr-BE" sz="1100" b="1" i="0" u="none" strike="noStrike" dirty="0"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BE" sz="1100" b="1" i="0" u="sng" strike="noStrike" dirty="0">
                          <a:solidFill>
                            <a:srgbClr val="F79646"/>
                          </a:solidFill>
                          <a:effectLst/>
                          <a:latin typeface="Calibri" panose="020F0502020204030204" pitchFamily="34" charset="0"/>
                        </a:rPr>
                        <a:t>de sévérité 2</a:t>
                      </a:r>
                      <a:r>
                        <a:rPr lang="fr-BE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1684338" y="1625600"/>
            <a:ext cx="82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20888" y="3875088"/>
            <a:ext cx="820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84338" y="4641850"/>
            <a:ext cx="8207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72848" y="1566239"/>
            <a:ext cx="8207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195736" y="3068960"/>
            <a:ext cx="822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BE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89512" y="2381177"/>
            <a:ext cx="820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940152" y="6536377"/>
            <a:ext cx="29523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b="1" dirty="0" smtClean="0">
                <a:solidFill>
                  <a:srgbClr val="FF0000"/>
                </a:solidFill>
              </a:rPr>
              <a:t>*</a:t>
            </a:r>
            <a:r>
              <a:rPr lang="fr-BE" sz="900" b="1" dirty="0" smtClean="0">
                <a:solidFill>
                  <a:srgbClr val="FFFF00"/>
                </a:solidFill>
              </a:rPr>
              <a:t> </a:t>
            </a:r>
            <a:r>
              <a:rPr lang="fr-BE" sz="700" dirty="0" smtClean="0">
                <a:solidFill>
                  <a:prstClr val="black"/>
                </a:solidFill>
              </a:rPr>
              <a:t>Personnel de l’Université de Liège                   Entités transversales</a:t>
            </a:r>
            <a:endParaRPr lang="fr-BE" sz="7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6336" y="6602868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E3A5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1702727454"/>
              </p:ext>
            </p:extLst>
          </p:nvPr>
        </p:nvGraphicFramePr>
        <p:xfrm>
          <a:off x="179512" y="908720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1484784"/>
            <a:ext cx="8640000" cy="43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E3A5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Appui méthodologique aux Projets GSI et Planification (APP)</a:t>
            </a: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Noémi Javaux</a:t>
            </a:r>
          </a:p>
          <a:p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31840" y="4365104"/>
            <a:ext cx="2664000" cy="46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réseau</a:t>
            </a:r>
            <a:br>
              <a:rPr lang="fr-BE" sz="900" b="1" dirty="0" smtClean="0">
                <a:solidFill>
                  <a:srgbClr val="1E3A5C"/>
                </a:solidFill>
              </a:rPr>
            </a:br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Simon François</a:t>
            </a:r>
            <a:r>
              <a:rPr lang="fr-BE" sz="800" b="1" dirty="0" smtClean="0">
                <a:solidFill>
                  <a:srgbClr val="FF0000"/>
                </a:solidFill>
              </a:rPr>
              <a:t>*</a:t>
            </a:r>
            <a:r>
              <a:rPr lang="fr-BE" sz="800" b="1" dirty="0" smtClean="0">
                <a:solidFill>
                  <a:srgbClr val="1E3A5C"/>
                </a:solidFill>
              </a:rPr>
              <a:t> 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31840" y="4869199"/>
            <a:ext cx="2664000" cy="46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systèmes</a:t>
            </a:r>
            <a:br>
              <a:rPr lang="fr-BE" sz="900" b="1" dirty="0" smtClean="0">
                <a:solidFill>
                  <a:srgbClr val="1E3A5C"/>
                </a:solidFill>
              </a:rPr>
            </a:br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Claudio Virgilii</a:t>
            </a:r>
            <a:r>
              <a:rPr lang="fr-BE" sz="800" b="1" dirty="0" smtClean="0">
                <a:solidFill>
                  <a:srgbClr val="FF0000"/>
                </a:solidFill>
              </a:rPr>
              <a:t>*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31840" y="5373216"/>
            <a:ext cx="2664000" cy="46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téléphonie</a:t>
            </a:r>
            <a:br>
              <a:rPr lang="fr-BE" sz="900" b="1" dirty="0" smtClean="0">
                <a:solidFill>
                  <a:srgbClr val="1E3A5C"/>
                </a:solidFill>
              </a:rPr>
            </a:br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Vincent Garroy</a:t>
            </a:r>
            <a:r>
              <a:rPr lang="fr-BE" sz="800" b="1" dirty="0" smtClean="0">
                <a:solidFill>
                  <a:srgbClr val="FF0000"/>
                </a:solidFill>
              </a:rPr>
              <a:t>*</a:t>
            </a:r>
            <a:r>
              <a:rPr lang="fr-BE" sz="800" b="1" dirty="0" smtClean="0">
                <a:solidFill>
                  <a:srgbClr val="1E3A5C"/>
                </a:solidFill>
              </a:rPr>
              <a:t> 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31840" y="3861048"/>
            <a:ext cx="2664000" cy="46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helpdesk</a:t>
            </a:r>
            <a:br>
              <a:rPr lang="fr-BE" sz="900" b="1" dirty="0" smtClean="0">
                <a:solidFill>
                  <a:srgbClr val="1E3A5C"/>
                </a:solidFill>
              </a:rPr>
            </a:br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Didier Degey</a:t>
            </a:r>
            <a:r>
              <a:rPr lang="fr-BE" sz="800" b="1" dirty="0" smtClean="0">
                <a:solidFill>
                  <a:srgbClr val="FF0000"/>
                </a:solidFill>
              </a:rPr>
              <a:t>*</a:t>
            </a:r>
            <a:r>
              <a:rPr lang="fr-BE" sz="800" b="1" dirty="0" smtClean="0">
                <a:solidFill>
                  <a:srgbClr val="1E3A5C"/>
                </a:solidFill>
              </a:rPr>
              <a:t> 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3824" y="3861048"/>
            <a:ext cx="2592000" cy="723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médical</a:t>
            </a:r>
          </a:p>
          <a:p>
            <a:r>
              <a:rPr lang="fr-BE" sz="800" b="1" dirty="0" smtClean="0">
                <a:solidFill>
                  <a:srgbClr val="1E3A5C"/>
                </a:solidFill>
              </a:rPr>
              <a:t/>
            </a:r>
            <a:br>
              <a:rPr lang="fr-BE" sz="800" b="1" dirty="0" smtClean="0">
                <a:solidFill>
                  <a:srgbClr val="1E3A5C"/>
                </a:solidFill>
              </a:rPr>
            </a:br>
            <a:r>
              <a:rPr lang="fr-BE" sz="800" b="1" dirty="0" smtClean="0">
                <a:solidFill>
                  <a:srgbClr val="1E3A5C"/>
                </a:solidFill>
              </a:rPr>
              <a:t>Responsable de secteur : Michel Raze</a:t>
            </a:r>
          </a:p>
          <a:p>
            <a:endParaRPr lang="fr-BE" sz="800" b="1" dirty="0">
              <a:solidFill>
                <a:srgbClr val="1E3A5C"/>
              </a:solidFill>
            </a:endParaRPr>
          </a:p>
          <a:p>
            <a:endParaRPr lang="fr-BE" sz="800" b="1" dirty="0" smtClean="0">
              <a:solidFill>
                <a:srgbClr val="1E3A5C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824" y="4653136"/>
            <a:ext cx="2592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 administratif</a:t>
            </a:r>
          </a:p>
          <a:p>
            <a:r>
              <a:rPr lang="fr-BE" sz="800" b="1" dirty="0" smtClean="0">
                <a:solidFill>
                  <a:srgbClr val="1E3A5C"/>
                </a:solidFill>
              </a:rPr>
              <a:t/>
            </a:r>
            <a:br>
              <a:rPr lang="fr-BE" sz="800" b="1" dirty="0" smtClean="0">
                <a:solidFill>
                  <a:srgbClr val="1E3A5C"/>
                </a:solidFill>
              </a:rPr>
            </a:br>
            <a:r>
              <a:rPr lang="fr-BE" sz="800" b="1" dirty="0" smtClean="0">
                <a:solidFill>
                  <a:srgbClr val="1E3A5C"/>
                </a:solidFill>
              </a:rPr>
              <a:t>Responsable de secteur :</a:t>
            </a:r>
            <a:r>
              <a:rPr lang="fr-BE" sz="800" i="1" dirty="0" smtClean="0">
                <a:solidFill>
                  <a:srgbClr val="1E3A5C"/>
                </a:solidFill>
              </a:rPr>
              <a:t>Eric Waseige</a:t>
            </a:r>
            <a:endParaRPr lang="fr-BE" sz="800" b="1" i="1" dirty="0">
              <a:solidFill>
                <a:srgbClr val="1E3A5C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824" y="5445304"/>
            <a:ext cx="2592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 offre aux patients et médecins extérieurs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1856" y="1988840"/>
            <a:ext cx="2952000" cy="446449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sz="1600" b="1" cap="all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Gestion des informations médico-économiques</a:t>
            </a: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 smtClean="0">
              <a:solidFill>
                <a:srgbClr val="FFC000"/>
              </a:solidFill>
            </a:endParaRPr>
          </a:p>
          <a:p>
            <a:pPr algn="ctr"/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92472" y="3501080"/>
            <a:ext cx="2628000" cy="6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codage et nomenclature</a:t>
            </a:r>
          </a:p>
          <a:p>
            <a:pPr algn="ctr"/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Stéphanie Leroy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92472" y="4221167"/>
            <a:ext cx="2628000" cy="6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exploitation des données</a:t>
            </a:r>
          </a:p>
          <a:p>
            <a:pPr algn="ctr"/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Jessica Jacques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92472" y="4941168"/>
            <a:ext cx="2628000" cy="6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appui à la recherche clinique et biostatistique</a:t>
            </a:r>
          </a:p>
          <a:p>
            <a:pPr algn="ctr"/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Nathalie Maes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92472" y="5661311"/>
            <a:ext cx="2628000" cy="6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 gestion des dossiers médicaux</a:t>
            </a:r>
          </a:p>
          <a:p>
            <a:pPr algn="ctr"/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Jocelyne Kariger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131840" y="5877271"/>
            <a:ext cx="2664000" cy="46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1E3A5C"/>
                </a:solidFill>
              </a:rPr>
              <a:t>Secteur  web et portail</a:t>
            </a:r>
            <a:br>
              <a:rPr lang="fr-BE" sz="900" b="1" dirty="0" smtClean="0">
                <a:solidFill>
                  <a:srgbClr val="1E3A5C"/>
                </a:solidFill>
              </a:rPr>
            </a:br>
            <a:endParaRPr lang="fr-BE" sz="900" b="1" dirty="0" smtClean="0">
              <a:solidFill>
                <a:srgbClr val="1E3A5C"/>
              </a:solidFill>
            </a:endParaRPr>
          </a:p>
          <a:p>
            <a:r>
              <a:rPr lang="fr-BE" sz="800" b="1" dirty="0" smtClean="0">
                <a:solidFill>
                  <a:srgbClr val="1E3A5C"/>
                </a:solidFill>
              </a:rPr>
              <a:t>Responsable de secteur : </a:t>
            </a:r>
            <a:r>
              <a:rPr lang="fr-BE" sz="800" i="1" dirty="0" smtClean="0">
                <a:solidFill>
                  <a:srgbClr val="1E3A5C"/>
                </a:solidFill>
              </a:rPr>
              <a:t>Frédéric </a:t>
            </a:r>
            <a:r>
              <a:rPr lang="fr-BE" sz="800" i="1" dirty="0" err="1" smtClean="0">
                <a:solidFill>
                  <a:srgbClr val="1E3A5C"/>
                </a:solidFill>
              </a:rPr>
              <a:t>Geraerds</a:t>
            </a:r>
            <a:r>
              <a:rPr lang="fr-BE" sz="800" b="1" dirty="0" smtClean="0">
                <a:solidFill>
                  <a:srgbClr val="FF0000"/>
                </a:solidFill>
              </a:rPr>
              <a:t>*</a:t>
            </a:r>
            <a:r>
              <a:rPr lang="fr-BE" sz="800" b="1" dirty="0" smtClean="0">
                <a:solidFill>
                  <a:srgbClr val="1E3A5C"/>
                </a:solidFill>
              </a:rPr>
              <a:t> </a:t>
            </a:r>
            <a:endParaRPr lang="fr-BE" sz="800" b="1" dirty="0">
              <a:solidFill>
                <a:srgbClr val="1E3A5C"/>
              </a:solidFill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accent6"/>
                </a:solidFill>
              </a:rPr>
              <a:t>Gestion des Systèmes d’Informations</a:t>
            </a:r>
            <a:endParaRPr lang="fr-BE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23863" y="115888"/>
            <a:ext cx="8720137" cy="1143000"/>
          </a:xfrm>
        </p:spPr>
        <p:txBody>
          <a:bodyPr/>
          <a:lstStyle/>
          <a:p>
            <a:pPr eaLnBrk="1" hangingPunct="1"/>
            <a:r>
              <a:rPr lang="fr-BE" altLang="fr-FR" dirty="0" smtClean="0"/>
              <a:t>Sommaire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1024989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1684338" y="1625600"/>
            <a:ext cx="82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20888" y="2343150"/>
            <a:ext cx="822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3600" y="3109913"/>
            <a:ext cx="8207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20888" y="3875088"/>
            <a:ext cx="820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84338" y="4641850"/>
            <a:ext cx="8207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71261" y="1577181"/>
            <a:ext cx="822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46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79646"/>
                </a:solidFill>
              </a:rPr>
              <a:t>Rôle et missions du </a:t>
            </a:r>
            <a:r>
              <a:rPr lang="fr-BE" dirty="0" smtClean="0">
                <a:solidFill>
                  <a:srgbClr val="3A6DAC"/>
                </a:solidFill>
              </a:rPr>
              <a:t>SIMÉ</a:t>
            </a:r>
            <a:endParaRPr lang="fr-BE" dirty="0">
              <a:solidFill>
                <a:srgbClr val="3A6DA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sz="2400" dirty="0"/>
              <a:t>Mettre à disposition les données cliniques, stockées sous format papier ou informatisées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400" dirty="0"/>
              <a:t>Coder les informations médicales et s’assurer de la cohérence du signalétique patient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400" b="1" dirty="0"/>
              <a:t>Analyser l’activité de l’Institution et ses composantes médico-économiques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400" dirty="0"/>
              <a:t>Apporter un support méthodologique à la recherche clinique, y compris dans ses aspects </a:t>
            </a:r>
            <a:r>
              <a:rPr lang="fr-BE" sz="2400" dirty="0" err="1"/>
              <a:t>biostatistiques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2180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720138" cy="1143000"/>
          </a:xfrm>
        </p:spPr>
        <p:txBody>
          <a:bodyPr/>
          <a:lstStyle/>
          <a:p>
            <a:r>
              <a:rPr lang="fr-BE" altLang="fr-FR" dirty="0" smtClean="0">
                <a:solidFill>
                  <a:srgbClr val="F79646"/>
                </a:solidFill>
              </a:rPr>
              <a:t>Les enjeux du </a:t>
            </a:r>
            <a:r>
              <a:rPr lang="fr-BE" dirty="0">
                <a:solidFill>
                  <a:srgbClr val="3A6DAC"/>
                </a:solidFill>
              </a:rPr>
              <a:t>SIMÉ</a:t>
            </a:r>
            <a:endParaRPr lang="fr-BE" altLang="fr-FR" dirty="0" smtClean="0">
              <a:solidFill>
                <a:srgbClr val="F79646"/>
              </a:solidFill>
            </a:endParaRP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13300"/>
          </a:xfrm>
        </p:spPr>
        <p:txBody>
          <a:bodyPr/>
          <a:lstStyle/>
          <a:p>
            <a:r>
              <a:rPr lang="fr-BE" altLang="fr-FR" sz="2800" dirty="0" smtClean="0"/>
              <a:t>Nécessité de redistribuer les forfaits</a:t>
            </a:r>
          </a:p>
          <a:p>
            <a:pPr lvl="1"/>
            <a:r>
              <a:rPr lang="fr-BE" altLang="fr-FR" dirty="0" smtClean="0"/>
              <a:t>Entre les UB </a:t>
            </a:r>
          </a:p>
          <a:p>
            <a:pPr lvl="1"/>
            <a:r>
              <a:rPr lang="fr-BE" altLang="fr-FR" dirty="0" smtClean="0"/>
              <a:t>Entre les prestataires (</a:t>
            </a:r>
            <a:r>
              <a:rPr lang="fr-BE" altLang="fr-FR" dirty="0" err="1" smtClean="0"/>
              <a:t>yc</a:t>
            </a:r>
            <a:r>
              <a:rPr lang="fr-BE" altLang="fr-FR" dirty="0" smtClean="0"/>
              <a:t> consultants et privés intra-muros)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altLang="fr-FR" sz="2800" i="1" dirty="0" smtClean="0"/>
              <a:t>Tout en limitant la production médicale à l’acte </a:t>
            </a:r>
          </a:p>
        </p:txBody>
      </p:sp>
      <p:pic>
        <p:nvPicPr>
          <p:cNvPr id="4" name="Image 3" descr="http://www.prescrire.org/Docu/Images/BDsPOSITIONS/31492_292_2_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504825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003763" y="2062216"/>
            <a:ext cx="3528392" cy="18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fr-BE" sz="2400" kern="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72373" y="4149080"/>
            <a:ext cx="2866177" cy="21889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La rentrée </a:t>
            </a:r>
            <a:r>
              <a:rPr lang="fr-BE" sz="2000" dirty="0" smtClean="0"/>
              <a:t>financière sur ces pathologies dépendra </a:t>
            </a:r>
            <a:r>
              <a:rPr lang="fr-BE" sz="2000" dirty="0"/>
              <a:t>du nombre d’admissions et non plus de la quantité d’actes prestés</a:t>
            </a:r>
          </a:p>
        </p:txBody>
      </p:sp>
    </p:spTree>
    <p:extLst>
      <p:ext uri="{BB962C8B-B14F-4D97-AF65-F5344CB8AC3E}">
        <p14:creationId xmlns:p14="http://schemas.microsoft.com/office/powerpoint/2010/main" val="26938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40104" cy="857250"/>
          </a:xfrm>
        </p:spPr>
        <p:txBody>
          <a:bodyPr>
            <a:normAutofit fontScale="90000"/>
          </a:bodyPr>
          <a:lstStyle/>
          <a:p>
            <a:r>
              <a:rPr lang="fr-BE" altLang="fr-FR" dirty="0" smtClean="0">
                <a:solidFill>
                  <a:srgbClr val="F79646"/>
                </a:solidFill>
              </a:rPr>
              <a:t>Les analyses faites par le </a:t>
            </a:r>
            <a:r>
              <a:rPr lang="fr-BE" dirty="0" smtClean="0">
                <a:solidFill>
                  <a:srgbClr val="3A6DAC"/>
                </a:solidFill>
              </a:rPr>
              <a:t>SIMÉ</a:t>
            </a:r>
            <a:br>
              <a:rPr lang="fr-BE" dirty="0" smtClean="0">
                <a:solidFill>
                  <a:srgbClr val="3A6DAC"/>
                </a:solidFill>
              </a:rPr>
            </a:br>
            <a:r>
              <a:rPr lang="fr-BE" sz="2200" dirty="0" smtClean="0">
                <a:solidFill>
                  <a:schemeClr val="accent6"/>
                </a:solidFill>
              </a:rPr>
              <a:t>en collaboration </a:t>
            </a:r>
            <a:r>
              <a:rPr lang="fr-BE" sz="2200" dirty="0">
                <a:solidFill>
                  <a:schemeClr val="accent6"/>
                </a:solidFill>
              </a:rPr>
              <a:t>avec le service de facturation</a:t>
            </a:r>
            <a:endParaRPr lang="fr-BE" altLang="fr-FR" sz="2200" dirty="0" smtClean="0">
              <a:solidFill>
                <a:schemeClr val="accent6"/>
              </a:solidFill>
            </a:endParaRPr>
          </a:p>
        </p:txBody>
      </p:sp>
      <p:sp>
        <p:nvSpPr>
          <p:cNvPr id="5632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84576"/>
          </a:xfrm>
        </p:spPr>
        <p:txBody>
          <a:bodyPr>
            <a:normAutofit lnSpcReduction="10000"/>
          </a:bodyPr>
          <a:lstStyle/>
          <a:p>
            <a:r>
              <a:rPr lang="fr-BE" sz="2400" dirty="0" smtClean="0"/>
              <a:t>Les simulations ont été réalisées sur </a:t>
            </a:r>
            <a:r>
              <a:rPr lang="fr-BE" sz="2400" dirty="0"/>
              <a:t>base d’un feedback reçu de l’INAMI qui </a:t>
            </a:r>
            <a:endParaRPr lang="fr-BE" sz="2400" dirty="0" smtClean="0"/>
          </a:p>
          <a:p>
            <a:pPr marL="857250" lvl="1" indent="-457200"/>
            <a:r>
              <a:rPr lang="fr-BE" sz="2000" dirty="0" smtClean="0"/>
              <a:t>identifiait </a:t>
            </a:r>
            <a:r>
              <a:rPr lang="fr-BE" sz="2000" dirty="0"/>
              <a:t>les séjours RHM de 2016 (codés en ICD 10/version </a:t>
            </a:r>
            <a:r>
              <a:rPr lang="fr-BE" sz="2000" dirty="0" smtClean="0"/>
              <a:t>34), </a:t>
            </a:r>
          </a:p>
          <a:p>
            <a:pPr marL="857250" lvl="1" indent="-457200"/>
            <a:r>
              <a:rPr lang="fr-BE" sz="2000" dirty="0" smtClean="0"/>
              <a:t>appartenant </a:t>
            </a:r>
            <a:r>
              <a:rPr lang="fr-BE" sz="2000" dirty="0"/>
              <a:t>aux clusters basse variabilité, </a:t>
            </a:r>
            <a:endParaRPr lang="fr-BE" sz="2000" dirty="0" smtClean="0"/>
          </a:p>
          <a:p>
            <a:pPr marL="857250" lvl="1" indent="-457200"/>
            <a:r>
              <a:rPr lang="fr-BE" sz="2000" dirty="0" smtClean="0"/>
              <a:t>et </a:t>
            </a:r>
            <a:r>
              <a:rPr lang="fr-BE" sz="2000" dirty="0"/>
              <a:t>indiquait pour chaque séjour le montant  réellement facturé (par code de nomenclature) </a:t>
            </a:r>
            <a:r>
              <a:rPr lang="fr-BE" sz="2000" dirty="0" smtClean="0"/>
              <a:t> ainsi que le </a:t>
            </a:r>
            <a:r>
              <a:rPr lang="fr-BE" sz="2000" dirty="0"/>
              <a:t>montant forfaitaire alloué au séjour et la valeur correspondante par code de nomenclature.</a:t>
            </a:r>
          </a:p>
          <a:p>
            <a:pPr marL="457200" indent="-457200">
              <a:buFont typeface="+mj-lt"/>
              <a:buAutoNum type="arabicPeriod"/>
            </a:pPr>
            <a:endParaRPr lang="fr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/>
              <a:t>Les </a:t>
            </a:r>
            <a:r>
              <a:rPr lang="fr-BE" sz="2400" dirty="0"/>
              <a:t>analyses réalisées visaient dès lors à :</a:t>
            </a:r>
          </a:p>
          <a:p>
            <a:pPr marL="857250" lvl="1" indent="-457200"/>
            <a:r>
              <a:rPr lang="fr-BE" sz="2000" dirty="0"/>
              <a:t>q</a:t>
            </a:r>
            <a:r>
              <a:rPr lang="fr-BE" sz="2000" dirty="0" smtClean="0"/>
              <a:t>uantifier pour le CHU de Liège </a:t>
            </a:r>
            <a:r>
              <a:rPr lang="fr-BE" sz="2000" b="1" dirty="0"/>
              <a:t>la proportion de séjours </a:t>
            </a:r>
            <a:r>
              <a:rPr lang="fr-BE" sz="2000" dirty="0"/>
              <a:t>impactés, </a:t>
            </a:r>
          </a:p>
          <a:p>
            <a:pPr marL="857250" lvl="1" indent="-457200"/>
            <a:r>
              <a:rPr lang="fr-BE" sz="2000" dirty="0"/>
              <a:t>évaluer les </a:t>
            </a:r>
            <a:r>
              <a:rPr lang="fr-BE" sz="2000" b="1" dirty="0"/>
              <a:t>gains et pertes financiers </a:t>
            </a:r>
            <a:r>
              <a:rPr lang="fr-BE" sz="2000" dirty="0"/>
              <a:t>attendus par pathologie </a:t>
            </a:r>
          </a:p>
          <a:p>
            <a:pPr marL="857250" lvl="1" indent="-457200"/>
            <a:r>
              <a:rPr lang="fr-BE" sz="2000" dirty="0"/>
              <a:t>identifier une </a:t>
            </a:r>
            <a:r>
              <a:rPr lang="fr-BE" sz="2000" b="1" dirty="0"/>
              <a:t>méthode de redistribution </a:t>
            </a:r>
            <a:r>
              <a:rPr lang="fr-BE" sz="2000" dirty="0"/>
              <a:t>du montant des forfaits entre les services médicaux / </a:t>
            </a:r>
            <a:r>
              <a:rPr lang="fr-BE" sz="2000" dirty="0" smtClean="0"/>
              <a:t>prestataires,</a:t>
            </a:r>
          </a:p>
          <a:p>
            <a:pPr marL="1257300" lvl="2" indent="-457200"/>
            <a:r>
              <a:rPr lang="fr-BE" sz="1600" dirty="0" smtClean="0"/>
              <a:t>équitable </a:t>
            </a:r>
            <a:r>
              <a:rPr lang="fr-BE" sz="1600" dirty="0"/>
              <a:t>entre les services médicaux </a:t>
            </a:r>
            <a:endParaRPr lang="fr-BE" sz="1600" dirty="0" smtClean="0"/>
          </a:p>
          <a:p>
            <a:pPr marL="1257300" lvl="2" indent="-457200"/>
            <a:r>
              <a:rPr lang="fr-BE" sz="1600" dirty="0"/>
              <a:t>e</a:t>
            </a:r>
            <a:r>
              <a:rPr lang="fr-BE" sz="1600" dirty="0" smtClean="0"/>
              <a:t>n cohérence avec les enjeux </a:t>
            </a:r>
            <a:r>
              <a:rPr lang="fr-BE" sz="1600" dirty="0"/>
              <a:t>de la réforme. </a:t>
            </a:r>
            <a:endParaRPr lang="fr-BE" altLang="fr-FR" sz="1600" dirty="0"/>
          </a:p>
          <a:p>
            <a:pPr marL="457200" indent="-457200">
              <a:buFont typeface="+mj-lt"/>
              <a:buAutoNum type="arabicPeriod"/>
            </a:pPr>
            <a:endParaRPr lang="fr-BE" altLang="fr-FR" sz="2400" i="1" dirty="0"/>
          </a:p>
          <a:p>
            <a:pPr marL="457200" indent="-457200">
              <a:buFont typeface="+mj-lt"/>
              <a:buAutoNum type="arabicPeriod"/>
            </a:pPr>
            <a:endParaRPr lang="fr-BE" alt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7651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1684338" y="1625600"/>
            <a:ext cx="82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35051" y="3126029"/>
            <a:ext cx="820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84338" y="4641850"/>
            <a:ext cx="8207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72848" y="1566239"/>
            <a:ext cx="8207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2044529" y="3837391"/>
            <a:ext cx="822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BE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89512" y="2381177"/>
            <a:ext cx="820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484784"/>
            <a:ext cx="8637587" cy="1662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 Concerne 6916 séjours </a:t>
            </a:r>
            <a:r>
              <a:rPr lang="fr-B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fr-BE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2016</a:t>
            </a: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, soit 8% des séjours</a:t>
            </a:r>
            <a:endParaRPr lang="fr-BE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BE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endParaRPr lang="fr-BE" sz="2800" b="1" dirty="0"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endParaRPr lang="fr-BE" sz="2800" dirty="0"/>
          </a:p>
        </p:txBody>
      </p:sp>
      <p:sp>
        <p:nvSpPr>
          <p:cNvPr id="15363" name="Titre 1"/>
          <p:cNvSpPr>
            <a:spLocks noGrp="1"/>
          </p:cNvSpPr>
          <p:nvPr>
            <p:ph type="title"/>
          </p:nvPr>
        </p:nvSpPr>
        <p:spPr>
          <a:xfrm>
            <a:off x="423863" y="163513"/>
            <a:ext cx="8720137" cy="1143000"/>
          </a:xfrm>
        </p:spPr>
        <p:txBody>
          <a:bodyPr/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Impact global CHU de Liège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22169"/>
              </p:ext>
            </p:extLst>
          </p:nvPr>
        </p:nvGraphicFramePr>
        <p:xfrm>
          <a:off x="1403648" y="2243698"/>
          <a:ext cx="6053138" cy="129381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813763"/>
                <a:gridCol w="1842715"/>
                <a:gridCol w="2234167"/>
                <a:gridCol w="1162493"/>
              </a:tblGrid>
              <a:tr h="60431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 smtClean="0">
                          <a:effectLst/>
                        </a:rPr>
                        <a:t>    2016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 smtClean="0">
                          <a:effectLst/>
                        </a:rPr>
                        <a:t>Admissions CHU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dirty="0" smtClean="0">
                          <a:effectLst/>
                        </a:rPr>
                        <a:t>  Admissions      Basse</a:t>
                      </a:r>
                      <a:r>
                        <a:rPr lang="fr-BE" sz="1800" b="1" u="none" strike="noStrike" baseline="0" dirty="0" smtClean="0">
                          <a:effectLst/>
                        </a:rPr>
                        <a:t> variabilité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1" u="none" strike="noStrike" dirty="0">
                          <a:effectLst/>
                        </a:rPr>
                        <a:t>%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</a:tr>
              <a:tr h="326294"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 smtClean="0">
                          <a:effectLst/>
                        </a:rPr>
                        <a:t>HC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</a:rPr>
                        <a:t>41 375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4 902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</a:tr>
              <a:tr h="363208"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u="none" strike="noStrike" dirty="0" smtClean="0">
                          <a:effectLst/>
                        </a:rPr>
                        <a:t>HDJ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 smtClean="0">
                          <a:effectLst/>
                        </a:rPr>
                        <a:t>46 924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B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014</a:t>
                      </a:r>
                      <a:endParaRPr lang="fr-B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" marR="5472" marT="5469" marB="0" anchor="b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7584" y="4156077"/>
            <a:ext cx="8856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BE" altLang="fr-FR" sz="2800" dirty="0" smtClean="0">
                <a:latin typeface="Calibri" panose="020F0502020204030204" pitchFamily="34" charset="0"/>
              </a:rPr>
              <a:t> Aurait impacté 0,42 </a:t>
            </a:r>
            <a:r>
              <a:rPr lang="fr-BE" altLang="fr-FR" sz="2800" dirty="0">
                <a:latin typeface="Calibri" panose="020F0502020204030204" pitchFamily="34" charset="0"/>
              </a:rPr>
              <a:t>% des honoraires totaux</a:t>
            </a:r>
            <a:endParaRPr lang="fr-BE" altLang="fr-FR" sz="2800" b="1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BE" altLang="fr-FR" sz="2800" dirty="0"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9592" y="6119346"/>
            <a:ext cx="8244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BE" altLang="fr-F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955" y="1916832"/>
            <a:ext cx="8777287" cy="20928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B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Le CHU de Liège est </a:t>
            </a: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le seul hôpital </a:t>
            </a:r>
            <a:r>
              <a:rPr lang="fr-B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universitaire à </a:t>
            </a: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</a:rPr>
              <a:t>avoir une différence positive entre dépenses et forfaits reçus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BE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endParaRPr lang="fr-BE" sz="2800" b="1" dirty="0"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endParaRPr lang="fr-BE" sz="2800" dirty="0"/>
          </a:p>
        </p:txBody>
      </p:sp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959012" y="180161"/>
            <a:ext cx="696622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Impact global CHU vs. les autres hôpitaux universitaires</a:t>
            </a:r>
          </a:p>
        </p:txBody>
      </p:sp>
      <p:pic>
        <p:nvPicPr>
          <p:cNvPr id="17412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122613"/>
            <a:ext cx="75438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5521648"/>
            <a:ext cx="7128792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21683" r="79001" b="26350"/>
          <a:stretch/>
        </p:blipFill>
        <p:spPr bwMode="auto">
          <a:xfrm>
            <a:off x="1475656" y="3576043"/>
            <a:ext cx="864096" cy="194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F79646"/>
                </a:solidFill>
              </a:rPr>
              <a:t>Impact par pathologie</a:t>
            </a:r>
            <a:br>
              <a:rPr lang="fr-BE" dirty="0" smtClean="0">
                <a:solidFill>
                  <a:srgbClr val="F79646"/>
                </a:solidFill>
              </a:rPr>
            </a:br>
            <a:r>
              <a:rPr lang="fr-BE" dirty="0" smtClean="0">
                <a:solidFill>
                  <a:srgbClr val="F79646"/>
                </a:solidFill>
              </a:rPr>
              <a:t>- DRG en gain -</a:t>
            </a:r>
            <a:endParaRPr lang="fr-BE" dirty="0">
              <a:solidFill>
                <a:srgbClr val="F7964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68877" b="54333"/>
          <a:stretch/>
        </p:blipFill>
        <p:spPr>
          <a:xfrm>
            <a:off x="251520" y="1556792"/>
            <a:ext cx="4540446" cy="4994491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4" r="14540" b="54351"/>
          <a:stretch/>
        </p:blipFill>
        <p:spPr bwMode="auto">
          <a:xfrm>
            <a:off x="4799098" y="1556792"/>
            <a:ext cx="4344902" cy="49944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1520" y="2492896"/>
            <a:ext cx="8784976" cy="7200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11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45668" r="68877" b="2437"/>
          <a:stretch/>
        </p:blipFill>
        <p:spPr>
          <a:xfrm>
            <a:off x="108956" y="1114037"/>
            <a:ext cx="4451404" cy="5564257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4" t="45649" r="14540" b="2438"/>
          <a:stretch/>
        </p:blipFill>
        <p:spPr bwMode="auto">
          <a:xfrm>
            <a:off x="4560360" y="1143000"/>
            <a:ext cx="4351356" cy="5535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rgbClr val="F79646"/>
                </a:solidFill>
              </a:rPr>
              <a:t>Impact par pathologie</a:t>
            </a:r>
            <a:br>
              <a:rPr lang="fr-BE" dirty="0" smtClean="0">
                <a:solidFill>
                  <a:srgbClr val="F79646"/>
                </a:solidFill>
              </a:rPr>
            </a:br>
            <a:r>
              <a:rPr lang="fr-BE" dirty="0" smtClean="0">
                <a:solidFill>
                  <a:srgbClr val="F79646"/>
                </a:solidFill>
              </a:rPr>
              <a:t>- DRG en perte -</a:t>
            </a:r>
            <a:endParaRPr lang="fr-BE" dirty="0">
              <a:solidFill>
                <a:srgbClr val="F79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6381327"/>
            <a:ext cx="8784976" cy="285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16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4"/>
          <a:stretch/>
        </p:blipFill>
        <p:spPr>
          <a:xfrm>
            <a:off x="473950" y="1844824"/>
            <a:ext cx="7990854" cy="3933629"/>
          </a:xfr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dirty="0" smtClean="0"/>
              <a:t>Impact par service médical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138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544959337"/>
              </p:ext>
            </p:extLst>
          </p:nvPr>
        </p:nvGraphicFramePr>
        <p:xfrm>
          <a:off x="179512" y="1450668"/>
          <a:ext cx="8445624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fr-BE" dirty="0" smtClean="0">
                <a:solidFill>
                  <a:srgbClr val="F79646"/>
                </a:solidFill>
              </a:rPr>
              <a:t>Impact par service médical</a:t>
            </a:r>
            <a:endParaRPr lang="fr-BE" dirty="0">
              <a:solidFill>
                <a:srgbClr val="F7964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1196752"/>
            <a:ext cx="1800200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dirty="0" smtClean="0"/>
              <a:t>Gain/perte en 000€</a:t>
            </a:r>
            <a:endParaRPr lang="fr-BE" sz="1050" dirty="0"/>
          </a:p>
        </p:txBody>
      </p:sp>
      <p:sp>
        <p:nvSpPr>
          <p:cNvPr id="13" name="ZoneTexte 12"/>
          <p:cNvSpPr txBox="1"/>
          <p:nvPr/>
        </p:nvSpPr>
        <p:spPr>
          <a:xfrm>
            <a:off x="7812360" y="4869160"/>
            <a:ext cx="122413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050" dirty="0" smtClean="0"/>
              <a:t>% des honoraires du service qui sont concernés  par les clusters</a:t>
            </a:r>
            <a:endParaRPr lang="fr-BE" sz="1050" dirty="0"/>
          </a:p>
        </p:txBody>
      </p:sp>
      <p:sp>
        <p:nvSpPr>
          <p:cNvPr id="14" name="Rectangle 13"/>
          <p:cNvSpPr/>
          <p:nvPr/>
        </p:nvSpPr>
        <p:spPr>
          <a:xfrm>
            <a:off x="5853463" y="1827991"/>
            <a:ext cx="2066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>
                <a:solidFill>
                  <a:srgbClr val="00B050"/>
                </a:solidFill>
                <a:latin typeface="Calibri" panose="020F0502020204030204" pitchFamily="34" charset="0"/>
              </a:rPr>
              <a:t>Cardiologie </a:t>
            </a:r>
            <a:r>
              <a:rPr lang="fr-BE" sz="16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interventionnelle</a:t>
            </a:r>
            <a:r>
              <a:rPr lang="fr-BE" sz="1600" i="1" dirty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91009" y="3908779"/>
            <a:ext cx="2149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Chirurgie </a:t>
            </a:r>
            <a:r>
              <a:rPr lang="fr-BE" sz="1600" i="1" dirty="0">
                <a:solidFill>
                  <a:srgbClr val="00B050"/>
                </a:solidFill>
                <a:latin typeface="Calibri" panose="020F0502020204030204" pitchFamily="34" charset="0"/>
              </a:rPr>
              <a:t>cardio-vasculaire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46648" y="5170359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Urologie</a:t>
            </a:r>
            <a:r>
              <a:rPr lang="fr-BE" sz="1600" i="1" dirty="0">
                <a:solidFill>
                  <a:schemeClr val="accent6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62000" y="43363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6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Chirurgie </a:t>
            </a:r>
            <a:r>
              <a:rPr lang="fr-BE" sz="1600" i="1" dirty="0">
                <a:solidFill>
                  <a:srgbClr val="00B050"/>
                </a:solidFill>
                <a:latin typeface="Calibri" panose="020F0502020204030204" pitchFamily="34" charset="0"/>
              </a:rPr>
              <a:t>abdominale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03227" y="5453695"/>
            <a:ext cx="2301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Chirurgie orthopédique</a:t>
            </a:r>
            <a:r>
              <a:rPr lang="fr-BE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29626" y="5840682"/>
            <a:ext cx="186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Gynécologie</a:t>
            </a:r>
            <a:endParaRPr lang="fr-BE" sz="16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636" y="5995900"/>
            <a:ext cx="1437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Cardiologie</a:t>
            </a:r>
            <a:endParaRPr lang="fr-BE" sz="16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718" y="4988564"/>
            <a:ext cx="814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ORL</a:t>
            </a:r>
            <a:endParaRPr lang="fr-BE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2641" y="4062365"/>
            <a:ext cx="2223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Chirurgie </a:t>
            </a:r>
            <a:r>
              <a:rPr lang="fr-BE" sz="1600" i="1" dirty="0">
                <a:solidFill>
                  <a:schemeClr val="accent6"/>
                </a:solidFill>
                <a:latin typeface="Calibri" panose="020F0502020204030204" pitchFamily="34" charset="0"/>
              </a:rPr>
              <a:t>de la main	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1955095" y="4385369"/>
            <a:ext cx="528673" cy="601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21" idx="0"/>
          </p:cNvCxnSpPr>
          <p:nvPr/>
        </p:nvCxnSpPr>
        <p:spPr>
          <a:xfrm flipH="1">
            <a:off x="2014500" y="5638058"/>
            <a:ext cx="22351" cy="357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346648" y="4597275"/>
            <a:ext cx="0" cy="335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203848" y="5157841"/>
            <a:ext cx="142800" cy="1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3067048" y="5329985"/>
            <a:ext cx="208200" cy="260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33196" y="-21265"/>
            <a:ext cx="9505056" cy="1037346"/>
          </a:xfrm>
        </p:spPr>
        <p:txBody>
          <a:bodyPr/>
          <a:lstStyle/>
          <a:p>
            <a:r>
              <a:rPr lang="fr-BE" dirty="0" smtClean="0">
                <a:solidFill>
                  <a:schemeClr val="accent6"/>
                </a:solidFill>
              </a:rPr>
              <a:t>Le CHU de Liège – </a:t>
            </a:r>
            <a:r>
              <a:rPr lang="fr-BE" sz="2800" dirty="0" smtClean="0">
                <a:solidFill>
                  <a:schemeClr val="accent6"/>
                </a:solidFill>
              </a:rPr>
              <a:t>capacité d’accueil</a:t>
            </a:r>
            <a:endParaRPr lang="fr-BE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6081"/>
            <a:ext cx="6930902" cy="31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135364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212754" cy="26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407272" y="4613988"/>
            <a:ext cx="4138335" cy="1149938"/>
            <a:chOff x="0" y="369921"/>
            <a:chExt cx="8229600" cy="1855620"/>
          </a:xfrm>
          <a:solidFill>
            <a:schemeClr val="accent6"/>
          </a:solidFill>
        </p:grpSpPr>
        <p:sp>
          <p:nvSpPr>
            <p:cNvPr id="9" name="Rectangle à coins arrondis 8"/>
            <p:cNvSpPr/>
            <p:nvPr/>
          </p:nvSpPr>
          <p:spPr>
            <a:xfrm>
              <a:off x="0" y="369921"/>
              <a:ext cx="8229600" cy="18556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90584" y="460505"/>
              <a:ext cx="8048432" cy="16744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fr-BE" sz="2400" dirty="0"/>
                <a:t>4</a:t>
              </a:r>
              <a:r>
                <a:rPr lang="fr-BE" sz="2400" dirty="0" smtClean="0"/>
                <a:t> </a:t>
              </a:r>
              <a:r>
                <a:rPr lang="fr-BE" sz="2400" dirty="0"/>
                <a:t>sites d’hospitalisation</a:t>
              </a:r>
            </a:p>
            <a:p>
              <a:r>
                <a:rPr lang="fr-BE" sz="2400" dirty="0"/>
                <a:t>7 sites de visites ambulatoires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5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8379326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1684338" y="1625600"/>
            <a:ext cx="82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35051" y="3126029"/>
            <a:ext cx="820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54926" y="3857228"/>
            <a:ext cx="8207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72848" y="1566239"/>
            <a:ext cx="8207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1713863" y="4595823"/>
            <a:ext cx="822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BE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89512" y="2381177"/>
            <a:ext cx="820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73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Plusieurs possibilités de </a:t>
            </a:r>
            <a:br>
              <a:rPr lang="fr-BE" altLang="fr-FR" dirty="0" smtClean="0">
                <a:solidFill>
                  <a:srgbClr val="F79646"/>
                </a:solidFill>
              </a:rPr>
            </a:br>
            <a:r>
              <a:rPr lang="fr-BE" altLang="fr-FR" dirty="0" smtClean="0">
                <a:solidFill>
                  <a:srgbClr val="F79646"/>
                </a:solidFill>
              </a:rPr>
              <a:t>distribution ont été testées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37112"/>
            <a:ext cx="2595630" cy="1944216"/>
          </a:xfrm>
          <a:prstGeom prst="rect">
            <a:avLst/>
          </a:prstGeom>
        </p:spPr>
      </p:pic>
      <p:sp>
        <p:nvSpPr>
          <p:cNvPr id="23" name="ZoneTexte 5"/>
          <p:cNvSpPr txBox="1">
            <a:spLocks noChangeArrowheads="1"/>
          </p:cNvSpPr>
          <p:nvPr/>
        </p:nvSpPr>
        <p:spPr bwMode="auto">
          <a:xfrm>
            <a:off x="571650" y="2564904"/>
            <a:ext cx="1889720" cy="175432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 dirty="0">
                <a:solidFill>
                  <a:schemeClr val="bg1"/>
                </a:solidFill>
                <a:latin typeface="Arial" panose="020B0604020202020204" pitchFamily="34" charset="0"/>
              </a:rPr>
              <a:t>Application stricte </a:t>
            </a:r>
            <a:r>
              <a:rPr lang="fr-BE" altLang="fr-FR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la consommation nationale par </a:t>
            </a:r>
            <a:r>
              <a:rPr lang="fr-BE" altLang="fr-FR" sz="1800" dirty="0">
                <a:solidFill>
                  <a:schemeClr val="bg1"/>
                </a:solidFill>
                <a:latin typeface="Arial" panose="020B0604020202020204" pitchFamily="34" charset="0"/>
              </a:rPr>
              <a:t>code de </a:t>
            </a:r>
            <a:r>
              <a:rPr lang="fr-BE" altLang="fr-FR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nomenclature</a:t>
            </a:r>
            <a:endParaRPr lang="fr-BE" alt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60232" y="2564904"/>
            <a:ext cx="1728192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BE" dirty="0"/>
              <a:t>Répartition du forfait sur base des actes prestés </a:t>
            </a:r>
          </a:p>
        </p:txBody>
      </p:sp>
      <p:sp>
        <p:nvSpPr>
          <p:cNvPr id="3" name="Double flèche horizontale 2"/>
          <p:cNvSpPr/>
          <p:nvPr/>
        </p:nvSpPr>
        <p:spPr>
          <a:xfrm>
            <a:off x="406400" y="1700808"/>
            <a:ext cx="8198048" cy="36004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5"/>
          <p:cNvCxnSpPr/>
          <p:nvPr/>
        </p:nvCxnSpPr>
        <p:spPr>
          <a:xfrm>
            <a:off x="971600" y="1916832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203848" y="1916832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292080" y="1916832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244408" y="1916832"/>
            <a:ext cx="0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39005" r="17010" b="37607"/>
          <a:stretch/>
        </p:blipFill>
        <p:spPr>
          <a:xfrm>
            <a:off x="7499176" y="3933056"/>
            <a:ext cx="1152128" cy="10875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149080"/>
            <a:ext cx="1840309" cy="13750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l="14636" t="8330" r="43609" b="4369"/>
          <a:stretch/>
        </p:blipFill>
        <p:spPr>
          <a:xfrm>
            <a:off x="7499176" y="5188440"/>
            <a:ext cx="1433468" cy="14639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l="23849" r="14340"/>
          <a:stretch/>
        </p:blipFill>
        <p:spPr>
          <a:xfrm>
            <a:off x="6116332" y="5718224"/>
            <a:ext cx="1160073" cy="9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73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Plusieurs possibilités de </a:t>
            </a:r>
            <a:br>
              <a:rPr lang="fr-BE" altLang="fr-FR" dirty="0" smtClean="0">
                <a:solidFill>
                  <a:srgbClr val="F79646"/>
                </a:solidFill>
              </a:rPr>
            </a:br>
            <a:r>
              <a:rPr lang="fr-BE" altLang="fr-FR" dirty="0" smtClean="0">
                <a:solidFill>
                  <a:srgbClr val="F79646"/>
                </a:solidFill>
              </a:rPr>
              <a:t>distribution ont été testées</a:t>
            </a:r>
          </a:p>
        </p:txBody>
      </p:sp>
      <p:sp>
        <p:nvSpPr>
          <p:cNvPr id="29699" name="ZoneTexte 5"/>
          <p:cNvSpPr txBox="1">
            <a:spLocks noChangeArrowheads="1"/>
          </p:cNvSpPr>
          <p:nvPr/>
        </p:nvSpPr>
        <p:spPr bwMode="auto">
          <a:xfrm>
            <a:off x="251520" y="1772816"/>
            <a:ext cx="8555682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 dirty="0">
                <a:solidFill>
                  <a:schemeClr val="bg1"/>
                </a:solidFill>
                <a:latin typeface="Arial" panose="020B0604020202020204" pitchFamily="34" charset="0"/>
              </a:rPr>
              <a:t>Application stricte </a:t>
            </a:r>
            <a:r>
              <a:rPr lang="fr-BE" altLang="fr-FR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la consommation nationale par </a:t>
            </a:r>
            <a:r>
              <a:rPr lang="fr-BE" altLang="fr-FR" sz="1800" dirty="0">
                <a:solidFill>
                  <a:schemeClr val="bg1"/>
                </a:solidFill>
                <a:latin typeface="Arial" panose="020B0604020202020204" pitchFamily="34" charset="0"/>
              </a:rPr>
              <a:t>code de </a:t>
            </a:r>
            <a:r>
              <a:rPr lang="fr-BE" altLang="fr-FR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nomenclature</a:t>
            </a:r>
            <a:endParaRPr lang="fr-BE" alt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0" y="3574112"/>
            <a:ext cx="1916011" cy="1435158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2064747" y="3861189"/>
            <a:ext cx="576064" cy="108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630286074"/>
              </p:ext>
            </p:extLst>
          </p:nvPr>
        </p:nvGraphicFramePr>
        <p:xfrm>
          <a:off x="2570594" y="3954030"/>
          <a:ext cx="2830149" cy="173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"/>
          <p:cNvSpPr txBox="1"/>
          <p:nvPr/>
        </p:nvSpPr>
        <p:spPr>
          <a:xfrm>
            <a:off x="4636432" y="5151157"/>
            <a:ext cx="1224136" cy="6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1">
                    <a:lumMod val="75000"/>
                  </a:schemeClr>
                </a:solidFill>
              </a:rPr>
              <a:t>Code 1 (ex: chirurgie)</a:t>
            </a:r>
            <a:endParaRPr lang="fr-B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logo CHUc08-5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30" y="2321789"/>
            <a:ext cx="1585064" cy="78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"/>
          <p:cNvSpPr txBox="1"/>
          <p:nvPr/>
        </p:nvSpPr>
        <p:spPr>
          <a:xfrm>
            <a:off x="3022957" y="5482009"/>
            <a:ext cx="1224136" cy="6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2">
                    <a:lumMod val="75000"/>
                  </a:schemeClr>
                </a:solidFill>
              </a:rPr>
              <a:t>Code 2 (ex: anesthésie)</a:t>
            </a:r>
            <a:endParaRPr lang="fr-B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2428194" y="4820052"/>
            <a:ext cx="1224136" cy="6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3">
                    <a:lumMod val="50000"/>
                  </a:schemeClr>
                </a:solidFill>
              </a:rPr>
              <a:t>Code 3 (ex: biologie)</a:t>
            </a:r>
            <a:endParaRPr lang="fr-BE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ZoneTexte 1"/>
          <p:cNvSpPr txBox="1"/>
          <p:nvPr/>
        </p:nvSpPr>
        <p:spPr>
          <a:xfrm>
            <a:off x="2788179" y="3363487"/>
            <a:ext cx="1917522" cy="6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4"/>
                </a:solidFill>
              </a:rPr>
              <a:t>Codes non distribuables car pas prestés au CHU</a:t>
            </a:r>
            <a:endParaRPr lang="fr-BE" sz="1400" b="1" dirty="0">
              <a:solidFill>
                <a:schemeClr val="accent4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493442" y="3375294"/>
            <a:ext cx="2189094" cy="76113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" y="6031955"/>
            <a:ext cx="685156" cy="74162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99592" y="6200052"/>
            <a:ext cx="594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Valeur de l’acte= </a:t>
            </a:r>
            <a:r>
              <a:rPr lang="fr-BE" dirty="0" smtClean="0"/>
              <a:t>% du forfait selon sa valeur au national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770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395536" y="114300"/>
            <a:ext cx="8592889" cy="18025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Exemple – DRG 191_grp1</a:t>
            </a:r>
            <a:br>
              <a:rPr lang="fr-BE" altLang="fr-FR" dirty="0" smtClean="0">
                <a:solidFill>
                  <a:srgbClr val="F79646"/>
                </a:solidFill>
              </a:rPr>
            </a:br>
            <a:r>
              <a:rPr lang="fr-BE" altLang="fr-FR" sz="2400" dirty="0" smtClean="0">
                <a:solidFill>
                  <a:srgbClr val="F79646"/>
                </a:solidFill>
              </a:rPr>
              <a:t>Groupe de patients ayant bénéficié d'un cathétérisme cardiaque pour des pathologies coronariennes, en hospitalisation classique et de jour, de sévérité 1 et 2 (=660,47€).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0" y="2000970"/>
            <a:ext cx="9015413" cy="1184275"/>
          </a:xfrm>
        </p:spPr>
        <p:txBody>
          <a:bodyPr>
            <a:normAutofit/>
          </a:bodyPr>
          <a:lstStyle/>
          <a:p>
            <a:pPr marL="457200" lvl="1" indent="0" eaLnBrk="1" hangingPunct="1">
              <a:buFontTx/>
              <a:buNone/>
            </a:pPr>
            <a:r>
              <a:rPr lang="fr-BE" altLang="fr-FR" sz="2400" dirty="0" smtClean="0"/>
              <a:t>La répartition INAMI comprend </a:t>
            </a:r>
            <a:r>
              <a:rPr lang="fr-BE" altLang="fr-FR" sz="2400" b="1" dirty="0" smtClean="0"/>
              <a:t>987</a:t>
            </a:r>
            <a:r>
              <a:rPr lang="fr-BE" altLang="fr-FR" sz="2400" dirty="0" smtClean="0"/>
              <a:t> codes de nomenclature, dont seulement </a:t>
            </a:r>
            <a:r>
              <a:rPr lang="fr-BE" altLang="fr-FR" sz="2400" b="1" dirty="0" smtClean="0"/>
              <a:t>203 </a:t>
            </a:r>
            <a:r>
              <a:rPr lang="fr-BE" altLang="fr-FR" sz="2400" dirty="0" smtClean="0"/>
              <a:t>facturés au CHU </a:t>
            </a:r>
          </a:p>
          <a:p>
            <a:pPr marL="914400" lvl="2" indent="0" eaLnBrk="1" hangingPunct="1">
              <a:buNone/>
            </a:pPr>
            <a:endParaRPr lang="fr-BE" altLang="fr-FR" dirty="0" smtClean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8217"/>
              </p:ext>
            </p:extLst>
          </p:nvPr>
        </p:nvGraphicFramePr>
        <p:xfrm>
          <a:off x="290513" y="2982911"/>
          <a:ext cx="8697912" cy="2384840"/>
        </p:xfrm>
        <a:graphic>
          <a:graphicData uri="http://schemas.openxmlformats.org/drawingml/2006/table">
            <a:tbl>
              <a:tblPr/>
              <a:tblGrid>
                <a:gridCol w="933565"/>
                <a:gridCol w="3639242"/>
                <a:gridCol w="1324410"/>
                <a:gridCol w="933565"/>
                <a:gridCol w="933565"/>
                <a:gridCol w="933565"/>
              </a:tblGrid>
              <a:tr h="54357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</a:p>
                  </a:txBody>
                  <a:tcPr marL="8766" marR="8766" marT="877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ade Gothic LT Std"/>
                        </a:rPr>
                        <a:t>Montant</a:t>
                      </a:r>
                      <a:r>
                        <a:rPr lang="fr-B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rade Gothic LT Std"/>
                        </a:rPr>
                        <a:t> code</a:t>
                      </a:r>
                      <a:endParaRPr lang="fr-BE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rade Gothic LT Std"/>
                      </a:endParaRPr>
                    </a:p>
                    <a:p>
                      <a:pPr algn="ctr" rtl="0" fontAlgn="b"/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ade Gothic LT Std"/>
                        </a:rPr>
                        <a:t> Nomenclature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Trade Gothic LT Std"/>
                      </a:endParaRP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ade Gothic LT Std"/>
                        </a:rPr>
                        <a:t>Montant</a:t>
                      </a:r>
                      <a:r>
                        <a:rPr lang="fr-B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rade Gothic LT Std"/>
                        </a:rPr>
                        <a:t> </a:t>
                      </a:r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ade Gothic LT Std"/>
                        </a:rPr>
                        <a:t>code Distribué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Trade Gothic LT Std"/>
                      </a:endParaRP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ade Gothic LT Std"/>
                        </a:rPr>
                        <a:t>Différence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Trade Gothic LT Std"/>
                      </a:endParaRP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B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ade Gothic LT Std"/>
                        </a:rPr>
                        <a:t>% du forfait distribué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Trade Gothic LT Std"/>
                      </a:endParaRP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357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464181</a:t>
                      </a:r>
                    </a:p>
                  </a:txBody>
                  <a:tcPr marL="8766" marR="8766" marT="877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Coronarographie digitale par cathétérisme cardiaque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€ 483,33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€ 280,73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rade Gothic LT Std"/>
                        </a:rPr>
                        <a:t>-€ 202,60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42,31%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54357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464170</a:t>
                      </a:r>
                    </a:p>
                  </a:txBody>
                  <a:tcPr marL="8766" marR="8766" marT="877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Coronarographie digitale par cathétérisme cardiaque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€ 481,12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€ 113,72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rade Gothic LT Std"/>
                        </a:rPr>
                        <a:t>-€ 367,40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17,14%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543570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464203</a:t>
                      </a:r>
                    </a:p>
                  </a:txBody>
                  <a:tcPr marL="8766" marR="8766" marT="877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Coronarographie digitale par cathétérisme cardiaque avec minimum deux séquences filmées par pontage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€ 539,88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ade Gothic LT Std"/>
                        </a:rPr>
                        <a:t>€ 37,86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B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rade Gothic LT Std"/>
                        </a:rPr>
                        <a:t>-€ 502,02</a:t>
                      </a:r>
                    </a:p>
                  </a:txBody>
                  <a:tcPr marL="8766" marR="8766" marT="877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5,71%</a:t>
                      </a:r>
                    </a:p>
                  </a:txBody>
                  <a:tcPr marL="9524" marR="952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6300192" y="3789039"/>
            <a:ext cx="2051646" cy="168620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62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73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Plusieurs possibilités de </a:t>
            </a:r>
            <a:br>
              <a:rPr lang="fr-BE" altLang="fr-FR" dirty="0" smtClean="0">
                <a:solidFill>
                  <a:srgbClr val="F79646"/>
                </a:solidFill>
              </a:rPr>
            </a:br>
            <a:r>
              <a:rPr lang="fr-BE" altLang="fr-FR" dirty="0" smtClean="0">
                <a:solidFill>
                  <a:srgbClr val="F79646"/>
                </a:solidFill>
              </a:rPr>
              <a:t>distribution ont été testées</a:t>
            </a:r>
          </a:p>
        </p:txBody>
      </p:sp>
      <p:sp>
        <p:nvSpPr>
          <p:cNvPr id="29699" name="ZoneTexte 5"/>
          <p:cNvSpPr txBox="1">
            <a:spLocks noChangeArrowheads="1"/>
          </p:cNvSpPr>
          <p:nvPr/>
        </p:nvSpPr>
        <p:spPr bwMode="auto">
          <a:xfrm>
            <a:off x="251520" y="1772816"/>
            <a:ext cx="8555682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800" dirty="0">
                <a:solidFill>
                  <a:schemeClr val="bg1"/>
                </a:solidFill>
                <a:latin typeface="Arial" panose="020B0604020202020204" pitchFamily="34" charset="0"/>
              </a:rPr>
              <a:t>Application stricte </a:t>
            </a:r>
            <a:r>
              <a:rPr lang="fr-BE" altLang="fr-FR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la consommation nationale par </a:t>
            </a:r>
            <a:r>
              <a:rPr lang="fr-BE" altLang="fr-FR" sz="1800" dirty="0">
                <a:solidFill>
                  <a:schemeClr val="bg1"/>
                </a:solidFill>
                <a:latin typeface="Arial" panose="020B0604020202020204" pitchFamily="34" charset="0"/>
              </a:rPr>
              <a:t>code de </a:t>
            </a:r>
            <a:r>
              <a:rPr lang="fr-BE" altLang="fr-FR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nomenclature</a:t>
            </a:r>
            <a:endParaRPr lang="fr-BE" alt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0" y="3574112"/>
            <a:ext cx="1916011" cy="1435158"/>
          </a:xfrm>
          <a:prstGeom prst="rect">
            <a:avLst/>
          </a:prstGeom>
        </p:spPr>
      </p:pic>
      <p:graphicFrame>
        <p:nvGraphicFramePr>
          <p:cNvPr id="8" name="Graphique 7"/>
          <p:cNvGraphicFramePr/>
          <p:nvPr>
            <p:extLst/>
          </p:nvPr>
        </p:nvGraphicFramePr>
        <p:xfrm>
          <a:off x="2570594" y="3954030"/>
          <a:ext cx="2830149" cy="173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"/>
          <p:cNvSpPr txBox="1"/>
          <p:nvPr/>
        </p:nvSpPr>
        <p:spPr>
          <a:xfrm>
            <a:off x="4636432" y="5151157"/>
            <a:ext cx="1224136" cy="6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1">
                    <a:lumMod val="75000"/>
                  </a:schemeClr>
                </a:solidFill>
              </a:rPr>
              <a:t>Code 1 (ex: chirurgie)</a:t>
            </a:r>
            <a:endParaRPr lang="fr-B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logo CHUc08-5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30" y="2321789"/>
            <a:ext cx="1585064" cy="78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"/>
          <p:cNvSpPr txBox="1"/>
          <p:nvPr/>
        </p:nvSpPr>
        <p:spPr>
          <a:xfrm>
            <a:off x="3022957" y="5482009"/>
            <a:ext cx="1224136" cy="6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2">
                    <a:lumMod val="75000"/>
                  </a:schemeClr>
                </a:solidFill>
              </a:rPr>
              <a:t>Code 2 (ex: anesthésie)</a:t>
            </a:r>
            <a:endParaRPr lang="fr-B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2428194" y="4820052"/>
            <a:ext cx="1224136" cy="6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3">
                    <a:lumMod val="50000"/>
                  </a:schemeClr>
                </a:solidFill>
              </a:rPr>
              <a:t>Code 3 (ex: biologie)</a:t>
            </a:r>
            <a:endParaRPr lang="fr-BE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ZoneTexte 1"/>
          <p:cNvSpPr txBox="1"/>
          <p:nvPr/>
        </p:nvSpPr>
        <p:spPr>
          <a:xfrm>
            <a:off x="2788179" y="3363487"/>
            <a:ext cx="1917522" cy="6617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 smtClean="0">
                <a:solidFill>
                  <a:schemeClr val="accent4"/>
                </a:solidFill>
              </a:rPr>
              <a:t>Codes non distribuables car pas prestés au CHU</a:t>
            </a:r>
            <a:endParaRPr lang="fr-BE" sz="1400" b="1" dirty="0">
              <a:solidFill>
                <a:schemeClr val="accent4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493442" y="3375294"/>
            <a:ext cx="2189094" cy="76113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space réservé du contenu 4"/>
          <p:cNvSpPr txBox="1">
            <a:spLocks/>
          </p:cNvSpPr>
          <p:nvPr/>
        </p:nvSpPr>
        <p:spPr bwMode="auto">
          <a:xfrm>
            <a:off x="6300192" y="4681267"/>
            <a:ext cx="2620232" cy="184407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lvl="1" eaLnBrk="1" hangingPunct="1"/>
            <a:endParaRPr lang="fr-BE" altLang="fr-FR" sz="1400" b="1" dirty="0"/>
          </a:p>
          <a:p>
            <a:pPr eaLnBrk="1" hangingPunct="1"/>
            <a:r>
              <a:rPr lang="fr-BE" altLang="fr-FR" sz="1400" b="1" dirty="0" smtClean="0"/>
              <a:t>25% du montant des forfaits non distribuable en moyenne</a:t>
            </a:r>
            <a:endParaRPr lang="fr-BE" altLang="fr-FR" sz="1400" b="1" dirty="0"/>
          </a:p>
          <a:p>
            <a:pPr eaLnBrk="1" hangingPunct="1"/>
            <a:r>
              <a:rPr lang="fr-BE" altLang="fr-FR" sz="1400" b="1" dirty="0"/>
              <a:t>Forte disparité entre </a:t>
            </a:r>
            <a:r>
              <a:rPr lang="fr-BE" altLang="fr-FR" sz="1400" b="1" dirty="0" smtClean="0"/>
              <a:t>groupes du montant distribué (entre 32% et 94%)</a:t>
            </a:r>
            <a:endParaRPr lang="fr-BE" altLang="fr-FR" sz="1400" b="1" i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91" r="1961" b="10210"/>
          <a:stretch>
            <a:fillRect/>
          </a:stretch>
        </p:blipFill>
        <p:spPr bwMode="auto">
          <a:xfrm>
            <a:off x="7347924" y="4329386"/>
            <a:ext cx="490666" cy="4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contenu 4"/>
          <p:cNvSpPr txBox="1">
            <a:spLocks/>
          </p:cNvSpPr>
          <p:nvPr/>
        </p:nvSpPr>
        <p:spPr bwMode="auto">
          <a:xfrm>
            <a:off x="6259460" y="3366947"/>
            <a:ext cx="2620232" cy="83775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lvl="1" eaLnBrk="1" hangingPunct="1"/>
            <a:endParaRPr lang="fr-BE" altLang="fr-FR" sz="1400" b="1" dirty="0"/>
          </a:p>
          <a:p>
            <a:pPr eaLnBrk="1" hangingPunct="1"/>
            <a:r>
              <a:rPr lang="fr-BE" altLang="fr-FR" sz="1400" b="1" dirty="0" smtClean="0"/>
              <a:t>Permet de limiter la surconsommation</a:t>
            </a:r>
            <a:endParaRPr lang="fr-BE" altLang="fr-FR" sz="1400" b="1" i="1" dirty="0"/>
          </a:p>
          <a:p>
            <a:pPr lvl="1" eaLnBrk="1" hangingPunct="1"/>
            <a:endParaRPr lang="fr-BE" altLang="fr-FR" sz="1400" b="1" dirty="0"/>
          </a:p>
        </p:txBody>
      </p:sp>
      <p:pic>
        <p:nvPicPr>
          <p:cNvPr id="24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7404" r="52528" b="13020"/>
          <a:stretch>
            <a:fillRect/>
          </a:stretch>
        </p:blipFill>
        <p:spPr bwMode="auto">
          <a:xfrm>
            <a:off x="7359450" y="3013947"/>
            <a:ext cx="562881" cy="5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00" y="6031955"/>
            <a:ext cx="685156" cy="74162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933836" y="6079601"/>
            <a:ext cx="442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Valeur de l’acte= </a:t>
            </a:r>
            <a:r>
              <a:rPr lang="fr-BE" dirty="0" smtClean="0"/>
              <a:t>% du forfait selon sa valeur au national</a:t>
            </a:r>
            <a:endParaRPr lang="fr-BE" dirty="0"/>
          </a:p>
        </p:txBody>
      </p:sp>
      <p:sp>
        <p:nvSpPr>
          <p:cNvPr id="26" name="Flèche droite 25"/>
          <p:cNvSpPr/>
          <p:nvPr/>
        </p:nvSpPr>
        <p:spPr>
          <a:xfrm>
            <a:off x="2064747" y="3861189"/>
            <a:ext cx="576064" cy="108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lèche droite 26"/>
          <p:cNvSpPr/>
          <p:nvPr/>
        </p:nvSpPr>
        <p:spPr>
          <a:xfrm>
            <a:off x="5339223" y="3876368"/>
            <a:ext cx="576064" cy="1080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80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phique 22"/>
          <p:cNvGraphicFramePr/>
          <p:nvPr>
            <p:extLst>
              <p:ext uri="{D42A27DB-BD31-4B8C-83A1-F6EECF244321}">
                <p14:modId xmlns:p14="http://schemas.microsoft.com/office/powerpoint/2010/main" val="2430435865"/>
              </p:ext>
            </p:extLst>
          </p:nvPr>
        </p:nvGraphicFramePr>
        <p:xfrm>
          <a:off x="1313245" y="3015612"/>
          <a:ext cx="2655220" cy="19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873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Plusieurs possibilités de </a:t>
            </a:r>
            <a:br>
              <a:rPr lang="fr-BE" altLang="fr-FR" dirty="0" smtClean="0">
                <a:solidFill>
                  <a:srgbClr val="F79646"/>
                </a:solidFill>
              </a:rPr>
            </a:br>
            <a:r>
              <a:rPr lang="fr-BE" altLang="fr-FR" dirty="0" smtClean="0">
                <a:solidFill>
                  <a:srgbClr val="F79646"/>
                </a:solidFill>
              </a:rPr>
              <a:t>distribution ont été testées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0233" y="1746308"/>
            <a:ext cx="8854255" cy="36933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BE" dirty="0"/>
              <a:t>Répartition du forfait sur base des actes prestés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39005" r="17010" b="37607"/>
          <a:stretch/>
        </p:blipFill>
        <p:spPr>
          <a:xfrm>
            <a:off x="1252824" y="4501679"/>
            <a:ext cx="1152128" cy="108756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168" y="3206773"/>
            <a:ext cx="1541990" cy="115212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/>
          <a:srcRect l="14636" t="8330" r="43609" b="4369"/>
          <a:stretch/>
        </p:blipFill>
        <p:spPr>
          <a:xfrm rot="961058">
            <a:off x="1531924" y="2317078"/>
            <a:ext cx="1013753" cy="103532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/>
          <a:srcRect l="23849" r="14340"/>
          <a:stretch/>
        </p:blipFill>
        <p:spPr>
          <a:xfrm rot="20040098">
            <a:off x="828725" y="3604546"/>
            <a:ext cx="1160073" cy="938411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>
            <a:off x="5719374" y="3486203"/>
            <a:ext cx="576064" cy="1540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Espace réservé du contenu 4"/>
          <p:cNvSpPr txBox="1">
            <a:spLocks/>
          </p:cNvSpPr>
          <p:nvPr/>
        </p:nvSpPr>
        <p:spPr bwMode="auto">
          <a:xfrm>
            <a:off x="6660233" y="4521798"/>
            <a:ext cx="2359274" cy="157149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lvl="1"/>
            <a:endParaRPr lang="fr-BE" altLang="fr-FR" sz="1400" b="1" dirty="0"/>
          </a:p>
          <a:p>
            <a:pPr marL="0" indent="0" eaLnBrk="1" hangingPunct="1">
              <a:buNone/>
            </a:pPr>
            <a:r>
              <a:rPr lang="fr-BE" altLang="fr-FR" sz="1400" b="1" dirty="0" smtClean="0"/>
              <a:t>Risque de surconsommation</a:t>
            </a:r>
          </a:p>
          <a:p>
            <a:pPr marL="0" indent="0" eaLnBrk="1" hangingPunct="1">
              <a:buNone/>
            </a:pPr>
            <a:r>
              <a:rPr lang="fr-BE" altLang="fr-FR" sz="1400" b="1" i="1" dirty="0" smtClean="0"/>
              <a:t>=&gt; Ne répond pas aux enjeux de la réforme</a:t>
            </a:r>
            <a:endParaRPr lang="fr-BE" altLang="fr-FR" sz="1400" b="1" i="1" dirty="0"/>
          </a:p>
          <a:p>
            <a:pPr lvl="1" eaLnBrk="1" hangingPunct="1"/>
            <a:endParaRPr lang="fr-BE" altLang="fr-FR" sz="1400" b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91" r="1961" b="10210"/>
          <a:stretch>
            <a:fillRect/>
          </a:stretch>
        </p:blipFill>
        <p:spPr bwMode="auto">
          <a:xfrm>
            <a:off x="7776081" y="4184604"/>
            <a:ext cx="490666" cy="4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Espace réservé du contenu 4"/>
          <p:cNvSpPr txBox="1">
            <a:spLocks/>
          </p:cNvSpPr>
          <p:nvPr/>
        </p:nvSpPr>
        <p:spPr bwMode="auto">
          <a:xfrm>
            <a:off x="6660233" y="2930029"/>
            <a:ext cx="2318542" cy="100302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lvl="1" eaLnBrk="1" hangingPunct="1"/>
            <a:endParaRPr lang="fr-BE" altLang="fr-FR" sz="1400" b="1" dirty="0"/>
          </a:p>
          <a:p>
            <a:pPr marL="0" indent="0" eaLnBrk="1" hangingPunct="1">
              <a:buNone/>
            </a:pPr>
            <a:r>
              <a:rPr lang="fr-BE" altLang="fr-FR" sz="1400" b="1" dirty="0" smtClean="0"/>
              <a:t>100% du montant des forfait est distribué</a:t>
            </a:r>
            <a:endParaRPr lang="fr-BE" altLang="fr-FR" sz="1400" b="1" i="1" dirty="0"/>
          </a:p>
          <a:p>
            <a:pPr lvl="1" eaLnBrk="1" hangingPunct="1"/>
            <a:endParaRPr lang="fr-BE" altLang="fr-FR" sz="1400" b="1" dirty="0"/>
          </a:p>
        </p:txBody>
      </p:sp>
      <p:pic>
        <p:nvPicPr>
          <p:cNvPr id="29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7404" r="52528" b="13020"/>
          <a:stretch>
            <a:fillRect/>
          </a:stretch>
        </p:blipFill>
        <p:spPr bwMode="auto">
          <a:xfrm>
            <a:off x="7778044" y="2539813"/>
            <a:ext cx="562881" cy="5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765365"/>
            <a:ext cx="813927" cy="88100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5616" y="5882703"/>
            <a:ext cx="507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Valeur de l’acte= </a:t>
            </a:r>
            <a:r>
              <a:rPr lang="fr-BE" dirty="0" smtClean="0"/>
              <a:t>Montant du forfait au prorata des actes réellement prestés, sur base de la facturation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81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1266825" y="55563"/>
            <a:ext cx="7389813" cy="1143000"/>
          </a:xfrm>
        </p:spPr>
        <p:txBody>
          <a:bodyPr/>
          <a:lstStyle/>
          <a:p>
            <a:pPr eaLnBrk="1" hangingPunct="1"/>
            <a:r>
              <a:rPr lang="fr-BE" altLang="fr-FR" b="1" dirty="0" smtClean="0">
                <a:solidFill>
                  <a:srgbClr val="F79646"/>
                </a:solidFill>
              </a:rPr>
              <a:t>Méthodologie retenue</a:t>
            </a:r>
            <a:endParaRPr lang="fr-BE" altLang="fr-FR" sz="2800" b="1" dirty="0" smtClean="0">
              <a:solidFill>
                <a:srgbClr val="F7964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20" y="1396069"/>
            <a:ext cx="2052638" cy="3516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tx1"/>
                </a:solidFill>
              </a:rPr>
              <a:t>Par </a:t>
            </a:r>
            <a:r>
              <a:rPr lang="fr-BE" b="1" dirty="0" smtClean="0">
                <a:solidFill>
                  <a:schemeClr val="tx1"/>
                </a:solidFill>
              </a:rPr>
              <a:t>qualification:</a:t>
            </a:r>
            <a:endParaRPr lang="fr-BE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BE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Médecins/</a:t>
            </a:r>
          </a:p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Biologistes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Kiné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Accoucheuses/</a:t>
            </a:r>
            <a:r>
              <a:rPr lang="fr-BE" dirty="0" err="1">
                <a:solidFill>
                  <a:schemeClr val="tx1"/>
                </a:solidFill>
              </a:rPr>
              <a:t>sage-femmes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5958" y="1396069"/>
            <a:ext cx="1979612" cy="3575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tx1"/>
                </a:solidFill>
              </a:rPr>
              <a:t>Répartition par article de nomenclature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2037333" y="2570819"/>
            <a:ext cx="395287" cy="1223962"/>
          </a:xfrm>
          <a:prstGeom prst="rightBrace">
            <a:avLst>
              <a:gd name="adj1" fmla="val 8333"/>
              <a:gd name="adj2" fmla="val 5107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" name="Ellipse 3"/>
          <p:cNvSpPr/>
          <p:nvPr/>
        </p:nvSpPr>
        <p:spPr>
          <a:xfrm>
            <a:off x="221233" y="4625044"/>
            <a:ext cx="4422775" cy="12779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Suivant la répartition 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nationale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7333" y="1178581"/>
            <a:ext cx="2128837" cy="690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Répartition secondaire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7333" y="1919944"/>
            <a:ext cx="2128837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 typeface="+mj-lt"/>
              <a:buAutoNum type="arabicPeriod"/>
              <a:defRPr/>
            </a:pPr>
            <a:r>
              <a:rPr lang="fr-BE" b="1" dirty="0">
                <a:solidFill>
                  <a:schemeClr val="tx1"/>
                </a:solidFill>
              </a:rPr>
              <a:t>Répartition par UB 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fr-BE" b="1" dirty="0">
                <a:solidFill>
                  <a:schemeClr val="tx1"/>
                </a:solidFill>
              </a:rPr>
              <a:t>Répartition par prestataires au sein d’une même UB</a:t>
            </a:r>
          </a:p>
        </p:txBody>
      </p:sp>
      <p:sp>
        <p:nvSpPr>
          <p:cNvPr id="9" name="Ellipse 8"/>
          <p:cNvSpPr/>
          <p:nvPr/>
        </p:nvSpPr>
        <p:spPr>
          <a:xfrm>
            <a:off x="4644008" y="4561544"/>
            <a:ext cx="2120900" cy="12779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Répartition sur base du presté (facturation)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183" y="1169056"/>
            <a:ext cx="4173537" cy="411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Répartition primaire</a:t>
            </a:r>
          </a:p>
        </p:txBody>
      </p:sp>
      <p:pic>
        <p:nvPicPr>
          <p:cNvPr id="11" name="Imag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59" y="5486323"/>
            <a:ext cx="1343298" cy="99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96670" y="1178581"/>
            <a:ext cx="2049463" cy="690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Montant non distribué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88733" y="1908831"/>
            <a:ext cx="2041525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smtClean="0"/>
              <a:t>prestations jamais </a:t>
            </a:r>
            <a:r>
              <a:rPr lang="fr-BE" dirty="0"/>
              <a:t>réalisées au </a:t>
            </a:r>
            <a:r>
              <a:rPr lang="fr-BE" dirty="0" smtClean="0"/>
              <a:t>CHU</a:t>
            </a:r>
            <a:endParaRPr lang="fr-BE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7920608" y="4912381"/>
            <a:ext cx="4762" cy="577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515483" y="5869950"/>
            <a:ext cx="101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Conseil médical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2549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1266825" y="55563"/>
            <a:ext cx="7389813" cy="1143000"/>
          </a:xfrm>
        </p:spPr>
        <p:txBody>
          <a:bodyPr/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Méthodologie retenue</a:t>
            </a:r>
            <a:endParaRPr lang="fr-BE" altLang="fr-FR" sz="2800" dirty="0" smtClean="0">
              <a:solidFill>
                <a:srgbClr val="F7964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20" y="1396069"/>
            <a:ext cx="2052638" cy="3516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tx1"/>
                </a:solidFill>
              </a:rPr>
              <a:t>Par </a:t>
            </a:r>
            <a:r>
              <a:rPr lang="fr-BE" b="1" dirty="0" smtClean="0">
                <a:solidFill>
                  <a:schemeClr val="tx1"/>
                </a:solidFill>
              </a:rPr>
              <a:t>qualification:</a:t>
            </a:r>
            <a:endParaRPr lang="fr-BE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BE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Médecins/</a:t>
            </a:r>
          </a:p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Biologistes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Kiné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Accoucheuses/</a:t>
            </a:r>
            <a:r>
              <a:rPr lang="fr-BE" dirty="0" err="1">
                <a:solidFill>
                  <a:schemeClr val="tx1"/>
                </a:solidFill>
              </a:rPr>
              <a:t>sage-femmes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Accolade fermante 5"/>
          <p:cNvSpPr/>
          <p:nvPr/>
        </p:nvSpPr>
        <p:spPr>
          <a:xfrm>
            <a:off x="2037333" y="2570819"/>
            <a:ext cx="395287" cy="1223962"/>
          </a:xfrm>
          <a:prstGeom prst="rightBrace">
            <a:avLst>
              <a:gd name="adj1" fmla="val 8333"/>
              <a:gd name="adj2" fmla="val 5107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" name="Ellipse 3"/>
          <p:cNvSpPr/>
          <p:nvPr/>
        </p:nvSpPr>
        <p:spPr>
          <a:xfrm>
            <a:off x="221233" y="4625044"/>
            <a:ext cx="4422775" cy="12779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Suivant la répartition 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nationale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183" y="1169056"/>
            <a:ext cx="4173537" cy="411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Répartition primaire</a:t>
            </a:r>
          </a:p>
        </p:txBody>
      </p:sp>
    </p:spTree>
    <p:extLst>
      <p:ext uri="{BB962C8B-B14F-4D97-AF65-F5344CB8AC3E}">
        <p14:creationId xmlns:p14="http://schemas.microsoft.com/office/powerpoint/2010/main" val="32272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589088"/>
            <a:ext cx="68310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re 1"/>
          <p:cNvSpPr>
            <a:spLocks noGrp="1"/>
          </p:cNvSpPr>
          <p:nvPr>
            <p:ph type="title"/>
          </p:nvPr>
        </p:nvSpPr>
        <p:spPr>
          <a:xfrm>
            <a:off x="1296988" y="122238"/>
            <a:ext cx="73898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Répartition primaire</a:t>
            </a:r>
            <a:br>
              <a:rPr lang="fr-BE" altLang="fr-FR" dirty="0" smtClean="0">
                <a:solidFill>
                  <a:srgbClr val="F79646"/>
                </a:solidFill>
              </a:rPr>
            </a:br>
            <a:r>
              <a:rPr lang="fr-BE" altLang="fr-FR" sz="2800" dirty="0" smtClean="0">
                <a:solidFill>
                  <a:srgbClr val="F79646"/>
                </a:solidFill>
              </a:rPr>
              <a:t>Par qualification</a:t>
            </a:r>
          </a:p>
        </p:txBody>
      </p:sp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881063" y="3944938"/>
            <a:ext cx="78057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BE" altLang="fr-FR" sz="1800" dirty="0" smtClean="0">
                <a:solidFill>
                  <a:srgbClr val="FF9900"/>
                </a:solidFill>
                <a:latin typeface="Arial" panose="020B0604020202020204" pitchFamily="34" charset="0"/>
              </a:rPr>
              <a:t>(1) </a:t>
            </a:r>
            <a:r>
              <a:rPr lang="fr-BE" altLang="fr-FR" sz="1800" dirty="0" smtClean="0">
                <a:latin typeface="Arial" panose="020B0604020202020204" pitchFamily="34" charset="0"/>
              </a:rPr>
              <a:t>La facturation relative à la qualification « Autres » (accoucheuses/</a:t>
            </a:r>
            <a:r>
              <a:rPr lang="fr-BE" altLang="fr-FR" sz="1800" dirty="0" err="1" smtClean="0">
                <a:latin typeface="Arial" panose="020B0604020202020204" pitchFamily="34" charset="0"/>
              </a:rPr>
              <a:t>sage-femmes</a:t>
            </a:r>
            <a:r>
              <a:rPr lang="fr-BE" altLang="fr-FR" sz="1800" dirty="0" smtClean="0">
                <a:latin typeface="Arial" panose="020B0604020202020204" pitchFamily="34" charset="0"/>
              </a:rPr>
              <a:t>) est isolée de la distribution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BE" altLang="fr-FR" sz="1800" dirty="0" smtClean="0">
                <a:latin typeface="Arial" panose="020B0604020202020204" pitchFamily="34" charset="0"/>
              </a:rPr>
              <a:t>La partie du forfait correspondant aux accoucheuses/</a:t>
            </a:r>
            <a:r>
              <a:rPr lang="fr-BE" altLang="fr-FR" sz="1800" dirty="0" err="1" smtClean="0">
                <a:latin typeface="Arial" panose="020B0604020202020204" pitchFamily="34" charset="0"/>
              </a:rPr>
              <a:t>sage-femmes</a:t>
            </a:r>
            <a:r>
              <a:rPr lang="fr-BE" altLang="fr-FR" sz="1800" dirty="0" smtClean="0">
                <a:latin typeface="Arial" panose="020B0604020202020204" pitchFamily="34" charset="0"/>
              </a:rPr>
              <a:t> sera reversée à la direction infirmière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BE" altLang="fr-FR" sz="1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8213" y="2393950"/>
            <a:ext cx="6831012" cy="7635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1990" name="ZoneTexte 7"/>
          <p:cNvSpPr txBox="1">
            <a:spLocks noChangeArrowheads="1"/>
          </p:cNvSpPr>
          <p:nvPr/>
        </p:nvSpPr>
        <p:spPr bwMode="auto">
          <a:xfrm>
            <a:off x="7702550" y="2003425"/>
            <a:ext cx="555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 dirty="0">
                <a:solidFill>
                  <a:srgbClr val="FF9900"/>
                </a:solidFill>
                <a:latin typeface="Arial" panose="020B0604020202020204" pitchFamily="34" charset="0"/>
              </a:rPr>
              <a:t>(1)</a:t>
            </a:r>
          </a:p>
          <a:p>
            <a:pPr>
              <a:spcBef>
                <a:spcPct val="0"/>
              </a:spcBef>
              <a:buFontTx/>
              <a:buNone/>
            </a:pPr>
            <a:endParaRPr lang="fr-BE" altLang="fr-FR" sz="1400" dirty="0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BE" altLang="fr-FR" sz="1400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1266825" y="55563"/>
            <a:ext cx="7389813" cy="1143000"/>
          </a:xfrm>
        </p:spPr>
        <p:txBody>
          <a:bodyPr/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Méthodologie retenue</a:t>
            </a:r>
            <a:endParaRPr lang="fr-BE" altLang="fr-FR" sz="2800" dirty="0" smtClean="0">
              <a:solidFill>
                <a:srgbClr val="F7964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20" y="1396069"/>
            <a:ext cx="2052638" cy="3516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tx1"/>
                </a:solidFill>
              </a:rPr>
              <a:t>Par </a:t>
            </a:r>
            <a:r>
              <a:rPr lang="fr-BE" b="1" dirty="0" smtClean="0">
                <a:solidFill>
                  <a:schemeClr val="tx1"/>
                </a:solidFill>
              </a:rPr>
              <a:t>qualification:</a:t>
            </a:r>
            <a:endParaRPr lang="fr-BE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BE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Médecins/</a:t>
            </a:r>
          </a:p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Biologistes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Kiné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Accoucheuses/</a:t>
            </a:r>
            <a:r>
              <a:rPr lang="fr-BE" dirty="0" err="1">
                <a:solidFill>
                  <a:schemeClr val="tx1"/>
                </a:solidFill>
              </a:rPr>
              <a:t>sage-femmes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5958" y="1396069"/>
            <a:ext cx="1979612" cy="3575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tx1"/>
                </a:solidFill>
              </a:rPr>
              <a:t>Répartition par article de nomenclature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2037333" y="2570819"/>
            <a:ext cx="395287" cy="1223962"/>
          </a:xfrm>
          <a:prstGeom prst="rightBrace">
            <a:avLst>
              <a:gd name="adj1" fmla="val 8333"/>
              <a:gd name="adj2" fmla="val 5107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" name="Ellipse 3"/>
          <p:cNvSpPr/>
          <p:nvPr/>
        </p:nvSpPr>
        <p:spPr>
          <a:xfrm>
            <a:off x="221233" y="4625044"/>
            <a:ext cx="4422775" cy="12779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Suivant la répartition 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nationale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183" y="1169056"/>
            <a:ext cx="4173537" cy="411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Répartition primaire</a:t>
            </a:r>
          </a:p>
        </p:txBody>
      </p:sp>
    </p:spTree>
    <p:extLst>
      <p:ext uri="{BB962C8B-B14F-4D97-AF65-F5344CB8AC3E}">
        <p14:creationId xmlns:p14="http://schemas.microsoft.com/office/powerpoint/2010/main" val="39252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400" dirty="0" smtClean="0"/>
              <a:t>En 2018</a:t>
            </a:r>
          </a:p>
          <a:p>
            <a:pPr marL="0" indent="0">
              <a:buNone/>
            </a:pPr>
            <a:endParaRPr lang="fr-BE" sz="2400" dirty="0" smtClean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42 000 Hospitalisations classiques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45 000 Hospitalisations de jour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844 000 Visites ambulatoires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fr-BE" sz="2400" dirty="0" smtClean="0"/>
              <a:t>100 000 Passages aux urgences</a:t>
            </a:r>
          </a:p>
          <a:p>
            <a:pPr marL="400050" lvl="1" indent="0">
              <a:buNone/>
            </a:pPr>
            <a:endParaRPr lang="fr-BE" sz="2400" dirty="0" smtClean="0"/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fr-BE" b="1" i="1" dirty="0" smtClean="0"/>
              <a:t>5 </a:t>
            </a:r>
            <a:r>
              <a:rPr lang="fr-BE" b="1" i="1" dirty="0"/>
              <a:t>8</a:t>
            </a:r>
            <a:r>
              <a:rPr lang="fr-BE" b="1" i="1" dirty="0" smtClean="0"/>
              <a:t>00 travailleurs </a:t>
            </a:r>
            <a:r>
              <a:rPr lang="fr-BE" i="1" dirty="0"/>
              <a:t>salariés </a:t>
            </a:r>
            <a:r>
              <a:rPr lang="fr-BE" i="1" dirty="0" smtClean="0"/>
              <a:t>(5 200 ETP) dont </a:t>
            </a:r>
            <a:r>
              <a:rPr lang="fr-BE" b="1" i="1" dirty="0" smtClean="0"/>
              <a:t>900 médecins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fr-BE" b="1" i="1" dirty="0" smtClean="0"/>
              <a:t>50 services médicaux </a:t>
            </a:r>
            <a:r>
              <a:rPr lang="fr-BE" i="1" dirty="0" smtClean="0"/>
              <a:t>couvrant toutes les disciplines médicales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fr-BE" i="1" dirty="0"/>
              <a:t>Chiffres d’affaires : </a:t>
            </a:r>
            <a:r>
              <a:rPr lang="fr-BE" b="1" i="1" dirty="0" smtClean="0"/>
              <a:t>550 </a:t>
            </a:r>
            <a:r>
              <a:rPr lang="fr-BE" b="1" i="1" dirty="0"/>
              <a:t>millions €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fr-BE" i="1" dirty="0"/>
              <a:t>Investissements : </a:t>
            </a:r>
            <a:r>
              <a:rPr lang="fr-BE" i="1" dirty="0" smtClean="0"/>
              <a:t>49</a:t>
            </a:r>
            <a:r>
              <a:rPr lang="fr-BE" b="1" i="1" dirty="0" smtClean="0"/>
              <a:t> </a:t>
            </a:r>
            <a:r>
              <a:rPr lang="fr-BE" b="1" i="1" dirty="0"/>
              <a:t>millions € </a:t>
            </a:r>
          </a:p>
          <a:p>
            <a:pPr marL="400050" lvl="1" indent="0">
              <a:buNone/>
            </a:pPr>
            <a:endParaRPr lang="fr-BE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80528" y="183468"/>
            <a:ext cx="9324528" cy="1143000"/>
          </a:xfrm>
        </p:spPr>
        <p:txBody>
          <a:bodyPr>
            <a:noAutofit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Le CHU de Liège –</a:t>
            </a:r>
            <a:r>
              <a:rPr lang="fr-BE" sz="2800" dirty="0" smtClean="0">
                <a:solidFill>
                  <a:schemeClr val="accent6"/>
                </a:solidFill>
              </a:rPr>
              <a:t> en quelques chiffres</a:t>
            </a:r>
            <a:endParaRPr lang="fr-BE" sz="2800" dirty="0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052736"/>
            <a:ext cx="24574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1751013" y="-117475"/>
            <a:ext cx="6205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9pPr>
          </a:lstStyle>
          <a:p>
            <a:pPr eaLnBrk="1" hangingPunct="1">
              <a:defRPr/>
            </a:pPr>
            <a:r>
              <a:rPr lang="fr-BE" altLang="fr-FR" kern="0" dirty="0" smtClean="0">
                <a:solidFill>
                  <a:srgbClr val="F79646"/>
                </a:solidFill>
              </a:rPr>
              <a:t>Répartition primaire - </a:t>
            </a:r>
            <a:r>
              <a:rPr lang="fr-BE" altLang="fr-FR" sz="2800" kern="0" dirty="0" smtClean="0">
                <a:solidFill>
                  <a:srgbClr val="F79646"/>
                </a:solidFill>
              </a:rPr>
              <a:t>Par article de nomenclature</a:t>
            </a:r>
          </a:p>
        </p:txBody>
      </p:sp>
      <p:sp>
        <p:nvSpPr>
          <p:cNvPr id="46083" name="Titre 1"/>
          <p:cNvSpPr>
            <a:spLocks noGrp="1"/>
          </p:cNvSpPr>
          <p:nvPr>
            <p:ph type="title"/>
          </p:nvPr>
        </p:nvSpPr>
        <p:spPr>
          <a:xfrm>
            <a:off x="5528468" y="1235075"/>
            <a:ext cx="38957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sz="2800" b="1" dirty="0" smtClean="0"/>
              <a:t/>
            </a:r>
            <a:br>
              <a:rPr lang="fr-BE" altLang="fr-FR" sz="2800" b="1" dirty="0" smtClean="0"/>
            </a:br>
            <a:r>
              <a:rPr lang="fr-BE" altLang="fr-FR" sz="2800" b="1" i="1" dirty="0" smtClean="0"/>
              <a:t>Exemple – Groupe 026_Grp2_HD1: canal carpien</a:t>
            </a:r>
          </a:p>
        </p:txBody>
      </p:sp>
      <p:sp>
        <p:nvSpPr>
          <p:cNvPr id="46084" name="ZoneTexte 6"/>
          <p:cNvSpPr txBox="1">
            <a:spLocks noChangeArrowheads="1"/>
          </p:cNvSpPr>
          <p:nvPr/>
        </p:nvSpPr>
        <p:spPr bwMode="auto">
          <a:xfrm>
            <a:off x="5983288" y="2587625"/>
            <a:ext cx="29860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Arial" panose="020B0604020202020204" pitchFamily="34" charset="0"/>
              </a:rPr>
              <a:t>La partie du forfait attribuée à chaque catégorie de prestataire est subdivisée par article de nomenclature, sur base </a:t>
            </a:r>
            <a:r>
              <a:rPr lang="fr-BE" altLang="fr-FR" sz="2400" dirty="0" smtClean="0">
                <a:latin typeface="Arial" panose="020B0604020202020204" pitchFamily="34" charset="0"/>
              </a:rPr>
              <a:t>de la répartition nationale</a:t>
            </a:r>
            <a:endParaRPr lang="fr-BE" altLang="fr-FR" sz="2400" dirty="0">
              <a:latin typeface="Arial" panose="020B0604020202020204" pitchFamily="34" charset="0"/>
            </a:endParaRPr>
          </a:p>
        </p:txBody>
      </p:sp>
      <p:pic>
        <p:nvPicPr>
          <p:cNvPr id="46085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025525"/>
            <a:ext cx="5379070" cy="5748396"/>
          </a:xfrm>
        </p:spPr>
      </p:pic>
    </p:spTree>
    <p:extLst>
      <p:ext uri="{BB962C8B-B14F-4D97-AF65-F5344CB8AC3E}">
        <p14:creationId xmlns:p14="http://schemas.microsoft.com/office/powerpoint/2010/main" val="13438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1266825" y="55563"/>
            <a:ext cx="7389813" cy="1143000"/>
          </a:xfrm>
        </p:spPr>
        <p:txBody>
          <a:bodyPr/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Méthodologie retenue</a:t>
            </a:r>
            <a:endParaRPr lang="fr-BE" altLang="fr-FR" sz="2800" dirty="0" smtClean="0">
              <a:solidFill>
                <a:srgbClr val="F7964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20" y="1396069"/>
            <a:ext cx="2052638" cy="3516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tx1"/>
                </a:solidFill>
              </a:rPr>
              <a:t>Par </a:t>
            </a:r>
            <a:r>
              <a:rPr lang="fr-BE" b="1" dirty="0" smtClean="0">
                <a:solidFill>
                  <a:schemeClr val="tx1"/>
                </a:solidFill>
              </a:rPr>
              <a:t>qualification:</a:t>
            </a:r>
            <a:endParaRPr lang="fr-BE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BE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Médecins/</a:t>
            </a:r>
          </a:p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Biologistes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Kiné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BE" dirty="0">
                <a:solidFill>
                  <a:schemeClr val="tx1"/>
                </a:solidFill>
              </a:rPr>
              <a:t>Accoucheuses/</a:t>
            </a:r>
            <a:r>
              <a:rPr lang="fr-BE" dirty="0" err="1">
                <a:solidFill>
                  <a:schemeClr val="tx1"/>
                </a:solidFill>
              </a:rPr>
              <a:t>sage-femmes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5958" y="1396069"/>
            <a:ext cx="1979612" cy="3575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tx1"/>
                </a:solidFill>
              </a:rPr>
              <a:t>Répartition par article de nomenclature</a:t>
            </a:r>
          </a:p>
        </p:txBody>
      </p:sp>
      <p:sp>
        <p:nvSpPr>
          <p:cNvPr id="6" name="Accolade fermante 5"/>
          <p:cNvSpPr/>
          <p:nvPr/>
        </p:nvSpPr>
        <p:spPr>
          <a:xfrm>
            <a:off x="2037333" y="2570819"/>
            <a:ext cx="395287" cy="1223962"/>
          </a:xfrm>
          <a:prstGeom prst="rightBrace">
            <a:avLst>
              <a:gd name="adj1" fmla="val 8333"/>
              <a:gd name="adj2" fmla="val 5107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" name="Ellipse 3"/>
          <p:cNvSpPr/>
          <p:nvPr/>
        </p:nvSpPr>
        <p:spPr>
          <a:xfrm>
            <a:off x="221233" y="4625044"/>
            <a:ext cx="4422775" cy="12779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Suivant la répartition </a:t>
            </a: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nationale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7333" y="1178581"/>
            <a:ext cx="2128837" cy="690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Répartition secondaire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7333" y="1919944"/>
            <a:ext cx="2128837" cy="297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 typeface="+mj-lt"/>
              <a:buAutoNum type="arabicPeriod"/>
              <a:defRPr/>
            </a:pPr>
            <a:r>
              <a:rPr lang="fr-BE" b="1" dirty="0">
                <a:solidFill>
                  <a:schemeClr val="tx1"/>
                </a:solidFill>
              </a:rPr>
              <a:t>Répartition par UB 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fr-BE" b="1" dirty="0">
                <a:solidFill>
                  <a:schemeClr val="tx1"/>
                </a:solidFill>
              </a:rPr>
              <a:t>Répartition par prestataires au sein d’une même UB</a:t>
            </a:r>
          </a:p>
        </p:txBody>
      </p:sp>
      <p:sp>
        <p:nvSpPr>
          <p:cNvPr id="9" name="Ellipse 8"/>
          <p:cNvSpPr/>
          <p:nvPr/>
        </p:nvSpPr>
        <p:spPr>
          <a:xfrm>
            <a:off x="4644008" y="4561544"/>
            <a:ext cx="2120900" cy="127793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Répartition sur base du presté (facturation)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183" y="1169056"/>
            <a:ext cx="4173537" cy="411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Répartition primaire</a:t>
            </a:r>
          </a:p>
        </p:txBody>
      </p:sp>
    </p:spTree>
    <p:extLst>
      <p:ext uri="{BB962C8B-B14F-4D97-AF65-F5344CB8AC3E}">
        <p14:creationId xmlns:p14="http://schemas.microsoft.com/office/powerpoint/2010/main" val="10844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89706" y="1497012"/>
            <a:ext cx="4958358" cy="9958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66192"/>
              </p:ext>
            </p:extLst>
          </p:nvPr>
        </p:nvGraphicFramePr>
        <p:xfrm>
          <a:off x="432034" y="1066800"/>
          <a:ext cx="5113387" cy="5433149"/>
        </p:xfrm>
        <a:graphic>
          <a:graphicData uri="http://schemas.openxmlformats.org/drawingml/2006/table">
            <a:tbl>
              <a:tblPr/>
              <a:tblGrid>
                <a:gridCol w="3339957"/>
                <a:gridCol w="1210107"/>
                <a:gridCol w="563323"/>
              </a:tblGrid>
              <a:tr h="382060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€ 220.573,22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060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Orthopédie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€ 132.677,79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1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0703 - CHIRURGIE APPAREIL LOCOMOTEUR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€ 1.292,17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87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0802 - CHIRURGIE DE LA MAIN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€ 131.159,65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2801 - CHIRURGIE MAXILLO-FACIALE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€ 225,97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Anesthésiologie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€ 61.402,88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2201 - ANESTHESIE-REANIMATION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€ 61.402,88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05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Honoraires forfaitaires - biologie clinique - Art 24§2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€ 20.514,55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3004 - FORFAIT BIOLOGIE CLINIQUE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€ 20.514,55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Anatomo-pathologie - Article 32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€ 2.628,18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1801 - ANATOMO-PATHOLOGIE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€ 2.628,18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630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Honoraires forfaitaires - biologie clinique - ambulant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€ 2.156,81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3004 - FORFAIT BIOLOGIE CLINIQUE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€ 2.156,81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 opératoire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€ 729,00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0802 - CHIRURGIE DE LA MAIN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€ 729,00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Radiodiagnostic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€ 376,49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0101 - RADIODIAGNOSTIC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€ 319,25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0802 - CHIRURGIE DE LA MAIN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€ 57,24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 clinique - Article 3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€ 61,17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0501 - CHIMIE MEDICALE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€ 57,82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0512 - HEMATOLOGIE LABO &amp; IMMUNOLOGIE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€ 3,35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Biologie clinique - Article 24§1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€ 26,35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0501 - CHIMIE MEDICALE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€ 20,11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3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0512 - HEMATOLOGIE LABO &amp; IMMUNOLOGIE</a:t>
                      </a:r>
                    </a:p>
                  </a:txBody>
                  <a:tcPr marL="77210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€ 6,24</a:t>
                      </a: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9" marR="8579" marT="8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262" name="ZoneTexte 8"/>
          <p:cNvSpPr txBox="1">
            <a:spLocks noChangeArrowheads="1"/>
          </p:cNvSpPr>
          <p:nvPr/>
        </p:nvSpPr>
        <p:spPr bwMode="auto">
          <a:xfrm>
            <a:off x="3906440" y="980728"/>
            <a:ext cx="1817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100">
                <a:latin typeface="Arial" panose="020B0604020202020204" pitchFamily="34" charset="0"/>
              </a:rPr>
              <a:t>Montant facturé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403648" y="-162259"/>
            <a:ext cx="6973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A6DAC"/>
                </a:solidFill>
                <a:latin typeface="Trade Gothic LT Std" pitchFamily="50" charset="0"/>
              </a:defRPr>
            </a:lvl9pPr>
          </a:lstStyle>
          <a:p>
            <a:pPr eaLnBrk="1" hangingPunct="1">
              <a:defRPr/>
            </a:pPr>
            <a:r>
              <a:rPr lang="fr-BE" altLang="fr-FR" kern="0" dirty="0" smtClean="0">
                <a:solidFill>
                  <a:srgbClr val="F79646"/>
                </a:solidFill>
              </a:rPr>
              <a:t>Répartition secondaire - </a:t>
            </a:r>
            <a:r>
              <a:rPr lang="fr-BE" altLang="fr-FR" sz="2800" kern="0" dirty="0" smtClean="0">
                <a:solidFill>
                  <a:srgbClr val="F79646"/>
                </a:solidFill>
              </a:rPr>
              <a:t>Par UB</a:t>
            </a:r>
          </a:p>
        </p:txBody>
      </p:sp>
      <p:sp>
        <p:nvSpPr>
          <p:cNvPr id="50264" name="ZoneTexte 4"/>
          <p:cNvSpPr txBox="1">
            <a:spLocks noChangeArrowheads="1"/>
          </p:cNvSpPr>
          <p:nvPr/>
        </p:nvSpPr>
        <p:spPr bwMode="auto">
          <a:xfrm>
            <a:off x="5652121" y="2354263"/>
            <a:ext cx="330773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000" dirty="0">
                <a:latin typeface="Arial" panose="020B0604020202020204" pitchFamily="34" charset="0"/>
              </a:rPr>
              <a:t>Si plusieurs UB interviennent dans un même article de nomenclature</a:t>
            </a:r>
          </a:p>
          <a:p>
            <a:pPr>
              <a:spcBef>
                <a:spcPct val="0"/>
              </a:spcBef>
              <a:buFontTx/>
              <a:buNone/>
            </a:pPr>
            <a:endParaRPr lang="fr-BE" altLang="fr-F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BE" altLang="fr-F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BE" altLang="fr-FR" sz="2000" dirty="0">
                <a:latin typeface="Arial" panose="020B0604020202020204" pitchFamily="34" charset="0"/>
              </a:rPr>
              <a:t>Le montant du forfait qui a été calculé par prestataire et par article de nomenclature est réparti par UB au prorata de la facturation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6761474" y="3717032"/>
            <a:ext cx="544512" cy="349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0266" name="Titre 1"/>
          <p:cNvSpPr>
            <a:spLocks noGrp="1"/>
          </p:cNvSpPr>
          <p:nvPr>
            <p:ph type="title"/>
          </p:nvPr>
        </p:nvSpPr>
        <p:spPr>
          <a:xfrm>
            <a:off x="5405438" y="765175"/>
            <a:ext cx="36417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sz="2800" b="1" dirty="0" smtClean="0"/>
              <a:t/>
            </a:r>
            <a:br>
              <a:rPr lang="fr-BE" altLang="fr-FR" sz="2800" b="1" dirty="0" smtClean="0"/>
            </a:br>
            <a:r>
              <a:rPr lang="fr-BE" altLang="fr-FR" sz="2800" b="1" i="1" dirty="0" smtClean="0"/>
              <a:t>Exemple – Groupe 026_Grp2_HD1: canal carpien</a:t>
            </a:r>
          </a:p>
        </p:txBody>
      </p:sp>
    </p:spTree>
    <p:extLst>
      <p:ext uri="{BB962C8B-B14F-4D97-AF65-F5344CB8AC3E}">
        <p14:creationId xmlns:p14="http://schemas.microsoft.com/office/powerpoint/2010/main" val="4536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1266825" y="55563"/>
            <a:ext cx="7389813" cy="1143000"/>
          </a:xfrm>
        </p:spPr>
        <p:txBody>
          <a:bodyPr/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Méthodologie retenue</a:t>
            </a:r>
            <a:endParaRPr lang="fr-BE" altLang="fr-FR" sz="2800" dirty="0" smtClean="0">
              <a:solidFill>
                <a:srgbClr val="F79646"/>
              </a:solidFill>
            </a:endParaRPr>
          </a:p>
        </p:txBody>
      </p:sp>
      <p:pic>
        <p:nvPicPr>
          <p:cNvPr id="11" name="Imag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59" y="5486323"/>
            <a:ext cx="1343298" cy="99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96670" y="1178581"/>
            <a:ext cx="2049463" cy="690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b="1" dirty="0">
                <a:solidFill>
                  <a:schemeClr val="bg1"/>
                </a:solidFill>
              </a:rPr>
              <a:t>Montant non distribué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88733" y="1908831"/>
            <a:ext cx="2041525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smtClean="0"/>
              <a:t>prestations jamais </a:t>
            </a:r>
            <a:r>
              <a:rPr lang="fr-BE" dirty="0"/>
              <a:t>réalisées au </a:t>
            </a:r>
            <a:r>
              <a:rPr lang="fr-BE" dirty="0" smtClean="0"/>
              <a:t>CHU</a:t>
            </a:r>
            <a:endParaRPr lang="fr-BE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7920608" y="4912381"/>
            <a:ext cx="4762" cy="577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515483" y="5869950"/>
            <a:ext cx="101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Conseil médical</a:t>
            </a:r>
            <a:endParaRPr lang="fr-BE" b="1" dirty="0"/>
          </a:p>
        </p:txBody>
      </p:sp>
      <p:sp>
        <p:nvSpPr>
          <p:cNvPr id="16" name="Ellipse 15"/>
          <p:cNvSpPr/>
          <p:nvPr/>
        </p:nvSpPr>
        <p:spPr>
          <a:xfrm>
            <a:off x="6896670" y="3761231"/>
            <a:ext cx="2120900" cy="103592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420 000€ en 2016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361950" y="207963"/>
            <a:ext cx="8720138" cy="1143000"/>
          </a:xfrm>
        </p:spPr>
        <p:txBody>
          <a:bodyPr/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Le non-distribué</a:t>
            </a:r>
          </a:p>
        </p:txBody>
      </p:sp>
      <p:sp>
        <p:nvSpPr>
          <p:cNvPr id="56323" name="Espace réservé du contenu 2"/>
          <p:cNvSpPr>
            <a:spLocks noGrp="1"/>
          </p:cNvSpPr>
          <p:nvPr>
            <p:ph idx="1"/>
          </p:nvPr>
        </p:nvSpPr>
        <p:spPr>
          <a:xfrm>
            <a:off x="382510" y="1350963"/>
            <a:ext cx="8509969" cy="4813300"/>
          </a:xfrm>
        </p:spPr>
        <p:txBody>
          <a:bodyPr>
            <a:normAutofit fontScale="92500" lnSpcReduction="20000"/>
          </a:bodyPr>
          <a:lstStyle/>
          <a:p>
            <a:r>
              <a:rPr lang="fr-BE" altLang="fr-FR" sz="2800" dirty="0" smtClean="0"/>
              <a:t> </a:t>
            </a:r>
            <a:r>
              <a:rPr lang="fr-BE" altLang="fr-FR" sz="2800" dirty="0"/>
              <a:t>La quasi-totalité des UB concernées recevront un montant inférieur à ce qui a été </a:t>
            </a:r>
            <a:r>
              <a:rPr lang="fr-BE" altLang="fr-FR" sz="2800" dirty="0" smtClean="0"/>
              <a:t>facturé.</a:t>
            </a:r>
          </a:p>
          <a:p>
            <a:endParaRPr lang="fr-BE" altLang="fr-FR" sz="2800" dirty="0"/>
          </a:p>
          <a:p>
            <a:r>
              <a:rPr lang="fr-BE" altLang="fr-FR" sz="2800" dirty="0" smtClean="0"/>
              <a:t>Une analyse complémentaire a été réalisée et adressée à chaque chef de service, visant à identifier les différences entre le CHU et le national qui ont amené à ces montants non distribués:</a:t>
            </a:r>
          </a:p>
          <a:p>
            <a:pPr lvl="1"/>
            <a:r>
              <a:rPr lang="fr-BE" altLang="fr-FR" sz="2400" i="1" dirty="0" err="1" smtClean="0"/>
              <a:t>casemix</a:t>
            </a:r>
            <a:endParaRPr lang="fr-BE" altLang="fr-FR" sz="2400" i="1" dirty="0" smtClean="0"/>
          </a:p>
          <a:p>
            <a:pPr lvl="1"/>
            <a:r>
              <a:rPr lang="fr-BE" altLang="fr-FR" sz="2400" i="1" dirty="0" smtClean="0"/>
              <a:t>techniques utilisées / pratique</a:t>
            </a:r>
          </a:p>
          <a:p>
            <a:pPr lvl="1"/>
            <a:r>
              <a:rPr lang="fr-BE" altLang="fr-FR" sz="2400" i="1" dirty="0" smtClean="0"/>
              <a:t>mode d’admission (ex: accouchements)</a:t>
            </a:r>
          </a:p>
          <a:p>
            <a:pPr lvl="1"/>
            <a:r>
              <a:rPr lang="fr-BE" altLang="fr-FR" sz="2400" i="1" dirty="0" smtClean="0"/>
              <a:t>prise en charge</a:t>
            </a:r>
          </a:p>
          <a:p>
            <a:pPr lvl="1"/>
            <a:r>
              <a:rPr lang="fr-BE" altLang="fr-FR" sz="2400" i="1" dirty="0" smtClean="0"/>
              <a:t>qualification du médecin</a:t>
            </a:r>
          </a:p>
          <a:p>
            <a:pPr lvl="1"/>
            <a:r>
              <a:rPr lang="fr-BE" altLang="fr-FR" sz="2400" i="1" dirty="0"/>
              <a:t>t</a:t>
            </a:r>
            <a:r>
              <a:rPr lang="fr-BE" altLang="fr-FR" sz="2400" i="1" dirty="0" smtClean="0"/>
              <a:t>ype d’hospitalisation (classique ou de jour)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altLang="fr-FR" sz="2800" i="1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031710" y="6021288"/>
            <a:ext cx="7681547" cy="61577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altLang="fr-FR" sz="2400" dirty="0" smtClean="0"/>
              <a:t>Outil de réflexion sur les pratiques</a:t>
            </a:r>
            <a:endParaRPr lang="fr-BE" altLang="fr-FR" sz="2400" b="1" dirty="0"/>
          </a:p>
        </p:txBody>
      </p:sp>
      <p:sp>
        <p:nvSpPr>
          <p:cNvPr id="5" name="Flèche droite 4"/>
          <p:cNvSpPr/>
          <p:nvPr/>
        </p:nvSpPr>
        <p:spPr>
          <a:xfrm>
            <a:off x="483657" y="5946058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04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361950" y="207963"/>
            <a:ext cx="8720138" cy="1143000"/>
          </a:xfrm>
        </p:spPr>
        <p:txBody>
          <a:bodyPr/>
          <a:lstStyle/>
          <a:p>
            <a:pPr eaLnBrk="1" hangingPunct="1"/>
            <a:r>
              <a:rPr lang="fr-BE" altLang="fr-FR" dirty="0" smtClean="0">
                <a:solidFill>
                  <a:srgbClr val="F79646"/>
                </a:solidFill>
              </a:rPr>
              <a:t>Conclusions sur la méthode</a:t>
            </a:r>
          </a:p>
        </p:txBody>
      </p:sp>
      <p:sp>
        <p:nvSpPr>
          <p:cNvPr id="56323" name="Espace réservé du contenu 2"/>
          <p:cNvSpPr>
            <a:spLocks noGrp="1"/>
          </p:cNvSpPr>
          <p:nvPr>
            <p:ph idx="1"/>
          </p:nvPr>
        </p:nvSpPr>
        <p:spPr>
          <a:xfrm>
            <a:off x="393635" y="1367350"/>
            <a:ext cx="8229600" cy="4813300"/>
          </a:xfrm>
        </p:spPr>
        <p:txBody>
          <a:bodyPr/>
          <a:lstStyle/>
          <a:p>
            <a:r>
              <a:rPr lang="fr-BE" altLang="fr-FR" sz="2800" dirty="0" smtClean="0"/>
              <a:t> Cette méthode permet </a:t>
            </a:r>
          </a:p>
          <a:p>
            <a:pPr lvl="1"/>
            <a:r>
              <a:rPr lang="fr-BE" altLang="fr-FR" sz="2400" dirty="0" smtClean="0"/>
              <a:t>une redistribution importante du forfait</a:t>
            </a:r>
          </a:p>
          <a:p>
            <a:pPr lvl="1"/>
            <a:r>
              <a:rPr lang="fr-BE" altLang="fr-FR" sz="2400" dirty="0" smtClean="0"/>
              <a:t>une régularisation supposée des prestations à l’acte</a:t>
            </a:r>
          </a:p>
          <a:p>
            <a:pPr lvl="1"/>
            <a:r>
              <a:rPr lang="fr-BE" altLang="fr-FR" sz="2400" dirty="0" smtClean="0"/>
              <a:t>que la distribution entre médecins tienne compte des actes réellement prestés quand elle est nécessaire</a:t>
            </a:r>
            <a:endParaRPr lang="fr-BE" altLang="fr-FR" dirty="0" smtClean="0"/>
          </a:p>
          <a:p>
            <a:pPr>
              <a:buFont typeface="Wingdings" panose="05000000000000000000" pitchFamily="2" charset="2"/>
              <a:buChar char="Ø"/>
            </a:pPr>
            <a:endParaRPr lang="fr-BE" altLang="fr-FR" sz="2800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fr-BE" altLang="fr-FR" sz="2800" i="1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065312" y="4221088"/>
            <a:ext cx="7681547" cy="244827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altLang="fr-FR" sz="2000" dirty="0" smtClean="0"/>
              <a:t>Cette méthode a été adoptée et est utilisée actuellement</a:t>
            </a:r>
          </a:p>
          <a:p>
            <a:endParaRPr lang="fr-BE" altLang="fr-FR" sz="2000" dirty="0" smtClean="0"/>
          </a:p>
          <a:p>
            <a:r>
              <a:rPr lang="fr-BE" altLang="fr-FR" sz="2000" b="1" dirty="0" smtClean="0"/>
              <a:t>Les analyses réalisées pour y parvenir ont en outre permis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altLang="fr-FR" sz="2000" b="1" dirty="0" smtClean="0"/>
              <a:t>D’identifier certaines problématiques qui ont permis des ajustements de l’INAMI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altLang="fr-FR" sz="2000" b="1" dirty="0" smtClean="0"/>
              <a:t>De participer à la programmation de la répartition via le logiciel de facturation</a:t>
            </a:r>
            <a:endParaRPr lang="fr-BE" altLang="fr-FR" sz="2400" b="1" dirty="0"/>
          </a:p>
        </p:txBody>
      </p:sp>
      <p:sp>
        <p:nvSpPr>
          <p:cNvPr id="5" name="Flèche droite 4"/>
          <p:cNvSpPr/>
          <p:nvPr/>
        </p:nvSpPr>
        <p:spPr>
          <a:xfrm>
            <a:off x="489248" y="4433890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53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504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chemeClr val="accent6"/>
                </a:solidFill>
              </a:rPr>
              <a:t>MERCI POUR VOTRE ATTENTION</a:t>
            </a:r>
            <a:endParaRPr lang="fr-BE" sz="3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8687984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1684338" y="1625600"/>
            <a:ext cx="82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20888" y="2343150"/>
            <a:ext cx="822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3600" y="3109913"/>
            <a:ext cx="8207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20888" y="3875088"/>
            <a:ext cx="8207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84338" y="4641850"/>
            <a:ext cx="8207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72848" y="1566239"/>
            <a:ext cx="8207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600" b="1" dirty="0" smtClean="0">
                <a:solidFill>
                  <a:srgbClr val="BBE0E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BE" sz="3600" b="1" dirty="0">
              <a:solidFill>
                <a:srgbClr val="BBE0E3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7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558" y="48123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Réforme du financement des hôpitaux</a:t>
            </a:r>
            <a:br>
              <a:rPr lang="fr-BE" dirty="0" smtClean="0">
                <a:solidFill>
                  <a:schemeClr val="accent6"/>
                </a:solidFill>
              </a:rPr>
            </a:br>
            <a:r>
              <a:rPr lang="fr-BE" sz="3100" dirty="0" smtClean="0">
                <a:solidFill>
                  <a:schemeClr val="accent6"/>
                </a:solidFill>
              </a:rPr>
              <a:t> </a:t>
            </a:r>
            <a:endParaRPr lang="fr-BE" sz="31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619" y="1454050"/>
            <a:ext cx="3620333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alt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2015</a:t>
            </a:r>
            <a:r>
              <a:rPr lang="fr-FR" altLang="fr-FR" sz="2400" dirty="0" smtClean="0"/>
              <a:t> </a:t>
            </a:r>
          </a:p>
          <a:p>
            <a:pPr marL="0" indent="0" algn="just">
              <a:buNone/>
            </a:pPr>
            <a:endParaRPr lang="fr-FR" altLang="fr-FR" sz="2400" dirty="0" smtClean="0"/>
          </a:p>
          <a:p>
            <a:pPr marL="0" indent="0" algn="just">
              <a:buNone/>
            </a:pPr>
            <a:r>
              <a:rPr lang="fr-BE" altLang="fr-FR" sz="2400" dirty="0"/>
              <a:t>La ministre des Affaires </a:t>
            </a:r>
            <a:r>
              <a:rPr lang="fr-BE" altLang="fr-FR" sz="2400" dirty="0" smtClean="0"/>
              <a:t>Sociales </a:t>
            </a:r>
            <a:r>
              <a:rPr lang="fr-BE" altLang="fr-FR" sz="2400" dirty="0"/>
              <a:t>et de la Santé P</a:t>
            </a:r>
            <a:r>
              <a:rPr lang="fr-BE" altLang="fr-FR" sz="2400" dirty="0" smtClean="0"/>
              <a:t>ublique </a:t>
            </a:r>
            <a:r>
              <a:rPr lang="fr-BE" altLang="fr-FR" sz="2400" dirty="0"/>
              <a:t>a élaboré un plan d’approche pour la réforme du paysage hospitalier et du financement des </a:t>
            </a:r>
            <a:r>
              <a:rPr lang="fr-BE" altLang="fr-FR" sz="2400" dirty="0" smtClean="0"/>
              <a:t>hôpitaux en Belgique</a:t>
            </a:r>
            <a:endParaRPr lang="fr-FR" altLang="fr-FR" sz="2400" dirty="0" smtClean="0"/>
          </a:p>
          <a:p>
            <a:pPr marL="0" indent="0">
              <a:buNone/>
            </a:pPr>
            <a:endParaRPr lang="fr-BE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2784" r="20769"/>
          <a:stretch/>
        </p:blipFill>
        <p:spPr>
          <a:xfrm>
            <a:off x="4572000" y="1454050"/>
            <a:ext cx="3944124" cy="47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558" y="48123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Pourquoi changer?</a:t>
            </a:r>
            <a:br>
              <a:rPr lang="fr-BE" dirty="0" smtClean="0">
                <a:solidFill>
                  <a:schemeClr val="accent6"/>
                </a:solidFill>
              </a:rPr>
            </a:br>
            <a:r>
              <a:rPr lang="fr-BE" sz="3100" dirty="0" smtClean="0">
                <a:solidFill>
                  <a:schemeClr val="accent6"/>
                </a:solidFill>
              </a:rPr>
              <a:t> </a:t>
            </a:r>
            <a:endParaRPr lang="fr-BE" sz="31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619" y="145405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CA" dirty="0"/>
              <a:t>A</a:t>
            </a:r>
            <a:r>
              <a:rPr lang="fr-CA" dirty="0" smtClean="0"/>
              <a:t>méliorer </a:t>
            </a:r>
            <a:r>
              <a:rPr lang="fr-CA" dirty="0"/>
              <a:t>l’efficience et la qualité du système de soins de santé en Belgique, </a:t>
            </a:r>
            <a:endParaRPr lang="fr-CA" dirty="0" smtClean="0"/>
          </a:p>
          <a:p>
            <a:pPr algn="just"/>
            <a:endParaRPr lang="fr-CA" dirty="0"/>
          </a:p>
          <a:p>
            <a:pPr algn="just"/>
            <a:r>
              <a:rPr lang="fr-CA" dirty="0" smtClean="0"/>
              <a:t>tout </a:t>
            </a:r>
            <a:r>
              <a:rPr lang="fr-CA" dirty="0"/>
              <a:t>en répondant de manière plus optimale à l’évolution des besoins des patients (de plus en plus âgés et augmentation des maladies chroniques</a:t>
            </a:r>
            <a:r>
              <a:rPr lang="fr-CA" dirty="0" smtClean="0"/>
              <a:t>)</a:t>
            </a:r>
          </a:p>
          <a:p>
            <a:pPr algn="just"/>
            <a:endParaRPr lang="fr-CA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5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558" y="48123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6"/>
                </a:solidFill>
              </a:rPr>
              <a:t>Qu’est-il nécessaire de changer?</a:t>
            </a:r>
            <a:br>
              <a:rPr lang="fr-BE" dirty="0" smtClean="0">
                <a:solidFill>
                  <a:schemeClr val="accent6"/>
                </a:solidFill>
              </a:rPr>
            </a:br>
            <a:r>
              <a:rPr lang="fr-BE" sz="3100" dirty="0" smtClean="0">
                <a:solidFill>
                  <a:schemeClr val="accent6"/>
                </a:solidFill>
              </a:rPr>
              <a:t> </a:t>
            </a:r>
            <a:endParaRPr lang="fr-BE" sz="31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954" y="1412776"/>
            <a:ext cx="878497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dirty="0" smtClean="0"/>
              <a:t>En </a:t>
            </a:r>
            <a:r>
              <a:rPr lang="fr-CA" dirty="0"/>
              <a:t>amont de cette réforme, un cadre conceptuel a été posé </a:t>
            </a:r>
            <a:r>
              <a:rPr lang="fr-CA" dirty="0" smtClean="0"/>
              <a:t>par le KCE (</a:t>
            </a:r>
            <a:r>
              <a:rPr lang="fr-BE" dirty="0" smtClean="0"/>
              <a:t>2014: </a:t>
            </a:r>
            <a:r>
              <a:rPr lang="fr-BE" dirty="0"/>
              <a:t>“Cadre conceptuel pour la réforme du financement des hôpitaux </a:t>
            </a:r>
            <a:r>
              <a:rPr lang="fr-BE" dirty="0" smtClean="0"/>
              <a:t>») </a:t>
            </a:r>
            <a:r>
              <a:rPr lang="fr-CA" dirty="0" smtClean="0"/>
              <a:t>sur base:</a:t>
            </a:r>
          </a:p>
          <a:p>
            <a:pPr marL="0" indent="0" algn="just">
              <a:buNone/>
            </a:pPr>
            <a:endParaRPr lang="fr-CA" dirty="0" smtClean="0"/>
          </a:p>
          <a:p>
            <a:pPr algn="just"/>
            <a:r>
              <a:rPr lang="fr-CA" sz="2800" dirty="0" smtClean="0"/>
              <a:t> </a:t>
            </a:r>
            <a:r>
              <a:rPr lang="fr-CA" sz="2800" dirty="0"/>
              <a:t>d’une analyse du système actuel, </a:t>
            </a:r>
            <a:endParaRPr lang="fr-CA" sz="2800" dirty="0" smtClean="0"/>
          </a:p>
          <a:p>
            <a:pPr algn="just"/>
            <a:r>
              <a:rPr lang="fr-CA" sz="2800" dirty="0" smtClean="0"/>
              <a:t>d’une </a:t>
            </a:r>
            <a:r>
              <a:rPr lang="fr-CA" sz="2800" dirty="0"/>
              <a:t>comparaison avec les systèmes étrangers </a:t>
            </a:r>
            <a:endParaRPr lang="fr-CA" sz="2800" dirty="0" smtClean="0"/>
          </a:p>
          <a:p>
            <a:pPr algn="just"/>
            <a:r>
              <a:rPr lang="fr-CA" sz="2800" dirty="0" smtClean="0"/>
              <a:t>et </a:t>
            </a:r>
            <a:r>
              <a:rPr lang="fr-CA" sz="2800" dirty="0"/>
              <a:t>de la mise en place de projets pilotes</a:t>
            </a:r>
            <a:r>
              <a:rPr lang="fr-CA" sz="2800" dirty="0" smtClean="0"/>
              <a:t>.</a:t>
            </a:r>
          </a:p>
          <a:p>
            <a:pPr marL="0" indent="0">
              <a:buNone/>
            </a:pP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42469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4"/>
          <p:cNvSpPr txBox="1">
            <a:spLocks/>
          </p:cNvSpPr>
          <p:nvPr/>
        </p:nvSpPr>
        <p:spPr bwMode="auto">
          <a:xfrm>
            <a:off x="4348163" y="1484314"/>
            <a:ext cx="4543425" cy="48244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ade Gothic LT Std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ade Gothic LT Std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ade Gothic LT Std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ade Gothic LT Std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ade Gothic LT Std"/>
              </a:defRPr>
            </a:lvl9pPr>
          </a:lstStyle>
          <a:p>
            <a:pPr lvl="1" eaLnBrk="1" hangingPunct="1"/>
            <a:endParaRPr lang="fr-BE" altLang="fr-FR" sz="2400" dirty="0">
              <a:latin typeface="+mn-lt"/>
            </a:endParaRPr>
          </a:p>
          <a:p>
            <a:pPr eaLnBrk="1" hangingPunct="1"/>
            <a:r>
              <a:rPr lang="fr-BE" altLang="fr-FR" sz="2400" dirty="0" smtClean="0">
                <a:latin typeface="+mn-lt"/>
              </a:rPr>
              <a:t>Un système coûteux =&gt; de plus en plus d’hôpitaux dans le rouge</a:t>
            </a:r>
          </a:p>
          <a:p>
            <a:pPr eaLnBrk="1" hangingPunct="1"/>
            <a:r>
              <a:rPr lang="fr-BE" altLang="fr-FR" sz="2400" dirty="0" smtClean="0">
                <a:latin typeface="+mn-lt"/>
              </a:rPr>
              <a:t>Course à l’investissement et à la (sur)consommation, compétition entre hôpitaux</a:t>
            </a:r>
          </a:p>
          <a:p>
            <a:pPr eaLnBrk="1" hangingPunct="1"/>
            <a:r>
              <a:rPr lang="fr-BE" altLang="fr-FR" sz="2400" dirty="0" smtClean="0">
                <a:latin typeface="+mn-lt"/>
              </a:rPr>
              <a:t>Inégalité de revenus entre spécialistes</a:t>
            </a:r>
          </a:p>
          <a:p>
            <a:pPr eaLnBrk="1" hangingPunct="1"/>
            <a:r>
              <a:rPr lang="fr-BE" altLang="fr-FR" sz="2400" dirty="0" smtClean="0">
                <a:latin typeface="+mn-lt"/>
              </a:rPr>
              <a:t>Complexité du système de financement</a:t>
            </a:r>
          </a:p>
          <a:p>
            <a:pPr eaLnBrk="1" hangingPunct="1"/>
            <a:r>
              <a:rPr lang="fr-BE" altLang="fr-FR" sz="2400" dirty="0" smtClean="0">
                <a:latin typeface="+mn-lt"/>
              </a:rPr>
              <a:t>Pas de récompense pour la qualité ou la coordination et l’intégration des soins</a:t>
            </a:r>
            <a:endParaRPr lang="fr-BE" altLang="fr-FR" sz="2400" dirty="0">
              <a:latin typeface="+mn-lt"/>
            </a:endParaRPr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250825" y="1498600"/>
            <a:ext cx="4013200" cy="481012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endParaRPr lang="fr-BE" sz="2400" u="sng" dirty="0" smtClean="0"/>
          </a:p>
          <a:p>
            <a:pPr eaLnBrk="1" hangingPunct="1">
              <a:defRPr/>
            </a:pPr>
            <a:r>
              <a:rPr lang="fr-BE" sz="2400" dirty="0" smtClean="0"/>
              <a:t>Accessibilité géographique</a:t>
            </a:r>
          </a:p>
          <a:p>
            <a:pPr eaLnBrk="1" hangingPunct="1">
              <a:defRPr/>
            </a:pPr>
            <a:r>
              <a:rPr lang="fr-BE" sz="2400" dirty="0" smtClean="0"/>
              <a:t>Offre vaste de soins</a:t>
            </a:r>
          </a:p>
          <a:p>
            <a:pPr eaLnBrk="1" hangingPunct="1">
              <a:defRPr/>
            </a:pPr>
            <a:r>
              <a:rPr lang="fr-BE" sz="2400" dirty="0" smtClean="0"/>
              <a:t>Proximité des soins</a:t>
            </a:r>
          </a:p>
          <a:p>
            <a:pPr eaLnBrk="1" hangingPunct="1">
              <a:defRPr/>
            </a:pPr>
            <a:r>
              <a:rPr lang="fr-BE" sz="2400" dirty="0" smtClean="0"/>
              <a:t>Rapidité (peu ou pas d’attente)</a:t>
            </a:r>
          </a:p>
          <a:p>
            <a:pPr eaLnBrk="1" hangingPunct="1">
              <a:defRPr/>
            </a:pPr>
            <a:r>
              <a:rPr lang="fr-BE" sz="2400" dirty="0" smtClean="0"/>
              <a:t>Accessibilité financière au patient</a:t>
            </a:r>
          </a:p>
          <a:p>
            <a:pPr eaLnBrk="1" hangingPunct="1">
              <a:defRPr/>
            </a:pPr>
            <a:r>
              <a:rPr lang="fr-BE" sz="2400" dirty="0" smtClean="0"/>
              <a:t>Satisfaction élevée des patients quant à la qualité des soins reçus</a:t>
            </a:r>
          </a:p>
          <a:p>
            <a:pPr eaLnBrk="1" hangingPunct="1">
              <a:defRPr/>
            </a:pPr>
            <a:r>
              <a:rPr lang="fr-BE" sz="2400" dirty="0" smtClean="0"/>
              <a:t>Dynamisme et innovation technologique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91" r="1961" b="10210"/>
          <a:stretch>
            <a:fillRect/>
          </a:stretch>
        </p:blipFill>
        <p:spPr bwMode="auto">
          <a:xfrm>
            <a:off x="6526213" y="13541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7404" r="52528" b="13020"/>
          <a:stretch>
            <a:fillRect/>
          </a:stretch>
        </p:blipFill>
        <p:spPr bwMode="auto">
          <a:xfrm>
            <a:off x="2051050" y="1354138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-31558" y="481235"/>
            <a:ext cx="91440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>
                <a:solidFill>
                  <a:schemeClr val="accent6"/>
                </a:solidFill>
              </a:rPr>
              <a:t>Les constats du système actuel</a:t>
            </a:r>
            <a:br>
              <a:rPr lang="fr-BE" dirty="0" smtClean="0">
                <a:solidFill>
                  <a:schemeClr val="accent6"/>
                </a:solidFill>
              </a:rPr>
            </a:br>
            <a:r>
              <a:rPr lang="fr-BE" sz="3100" dirty="0" smtClean="0">
                <a:solidFill>
                  <a:schemeClr val="accent6"/>
                </a:solidFill>
              </a:rPr>
              <a:t> </a:t>
            </a:r>
            <a:endParaRPr lang="fr-BE" sz="3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rade Gothic LT St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9752</TotalTime>
  <Words>2660</Words>
  <Application>Microsoft Office PowerPoint</Application>
  <PresentationFormat>Affichage à l'écran (4:3)</PresentationFormat>
  <Paragraphs>604</Paragraphs>
  <Slides>46</Slides>
  <Notes>32</Notes>
  <HiddenSlides>3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46</vt:i4>
      </vt:variant>
    </vt:vector>
  </HeadingPairs>
  <TitlesOfParts>
    <vt:vector size="55" baseType="lpstr">
      <vt:lpstr>Arial</vt:lpstr>
      <vt:lpstr>Calibri</vt:lpstr>
      <vt:lpstr>Trade Gothic LT Std</vt:lpstr>
      <vt:lpstr>Trade Gothic LT Std Bold</vt:lpstr>
      <vt:lpstr>Wingdings</vt:lpstr>
      <vt:lpstr>Thème Office</vt:lpstr>
      <vt:lpstr>2_Thème Office</vt:lpstr>
      <vt:lpstr>1_Thème Office</vt:lpstr>
      <vt:lpstr>Modèle par défaut</vt:lpstr>
      <vt:lpstr>   Introduction du financement forfaitaire à la pathologie en Belgique : impact au CHU de Liège    Marie-Pierre Cunin, Nancy Laport,  Francine Kersten, Philippe Kolh, Jessica Jacques Centre Hospitalier Universitaire de Liège - BELGIQUE Service des Informations Médico-Economiques     </vt:lpstr>
      <vt:lpstr>Sommaire</vt:lpstr>
      <vt:lpstr>Le CHU de Liège – capacité d’accueil</vt:lpstr>
      <vt:lpstr>Le CHU de Liège – en quelques chiffres</vt:lpstr>
      <vt:lpstr>Présentation PowerPoint</vt:lpstr>
      <vt:lpstr>Réforme du financement des hôpitaux  </vt:lpstr>
      <vt:lpstr>Pourquoi changer?  </vt:lpstr>
      <vt:lpstr>Qu’est-il nécessaire de changer?  </vt:lpstr>
      <vt:lpstr>Présentation PowerPoint</vt:lpstr>
      <vt:lpstr>Comment changer?  </vt:lpstr>
      <vt:lpstr>Présentation PowerPoint</vt:lpstr>
      <vt:lpstr>Présentation PowerPoint</vt:lpstr>
      <vt:lpstr>Présentation PowerPoint</vt:lpstr>
      <vt:lpstr>Cluster de financement Définition et mode de fonctionnement </vt:lpstr>
      <vt:lpstr>Cluster de financement Mise en route</vt:lpstr>
      <vt:lpstr>Cluster de financement Mise en route</vt:lpstr>
      <vt:lpstr>Exemples de clusters</vt:lpstr>
      <vt:lpstr>Présentation PowerPoint</vt:lpstr>
      <vt:lpstr>Gestion des Systèmes d’Informations</vt:lpstr>
      <vt:lpstr>Rôle et missions du SIMÉ</vt:lpstr>
      <vt:lpstr>Les enjeux du SIMÉ</vt:lpstr>
      <vt:lpstr>Les analyses faites par le SIMÉ en collaboration avec le service de facturation</vt:lpstr>
      <vt:lpstr>Présentation PowerPoint</vt:lpstr>
      <vt:lpstr>Impact global CHU de Liège</vt:lpstr>
      <vt:lpstr>Impact global CHU vs. les autres hôpitaux universitaires</vt:lpstr>
      <vt:lpstr>Impact par pathologie - DRG en gain -</vt:lpstr>
      <vt:lpstr>Impact par pathologie - DRG en perte -</vt:lpstr>
      <vt:lpstr>Impact par service médical</vt:lpstr>
      <vt:lpstr>Impact par service médical</vt:lpstr>
      <vt:lpstr>Présentation PowerPoint</vt:lpstr>
      <vt:lpstr>Plusieurs possibilités de  distribution ont été testées</vt:lpstr>
      <vt:lpstr>Plusieurs possibilités de  distribution ont été testées</vt:lpstr>
      <vt:lpstr>Exemple – DRG 191_grp1 Groupe de patients ayant bénéficié d'un cathétérisme cardiaque pour des pathologies coronariennes, en hospitalisation classique et de jour, de sévérité 1 et 2 (=660,47€).</vt:lpstr>
      <vt:lpstr>Plusieurs possibilités de  distribution ont été testées</vt:lpstr>
      <vt:lpstr>Plusieurs possibilités de  distribution ont été testées</vt:lpstr>
      <vt:lpstr>Méthodologie retenue</vt:lpstr>
      <vt:lpstr>Méthodologie retenue</vt:lpstr>
      <vt:lpstr>Répartition primaire Par qualification</vt:lpstr>
      <vt:lpstr>Méthodologie retenue</vt:lpstr>
      <vt:lpstr> Exemple – Groupe 026_Grp2_HD1: canal carpien</vt:lpstr>
      <vt:lpstr>Méthodologie retenue</vt:lpstr>
      <vt:lpstr> Exemple – Groupe 026_Grp2_HD1: canal carpien</vt:lpstr>
      <vt:lpstr>Méthodologie retenue</vt:lpstr>
      <vt:lpstr>Le non-distribué</vt:lpstr>
      <vt:lpstr>Conclusions sur la méthode</vt:lpstr>
      <vt:lpstr>Présentation PowerPoint</vt:lpstr>
    </vt:vector>
  </TitlesOfParts>
  <Company>C.H.U. de Liège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L’usage secondaire des données issues des Dossiers Patients Informatisés,  qu’en est-il de la qualité de l’information ?   Titre en portugais     Nathalie MAES,  Philippe KOLH Centre Hospitalier Universitaire de Liège, Belgique</dc:title>
  <dc:creator>MAES Nathalie</dc:creator>
  <cp:lastModifiedBy>CUNIN Marie-Pierre</cp:lastModifiedBy>
  <cp:revision>160</cp:revision>
  <dcterms:created xsi:type="dcterms:W3CDTF">2018-07-27T13:31:47Z</dcterms:created>
  <dcterms:modified xsi:type="dcterms:W3CDTF">2019-08-20T15:05:43Z</dcterms:modified>
</cp:coreProperties>
</file>