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6" r:id="rId4"/>
    <p:sldId id="294" r:id="rId5"/>
    <p:sldId id="299" r:id="rId6"/>
    <p:sldId id="257" r:id="rId7"/>
    <p:sldId id="268" r:id="rId8"/>
    <p:sldId id="265" r:id="rId9"/>
    <p:sldId id="270" r:id="rId10"/>
    <p:sldId id="287" r:id="rId11"/>
    <p:sldId id="274" r:id="rId12"/>
    <p:sldId id="298" r:id="rId13"/>
    <p:sldId id="291" r:id="rId14"/>
    <p:sldId id="275" r:id="rId15"/>
    <p:sldId id="271" r:id="rId16"/>
    <p:sldId id="295" r:id="rId17"/>
    <p:sldId id="261" r:id="rId18"/>
    <p:sldId id="258" r:id="rId19"/>
    <p:sldId id="288" r:id="rId20"/>
    <p:sldId id="290" r:id="rId21"/>
    <p:sldId id="262" r:id="rId22"/>
    <p:sldId id="289" r:id="rId23"/>
    <p:sldId id="263" r:id="rId24"/>
    <p:sldId id="293" r:id="rId25"/>
    <p:sldId id="292" r:id="rId26"/>
    <p:sldId id="264" r:id="rId27"/>
    <p:sldId id="277" r:id="rId28"/>
    <p:sldId id="296" r:id="rId29"/>
    <p:sldId id="297" r:id="rId30"/>
    <p:sldId id="260" r:id="rId31"/>
    <p:sldId id="269" r:id="rId32"/>
    <p:sldId id="272" r:id="rId33"/>
    <p:sldId id="276" r:id="rId34"/>
    <p:sldId id="273" r:id="rId35"/>
    <p:sldId id="300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18"/>
    <p:restoredTop sz="95701"/>
  </p:normalViewPr>
  <p:slideViewPr>
    <p:cSldViewPr snapToGrid="0" snapToObjects="1">
      <p:cViewPr varScale="1">
        <p:scale>
          <a:sx n="85" d="100"/>
          <a:sy n="85" d="100"/>
        </p:scale>
        <p:origin x="192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03:01:01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2346 1246 24575,'0'-13'0,"11"-7"0,-3-1 0,10 1 0,-2 1 0,3-2 0,-1 0 0,5-5 0,-10 6 0,4 5 0,-6 1 0,-1 5 0,1 0 0,-6 0 0,5 4 0,-9-4 0,4 0 0,-1-2 0,-3-3 0,4 0 0,0 4 0,-4-4 0,4 5 0,-5 0 0,0 0 0,0-5 0,0 4 0,0-4 0,0 0 0,0 4 0,0-4 0,0 5 0,0 0 0,0 0 0,0 1 0,0-6 0,0-1 0,0-10 0,0 3 0,0-3 0,0-1 0,0 5 0,0-11 0,0 11 0,-6-10 0,-1 9 0,-11-9 0,-1 9 0,-6-9 0,-5 9 0,-5-11 0,-4 10 0,-2-12 0,-6 11 0,5-4 0,-4 5 0,8 1 0,-1 0 0,1 5 0,0 1 0,6 1 0,-5 3 0,5-3 0,1 5 0,-6-1 0,12 1 0,-12-1 0,12 1 0,-5-1 0,6 1 0,7 1 0,-5 3 0,14-2 0,-7 7 0,9-3 0,-4 4 0,-1-4 0,1 3 0,-1-3 0,1 4 0,-7-4 0,5 2 0,-9-6 0,3 7 0,1-4 0,-5 1 0,4 3 0,-5-4 0,-1 5 0,6 0 0,-4 0 0,5 0 0,-7 0 0,1 0 0,-1 0 0,1 0 0,-1 0 0,7 0 0,-5 0 0,-3 0 0,0 0 0,-5 0 0,0 0 0,5 0 0,-5 0 0,0 0 0,-2 0 0,0 5 0,-5 1 0,-5 4 0,8 1 0,-7-5 0,18 2 0,-1-2 0,1-1 0,0 4 0,5-4 0,-4 5 0,10-5 0,-10 4 0,10-8 0,-10 8 0,10-4 0,-5 4 0,1-4 0,-7 8 0,4-7 0,-2 7 0,5-3 0,-2-1 0,0 1 0,-4-1 0,10-3 0,-10 2 0,10-3 0,-10 5 0,10-1 0,-10 1 0,10-1 0,-10-3 0,4 2 0,1-3 0,-5 5 0,-13 4 0,7 2 0,-12 4 0,16-4 0,1 2 0,-1-7 0,7 3 0,0-4 0,7-1 0,-1 0 0,5-1 0,-3-3 0,8 10 0,-4-3 0,5 15 0,0 0 0,0 6 0,0 6 0,0-5 0,0 6 0,0-8 0,0 7 0,0-4 0,0 4 0,0-12 0,0 4 0,0-10 0,0 5 0,0-11 0,0-1 0,0-5 0,0 0 0,0 0 0,5-5 0,1 4 0,4-3 0,0 4 0,1 0 0,5 5 0,2 1 0,0 5 0,4-1 0,3 2 0,-1-5 0,6 3 0,-6-8 0,-1 8 0,0-8 0,1 3 0,-1-4 0,0 0 0,7 1 0,2 4 0,-1-3 0,6 3 0,-12-5 0,11 1 0,0-1 0,3 1 0,-4-6 0,-5 5 0,-7-9 0,1 3 0,-1 0 0,0-2 0,7 2 0,-5-4 0,5 0 0,-7 4 0,0-2 0,1 2 0,-1-4 0,0 0 0,5 0 0,-3 0 0,-3 0 0,0 0 0,-5 0 0,7 0 0,-1 0 0,0 0 0,1 0 0,-7 0 0,5 0 0,-4 0 0,5 0 0,-6 0 0,5 0 0,-10 0 0,15 0 0,-14 0 0,8 0 0,-11 0 0,0 0 0,0 0 0,0 0 0,0 0 0,0 0 0,1 0 0,5 0 0,-4 0 0,10 0 0,-4 0 0,5 4 0,-6-3 0,0 4 0,-1-5 0,-4 0 0,4 0 0,-5 0 0,-1 0 0,1 0 0,-1 0 0,0 0 0,0 0 0,1 0 0,12 0 0,-4 0 0,18 0 0,-12 0 0,11 0 0,-11 0 0,11 0 0,-4 0 0,0 0 0,-3 0 0,1 0 0,-5 0 0,5 0 0,0 0 0,-5 0 0,5 0 0,-7 0 0,7 0 0,-5 0 0,-1 0 0,-2 0 0,-10 0 0,10 0 0,-10 0 0,4 0 0,-6 0 0,1 0 0,-6 3 0,-1 2 0,-4 0 0,0-2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03:01:05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2529 1516 24575,'0'-19'0,"0"-3"0,0-5 0,0-11 0,0 9 0,0-17 0,0 5 0,0 0 0,0-5 0,0 12 0,0 0 0,0 9 0,0-1 0,0-1 0,0 0 0,0 1 0,0-6 0,0 9 0,0-22 0,0 10 0,0-12 0,-5-1 0,-2 0 0,-10 1 0,-2-1 0,1 7 0,-4-4 0,4 10 0,-4-4 0,-6 5 0,-2 0 0,-6-2 0,1 0 0,-1 0 0,-7-1 0,1 7 0,-8-1 0,3 7 0,-15-9 0,17 12 0,-15-11 0,25 20 0,-4-5 0,6 6 0,1 0 0,5 5 0,1-3 0,6 3 0,0 1 0,0 0 0,0 5 0,5-4 0,-4 3 0,4-3 0,-5 4 0,0 0 0,-9 0 0,1 0 0,-8 0 0,9 0 0,-4 0 0,4 0 0,0 0 0,1 0 0,1 0 0,3 0 0,-3 0 0,5 0 0,0 0 0,0 0 0,-6 0 0,5 4 0,-32 3 0,21 3 0,-22-3 0,21 3 0,-6-4 0,4 0 0,-4 4 0,6-9 0,1 9 0,-1-9 0,0 4 0,0 0 0,6-4 0,-4 4 0,10-5 0,-5 4 0,6-2 0,0 2 0,-9 0 0,7-3 0,-2 8 0,5-8 0,4 3 0,0 0 0,1-3 0,5 3 0,-5 0 0,3-3 0,-2 8 0,3-4 0,1 0 0,0 3 0,-5-3 0,4 4 0,-13 5 0,12-4 0,-12 4 0,13-5 0,-4 0 0,0 5 0,3 1 0,-8 5 0,8 0 0,-9 5 0,9-4 0,-9 5 0,9-1 0,-8-3 0,7 3 0,2-5 0,1 0 0,4-5 0,0 3 0,1-8 0,4 3 0,0-5 0,0 1 0,0 0 0,0 0 0,0 5 0,0 1 0,0 11 0,-5 1 0,3 5 0,-2-5 0,-1 4 0,3 4 0,-2-12 0,4 4 0,0-18 0,0 0 0,0 0 0,0-1 0,0 6 0,0 6 0,4 7 0,8 12 0,5-5 0,6 5 0,-1 1 0,0-6 0,1 5 0,5-5 0,-5-1 0,10-4 0,-11-3 0,11 2 0,-12-7 0,12 7 0,-7-7 0,7 0 0,-6-4 0,4 3 0,-10-8 0,11 3 0,-11-5 0,10 6 0,-10-5 0,10 5 0,-9-6 0,9 0 0,-10 0 0,10 1 0,-9-1 0,9 1 0,-4-1 0,12 2 0,-5-1 0,12 0 0,2 7 0,1-5 0,6 5 0,-8-1 0,1-4 0,-7 4 0,12-1 0,-16-9 0,4 3 0,-15-10 0,-7 0 0,1 0 0,6 0 0,-5 0 0,10 0 0,-4 0 0,6 0 0,-1 0 0,1 0 0,0 0 0,-1 0 0,1 0 0,8 0 0,-6 0 0,1 0 0,-5 0 0,-10 0 0,11 0 0,-11 0 0,4-4 0,1 2 0,-5-6 0,5 2 0,-6 0 0,-1-3 0,1 4 0,6-6 0,-5 1 0,13 0 0,-12 0 0,7 4 0,-9-3 0,0 4 0,0-6 0,-5 6 0,3-4 0,-3 3 0,5 1 0,0-4 0,-5 4 0,4-5 0,-4 0 0,0 4 0,3-2 0,-8 2 0,9 1 0,-9-3 0,4 3 0,-1-4 0,-3 0 0,3 3 0,-4 2 0,-4 0 0,3 3 0,-7-6 0,6 2 0,-2-3 0,0-1 0,2 4 0,-6-3 0,7 7 0,-7-7 0,3 7 0,-4-3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03:01:08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2520 1038 24575,'0'-9'0,"0"-4"0,0-8 0,0 4 0,0-7 0,0 3 0,0 0 0,0-5 0,0 0 0,0 5 0,0-5 0,0 1 0,0 3 0,0-9 0,0 4 0,0-6 0,-5 6 0,-1-11 0,-9 15 0,3-15 0,-13 16 0,7-10 0,-30-6 0,9 18 0,-19-22 0,10 27 0,-9-22 0,-8 10 0,-10-6 0,0 6 0,-5 0 0,5 0 0,0 6 0,3-4 0,8 11 0,0-5 0,0 6 0,7 1 0,-5-1 0,12 1 0,-5 5 0,8-4 0,-8 4 0,5-5 0,2 5 0,2 2 0,5-1 0,0 5 0,-5-4 0,-9 0 0,10 4 0,-15-4 0,25 5 0,-4 0 0,12 0 0,-4 0 0,9 0 0,-4 0 0,1 0 0,3 0 0,-3 0 0,5 0 0,0 0 0,0 4 0,0 2 0,-9 8 0,12-3 0,-11 3 0,18-5 0,-9 1 0,4 4 0,-1 1 0,-3 5 0,3 6 0,-5 0 0,0 1 0,4 5 0,-3-5 0,4 0 0,-1 4 0,-3-4 0,8 5 0,-9 1 0,6-2 0,-2 1 0,7-7 0,1-4 0,8-2 0,-3-9 0,4 4 0,0-5 0,0 0 0,0-1 0,0 12 0,0 2 0,0 11 0,0-1 0,0 1 0,0 6 0,0 10 0,0 0 0,0-6 0,0-5 0,4-17 0,2 11 0,4-11 0,1 4 0,-1-5 0,0 0 0,0 0 0,4 0 0,1 0 0,5-1 0,-4 1 0,2 0 0,-2 0 0,4 0 0,14 5 0,-11-4 0,17 4 0,-13-9 0,6 5 0,0-4 0,-1 0 0,1 3 0,-1-8 0,-5 3 0,5 1 0,-11-5 0,4 4 0,-5-5 0,18 9 0,-14-11 0,19 5 0,-16-8 0,6-4 0,-1 9 0,1-9 0,6 9 0,2-9 0,0 5 0,5-1 0,-6-4 0,8 4 0,-1-5 0,-6 0 0,5 0 0,-12 0 0,5 0 0,-6 0 0,0 0 0,6 0 0,-11 0 0,10 0 0,-11 0 0,0 0 0,4 0 0,-9 0 0,3 0 0,-5 0 0,0 0 0,-5 0 0,3 0 0,-7 0 0,7 0 0,-8 0 0,9 0 0,0-4 0,2-1 0,-2 0 0,0-4 0,-4 8 0,4-8 0,-4 8 0,4-8 0,-9 8 0,9-4 0,-9 1 0,9 3 0,-9-7 0,4 7 0,-1-8 0,-2 8 0,2-7 0,1 7 0,0-7 0,1 3 0,-2 0 0,-4-4 0,0 8 0,0-7 0,0 7 0,0-7 0,0 7 0,0-7 0,0 7 0,0-7 0,0 3 0,-1 0 0,-3-3 0,3 7 0,-3-7 0,3 3 0,1 0 0,-4-2 0,3 2 0,-3 0 0,0-4 0,3 8 0,-7-7 0,7 7 0,-3-7 0,4 3 0,0-4 0,-1 4 0,1-2 0,0 6 0,-4-7 0,3 7 0,-4-7 0,5 7 0,-4-7 0,2 7 0,-6-7 0,3 4 0,0-1 0,-3-2 0,7 6 0,-7-7 0,6 3 0,-6-4 0,7 0 0,-3 0 0,4 0 0,0 0 0,-4 0 0,2 4 0,-6-3 0,3 3 0,0 0 0,1 1 0,0 0 0,3-1 0,-3-4 0,0 0 0,3 4 0,-3-3 0,4 3 0,-1-4 0,-3 5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03:01:13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3430 1477 24575,'7'-12'0,"-2"0"0,-5 0 0,0-6 0,0-3 0,0 1 0,0-6 0,0 11 0,0-11 0,0 12 0,0-13 0,0 6 0,0-7 0,0 0 0,0-8 0,-7-2 0,5 0 0,-18-6 0,9 6 0,-11-8 0,0 0 0,5 7 0,-4 3 0,7 8 0,0 0 0,-1 0 0,1 0 0,0 0 0,-6 6 0,4-4 0,-4 11 0,0-12 0,-1 6 0,-20-13 0,17 11 0,-15-10 0,10 17 0,-1-4 0,-6-1 0,8 5 0,0-4 0,6 6 0,-4 0 0,5 1 0,-7-1 0,0 0 0,-8-1 0,5 1 0,-13-2 0,6 1 0,-8 0 0,-39-8 0,30 5 0,-40-6 0,38 15 0,-10-6 0,0 6 0,10-7 0,1 6 0,1-4 0,7 5 0,-8-7 0,10 8 0,0-6 0,0 5 0,0 1 0,-9-7 0,-14 7 0,9-8 0,-16 7 0,28 2 0,-17 7 0,17 0 0,-7 0 0,-1 0 0,8 0 0,-7 0 0,9 0 0,0 0 0,8 0 0,2 0 0,8 0 0,-8 0 0,6 0 0,-6 0 0,-13 0 0,16 0 0,-24 0 0,27 0 0,-14 0 0,14 0 0,-14 7 0,14-5 0,-6 11 0,8-6 0,0 7 0,0-6 0,0 4 0,0-4 0,6 6 0,-4-7 0,12 4 0,-6-9 0,1 9 0,11-4 0,-9 0 0,10 4 0,-5-5 0,0 6 0,5 0 0,-4 1 0,10-1 0,-11 1 0,11 6 0,-11 2 0,10 7 0,-11 8 0,4 2 0,1 0 0,-6 6 0,12-6 0,-4-1 0,-1 7 0,5-14 0,-5 6 0,7-8 0,0 0 0,0 0 0,0-1 0,0 1 0,0 0 0,0-7 0,0 5 0,0-11 0,0 4 0,0 1 0,0-6 0,0 12 0,6-12 0,1 13 0,7-6 0,6 6 0,-5 1 0,12 0 0,-6 0 0,8 8 0,0-12 0,0 10 0,-2-12 0,1 6 0,0-7 0,0-1 0,-1-1 0,0-4 0,-7 4 0,0-6 0,-1 0 0,-5 0 0,13 1 0,-6-1 0,7-5 0,-1 4 0,9-3 0,2-2 0,8 7 0,0-12 0,0 11 0,-1-11 0,1 12 0,0-13 0,12 12 0,-17-11 0,7 10 0,-12-10 0,-6 4 0,6-6 0,0 0 0,2 0 0,8 0 0,-1 0 0,1 0 0,9 0 0,-7 0 0,8 0 0,-1 0 0,-7 0 0,27 0 0,-24 0 0,7 0 0,-14 0 0,-6-7 0,0 5 0,-2-11 0,-8 12 0,8-12 0,-7 11 0,7-11 0,-8 5 0,0 0 0,0-5 0,0 6 0,0-1 0,0-5 0,-1 12 0,7-11 0,-12 4 0,10 1 0,-11-5 0,7 11 0,-7-11 0,5 10 0,-5-3 0,0-1 0,5 5 0,-12-5 0,6 6 0,-1 0 0,-4-6 0,4 5 0,-6-5 0,5 6 0,-4 0 0,11 0 0,-11 0 0,12 0 0,-11 0 0,4 0 0,0 0 0,-4 0 0,11 0 0,-12 0 0,5 0 0,-6 0 0,0 0 0,-1 0 0,1 0 0,0 0 0,6 0 0,1 0 0,1 0 0,-3 6 0,-6-5 0,1 5 0,-6-1 0,4-3 0,-4 3 0,5 1 0,1-5 0,-1 4 0,1 0 0,-1-3 0,0 3 0,1-5 0,-1 5 0,1-3 0,-1 3 0,-5 1 0,3-5 0,-3 5 0,0-1 0,5-3 0,-5 3 0,0 1 0,4-5 0,-4 10 0,5-9 0,-5 9 0,5-4 0,-5 0 0,5 4 0,1-9 0,-1 9 0,1-4 0,-1 5 0,1-5 0,-1 3 0,0-3 0,-1-1 0,-4 5 0,-2-10 0,-5 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03:01:16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2702 1146 24575,'0'-21'0,"0"-1"0,0-3 0,0-13 0,0 10 0,0-18 0,-5 14 0,-5 4 0,-7-8 0,-17 5 0,4-3 0,-20-10 0,1 6 0,-18-10 0,-7 7-634,-9-7 634,-9 12 0,45 11 0,-1 0 0,-4 5 0,1 2 0,-28-16 0,-9 9 0,21 2 0,-25 4 0,15-12 0,22 21 0,1 0 0,-10-12-63,15 10 0,0-1 63,-10-11 0,-14-1 0,9 2 0,0 1 0,-1 5 630,8-12-630,9 13 130,9-4-130,-3 2 0,13 4 0,-6 1 0,15 2 0,5 10 0,-4-10 0,4 10 0,0-5 0,-4 6 0,4 0 0,-5-5 0,5 4 0,-4-5 0,4 6 0,-5 0 0,-6 0 0,-4 0 0,2 0 0,-1 0 0,4 0 0,3 0 0,-9 6 0,4 1 0,0 6 0,-4 0 0,3-1 0,1 6 0,2-4 0,5 3 0,0 1 0,0-5 0,5 4 0,1-6 0,5 0 0,-1 4 0,5-3 0,-3 4 0,7 1 0,-7 1 0,2 12 0,-4-4 0,-2 20 0,7-12 0,-1 13 0,1 1 0,4-7 0,-5 14 0,6-14 0,0 7 0,0-16 0,0 6 0,0-13 0,0 17 0,0-22 0,0 13 0,0-20 0,5 9 0,0-4 0,5 0 0,-1 5 0,1-5 0,0 6 0,4 0 0,2 6 0,5-4 0,-1 5 0,10 10 0,-8-13 0,13 15 0,-14-19 0,11-4 0,-11 3 0,10-3 0,-10 4 0,11 2 0,-11-7 0,4 4 0,1-9 0,-5 4 0,5-6 0,-6 0 0,-1 0 0,1 0 0,0 0 0,14 0 0,-10 1 0,16-6 0,-13 4 0,5-10 0,1 5 0,-6-6 0,4 0 0,-4 6 0,0-5 0,4 5 0,-4-6 0,0 0 0,4 0 0,-9 0 0,9 0 0,5 0 0,-2 0 0,2 0 0,-5 0 0,-4 0 0,0 0 0,4 0 0,-4 0 0,6 0 0,-1 0 0,1 0 0,-6 0 0,4 0 0,-10 0 0,10 0 0,-9 0 0,9 0 0,-4 0 0,0-5 0,4 3 0,-4-3 0,6-1 0,-6 5 0,4-5 0,-4 0 0,0 4 0,4-3 0,-10 5 0,10 0 0,-9-6 0,18 5 0,-17-10 0,11 10 0,-8-11 0,-5 6 0,5-2 0,-1-3 0,-4 4 0,5-5 0,-6 5 0,0-4 0,-5 5 0,3-6 0,-3 6 0,0-5 0,4 10 0,0-14 0,-3 12 0,7-12 0,-13 9 0,4-1 0,-1-3 0,-2 8 0,2-8 0,-4 9 0,0-9 0,0 9 0,0-4 0,0 5 0,-4-5 0,3 4 0,-3-4 0,4 5 0,0 0 0,-5-5 0,4 4 0,-3-4 0,4 0 0,0 4 0,-5-8 0,4 8 0,-3-4 0,4 5 0,-4-5 0,2 4 0,-2-4 0,4 0 0,0 4 0,0-9 0,0 9 0,0-9 0,0 9 0,0-9 0,0 9 0,-4-9 0,3 9 0,-3-4 0,0 0 0,3 4 0,-7-9 0,2 9 0,-3-3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03:01:20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2343 984 24575,'0'-14'0,"0"-8"0,0 5 0,0-14 0,0 4 0,0 0 0,0-5 0,0 5 0,0 0 0,0-4 0,0 9 0,0 1 0,0 3 0,0 3 0,0-4 0,0 6 0,0-5 0,0 8 0,-5-9 0,0 8 0,-9-7 0,-2-3 0,-17 3 0,9-12 0,-23 3 0,3-3 0,-9-7 0,-10 10 0,5-10 0,1 10 0,-6-4 0,14 7 0,-6 5 0,7-4 0,8 10 0,0-4 0,7 2 0,1 7 0,-1-6 0,0 8 0,0-5 0,6 0 0,-4 0 0,4 5 0,-12-4 0,4 4 0,-4-5 0,-1 4 0,-8-2 0,5 3 0,-5-1 0,21-2 0,-4 8 0,9-4 0,-9 1 0,10 2 0,0-3 0,2 5 0,4 0 0,-5 0 0,5 0 0,-4 0 0,4 0 0,-5 0 0,-14 0 0,10 0 0,-11 0 0,15 0 0,0 0 0,0 0 0,0 0 0,0 0 0,0 5 0,1 0 0,-7 6 0,4-1 0,-9 1 0,4-1 0,0 0 0,1 5 0,6-4 0,-5 9 0,-1-1 0,0-1 0,2 0 0,8-4 0,-3-3 0,8 8 0,-8-3 0,3-1 0,1 4 0,-4-4 0,8 5 0,-8-5 0,8 4 0,-4-3 0,-4 12 0,8-11 0,-9 17 0,11-23 0,-1 14 0,4-10 0,-2 0 0,2 3 0,1-8 0,-4 9 0,8-4 0,-3 5 0,-1 0 0,4 0 0,-3 5 0,-1-4 0,4 5 0,-3-6 0,4 5 0,0-8 0,0 16 0,0-21 0,0 15 0,0-12 0,0 0 0,0-1 0,0 0 0,0-4 0,0 9 0,0-9 0,0 4 0,0 0 0,4 1 0,1 0 0,5 3 0,-1-3 0,6 14 0,-4-7 0,4 12 0,-5-12 0,0 9 0,1-4 0,-1 0 0,6 4 0,-4-4 0,7 0 0,-7-2 0,7 1 0,-8-5 0,9 5 0,-9-11 0,3 3 0,0-7 0,-4 3 0,8-1 0,-8-3 0,3 3 0,1-3 0,1-1 0,5 1 0,0 0 0,-1-5 0,7 5 0,1-9 0,6 9 0,-1-9 0,1 4 0,6 0 0,2-4 0,6 4 0,-6-5 0,5 0 0,16 0 0,-9 0 0,15 0 0,-27 0 0,5 0 0,-5 0 0,6 0 0,-6 0 0,5 0 0,-12 0 0,12 0 0,-12-5 0,5 4 0,-6-4 0,8 1 0,-12-2 0,11 1 0,-13-5 0,0 9 0,-1-8 0,-1 8 0,-3-4 0,3 1 0,-5 3 0,0-8 0,0 8 0,5-4 0,-4 1 0,5 2 0,-6-6 0,0 6 0,-1-2 0,10-1 0,-7 0 0,7-1 0,-9-3 0,-5 8 0,3-3 0,-3-1 0,0 4 0,4-8 0,-4 8 0,0-3 0,4-1 0,-9 4 0,4-3 0,-5 4 0,0 0 0,8-5 0,-5 4 0,5-8 0,-8 8 0,0-3 0,0 0 0,0 3 0,0-3 0,-4 0 0,3 3 0,-3-7 0,4 7 0,0-7 0,0 3 0,0-4 0,0 0 0,-5 0 0,4 4 0,-3-3 0,0 3 0,3 0 0,-7-3 0,7 7 0,-7-7 0,7 7 0,-7-7 0,3 3 0,0-4 0,-3 0 0,3 1 0,-4-1 0,0 1 0,0 0 0,0-1 0,0 1 0,0-1 0,0 0 0,0 1 0,0-1 0,0 0 0,0 0 0,0 1 0,0-1 0,0 1 0,0-1 0,0-4 0,0 2 0,0-3 0,0 5 0,4 0 0,-3 0 0,7 4 0,-8-3 0,4 3 0,-4 0 0,0 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DDE1EF-E5B0-A54E-B817-1D9E7FEB3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4AD345-7B48-E643-8B0D-1D06EFC4C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833EF9-B351-D140-A227-D508F2CF3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F8C7-BB16-FF43-A60F-32A3CAEBBE7A}" type="datetimeFigureOut">
              <a:rPr lang="fr-FR" smtClean="0"/>
              <a:t>14/11/2020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F92D6D-FB79-AA4F-95B8-D8817ABF7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3721D5-D8DC-FB44-A86B-B766CEFBA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3C6D-8CA6-8147-B5F4-094B7B7FC1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1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6627E0-70DF-1E4A-917A-617E1805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F223559-B00F-8E4E-9E41-67A956F55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C4F491-6ED8-7D4F-9322-30BB69BD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F8C7-BB16-FF43-A60F-32A3CAEBBE7A}" type="datetimeFigureOut">
              <a:rPr lang="fr-FR" smtClean="0"/>
              <a:t>14/11/2020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D350F9-60F5-5E4E-BC92-724C8D11C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2F1EA9-5F71-E747-B4F7-99944715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3C6D-8CA6-8147-B5F4-094B7B7FC1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6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44D598A-8BF8-644D-ACCB-7A2D5A507A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336EDC6-3351-D04C-84C3-9982D3BBE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4D4346-FE58-4446-812F-2E2CB1568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F8C7-BB16-FF43-A60F-32A3CAEBBE7A}" type="datetimeFigureOut">
              <a:rPr lang="fr-FR" smtClean="0"/>
              <a:t>14/11/2020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FD5CD4-6C80-2242-ADE0-3147914B0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8C9663-4971-C543-A503-A1051E6FF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3C6D-8CA6-8147-B5F4-094B7B7FC1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42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1C1235-80DB-3840-8EB9-2954F957A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ECD55D-1608-554A-9FFF-492F0BB2D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E3BE58-649B-6040-A119-C6A3D988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F8C7-BB16-FF43-A60F-32A3CAEBBE7A}" type="datetimeFigureOut">
              <a:rPr lang="fr-FR" smtClean="0"/>
              <a:t>14/11/2020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C44AF5-657B-DF4D-9E53-210EDC04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187B17-1563-2043-97B0-D6049175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3C6D-8CA6-8147-B5F4-094B7B7FC1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93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1E9261-AB44-1F40-A202-394E6CF9B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AA8684-3C06-5248-A630-4BCA85F04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16273F-C38D-A848-B645-B69265FFA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F8C7-BB16-FF43-A60F-32A3CAEBBE7A}" type="datetimeFigureOut">
              <a:rPr lang="fr-FR" smtClean="0"/>
              <a:t>14/11/2020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7205D9-A086-524E-B5CC-A23C1A6B4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197515-C20A-9E40-81DD-E6DD9C911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3C6D-8CA6-8147-B5F4-094B7B7FC1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84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F14484-3553-9A46-9437-EE0243BF5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E6B67F-A411-544E-B117-7D2BE1D65A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8904B5-B0B6-D54B-A948-1DEC2F88F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B2D25E-AC89-7C42-A815-F5E13ED8B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F8C7-BB16-FF43-A60F-32A3CAEBBE7A}" type="datetimeFigureOut">
              <a:rPr lang="fr-FR" smtClean="0"/>
              <a:t>14/11/2020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70F5AC-44E2-7A4B-A749-3954841AD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8A9DF2-F958-2644-A6FB-A230B5E7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3C6D-8CA6-8147-B5F4-094B7B7FC1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95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529C91-EAC8-ED45-90DE-9E9103E52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C73BDC-770C-BE43-BC66-588F5C847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BEB11B-ABE5-B44F-B431-101BD8EE8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B5C09E-74EC-8C4F-926B-3401BB401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56EFBC4-6BBA-3D45-AF5E-5E7B34D689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69D222D-E1D1-DA46-9CEE-EA52AD644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F8C7-BB16-FF43-A60F-32A3CAEBBE7A}" type="datetimeFigureOut">
              <a:rPr lang="fr-FR" smtClean="0"/>
              <a:t>14/11/2020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34BEC2A-B205-B340-8DDF-41969EAC9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29828CA-E3D6-2547-B1D5-EF771270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3C6D-8CA6-8147-B5F4-094B7B7FC1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96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5E0400-6FCC-0047-98D8-F56EB5C77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F23B9-663A-5E49-A06D-D5B4E5A7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F8C7-BB16-FF43-A60F-32A3CAEBBE7A}" type="datetimeFigureOut">
              <a:rPr lang="fr-FR" smtClean="0"/>
              <a:t>14/11/2020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C5392E-07B1-464F-90C6-DBC5D348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1A181B-652C-2D42-8A34-07F6A8B2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3C6D-8CA6-8147-B5F4-094B7B7FC1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806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BF480CB-96EA-184A-8CD8-70117A1E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F8C7-BB16-FF43-A60F-32A3CAEBBE7A}" type="datetimeFigureOut">
              <a:rPr lang="fr-FR" smtClean="0"/>
              <a:t>14/11/2020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5708B14-9CE5-1249-81E8-828E26C2D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8F777C-E706-2744-9AD9-4BD5FE92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3C6D-8CA6-8147-B5F4-094B7B7FC1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24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7E7980-D4E1-5048-83FC-2F6ADB018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43B9F3-3328-2043-8EED-4DF3DF38D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B12D69-BA0D-1F4D-8387-D0E223C7A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7B8F05-993C-544A-B29F-49033FC9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F8C7-BB16-FF43-A60F-32A3CAEBBE7A}" type="datetimeFigureOut">
              <a:rPr lang="fr-FR" smtClean="0"/>
              <a:t>14/11/2020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462257-79E9-9948-9ACE-4F816AE53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E60A81-CBFB-FD48-B2A1-223EA5E5A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3C6D-8CA6-8147-B5F4-094B7B7FC1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00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662E3D-DEA7-1B4F-B782-ECEF5BDFC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F9F0AFE-B8EC-3443-83F7-0658C1EF45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BCEA22-EA65-6D43-B4B5-29FA5E77B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A474E9-1939-3343-9379-B47F82F86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F8C7-BB16-FF43-A60F-32A3CAEBBE7A}" type="datetimeFigureOut">
              <a:rPr lang="fr-FR" smtClean="0"/>
              <a:t>14/11/2020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FCEDA2-3C88-5C47-883D-9830694C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CF88DD-6D58-E548-83AF-2FE0F19AF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3C6D-8CA6-8147-B5F4-094B7B7FC1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58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FE823C0-32B2-5A49-B10C-D2F0CF270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BAFCE5-2C33-424D-B571-848EBBFB5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AC8031-9FA7-8A4C-B8B5-893D841C4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1F8C7-BB16-FF43-A60F-32A3CAEBBE7A}" type="datetimeFigureOut">
              <a:rPr lang="fr-FR" smtClean="0"/>
              <a:t>14/11/2020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99D7E2-7EA7-6E4B-95B9-AB46E66AF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85F0E9-329C-8846-80FC-CD18CA2C0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E3C6D-8CA6-8147-B5F4-094B7B7FC1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18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sidency.ucsb.edu/statistics/data/voter-turnout-in-presidential-elections" TargetMode="External"/><Relationship Id="rId3" Type="http://schemas.openxmlformats.org/officeDocument/2006/relationships/hyperlink" Target="https://edition.cnn.com/election/2020/results/president" TargetMode="External"/><Relationship Id="rId7" Type="http://schemas.openxmlformats.org/officeDocument/2006/relationships/hyperlink" Target="http://www.electproject.org/2020g" TargetMode="External"/><Relationship Id="rId2" Type="http://schemas.openxmlformats.org/officeDocument/2006/relationships/hyperlink" Target="https://beaufortncboe.org/sites/beaufortncboe.org/files/attachments/2020-08/BEAUFORT-20201103-SAMPLE-U-B0001-G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ytimes.com/interactive/2020/11/06/upshot/suburbs-shifted-left-president.html" TargetMode="External"/><Relationship Id="rId5" Type="http://schemas.openxmlformats.org/officeDocument/2006/relationships/hyperlink" Target="https://www.fec.gov/introduction-campaign-finance/election-and-voting-information/" TargetMode="External"/><Relationship Id="rId10" Type="http://schemas.openxmlformats.org/officeDocument/2006/relationships/hyperlink" Target="http://www.google.com/" TargetMode="External"/><Relationship Id="rId4" Type="http://schemas.openxmlformats.org/officeDocument/2006/relationships/hyperlink" Target="https://edition.cnn.com/interactive/2020/11/politics/2020-vs-2016-election-map-charts/" TargetMode="External"/><Relationship Id="rId9" Type="http://schemas.openxmlformats.org/officeDocument/2006/relationships/hyperlink" Target="http://www.apnews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DB5FA5D-D60D-0149-BCE7-E21EEFB39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latin typeface="Franklin Gothic Medium" panose="020B0603020102020204" pitchFamily="34" charset="0"/>
              </a:rPr>
              <a:t>Elections présidentielles USA </a:t>
            </a:r>
            <a:br>
              <a:rPr lang="fr-FR" b="1" dirty="0">
                <a:latin typeface="Franklin Gothic Medium" panose="020B0603020102020204" pitchFamily="34" charset="0"/>
              </a:rPr>
            </a:br>
            <a:r>
              <a:rPr lang="fr-FR" b="1" dirty="0">
                <a:latin typeface="Franklin Gothic Medium" panose="020B0603020102020204" pitchFamily="34" charset="0"/>
              </a:rPr>
              <a:t>du 3 novembre 2020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F0F2133-F2AA-684D-9B64-39099FA95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pPr marL="0" indent="0" algn="ctr">
              <a:buNone/>
            </a:pPr>
            <a:r>
              <a:rPr lang="fr-FR" b="1" dirty="0">
                <a:latin typeface="Franklin Gothic Medium" panose="020B0603020102020204" pitchFamily="34" charset="0"/>
              </a:rPr>
              <a:t>Hassan BOUSETTA</a:t>
            </a:r>
          </a:p>
          <a:p>
            <a:pPr marL="0" indent="0" algn="ctr">
              <a:buNone/>
            </a:pPr>
            <a:endParaRPr lang="fr-FR" b="1" dirty="0"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fr-FR" b="1" dirty="0">
                <a:latin typeface="Franklin Gothic Medium" panose="020B0603020102020204" pitchFamily="34" charset="0"/>
              </a:rPr>
              <a:t>Présentation organisée par </a:t>
            </a:r>
          </a:p>
          <a:p>
            <a:pPr marL="0" indent="0" algn="ctr">
              <a:buNone/>
            </a:pPr>
            <a:r>
              <a:rPr lang="fr-FR" b="1" dirty="0">
                <a:latin typeface="Franklin Gothic Medium" panose="020B0603020102020204" pitchFamily="34" charset="0"/>
              </a:rPr>
              <a:t>la section PS Bressoux via ZOOM</a:t>
            </a:r>
          </a:p>
          <a:p>
            <a:pPr marL="0" indent="0" algn="ctr">
              <a:buNone/>
            </a:pPr>
            <a:endParaRPr lang="fr-FR" b="1" dirty="0"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fr-FR" b="1" dirty="0">
                <a:latin typeface="Franklin Gothic Medium" panose="020B0603020102020204" pitchFamily="34" charset="0"/>
              </a:rPr>
              <a:t>12 novembre 2020</a:t>
            </a:r>
          </a:p>
        </p:txBody>
      </p:sp>
    </p:spTree>
    <p:extLst>
      <p:ext uri="{BB962C8B-B14F-4D97-AF65-F5344CB8AC3E}">
        <p14:creationId xmlns:p14="http://schemas.microsoft.com/office/powerpoint/2010/main" val="1907095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DB5FA5D-D60D-0149-BCE7-E21EEFB3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5" y="60960"/>
            <a:ext cx="10922696" cy="449067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Franklin Gothic Medium" panose="020B0603020102020204" pitchFamily="34" charset="0"/>
              </a:rPr>
              <a:t>2.3. Evolution 2016-2020 des résultats par Etats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14D5933-8AE6-2346-931A-65560577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055" y="624840"/>
            <a:ext cx="9361890" cy="623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91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DB5FA5D-D60D-0149-BCE7-E21EEFB3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74" y="-60647"/>
            <a:ext cx="11816862" cy="1036950"/>
          </a:xfrm>
        </p:spPr>
        <p:txBody>
          <a:bodyPr>
            <a:normAutofit/>
          </a:bodyPr>
          <a:lstStyle/>
          <a:p>
            <a:r>
              <a:rPr lang="fr-FR" sz="3500" dirty="0">
                <a:latin typeface="Franklin Gothic Medium" panose="020B0603020102020204" pitchFamily="34" charset="0"/>
              </a:rPr>
              <a:t>2.4. Résultats des précédentes élections présidentielles US</a:t>
            </a:r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648FC82E-F6F1-B947-8D3C-3A24018DB3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350119"/>
              </p:ext>
            </p:extLst>
          </p:nvPr>
        </p:nvGraphicFramePr>
        <p:xfrm>
          <a:off x="0" y="1103490"/>
          <a:ext cx="12192000" cy="5754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664">
                  <a:extLst>
                    <a:ext uri="{9D8B030D-6E8A-4147-A177-3AD203B41FA5}">
                      <a16:colId xmlns:a16="http://schemas.microsoft.com/office/drawing/2014/main" val="1517975265"/>
                    </a:ext>
                  </a:extLst>
                </a:gridCol>
                <a:gridCol w="3974647">
                  <a:extLst>
                    <a:ext uri="{9D8B030D-6E8A-4147-A177-3AD203B41FA5}">
                      <a16:colId xmlns:a16="http://schemas.microsoft.com/office/drawing/2014/main" val="3906564483"/>
                    </a:ext>
                  </a:extLst>
                </a:gridCol>
                <a:gridCol w="3732394">
                  <a:extLst>
                    <a:ext uri="{9D8B030D-6E8A-4147-A177-3AD203B41FA5}">
                      <a16:colId xmlns:a16="http://schemas.microsoft.com/office/drawing/2014/main" val="1098316139"/>
                    </a:ext>
                  </a:extLst>
                </a:gridCol>
                <a:gridCol w="3012295">
                  <a:extLst>
                    <a:ext uri="{9D8B030D-6E8A-4147-A177-3AD203B41FA5}">
                      <a16:colId xmlns:a16="http://schemas.microsoft.com/office/drawing/2014/main" val="1193387509"/>
                    </a:ext>
                  </a:extLst>
                </a:gridCol>
              </a:tblGrid>
              <a:tr h="382341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Président Elu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Opposant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Ecart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353764"/>
                  </a:ext>
                </a:extLst>
              </a:tr>
              <a:tr h="831686">
                <a:tc>
                  <a:txBody>
                    <a:bodyPr/>
                    <a:lstStyle/>
                    <a:p>
                      <a:pPr algn="ctr"/>
                      <a:endParaRPr lang="fr-FR" b="0" dirty="0">
                        <a:latin typeface="Franklin Gothic Medium" panose="020B0603020102020204" pitchFamily="34" charset="0"/>
                      </a:endParaRPr>
                    </a:p>
                    <a:p>
                      <a:pPr algn="ctr"/>
                      <a:r>
                        <a:rPr lang="fr-FR" b="0" dirty="0">
                          <a:latin typeface="Franklin Gothic Medium" panose="020B0603020102020204" pitchFamily="34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0" dirty="0">
                        <a:latin typeface="Franklin Gothic Medium" panose="020B0603020102020204" pitchFamily="34" charset="0"/>
                      </a:endParaRPr>
                    </a:p>
                    <a:p>
                      <a:pPr algn="ctr"/>
                      <a:r>
                        <a:rPr lang="fr-FR" b="0" dirty="0">
                          <a:latin typeface="Franklin Gothic Medium" panose="020B0603020102020204" pitchFamily="34" charset="0"/>
                        </a:rPr>
                        <a:t>Joe Biden  - 50,8%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0" dirty="0">
                        <a:latin typeface="Franklin Gothic Medium" panose="020B0603020102020204" pitchFamily="34" charset="0"/>
                      </a:endParaRPr>
                    </a:p>
                    <a:p>
                      <a:pPr algn="ctr"/>
                      <a:r>
                        <a:rPr lang="fr-FR" b="0" dirty="0">
                          <a:latin typeface="Franklin Gothic Medium" panose="020B0603020102020204" pitchFamily="34" charset="0"/>
                        </a:rPr>
                        <a:t>Donald Trump – 47,4 %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0" dirty="0">
                        <a:latin typeface="Franklin Gothic Medium" panose="020B0603020102020204" pitchFamily="34" charset="0"/>
                      </a:endParaRPr>
                    </a:p>
                    <a:p>
                      <a:pPr algn="ctr"/>
                      <a:r>
                        <a:rPr lang="fr-FR" b="0" dirty="0">
                          <a:latin typeface="Franklin Gothic Medium" panose="020B0603020102020204" pitchFamily="34" charset="0"/>
                        </a:rPr>
                        <a:t>+3,4%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32203"/>
                  </a:ext>
                </a:extLst>
              </a:tr>
              <a:tr h="807802">
                <a:tc>
                  <a:txBody>
                    <a:bodyPr/>
                    <a:lstStyle/>
                    <a:p>
                      <a:pPr algn="ctr"/>
                      <a:endParaRPr lang="fr-FR" b="0" dirty="0">
                        <a:latin typeface="Franklin Gothic Medium" panose="020B0603020102020204" pitchFamily="34" charset="0"/>
                      </a:endParaRPr>
                    </a:p>
                    <a:p>
                      <a:pPr algn="ctr"/>
                      <a:r>
                        <a:rPr lang="fr-FR" b="0" dirty="0">
                          <a:latin typeface="Franklin Gothic Medium" panose="020B0603020102020204" pitchFamily="34" charset="0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0" dirty="0">
                        <a:latin typeface="Franklin Gothic Medium" panose="020B0603020102020204" pitchFamily="34" charset="0"/>
                      </a:endParaRPr>
                    </a:p>
                    <a:p>
                      <a:pPr algn="ctr"/>
                      <a:r>
                        <a:rPr lang="fr-FR" b="0" dirty="0">
                          <a:latin typeface="Franklin Gothic Medium" panose="020B0603020102020204" pitchFamily="34" charset="0"/>
                        </a:rPr>
                        <a:t>Donald Trump – 46,1%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0" dirty="0">
                        <a:latin typeface="Franklin Gothic Medium" panose="020B0603020102020204" pitchFamily="34" charset="0"/>
                      </a:endParaRPr>
                    </a:p>
                    <a:p>
                      <a:pPr algn="ctr"/>
                      <a:r>
                        <a:rPr lang="fr-FR" b="0" dirty="0">
                          <a:latin typeface="Franklin Gothic Medium" panose="020B0603020102020204" pitchFamily="34" charset="0"/>
                        </a:rPr>
                        <a:t>Hilary Clinton – 48,2%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0" i="1" dirty="0">
                        <a:latin typeface="Franklin Gothic Medium" panose="020B0603020102020204" pitchFamily="34" charset="0"/>
                      </a:endParaRPr>
                    </a:p>
                    <a:p>
                      <a:pPr algn="ctr"/>
                      <a:r>
                        <a:rPr lang="fr-FR" b="0" i="1" dirty="0">
                          <a:latin typeface="Franklin Gothic Medium" panose="020B0603020102020204" pitchFamily="34" charset="0"/>
                        </a:rPr>
                        <a:t>- 2,1%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492474"/>
                  </a:ext>
                </a:extLst>
              </a:tr>
              <a:tr h="1058673">
                <a:tc>
                  <a:txBody>
                    <a:bodyPr/>
                    <a:lstStyle/>
                    <a:p>
                      <a:pPr algn="ctr"/>
                      <a:endParaRPr lang="fr-FR" b="0" dirty="0">
                        <a:latin typeface="Franklin Gothic Medium" panose="020B0603020102020204" pitchFamily="34" charset="0"/>
                      </a:endParaRPr>
                    </a:p>
                    <a:p>
                      <a:pPr algn="ctr"/>
                      <a:r>
                        <a:rPr lang="fr-FR" b="0" dirty="0">
                          <a:latin typeface="Franklin Gothic Medium" panose="020B0603020102020204" pitchFamily="34" charset="0"/>
                        </a:rPr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0" dirty="0">
                        <a:latin typeface="Franklin Gothic Medium" panose="020B0603020102020204" pitchFamily="34" charset="0"/>
                      </a:endParaRPr>
                    </a:p>
                    <a:p>
                      <a:pPr algn="ctr"/>
                      <a:r>
                        <a:rPr lang="fr-FR" b="0" dirty="0">
                          <a:latin typeface="Franklin Gothic Medium" panose="020B0603020102020204" pitchFamily="34" charset="0"/>
                        </a:rPr>
                        <a:t>Barack Obama – 51,1%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0" dirty="0">
                        <a:latin typeface="Franklin Gothic Medium" panose="020B0603020102020204" pitchFamily="34" charset="0"/>
                      </a:endParaRPr>
                    </a:p>
                    <a:p>
                      <a:pPr algn="ctr"/>
                      <a:r>
                        <a:rPr lang="fr-FR" b="0" dirty="0" err="1">
                          <a:latin typeface="Franklin Gothic Medium" panose="020B0603020102020204" pitchFamily="34" charset="0"/>
                        </a:rPr>
                        <a:t>Mitt</a:t>
                      </a:r>
                      <a:r>
                        <a:rPr lang="fr-FR" b="0" dirty="0">
                          <a:latin typeface="Franklin Gothic Medium" panose="020B0603020102020204" pitchFamily="34" charset="0"/>
                        </a:rPr>
                        <a:t> Romney – 47,2%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0" dirty="0">
                        <a:latin typeface="Franklin Gothic Medium" panose="020B0603020102020204" pitchFamily="34" charset="0"/>
                      </a:endParaRPr>
                    </a:p>
                    <a:p>
                      <a:pPr algn="ctr"/>
                      <a:r>
                        <a:rPr lang="fr-FR" b="0" dirty="0">
                          <a:latin typeface="Franklin Gothic Medium" panose="020B0603020102020204" pitchFamily="34" charset="0"/>
                        </a:rPr>
                        <a:t>+2,9%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224855"/>
                  </a:ext>
                </a:extLst>
              </a:tr>
              <a:tr h="955661">
                <a:tc>
                  <a:txBody>
                    <a:bodyPr/>
                    <a:lstStyle/>
                    <a:p>
                      <a:pPr algn="ctr"/>
                      <a:endParaRPr lang="fr-FR" b="0" dirty="0">
                        <a:latin typeface="Franklin Gothic Medium" panose="020B0603020102020204" pitchFamily="34" charset="0"/>
                      </a:endParaRPr>
                    </a:p>
                    <a:p>
                      <a:pPr algn="ctr"/>
                      <a:r>
                        <a:rPr lang="fr-FR" b="0" dirty="0">
                          <a:latin typeface="Franklin Gothic Medium" panose="020B0603020102020204" pitchFamily="34" charset="0"/>
                        </a:rPr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0" dirty="0">
                        <a:latin typeface="Franklin Gothic Medium" panose="020B0603020102020204" pitchFamily="34" charset="0"/>
                      </a:endParaRPr>
                    </a:p>
                    <a:p>
                      <a:pPr algn="ctr"/>
                      <a:r>
                        <a:rPr lang="fr-FR" b="0" dirty="0">
                          <a:latin typeface="Franklin Gothic Medium" panose="020B0603020102020204" pitchFamily="34" charset="0"/>
                        </a:rPr>
                        <a:t>Barack Obama – 52,9%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0" dirty="0">
                        <a:latin typeface="Franklin Gothic Medium" panose="020B0603020102020204" pitchFamily="34" charset="0"/>
                      </a:endParaRPr>
                    </a:p>
                    <a:p>
                      <a:pPr algn="ctr"/>
                      <a:r>
                        <a:rPr lang="fr-FR" b="0" dirty="0">
                          <a:latin typeface="Franklin Gothic Medium" panose="020B0603020102020204" pitchFamily="34" charset="0"/>
                        </a:rPr>
                        <a:t>John </a:t>
                      </a:r>
                      <a:r>
                        <a:rPr lang="fr-FR" b="0" dirty="0" err="1">
                          <a:latin typeface="Franklin Gothic Medium" panose="020B0603020102020204" pitchFamily="34" charset="0"/>
                        </a:rPr>
                        <a:t>MacCain</a:t>
                      </a:r>
                      <a:r>
                        <a:rPr lang="fr-FR" b="0" dirty="0">
                          <a:latin typeface="Franklin Gothic Medium" panose="020B0603020102020204" pitchFamily="34" charset="0"/>
                        </a:rPr>
                        <a:t> - 45,7%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0" dirty="0">
                        <a:latin typeface="Franklin Gothic Medium" panose="020B0603020102020204" pitchFamily="34" charset="0"/>
                      </a:endParaRPr>
                    </a:p>
                    <a:p>
                      <a:pPr algn="ctr"/>
                      <a:r>
                        <a:rPr lang="fr-FR" b="0" dirty="0">
                          <a:latin typeface="Franklin Gothic Medium" panose="020B0603020102020204" pitchFamily="34" charset="0"/>
                        </a:rPr>
                        <a:t>+7,1%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127328"/>
                  </a:ext>
                </a:extLst>
              </a:tr>
              <a:tr h="945795">
                <a:tc>
                  <a:txBody>
                    <a:bodyPr/>
                    <a:lstStyle/>
                    <a:p>
                      <a:pPr algn="ctr"/>
                      <a:endParaRPr lang="fr-FR" b="0" dirty="0">
                        <a:latin typeface="Franklin Gothic Medium" panose="020B0603020102020204" pitchFamily="34" charset="0"/>
                      </a:endParaRPr>
                    </a:p>
                    <a:p>
                      <a:pPr algn="ctr"/>
                      <a:r>
                        <a:rPr lang="fr-FR" b="0" dirty="0">
                          <a:latin typeface="Franklin Gothic Medium" panose="020B0603020102020204" pitchFamily="34" charset="0"/>
                        </a:rPr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0" dirty="0">
                        <a:latin typeface="Franklin Gothic Medium" panose="020B0603020102020204" pitchFamily="34" charset="0"/>
                      </a:endParaRPr>
                    </a:p>
                    <a:p>
                      <a:pPr algn="ctr"/>
                      <a:r>
                        <a:rPr lang="fr-FR" b="0" dirty="0">
                          <a:latin typeface="Franklin Gothic Medium" panose="020B0603020102020204" pitchFamily="34" charset="0"/>
                        </a:rPr>
                        <a:t>Georges W Bush – 50,7%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0" dirty="0">
                        <a:latin typeface="Franklin Gothic Medium" panose="020B0603020102020204" pitchFamily="34" charset="0"/>
                      </a:endParaRPr>
                    </a:p>
                    <a:p>
                      <a:pPr algn="ctr"/>
                      <a:r>
                        <a:rPr lang="fr-FR" b="0" dirty="0">
                          <a:latin typeface="Franklin Gothic Medium" panose="020B0603020102020204" pitchFamily="34" charset="0"/>
                        </a:rPr>
                        <a:t>John Kerry – 48,3 %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0" dirty="0">
                        <a:latin typeface="Franklin Gothic Medium" panose="020B0603020102020204" pitchFamily="34" charset="0"/>
                      </a:endParaRPr>
                    </a:p>
                    <a:p>
                      <a:pPr algn="ctr"/>
                      <a:r>
                        <a:rPr lang="fr-FR" b="0" dirty="0">
                          <a:latin typeface="Franklin Gothic Medium" panose="020B0603020102020204" pitchFamily="34" charset="0"/>
                        </a:rPr>
                        <a:t>+2,4%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75842"/>
                  </a:ext>
                </a:extLst>
              </a:tr>
              <a:tr h="772552">
                <a:tc>
                  <a:txBody>
                    <a:bodyPr/>
                    <a:lstStyle/>
                    <a:p>
                      <a:pPr algn="ctr"/>
                      <a:endParaRPr lang="fr-FR" b="0" dirty="0">
                        <a:latin typeface="Franklin Gothic Medium" panose="020B0603020102020204" pitchFamily="34" charset="0"/>
                      </a:endParaRPr>
                    </a:p>
                    <a:p>
                      <a:pPr algn="ctr"/>
                      <a:r>
                        <a:rPr lang="fr-FR" b="0" dirty="0">
                          <a:latin typeface="Franklin Gothic Medium" panose="020B0603020102020204" pitchFamily="34" charset="0"/>
                        </a:rPr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0" dirty="0">
                        <a:latin typeface="Franklin Gothic Medium" panose="020B0603020102020204" pitchFamily="34" charset="0"/>
                      </a:endParaRPr>
                    </a:p>
                    <a:p>
                      <a:pPr algn="ctr"/>
                      <a:r>
                        <a:rPr lang="fr-FR" b="0" dirty="0">
                          <a:latin typeface="Franklin Gothic Medium" panose="020B0603020102020204" pitchFamily="34" charset="0"/>
                        </a:rPr>
                        <a:t>Georges W Bush – 47,9%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0" dirty="0">
                        <a:latin typeface="Franklin Gothic Medium" panose="020B0603020102020204" pitchFamily="34" charset="0"/>
                      </a:endParaRPr>
                    </a:p>
                    <a:p>
                      <a:pPr algn="ctr"/>
                      <a:r>
                        <a:rPr lang="fr-FR" b="0" dirty="0">
                          <a:latin typeface="Franklin Gothic Medium" panose="020B0603020102020204" pitchFamily="34" charset="0"/>
                        </a:rPr>
                        <a:t>Al Gore – 48,4%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0" i="1" dirty="0">
                        <a:latin typeface="Franklin Gothic Medium" panose="020B0603020102020204" pitchFamily="34" charset="0"/>
                      </a:endParaRPr>
                    </a:p>
                    <a:p>
                      <a:pPr algn="ctr"/>
                      <a:r>
                        <a:rPr lang="fr-FR" b="0" i="1" dirty="0">
                          <a:latin typeface="Franklin Gothic Medium" panose="020B0603020102020204" pitchFamily="34" charset="0"/>
                        </a:rPr>
                        <a:t>- 0,5%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5471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8A81D338-45D4-1444-AF49-C779A3961C12}"/>
                  </a:ext>
                </a:extLst>
              </p14:cNvPr>
              <p14:cNvContentPartPr/>
              <p14:nvPr/>
            </p14:nvContentPartPr>
            <p14:xfrm>
              <a:off x="10205097" y="1631483"/>
              <a:ext cx="923011" cy="48924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8A81D338-45D4-1444-AF49-C779A3961C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96094" y="1622483"/>
                <a:ext cx="940657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292AD367-D39D-324D-A8DB-B8E65E3BB1F9}"/>
                  </a:ext>
                </a:extLst>
              </p14:cNvPr>
              <p14:cNvContentPartPr/>
              <p14:nvPr/>
            </p14:nvContentPartPr>
            <p14:xfrm>
              <a:off x="10203989" y="2438974"/>
              <a:ext cx="924120" cy="62784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292AD367-D39D-324D-A8DB-B8E65E3BB1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95349" y="2429974"/>
                <a:ext cx="941760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6039625F-CC35-A443-9E53-98261FEBD3C9}"/>
                  </a:ext>
                </a:extLst>
              </p14:cNvPr>
              <p14:cNvContentPartPr/>
              <p14:nvPr/>
            </p14:nvContentPartPr>
            <p14:xfrm>
              <a:off x="10239963" y="3278319"/>
              <a:ext cx="907560" cy="56412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6039625F-CC35-A443-9E53-98261FEBD3C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30963" y="3269679"/>
                <a:ext cx="925200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6155D623-2C89-9F44-9AB8-8459247782B5}"/>
                  </a:ext>
                </a:extLst>
              </p14:cNvPr>
              <p14:cNvContentPartPr/>
              <p14:nvPr/>
            </p14:nvContentPartPr>
            <p14:xfrm>
              <a:off x="10129161" y="4422175"/>
              <a:ext cx="1239657" cy="557365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6155D623-2C89-9F44-9AB8-8459247782B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20160" y="4413174"/>
                <a:ext cx="1257300" cy="575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AF1C124E-AEBF-374B-9DDA-1E131E16EFCD}"/>
                  </a:ext>
                </a:extLst>
              </p14:cNvPr>
              <p14:cNvContentPartPr/>
              <p14:nvPr/>
            </p14:nvContentPartPr>
            <p14:xfrm>
              <a:off x="10254723" y="5291910"/>
              <a:ext cx="972720" cy="557365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AF1C124E-AEBF-374B-9DDA-1E131E16EFC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45723" y="5282909"/>
                <a:ext cx="990360" cy="575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81756E7B-7E6A-4C41-A1A9-229E8CC0FB8C}"/>
                  </a:ext>
                </a:extLst>
              </p14:cNvPr>
              <p14:cNvContentPartPr/>
              <p14:nvPr/>
            </p14:nvContentPartPr>
            <p14:xfrm>
              <a:off x="10283883" y="6225144"/>
              <a:ext cx="847440" cy="55980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81756E7B-7E6A-4C41-A1A9-229E8CC0FB8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75243" y="6216144"/>
                <a:ext cx="865080" cy="57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3564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CEDA276A-D68D-C148-876E-AB4CE67D0C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311256"/>
              </p:ext>
            </p:extLst>
          </p:nvPr>
        </p:nvGraphicFramePr>
        <p:xfrm>
          <a:off x="1" y="724622"/>
          <a:ext cx="12192000" cy="6133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185786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0928993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78874135"/>
                    </a:ext>
                  </a:extLst>
                </a:gridCol>
              </a:tblGrid>
              <a:tr h="370509">
                <a:tc>
                  <a:txBody>
                    <a:bodyPr/>
                    <a:lstStyle/>
                    <a:p>
                      <a:endParaRPr lang="fr-FR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Franklin Gothic Medium" panose="020B0603020102020204" pitchFamily="34" charset="0"/>
                        </a:rPr>
                        <a:t>Voix en chiffres absolus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Franklin Gothic Medium" panose="020B0603020102020204" pitchFamily="34" charset="0"/>
                        </a:rPr>
                        <a:t>Grands  électeurs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98548"/>
                  </a:ext>
                </a:extLst>
              </a:tr>
              <a:tr h="370509"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latin typeface="Franklin Gothic Medium" panose="020B0603020102020204" pitchFamily="34" charset="0"/>
                        </a:rPr>
                        <a:t>PENNSYLVANIE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fr-FR" dirty="0">
                        <a:latin typeface="Franklin Gothic Medium" panose="020B0603020102020204" pitchFamily="34" charset="0"/>
                      </a:endParaRPr>
                    </a:p>
                    <a:p>
                      <a:pPr algn="ctr"/>
                      <a:endParaRPr lang="fr-FR" dirty="0">
                        <a:latin typeface="Franklin Gothic Medium" panose="020B0603020102020204" pitchFamily="34" charset="0"/>
                      </a:endParaRPr>
                    </a:p>
                    <a:p>
                      <a:pPr algn="ctr"/>
                      <a:endParaRPr lang="fr-FR" dirty="0">
                        <a:latin typeface="Franklin Gothic Medium" panose="020B0603020102020204" pitchFamily="34" charset="0"/>
                      </a:endParaRPr>
                    </a:p>
                    <a:p>
                      <a:pPr algn="ctr"/>
                      <a:r>
                        <a:rPr lang="fr-FR" dirty="0">
                          <a:latin typeface="Franklin Gothic Medium" panose="020B06030201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738809"/>
                  </a:ext>
                </a:extLst>
              </a:tr>
              <a:tr h="648391">
                <a:tc>
                  <a:txBody>
                    <a:bodyPr/>
                    <a:lstStyle/>
                    <a:p>
                      <a:r>
                        <a:rPr lang="fr-FR" dirty="0">
                          <a:latin typeface="Franklin Gothic Medium" panose="020B0603020102020204" pitchFamily="34" charset="0"/>
                        </a:rPr>
                        <a:t>Biden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Franklin Gothic Medium" panose="020B0603020102020204" pitchFamily="34" charset="0"/>
                        </a:rPr>
                        <a:t>3.412.806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latin typeface="Franklin Gothic Medium" panose="020B0603020102020204" pitchFamily="34" charset="0"/>
                        </a:rPr>
                        <a:t>+63.005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906973"/>
                  </a:ext>
                </a:extLst>
              </a:tr>
              <a:tr h="370509">
                <a:tc>
                  <a:txBody>
                    <a:bodyPr/>
                    <a:lstStyle/>
                    <a:p>
                      <a:r>
                        <a:rPr lang="fr-FR" dirty="0">
                          <a:latin typeface="Franklin Gothic Medium" panose="020B0603020102020204" pitchFamily="34" charset="0"/>
                        </a:rPr>
                        <a:t>Trump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Franklin Gothic Medium" panose="020B0603020102020204" pitchFamily="34" charset="0"/>
                        </a:rPr>
                        <a:t>3.349.801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619965"/>
                  </a:ext>
                </a:extLst>
              </a:tr>
              <a:tr h="370509">
                <a:tc>
                  <a:txBody>
                    <a:bodyPr/>
                    <a:lstStyle/>
                    <a:p>
                      <a:r>
                        <a:rPr lang="fr-FR" dirty="0">
                          <a:latin typeface="Franklin Gothic Medium" panose="020B0603020102020204" pitchFamily="34" charset="0"/>
                        </a:rPr>
                        <a:t>Jorgensen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78 658</a:t>
                      </a:r>
                      <a:endParaRPr lang="fr-FR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93567"/>
                  </a:ext>
                </a:extLst>
              </a:tr>
              <a:tr h="370509"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latin typeface="Franklin Gothic Medium" panose="020B0603020102020204" pitchFamily="34" charset="0"/>
                        </a:rPr>
                        <a:t>GEORGIE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fr-FR" dirty="0">
                        <a:latin typeface="Franklin Gothic Medium" panose="020B0603020102020204" pitchFamily="34" charset="0"/>
                      </a:endParaRPr>
                    </a:p>
                    <a:p>
                      <a:pPr algn="ctr"/>
                      <a:endParaRPr lang="fr-FR" dirty="0">
                        <a:latin typeface="Franklin Gothic Medium" panose="020B0603020102020204" pitchFamily="34" charset="0"/>
                      </a:endParaRPr>
                    </a:p>
                    <a:p>
                      <a:pPr algn="ctr"/>
                      <a:r>
                        <a:rPr lang="fr-FR" dirty="0">
                          <a:latin typeface="Franklin Gothic Medium" panose="020B0603020102020204" pitchFamily="34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440014"/>
                  </a:ext>
                </a:extLst>
              </a:tr>
              <a:tr h="648391">
                <a:tc>
                  <a:txBody>
                    <a:bodyPr/>
                    <a:lstStyle/>
                    <a:p>
                      <a:r>
                        <a:rPr lang="fr-FR" dirty="0">
                          <a:latin typeface="Franklin Gothic Medium" panose="020B0603020102020204" pitchFamily="34" charset="0"/>
                        </a:rPr>
                        <a:t>Biden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2,472,182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+14.172</a:t>
                      </a:r>
                      <a:endParaRPr lang="fr-BE" sz="1800" b="1" kern="1200" dirty="0">
                        <a:solidFill>
                          <a:schemeClr val="dk1"/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120672"/>
                  </a:ext>
                </a:extLst>
              </a:tr>
              <a:tr h="370509">
                <a:tc>
                  <a:txBody>
                    <a:bodyPr/>
                    <a:lstStyle/>
                    <a:p>
                      <a:r>
                        <a:rPr lang="fr-FR" dirty="0">
                          <a:latin typeface="Franklin Gothic Medium" panose="020B0603020102020204" pitchFamily="34" charset="0"/>
                        </a:rPr>
                        <a:t>Trump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2,458,010</a:t>
                      </a:r>
                      <a:r>
                        <a:rPr lang="fr-BE" dirty="0">
                          <a:effectLst/>
                          <a:latin typeface="Franklin Gothic Medium" panose="020B0603020102020204" pitchFamily="34" charset="0"/>
                        </a:rPr>
                        <a:t> </a:t>
                      </a:r>
                      <a:endParaRPr lang="fr-FR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104689"/>
                  </a:ext>
                </a:extLst>
              </a:tr>
              <a:tr h="370509">
                <a:tc>
                  <a:txBody>
                    <a:bodyPr/>
                    <a:lstStyle/>
                    <a:p>
                      <a:r>
                        <a:rPr lang="fr-FR" dirty="0">
                          <a:latin typeface="Franklin Gothic Medium" panose="020B0603020102020204" pitchFamily="34" charset="0"/>
                        </a:rPr>
                        <a:t>Jorgensen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62 056</a:t>
                      </a:r>
                      <a:r>
                        <a:rPr lang="fr-BE" sz="1800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fr-BE" dirty="0">
                          <a:effectLst/>
                          <a:latin typeface="Franklin Gothic Medium" panose="020B0603020102020204" pitchFamily="34" charset="0"/>
                        </a:rPr>
                        <a:t> </a:t>
                      </a:r>
                      <a:endParaRPr lang="fr-FR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270844"/>
                  </a:ext>
                </a:extLst>
              </a:tr>
              <a:tr h="37050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Franklin Gothic Medium" panose="020B0603020102020204" pitchFamily="34" charset="0"/>
                        </a:rPr>
                        <a:t>ARIZONA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latin typeface="Franklin Gothic Medium" panose="020B06030201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latin typeface="Franklin Gothic Medium" panose="020B06030201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Franklin Gothic Medium" panose="020B0603020102020204" pitchFamily="34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535525"/>
                  </a:ext>
                </a:extLst>
              </a:tr>
              <a:tr h="648391">
                <a:tc>
                  <a:txBody>
                    <a:bodyPr/>
                    <a:lstStyle/>
                    <a:p>
                      <a:r>
                        <a:rPr lang="fr-FR" dirty="0">
                          <a:latin typeface="Franklin Gothic Medium" panose="020B0603020102020204" pitchFamily="34" charset="0"/>
                        </a:rPr>
                        <a:t>Biden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1,671,491</a:t>
                      </a:r>
                    </a:p>
                    <a:p>
                      <a:pPr algn="r"/>
                      <a:r>
                        <a:rPr lang="fr-BE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+10.016</a:t>
                      </a:r>
                      <a:r>
                        <a:rPr lang="fr-BE" dirty="0">
                          <a:effectLst/>
                          <a:latin typeface="Franklin Gothic Medium" panose="020B0603020102020204" pitchFamily="34" charset="0"/>
                        </a:rPr>
                        <a:t> </a:t>
                      </a:r>
                      <a:endParaRPr lang="fr-FR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629777"/>
                  </a:ext>
                </a:extLst>
              </a:tr>
              <a:tr h="370509">
                <a:tc>
                  <a:txBody>
                    <a:bodyPr/>
                    <a:lstStyle/>
                    <a:p>
                      <a:r>
                        <a:rPr lang="fr-FR" dirty="0">
                          <a:latin typeface="Franklin Gothic Medium" panose="020B0603020102020204" pitchFamily="34" charset="0"/>
                        </a:rPr>
                        <a:t>Trump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1,661,475</a:t>
                      </a:r>
                      <a:r>
                        <a:rPr lang="fr-BE" dirty="0">
                          <a:effectLst/>
                          <a:latin typeface="Franklin Gothic Medium" panose="020B0603020102020204" pitchFamily="34" charset="0"/>
                        </a:rPr>
                        <a:t> </a:t>
                      </a:r>
                      <a:endParaRPr lang="fr-FR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759140"/>
                  </a:ext>
                </a:extLst>
              </a:tr>
              <a:tr h="390488">
                <a:tc>
                  <a:txBody>
                    <a:bodyPr/>
                    <a:lstStyle/>
                    <a:p>
                      <a:r>
                        <a:rPr lang="fr-FR" dirty="0">
                          <a:latin typeface="Franklin Gothic Medium" panose="020B0603020102020204" pitchFamily="34" charset="0"/>
                        </a:rPr>
                        <a:t>Jorgensen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51 455</a:t>
                      </a:r>
                      <a:endParaRPr lang="fr-FR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936136"/>
                  </a:ext>
                </a:extLst>
              </a:tr>
              <a:tr h="463136">
                <a:tc>
                  <a:txBody>
                    <a:bodyPr/>
                    <a:lstStyle/>
                    <a:p>
                      <a:r>
                        <a:rPr lang="fr-FR" dirty="0">
                          <a:latin typeface="Franklin Gothic Medium" panose="020B06030201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effectLst/>
                          <a:latin typeface="Franklin Gothic Medium" panose="020B0603020102020204" pitchFamily="34" charset="0"/>
                        </a:rPr>
                        <a:t> </a:t>
                      </a:r>
                      <a:endParaRPr lang="fr-FR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>
                          <a:solidFill>
                            <a:srgbClr val="FF0000"/>
                          </a:solidFill>
                          <a:latin typeface="Franklin Gothic Medium" panose="020B0603020102020204" pitchFamily="34" charset="0"/>
                        </a:rPr>
                        <a:t> 306 –20 –16 –11 = 259 !!!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83691"/>
                  </a:ext>
                </a:extLst>
              </a:tr>
            </a:tbl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6047E488-ED0F-DF4D-9B1C-D44923579047}"/>
              </a:ext>
            </a:extLst>
          </p:cNvPr>
          <p:cNvSpPr/>
          <p:nvPr/>
        </p:nvSpPr>
        <p:spPr>
          <a:xfrm>
            <a:off x="-714122" y="2430005"/>
            <a:ext cx="7942729" cy="438449"/>
          </a:xfrm>
          <a:prstGeom prst="ellipse">
            <a:avLst/>
          </a:prstGeom>
          <a:solidFill>
            <a:srgbClr val="FF00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386F856-5554-914C-A349-AF2F33F429FC}"/>
              </a:ext>
            </a:extLst>
          </p:cNvPr>
          <p:cNvSpPr/>
          <p:nvPr/>
        </p:nvSpPr>
        <p:spPr>
          <a:xfrm>
            <a:off x="-770998" y="4171844"/>
            <a:ext cx="7942729" cy="460922"/>
          </a:xfrm>
          <a:prstGeom prst="ellipse">
            <a:avLst/>
          </a:prstGeom>
          <a:solidFill>
            <a:srgbClr val="FF00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9C28AF9-E207-854E-B09C-4889B1A36EFF}"/>
              </a:ext>
            </a:extLst>
          </p:cNvPr>
          <p:cNvSpPr/>
          <p:nvPr/>
        </p:nvSpPr>
        <p:spPr>
          <a:xfrm>
            <a:off x="-714122" y="5936156"/>
            <a:ext cx="7942729" cy="460922"/>
          </a:xfrm>
          <a:prstGeom prst="ellipse">
            <a:avLst/>
          </a:prstGeom>
          <a:solidFill>
            <a:srgbClr val="FF00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EABE6D1-3943-F745-A5AB-594327E50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586" y="-28630"/>
            <a:ext cx="11893062" cy="645459"/>
          </a:xfrm>
        </p:spPr>
        <p:txBody>
          <a:bodyPr>
            <a:noAutofit/>
          </a:bodyPr>
          <a:lstStyle/>
          <a:p>
            <a:r>
              <a:rPr lang="fr-FR" sz="3400" b="1" dirty="0">
                <a:latin typeface="Franklin Gothic Medium" panose="020B0603020102020204" pitchFamily="34" charset="0"/>
              </a:rPr>
              <a:t>2.5. Les candidats des petits partis: trouble-fêtes pour Trump ?</a:t>
            </a:r>
          </a:p>
        </p:txBody>
      </p:sp>
      <p:sp>
        <p:nvSpPr>
          <p:cNvPr id="9" name="Accolade fermante 8">
            <a:extLst>
              <a:ext uri="{FF2B5EF4-FFF2-40B4-BE49-F238E27FC236}">
                <a16:creationId xmlns:a16="http://schemas.microsoft.com/office/drawing/2014/main" id="{FBA0FCDD-B859-DF47-A69A-0D13444E3CA4}"/>
              </a:ext>
            </a:extLst>
          </p:cNvPr>
          <p:cNvSpPr/>
          <p:nvPr/>
        </p:nvSpPr>
        <p:spPr>
          <a:xfrm>
            <a:off x="6664567" y="1528971"/>
            <a:ext cx="327073" cy="7326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0566E656-35C0-BF46-B108-18DC56705AF0}"/>
              </a:ext>
            </a:extLst>
          </p:cNvPr>
          <p:cNvSpPr/>
          <p:nvPr/>
        </p:nvSpPr>
        <p:spPr>
          <a:xfrm>
            <a:off x="6715558" y="3360821"/>
            <a:ext cx="327073" cy="7326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Accolade fermante 10">
            <a:extLst>
              <a:ext uri="{FF2B5EF4-FFF2-40B4-BE49-F238E27FC236}">
                <a16:creationId xmlns:a16="http://schemas.microsoft.com/office/drawing/2014/main" id="{B45262CA-A95E-884A-9723-66C3B1CDB21F}"/>
              </a:ext>
            </a:extLst>
          </p:cNvPr>
          <p:cNvSpPr/>
          <p:nvPr/>
        </p:nvSpPr>
        <p:spPr>
          <a:xfrm>
            <a:off x="6636420" y="5098000"/>
            <a:ext cx="327073" cy="7326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438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3EAD26-BCCD-0A40-AF19-6207928C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59" y="-151724"/>
            <a:ext cx="10515600" cy="1325563"/>
          </a:xfrm>
        </p:spPr>
        <p:txBody>
          <a:bodyPr/>
          <a:lstStyle/>
          <a:p>
            <a:r>
              <a:rPr lang="fr-FR" b="1" dirty="0">
                <a:latin typeface="Franklin Gothic Medium" panose="020B0603020102020204" pitchFamily="34" charset="0"/>
              </a:rPr>
              <a:t>2.6. La reconquête du Blue Wall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AD336A-6DB1-B040-8615-F5F336A03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35" y="1126384"/>
            <a:ext cx="11474824" cy="5346133"/>
          </a:xfrm>
        </p:spPr>
        <p:txBody>
          <a:bodyPr/>
          <a:lstStyle/>
          <a:p>
            <a:r>
              <a:rPr lang="fr-FR" dirty="0">
                <a:latin typeface="Franklin Gothic Medium" panose="020B0603020102020204" pitchFamily="34" charset="0"/>
              </a:rPr>
              <a:t>Blue Wall est un ensemble de 18 Etats ou le vote a généralement été pro-Démocrates depuis 1992.</a:t>
            </a:r>
          </a:p>
          <a:p>
            <a:endParaRPr lang="fr-FR" dirty="0">
              <a:latin typeface="Franklin Gothic Medium" panose="020B0603020102020204" pitchFamily="34" charset="0"/>
            </a:endParaRPr>
          </a:p>
          <a:p>
            <a:r>
              <a:rPr lang="fr-FR" dirty="0">
                <a:latin typeface="Franklin Gothic Medium" panose="020B0603020102020204" pitchFamily="34" charset="0"/>
              </a:rPr>
              <a:t>L’élection de 2020 montre l’importance décisive du Blue Wall et notamment des villes en son sein</a:t>
            </a:r>
          </a:p>
          <a:p>
            <a:endParaRPr lang="fr-FR" dirty="0">
              <a:latin typeface="Franklin Gothic Medium" panose="020B0603020102020204" pitchFamily="34" charset="0"/>
            </a:endParaRPr>
          </a:p>
          <a:p>
            <a:r>
              <a:rPr lang="fr-FR" dirty="0">
                <a:latin typeface="Franklin Gothic Medium" panose="020B0603020102020204" pitchFamily="34" charset="0"/>
              </a:rPr>
              <a:t>C’est la reprise de contrôle par les Démocrates de 3 Etats clés du Mur Bleu qui a, dans une large mesure, permis la victoire de Biden-Harris:</a:t>
            </a:r>
          </a:p>
          <a:p>
            <a:pPr marL="0" indent="0">
              <a:buNone/>
            </a:pPr>
            <a:endParaRPr lang="fr-FR" sz="1800" dirty="0">
              <a:latin typeface="Franklin Gothic Medium" panose="020B0603020102020204" pitchFamily="34" charset="0"/>
            </a:endParaRPr>
          </a:p>
          <a:p>
            <a:pPr lvl="1"/>
            <a:r>
              <a:rPr lang="fr-FR" dirty="0">
                <a:latin typeface="Franklin Gothic Medium" panose="020B0603020102020204" pitchFamily="34" charset="0"/>
              </a:rPr>
              <a:t>Pennsylvanie (avec des villes très mobilisées comme Philadelphie et Pittsburgh)</a:t>
            </a:r>
          </a:p>
          <a:p>
            <a:pPr lvl="1"/>
            <a:r>
              <a:rPr lang="fr-FR" dirty="0">
                <a:latin typeface="Franklin Gothic Medium" panose="020B0603020102020204" pitchFamily="34" charset="0"/>
              </a:rPr>
              <a:t>Wisconsin (avec les villes de Milwaukee et Madison)</a:t>
            </a:r>
          </a:p>
          <a:p>
            <a:pPr lvl="1"/>
            <a:r>
              <a:rPr lang="fr-FR" dirty="0">
                <a:latin typeface="Franklin Gothic Medium" panose="020B0603020102020204" pitchFamily="34" charset="0"/>
              </a:rPr>
              <a:t>Michigan (Detroit, Lansing)</a:t>
            </a:r>
          </a:p>
          <a:p>
            <a:endParaRPr lang="fr-FR" dirty="0">
              <a:latin typeface="Franklin Gothic Medium" panose="020B06030201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0632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DB5FA5D-D60D-0149-BCE7-E21EEFB3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922696" cy="1151614"/>
          </a:xfrm>
        </p:spPr>
        <p:txBody>
          <a:bodyPr/>
          <a:lstStyle/>
          <a:p>
            <a:r>
              <a:rPr lang="fr-FR" dirty="0">
                <a:latin typeface="Franklin Gothic Medium" panose="020B0603020102020204" pitchFamily="34" charset="0"/>
              </a:rPr>
              <a:t>2.6. La reconquête du Blue Wall</a:t>
            </a:r>
          </a:p>
        </p:txBody>
      </p:sp>
      <p:pic>
        <p:nvPicPr>
          <p:cNvPr id="3" name="Espace réservé du contenu 2">
            <a:extLst>
              <a:ext uri="{FF2B5EF4-FFF2-40B4-BE49-F238E27FC236}">
                <a16:creationId xmlns:a16="http://schemas.microsoft.com/office/drawing/2014/main" id="{4A6D24BA-8F51-2047-BF31-9148C6439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198707"/>
            <a:ext cx="5841475" cy="3507679"/>
          </a:xfr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8786B65-F9C3-CC47-922A-8D595CA53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98707"/>
            <a:ext cx="5966564" cy="350767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7C57B1B-5DCA-254F-986F-4261355A401E}"/>
              </a:ext>
            </a:extLst>
          </p:cNvPr>
          <p:cNvSpPr txBox="1"/>
          <p:nvPr/>
        </p:nvSpPr>
        <p:spPr>
          <a:xfrm>
            <a:off x="6914367" y="6075123"/>
            <a:ext cx="4509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Pennsylvanie, Michigan et Wisconsin, gagnés par Trump en 2016</a:t>
            </a:r>
          </a:p>
        </p:txBody>
      </p:sp>
    </p:spTree>
    <p:extLst>
      <p:ext uri="{BB962C8B-B14F-4D97-AF65-F5344CB8AC3E}">
        <p14:creationId xmlns:p14="http://schemas.microsoft.com/office/powerpoint/2010/main" val="913751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DB5FA5D-D60D-0149-BCE7-E21EEFB3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fr-FR" dirty="0">
                <a:latin typeface="Franklin Gothic Medium" panose="020B0603020102020204" pitchFamily="34" charset="0"/>
              </a:rPr>
              <a:t>2.7. Résultats à l’intérieur des Etats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F0F2133-F2AA-684D-9B64-39099FA95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b="1" dirty="0">
                <a:latin typeface="Franklin Gothic Medium" panose="020B0603020102020204" pitchFamily="34" charset="0"/>
              </a:rPr>
              <a:t>Les résultats à l’intérieur des Etats sont tout aussi intéressants que les résultats entre Etats. </a:t>
            </a:r>
          </a:p>
          <a:p>
            <a:pPr algn="just"/>
            <a:endParaRPr lang="fr-FR" b="1" dirty="0">
              <a:latin typeface="Franklin Gothic Medium" panose="020B0603020102020204" pitchFamily="34" charset="0"/>
            </a:endParaRPr>
          </a:p>
          <a:p>
            <a:pPr algn="just"/>
            <a:r>
              <a:rPr lang="fr-FR" b="1" dirty="0">
                <a:latin typeface="Franklin Gothic Medium" panose="020B0603020102020204" pitchFamily="34" charset="0"/>
              </a:rPr>
              <a:t>Cette analyse montre que Biden l’emporte dans les grandes villes et Trump en dehors</a:t>
            </a:r>
          </a:p>
          <a:p>
            <a:pPr algn="just"/>
            <a:endParaRPr lang="fr-FR" b="1" dirty="0">
              <a:latin typeface="Franklin Gothic Medium" panose="020B0603020102020204" pitchFamily="34" charset="0"/>
            </a:endParaRPr>
          </a:p>
          <a:p>
            <a:pPr algn="just"/>
            <a:r>
              <a:rPr lang="fr-FR" b="1" dirty="0">
                <a:latin typeface="Franklin Gothic Medium" panose="020B0603020102020204" pitchFamily="34" charset="0"/>
              </a:rPr>
              <a:t>Mais Trump a proportionnellement plus perdu dans la périphérie des grandes villes</a:t>
            </a:r>
          </a:p>
          <a:p>
            <a:pPr algn="just"/>
            <a:endParaRPr lang="fr-FR" b="1" dirty="0">
              <a:latin typeface="Franklin Gothic Medium" panose="020B06030201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7441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CB57D4E-936C-B24E-98DA-690F16652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8152" y="35862"/>
            <a:ext cx="9807879" cy="684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56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DB5FA5D-D60D-0149-BCE7-E21EEFB3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Franklin Gothic Medium" panose="020B0603020102020204" pitchFamily="34" charset="0"/>
              </a:rPr>
              <a:t>2.8. Effets du système électoral sur le résultat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F0F2133-F2AA-684D-9B64-39099FA95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>
                <a:latin typeface="Franklin Gothic Medium" panose="020B0603020102020204" pitchFamily="34" charset="0"/>
              </a:rPr>
              <a:t>Système électoral où le vote n’est pas obligatoire mais où le vote anticipé et le vote par correspondance sont autorisés</a:t>
            </a:r>
          </a:p>
          <a:p>
            <a:endParaRPr lang="fr-FR" b="1" dirty="0">
              <a:latin typeface="Franklin Gothic Medium" panose="020B0603020102020204" pitchFamily="34" charset="0"/>
            </a:endParaRPr>
          </a:p>
          <a:p>
            <a:r>
              <a:rPr lang="fr-FR" b="1" dirty="0">
                <a:latin typeface="Franklin Gothic Medium" panose="020B0603020102020204" pitchFamily="34" charset="0"/>
              </a:rPr>
              <a:t>Système d’élection indirecte (grands électeurs)</a:t>
            </a:r>
          </a:p>
          <a:p>
            <a:endParaRPr lang="fr-FR" b="1" dirty="0">
              <a:latin typeface="Franklin Gothic Medium" panose="020B0603020102020204" pitchFamily="34" charset="0"/>
            </a:endParaRPr>
          </a:p>
          <a:p>
            <a:r>
              <a:rPr lang="fr-FR" b="1" dirty="0">
                <a:latin typeface="Franklin Gothic Medium" panose="020B0603020102020204" pitchFamily="34" charset="0"/>
              </a:rPr>
              <a:t>Système de représentation majoritaire (« </a:t>
            </a:r>
            <a:r>
              <a:rPr lang="fr-FR" b="1" i="1" dirty="0">
                <a:latin typeface="Franklin Gothic Medium" panose="020B0603020102020204" pitchFamily="34" charset="0"/>
              </a:rPr>
              <a:t>The winner </a:t>
            </a:r>
            <a:r>
              <a:rPr lang="fr-FR" b="1" i="1" dirty="0" err="1">
                <a:latin typeface="Franklin Gothic Medium" panose="020B0603020102020204" pitchFamily="34" charset="0"/>
              </a:rPr>
              <a:t>takes</a:t>
            </a:r>
            <a:r>
              <a:rPr lang="fr-FR" b="1" i="1" dirty="0">
                <a:latin typeface="Franklin Gothic Medium" panose="020B0603020102020204" pitchFamily="34" charset="0"/>
              </a:rPr>
              <a:t> </a:t>
            </a:r>
            <a:r>
              <a:rPr lang="fr-FR" b="1" i="1" dirty="0" err="1">
                <a:latin typeface="Franklin Gothic Medium" panose="020B0603020102020204" pitchFamily="34" charset="0"/>
              </a:rPr>
              <a:t>it</a:t>
            </a:r>
            <a:r>
              <a:rPr lang="fr-FR" b="1" i="1" dirty="0">
                <a:latin typeface="Franklin Gothic Medium" panose="020B0603020102020204" pitchFamily="34" charset="0"/>
              </a:rPr>
              <a:t> all </a:t>
            </a:r>
            <a:r>
              <a:rPr lang="fr-FR" b="1" dirty="0">
                <a:latin typeface="Franklin Gothic Medium" panose="020B0603020102020204" pitchFamily="34" charset="0"/>
              </a:rPr>
              <a:t>» sauf au Nebraska et dans le Maine)</a:t>
            </a:r>
          </a:p>
          <a:p>
            <a:endParaRPr lang="fr-FR" b="1" dirty="0">
              <a:latin typeface="Franklin Gothic Medium" panose="020B0603020102020204" pitchFamily="34" charset="0"/>
            </a:endParaRPr>
          </a:p>
          <a:p>
            <a:r>
              <a:rPr lang="fr-FR" b="1" dirty="0">
                <a:latin typeface="Franklin Gothic Medium" panose="020B0603020102020204" pitchFamily="34" charset="0"/>
              </a:rPr>
              <a:t>Système électoral organisé en grande partie par les 50 Etats. Il n’existe pas de commission électorale indépendante !</a:t>
            </a:r>
          </a:p>
          <a:p>
            <a:r>
              <a:rPr lang="fr-FR" sz="1700" b="1" dirty="0">
                <a:latin typeface="Franklin Gothic Medium" panose="020B0603020102020204" pitchFamily="34" charset="0"/>
              </a:rPr>
              <a:t>(</a:t>
            </a:r>
            <a:r>
              <a:rPr lang="fr-FR" sz="1700" b="1" dirty="0" err="1">
                <a:latin typeface="Franklin Gothic Medium" panose="020B0603020102020204" pitchFamily="34" charset="0"/>
              </a:rPr>
              <a:t>Federal</a:t>
            </a:r>
            <a:r>
              <a:rPr lang="fr-FR" sz="1700" b="1" dirty="0">
                <a:latin typeface="Franklin Gothic Medium" panose="020B0603020102020204" pitchFamily="34" charset="0"/>
              </a:rPr>
              <a:t> Electoral Commission pour les dépenses électorales)</a:t>
            </a:r>
          </a:p>
          <a:p>
            <a:endParaRPr lang="fr-FR" b="1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745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DB5FA5D-D60D-0149-BCE7-E21EEFB3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3093" y="-60643"/>
            <a:ext cx="11869615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latin typeface="Franklin Gothic Medium" panose="020B0603020102020204" pitchFamily="34" charset="0"/>
              </a:rPr>
              <a:t>2.9. Taux de participation, votes anticipés et par correspondance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F0F2133-F2AA-684D-9B64-39099FA95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0106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>
                <a:latin typeface="Franklin Gothic Medium" panose="020B0603020102020204" pitchFamily="34" charset="0"/>
              </a:rPr>
              <a:t>Participation non-obligatoire mais taux de participation élevé</a:t>
            </a:r>
          </a:p>
          <a:p>
            <a:endParaRPr lang="fr-FR" b="1" dirty="0">
              <a:latin typeface="Franklin Gothic Medium" panose="020B0603020102020204" pitchFamily="34" charset="0"/>
            </a:endParaRPr>
          </a:p>
          <a:p>
            <a:endParaRPr lang="fr-FR" b="1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fr-FR" b="1" dirty="0">
              <a:latin typeface="Franklin Gothic Medium" panose="020B0603020102020204" pitchFamily="34" charset="0"/>
            </a:endParaRPr>
          </a:p>
          <a:p>
            <a:pPr algn="just"/>
            <a:r>
              <a:rPr lang="fr-FR" b="1" dirty="0">
                <a:latin typeface="Franklin Gothic Medium" panose="020B0603020102020204" pitchFamily="34" charset="0"/>
              </a:rPr>
              <a:t>Attention aux variations de participation importantes entre groupes, selon le niveau d’éducation, de revenu, l’âge ou l’origine ethnique</a:t>
            </a:r>
          </a:p>
          <a:p>
            <a:pPr marL="0" indent="0">
              <a:buNone/>
            </a:pPr>
            <a:endParaRPr lang="fr-FR" b="1" dirty="0">
              <a:latin typeface="Franklin Gothic Medium" panose="020B0603020102020204" pitchFamily="34" charset="0"/>
            </a:endParaRPr>
          </a:p>
          <a:p>
            <a:pPr algn="just"/>
            <a:r>
              <a:rPr lang="fr-FR" b="1" dirty="0">
                <a:latin typeface="Franklin Gothic Medium" panose="020B0603020102020204" pitchFamily="34" charset="0"/>
              </a:rPr>
              <a:t>Forte croissance du vote des jeunes et des Latinos (traditionnellement sous-représentés parmi les électeurs).</a:t>
            </a:r>
            <a:r>
              <a:rPr lang="fr-FR" dirty="0">
                <a:latin typeface="Franklin Gothic Medium" panose="020B0603020102020204" pitchFamily="34" charset="0"/>
              </a:rPr>
              <a:t> Dans des Etats comme l’Arizona et la Géorgie, on a vu de grosses mobilisations des minorités afro-américaines et hispaniques porter le candidat Biden et le camp démocrate</a:t>
            </a:r>
          </a:p>
          <a:p>
            <a:endParaRPr lang="fr-FR" b="1" dirty="0">
              <a:latin typeface="Franklin Gothic Medium" panose="020B0603020102020204" pitchFamily="34" charset="0"/>
            </a:endParaRPr>
          </a:p>
          <a:p>
            <a:endParaRPr lang="fr-FR" dirty="0"/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0CE93885-7F50-7C4A-810F-964CF1E9D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763145"/>
              </p:ext>
            </p:extLst>
          </p:nvPr>
        </p:nvGraphicFramePr>
        <p:xfrm>
          <a:off x="2031999" y="2687320"/>
          <a:ext cx="81280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318594613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17859020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96923755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19001023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9675967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72775245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7307199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Franklin Gothic Medium" panose="020B0603020102020204" pitchFamily="34" charset="0"/>
                        </a:rPr>
                        <a:t>1996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Franklin Gothic Medium" panose="020B0603020102020204" pitchFamily="34" charset="0"/>
                        </a:rPr>
                        <a:t>2000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Franklin Gothic Medium" panose="020B0603020102020204" pitchFamily="34" charset="0"/>
                        </a:rPr>
                        <a:t>2004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Franklin Gothic Medium" panose="020B0603020102020204" pitchFamily="34" charset="0"/>
                        </a:rPr>
                        <a:t>2008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Franklin Gothic Medium" panose="020B0603020102020204" pitchFamily="34" charset="0"/>
                        </a:rPr>
                        <a:t>2012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Franklin Gothic Medium" panose="020B0603020102020204" pitchFamily="34" charset="0"/>
                        </a:rPr>
                        <a:t>2016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Franklin Gothic Medium" panose="020B0603020102020204" pitchFamily="34" charset="0"/>
                        </a:rPr>
                        <a:t>2020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328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Franklin Gothic Medium" panose="020B0603020102020204" pitchFamily="34" charset="0"/>
                        </a:rPr>
                        <a:t>49%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Franklin Gothic Medium" panose="020B0603020102020204" pitchFamily="34" charset="0"/>
                        </a:rPr>
                        <a:t>50,3%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Franklin Gothic Medium" panose="020B0603020102020204" pitchFamily="34" charset="0"/>
                        </a:rPr>
                        <a:t>55,7%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Franklin Gothic Medium" panose="020B0603020102020204" pitchFamily="34" charset="0"/>
                        </a:rPr>
                        <a:t>57,1%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Franklin Gothic Medium" panose="020B0603020102020204" pitchFamily="34" charset="0"/>
                        </a:rPr>
                        <a:t>54,9%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Franklin Gothic Medium" panose="020B0603020102020204" pitchFamily="34" charset="0"/>
                        </a:rPr>
                        <a:t>59,2%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Franklin Gothic Medium" panose="020B0603020102020204" pitchFamily="34" charset="0"/>
                        </a:rPr>
                        <a:t>66,4%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903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834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D789AA0C-202E-6D49-93F3-570AB94B4A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97658"/>
              </p:ext>
            </p:extLst>
          </p:nvPr>
        </p:nvGraphicFramePr>
        <p:xfrm>
          <a:off x="0" y="1398181"/>
          <a:ext cx="12192000" cy="5427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2631">
                  <a:extLst>
                    <a:ext uri="{9D8B030D-6E8A-4147-A177-3AD203B41FA5}">
                      <a16:colId xmlns:a16="http://schemas.microsoft.com/office/drawing/2014/main" val="3138580543"/>
                    </a:ext>
                  </a:extLst>
                </a:gridCol>
                <a:gridCol w="6969369">
                  <a:extLst>
                    <a:ext uri="{9D8B030D-6E8A-4147-A177-3AD203B41FA5}">
                      <a16:colId xmlns:a16="http://schemas.microsoft.com/office/drawing/2014/main" val="3082424574"/>
                    </a:ext>
                  </a:extLst>
                </a:gridCol>
              </a:tblGrid>
              <a:tr h="35201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334103"/>
                  </a:ext>
                </a:extLst>
              </a:tr>
              <a:tr h="785027">
                <a:tc>
                  <a:txBody>
                    <a:bodyPr/>
                    <a:lstStyle/>
                    <a:p>
                      <a:endParaRPr lang="fr-BE" sz="2400" b="0" i="0" u="none" strike="noStrike" kern="1200" dirty="0">
                        <a:solidFill>
                          <a:schemeClr val="dk1"/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fr-BE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Vote anticipé en personne sur place</a:t>
                      </a:r>
                      <a:endParaRPr lang="fr-FR" sz="2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2400" b="1" i="0" u="none" strike="noStrike" kern="1200" dirty="0">
                        <a:solidFill>
                          <a:schemeClr val="dk1"/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BE" sz="2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35,935,583</a:t>
                      </a:r>
                      <a:endParaRPr lang="fr-FR" sz="2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500232"/>
                  </a:ext>
                </a:extLst>
              </a:tr>
              <a:tr h="910468">
                <a:tc>
                  <a:txBody>
                    <a:bodyPr/>
                    <a:lstStyle/>
                    <a:p>
                      <a:endParaRPr lang="fr-BE" sz="2400" b="0" i="0" u="none" strike="noStrike" kern="1200" dirty="0">
                        <a:solidFill>
                          <a:schemeClr val="dk1"/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fr-BE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Vote par correspondance</a:t>
                      </a:r>
                      <a:endParaRPr lang="fr-FR" sz="2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2400" b="1" i="0" u="none" strike="noStrike" kern="1200" dirty="0">
                        <a:solidFill>
                          <a:schemeClr val="dk1"/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BE" sz="2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65,487,735</a:t>
                      </a:r>
                      <a:endParaRPr lang="fr-FR" sz="2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488210"/>
                  </a:ext>
                </a:extLst>
              </a:tr>
              <a:tr h="890393">
                <a:tc>
                  <a:txBody>
                    <a:bodyPr/>
                    <a:lstStyle/>
                    <a:p>
                      <a:endParaRPr lang="fr-BE" sz="2400" b="0" i="0" u="none" strike="noStrike" kern="1200" dirty="0">
                        <a:solidFill>
                          <a:schemeClr val="dk1"/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fr-BE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Bulletins exceptionnels</a:t>
                      </a:r>
                      <a:endParaRPr lang="fr-FR" sz="2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2400" b="1" i="0" u="none" strike="noStrike" kern="1200" dirty="0">
                        <a:solidFill>
                          <a:schemeClr val="dk1"/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BE" sz="2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26,611,661</a:t>
                      </a:r>
                      <a:endParaRPr lang="fr-FR" sz="2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069760"/>
                  </a:ext>
                </a:extLst>
              </a:tr>
              <a:tr h="9489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2400" b="0" i="0" u="none" strike="noStrike" kern="1200" dirty="0">
                        <a:solidFill>
                          <a:schemeClr val="dk1"/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Nombre de votes anticipés</a:t>
                      </a:r>
                      <a:endParaRPr lang="fr-FR" sz="2400" dirty="0">
                        <a:latin typeface="Franklin Gothic Medium" panose="020B0603020102020204" pitchFamily="34" charset="0"/>
                      </a:endParaRPr>
                    </a:p>
                    <a:p>
                      <a:endParaRPr lang="fr-FR" sz="2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sz="2400" b="1" i="0" u="none" strike="noStrike" kern="1200" dirty="0">
                        <a:solidFill>
                          <a:schemeClr val="dk1"/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BE" sz="2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101,423,318 </a:t>
                      </a:r>
                      <a:r>
                        <a:rPr lang="fr-BE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(64%)</a:t>
                      </a:r>
                    </a:p>
                    <a:p>
                      <a:pPr algn="r"/>
                      <a:r>
                        <a:rPr lang="fr-BE" sz="24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47 Millions en 2016 !</a:t>
                      </a:r>
                      <a:endPara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097809"/>
                  </a:ext>
                </a:extLst>
              </a:tr>
              <a:tr h="1248913">
                <a:tc>
                  <a:txBody>
                    <a:bodyPr/>
                    <a:lstStyle/>
                    <a:p>
                      <a:endParaRPr lang="fr-FR" sz="2400" dirty="0">
                        <a:latin typeface="Franklin Gothic Medium" panose="020B0603020102020204" pitchFamily="34" charset="0"/>
                      </a:endParaRPr>
                    </a:p>
                    <a:p>
                      <a:r>
                        <a:rPr lang="fr-FR" sz="2400" dirty="0">
                          <a:latin typeface="Franklin Gothic Medium" panose="020B0603020102020204" pitchFamily="34" charset="0"/>
                        </a:rPr>
                        <a:t>Nombre total de votes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2400" b="0" i="0" u="none" strike="noStrike" kern="1200" dirty="0">
                        <a:solidFill>
                          <a:schemeClr val="tx1"/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158,731,883 </a:t>
                      </a:r>
                      <a:r>
                        <a:rPr lang="fr-BE" sz="2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(100%)</a:t>
                      </a:r>
                      <a:endParaRPr lang="fr-FR" sz="2400" dirty="0">
                        <a:solidFill>
                          <a:srgbClr val="FF0000"/>
                        </a:solidFill>
                        <a:latin typeface="Franklin Gothic Medium" panose="020B0603020102020204" pitchFamily="34" charset="0"/>
                      </a:endParaRPr>
                    </a:p>
                    <a:p>
                      <a:pPr algn="ctr"/>
                      <a:endParaRPr lang="fr-FR" sz="24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202133"/>
                  </a:ext>
                </a:extLst>
              </a:tr>
            </a:tbl>
          </a:graphicData>
        </a:graphic>
      </p:graphicFrame>
      <p:sp>
        <p:nvSpPr>
          <p:cNvPr id="9" name="Titre 3">
            <a:extLst>
              <a:ext uri="{FF2B5EF4-FFF2-40B4-BE49-F238E27FC236}">
                <a16:creationId xmlns:a16="http://schemas.microsoft.com/office/drawing/2014/main" id="{023826F1-7650-384E-B8BC-229B03478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263" y="-127244"/>
            <a:ext cx="11869615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latin typeface="Franklin Gothic Medium" panose="020B0603020102020204" pitchFamily="34" charset="0"/>
              </a:rPr>
              <a:t>2.9. Taux de participation, votes anticipés et par correspondance</a:t>
            </a:r>
          </a:p>
        </p:txBody>
      </p:sp>
    </p:spTree>
    <p:extLst>
      <p:ext uri="{BB962C8B-B14F-4D97-AF65-F5344CB8AC3E}">
        <p14:creationId xmlns:p14="http://schemas.microsoft.com/office/powerpoint/2010/main" val="962442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DB5FA5D-D60D-0149-BCE7-E21EEFB3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2" y="1386"/>
            <a:ext cx="10062656" cy="787270"/>
          </a:xfrm>
        </p:spPr>
        <p:txBody>
          <a:bodyPr/>
          <a:lstStyle/>
          <a:p>
            <a:r>
              <a:rPr lang="fr-FR" b="1" dirty="0">
                <a:latin typeface="Franklin Gothic Medium" panose="020B0603020102020204" pitchFamily="34" charset="0"/>
              </a:rPr>
              <a:t>Plan de l’exposé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F0F2133-F2AA-684D-9B64-39099FA95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147" y="771071"/>
            <a:ext cx="10733393" cy="5893494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fr-FR" b="1" dirty="0">
                <a:latin typeface="Franklin Gothic Medium" panose="020B0603020102020204" pitchFamily="34" charset="0"/>
              </a:rPr>
              <a:t>Avant d’entrer dans le vif du sujet…</a:t>
            </a:r>
          </a:p>
          <a:p>
            <a:pPr marL="514350" indent="-514350">
              <a:buAutoNum type="arabicPeriod"/>
            </a:pPr>
            <a:r>
              <a:rPr lang="fr-FR" b="1" dirty="0">
                <a:latin typeface="Franklin Gothic Medium" panose="020B0603020102020204" pitchFamily="34" charset="0"/>
              </a:rPr>
              <a:t>Quelques éléments d’analyse sur l’élection présidentielle US</a:t>
            </a:r>
            <a:br>
              <a:rPr lang="fr-FR" b="1" dirty="0">
                <a:latin typeface="Franklin Gothic Medium" panose="020B0603020102020204" pitchFamily="34" charset="0"/>
              </a:rPr>
            </a:br>
            <a:endParaRPr lang="fr-FR" sz="2100" b="1" dirty="0">
              <a:latin typeface="Franklin Gothic Medium" panose="020B0603020102020204" pitchFamily="34" charset="0"/>
            </a:endParaRPr>
          </a:p>
          <a:p>
            <a:pPr marL="457200" lvl="1" indent="0">
              <a:buNone/>
            </a:pPr>
            <a:r>
              <a:rPr lang="fr-FR" dirty="0">
                <a:latin typeface="Franklin Gothic Medium" panose="020B0603020102020204" pitchFamily="34" charset="0"/>
              </a:rPr>
              <a:t>2.1. Résultats des votes</a:t>
            </a:r>
          </a:p>
          <a:p>
            <a:pPr marL="457200" lvl="1" indent="0">
              <a:buNone/>
            </a:pPr>
            <a:r>
              <a:rPr lang="fr-FR" dirty="0">
                <a:latin typeface="Franklin Gothic Medium" panose="020B0603020102020204" pitchFamily="34" charset="0"/>
              </a:rPr>
              <a:t>2.2. Résultats des votes par Etats</a:t>
            </a:r>
          </a:p>
          <a:p>
            <a:pPr marL="457200" lvl="1" indent="0">
              <a:buNone/>
            </a:pPr>
            <a:r>
              <a:rPr lang="fr-FR" dirty="0">
                <a:latin typeface="Franklin Gothic Medium" panose="020B0603020102020204" pitchFamily="34" charset="0"/>
              </a:rPr>
              <a:t>2.3. Evolution 2016-2020 des résultats par Etats</a:t>
            </a:r>
          </a:p>
          <a:p>
            <a:pPr marL="457200" lvl="1" indent="0">
              <a:buNone/>
            </a:pPr>
            <a:r>
              <a:rPr lang="fr-FR" dirty="0">
                <a:latin typeface="Franklin Gothic Medium" panose="020B0603020102020204" pitchFamily="34" charset="0"/>
              </a:rPr>
              <a:t>2.4. Résultats des précédentes élections présidentielles US</a:t>
            </a:r>
          </a:p>
          <a:p>
            <a:pPr marL="457200" lvl="1" indent="0">
              <a:buNone/>
            </a:pPr>
            <a:r>
              <a:rPr lang="fr-FR" dirty="0">
                <a:latin typeface="Franklin Gothic Medium" panose="020B0603020102020204" pitchFamily="34" charset="0"/>
              </a:rPr>
              <a:t>2.5. Les candidats des petits partis: trouble-fêtes pour Trump ?</a:t>
            </a:r>
          </a:p>
          <a:p>
            <a:pPr marL="457200" lvl="1" indent="0">
              <a:buNone/>
            </a:pPr>
            <a:r>
              <a:rPr lang="fr-FR" dirty="0">
                <a:latin typeface="Franklin Gothic Medium" panose="020B0603020102020204" pitchFamily="34" charset="0"/>
              </a:rPr>
              <a:t>2.6. La reconquête du Blue Wall</a:t>
            </a:r>
          </a:p>
          <a:p>
            <a:pPr marL="457200" lvl="1" indent="0">
              <a:buNone/>
            </a:pPr>
            <a:r>
              <a:rPr lang="fr-FR" dirty="0">
                <a:latin typeface="Franklin Gothic Medium" panose="020B0603020102020204" pitchFamily="34" charset="0"/>
              </a:rPr>
              <a:t>2.7. Résultats à l’intérieur des Etats</a:t>
            </a:r>
          </a:p>
          <a:p>
            <a:pPr marL="457200" lvl="1" indent="0">
              <a:buNone/>
            </a:pPr>
            <a:r>
              <a:rPr lang="fr-FR" dirty="0">
                <a:latin typeface="Franklin Gothic Medium" panose="020B0603020102020204" pitchFamily="34" charset="0"/>
              </a:rPr>
              <a:t>2.8. Effets du système électoral sur le résultat</a:t>
            </a:r>
          </a:p>
          <a:p>
            <a:pPr marL="457200" lvl="1" indent="0">
              <a:buNone/>
            </a:pPr>
            <a:r>
              <a:rPr lang="fr-FR" dirty="0">
                <a:latin typeface="Franklin Gothic Medium" panose="020B0603020102020204" pitchFamily="34" charset="0"/>
              </a:rPr>
              <a:t>2.9. Taux de participation</a:t>
            </a:r>
          </a:p>
          <a:p>
            <a:pPr marL="457200" lvl="1" indent="0">
              <a:buNone/>
            </a:pPr>
            <a:r>
              <a:rPr lang="fr-FR" dirty="0">
                <a:latin typeface="Franklin Gothic Medium" panose="020B0603020102020204" pitchFamily="34" charset="0"/>
              </a:rPr>
              <a:t>2.10. Polémique sur les retards dans la transmission des votes et sur de possibles fraudes</a:t>
            </a:r>
          </a:p>
          <a:p>
            <a:pPr marL="457200" lvl="1" indent="0">
              <a:buNone/>
            </a:pPr>
            <a:r>
              <a:rPr lang="fr-FR" dirty="0">
                <a:latin typeface="Franklin Gothic Medium" panose="020B0603020102020204" pitchFamily="34" charset="0"/>
              </a:rPr>
              <a:t>2.11. Impacts de la crise du Covid19</a:t>
            </a:r>
            <a:br>
              <a:rPr lang="fr-FR" b="1" dirty="0">
                <a:latin typeface="Franklin Gothic Medium" panose="020B0603020102020204" pitchFamily="34" charset="0"/>
              </a:rPr>
            </a:br>
            <a:endParaRPr lang="fr-FR" sz="2100" b="1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fr-FR" b="1" dirty="0">
                <a:latin typeface="Franklin Gothic Medium" panose="020B0603020102020204" pitchFamily="34" charset="0"/>
              </a:rPr>
              <a:t>3. Comment évaluer les perspectives de la victoire de Biden-Harris</a:t>
            </a:r>
            <a:br>
              <a:rPr lang="fr-FR" b="1" dirty="0">
                <a:latin typeface="Franklin Gothic Medium" panose="020B0603020102020204" pitchFamily="34" charset="0"/>
              </a:rPr>
            </a:br>
            <a:endParaRPr lang="fr-FR" sz="2100" b="1" dirty="0">
              <a:latin typeface="Franklin Gothic Medium" panose="020B0603020102020204" pitchFamily="34" charset="0"/>
            </a:endParaRPr>
          </a:p>
          <a:p>
            <a:pPr marL="457200" lvl="1" indent="0">
              <a:buNone/>
            </a:pPr>
            <a:r>
              <a:rPr lang="fr-FR" dirty="0">
                <a:latin typeface="Franklin Gothic Medium" panose="020B0603020102020204" pitchFamily="34" charset="0"/>
              </a:rPr>
              <a:t>3.1. Résultats prometteurs</a:t>
            </a:r>
          </a:p>
          <a:p>
            <a:pPr marL="457200" lvl="1" indent="0">
              <a:buNone/>
            </a:pPr>
            <a:r>
              <a:rPr lang="fr-FR" dirty="0">
                <a:latin typeface="Franklin Gothic Medium" panose="020B0603020102020204" pitchFamily="34" charset="0"/>
              </a:rPr>
              <a:t>3.2. Résultats moins prometteurs</a:t>
            </a:r>
            <a:br>
              <a:rPr lang="fr-FR" b="1" dirty="0">
                <a:latin typeface="Franklin Gothic Medium" panose="020B0603020102020204" pitchFamily="34" charset="0"/>
              </a:rPr>
            </a:br>
            <a:endParaRPr lang="fr-FR" sz="2100" b="1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fr-FR" b="1" dirty="0">
                <a:latin typeface="Franklin Gothic Medium" panose="020B0603020102020204" pitchFamily="34" charset="0"/>
              </a:rPr>
              <a:t>4. Autres questions</a:t>
            </a:r>
          </a:p>
          <a:p>
            <a:pPr marL="0" indent="0">
              <a:buNone/>
            </a:pPr>
            <a:r>
              <a:rPr lang="fr-FR" b="1" dirty="0">
                <a:latin typeface="Franklin Gothic Medium" panose="020B0603020102020204" pitchFamily="34" charset="0"/>
              </a:rPr>
              <a:t>5. Sources des données</a:t>
            </a:r>
          </a:p>
          <a:p>
            <a:pPr marL="0" indent="0">
              <a:buNone/>
            </a:pPr>
            <a:endParaRPr lang="fr-FR" b="1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fr-FR" b="1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254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F5C790-8722-EC4D-AC42-6EC4729C0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1354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latin typeface="Franklin Gothic Medium" panose="020B0603020102020204" pitchFamily="34" charset="0"/>
              </a:rPr>
              <a:t>2.9. Taux de participation, votes anticipés et par correspondance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955A40-8305-F041-887F-C41A02948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fr-FR" dirty="0">
                <a:latin typeface="Franklin Gothic Medium" panose="020B0603020102020204" pitchFamily="34" charset="0"/>
              </a:rPr>
              <a:t>Les votes anticipés et par correspondance représentent à eux seuls 73% du nombre total de votes valables émis pour l’élection de 2016 ! Dans plusieurs Etats, on est au delà du nombre d’électeurs de 2016 !</a:t>
            </a:r>
          </a:p>
          <a:p>
            <a:endParaRPr lang="fr-FR" dirty="0">
              <a:latin typeface="Franklin Gothic Medium" panose="020B0603020102020204" pitchFamily="34" charset="0"/>
            </a:endParaRPr>
          </a:p>
          <a:p>
            <a:r>
              <a:rPr lang="fr-FR" dirty="0">
                <a:latin typeface="Franklin Gothic Medium" panose="020B0603020102020204" pitchFamily="34" charset="0"/>
              </a:rPr>
              <a:t>Les votes anticipés et par correspondance sont proportionnellement plus favorables aux démocrates: </a:t>
            </a:r>
            <a:r>
              <a:rPr lang="fr-FR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44,8% contre 30,5%. </a:t>
            </a:r>
          </a:p>
          <a:p>
            <a:endParaRPr lang="fr-FR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  <a:p>
            <a:r>
              <a:rPr lang="fr-FR" dirty="0">
                <a:latin typeface="Franklin Gothic Medium" panose="020B0603020102020204" pitchFamily="34" charset="0"/>
              </a:rPr>
              <a:t>Les Républicains ont voté davantage en personne dans les bureaux de vote.</a:t>
            </a:r>
          </a:p>
          <a:p>
            <a:endParaRPr lang="fr-FR" dirty="0">
              <a:latin typeface="Franklin Gothic Medium" panose="020B0603020102020204" pitchFamily="34" charset="0"/>
            </a:endParaRPr>
          </a:p>
          <a:p>
            <a:r>
              <a:rPr lang="fr-FR" dirty="0">
                <a:latin typeface="Franklin Gothic Medium" panose="020B0603020102020204" pitchFamily="34" charset="0"/>
              </a:rPr>
              <a:t>Les règles du vote anticipé et par correspondance sont définies par les Etats. Elles sont plus strictes dans les Etats du Sud comme le Texas, la Louisiane, etc. </a:t>
            </a:r>
          </a:p>
          <a:p>
            <a:endParaRPr lang="fr-FR" dirty="0">
              <a:latin typeface="Franklin Gothic Medium" panose="020B0603020102020204" pitchFamily="34" charset="0"/>
            </a:endParaRPr>
          </a:p>
          <a:p>
            <a:r>
              <a:rPr lang="fr-FR" dirty="0">
                <a:latin typeface="Franklin Gothic Medium" panose="020B0603020102020204" pitchFamily="34" charset="0"/>
              </a:rPr>
              <a:t>Les votes anticipés et par correspondance ne sont pas automatiquement admis. Ils sont contrôlés et peuvent être rejetés en cas d’erreur (1 à 2%).</a:t>
            </a:r>
            <a:br>
              <a:rPr lang="fr-FR" dirty="0">
                <a:latin typeface="Franklin Gothic Medium" panose="020B0603020102020204" pitchFamily="34" charset="0"/>
              </a:rPr>
            </a:br>
            <a:endParaRPr lang="fr-FR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220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DB5FA5D-D60D-0149-BCE7-E21EEFB3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43" y="-61243"/>
            <a:ext cx="11592678" cy="1325563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Franklin Gothic Medium" panose="020B0603020102020204" pitchFamily="34" charset="0"/>
              </a:rPr>
              <a:t>2.10. Polémique sur les retards dans la communication des résultats et sur de possibles fraudes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F0F2133-F2AA-684D-9B64-39099FA95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06" y="1900780"/>
            <a:ext cx="11276155" cy="4842616"/>
          </a:xfrm>
        </p:spPr>
        <p:txBody>
          <a:bodyPr>
            <a:normAutofit/>
          </a:bodyPr>
          <a:lstStyle/>
          <a:p>
            <a:pPr algn="just"/>
            <a:r>
              <a:rPr lang="fr-FR" dirty="0">
                <a:latin typeface="Franklin Gothic Medium" panose="020B0603020102020204" pitchFamily="34" charset="0"/>
              </a:rPr>
              <a:t>De manière </a:t>
            </a:r>
            <a:r>
              <a:rPr lang="fr-FR" i="1" u="sng" dirty="0">
                <a:latin typeface="Franklin Gothic Medium" panose="020B0603020102020204" pitchFamily="34" charset="0"/>
              </a:rPr>
              <a:t>habituelle</a:t>
            </a:r>
            <a:r>
              <a:rPr lang="fr-FR" dirty="0">
                <a:latin typeface="Franklin Gothic Medium" panose="020B0603020102020204" pitchFamily="34" charset="0"/>
              </a:rPr>
              <a:t>, c’est l’Associated </a:t>
            </a:r>
            <a:r>
              <a:rPr lang="fr-FR" dirty="0" err="1">
                <a:latin typeface="Franklin Gothic Medium" panose="020B0603020102020204" pitchFamily="34" charset="0"/>
              </a:rPr>
              <a:t>Press</a:t>
            </a:r>
            <a:r>
              <a:rPr lang="fr-FR" dirty="0">
                <a:latin typeface="Franklin Gothic Medium" panose="020B0603020102020204" pitchFamily="34" charset="0"/>
              </a:rPr>
              <a:t> qui annonce le candidat victorieux sur base d’estimations avant que le décompte final et certifié soit connu. Associated </a:t>
            </a:r>
            <a:r>
              <a:rPr lang="fr-FR" dirty="0" err="1">
                <a:latin typeface="Franklin Gothic Medium" panose="020B0603020102020204" pitchFamily="34" charset="0"/>
              </a:rPr>
              <a:t>Press</a:t>
            </a:r>
            <a:r>
              <a:rPr lang="fr-FR" dirty="0">
                <a:latin typeface="Franklin Gothic Medium" panose="020B0603020102020204" pitchFamily="34" charset="0"/>
              </a:rPr>
              <a:t> le fait depuis 1848. </a:t>
            </a:r>
          </a:p>
          <a:p>
            <a:pPr algn="just"/>
            <a:endParaRPr lang="fr-FR" dirty="0">
              <a:latin typeface="Franklin Gothic Medium" panose="020B0603020102020204" pitchFamily="34" charset="0"/>
            </a:endParaRPr>
          </a:p>
          <a:p>
            <a:pPr algn="just"/>
            <a:r>
              <a:rPr lang="fr-FR" dirty="0">
                <a:latin typeface="Franklin Gothic Medium" panose="020B0603020102020204" pitchFamily="34" charset="0"/>
              </a:rPr>
              <a:t>De manière </a:t>
            </a:r>
            <a:r>
              <a:rPr lang="fr-FR" i="1" u="sng" dirty="0">
                <a:latin typeface="Franklin Gothic Medium" panose="020B0603020102020204" pitchFamily="34" charset="0"/>
              </a:rPr>
              <a:t>inhabituelle</a:t>
            </a:r>
            <a:r>
              <a:rPr lang="fr-FR" dirty="0">
                <a:latin typeface="Franklin Gothic Medium" panose="020B0603020102020204" pitchFamily="34" charset="0"/>
              </a:rPr>
              <a:t>, le résultat n’ été annoncé que 4 jours après les votes, soit le 7 novembre. </a:t>
            </a:r>
          </a:p>
          <a:p>
            <a:pPr marL="0" indent="0" algn="just">
              <a:buNone/>
            </a:pPr>
            <a:endParaRPr lang="fr-FR" dirty="0">
              <a:latin typeface="Franklin Gothic Medium" panose="020B0603020102020204" pitchFamily="34" charset="0"/>
            </a:endParaRPr>
          </a:p>
          <a:p>
            <a:pPr algn="just"/>
            <a:r>
              <a:rPr lang="fr-FR" dirty="0">
                <a:latin typeface="Franklin Gothic Medium" panose="020B0603020102020204" pitchFamily="34" charset="0"/>
              </a:rPr>
              <a:t>Résultats officiels et certifiés sont communiqués plus tard par les Etats. Dans certains Etats, le dépouillement (ou le recomptage des voix) n’est pas terminé.</a:t>
            </a:r>
          </a:p>
        </p:txBody>
      </p:sp>
    </p:spTree>
    <p:extLst>
      <p:ext uri="{BB962C8B-B14F-4D97-AF65-F5344CB8AC3E}">
        <p14:creationId xmlns:p14="http://schemas.microsoft.com/office/powerpoint/2010/main" val="3029604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66AA6D-6A47-3449-823E-BA75AD9EA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46" y="13432"/>
            <a:ext cx="11775830" cy="1325563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Franklin Gothic Medium" panose="020B0603020102020204" pitchFamily="34" charset="0"/>
              </a:rPr>
              <a:t>2.10. Polémique sur les retards dans la communication des résultats</a:t>
            </a: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99A2B5-9936-4044-A85A-2F282FD82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>
                <a:latin typeface="Franklin Gothic Medium" panose="020B0603020102020204" pitchFamily="34" charset="0"/>
              </a:rPr>
              <a:t>5 états incertains jusqu’au bout: Arizona, Nevada, Caroline du Nord, Géorgie et Pennsylvanie. </a:t>
            </a:r>
          </a:p>
          <a:p>
            <a:pPr algn="just"/>
            <a:endParaRPr lang="fr-FR" dirty="0">
              <a:latin typeface="Franklin Gothic Medium" panose="020B0603020102020204" pitchFamily="34" charset="0"/>
            </a:endParaRPr>
          </a:p>
          <a:p>
            <a:pPr algn="just"/>
            <a:r>
              <a:rPr lang="fr-FR" dirty="0">
                <a:latin typeface="Franklin Gothic Medium" panose="020B0603020102020204" pitchFamily="34" charset="0"/>
              </a:rPr>
              <a:t>Peu de preuves de fraude…</a:t>
            </a:r>
          </a:p>
          <a:p>
            <a:pPr algn="just"/>
            <a:endParaRPr lang="fr-FR" dirty="0">
              <a:latin typeface="Franklin Gothic Medium" panose="020B0603020102020204" pitchFamily="34" charset="0"/>
            </a:endParaRPr>
          </a:p>
          <a:p>
            <a:pPr algn="just"/>
            <a:r>
              <a:rPr lang="fr-FR" dirty="0">
                <a:latin typeface="Franklin Gothic Medium" panose="020B0603020102020204" pitchFamily="34" charset="0"/>
              </a:rPr>
              <a:t>S’il y a des recours, il devront épuiser les voies de recours au niveau des États avant de remonter éventuellement jusqu’à la Cour Suprême. C’est peu probable !</a:t>
            </a:r>
          </a:p>
          <a:p>
            <a:pPr marL="0" indent="0" algn="just">
              <a:buNone/>
            </a:pPr>
            <a:endParaRPr lang="fr-FR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081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DB5FA5D-D60D-0149-BCE7-E21EEFB3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69" y="-144829"/>
            <a:ext cx="10515600" cy="1325563"/>
          </a:xfrm>
        </p:spPr>
        <p:txBody>
          <a:bodyPr/>
          <a:lstStyle/>
          <a:p>
            <a:r>
              <a:rPr lang="fr-FR" dirty="0">
                <a:latin typeface="Franklin Gothic Medium" panose="020B0603020102020204" pitchFamily="34" charset="0"/>
              </a:rPr>
              <a:t>2.11. Impact de la crise du COVID19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F0F2133-F2AA-684D-9B64-39099FA95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712" y="1180734"/>
            <a:ext cx="10998896" cy="4900853"/>
          </a:xfrm>
        </p:spPr>
        <p:txBody>
          <a:bodyPr>
            <a:normAutofit/>
          </a:bodyPr>
          <a:lstStyle/>
          <a:p>
            <a:r>
              <a:rPr lang="fr-BE" dirty="0">
                <a:latin typeface="Franklin Gothic Medium" panose="020B0603020102020204" pitchFamily="34" charset="0"/>
              </a:rPr>
              <a:t>10 452 880 cas et </a:t>
            </a:r>
            <a:r>
              <a:rPr lang="fr-FR" dirty="0">
                <a:latin typeface="Franklin Gothic Medium" panose="020B0603020102020204" pitchFamily="34" charset="0"/>
              </a:rPr>
              <a:t>241.460 morts</a:t>
            </a:r>
          </a:p>
          <a:p>
            <a:r>
              <a:rPr lang="fr-FR" dirty="0">
                <a:latin typeface="Franklin Gothic Medium" panose="020B0603020102020204" pitchFamily="34" charset="0"/>
              </a:rPr>
              <a:t>Impact du </a:t>
            </a:r>
            <a:r>
              <a:rPr lang="fr-FR" dirty="0" err="1">
                <a:latin typeface="Franklin Gothic Medium" panose="020B0603020102020204" pitchFamily="34" charset="0"/>
              </a:rPr>
              <a:t>Covid</a:t>
            </a:r>
            <a:r>
              <a:rPr lang="fr-FR" dirty="0">
                <a:latin typeface="Franklin Gothic Medium" panose="020B0603020102020204" pitchFamily="34" charset="0"/>
              </a:rPr>
              <a:t> est incontestable selon la plupart des observateurs</a:t>
            </a:r>
          </a:p>
          <a:p>
            <a:r>
              <a:rPr lang="fr-FR" dirty="0">
                <a:latin typeface="Franklin Gothic Medium" panose="020B0603020102020204" pitchFamily="34" charset="0"/>
              </a:rPr>
              <a:t>Impact est défavorable au candidat sortant: Trump</a:t>
            </a:r>
          </a:p>
          <a:p>
            <a:r>
              <a:rPr lang="fr-FR" dirty="0">
                <a:latin typeface="Franklin Gothic Medium" panose="020B0603020102020204" pitchFamily="34" charset="0"/>
              </a:rPr>
              <a:t>Impact de la gestion de sa propre infection est aussi défavorable</a:t>
            </a:r>
          </a:p>
          <a:p>
            <a:r>
              <a:rPr lang="fr-FR" dirty="0">
                <a:latin typeface="Franklin Gothic Medium" panose="020B0603020102020204" pitchFamily="34" charset="0"/>
              </a:rPr>
              <a:t>Perturbation de la campagne électorale et de l’élection: Moins de rassemblements et plus de votes par correspondance.</a:t>
            </a:r>
          </a:p>
          <a:p>
            <a:r>
              <a:rPr lang="fr-FR" dirty="0">
                <a:latin typeface="Franklin Gothic Medium" panose="020B0603020102020204" pitchFamily="34" charset="0"/>
              </a:rPr>
              <a:t>Impact énorme sur les minorités et notamment les afro-américains</a:t>
            </a:r>
          </a:p>
          <a:p>
            <a:r>
              <a:rPr lang="fr-FR" dirty="0">
                <a:latin typeface="Franklin Gothic Medium" panose="020B0603020102020204" pitchFamily="34" charset="0"/>
              </a:rPr>
              <a:t>Opposition et rejet de l’attitude de Donald Trump, notamment dans l’électorat plus âgé.</a:t>
            </a:r>
          </a:p>
          <a:p>
            <a:r>
              <a:rPr lang="fr-FR" dirty="0">
                <a:latin typeface="Franklin Gothic Medium" panose="020B0603020102020204" pitchFamily="34" charset="0"/>
              </a:rPr>
              <a:t>Attitude qui renvoie au conflit autour de l’</a:t>
            </a:r>
            <a:r>
              <a:rPr lang="fr-FR" dirty="0" err="1">
                <a:latin typeface="Franklin Gothic Medium" panose="020B0603020102020204" pitchFamily="34" charset="0"/>
              </a:rPr>
              <a:t>Obamacare</a:t>
            </a:r>
            <a:endParaRPr lang="fr-FR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398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D81D8D-9F55-6947-BB14-D12000A23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4800" dirty="0"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fr-FR" sz="4800" dirty="0">
                <a:latin typeface="Franklin Gothic Medium" panose="020B0603020102020204" pitchFamily="34" charset="0"/>
              </a:rPr>
              <a:t>3. Comment évaluer les perspectives de la victoire de Biden-Harris ?</a:t>
            </a:r>
          </a:p>
        </p:txBody>
      </p:sp>
    </p:spTree>
    <p:extLst>
      <p:ext uri="{BB962C8B-B14F-4D97-AF65-F5344CB8AC3E}">
        <p14:creationId xmlns:p14="http://schemas.microsoft.com/office/powerpoint/2010/main" val="472554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7941E8B-516B-5048-9EC0-56D801467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8121" y="398838"/>
            <a:ext cx="3690814" cy="6077118"/>
          </a:xfrm>
        </p:spPr>
      </p:pic>
    </p:spTree>
    <p:extLst>
      <p:ext uri="{BB962C8B-B14F-4D97-AF65-F5344CB8AC3E}">
        <p14:creationId xmlns:p14="http://schemas.microsoft.com/office/powerpoint/2010/main" val="1289254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DB5FA5D-D60D-0149-BCE7-E21EEFB3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84" y="0"/>
            <a:ext cx="10515600" cy="1325563"/>
          </a:xfrm>
        </p:spPr>
        <p:txBody>
          <a:bodyPr/>
          <a:lstStyle/>
          <a:p>
            <a:r>
              <a:rPr lang="fr-FR" b="1" dirty="0">
                <a:latin typeface="Franklin Gothic Medium" panose="020B0603020102020204" pitchFamily="34" charset="0"/>
              </a:rPr>
              <a:t>3.1. Résultats prometteurs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F0F2133-F2AA-684D-9B64-39099FA95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3170"/>
          </a:xfrm>
        </p:spPr>
        <p:txBody>
          <a:bodyPr>
            <a:normAutofit lnSpcReduction="10000"/>
          </a:bodyPr>
          <a:lstStyle/>
          <a:p>
            <a:r>
              <a:rPr lang="fr-FR" b="1" dirty="0">
                <a:latin typeface="Franklin Gothic Medium" panose="020B0603020102020204" pitchFamily="34" charset="0"/>
              </a:rPr>
              <a:t>Sentiment de délivrance: fin de parcours pour Donald Trump mais attention pas la fin du </a:t>
            </a:r>
            <a:r>
              <a:rPr lang="fr-FR" b="1" dirty="0" err="1">
                <a:latin typeface="Franklin Gothic Medium" panose="020B0603020102020204" pitchFamily="34" charset="0"/>
              </a:rPr>
              <a:t>Trumpisme</a:t>
            </a:r>
            <a:br>
              <a:rPr lang="fr-FR" b="1" dirty="0">
                <a:latin typeface="Franklin Gothic Medium" panose="020B0603020102020204" pitchFamily="34" charset="0"/>
              </a:rPr>
            </a:br>
            <a:endParaRPr lang="fr-FR" b="1" dirty="0">
              <a:latin typeface="Franklin Gothic Medium" panose="020B0603020102020204" pitchFamily="34" charset="0"/>
            </a:endParaRPr>
          </a:p>
          <a:p>
            <a:r>
              <a:rPr lang="fr-FR" b="1" dirty="0">
                <a:latin typeface="Franklin Gothic Medium" panose="020B0603020102020204" pitchFamily="34" charset="0"/>
              </a:rPr>
              <a:t>Biden tient compte des divisions profondes et construit depuis son élection une rhétorique moins polarisante</a:t>
            </a:r>
            <a:br>
              <a:rPr lang="fr-FR" b="1" dirty="0">
                <a:latin typeface="Franklin Gothic Medium" panose="020B0603020102020204" pitchFamily="34" charset="0"/>
              </a:rPr>
            </a:br>
            <a:endParaRPr lang="fr-FR" b="1" dirty="0">
              <a:latin typeface="Franklin Gothic Medium" panose="020B0603020102020204" pitchFamily="34" charset="0"/>
            </a:endParaRPr>
          </a:p>
          <a:p>
            <a:r>
              <a:rPr lang="fr-FR" b="1" dirty="0">
                <a:latin typeface="Franklin Gothic Medium" panose="020B0603020102020204" pitchFamily="34" charset="0"/>
              </a:rPr>
              <a:t>Retour des USA dans l’Accord de Paris sur le climat</a:t>
            </a:r>
            <a:br>
              <a:rPr lang="fr-FR" b="1" dirty="0">
                <a:latin typeface="Franklin Gothic Medium" panose="020B0603020102020204" pitchFamily="34" charset="0"/>
              </a:rPr>
            </a:br>
            <a:endParaRPr lang="fr-FR" b="1" dirty="0">
              <a:latin typeface="Franklin Gothic Medium" panose="020B0603020102020204" pitchFamily="34" charset="0"/>
            </a:endParaRPr>
          </a:p>
          <a:p>
            <a:r>
              <a:rPr lang="fr-FR" b="1" dirty="0">
                <a:latin typeface="Franklin Gothic Medium" panose="020B0603020102020204" pitchFamily="34" charset="0"/>
              </a:rPr>
              <a:t>Probablement aussi changement de cap à l’OMS et à l’UNESCO</a:t>
            </a:r>
          </a:p>
          <a:p>
            <a:endParaRPr lang="fr-FR" b="1" dirty="0">
              <a:latin typeface="Franklin Gothic Medium" panose="020B0603020102020204" pitchFamily="34" charset="0"/>
            </a:endParaRPr>
          </a:p>
          <a:p>
            <a:r>
              <a:rPr lang="fr-FR" b="1" dirty="0">
                <a:latin typeface="Franklin Gothic Medium" panose="020B0603020102020204" pitchFamily="34" charset="0"/>
              </a:rPr>
              <a:t>Fin du </a:t>
            </a:r>
            <a:r>
              <a:rPr lang="fr-FR" b="1" dirty="0" err="1">
                <a:latin typeface="Franklin Gothic Medium" panose="020B0603020102020204" pitchFamily="34" charset="0"/>
              </a:rPr>
              <a:t>Muslim</a:t>
            </a:r>
            <a:r>
              <a:rPr lang="fr-FR" b="1" dirty="0">
                <a:latin typeface="Franklin Gothic Medium" panose="020B0603020102020204" pitchFamily="34" charset="0"/>
              </a:rPr>
              <a:t> Ban ? Quid de l’accord nucléaire iranien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4311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DB5FA5D-D60D-0149-BCE7-E21EEFB3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5" y="0"/>
            <a:ext cx="10515600" cy="1325563"/>
          </a:xfrm>
        </p:spPr>
        <p:txBody>
          <a:bodyPr/>
          <a:lstStyle/>
          <a:p>
            <a:r>
              <a:rPr lang="fr-FR" b="1" dirty="0">
                <a:latin typeface="Franklin Gothic Medium" panose="020B0603020102020204" pitchFamily="34" charset="0"/>
              </a:rPr>
              <a:t>3.1. Résultats prometteurs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F0F2133-F2AA-684D-9B64-39099FA95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>
                <a:latin typeface="Franklin Gothic Medium" panose="020B0603020102020204" pitchFamily="34" charset="0"/>
              </a:rPr>
              <a:t>Kamala Harris, d’origine indienne et jamaïcaine, devient la première femme Vice-Présidente des USA </a:t>
            </a:r>
          </a:p>
          <a:p>
            <a:endParaRPr lang="fr-FR" b="1" dirty="0">
              <a:latin typeface="Franklin Gothic Medium" panose="020B0603020102020204" pitchFamily="34" charset="0"/>
            </a:endParaRPr>
          </a:p>
          <a:p>
            <a:r>
              <a:rPr lang="fr-FR" b="1" dirty="0">
                <a:latin typeface="Franklin Gothic Medium" panose="020B0603020102020204" pitchFamily="34" charset="0"/>
              </a:rPr>
              <a:t>Changement de cap en politique intérieure sur les questions d’égalité Hommes-Femmes, les questions raciales et de choix de vie.</a:t>
            </a:r>
            <a:br>
              <a:rPr lang="fr-FR" b="1" dirty="0">
                <a:latin typeface="Franklin Gothic Medium" panose="020B0603020102020204" pitchFamily="34" charset="0"/>
              </a:rPr>
            </a:br>
            <a:endParaRPr lang="fr-FR" b="1" dirty="0">
              <a:latin typeface="Franklin Gothic Medium" panose="020B0603020102020204" pitchFamily="34" charset="0"/>
            </a:endParaRPr>
          </a:p>
          <a:p>
            <a:r>
              <a:rPr lang="fr-FR" b="1" dirty="0">
                <a:latin typeface="Franklin Gothic Medium" panose="020B0603020102020204" pitchFamily="34" charset="0"/>
              </a:rPr>
              <a:t>Stratégie anti-</a:t>
            </a:r>
            <a:r>
              <a:rPr lang="fr-FR" b="1" dirty="0" err="1">
                <a:latin typeface="Franklin Gothic Medium" panose="020B0603020102020204" pitchFamily="34" charset="0"/>
              </a:rPr>
              <a:t>Covid</a:t>
            </a:r>
            <a:r>
              <a:rPr lang="fr-FR" b="1" dirty="0">
                <a:latin typeface="Franklin Gothic Medium" panose="020B0603020102020204" pitchFamily="34" charset="0"/>
              </a:rPr>
              <a:t> 19</a:t>
            </a:r>
            <a:br>
              <a:rPr lang="fr-FR" b="1" dirty="0">
                <a:latin typeface="Franklin Gothic Medium" panose="020B0603020102020204" pitchFamily="34" charset="0"/>
              </a:rPr>
            </a:br>
            <a:endParaRPr lang="fr-FR" b="1" dirty="0">
              <a:latin typeface="Franklin Gothic Medium" panose="020B0603020102020204" pitchFamily="34" charset="0"/>
            </a:endParaRPr>
          </a:p>
          <a:p>
            <a:r>
              <a:rPr lang="fr-FR" b="1" dirty="0">
                <a:latin typeface="Franklin Gothic Medium" panose="020B0603020102020204" pitchFamily="34" charset="0"/>
              </a:rPr>
              <a:t>700 milliards $ de plan de relance</a:t>
            </a:r>
            <a:br>
              <a:rPr lang="fr-FR" b="1" dirty="0">
                <a:latin typeface="Franklin Gothic Medium" panose="020B0603020102020204" pitchFamily="34" charset="0"/>
              </a:rPr>
            </a:br>
            <a:endParaRPr lang="fr-FR" b="1" dirty="0">
              <a:latin typeface="Franklin Gothic Medium" panose="020B0603020102020204" pitchFamily="34" charset="0"/>
            </a:endParaRPr>
          </a:p>
          <a:p>
            <a:r>
              <a:rPr lang="fr-FR" b="1" dirty="0">
                <a:latin typeface="Franklin Gothic Medium" panose="020B0603020102020204" pitchFamily="34" charset="0"/>
              </a:rPr>
              <a:t>Résultats au Congrès (Chambre, beaucoup moins au Sénat)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324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F4CD241-EB38-7C45-B501-6D85828C9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347" y="0"/>
            <a:ext cx="9139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86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D5DFDAF-0656-B947-93D2-DB9B92B4B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787" y="0"/>
            <a:ext cx="9700460" cy="6858000"/>
          </a:xfrm>
        </p:spPr>
      </p:pic>
    </p:spTree>
    <p:extLst>
      <p:ext uri="{BB962C8B-B14F-4D97-AF65-F5344CB8AC3E}">
        <p14:creationId xmlns:p14="http://schemas.microsoft.com/office/powerpoint/2010/main" val="3871972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D1DE39-BF79-7546-A80B-84EF9B906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Franklin Gothic Medium" panose="020B0603020102020204" pitchFamily="34" charset="0"/>
              </a:rPr>
              <a:t>1. Avant d’entrer dans le vif du sujet…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49E2A9-2BEE-B742-A603-3EBFA09AC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160"/>
            <a:ext cx="10785231" cy="5111993"/>
          </a:xfrm>
        </p:spPr>
        <p:txBody>
          <a:bodyPr>
            <a:normAutofit lnSpcReduction="10000"/>
          </a:bodyPr>
          <a:lstStyle/>
          <a:p>
            <a:r>
              <a:rPr lang="fr-FR" dirty="0">
                <a:latin typeface="Franklin Gothic Medium" panose="020B0603020102020204" pitchFamily="34" charset="0"/>
              </a:rPr>
              <a:t>L’élection présidentielle américaine se tient à date fixe : tous les 4 ans le premier mardi de novembre dans les 50 Etats de la fédération (59</a:t>
            </a:r>
            <a:r>
              <a:rPr lang="fr-FR" baseline="30000" dirty="0">
                <a:latin typeface="Franklin Gothic Medium" panose="020B0603020102020204" pitchFamily="34" charset="0"/>
              </a:rPr>
              <a:t>e</a:t>
            </a:r>
            <a:r>
              <a:rPr lang="fr-FR" dirty="0">
                <a:latin typeface="Franklin Gothic Medium" panose="020B0603020102020204" pitchFamily="34" charset="0"/>
              </a:rPr>
              <a:t> élection depuis 1788).</a:t>
            </a:r>
          </a:p>
          <a:p>
            <a:endParaRPr lang="fr-FR" dirty="0">
              <a:latin typeface="Franklin Gothic Medium" panose="020B0603020102020204" pitchFamily="34" charset="0"/>
            </a:endParaRPr>
          </a:p>
          <a:p>
            <a:pPr lvl="1"/>
            <a:r>
              <a:rPr lang="fr-FR" dirty="0">
                <a:latin typeface="Franklin Gothic Medium" panose="020B0603020102020204" pitchFamily="34" charset="0"/>
              </a:rPr>
              <a:t>Important de noter que si le ticket vainqueur est connu (Biden-Harris), le résultat officiel et définitif de l’élection n’est pas pas encore connu. </a:t>
            </a:r>
          </a:p>
          <a:p>
            <a:pPr lvl="1"/>
            <a:endParaRPr lang="fr-FR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  <a:p>
            <a:pPr marL="914400" lvl="2" indent="0">
              <a:buNone/>
            </a:pPr>
            <a:r>
              <a:rPr lang="fr-FR" sz="26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Les données présentées ci-dessous sont celles du dépouillement au jeudi 12 novembre 2020 (avec mises à jour au 14/11/2020)</a:t>
            </a:r>
            <a:br>
              <a:rPr lang="fr-FR" sz="2600" dirty="0">
                <a:solidFill>
                  <a:srgbClr val="FF0000"/>
                </a:solidFill>
                <a:latin typeface="Franklin Gothic Medium" panose="020B0603020102020204" pitchFamily="34" charset="0"/>
              </a:rPr>
            </a:br>
            <a:endParaRPr lang="fr-FR" dirty="0">
              <a:latin typeface="Franklin Gothic Medium" panose="020B0603020102020204" pitchFamily="34" charset="0"/>
            </a:endParaRPr>
          </a:p>
          <a:p>
            <a:r>
              <a:rPr lang="fr-FR" dirty="0">
                <a:latin typeface="Franklin Gothic Medium" panose="020B0603020102020204" pitchFamily="34" charset="0"/>
              </a:rPr>
              <a:t>Tous les yeux étaient rivés sur la présidentielle mais il y avait plusieurs autres élections parallèles (Congrès, gouverneurs, sheriffs, referendum, etc.)</a:t>
            </a:r>
          </a:p>
        </p:txBody>
      </p:sp>
      <p:sp>
        <p:nvSpPr>
          <p:cNvPr id="4" name="Flèche courbée vers la droite 3">
            <a:extLst>
              <a:ext uri="{FF2B5EF4-FFF2-40B4-BE49-F238E27FC236}">
                <a16:creationId xmlns:a16="http://schemas.microsoft.com/office/drawing/2014/main" id="{98DC1D77-5319-9D47-A0A8-529C463E2A99}"/>
              </a:ext>
            </a:extLst>
          </p:cNvPr>
          <p:cNvSpPr/>
          <p:nvPr/>
        </p:nvSpPr>
        <p:spPr>
          <a:xfrm>
            <a:off x="732692" y="3773182"/>
            <a:ext cx="597877" cy="82647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40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DB5FA5D-D60D-0149-BCE7-E21EEFB3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0" y="-23162"/>
            <a:ext cx="10515600" cy="987685"/>
          </a:xfrm>
        </p:spPr>
        <p:txBody>
          <a:bodyPr/>
          <a:lstStyle/>
          <a:p>
            <a:r>
              <a:rPr lang="fr-FR" b="1" dirty="0">
                <a:latin typeface="Franklin Gothic Medium" panose="020B0603020102020204" pitchFamily="34" charset="0"/>
              </a:rPr>
              <a:t>3.1. Résultats prometteurs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F0F2133-F2AA-684D-9B64-39099FA95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7685"/>
            <a:ext cx="10515600" cy="4351338"/>
          </a:xfrm>
        </p:spPr>
        <p:txBody>
          <a:bodyPr/>
          <a:lstStyle/>
          <a:p>
            <a:r>
              <a:rPr lang="fr-FR" b="1" dirty="0">
                <a:latin typeface="Franklin Gothic Medium" panose="020B0603020102020204" pitchFamily="34" charset="0"/>
              </a:rPr>
              <a:t>Impact politique de Bernie Sanders qui ouvre la voie à un nouveau courant explicitement « socialiste »</a:t>
            </a:r>
          </a:p>
          <a:p>
            <a:r>
              <a:rPr lang="fr-FR" b="1" dirty="0">
                <a:latin typeface="Franklin Gothic Medium" panose="020B0603020102020204" pitchFamily="34" charset="0"/>
              </a:rPr>
              <a:t>Succès du « </a:t>
            </a:r>
            <a:r>
              <a:rPr lang="fr-FR" b="1" dirty="0" err="1">
                <a:latin typeface="Franklin Gothic Medium" panose="020B0603020102020204" pitchFamily="34" charset="0"/>
              </a:rPr>
              <a:t>squad</a:t>
            </a:r>
            <a:r>
              <a:rPr lang="fr-FR" b="1" dirty="0">
                <a:latin typeface="Franklin Gothic Medium" panose="020B0603020102020204" pitchFamily="34" charset="0"/>
              </a:rPr>
              <a:t> » (L’équipe)</a:t>
            </a:r>
          </a:p>
          <a:p>
            <a:pPr marL="457200" lvl="1" indent="0">
              <a:buNone/>
            </a:pPr>
            <a:endParaRPr lang="fr-FR" b="1" dirty="0">
              <a:latin typeface="Franklin Gothic Medium" panose="020B0603020102020204" pitchFamily="34" charset="0"/>
            </a:endParaRPr>
          </a:p>
          <a:p>
            <a:pPr lvl="1"/>
            <a:r>
              <a:rPr lang="fr-FR" b="1" dirty="0" err="1">
                <a:latin typeface="Franklin Gothic Medium" panose="020B0603020102020204" pitchFamily="34" charset="0"/>
              </a:rPr>
              <a:t>Réelecton</a:t>
            </a:r>
            <a:r>
              <a:rPr lang="fr-FR" b="1" dirty="0">
                <a:latin typeface="Franklin Gothic Medium" panose="020B0603020102020204" pitchFamily="34" charset="0"/>
              </a:rPr>
              <a:t> d’Alexandria </a:t>
            </a:r>
            <a:r>
              <a:rPr lang="fr-FR" b="1" dirty="0" err="1">
                <a:latin typeface="Franklin Gothic Medium" panose="020B0603020102020204" pitchFamily="34" charset="0"/>
              </a:rPr>
              <a:t>Ocasio</a:t>
            </a:r>
            <a:r>
              <a:rPr lang="fr-FR" b="1" dirty="0">
                <a:latin typeface="Franklin Gothic Medium" panose="020B0603020102020204" pitchFamily="34" charset="0"/>
              </a:rPr>
              <a:t> Cortes (New-York)</a:t>
            </a:r>
          </a:p>
          <a:p>
            <a:pPr lvl="1"/>
            <a:r>
              <a:rPr lang="fr-FR" b="1" dirty="0" err="1">
                <a:latin typeface="Franklin Gothic Medium" panose="020B0603020102020204" pitchFamily="34" charset="0"/>
              </a:rPr>
              <a:t>Réelection</a:t>
            </a:r>
            <a:r>
              <a:rPr lang="fr-FR" b="1" dirty="0">
                <a:latin typeface="Franklin Gothic Medium" panose="020B0603020102020204" pitchFamily="34" charset="0"/>
              </a:rPr>
              <a:t> d’</a:t>
            </a:r>
            <a:r>
              <a:rPr lang="fr-FR" b="1" dirty="0" err="1">
                <a:latin typeface="Franklin Gothic Medium" panose="020B0603020102020204" pitchFamily="34" charset="0"/>
              </a:rPr>
              <a:t>Ayanna</a:t>
            </a:r>
            <a:r>
              <a:rPr lang="fr-FR" b="1" dirty="0">
                <a:latin typeface="Franklin Gothic Medium" panose="020B0603020102020204" pitchFamily="34" charset="0"/>
              </a:rPr>
              <a:t> </a:t>
            </a:r>
            <a:r>
              <a:rPr lang="fr-FR" b="1" dirty="0" err="1">
                <a:latin typeface="Franklin Gothic Medium" panose="020B0603020102020204" pitchFamily="34" charset="0"/>
              </a:rPr>
              <a:t>Pressley</a:t>
            </a:r>
            <a:r>
              <a:rPr lang="fr-FR" b="1" dirty="0">
                <a:latin typeface="Franklin Gothic Medium" panose="020B0603020102020204" pitchFamily="34" charset="0"/>
              </a:rPr>
              <a:t> (</a:t>
            </a:r>
            <a:r>
              <a:rPr lang="fr-FR" b="1" dirty="0" err="1">
                <a:latin typeface="Franklin Gothic Medium" panose="020B0603020102020204" pitchFamily="34" charset="0"/>
              </a:rPr>
              <a:t>Massachussets</a:t>
            </a:r>
            <a:r>
              <a:rPr lang="fr-FR" b="1" dirty="0">
                <a:latin typeface="Franklin Gothic Medium" panose="020B0603020102020204" pitchFamily="34" charset="0"/>
              </a:rPr>
              <a:t>)</a:t>
            </a:r>
          </a:p>
          <a:p>
            <a:pPr lvl="1"/>
            <a:r>
              <a:rPr lang="fr-FR" b="1" dirty="0" err="1">
                <a:latin typeface="Franklin Gothic Medium" panose="020B0603020102020204" pitchFamily="34" charset="0"/>
              </a:rPr>
              <a:t>Réelection</a:t>
            </a:r>
            <a:r>
              <a:rPr lang="fr-FR" b="1" dirty="0">
                <a:latin typeface="Franklin Gothic Medium" panose="020B0603020102020204" pitchFamily="34" charset="0"/>
              </a:rPr>
              <a:t> d’Ilham Omar (Minnesota)</a:t>
            </a:r>
          </a:p>
          <a:p>
            <a:pPr lvl="1"/>
            <a:r>
              <a:rPr lang="fr-FR" b="1" dirty="0" err="1">
                <a:latin typeface="Franklin Gothic Medium" panose="020B0603020102020204" pitchFamily="34" charset="0"/>
              </a:rPr>
              <a:t>Réelection</a:t>
            </a:r>
            <a:r>
              <a:rPr lang="fr-FR" b="1" dirty="0">
                <a:latin typeface="Franklin Gothic Medium" panose="020B0603020102020204" pitchFamily="34" charset="0"/>
              </a:rPr>
              <a:t> de Rachida </a:t>
            </a:r>
            <a:r>
              <a:rPr lang="fr-FR" b="1" dirty="0" err="1">
                <a:latin typeface="Franklin Gothic Medium" panose="020B0603020102020204" pitchFamily="34" charset="0"/>
              </a:rPr>
              <a:t>Tlaib</a:t>
            </a:r>
            <a:r>
              <a:rPr lang="fr-FR" b="1" dirty="0">
                <a:latin typeface="Franklin Gothic Medium" panose="020B0603020102020204" pitchFamily="34" charset="0"/>
              </a:rPr>
              <a:t> (Michigan) </a:t>
            </a:r>
          </a:p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F63A52E-C34E-9B4C-95AB-D8C5F1588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809" y="4868841"/>
            <a:ext cx="4244346" cy="19979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5E4E07E-D329-654B-B28B-001BCDEB8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" y="4860098"/>
            <a:ext cx="3756415" cy="199790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96D5526-F3F1-144B-A735-DBC34413E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2226" y="1766974"/>
            <a:ext cx="4169774" cy="235863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D7F1EE9-F76C-124A-AF23-CDA85380D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2154" y="4146115"/>
            <a:ext cx="4253171" cy="271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0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DB5FA5D-D60D-0149-BCE7-E21EEFB3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16" y="18255"/>
            <a:ext cx="10515600" cy="1325563"/>
          </a:xfrm>
        </p:spPr>
        <p:txBody>
          <a:bodyPr/>
          <a:lstStyle/>
          <a:p>
            <a:r>
              <a:rPr lang="fr-FR" b="1" dirty="0">
                <a:latin typeface="Franklin Gothic Medium" panose="020B0603020102020204" pitchFamily="34" charset="0"/>
              </a:rPr>
              <a:t>3.2. Résultats moins prometteurs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F0F2133-F2AA-684D-9B64-39099FA95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>
                <a:latin typeface="Franklin Gothic Medium" panose="020B0603020102020204" pitchFamily="34" charset="0"/>
              </a:rPr>
              <a:t>Biden doit résoudre le paradoxe que les ouvriers américains (notamment dans le Rust Belt: Michigan, …) ont massivement voté Trump. Les Démocrates se sont coupés de leur base ouvrière.</a:t>
            </a:r>
            <a:br>
              <a:rPr lang="fr-FR" dirty="0">
                <a:latin typeface="Franklin Gothic Medium" panose="020B0603020102020204" pitchFamily="34" charset="0"/>
              </a:rPr>
            </a:br>
            <a:endParaRPr lang="fr-FR" dirty="0">
              <a:latin typeface="Franklin Gothic Medium" panose="020B0603020102020204" pitchFamily="34" charset="0"/>
            </a:endParaRPr>
          </a:p>
          <a:p>
            <a:r>
              <a:rPr lang="fr-FR" dirty="0">
                <a:latin typeface="Franklin Gothic Medium" panose="020B0603020102020204" pitchFamily="34" charset="0"/>
              </a:rPr>
              <a:t>Biden est un Président peu charismatique, âgé et en mauvaise santé</a:t>
            </a:r>
            <a:br>
              <a:rPr lang="fr-FR" dirty="0">
                <a:latin typeface="Franklin Gothic Medium" panose="020B0603020102020204" pitchFamily="34" charset="0"/>
              </a:rPr>
            </a:br>
            <a:endParaRPr lang="fr-FR" dirty="0">
              <a:latin typeface="Franklin Gothic Medium" panose="020B0603020102020204" pitchFamily="34" charset="0"/>
            </a:endParaRPr>
          </a:p>
          <a:p>
            <a:r>
              <a:rPr lang="fr-FR" dirty="0">
                <a:latin typeface="Franklin Gothic Medium" panose="020B0603020102020204" pitchFamily="34" charset="0"/>
              </a:rPr>
              <a:t>Amérique polarisée, fracturée</a:t>
            </a:r>
            <a:br>
              <a:rPr lang="fr-FR" dirty="0">
                <a:latin typeface="Franklin Gothic Medium" panose="020B0603020102020204" pitchFamily="34" charset="0"/>
              </a:rPr>
            </a:br>
            <a:endParaRPr lang="fr-FR" dirty="0">
              <a:latin typeface="Franklin Gothic Medium" panose="020B0603020102020204" pitchFamily="34" charset="0"/>
            </a:endParaRPr>
          </a:p>
          <a:p>
            <a:r>
              <a:rPr lang="fr-FR" dirty="0">
                <a:latin typeface="Franklin Gothic Medium" panose="020B0603020102020204" pitchFamily="34" charset="0"/>
              </a:rPr>
              <a:t>Bras de fer commercial avec la Chine continuera</a:t>
            </a:r>
            <a:br>
              <a:rPr lang="fr-FR" dirty="0">
                <a:latin typeface="Franklin Gothic Medium" panose="020B0603020102020204" pitchFamily="34" charset="0"/>
              </a:rPr>
            </a:br>
            <a:endParaRPr lang="fr-FR" dirty="0">
              <a:latin typeface="Franklin Gothic Medium" panose="020B0603020102020204" pitchFamily="34" charset="0"/>
            </a:endParaRPr>
          </a:p>
          <a:p>
            <a:r>
              <a:rPr lang="fr-FR" dirty="0">
                <a:latin typeface="Franklin Gothic Medium" panose="020B0603020102020204" pitchFamily="34" charset="0"/>
              </a:rPr>
              <a:t>Biden va devoir composer avec un Sénat majoritairement républicain</a:t>
            </a:r>
          </a:p>
        </p:txBody>
      </p:sp>
    </p:spTree>
    <p:extLst>
      <p:ext uri="{BB962C8B-B14F-4D97-AF65-F5344CB8AC3E}">
        <p14:creationId xmlns:p14="http://schemas.microsoft.com/office/powerpoint/2010/main" val="2316949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DB5FA5D-D60D-0149-BCE7-E21EEFB3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38" y="0"/>
            <a:ext cx="10515600" cy="1325563"/>
          </a:xfrm>
        </p:spPr>
        <p:txBody>
          <a:bodyPr/>
          <a:lstStyle/>
          <a:p>
            <a:r>
              <a:rPr lang="fr-FR" b="1" dirty="0">
                <a:latin typeface="Franklin Gothic Medium" panose="020B0603020102020204" pitchFamily="34" charset="0"/>
              </a:rPr>
              <a:t>4. Autres questions ?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F0F2133-F2AA-684D-9B64-39099FA95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2914"/>
            <a:ext cx="11049000" cy="4891698"/>
          </a:xfrm>
        </p:spPr>
        <p:txBody>
          <a:bodyPr>
            <a:noAutofit/>
          </a:bodyPr>
          <a:lstStyle/>
          <a:p>
            <a:r>
              <a:rPr lang="fr-FR" sz="2400" b="1" dirty="0">
                <a:latin typeface="Franklin Gothic Medium" panose="020B0603020102020204" pitchFamily="34" charset="0"/>
              </a:rPr>
              <a:t>Les recours de Trump ont-ils une chance d’aboutir ? </a:t>
            </a:r>
          </a:p>
          <a:p>
            <a:pPr lvl="1">
              <a:buFont typeface="Wingdings" pitchFamily="2" charset="2"/>
              <a:buChar char="Ø"/>
            </a:pPr>
            <a:endParaRPr lang="fr-FR" b="1" dirty="0">
              <a:latin typeface="Franklin Gothic Medium" panose="020B0603020102020204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FR" b="1" dirty="0">
                <a:latin typeface="Franklin Gothic Medium" panose="020B0603020102020204" pitchFamily="34" charset="0"/>
              </a:rPr>
              <a:t>Très faibles chances selon tous les observateurs.</a:t>
            </a:r>
          </a:p>
          <a:p>
            <a:pPr lvl="1">
              <a:buFont typeface="Wingdings" pitchFamily="2" charset="2"/>
              <a:buChar char="Ø"/>
            </a:pPr>
            <a:endParaRPr lang="fr-FR" b="1" dirty="0">
              <a:latin typeface="Franklin Gothic Medium" panose="020B0603020102020204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FR" b="1" dirty="0">
                <a:latin typeface="Franklin Gothic Medium" panose="020B0603020102020204" pitchFamily="34" charset="0"/>
              </a:rPr>
              <a:t>Il est à noter que les grandes puissances (Chine, Russie, France, Allemagne, UE) ont tous reconnus la victoire de Joe Biden</a:t>
            </a:r>
          </a:p>
          <a:p>
            <a:pPr marL="457200" lvl="1" indent="0">
              <a:buNone/>
            </a:pPr>
            <a:endParaRPr lang="fr-FR" b="1" dirty="0">
              <a:latin typeface="Franklin Gothic Medium" panose="020B0603020102020204" pitchFamily="34" charset="0"/>
            </a:endParaRPr>
          </a:p>
          <a:p>
            <a:r>
              <a:rPr lang="fr-FR" sz="2400" b="1" dirty="0">
                <a:latin typeface="Franklin Gothic Medium" panose="020B0603020102020204" pitchFamily="34" charset="0"/>
              </a:rPr>
              <a:t>Qui peut obliger Donald Trump à quitter la Maison Blanche?</a:t>
            </a:r>
          </a:p>
          <a:p>
            <a:pPr lvl="1" algn="just">
              <a:buFont typeface="Wingdings" pitchFamily="2" charset="2"/>
              <a:buChar char="Ø"/>
            </a:pPr>
            <a:endParaRPr lang="fr-FR" b="1" dirty="0">
              <a:latin typeface="Franklin Gothic Medium" panose="020B0603020102020204" pitchFamily="34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fr-FR" b="1" dirty="0">
                <a:latin typeface="Franklin Gothic Medium" panose="020B0603020102020204" pitchFamily="34" charset="0"/>
              </a:rPr>
              <a:t>Trump est Président jusqu’au 20 janvier 2021 à midi. Il n’est pas légalement obligé de reconnaître sa défaite le soir des élections. Ses propres conseillers sont divisés. Il a le droit de ne pas respecter la tradition. En revanche, il devra obligatoirement organiser la transition assez rapidement. </a:t>
            </a:r>
          </a:p>
        </p:txBody>
      </p:sp>
    </p:spTree>
    <p:extLst>
      <p:ext uri="{BB962C8B-B14F-4D97-AF65-F5344CB8AC3E}">
        <p14:creationId xmlns:p14="http://schemas.microsoft.com/office/powerpoint/2010/main" val="595842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DB5FA5D-D60D-0149-BCE7-E21EEFB3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38" y="18255"/>
            <a:ext cx="10515600" cy="1325563"/>
          </a:xfrm>
        </p:spPr>
        <p:txBody>
          <a:bodyPr/>
          <a:lstStyle/>
          <a:p>
            <a:r>
              <a:rPr lang="fr-FR" b="1" dirty="0">
                <a:latin typeface="Franklin Gothic Medium" panose="020B0603020102020204" pitchFamily="34" charset="0"/>
              </a:rPr>
              <a:t>4. Autres questions ?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F0F2133-F2AA-684D-9B64-39099FA95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/>
          <a:lstStyle/>
          <a:p>
            <a:r>
              <a:rPr lang="fr-FR" b="1" dirty="0">
                <a:latin typeface="Franklin Gothic Medium" panose="020B0603020102020204" pitchFamily="34" charset="0"/>
              </a:rPr>
              <a:t>Quelles sont les conséquences du refus de Trump sur la transition ? </a:t>
            </a:r>
          </a:p>
          <a:p>
            <a:pPr lvl="1" algn="just">
              <a:buFont typeface="Wingdings" pitchFamily="2" charset="2"/>
              <a:buChar char="Ø"/>
            </a:pPr>
            <a:endParaRPr lang="fr-FR" b="1" dirty="0">
              <a:latin typeface="Franklin Gothic Medium" panose="020B0603020102020204" pitchFamily="34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fr-FR" b="1" dirty="0">
                <a:latin typeface="Franklin Gothic Medium" panose="020B0603020102020204" pitchFamily="34" charset="0"/>
              </a:rPr>
              <a:t>Cela retarde la transition mais il y a peu de chances que la démocratie américaine soit prise en otage très longtemps.</a:t>
            </a:r>
          </a:p>
          <a:p>
            <a:endParaRPr lang="fr-FR" b="1" dirty="0">
              <a:latin typeface="Franklin Gothic Medium" panose="020B0603020102020204" pitchFamily="34" charset="0"/>
            </a:endParaRPr>
          </a:p>
          <a:p>
            <a:r>
              <a:rPr lang="fr-FR" b="1" dirty="0">
                <a:latin typeface="Franklin Gothic Medium" panose="020B0603020102020204" pitchFamily="34" charset="0"/>
              </a:rPr>
              <a:t>Assiste-t-on à une forme d’agonie de la démocratie américaine ?</a:t>
            </a:r>
          </a:p>
          <a:p>
            <a:pPr marL="0" indent="0">
              <a:buNone/>
            </a:pPr>
            <a:endParaRPr lang="fr-FR" b="1" dirty="0">
              <a:latin typeface="Franklin Gothic Medium" panose="020B0603020102020204" pitchFamily="34" charset="0"/>
            </a:endParaRPr>
          </a:p>
          <a:p>
            <a:pPr lvl="1"/>
            <a:r>
              <a:rPr lang="fr-FR" b="1" dirty="0">
                <a:latin typeface="Franklin Gothic Medium" panose="020B0603020102020204" pitchFamily="34" charset="0"/>
              </a:rPr>
              <a:t>Plutôt une grande résilience du système démocratique</a:t>
            </a:r>
          </a:p>
          <a:p>
            <a:pPr lvl="1"/>
            <a:r>
              <a:rPr lang="fr-FR" b="1" dirty="0">
                <a:latin typeface="Franklin Gothic Medium" panose="020B0603020102020204" pitchFamily="34" charset="0"/>
              </a:rPr>
              <a:t>Rôle des officiels et des bénévoles dans les processus de décompte en est un exemple (Les incidents dans le comté de </a:t>
            </a:r>
            <a:r>
              <a:rPr lang="fr-FR" b="1" dirty="0" err="1">
                <a:latin typeface="Franklin Gothic Medium" panose="020B0603020102020204" pitchFamily="34" charset="0"/>
              </a:rPr>
              <a:t>Marycopa</a:t>
            </a:r>
            <a:r>
              <a:rPr lang="fr-FR" b="1" dirty="0">
                <a:latin typeface="Franklin Gothic Medium" panose="020B0603020102020204" pitchFamily="34" charset="0"/>
              </a:rPr>
              <a:t> AR, plutôt une exception)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9701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DB5FA5D-D60D-0149-BCE7-E21EEFB3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84" y="18255"/>
            <a:ext cx="10515600" cy="1325563"/>
          </a:xfrm>
        </p:spPr>
        <p:txBody>
          <a:bodyPr/>
          <a:lstStyle/>
          <a:p>
            <a:r>
              <a:rPr lang="fr-FR" b="1" dirty="0">
                <a:latin typeface="Franklin Gothic Medium" panose="020B0603020102020204" pitchFamily="34" charset="0"/>
              </a:rPr>
              <a:t>4. Autres questions ?</a:t>
            </a:r>
            <a:endParaRPr lang="fr-FR" b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F0F2133-F2AA-684D-9B64-39099FA95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>
                <a:latin typeface="Franklin Gothic Medium" panose="020B0603020102020204" pitchFamily="34" charset="0"/>
              </a:rPr>
              <a:t>Quel est le calendrier pour la suite des événements ?</a:t>
            </a:r>
          </a:p>
          <a:p>
            <a:endParaRPr lang="fr-FR" dirty="0">
              <a:latin typeface="Franklin Gothic Medium" panose="020B0603020102020204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FR" dirty="0">
                <a:latin typeface="Franklin Gothic Medium" panose="020B0603020102020204" pitchFamily="34" charset="0"/>
              </a:rPr>
              <a:t>23 novembre 2020 : Fin officielle du dépouillement </a:t>
            </a:r>
          </a:p>
          <a:p>
            <a:pPr lvl="1">
              <a:buFont typeface="Wingdings" pitchFamily="2" charset="2"/>
              <a:buChar char="Ø"/>
            </a:pPr>
            <a:endParaRPr lang="fr-FR" dirty="0">
              <a:latin typeface="Franklin Gothic Medium" panose="020B0603020102020204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FR" dirty="0">
                <a:latin typeface="Franklin Gothic Medium" panose="020B0603020102020204" pitchFamily="34" charset="0"/>
              </a:rPr>
              <a:t>14 décembre 2020 : Grands électeurs doivent désigner le Président et donc dernier délai concernant les contestations</a:t>
            </a:r>
          </a:p>
          <a:p>
            <a:pPr lvl="1">
              <a:buFont typeface="Wingdings" pitchFamily="2" charset="2"/>
              <a:buChar char="Ø"/>
            </a:pPr>
            <a:endParaRPr lang="fr-FR" dirty="0">
              <a:latin typeface="Franklin Gothic Medium" panose="020B0603020102020204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FR" dirty="0">
                <a:latin typeface="Franklin Gothic Medium" panose="020B0603020102020204" pitchFamily="34" charset="0"/>
              </a:rPr>
              <a:t>6 janvier 2021 : le Congrès valide les pouvoirs du Président</a:t>
            </a:r>
          </a:p>
          <a:p>
            <a:pPr lvl="1">
              <a:buFont typeface="Wingdings" pitchFamily="2" charset="2"/>
              <a:buChar char="Ø"/>
            </a:pPr>
            <a:endParaRPr lang="fr-FR" dirty="0">
              <a:latin typeface="Franklin Gothic Medium" panose="020B0603020102020204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FR" dirty="0">
                <a:latin typeface="Franklin Gothic Medium" panose="020B0603020102020204" pitchFamily="34" charset="0"/>
              </a:rPr>
              <a:t>20 janvier 2021: Prestation de serment du nouveau Président à Washington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84107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CB5BDA-1DC7-FB45-A59E-45C86E88F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92" y="18255"/>
            <a:ext cx="10515600" cy="1325563"/>
          </a:xfrm>
        </p:spPr>
        <p:txBody>
          <a:bodyPr/>
          <a:lstStyle/>
          <a:p>
            <a:r>
              <a:rPr lang="fr-FR" dirty="0">
                <a:latin typeface="Franklin Gothic Medium" panose="020B0603020102020204" pitchFamily="34" charset="0"/>
              </a:rPr>
              <a:t>5. Sources des données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37191E-EE93-E640-BC6C-B612098BD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Slide 4: </a:t>
            </a:r>
            <a:r>
              <a:rPr lang="fr-FR" sz="1800" dirty="0">
                <a:hlinkClick r:id="rId2"/>
              </a:rPr>
              <a:t>https://beaufortncboe.org/sites/beaufortncboe.org/files/attachments/2020-08/BEAUFORT-20201103-SAMPLE-U-B0001-GEN.pdf</a:t>
            </a:r>
            <a:endParaRPr lang="fr-FR" sz="1800" dirty="0"/>
          </a:p>
          <a:p>
            <a:r>
              <a:rPr lang="fr-FR" sz="1800" dirty="0"/>
              <a:t>Slides 6/7/8 : </a:t>
            </a:r>
            <a:r>
              <a:rPr lang="fr-FR" sz="1800" dirty="0">
                <a:hlinkClick r:id="rId3"/>
              </a:rPr>
              <a:t>https://edition.cnn.com/election/2020/results/president</a:t>
            </a:r>
            <a:endParaRPr lang="fr-FR" sz="1800" dirty="0"/>
          </a:p>
          <a:p>
            <a:r>
              <a:rPr lang="fr-FR" sz="1800" dirty="0"/>
              <a:t>Slide 10 : </a:t>
            </a:r>
            <a:r>
              <a:rPr lang="fr-FR" sz="1800" dirty="0">
                <a:hlinkClick r:id="rId4"/>
              </a:rPr>
              <a:t>https://edition.cnn.com/interactive/2020/11/politics/2020-vs-2016-election-map-charts/</a:t>
            </a:r>
            <a:endParaRPr lang="fr-FR" sz="1800" dirty="0"/>
          </a:p>
          <a:p>
            <a:r>
              <a:rPr lang="fr-FR" sz="1800" dirty="0"/>
              <a:t>Slides 11/12: </a:t>
            </a:r>
            <a:r>
              <a:rPr lang="fr-FR" sz="1800" dirty="0">
                <a:hlinkClick r:id="rId5"/>
              </a:rPr>
              <a:t>https://www.fec.gov/introduction-campaign-finance/election-and-voting-information/</a:t>
            </a:r>
            <a:r>
              <a:rPr lang="fr-FR" sz="1800" dirty="0"/>
              <a:t> </a:t>
            </a:r>
          </a:p>
          <a:p>
            <a:r>
              <a:rPr lang="fr-FR" sz="1800" dirty="0"/>
              <a:t>Slide 16:  </a:t>
            </a:r>
            <a:r>
              <a:rPr lang="fr-FR" sz="1800" dirty="0">
                <a:hlinkClick r:id="rId6"/>
              </a:rPr>
              <a:t>https://www.nytimes.com/interactive/2020/11/06/upshot/suburbs-shifted-left-president.html</a:t>
            </a:r>
            <a:r>
              <a:rPr lang="fr-FR" sz="1800" dirty="0"/>
              <a:t> </a:t>
            </a:r>
          </a:p>
          <a:p>
            <a:r>
              <a:rPr lang="fr-FR" sz="1800" dirty="0"/>
              <a:t>Slides 18/19: </a:t>
            </a:r>
            <a:r>
              <a:rPr lang="fr-FR" sz="1800" dirty="0">
                <a:hlinkClick r:id="rId7"/>
              </a:rPr>
              <a:t>http://www.electproject.org/2020g</a:t>
            </a:r>
            <a:r>
              <a:rPr lang="fr-FR" sz="1800" dirty="0"/>
              <a:t>. Voir aussi : </a:t>
            </a:r>
            <a:r>
              <a:rPr lang="fr-FR" sz="1800" dirty="0">
                <a:hlinkClick r:id="rId8"/>
              </a:rPr>
              <a:t>https://www.presidency.ucsb.edu/statistics/data/voter-turnout-in-presidential-elections</a:t>
            </a:r>
            <a:endParaRPr lang="fr-FR" sz="1800" dirty="0"/>
          </a:p>
          <a:p>
            <a:r>
              <a:rPr lang="fr-FR" sz="1800" dirty="0"/>
              <a:t>Slides 28/29/30: Chiffres d’Associated </a:t>
            </a:r>
            <a:r>
              <a:rPr lang="fr-FR" sz="1800" dirty="0" err="1"/>
              <a:t>Press</a:t>
            </a:r>
            <a:r>
              <a:rPr lang="fr-FR" sz="1800" dirty="0"/>
              <a:t> (</a:t>
            </a:r>
            <a:r>
              <a:rPr lang="fr-FR" sz="1800" dirty="0">
                <a:hlinkClick r:id="rId9"/>
              </a:rPr>
              <a:t>www.apnews.com</a:t>
            </a:r>
            <a:r>
              <a:rPr lang="fr-FR" sz="1800" dirty="0"/>
              <a:t>) diffusés par </a:t>
            </a:r>
            <a:r>
              <a:rPr lang="fr-FR" sz="1800" dirty="0">
                <a:hlinkClick r:id="rId10"/>
              </a:rPr>
              <a:t>www.google.com</a:t>
            </a:r>
            <a:r>
              <a:rPr lang="fr-FR" sz="1800" dirty="0"/>
              <a:t> </a:t>
            </a:r>
          </a:p>
          <a:p>
            <a:endParaRPr lang="fr-FR" sz="1800" dirty="0"/>
          </a:p>
          <a:p>
            <a:r>
              <a:rPr lang="fr-F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5104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B6E61C4-33E9-0E4F-934E-4E01E4AAE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050" y="0"/>
            <a:ext cx="4169452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DFAD016-81B2-7647-BC63-7B5631BB1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976" y="0"/>
            <a:ext cx="4163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76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97D7E0-1673-7D40-BFF5-E7C7AB8A0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4800" b="1" dirty="0">
                <a:latin typeface="Franklin Gothic Medium" panose="020B0603020102020204" pitchFamily="34" charset="0"/>
              </a:rPr>
              <a:t>2. Quelques éléments d’analyse sur l’élection présidentielle US</a:t>
            </a:r>
          </a:p>
        </p:txBody>
      </p:sp>
    </p:spTree>
    <p:extLst>
      <p:ext uri="{BB962C8B-B14F-4D97-AF65-F5344CB8AC3E}">
        <p14:creationId xmlns:p14="http://schemas.microsoft.com/office/powerpoint/2010/main" val="1963824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DB5FA5D-D60D-0149-BCE7-E21EEFB3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734"/>
            <a:ext cx="10515600" cy="1325563"/>
          </a:xfrm>
        </p:spPr>
        <p:txBody>
          <a:bodyPr/>
          <a:lstStyle/>
          <a:p>
            <a:r>
              <a:rPr lang="fr-FR" dirty="0">
                <a:latin typeface="Franklin Gothic Medium" panose="020B0603020102020204" pitchFamily="34" charset="0"/>
              </a:rPr>
              <a:t>2.1. Résultat des votes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F0F2133-F2AA-684D-9B64-39099FA95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BE" sz="4400" dirty="0"/>
          </a:p>
          <a:p>
            <a:pPr marL="0" indent="0" algn="ctr">
              <a:buNone/>
            </a:pPr>
            <a:endParaRPr lang="fr-BE" sz="4400" dirty="0"/>
          </a:p>
          <a:p>
            <a:pPr marL="0" indent="0" algn="ctr">
              <a:buNone/>
            </a:pPr>
            <a:endParaRPr lang="fr-BE" sz="4400" dirty="0"/>
          </a:p>
          <a:p>
            <a:pPr marL="0" indent="0" algn="ctr">
              <a:buNone/>
            </a:pPr>
            <a:endParaRPr lang="fr-BE" sz="4400" dirty="0"/>
          </a:p>
          <a:p>
            <a:pPr marL="0" indent="0" algn="ctr">
              <a:buNone/>
            </a:pPr>
            <a:endParaRPr lang="fr-BE" sz="4400" dirty="0"/>
          </a:p>
          <a:p>
            <a:pPr marL="0" indent="0" algn="ctr">
              <a:buNone/>
            </a:pPr>
            <a:endParaRPr lang="fr-BE" sz="4400" dirty="0"/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F92A5336-DAA7-8945-8CE7-AC654254B8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074908"/>
              </p:ext>
            </p:extLst>
          </p:nvPr>
        </p:nvGraphicFramePr>
        <p:xfrm>
          <a:off x="1" y="1690688"/>
          <a:ext cx="12050037" cy="4567234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3493351">
                  <a:extLst>
                    <a:ext uri="{9D8B030D-6E8A-4147-A177-3AD203B41FA5}">
                      <a16:colId xmlns:a16="http://schemas.microsoft.com/office/drawing/2014/main" val="4180742568"/>
                    </a:ext>
                  </a:extLst>
                </a:gridCol>
                <a:gridCol w="3245651">
                  <a:extLst>
                    <a:ext uri="{9D8B030D-6E8A-4147-A177-3AD203B41FA5}">
                      <a16:colId xmlns:a16="http://schemas.microsoft.com/office/drawing/2014/main" val="1522911909"/>
                    </a:ext>
                  </a:extLst>
                </a:gridCol>
                <a:gridCol w="2682310">
                  <a:extLst>
                    <a:ext uri="{9D8B030D-6E8A-4147-A177-3AD203B41FA5}">
                      <a16:colId xmlns:a16="http://schemas.microsoft.com/office/drawing/2014/main" val="274634589"/>
                    </a:ext>
                  </a:extLst>
                </a:gridCol>
                <a:gridCol w="2628725">
                  <a:extLst>
                    <a:ext uri="{9D8B030D-6E8A-4147-A177-3AD203B41FA5}">
                      <a16:colId xmlns:a16="http://schemas.microsoft.com/office/drawing/2014/main" val="2607155098"/>
                    </a:ext>
                  </a:extLst>
                </a:gridCol>
              </a:tblGrid>
              <a:tr h="64806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Chiffres absolus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dirty="0">
                          <a:latin typeface="Franklin Gothic Medium" panose="020B0603020102020204" pitchFamily="34" charset="0"/>
                        </a:rPr>
                        <a:t>Grands électeurs</a:t>
                      </a:r>
                      <a:endParaRPr lang="fr-FR" sz="1800" dirty="0">
                        <a:latin typeface="Franklin Gothic Medium" panose="020B0603020102020204" pitchFamily="34" charset="0"/>
                      </a:endParaRP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791183"/>
                  </a:ext>
                </a:extLst>
              </a:tr>
              <a:tr h="12978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28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40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78,550,641</a:t>
                      </a:r>
                      <a:endParaRPr lang="fr-FR" sz="40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4000" dirty="0">
                          <a:latin typeface="Franklin Gothic Medium" panose="020B0603020102020204" pitchFamily="34" charset="0"/>
                        </a:rPr>
                        <a:t>50,9%</a:t>
                      </a:r>
                    </a:p>
                    <a:p>
                      <a:pPr algn="ctr"/>
                      <a:endParaRPr lang="fr-FR" sz="40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0" dirty="0">
                          <a:latin typeface="Franklin Gothic Medium" panose="020B0603020102020204" pitchFamily="34" charset="0"/>
                        </a:rPr>
                        <a:t>306</a:t>
                      </a:r>
                    </a:p>
                    <a:p>
                      <a:pPr algn="ctr"/>
                      <a:endParaRPr lang="fr-FR" sz="40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398046"/>
                  </a:ext>
                </a:extLst>
              </a:tr>
              <a:tr h="12978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28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40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73,024,730</a:t>
                      </a:r>
                      <a:endParaRPr lang="fr-FR" sz="40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4000" dirty="0">
                          <a:latin typeface="Franklin Gothic Medium" panose="020B0603020102020204" pitchFamily="34" charset="0"/>
                        </a:rPr>
                        <a:t>47,3%</a:t>
                      </a:r>
                    </a:p>
                    <a:p>
                      <a:pPr algn="ctr"/>
                      <a:endParaRPr lang="fr-FR" sz="40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latin typeface="Franklin Gothic Medium" panose="020B0603020102020204" pitchFamily="34" charset="0"/>
                        </a:rPr>
                        <a:t>232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453015"/>
                  </a:ext>
                </a:extLst>
              </a:tr>
              <a:tr h="12978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800" dirty="0">
                          <a:latin typeface="Franklin Gothic Medium" panose="020B0603020102020204" pitchFamily="34" charset="0"/>
                        </a:rPr>
                        <a:t>Nombre total de voix émises</a:t>
                      </a:r>
                      <a:endParaRPr lang="fr-FR" sz="2800" dirty="0">
                        <a:latin typeface="Franklin Gothic Medium" panose="020B06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40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158,731,883</a:t>
                      </a:r>
                      <a:endParaRPr lang="fr-FR" sz="4000" dirty="0">
                        <a:latin typeface="Franklin Gothic Medium" panose="020B06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latin typeface="Franklin Gothic Medium" panose="020B06030201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latin typeface="Franklin Gothic Medium" panose="020B0603020102020204" pitchFamily="34" charset="0"/>
                        </a:rPr>
                        <a:t>538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0416170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E3977D9D-BAEE-8F42-968B-3C27A1413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88407"/>
            <a:ext cx="1905000" cy="10668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921BA19-9704-1547-A532-AFFDF8DFC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" y="3692133"/>
            <a:ext cx="1892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49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DB5FA5D-D60D-0149-BCE7-E21EEFB3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200"/>
            <a:ext cx="10515600" cy="1325563"/>
          </a:xfrm>
        </p:spPr>
        <p:txBody>
          <a:bodyPr/>
          <a:lstStyle/>
          <a:p>
            <a:r>
              <a:rPr lang="fr-FR" dirty="0">
                <a:latin typeface="Franklin Gothic Medium" panose="020B0603020102020204" pitchFamily="34" charset="0"/>
              </a:rPr>
              <a:t>2.1. Résultat des votes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F0F2133-F2AA-684D-9B64-39099FA95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BE" sz="4400" dirty="0"/>
          </a:p>
          <a:p>
            <a:pPr marL="0" indent="0" algn="ctr">
              <a:buNone/>
            </a:pPr>
            <a:endParaRPr lang="fr-BE" sz="4400" dirty="0"/>
          </a:p>
          <a:p>
            <a:pPr marL="0" indent="0" algn="ctr">
              <a:buNone/>
            </a:pPr>
            <a:endParaRPr lang="fr-BE" sz="4400" dirty="0"/>
          </a:p>
          <a:p>
            <a:pPr marL="0" indent="0" algn="ctr">
              <a:buNone/>
            </a:pPr>
            <a:endParaRPr lang="fr-BE" sz="4400" dirty="0"/>
          </a:p>
          <a:p>
            <a:pPr marL="0" indent="0" algn="ctr">
              <a:buNone/>
            </a:pPr>
            <a:endParaRPr lang="fr-BE" sz="4400" dirty="0"/>
          </a:p>
          <a:p>
            <a:pPr marL="0" indent="0" algn="ctr">
              <a:buNone/>
            </a:pPr>
            <a:endParaRPr lang="fr-BE" sz="4400" dirty="0"/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F92A5336-DAA7-8945-8CE7-AC654254B8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349502"/>
              </p:ext>
            </p:extLst>
          </p:nvPr>
        </p:nvGraphicFramePr>
        <p:xfrm>
          <a:off x="1" y="1690688"/>
          <a:ext cx="12192000" cy="454173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712676">
                  <a:extLst>
                    <a:ext uri="{9D8B030D-6E8A-4147-A177-3AD203B41FA5}">
                      <a16:colId xmlns:a16="http://schemas.microsoft.com/office/drawing/2014/main" val="4180742568"/>
                    </a:ext>
                  </a:extLst>
                </a:gridCol>
                <a:gridCol w="3415324">
                  <a:extLst>
                    <a:ext uri="{9D8B030D-6E8A-4147-A177-3AD203B41FA5}">
                      <a16:colId xmlns:a16="http://schemas.microsoft.com/office/drawing/2014/main" val="152291190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4634589"/>
                    </a:ext>
                  </a:extLst>
                </a:gridCol>
              </a:tblGrid>
              <a:tr h="64806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Chiffres absolus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791183"/>
                  </a:ext>
                </a:extLst>
              </a:tr>
              <a:tr h="1297888">
                <a:tc>
                  <a:txBody>
                    <a:bodyPr/>
                    <a:lstStyle/>
                    <a:p>
                      <a:endParaRPr lang="fr-BE" b="0" dirty="0">
                        <a:effectLst/>
                      </a:endParaRPr>
                    </a:p>
                  </a:txBody>
                  <a:tcPr marT="28575" marB="2857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40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1 821 957</a:t>
                      </a:r>
                      <a:endParaRPr lang="fr-BE" sz="4000" dirty="0"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latin typeface="Franklin Gothic Medium" panose="020B0603020102020204" pitchFamily="34" charset="0"/>
                        </a:rPr>
                        <a:t>1,2 %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1398046"/>
                  </a:ext>
                </a:extLst>
              </a:tr>
              <a:tr h="12978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28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40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380 544</a:t>
                      </a:r>
                      <a:endParaRPr lang="fr-FR" sz="4000" dirty="0">
                        <a:latin typeface="Franklin Gothic Medium" panose="020B06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latin typeface="Franklin Gothic Medium" panose="020B0603020102020204" pitchFamily="34" charset="0"/>
                        </a:rPr>
                        <a:t>0,2%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6453015"/>
                  </a:ext>
                </a:extLst>
              </a:tr>
              <a:tr h="12978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>
                          <a:latin typeface="Franklin Gothic Medium" panose="020B0603020102020204" pitchFamily="34" charset="0"/>
                        </a:rPr>
                        <a:t>Autres « petits » candidats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40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425 122</a:t>
                      </a:r>
                      <a:endParaRPr lang="fr-FR" sz="4000" dirty="0">
                        <a:latin typeface="Franklin Gothic Medium" panose="020B06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latin typeface="Franklin Gothic Medium" panose="020B0603020102020204" pitchFamily="34" charset="0"/>
                        </a:rPr>
                        <a:t>0,3%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3764657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C7D974CD-733F-AE46-AA94-07889FDFB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879" y="2483827"/>
            <a:ext cx="2501900" cy="8001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D60BAEB-B994-4242-AE18-9AF6A6C03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036" y="3645074"/>
            <a:ext cx="1524000" cy="123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98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3">
            <a:extLst>
              <a:ext uri="{FF2B5EF4-FFF2-40B4-BE49-F238E27FC236}">
                <a16:creationId xmlns:a16="http://schemas.microsoft.com/office/drawing/2014/main" id="{C6E662EE-BBCA-614B-88FF-367889BFA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5"/>
            <a:ext cx="10515600" cy="443669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Franklin Gothic Medium" panose="020B0603020102020204" pitchFamily="34" charset="0"/>
              </a:rPr>
              <a:t>2.2. Résultat des votes par États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93FA35F-B5DE-BA49-B9CF-7F91B4154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785" y="457324"/>
            <a:ext cx="9198429" cy="640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59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DB5FA5D-D60D-0149-BCE7-E21EEFB3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148"/>
            <a:ext cx="10515600" cy="912530"/>
          </a:xfrm>
        </p:spPr>
        <p:txBody>
          <a:bodyPr/>
          <a:lstStyle/>
          <a:p>
            <a:r>
              <a:rPr lang="fr-FR" dirty="0">
                <a:latin typeface="Franklin Gothic Medium" panose="020B0603020102020204" pitchFamily="34" charset="0"/>
              </a:rPr>
              <a:t>2.2. Résultats des votes par États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F0F2133-F2AA-684D-9B64-39099FA95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3586"/>
            <a:ext cx="11186786" cy="600026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dirty="0">
                <a:latin typeface="Franklin Gothic Medium" panose="020B0603020102020204" pitchFamily="34" charset="0"/>
              </a:rPr>
              <a:t>Au soir du mardi 3 novembre, je </a:t>
            </a:r>
            <a:r>
              <a:rPr lang="fr-FR" dirty="0" err="1">
                <a:latin typeface="Franklin Gothic Medium" panose="020B0603020102020204" pitchFamily="34" charset="0"/>
              </a:rPr>
              <a:t>tweetais</a:t>
            </a:r>
            <a:r>
              <a:rPr lang="fr-FR" dirty="0">
                <a:latin typeface="Franklin Gothic Medium" panose="020B0603020102020204" pitchFamily="34" charset="0"/>
              </a:rPr>
              <a:t>: « il n’y a pas de vague nationale en faveur de Biden ». En tout cas pas suffisante pour revendiquer une victoire nette ». Les écarts dans les « Etats bascules » étaient faibles. Au décompte final, la victoire est pourtant </a:t>
            </a:r>
            <a:r>
              <a:rPr lang="fr-FR" b="1" dirty="0">
                <a:latin typeface="Franklin Gothic Medium" panose="020B0603020102020204" pitchFamily="34" charset="0"/>
              </a:rPr>
              <a:t>très nette !</a:t>
            </a:r>
            <a:endParaRPr lang="fr-FR" dirty="0">
              <a:latin typeface="Franklin Gothic Medium" panose="020B0603020102020204" pitchFamily="34" charset="0"/>
            </a:endParaRPr>
          </a:p>
          <a:p>
            <a:pPr algn="just"/>
            <a:endParaRPr lang="fr-FR" dirty="0">
              <a:latin typeface="Franklin Gothic Medium" panose="020B0603020102020204" pitchFamily="34" charset="0"/>
            </a:endParaRPr>
          </a:p>
          <a:p>
            <a:pPr algn="just"/>
            <a:endParaRPr lang="fr-FR" dirty="0">
              <a:latin typeface="Franklin Gothic Medium" panose="020B0603020102020204" pitchFamily="34" charset="0"/>
            </a:endParaRPr>
          </a:p>
          <a:p>
            <a:pPr algn="just"/>
            <a:endParaRPr lang="fr-FR" dirty="0">
              <a:latin typeface="Franklin Gothic Medium" panose="020B0603020102020204" pitchFamily="34" charset="0"/>
            </a:endParaRPr>
          </a:p>
          <a:p>
            <a:pPr algn="just"/>
            <a:endParaRPr lang="fr-FR" dirty="0">
              <a:latin typeface="Franklin Gothic Medium" panose="020B0603020102020204" pitchFamily="34" charset="0"/>
            </a:endParaRPr>
          </a:p>
          <a:p>
            <a:pPr marL="0" indent="0" algn="just">
              <a:buNone/>
            </a:pPr>
            <a:endParaRPr lang="fr-FR" dirty="0">
              <a:latin typeface="Franklin Gothic Medium" panose="020B0603020102020204" pitchFamily="34" charset="0"/>
            </a:endParaRPr>
          </a:p>
          <a:p>
            <a:pPr algn="just"/>
            <a:r>
              <a:rPr lang="fr-FR" dirty="0">
                <a:latin typeface="Franklin Gothic Medium" panose="020B0603020102020204" pitchFamily="34" charset="0"/>
              </a:rPr>
              <a:t>Bien qu’il perde clairement le vote populaire, Trump résiste bien partout. Les instituts de sondage ont sous-estimé l’impact de sa communication sur son électorat et la perception qu’il a créé d’une Présidence couronnée de succès socio-économiques.</a:t>
            </a:r>
          </a:p>
          <a:p>
            <a:pPr algn="just"/>
            <a:r>
              <a:rPr lang="fr-FR" dirty="0">
                <a:latin typeface="Franklin Gothic Medium" panose="020B0603020102020204" pitchFamily="34" charset="0"/>
              </a:rPr>
              <a:t>Au final, 5 Etats ont basculé entre 2016 et 2020 (l’Arizona, la Géorgie, le Michigan, la Pennsylvanie et le Wisconsin).</a:t>
            </a:r>
          </a:p>
          <a:p>
            <a:pPr algn="just"/>
            <a:endParaRPr lang="fr-FR" dirty="0">
              <a:latin typeface="Franklin Gothic Medium" panose="020B06030201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72F8BFA-8932-FE4B-9064-BB8B48801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409" y="2193724"/>
            <a:ext cx="4278781" cy="2121209"/>
          </a:xfrm>
          <a:prstGeom prst="rect">
            <a:avLst/>
          </a:prstGeom>
        </p:spPr>
      </p:pic>
      <p:sp>
        <p:nvSpPr>
          <p:cNvPr id="10" name="Flèche courbée vers la droite 9">
            <a:extLst>
              <a:ext uri="{FF2B5EF4-FFF2-40B4-BE49-F238E27FC236}">
                <a16:creationId xmlns:a16="http://schemas.microsoft.com/office/drawing/2014/main" id="{4E3BE874-8449-9F47-9C07-0DA1D2B05430}"/>
              </a:ext>
            </a:extLst>
          </p:cNvPr>
          <p:cNvSpPr/>
          <p:nvPr/>
        </p:nvSpPr>
        <p:spPr>
          <a:xfrm>
            <a:off x="46494" y="939482"/>
            <a:ext cx="838200" cy="2384500"/>
          </a:xfrm>
          <a:prstGeom prst="curvedRightArrow">
            <a:avLst>
              <a:gd name="adj1" fmla="val 25000"/>
              <a:gd name="adj2" fmla="val 50000"/>
              <a:gd name="adj3" fmla="val 233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659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5387</TotalTime>
  <Words>2127</Words>
  <Application>Microsoft Macintosh PowerPoint</Application>
  <PresentationFormat>Grand écran</PresentationFormat>
  <Paragraphs>345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Franklin Gothic Medium</vt:lpstr>
      <vt:lpstr>Wingdings</vt:lpstr>
      <vt:lpstr>Thème Office</vt:lpstr>
      <vt:lpstr>Elections présidentielles USA  du 3 novembre 2020</vt:lpstr>
      <vt:lpstr>Plan de l’exposé</vt:lpstr>
      <vt:lpstr>1. Avant d’entrer dans le vif du sujet…</vt:lpstr>
      <vt:lpstr>Présentation PowerPoint</vt:lpstr>
      <vt:lpstr>Présentation PowerPoint</vt:lpstr>
      <vt:lpstr>2.1. Résultat des votes</vt:lpstr>
      <vt:lpstr>2.1. Résultat des votes</vt:lpstr>
      <vt:lpstr>2.2. Résultat des votes par États</vt:lpstr>
      <vt:lpstr>2.2. Résultats des votes par États</vt:lpstr>
      <vt:lpstr>2.3. Evolution 2016-2020 des résultats par Etats</vt:lpstr>
      <vt:lpstr>2.4. Résultats des précédentes élections présidentielles US</vt:lpstr>
      <vt:lpstr>2.5. Les candidats des petits partis: trouble-fêtes pour Trump ?</vt:lpstr>
      <vt:lpstr>2.6. La reconquête du Blue Wall</vt:lpstr>
      <vt:lpstr>2.6. La reconquête du Blue Wall</vt:lpstr>
      <vt:lpstr>2.7. Résultats à l’intérieur des Etats</vt:lpstr>
      <vt:lpstr>Présentation PowerPoint</vt:lpstr>
      <vt:lpstr>2.8. Effets du système électoral sur le résultat</vt:lpstr>
      <vt:lpstr>2.9. Taux de participation, votes anticipés et par correspondance</vt:lpstr>
      <vt:lpstr>2.9. Taux de participation, votes anticipés et par correspondance</vt:lpstr>
      <vt:lpstr>2.9. Taux de participation, votes anticipés et par correspondance</vt:lpstr>
      <vt:lpstr>2.10. Polémique sur les retards dans la communication des résultats et sur de possibles fraudes</vt:lpstr>
      <vt:lpstr>2.10. Polémique sur les retards dans la communication des résultats</vt:lpstr>
      <vt:lpstr>2.11. Impact de la crise du COVID19</vt:lpstr>
      <vt:lpstr>Présentation PowerPoint</vt:lpstr>
      <vt:lpstr>Présentation PowerPoint</vt:lpstr>
      <vt:lpstr>3.1. Résultats prometteurs</vt:lpstr>
      <vt:lpstr>3.1. Résultats prometteurs</vt:lpstr>
      <vt:lpstr>Présentation PowerPoint</vt:lpstr>
      <vt:lpstr>Présentation PowerPoint</vt:lpstr>
      <vt:lpstr>3.1. Résultats prometteurs</vt:lpstr>
      <vt:lpstr>3.2. Résultats moins prometteurs</vt:lpstr>
      <vt:lpstr>4. Autres questions ?</vt:lpstr>
      <vt:lpstr>4. Autres questions ?</vt:lpstr>
      <vt:lpstr>4. Autres questions ?</vt:lpstr>
      <vt:lpstr>5. Sources des données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Elections USA- 4 novembre 2020</dc:title>
  <dc:creator>Hassan Bousetta</dc:creator>
  <cp:lastModifiedBy>Hassan Bousetta</cp:lastModifiedBy>
  <cp:revision>77</cp:revision>
  <dcterms:created xsi:type="dcterms:W3CDTF">2020-11-08T16:15:27Z</dcterms:created>
  <dcterms:modified xsi:type="dcterms:W3CDTF">2020-11-14T22:19:15Z</dcterms:modified>
</cp:coreProperties>
</file>