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6" r:id="rId4"/>
    <p:sldId id="285" r:id="rId5"/>
    <p:sldId id="287" r:id="rId6"/>
    <p:sldId id="288" r:id="rId7"/>
    <p:sldId id="258" r:id="rId8"/>
    <p:sldId id="289" r:id="rId9"/>
    <p:sldId id="272" r:id="rId10"/>
    <p:sldId id="270" r:id="rId11"/>
    <p:sldId id="259" r:id="rId12"/>
    <p:sldId id="262" r:id="rId13"/>
    <p:sldId id="273" r:id="rId14"/>
    <p:sldId id="274" r:id="rId15"/>
    <p:sldId id="275" r:id="rId16"/>
    <p:sldId id="290" r:id="rId17"/>
    <p:sldId id="271" r:id="rId18"/>
    <p:sldId id="276" r:id="rId19"/>
    <p:sldId id="277" r:id="rId20"/>
    <p:sldId id="291" r:id="rId21"/>
    <p:sldId id="280" r:id="rId22"/>
    <p:sldId id="292" r:id="rId23"/>
    <p:sldId id="293" r:id="rId24"/>
    <p:sldId id="29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Dundas" initials="DD" lastIdx="8" clrIdx="0">
    <p:extLst>
      <p:ext uri="{19B8F6BF-5375-455C-9EA6-DF929625EA0E}">
        <p15:presenceInfo xmlns:p15="http://schemas.microsoft.com/office/powerpoint/2012/main" userId="82ff0737e9edc7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9" d="100"/>
          <a:sy n="59" d="100"/>
        </p:scale>
        <p:origin x="212"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5T14:42:14.540" idx="1">
    <p:pos x="6262" y="1086"/>
    <p:text>In the headings - it should be 'Deep-learning Neural Network</p:text>
    <p:extLst>
      <p:ext uri="{C676402C-5697-4E1C-873F-D02D1690AC5C}">
        <p15:threadingInfo xmlns:p15="http://schemas.microsoft.com/office/powerpoint/2012/main" timeZoneBias="-60"/>
      </p:ext>
    </p:extLst>
  </p:cm>
  <p:cm authorId="1" dt="2020-11-15T14:43:53.975" idx="2">
    <p:pos x="2096" y="3402"/>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5T14:45:39.567" idx="3">
    <p:pos x="7059" y="576"/>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5T14:48:34.926" idx="4">
    <p:pos x="6303" y="824"/>
    <p:text>In the image his name is spelled Lee Sedol without the hyphen - I would omit the hyphen for consitency even though either way of spelling his name is correct</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15T14:51:54.273" idx="5">
    <p:pos x="10" y="10"/>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15T14:53:58.899" idx="6">
    <p:pos x="3697" y="3356"/>
    <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15T14:55:40.546" idx="7">
    <p:pos x="1453" y="1815"/>
    <p:text>Should this be capitalised?</p:text>
    <p:extLst>
      <p:ext uri="{C676402C-5697-4E1C-873F-D02D1690AC5C}">
        <p15:threadingInfo xmlns:p15="http://schemas.microsoft.com/office/powerpoint/2012/main" timeZoneBias="-60"/>
      </p:ext>
    </p:extLst>
  </p:cm>
  <p:cm authorId="1" dt="2020-11-15T14:57:26.542" idx="8">
    <p:pos x="10" y="10"/>
    <p:text>Is this a contnuation of the previous page - if so, put the same heading, and then at the end, in brackets, put (Contd.) = "a continuation of the previous page"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295673A7-5301-4383-A01B-B26B50FD1D29}" type="datetimeFigureOut">
              <a:rPr lang="fr-BE" smtClean="0"/>
              <a:t>15-11-20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300597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95673A7-5301-4383-A01B-B26B50FD1D29}" type="datetimeFigureOut">
              <a:rPr lang="fr-BE" smtClean="0"/>
              <a:t>15-11-20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411577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95673A7-5301-4383-A01B-B26B50FD1D29}" type="datetimeFigureOut">
              <a:rPr lang="fr-BE" smtClean="0"/>
              <a:t>15-11-20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11759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95673A7-5301-4383-A01B-B26B50FD1D29}" type="datetimeFigureOut">
              <a:rPr lang="fr-BE" smtClean="0"/>
              <a:t>15-11-20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87079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95673A7-5301-4383-A01B-B26B50FD1D29}" type="datetimeFigureOut">
              <a:rPr lang="fr-BE" smtClean="0"/>
              <a:t>15-11-20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316306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295673A7-5301-4383-A01B-B26B50FD1D29}" type="datetimeFigureOut">
              <a:rPr lang="fr-BE" smtClean="0"/>
              <a:t>15-11-20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176214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295673A7-5301-4383-A01B-B26B50FD1D29}" type="datetimeFigureOut">
              <a:rPr lang="fr-BE" smtClean="0"/>
              <a:t>15-11-20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9749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295673A7-5301-4383-A01B-B26B50FD1D29}" type="datetimeFigureOut">
              <a:rPr lang="fr-BE" smtClean="0"/>
              <a:t>15-11-20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109368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5673A7-5301-4383-A01B-B26B50FD1D29}" type="datetimeFigureOut">
              <a:rPr lang="fr-BE" smtClean="0"/>
              <a:t>15-11-20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317925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95673A7-5301-4383-A01B-B26B50FD1D29}" type="datetimeFigureOut">
              <a:rPr lang="fr-BE" smtClean="0"/>
              <a:t>15-11-20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69621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95673A7-5301-4383-A01B-B26B50FD1D29}" type="datetimeFigureOut">
              <a:rPr lang="fr-BE" smtClean="0"/>
              <a:t>15-11-20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B29BFBF-83C7-4FAE-8793-36B6C02D2BCA}" type="slidenum">
              <a:rPr lang="fr-BE" smtClean="0"/>
              <a:t>‹N°›</a:t>
            </a:fld>
            <a:endParaRPr lang="fr-BE"/>
          </a:p>
        </p:txBody>
      </p:sp>
    </p:spTree>
    <p:extLst>
      <p:ext uri="{BB962C8B-B14F-4D97-AF65-F5344CB8AC3E}">
        <p14:creationId xmlns:p14="http://schemas.microsoft.com/office/powerpoint/2010/main" val="128020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673A7-5301-4383-A01B-B26B50FD1D29}" type="datetimeFigureOut">
              <a:rPr lang="fr-BE" smtClean="0"/>
              <a:t>15-11-20</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9BFBF-83C7-4FAE-8793-36B6C02D2BCA}" type="slidenum">
              <a:rPr lang="fr-BE" smtClean="0"/>
              <a:t>‹N°›</a:t>
            </a:fld>
            <a:endParaRPr lang="fr-BE"/>
          </a:p>
        </p:txBody>
      </p:sp>
    </p:spTree>
    <p:extLst>
      <p:ext uri="{BB962C8B-B14F-4D97-AF65-F5344CB8AC3E}">
        <p14:creationId xmlns:p14="http://schemas.microsoft.com/office/powerpoint/2010/main" val="53539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 y="-478971"/>
            <a:ext cx="12039600" cy="2646035"/>
          </a:xfrm>
        </p:spPr>
        <p:txBody>
          <a:bodyPr>
            <a:normAutofit/>
          </a:bodyPr>
          <a:lstStyle/>
          <a:p>
            <a:r>
              <a:rPr lang="fr-BE" sz="4400" dirty="0">
                <a:latin typeface="+mn-lt"/>
              </a:rPr>
              <a:t>AI for </a:t>
            </a:r>
            <a:r>
              <a:rPr lang="fr-BE" sz="4400" dirty="0" err="1">
                <a:latin typeface="+mn-lt"/>
              </a:rPr>
              <a:t>energy</a:t>
            </a:r>
            <a:r>
              <a:rPr lang="fr-BE" sz="4400" dirty="0">
                <a:latin typeface="+mn-lt"/>
              </a:rPr>
              <a:t>: the </a:t>
            </a:r>
            <a:r>
              <a:rPr lang="fr-BE" sz="4400" dirty="0" err="1">
                <a:latin typeface="+mn-lt"/>
              </a:rPr>
              <a:t>uncertain</a:t>
            </a:r>
            <a:r>
              <a:rPr lang="fr-BE" sz="4400" dirty="0">
                <a:latin typeface="+mn-lt"/>
              </a:rPr>
              <a:t> </a:t>
            </a:r>
            <a:r>
              <a:rPr lang="fr-BE" sz="4400" dirty="0" err="1">
                <a:latin typeface="+mn-lt"/>
              </a:rPr>
              <a:t>promising</a:t>
            </a:r>
            <a:r>
              <a:rPr lang="fr-BE" sz="4400" dirty="0">
                <a:latin typeface="+mn-lt"/>
              </a:rPr>
              <a:t> </a:t>
            </a:r>
            <a:r>
              <a:rPr lang="fr-BE" sz="4400" dirty="0" err="1">
                <a:latin typeface="+mn-lt"/>
              </a:rPr>
              <a:t>opportunity</a:t>
            </a:r>
            <a:endParaRPr lang="fr-BE" sz="4400" dirty="0">
              <a:latin typeface="+mn-lt"/>
            </a:endParaRPr>
          </a:p>
        </p:txBody>
      </p:sp>
      <p:sp>
        <p:nvSpPr>
          <p:cNvPr id="5" name="Sous-titre 2"/>
          <p:cNvSpPr>
            <a:spLocks noGrp="1"/>
          </p:cNvSpPr>
          <p:nvPr>
            <p:ph type="subTitle" idx="1"/>
          </p:nvPr>
        </p:nvSpPr>
        <p:spPr>
          <a:xfrm>
            <a:off x="4347888" y="4948462"/>
            <a:ext cx="3453043" cy="643468"/>
          </a:xfrm>
        </p:spPr>
        <p:txBody>
          <a:bodyPr>
            <a:normAutofit fontScale="92500"/>
          </a:bodyPr>
          <a:lstStyle/>
          <a:p>
            <a:r>
              <a:rPr lang="en-GB" sz="3200" dirty="0"/>
              <a:t>Prof. Damien ERNST</a:t>
            </a:r>
          </a:p>
          <a:p>
            <a:endParaRPr lang="en-GB" sz="3200" dirty="0"/>
          </a:p>
        </p:txBody>
      </p:sp>
      <p:pic>
        <p:nvPicPr>
          <p:cNvPr id="7" name="Picture 2" descr="Résultat de recherche d'images pour &quot;logo universite de Liè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524" y="5591930"/>
            <a:ext cx="2321773" cy="112771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3"/>
          <a:srcRect l="-452" t="-1518" r="51783" b="1518"/>
          <a:stretch/>
        </p:blipFill>
        <p:spPr>
          <a:xfrm>
            <a:off x="5421085" y="3514295"/>
            <a:ext cx="1654629" cy="1434167"/>
          </a:xfrm>
          <a:prstGeom prst="rect">
            <a:avLst/>
          </a:prstGeom>
        </p:spPr>
      </p:pic>
    </p:spTree>
    <p:extLst>
      <p:ext uri="{BB962C8B-B14F-4D97-AF65-F5344CB8AC3E}">
        <p14:creationId xmlns:p14="http://schemas.microsoft.com/office/powerpoint/2010/main" val="333619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56520" y="0"/>
            <a:ext cx="5263410" cy="6052457"/>
          </a:xfrm>
          <a:prstGeom prst="rect">
            <a:avLst/>
          </a:prstGeom>
        </p:spPr>
      </p:pic>
      <p:pic>
        <p:nvPicPr>
          <p:cNvPr id="5" name="Image 4"/>
          <p:cNvPicPr>
            <a:picLocks noChangeAspect="1"/>
          </p:cNvPicPr>
          <p:nvPr/>
        </p:nvPicPr>
        <p:blipFill>
          <a:blip r:embed="rId3"/>
          <a:stretch>
            <a:fillRect/>
          </a:stretch>
        </p:blipFill>
        <p:spPr>
          <a:xfrm>
            <a:off x="6305550" y="0"/>
            <a:ext cx="4996543" cy="6291943"/>
          </a:xfrm>
          <a:prstGeom prst="rect">
            <a:avLst/>
          </a:prstGeom>
        </p:spPr>
      </p:pic>
      <p:sp>
        <p:nvSpPr>
          <p:cNvPr id="6" name="ZoneTexte 5"/>
          <p:cNvSpPr txBox="1"/>
          <p:nvPr/>
        </p:nvSpPr>
        <p:spPr>
          <a:xfrm>
            <a:off x="0" y="6396335"/>
            <a:ext cx="11832772" cy="461665"/>
          </a:xfrm>
          <a:prstGeom prst="rect">
            <a:avLst/>
          </a:prstGeom>
          <a:noFill/>
        </p:spPr>
        <p:txBody>
          <a:bodyPr wrap="square" rtlCol="0">
            <a:spAutoFit/>
          </a:bodyPr>
          <a:lstStyle/>
          <a:p>
            <a:r>
              <a:rPr lang="fr-BE" sz="1200" dirty="0"/>
              <a:t>Table </a:t>
            </a:r>
            <a:r>
              <a:rPr lang="fr-BE" sz="1200" dirty="0" err="1"/>
              <a:t>taken</a:t>
            </a:r>
            <a:r>
              <a:rPr lang="fr-BE" sz="1200" dirty="0"/>
              <a:t> </a:t>
            </a:r>
            <a:r>
              <a:rPr lang="fr-BE" sz="1200" dirty="0" err="1"/>
              <a:t>from</a:t>
            </a:r>
            <a:r>
              <a:rPr lang="fr-BE" sz="1200" dirty="0"/>
              <a:t>:</a:t>
            </a:r>
            <a:r>
              <a:rPr lang="en-US" sz="1200" dirty="0"/>
              <a:t>  “Reinforcement Learning for Electric Power System Decision and Control: Past Considerations and Perspectives”. M. </a:t>
            </a:r>
            <a:r>
              <a:rPr lang="en-US" sz="1200" dirty="0" err="1"/>
              <a:t>Glavic</a:t>
            </a:r>
            <a:r>
              <a:rPr lang="en-US" sz="1200" dirty="0"/>
              <a:t>, R. </a:t>
            </a:r>
            <a:r>
              <a:rPr lang="en-US" sz="1200" dirty="0" err="1"/>
              <a:t>Fonteneau</a:t>
            </a:r>
            <a:r>
              <a:rPr lang="en-US" sz="1200" dirty="0"/>
              <a:t> and D. Ernst. Proceedings of the 20</a:t>
            </a:r>
            <a:r>
              <a:rPr lang="en-US" sz="1200" baseline="30000" dirty="0"/>
              <a:t>th</a:t>
            </a:r>
            <a:r>
              <a:rPr lang="en-US" sz="1200" dirty="0"/>
              <a:t> IFAC World Congress. </a:t>
            </a:r>
          </a:p>
        </p:txBody>
      </p:sp>
    </p:spTree>
    <p:extLst>
      <p:ext uri="{BB962C8B-B14F-4D97-AF65-F5344CB8AC3E}">
        <p14:creationId xmlns:p14="http://schemas.microsoft.com/office/powerpoint/2010/main" val="65831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85424" y="1257302"/>
            <a:ext cx="5184186" cy="1643942"/>
          </a:xfrm>
          <a:prstGeom prst="rect">
            <a:avLst/>
          </a:prstGeom>
        </p:spPr>
      </p:pic>
      <p:sp>
        <p:nvSpPr>
          <p:cNvPr id="6" name="Sous-titre 2"/>
          <p:cNvSpPr>
            <a:spLocks noGrp="1"/>
          </p:cNvSpPr>
          <p:nvPr>
            <p:ph type="subTitle" idx="1"/>
          </p:nvPr>
        </p:nvSpPr>
        <p:spPr>
          <a:xfrm>
            <a:off x="-476563" y="613834"/>
            <a:ext cx="3453043" cy="643468"/>
          </a:xfrm>
        </p:spPr>
        <p:txBody>
          <a:bodyPr>
            <a:normAutofit/>
          </a:bodyPr>
          <a:lstStyle/>
          <a:p>
            <a:r>
              <a:rPr lang="en-GB" sz="3200" b="1" dirty="0"/>
              <a:t>Learning:</a:t>
            </a:r>
            <a:r>
              <a:rPr lang="en-GB" sz="3200" dirty="0"/>
              <a:t> </a:t>
            </a:r>
          </a:p>
          <a:p>
            <a:endParaRPr lang="en-GB" sz="3200" dirty="0"/>
          </a:p>
        </p:txBody>
      </p:sp>
      <p:sp>
        <p:nvSpPr>
          <p:cNvPr id="7" name="Sous-titre 2"/>
          <p:cNvSpPr txBox="1">
            <a:spLocks/>
          </p:cNvSpPr>
          <p:nvPr/>
        </p:nvSpPr>
        <p:spPr>
          <a:xfrm>
            <a:off x="358814" y="3470293"/>
            <a:ext cx="6041986" cy="154461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dirty="0"/>
              <a:t>Exploration/exploitation:</a:t>
            </a:r>
            <a:r>
              <a:rPr lang="en-GB" sz="3200" dirty="0"/>
              <a:t> Do not always take the action that is believed to be optimal to allow exploration. </a:t>
            </a:r>
          </a:p>
          <a:p>
            <a:endParaRPr lang="en-GB" sz="3200" dirty="0"/>
          </a:p>
        </p:txBody>
      </p:sp>
      <p:sp>
        <p:nvSpPr>
          <p:cNvPr id="8" name="Sous-titre 2"/>
          <p:cNvSpPr txBox="1">
            <a:spLocks/>
          </p:cNvSpPr>
          <p:nvPr/>
        </p:nvSpPr>
        <p:spPr>
          <a:xfrm>
            <a:off x="358814" y="5282690"/>
            <a:ext cx="5895230" cy="121971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dirty="0"/>
              <a:t>Generalisation:</a:t>
            </a:r>
            <a:r>
              <a:rPr lang="en-GB" sz="3200" dirty="0"/>
              <a:t> Generalise the experience gained in certain states </a:t>
            </a:r>
            <a:r>
              <a:rPr lang="en-GB" sz="3200" dirty="0" smtClean="0"/>
              <a:t>to other </a:t>
            </a:r>
            <a:r>
              <a:rPr lang="en-GB" sz="3200" dirty="0"/>
              <a:t>states. </a:t>
            </a:r>
          </a:p>
        </p:txBody>
      </p:sp>
      <p:pic>
        <p:nvPicPr>
          <p:cNvPr id="5" name="Image 4"/>
          <p:cNvPicPr>
            <a:picLocks noChangeAspect="1"/>
          </p:cNvPicPr>
          <p:nvPr/>
        </p:nvPicPr>
        <p:blipFill>
          <a:blip r:embed="rId3"/>
          <a:stretch>
            <a:fillRect/>
          </a:stretch>
        </p:blipFill>
        <p:spPr>
          <a:xfrm>
            <a:off x="7610475" y="1636732"/>
            <a:ext cx="3829050" cy="3752850"/>
          </a:xfrm>
          <a:prstGeom prst="rect">
            <a:avLst/>
          </a:prstGeom>
        </p:spPr>
      </p:pic>
    </p:spTree>
    <p:extLst>
      <p:ext uri="{BB962C8B-B14F-4D97-AF65-F5344CB8AC3E}">
        <p14:creationId xmlns:p14="http://schemas.microsoft.com/office/powerpoint/2010/main" val="173971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sequence_short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03007" y="79893"/>
            <a:ext cx="5552370" cy="6642639"/>
          </a:xfrm>
          <a:prstGeom prst="rect">
            <a:avLst/>
          </a:prstGeom>
        </p:spPr>
      </p:pic>
    </p:spTree>
    <p:extLst>
      <p:ext uri="{BB962C8B-B14F-4D97-AF65-F5344CB8AC3E}">
        <p14:creationId xmlns:p14="http://schemas.microsoft.com/office/powerpoint/2010/main" val="3943322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25903" y="304119"/>
            <a:ext cx="4133850" cy="3267075"/>
          </a:xfrm>
          <a:prstGeom prst="rect">
            <a:avLst/>
          </a:prstGeom>
        </p:spPr>
      </p:pic>
      <p:pic>
        <p:nvPicPr>
          <p:cNvPr id="5" name="Image 4"/>
          <p:cNvPicPr>
            <a:picLocks noChangeAspect="1"/>
          </p:cNvPicPr>
          <p:nvPr/>
        </p:nvPicPr>
        <p:blipFill>
          <a:blip r:embed="rId3"/>
          <a:stretch>
            <a:fillRect/>
          </a:stretch>
        </p:blipFill>
        <p:spPr>
          <a:xfrm>
            <a:off x="5725886" y="-65317"/>
            <a:ext cx="5508851" cy="2357195"/>
          </a:xfrm>
          <a:prstGeom prst="rect">
            <a:avLst/>
          </a:prstGeom>
        </p:spPr>
      </p:pic>
      <p:pic>
        <p:nvPicPr>
          <p:cNvPr id="6" name="Image 5"/>
          <p:cNvPicPr>
            <a:picLocks noChangeAspect="1"/>
          </p:cNvPicPr>
          <p:nvPr/>
        </p:nvPicPr>
        <p:blipFill>
          <a:blip r:embed="rId4"/>
          <a:stretch>
            <a:fillRect/>
          </a:stretch>
        </p:blipFill>
        <p:spPr>
          <a:xfrm>
            <a:off x="5812971" y="2117055"/>
            <a:ext cx="5627915" cy="2303519"/>
          </a:xfrm>
          <a:prstGeom prst="rect">
            <a:avLst/>
          </a:prstGeom>
        </p:spPr>
      </p:pic>
      <p:pic>
        <p:nvPicPr>
          <p:cNvPr id="7" name="Image 6"/>
          <p:cNvPicPr>
            <a:picLocks noChangeAspect="1"/>
          </p:cNvPicPr>
          <p:nvPr/>
        </p:nvPicPr>
        <p:blipFill>
          <a:blip r:embed="rId5"/>
          <a:stretch>
            <a:fillRect/>
          </a:stretch>
        </p:blipFill>
        <p:spPr>
          <a:xfrm>
            <a:off x="5658379" y="4293611"/>
            <a:ext cx="5782507" cy="2339287"/>
          </a:xfrm>
          <a:prstGeom prst="rect">
            <a:avLst/>
          </a:prstGeom>
        </p:spPr>
      </p:pic>
      <p:pic>
        <p:nvPicPr>
          <p:cNvPr id="8" name="Image 7"/>
          <p:cNvPicPr>
            <a:picLocks noChangeAspect="1"/>
          </p:cNvPicPr>
          <p:nvPr/>
        </p:nvPicPr>
        <p:blipFill>
          <a:blip r:embed="rId6"/>
          <a:stretch>
            <a:fillRect/>
          </a:stretch>
        </p:blipFill>
        <p:spPr>
          <a:xfrm>
            <a:off x="1147083" y="4328350"/>
            <a:ext cx="2575832" cy="2159536"/>
          </a:xfrm>
          <a:prstGeom prst="rect">
            <a:avLst/>
          </a:prstGeom>
        </p:spPr>
      </p:pic>
      <p:cxnSp>
        <p:nvCxnSpPr>
          <p:cNvPr id="10" name="Connecteur droit avec flèche 9"/>
          <p:cNvCxnSpPr/>
          <p:nvPr/>
        </p:nvCxnSpPr>
        <p:spPr>
          <a:xfrm flipV="1">
            <a:off x="4691743" y="1284514"/>
            <a:ext cx="82799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600076" y="1372584"/>
            <a:ext cx="1058303" cy="646331"/>
          </a:xfrm>
          <a:prstGeom prst="rect">
            <a:avLst/>
          </a:prstGeom>
          <a:noFill/>
        </p:spPr>
        <p:txBody>
          <a:bodyPr wrap="none" rtlCol="0">
            <a:spAutoFit/>
          </a:bodyPr>
          <a:lstStyle/>
          <a:p>
            <a:r>
              <a:rPr lang="fr-BE" b="1" dirty="0"/>
              <a:t>Learning </a:t>
            </a:r>
          </a:p>
          <a:p>
            <a:r>
              <a:rPr lang="fr-BE" b="1" dirty="0"/>
              <a:t>phase</a:t>
            </a:r>
            <a:endParaRPr lang="en-US" b="1" dirty="0"/>
          </a:p>
        </p:txBody>
      </p:sp>
      <p:sp>
        <p:nvSpPr>
          <p:cNvPr id="14" name="ZoneTexte 13"/>
          <p:cNvSpPr txBox="1"/>
          <p:nvPr/>
        </p:nvSpPr>
        <p:spPr>
          <a:xfrm>
            <a:off x="4254147" y="5286085"/>
            <a:ext cx="1750159" cy="923330"/>
          </a:xfrm>
          <a:prstGeom prst="rect">
            <a:avLst/>
          </a:prstGeom>
          <a:noFill/>
        </p:spPr>
        <p:txBody>
          <a:bodyPr wrap="none" rtlCol="0">
            <a:spAutoFit/>
          </a:bodyPr>
          <a:lstStyle/>
          <a:p>
            <a:r>
              <a:rPr lang="fr-BE" b="1" dirty="0" err="1"/>
              <a:t>Effect</a:t>
            </a:r>
            <a:r>
              <a:rPr lang="fr-BE" b="1" dirty="0"/>
              <a:t> of the</a:t>
            </a:r>
          </a:p>
          <a:p>
            <a:r>
              <a:rPr lang="fr-BE" b="1" dirty="0" err="1"/>
              <a:t>resulting</a:t>
            </a:r>
            <a:r>
              <a:rPr lang="fr-BE" b="1" dirty="0"/>
              <a:t> control</a:t>
            </a:r>
          </a:p>
          <a:p>
            <a:r>
              <a:rPr lang="fr-BE" b="1" dirty="0" err="1"/>
              <a:t>policy</a:t>
            </a:r>
            <a:endParaRPr lang="en-US" b="1" dirty="0"/>
          </a:p>
        </p:txBody>
      </p:sp>
      <p:cxnSp>
        <p:nvCxnSpPr>
          <p:cNvPr id="15" name="Connecteur droit avec flèche 14"/>
          <p:cNvCxnSpPr/>
          <p:nvPr/>
        </p:nvCxnSpPr>
        <p:spPr>
          <a:xfrm flipH="1" flipV="1">
            <a:off x="4499566" y="5265792"/>
            <a:ext cx="821192"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0" y="6396335"/>
            <a:ext cx="11832772" cy="461665"/>
          </a:xfrm>
          <a:prstGeom prst="rect">
            <a:avLst/>
          </a:prstGeom>
          <a:noFill/>
        </p:spPr>
        <p:txBody>
          <a:bodyPr wrap="square" rtlCol="0">
            <a:spAutoFit/>
          </a:bodyPr>
          <a:lstStyle/>
          <a:p>
            <a:r>
              <a:rPr lang="fr-BE" sz="1200" dirty="0"/>
              <a:t>First control </a:t>
            </a:r>
            <a:r>
              <a:rPr lang="fr-BE" sz="1200" dirty="0" err="1"/>
              <a:t>law</a:t>
            </a:r>
            <a:r>
              <a:rPr lang="fr-BE" sz="1200" dirty="0"/>
              <a:t>  for </a:t>
            </a:r>
            <a:r>
              <a:rPr lang="fr-BE" sz="1200" dirty="0" err="1"/>
              <a:t>stabilizing</a:t>
            </a:r>
            <a:r>
              <a:rPr lang="fr-BE" sz="1200" dirty="0"/>
              <a:t> power </a:t>
            </a:r>
            <a:r>
              <a:rPr lang="fr-BE" sz="1200" dirty="0" err="1"/>
              <a:t>systems</a:t>
            </a:r>
            <a:r>
              <a:rPr lang="fr-BE" sz="1200" dirty="0"/>
              <a:t> </a:t>
            </a:r>
            <a:r>
              <a:rPr lang="fr-BE" sz="1200" dirty="0" err="1"/>
              <a:t>every</a:t>
            </a:r>
            <a:r>
              <a:rPr lang="fr-BE" sz="1200" dirty="0"/>
              <a:t> </a:t>
            </a:r>
            <a:r>
              <a:rPr lang="fr-BE" sz="1200" dirty="0" err="1"/>
              <a:t>computed</a:t>
            </a:r>
            <a:r>
              <a:rPr lang="fr-BE" sz="1200" dirty="0"/>
              <a:t> </a:t>
            </a:r>
            <a:r>
              <a:rPr lang="fr-BE" sz="1200" dirty="0" err="1"/>
              <a:t>using</a:t>
            </a:r>
            <a:r>
              <a:rPr lang="fr-BE" sz="1200" dirty="0"/>
              <a:t> </a:t>
            </a:r>
            <a:r>
              <a:rPr lang="fr-BE" sz="1200" dirty="0" err="1"/>
              <a:t>reinforcement</a:t>
            </a:r>
            <a:r>
              <a:rPr lang="fr-BE" sz="1200" dirty="0"/>
              <a:t> </a:t>
            </a:r>
            <a:r>
              <a:rPr lang="fr-BE" sz="1200" dirty="0" err="1"/>
              <a:t>learning</a:t>
            </a:r>
            <a:r>
              <a:rPr lang="fr-BE" sz="1200" dirty="0"/>
              <a:t>. More at:</a:t>
            </a:r>
            <a:r>
              <a:rPr lang="en-US" sz="1200" dirty="0"/>
              <a:t>  “Reinforcement Learning Versus Model Predictive Control: A Comparison on a Power System Problem”. D. Ernst, M. </a:t>
            </a:r>
            <a:r>
              <a:rPr lang="en-US" sz="1200" dirty="0" err="1"/>
              <a:t>Glavic</a:t>
            </a:r>
            <a:r>
              <a:rPr lang="en-US" sz="1200" dirty="0"/>
              <a:t>, </a:t>
            </a:r>
            <a:r>
              <a:rPr lang="en-US" sz="1200" dirty="0" err="1"/>
              <a:t>F.Capitanescu</a:t>
            </a:r>
            <a:r>
              <a:rPr lang="en-US" sz="1200" dirty="0"/>
              <a:t>, and L. </a:t>
            </a:r>
            <a:r>
              <a:rPr lang="en-US" sz="1200" dirty="0" err="1"/>
              <a:t>Wehenkel</a:t>
            </a:r>
            <a:r>
              <a:rPr lang="en-US" sz="1200" dirty="0"/>
              <a:t>. IEEE Transactions on </a:t>
            </a:r>
            <a:r>
              <a:rPr lang="en-US" sz="1200" dirty="0" err="1"/>
              <a:t>Syestems</a:t>
            </a:r>
            <a:r>
              <a:rPr lang="en-US" sz="1200" dirty="0"/>
              <a:t>, Man, An Cybernetics—PART B: Cybernetics, Vol. 39, No. 2, April 2009.</a:t>
            </a:r>
          </a:p>
        </p:txBody>
      </p:sp>
    </p:spTree>
    <p:extLst>
      <p:ext uri="{BB962C8B-B14F-4D97-AF65-F5344CB8AC3E}">
        <p14:creationId xmlns:p14="http://schemas.microsoft.com/office/powerpoint/2010/main" val="229250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12749" y="1262743"/>
            <a:ext cx="8127923" cy="4713515"/>
          </a:xfrm>
          <a:prstGeom prst="rect">
            <a:avLst/>
          </a:prstGeom>
        </p:spPr>
      </p:pic>
    </p:spTree>
    <p:extLst>
      <p:ext uri="{BB962C8B-B14F-4D97-AF65-F5344CB8AC3E}">
        <p14:creationId xmlns:p14="http://schemas.microsoft.com/office/powerpoint/2010/main" val="97026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563895" y="-459059"/>
            <a:ext cx="11930742"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dirty="0">
                <a:latin typeface="+mn-lt"/>
              </a:rPr>
              <a:t>RL for trading </a:t>
            </a:r>
            <a:r>
              <a:rPr lang="fr-BE" sz="3600" dirty="0" err="1">
                <a:latin typeface="+mn-lt"/>
              </a:rPr>
              <a:t>flexibility</a:t>
            </a:r>
            <a:r>
              <a:rPr lang="fr-BE" sz="3600" dirty="0">
                <a:latin typeface="+mn-lt"/>
              </a:rPr>
              <a:t> in the </a:t>
            </a:r>
            <a:r>
              <a:rPr lang="fr-BE" sz="3600" dirty="0" err="1">
                <a:latin typeface="+mn-lt"/>
              </a:rPr>
              <a:t>intraday</a:t>
            </a:r>
            <a:r>
              <a:rPr lang="fr-BE" sz="3600" dirty="0">
                <a:latin typeface="+mn-lt"/>
              </a:rPr>
              <a:t> </a:t>
            </a:r>
            <a:r>
              <a:rPr lang="fr-BE" sz="3600" dirty="0" err="1">
                <a:latin typeface="+mn-lt"/>
              </a:rPr>
              <a:t>market</a:t>
            </a:r>
            <a:endParaRPr lang="fr-BE" sz="3600" dirty="0">
              <a:latin typeface="+mn-lt"/>
            </a:endParaRPr>
          </a:p>
        </p:txBody>
      </p:sp>
      <p:sp>
        <p:nvSpPr>
          <p:cNvPr id="7" name="ZoneTexte 6"/>
          <p:cNvSpPr txBox="1"/>
          <p:nvPr/>
        </p:nvSpPr>
        <p:spPr>
          <a:xfrm>
            <a:off x="468085" y="6472535"/>
            <a:ext cx="11832772" cy="276999"/>
          </a:xfrm>
          <a:prstGeom prst="rect">
            <a:avLst/>
          </a:prstGeom>
          <a:noFill/>
        </p:spPr>
        <p:txBody>
          <a:bodyPr wrap="square" rtlCol="0">
            <a:spAutoFit/>
          </a:bodyPr>
          <a:lstStyle/>
          <a:p>
            <a:r>
              <a:rPr lang="en-US" sz="1200" dirty="0"/>
              <a:t>Taken from: “A Deep Reinforcement Learning Framework for Continuous Intraday Market Bidding”. </a:t>
            </a:r>
            <a:r>
              <a:rPr lang="fr-BE" sz="1200" dirty="0" err="1"/>
              <a:t>Ioannis</a:t>
            </a:r>
            <a:r>
              <a:rPr lang="fr-BE" sz="1200" dirty="0"/>
              <a:t> </a:t>
            </a:r>
            <a:r>
              <a:rPr lang="fr-BE" sz="1200" dirty="0" err="1"/>
              <a:t>Boukas</a:t>
            </a:r>
            <a:r>
              <a:rPr lang="fr-BE" sz="1200" dirty="0"/>
              <a:t> et al., 2020.</a:t>
            </a:r>
            <a:endParaRPr lang="en-US" sz="1200" dirty="0"/>
          </a:p>
        </p:txBody>
      </p:sp>
      <p:sp>
        <p:nvSpPr>
          <p:cNvPr id="10" name="Content Placeholder 3"/>
          <p:cNvSpPr txBox="1">
            <a:spLocks/>
          </p:cNvSpPr>
          <p:nvPr/>
        </p:nvSpPr>
        <p:spPr>
          <a:xfrm>
            <a:off x="3946967" y="1828911"/>
            <a:ext cx="7164598" cy="221777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312520"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1pPr>
            <a:lvl2pPr marL="625040" marR="0" indent="-312520" algn="l" defTabSz="410740" eaLnBrk="1" latinLnBrk="0" hangingPunct="1">
              <a:lnSpc>
                <a:spcPct val="100000"/>
              </a:lnSpc>
              <a:spcBef>
                <a:spcPts val="2109"/>
              </a:spcBef>
              <a:spcAft>
                <a:spcPts val="0"/>
              </a:spcAft>
              <a:buClrTx/>
              <a:buSzPct val="50000"/>
              <a:buFontTx/>
              <a:buChar char="✦"/>
              <a:tabLst/>
              <a:defRPr sz="2531" b="0" i="0" u="none" strike="noStrike" cap="none" spc="0" baseline="0">
                <a:ln>
                  <a:noFill/>
                </a:ln>
                <a:solidFill>
                  <a:srgbClr val="000000"/>
                </a:solidFill>
                <a:uFillTx/>
                <a:latin typeface="+mn-lt"/>
                <a:ea typeface="+mn-ea"/>
                <a:cs typeface="+mn-cs"/>
                <a:sym typeface="Eurostile"/>
              </a:defRPr>
            </a:lvl2pPr>
            <a:lvl3pPr marL="937561" marR="0" indent="-312520" algn="l" defTabSz="410740" eaLnBrk="1" latinLnBrk="0" hangingPunct="1">
              <a:lnSpc>
                <a:spcPct val="100000"/>
              </a:lnSpc>
              <a:spcBef>
                <a:spcPts val="2109"/>
              </a:spcBef>
              <a:spcAft>
                <a:spcPts val="0"/>
              </a:spcAft>
              <a:buClrTx/>
              <a:buSzPct val="100000"/>
              <a:buFontTx/>
              <a:buChar char="-"/>
              <a:tabLst/>
              <a:defRPr sz="2531" b="0" i="0" u="none" strike="noStrike" cap="none" spc="0" baseline="0">
                <a:ln>
                  <a:noFill/>
                </a:ln>
                <a:solidFill>
                  <a:srgbClr val="000000"/>
                </a:solidFill>
                <a:uFillTx/>
                <a:latin typeface="+mn-lt"/>
                <a:ea typeface="+mn-ea"/>
                <a:cs typeface="+mn-cs"/>
                <a:sym typeface="Eurostile"/>
              </a:defRPr>
            </a:lvl3pPr>
            <a:lvl4pPr marL="1250081"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4pPr>
            <a:lvl5pPr marL="1562601"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5pPr>
            <a:lvl6pPr marL="1875121"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6pPr>
            <a:lvl7pPr marL="2187641"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7pPr>
            <a:lvl8pPr marL="2500161"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8pPr>
            <a:lvl9pPr marL="2812682" marR="0" indent="-312520" algn="l" defTabSz="410740" eaLnBrk="1" latinLnBrk="0" hangingPunct="1">
              <a:lnSpc>
                <a:spcPct val="100000"/>
              </a:lnSpc>
              <a:spcBef>
                <a:spcPts val="2109"/>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Eurostile"/>
              </a:defRPr>
            </a:lvl9pPr>
          </a:lstStyle>
          <a:p>
            <a:pPr>
              <a:spcBef>
                <a:spcPts val="600"/>
              </a:spcBef>
            </a:pPr>
            <a:endParaRPr lang="en-US" sz="1800" kern="0" dirty="0"/>
          </a:p>
        </p:txBody>
      </p:sp>
      <p:pic>
        <p:nvPicPr>
          <p:cNvPr id="2" name="Image 1"/>
          <p:cNvPicPr>
            <a:picLocks noChangeAspect="1"/>
          </p:cNvPicPr>
          <p:nvPr/>
        </p:nvPicPr>
        <p:blipFill rotWithShape="1">
          <a:blip r:embed="rId2"/>
          <a:srcRect l="2839"/>
          <a:stretch/>
        </p:blipFill>
        <p:spPr>
          <a:xfrm>
            <a:off x="217714" y="1615333"/>
            <a:ext cx="7187674" cy="3724924"/>
          </a:xfrm>
          <a:prstGeom prst="rect">
            <a:avLst/>
          </a:prstGeom>
        </p:spPr>
      </p:pic>
      <p:pic>
        <p:nvPicPr>
          <p:cNvPr id="9" name="Image 8"/>
          <p:cNvPicPr>
            <a:picLocks noChangeAspect="1"/>
          </p:cNvPicPr>
          <p:nvPr/>
        </p:nvPicPr>
        <p:blipFill>
          <a:blip r:embed="rId3"/>
          <a:stretch>
            <a:fillRect/>
          </a:stretch>
        </p:blipFill>
        <p:spPr>
          <a:xfrm>
            <a:off x="7619890" y="2503931"/>
            <a:ext cx="4476750" cy="2419350"/>
          </a:xfrm>
          <a:prstGeom prst="rect">
            <a:avLst/>
          </a:prstGeom>
        </p:spPr>
      </p:pic>
      <p:sp>
        <p:nvSpPr>
          <p:cNvPr id="12" name="Rectangle 11"/>
          <p:cNvSpPr/>
          <p:nvPr/>
        </p:nvSpPr>
        <p:spPr>
          <a:xfrm>
            <a:off x="9048640" y="1997507"/>
            <a:ext cx="6096000" cy="369332"/>
          </a:xfrm>
          <a:prstGeom prst="rect">
            <a:avLst/>
          </a:prstGeom>
        </p:spPr>
        <p:txBody>
          <a:bodyPr>
            <a:spAutoFit/>
          </a:bodyPr>
          <a:lstStyle/>
          <a:p>
            <a:r>
              <a:rPr lang="en-US" dirty="0"/>
              <a:t>Order book</a:t>
            </a:r>
          </a:p>
        </p:txBody>
      </p:sp>
    </p:spTree>
    <p:extLst>
      <p:ext uri="{BB962C8B-B14F-4D97-AF65-F5344CB8AC3E}">
        <p14:creationId xmlns:p14="http://schemas.microsoft.com/office/powerpoint/2010/main" val="304308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411687" y="2045833"/>
            <a:ext cx="5486400" cy="3114675"/>
          </a:xfrm>
          <a:prstGeom prst="rect">
            <a:avLst/>
          </a:prstGeom>
        </p:spPr>
      </p:pic>
      <p:sp>
        <p:nvSpPr>
          <p:cNvPr id="5" name="Rectangle 4"/>
          <p:cNvSpPr/>
          <p:nvPr/>
        </p:nvSpPr>
        <p:spPr>
          <a:xfrm>
            <a:off x="217715" y="1843093"/>
            <a:ext cx="6096000" cy="4031873"/>
          </a:xfrm>
          <a:prstGeom prst="rect">
            <a:avLst/>
          </a:prstGeom>
        </p:spPr>
        <p:txBody>
          <a:bodyPr>
            <a:spAutoFit/>
          </a:bodyPr>
          <a:lstStyle/>
          <a:p>
            <a:r>
              <a:rPr lang="en-GB" sz="2200" dirty="0"/>
              <a:t>Very complex decision-making problem.</a:t>
            </a:r>
          </a:p>
          <a:p>
            <a:endParaRPr lang="en-GB" sz="2200" dirty="0"/>
          </a:p>
          <a:p>
            <a:r>
              <a:rPr lang="en-GB" sz="2200" dirty="0"/>
              <a:t>Good results could be obtained by using the RL Fitted Q Iteration algorithm (FQI) combined with DNNs.</a:t>
            </a:r>
          </a:p>
          <a:p>
            <a:endParaRPr lang="en-GB" sz="2200" dirty="0"/>
          </a:p>
          <a:p>
            <a:r>
              <a:rPr lang="en-GB" sz="2200" dirty="0"/>
              <a:t>Trajectories generated artificially on the order the book.</a:t>
            </a:r>
          </a:p>
          <a:p>
            <a:endParaRPr lang="en-GB" sz="2200" dirty="0"/>
          </a:p>
          <a:p>
            <a:r>
              <a:rPr lang="en-GB" sz="2200" dirty="0">
                <a:solidFill>
                  <a:srgbClr val="FF0000"/>
                </a:solidFill>
              </a:rPr>
              <a:t>1.5% increase in profit!</a:t>
            </a:r>
          </a:p>
          <a:p>
            <a:endParaRPr lang="en-GB" dirty="0"/>
          </a:p>
          <a:p>
            <a:endParaRPr lang="en-GB" dirty="0"/>
          </a:p>
        </p:txBody>
      </p:sp>
    </p:spTree>
    <p:extLst>
      <p:ext uri="{BB962C8B-B14F-4D97-AF65-F5344CB8AC3E}">
        <p14:creationId xmlns:p14="http://schemas.microsoft.com/office/powerpoint/2010/main" val="365633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89" y="2113534"/>
            <a:ext cx="11062740" cy="2616101"/>
          </a:xfrm>
          <a:prstGeom prst="rect">
            <a:avLst/>
          </a:prstGeom>
        </p:spPr>
        <p:txBody>
          <a:bodyPr wrap="square">
            <a:spAutoFit/>
          </a:bodyPr>
          <a:lstStyle/>
          <a:p>
            <a:r>
              <a:rPr lang="en-US" sz="4000" dirty="0"/>
              <a:t>“A critical present objective is to develop  deep RL methods that  that can adapt rapidly to new tasks.”</a:t>
            </a:r>
          </a:p>
          <a:p>
            <a:endParaRPr lang="fr-BE" sz="2800" dirty="0"/>
          </a:p>
          <a:p>
            <a:endParaRPr lang="en-US" sz="2800" dirty="0"/>
          </a:p>
          <a:p>
            <a:r>
              <a:rPr lang="en-US" sz="2800" dirty="0" err="1"/>
              <a:t>Deepmind</a:t>
            </a:r>
            <a:r>
              <a:rPr lang="en-US" sz="2800" dirty="0"/>
              <a:t>, “Learning to reinforcement learn.” (2016).</a:t>
            </a:r>
          </a:p>
        </p:txBody>
      </p:sp>
    </p:spTree>
    <p:extLst>
      <p:ext uri="{BB962C8B-B14F-4D97-AF65-F5344CB8AC3E}">
        <p14:creationId xmlns:p14="http://schemas.microsoft.com/office/powerpoint/2010/main" val="134938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9810" y="3082426"/>
            <a:ext cx="11617377" cy="3764641"/>
          </a:xfrm>
          <a:prstGeom prst="rect">
            <a:avLst/>
          </a:prstGeom>
        </p:spPr>
      </p:pic>
      <p:sp>
        <p:nvSpPr>
          <p:cNvPr id="5" name="Rectangle 4"/>
          <p:cNvSpPr/>
          <p:nvPr/>
        </p:nvSpPr>
        <p:spPr>
          <a:xfrm>
            <a:off x="2803162" y="3219841"/>
            <a:ext cx="1633928" cy="92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err="1">
                <a:solidFill>
                  <a:sysClr val="windowText" lastClr="000000"/>
                </a:solidFill>
              </a:rPr>
              <a:t>Synaptic</a:t>
            </a:r>
            <a:r>
              <a:rPr lang="fr-BE" sz="2800" dirty="0">
                <a:solidFill>
                  <a:sysClr val="windowText" lastClr="000000"/>
                </a:solidFill>
              </a:rPr>
              <a:t> </a:t>
            </a:r>
            <a:r>
              <a:rPr lang="fr-BE" sz="2800" dirty="0" err="1">
                <a:solidFill>
                  <a:sysClr val="windowText" lastClr="000000"/>
                </a:solidFill>
              </a:rPr>
              <a:t>plasticity</a:t>
            </a:r>
            <a:endParaRPr lang="en-US" sz="2800" dirty="0">
              <a:solidFill>
                <a:sysClr val="windowText" lastClr="000000"/>
              </a:solidFill>
            </a:endParaRPr>
          </a:p>
        </p:txBody>
      </p:sp>
      <p:sp>
        <p:nvSpPr>
          <p:cNvPr id="9" name="Rectangle 8"/>
          <p:cNvSpPr/>
          <p:nvPr/>
        </p:nvSpPr>
        <p:spPr>
          <a:xfrm>
            <a:off x="6550700" y="3219841"/>
            <a:ext cx="2083632" cy="92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a:solidFill>
                  <a:sysClr val="windowText" lastClr="000000"/>
                </a:solidFill>
              </a:rPr>
              <a:t>Neuro-modulation</a:t>
            </a:r>
            <a:endParaRPr lang="en-US" sz="2800" dirty="0">
              <a:solidFill>
                <a:sysClr val="windowText" lastClr="000000"/>
              </a:solidFill>
            </a:endParaRPr>
          </a:p>
        </p:txBody>
      </p:sp>
      <p:pic>
        <p:nvPicPr>
          <p:cNvPr id="10" name="Image 9"/>
          <p:cNvPicPr>
            <a:picLocks noChangeAspect="1"/>
          </p:cNvPicPr>
          <p:nvPr/>
        </p:nvPicPr>
        <p:blipFill>
          <a:blip r:embed="rId3"/>
          <a:stretch>
            <a:fillRect/>
          </a:stretch>
        </p:blipFill>
        <p:spPr>
          <a:xfrm>
            <a:off x="1817637" y="633882"/>
            <a:ext cx="2442309" cy="2094328"/>
          </a:xfrm>
          <a:prstGeom prst="rect">
            <a:avLst/>
          </a:prstGeom>
        </p:spPr>
      </p:pic>
      <p:sp>
        <p:nvSpPr>
          <p:cNvPr id="11" name="Rectangle 10"/>
          <p:cNvSpPr/>
          <p:nvPr/>
        </p:nvSpPr>
        <p:spPr>
          <a:xfrm>
            <a:off x="5036696" y="975895"/>
            <a:ext cx="6096000" cy="1569660"/>
          </a:xfrm>
          <a:prstGeom prst="rect">
            <a:avLst/>
          </a:prstGeom>
        </p:spPr>
        <p:txBody>
          <a:bodyPr>
            <a:spAutoFit/>
          </a:bodyPr>
          <a:lstStyle/>
          <a:p>
            <a:r>
              <a:rPr lang="fr-BE" sz="3200" dirty="0" err="1"/>
              <a:t>Walking</a:t>
            </a:r>
            <a:r>
              <a:rPr lang="fr-BE" sz="3200" dirty="0"/>
              <a:t>: a </a:t>
            </a:r>
            <a:r>
              <a:rPr lang="fr-BE" sz="3200" dirty="0" err="1"/>
              <a:t>meta</a:t>
            </a:r>
            <a:r>
              <a:rPr lang="fr-BE" sz="3200" dirty="0"/>
              <a:t>-RL </a:t>
            </a:r>
            <a:r>
              <a:rPr lang="fr-BE" sz="3200" dirty="0" err="1"/>
              <a:t>problem</a:t>
            </a:r>
            <a:r>
              <a:rPr lang="fr-BE" sz="3200" dirty="0"/>
              <a:t> </a:t>
            </a:r>
            <a:r>
              <a:rPr lang="fr-BE" sz="3200" dirty="0" err="1"/>
              <a:t>solved</a:t>
            </a:r>
            <a:r>
              <a:rPr lang="fr-BE" sz="3200" dirty="0"/>
              <a:t> </a:t>
            </a:r>
            <a:r>
              <a:rPr lang="fr-BE" sz="3200" dirty="0" err="1"/>
              <a:t>through</a:t>
            </a:r>
            <a:r>
              <a:rPr lang="fr-BE" sz="3200" dirty="0"/>
              <a:t> </a:t>
            </a:r>
            <a:r>
              <a:rPr lang="fr-BE" sz="3200" dirty="0" err="1"/>
              <a:t>synaptic</a:t>
            </a:r>
            <a:r>
              <a:rPr lang="fr-BE" sz="3200" dirty="0"/>
              <a:t> </a:t>
            </a:r>
            <a:r>
              <a:rPr lang="fr-BE" sz="3200" dirty="0" err="1"/>
              <a:t>plasticity</a:t>
            </a:r>
            <a:r>
              <a:rPr lang="fr-BE" sz="3200" dirty="0"/>
              <a:t> and neuro-modulation</a:t>
            </a:r>
            <a:endParaRPr lang="en-US" sz="3200" dirty="0"/>
          </a:p>
        </p:txBody>
      </p:sp>
    </p:spTree>
    <p:extLst>
      <p:ext uri="{BB962C8B-B14F-4D97-AF65-F5344CB8AC3E}">
        <p14:creationId xmlns:p14="http://schemas.microsoft.com/office/powerpoint/2010/main" val="230717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27875" y="1218497"/>
            <a:ext cx="8492644" cy="880126"/>
          </a:xfrm>
          <a:prstGeom prst="rect">
            <a:avLst/>
          </a:prstGeom>
        </p:spPr>
      </p:pic>
      <p:sp>
        <p:nvSpPr>
          <p:cNvPr id="6" name="Rectangle 5"/>
          <p:cNvSpPr/>
          <p:nvPr/>
        </p:nvSpPr>
        <p:spPr>
          <a:xfrm>
            <a:off x="638720" y="316328"/>
            <a:ext cx="8865043" cy="584775"/>
          </a:xfrm>
          <a:prstGeom prst="rect">
            <a:avLst/>
          </a:prstGeom>
        </p:spPr>
        <p:txBody>
          <a:bodyPr wrap="square">
            <a:spAutoFit/>
          </a:bodyPr>
          <a:lstStyle/>
          <a:p>
            <a:r>
              <a:rPr lang="fr-BE" sz="3200" dirty="0" err="1"/>
              <a:t>Classical</a:t>
            </a:r>
            <a:r>
              <a:rPr lang="fr-BE" sz="3200" dirty="0"/>
              <a:t> architecture for </a:t>
            </a:r>
            <a:r>
              <a:rPr lang="fr-BE" sz="3200" dirty="0" err="1"/>
              <a:t>solving</a:t>
            </a:r>
            <a:r>
              <a:rPr lang="fr-BE" sz="3200" dirty="0"/>
              <a:t> </a:t>
            </a:r>
            <a:r>
              <a:rPr lang="fr-BE" sz="3200" dirty="0" err="1"/>
              <a:t>meta</a:t>
            </a:r>
            <a:r>
              <a:rPr lang="fr-BE" sz="3200" dirty="0"/>
              <a:t>-RL </a:t>
            </a:r>
            <a:r>
              <a:rPr lang="fr-BE" sz="3200" dirty="0" err="1"/>
              <a:t>problems</a:t>
            </a:r>
            <a:r>
              <a:rPr lang="fr-BE" sz="3200" dirty="0"/>
              <a:t>:</a:t>
            </a:r>
            <a:endParaRPr lang="en-US" sz="3200" dirty="0"/>
          </a:p>
        </p:txBody>
      </p:sp>
      <p:sp>
        <p:nvSpPr>
          <p:cNvPr id="7" name="Rectangle 6"/>
          <p:cNvSpPr/>
          <p:nvPr/>
        </p:nvSpPr>
        <p:spPr>
          <a:xfrm>
            <a:off x="683689" y="2807194"/>
            <a:ext cx="8865043" cy="584775"/>
          </a:xfrm>
          <a:prstGeom prst="rect">
            <a:avLst/>
          </a:prstGeom>
        </p:spPr>
        <p:txBody>
          <a:bodyPr wrap="square">
            <a:spAutoFit/>
          </a:bodyPr>
          <a:lstStyle/>
          <a:p>
            <a:r>
              <a:rPr lang="fr-BE" sz="3200" dirty="0"/>
              <a:t>Our new architecture:</a:t>
            </a:r>
            <a:endParaRPr lang="en-US" sz="3200" dirty="0"/>
          </a:p>
        </p:txBody>
      </p:sp>
      <p:pic>
        <p:nvPicPr>
          <p:cNvPr id="8" name="Image 7"/>
          <p:cNvPicPr>
            <a:picLocks noChangeAspect="1"/>
          </p:cNvPicPr>
          <p:nvPr/>
        </p:nvPicPr>
        <p:blipFill>
          <a:blip r:embed="rId3"/>
          <a:stretch>
            <a:fillRect/>
          </a:stretch>
        </p:blipFill>
        <p:spPr>
          <a:xfrm>
            <a:off x="843200" y="3451929"/>
            <a:ext cx="5200650" cy="3152775"/>
          </a:xfrm>
          <a:prstGeom prst="rect">
            <a:avLst/>
          </a:prstGeom>
        </p:spPr>
      </p:pic>
      <p:pic>
        <p:nvPicPr>
          <p:cNvPr id="9" name="Image 8"/>
          <p:cNvPicPr>
            <a:picLocks noChangeAspect="1"/>
          </p:cNvPicPr>
          <p:nvPr/>
        </p:nvPicPr>
        <p:blipFill>
          <a:blip r:embed="rId4"/>
          <a:stretch>
            <a:fillRect/>
          </a:stretch>
        </p:blipFill>
        <p:spPr>
          <a:xfrm>
            <a:off x="6640647" y="3451928"/>
            <a:ext cx="4782489" cy="3152776"/>
          </a:xfrm>
          <a:prstGeom prst="rect">
            <a:avLst/>
          </a:prstGeom>
        </p:spPr>
      </p:pic>
    </p:spTree>
    <p:extLst>
      <p:ext uri="{BB962C8B-B14F-4D97-AF65-F5344CB8AC3E}">
        <p14:creationId xmlns:p14="http://schemas.microsoft.com/office/powerpoint/2010/main" val="242095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314" y="397781"/>
            <a:ext cx="10515600" cy="1325563"/>
          </a:xfrm>
        </p:spPr>
        <p:txBody>
          <a:bodyPr>
            <a:normAutofit fontScale="90000"/>
          </a:bodyPr>
          <a:lstStyle/>
          <a:p>
            <a:r>
              <a:rPr lang="en-US" sz="4900" dirty="0">
                <a:latin typeface="+mn-lt"/>
              </a:rPr>
              <a:t>“Recent” changes in AI: 1. Deep neural nets </a:t>
            </a:r>
            <a:r>
              <a:rPr lang="en-US" dirty="0"/>
              <a:t/>
            </a:r>
            <a:br>
              <a:rPr lang="en-US" dirty="0"/>
            </a:br>
            <a:r>
              <a:rPr lang="en-US" dirty="0"/>
              <a:t/>
            </a:r>
            <a:br>
              <a:rPr lang="en-US" dirty="0"/>
            </a:br>
            <a:endParaRPr lang="en-US" sz="2200" dirty="0"/>
          </a:p>
        </p:txBody>
      </p:sp>
      <p:pic>
        <p:nvPicPr>
          <p:cNvPr id="1028" name="Picture 4" descr="https://i1.wp.com/www.skampakis.com/wp-content/uploads/2018/03/simple_neural_network_vs_deep_le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526" y="1723344"/>
            <a:ext cx="7862776" cy="29513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1357" y="5353966"/>
            <a:ext cx="9895114" cy="1200329"/>
          </a:xfrm>
          <a:prstGeom prst="rect">
            <a:avLst/>
          </a:prstGeom>
        </p:spPr>
        <p:txBody>
          <a:bodyPr wrap="square">
            <a:spAutoFit/>
          </a:bodyPr>
          <a:lstStyle/>
          <a:p>
            <a:r>
              <a:rPr lang="en-US" dirty="0"/>
              <a:t>A </a:t>
            </a:r>
            <a:r>
              <a:rPr lang="en-US" dirty="0" smtClean="0"/>
              <a:t>deep-learning </a:t>
            </a:r>
            <a:r>
              <a:rPr lang="en-US" dirty="0"/>
              <a:t>neural network (DNN) is an artificial neural network (ANN) with multiple layers between the input and output layers. No universally agreed upon threshold of depth separates shallow learning from deep learning, but most researchers agree that deep learning involves a chain of transformations from input to output higher than 2.</a:t>
            </a:r>
          </a:p>
        </p:txBody>
      </p:sp>
    </p:spTree>
    <p:extLst>
      <p:ext uri="{BB962C8B-B14F-4D97-AF65-F5344CB8AC3E}">
        <p14:creationId xmlns:p14="http://schemas.microsoft.com/office/powerpoint/2010/main" val="338727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b="13164"/>
          <a:stretch/>
        </p:blipFill>
        <p:spPr>
          <a:xfrm>
            <a:off x="183697" y="325211"/>
            <a:ext cx="7871732" cy="2951389"/>
          </a:xfrm>
          <a:prstGeom prst="rect">
            <a:avLst/>
          </a:prstGeom>
        </p:spPr>
      </p:pic>
      <p:pic>
        <p:nvPicPr>
          <p:cNvPr id="5" name="Image 4"/>
          <p:cNvPicPr>
            <a:picLocks noChangeAspect="1"/>
          </p:cNvPicPr>
          <p:nvPr/>
        </p:nvPicPr>
        <p:blipFill>
          <a:blip r:embed="rId3"/>
          <a:stretch>
            <a:fillRect/>
          </a:stretch>
        </p:blipFill>
        <p:spPr>
          <a:xfrm>
            <a:off x="2124755" y="3576241"/>
            <a:ext cx="3152775" cy="3028950"/>
          </a:xfrm>
          <a:prstGeom prst="rect">
            <a:avLst/>
          </a:prstGeom>
        </p:spPr>
      </p:pic>
      <p:sp>
        <p:nvSpPr>
          <p:cNvPr id="6" name="Rectangle 5"/>
          <p:cNvSpPr/>
          <p:nvPr/>
        </p:nvSpPr>
        <p:spPr>
          <a:xfrm>
            <a:off x="8414658" y="1477739"/>
            <a:ext cx="3777342" cy="1938992"/>
          </a:xfrm>
          <a:prstGeom prst="rect">
            <a:avLst/>
          </a:prstGeom>
        </p:spPr>
        <p:txBody>
          <a:bodyPr wrap="square">
            <a:spAutoFit/>
          </a:bodyPr>
          <a:lstStyle/>
          <a:p>
            <a:r>
              <a:rPr lang="en-US" sz="2000" i="1" dirty="0"/>
              <a:t>Benchmark description: The RL agent has to navigate on a plane to reach the blue target that leads to high rewards. The environments differ through the positions of the target. </a:t>
            </a:r>
          </a:p>
        </p:txBody>
      </p:sp>
      <p:sp>
        <p:nvSpPr>
          <p:cNvPr id="7" name="Rectangle 6"/>
          <p:cNvSpPr/>
          <p:nvPr/>
        </p:nvSpPr>
        <p:spPr>
          <a:xfrm>
            <a:off x="7576458" y="4582885"/>
            <a:ext cx="4125685" cy="1323439"/>
          </a:xfrm>
          <a:prstGeom prst="rect">
            <a:avLst/>
          </a:prstGeom>
        </p:spPr>
        <p:txBody>
          <a:bodyPr wrap="square">
            <a:spAutoFit/>
          </a:bodyPr>
          <a:lstStyle/>
          <a:p>
            <a:r>
              <a:rPr lang="en-US" sz="2000" i="1" dirty="0"/>
              <a:t>Results: Blue curve represents the </a:t>
            </a:r>
            <a:r>
              <a:rPr lang="en-US" sz="2000" i="1" dirty="0" err="1"/>
              <a:t>neuromodulated</a:t>
            </a:r>
            <a:r>
              <a:rPr lang="en-US" sz="2000" i="1" dirty="0"/>
              <a:t> neural net. Orange curve represents the classical architecture.</a:t>
            </a:r>
          </a:p>
        </p:txBody>
      </p:sp>
    </p:spTree>
    <p:extLst>
      <p:ext uri="{BB962C8B-B14F-4D97-AF65-F5344CB8AC3E}">
        <p14:creationId xmlns:p14="http://schemas.microsoft.com/office/powerpoint/2010/main" val="67496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15830" y="634271"/>
            <a:ext cx="10020300" cy="5829300"/>
          </a:xfrm>
          <a:prstGeom prst="rect">
            <a:avLst/>
          </a:prstGeom>
        </p:spPr>
      </p:pic>
      <p:sp>
        <p:nvSpPr>
          <p:cNvPr id="5" name="ZoneTexte 4"/>
          <p:cNvSpPr txBox="1"/>
          <p:nvPr/>
        </p:nvSpPr>
        <p:spPr>
          <a:xfrm>
            <a:off x="0" y="6396335"/>
            <a:ext cx="11832772" cy="276999"/>
          </a:xfrm>
          <a:prstGeom prst="rect">
            <a:avLst/>
          </a:prstGeom>
          <a:noFill/>
        </p:spPr>
        <p:txBody>
          <a:bodyPr wrap="square" rtlCol="0">
            <a:spAutoFit/>
          </a:bodyPr>
          <a:lstStyle/>
          <a:p>
            <a:r>
              <a:rPr lang="fr-BE" sz="1200" dirty="0"/>
              <a:t>More:</a:t>
            </a:r>
            <a:r>
              <a:rPr lang="en-US" sz="1200" dirty="0"/>
              <a:t>  “Introducing </a:t>
            </a:r>
            <a:r>
              <a:rPr lang="en-US" sz="1200" dirty="0" err="1"/>
              <a:t>neuromodulation</a:t>
            </a:r>
            <a:r>
              <a:rPr lang="en-US" sz="1200" dirty="0"/>
              <a:t> in deep neural networks to learn adaptive </a:t>
            </a:r>
            <a:r>
              <a:rPr lang="en-US" sz="1200" dirty="0" err="1"/>
              <a:t>behaviours</a:t>
            </a:r>
            <a:r>
              <a:rPr lang="en-US" sz="1200" dirty="0"/>
              <a:t>”.  N. </a:t>
            </a:r>
            <a:r>
              <a:rPr lang="en-US" sz="1200" dirty="0" err="1"/>
              <a:t>Vecoven</a:t>
            </a:r>
            <a:r>
              <a:rPr lang="en-US" sz="1200" dirty="0"/>
              <a:t>, D. Ernst and G. </a:t>
            </a:r>
            <a:r>
              <a:rPr lang="en-US" sz="1200" dirty="0" err="1"/>
              <a:t>Drion</a:t>
            </a:r>
            <a:r>
              <a:rPr lang="en-US" sz="1200" dirty="0"/>
              <a:t>, 2020.</a:t>
            </a:r>
          </a:p>
        </p:txBody>
      </p:sp>
    </p:spTree>
    <p:extLst>
      <p:ext uri="{BB962C8B-B14F-4D97-AF65-F5344CB8AC3E}">
        <p14:creationId xmlns:p14="http://schemas.microsoft.com/office/powerpoint/2010/main" val="313661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2744" y="2275114"/>
            <a:ext cx="9938655" cy="4401205"/>
          </a:xfrm>
          <a:prstGeom prst="rect">
            <a:avLst/>
          </a:prstGeom>
        </p:spPr>
        <p:txBody>
          <a:bodyPr wrap="square">
            <a:spAutoFit/>
          </a:bodyPr>
          <a:lstStyle/>
          <a:p>
            <a:pPr>
              <a:spcAft>
                <a:spcPts val="800"/>
              </a:spcAft>
            </a:pPr>
            <a:r>
              <a:rPr lang="en-US" sz="2000" i="1" dirty="0">
                <a:solidFill>
                  <a:srgbClr val="000000"/>
                </a:solidFill>
                <a:latin typeface="Verdana" panose="020B0604030504040204" pitchFamily="34" charset="0"/>
              </a:rPr>
              <a:t>What types of power system problems can one resolve with machine learning?</a:t>
            </a:r>
          </a:p>
          <a:p>
            <a:pPr>
              <a:spcAft>
                <a:spcPts val="800"/>
              </a:spcAft>
            </a:pPr>
            <a:endParaRPr lang="en-US" sz="2000" dirty="0">
              <a:solidFill>
                <a:srgbClr val="222222"/>
              </a:solidFill>
              <a:latin typeface="Calibri" panose="020F0502020204030204" pitchFamily="34" charset="0"/>
            </a:endParaRPr>
          </a:p>
          <a:p>
            <a:pPr>
              <a:spcAft>
                <a:spcPts val="800"/>
              </a:spcAft>
            </a:pPr>
            <a:r>
              <a:rPr lang="en-US" sz="2000" dirty="0">
                <a:solidFill>
                  <a:srgbClr val="000000"/>
                </a:solidFill>
                <a:latin typeface="Verdana" panose="020B0604030504040204" pitchFamily="34" charset="0"/>
              </a:rPr>
              <a:t>We could potentially address them all, but I fear that the power system community will not address many of them in the future. Why? Because the power system community will never be able to attract enough bright machine-learning scientists who prefer the high-paying salaries of major companies and corporations  (e.g., Facebook, Google) or working on problems related to robotics that they believe are ‘fancier’. The power system community should therefore scale back its ambitions to build a very intelligent grid and focus on the building of grids which do not require a lot of intelligence to be effectively operated.</a:t>
            </a:r>
            <a:endParaRPr lang="en-US" sz="2000" dirty="0">
              <a:solidFill>
                <a:srgbClr val="222222"/>
              </a:solidFill>
              <a:latin typeface="Calibri" panose="020F0502020204030204" pitchFamily="34" charset="0"/>
            </a:endParaRPr>
          </a:p>
          <a:p>
            <a:pPr>
              <a:spcAft>
                <a:spcPts val="800"/>
              </a:spcAft>
            </a:pPr>
            <a:r>
              <a:rPr lang="en-US" sz="2000" dirty="0">
                <a:solidFill>
                  <a:srgbClr val="000000"/>
                </a:solidFill>
                <a:latin typeface="Verdana" panose="020B0604030504040204" pitchFamily="34" charset="0"/>
              </a:rPr>
              <a:t> </a:t>
            </a:r>
            <a:endParaRPr lang="en-US" sz="2000" b="0" i="0" dirty="0">
              <a:solidFill>
                <a:srgbClr val="222222"/>
              </a:solidFill>
              <a:effectLst/>
              <a:latin typeface="Calibri" panose="020F0502020204030204" pitchFamily="34" charset="0"/>
            </a:endParaRPr>
          </a:p>
        </p:txBody>
      </p:sp>
      <p:sp>
        <p:nvSpPr>
          <p:cNvPr id="6" name="Rectangle 5"/>
          <p:cNvSpPr/>
          <p:nvPr/>
        </p:nvSpPr>
        <p:spPr>
          <a:xfrm>
            <a:off x="435430" y="577584"/>
            <a:ext cx="11342913" cy="584775"/>
          </a:xfrm>
          <a:prstGeom prst="rect">
            <a:avLst/>
          </a:prstGeom>
        </p:spPr>
        <p:txBody>
          <a:bodyPr wrap="square">
            <a:spAutoFit/>
          </a:bodyPr>
          <a:lstStyle/>
          <a:p>
            <a:r>
              <a:rPr lang="en-US" sz="3200" dirty="0"/>
              <a:t>A question that I was asked a few months ago, and my answer</a:t>
            </a:r>
          </a:p>
        </p:txBody>
      </p:sp>
    </p:spTree>
    <p:extLst>
      <p:ext uri="{BB962C8B-B14F-4D97-AF65-F5344CB8AC3E}">
        <p14:creationId xmlns:p14="http://schemas.microsoft.com/office/powerpoint/2010/main" val="416518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10515600" cy="1325563"/>
          </a:xfrm>
        </p:spPr>
        <p:txBody>
          <a:bodyPr>
            <a:normAutofit/>
          </a:bodyPr>
          <a:lstStyle/>
          <a:p>
            <a:r>
              <a:rPr lang="en-US" sz="3600" dirty="0">
                <a:latin typeface="+mn-lt"/>
              </a:rPr>
              <a:t>But what if big tech was disrupting the energy industry with its fancy AI solutions?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4" y="1887411"/>
            <a:ext cx="5744543" cy="4380630"/>
          </a:xfrm>
          <a:prstGeom prst="rect">
            <a:avLst/>
          </a:prstGeom>
        </p:spPr>
      </p:pic>
      <p:sp>
        <p:nvSpPr>
          <p:cNvPr id="7" name="Rectangle 6"/>
          <p:cNvSpPr/>
          <p:nvPr/>
        </p:nvSpPr>
        <p:spPr>
          <a:xfrm>
            <a:off x="7094099" y="1743726"/>
            <a:ext cx="4335901" cy="4524315"/>
          </a:xfrm>
          <a:prstGeom prst="rect">
            <a:avLst/>
          </a:prstGeom>
        </p:spPr>
        <p:txBody>
          <a:bodyPr wrap="square">
            <a:spAutoFit/>
          </a:bodyPr>
          <a:lstStyle/>
          <a:p>
            <a:r>
              <a:rPr lang="en-US" sz="3200" dirty="0"/>
              <a:t>Autonomous electrical vehicle going out to collect electricity that is discharged into domestic batteries afterwards. </a:t>
            </a:r>
          </a:p>
          <a:p>
            <a:endParaRPr lang="en-US" sz="3200" dirty="0"/>
          </a:p>
          <a:p>
            <a:r>
              <a:rPr lang="en-US" sz="3200" dirty="0"/>
              <a:t>No need to be connected to the electrical grid anymore. </a:t>
            </a:r>
          </a:p>
        </p:txBody>
      </p:sp>
    </p:spTree>
    <p:extLst>
      <p:ext uri="{BB962C8B-B14F-4D97-AF65-F5344CB8AC3E}">
        <p14:creationId xmlns:p14="http://schemas.microsoft.com/office/powerpoint/2010/main" val="84809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7499" y="1206674"/>
            <a:ext cx="4335901" cy="4893647"/>
          </a:xfrm>
          <a:prstGeom prst="rect">
            <a:avLst/>
          </a:prstGeom>
        </p:spPr>
        <p:txBody>
          <a:bodyPr wrap="square">
            <a:spAutoFit/>
          </a:bodyPr>
          <a:lstStyle/>
          <a:p>
            <a:r>
              <a:rPr lang="fr-BE" sz="2800" dirty="0"/>
              <a:t>Self-</a:t>
            </a:r>
            <a:r>
              <a:rPr lang="fr-BE" sz="2800" dirty="0" err="1"/>
              <a:t>driving</a:t>
            </a:r>
            <a:r>
              <a:rPr lang="fr-BE" sz="2800" dirty="0"/>
              <a:t> EV cars </a:t>
            </a:r>
            <a:r>
              <a:rPr lang="fr-BE" sz="2800" dirty="0" err="1"/>
              <a:t>could</a:t>
            </a:r>
            <a:r>
              <a:rPr lang="fr-BE" sz="2800" dirty="0"/>
              <a:t> </a:t>
            </a:r>
            <a:r>
              <a:rPr lang="fr-BE" sz="2800" dirty="0" err="1"/>
              <a:t>be</a:t>
            </a:r>
            <a:r>
              <a:rPr lang="fr-BE" sz="2800" dirty="0"/>
              <a:t> </a:t>
            </a:r>
            <a:r>
              <a:rPr lang="fr-BE" sz="2800" dirty="0" err="1"/>
              <a:t>charged</a:t>
            </a:r>
            <a:r>
              <a:rPr lang="fr-BE" sz="2800" dirty="0"/>
              <a:t> </a:t>
            </a:r>
            <a:r>
              <a:rPr lang="fr-BE" sz="2800" dirty="0" err="1"/>
              <a:t>next</a:t>
            </a:r>
            <a:r>
              <a:rPr lang="fr-BE" sz="2800" dirty="0"/>
              <a:t> to </a:t>
            </a:r>
            <a:r>
              <a:rPr lang="fr-BE" sz="2800" dirty="0" err="1"/>
              <a:t>electricity</a:t>
            </a:r>
            <a:r>
              <a:rPr lang="fr-BE" sz="2800" dirty="0"/>
              <a:t> sources at a cheap </a:t>
            </a:r>
            <a:r>
              <a:rPr lang="fr-BE" sz="2800" dirty="0" err="1"/>
              <a:t>price</a:t>
            </a:r>
            <a:r>
              <a:rPr lang="fr-BE" sz="2800" dirty="0"/>
              <a:t>. </a:t>
            </a:r>
            <a:r>
              <a:rPr lang="fr-BE" sz="2800" dirty="0" err="1"/>
              <a:t>Afterwards</a:t>
            </a:r>
            <a:r>
              <a:rPr lang="fr-BE" sz="2800" dirty="0"/>
              <a:t>, </a:t>
            </a:r>
            <a:r>
              <a:rPr lang="fr-BE" sz="2800" dirty="0" err="1"/>
              <a:t>EVs</a:t>
            </a:r>
            <a:r>
              <a:rPr lang="fr-BE" sz="2800" dirty="0"/>
              <a:t> </a:t>
            </a:r>
            <a:r>
              <a:rPr lang="fr-BE" sz="2800" dirty="0" err="1"/>
              <a:t>could</a:t>
            </a:r>
            <a:r>
              <a:rPr lang="fr-BE" sz="2800" dirty="0"/>
              <a:t> </a:t>
            </a:r>
            <a:r>
              <a:rPr lang="fr-BE" sz="2800" dirty="0" err="1"/>
              <a:t>directly</a:t>
            </a:r>
            <a:r>
              <a:rPr lang="fr-BE" sz="2800" dirty="0"/>
              <a:t> </a:t>
            </a:r>
            <a:r>
              <a:rPr lang="fr-BE" sz="2800" dirty="0" err="1"/>
              <a:t>sell</a:t>
            </a:r>
            <a:r>
              <a:rPr lang="fr-BE" sz="2800" dirty="0"/>
              <a:t> </a:t>
            </a:r>
            <a:r>
              <a:rPr lang="fr-BE" sz="2800" dirty="0" err="1"/>
              <a:t>their</a:t>
            </a:r>
            <a:r>
              <a:rPr lang="fr-BE" sz="2800" dirty="0"/>
              <a:t> </a:t>
            </a:r>
            <a:r>
              <a:rPr lang="fr-BE" sz="2800" dirty="0" err="1"/>
              <a:t>electricity</a:t>
            </a:r>
            <a:r>
              <a:rPr lang="fr-BE" sz="2800" dirty="0"/>
              <a:t> (</a:t>
            </a:r>
            <a:r>
              <a:rPr lang="fr-BE" sz="2800" dirty="0" err="1"/>
              <a:t>without</a:t>
            </a:r>
            <a:r>
              <a:rPr lang="fr-BE" sz="2800" dirty="0"/>
              <a:t> </a:t>
            </a:r>
            <a:r>
              <a:rPr lang="fr-BE" sz="2800" dirty="0" err="1"/>
              <a:t>using</a:t>
            </a:r>
            <a:r>
              <a:rPr lang="fr-BE" sz="2800" dirty="0"/>
              <a:t> the </a:t>
            </a:r>
            <a:r>
              <a:rPr lang="fr-BE" sz="2800" dirty="0" err="1"/>
              <a:t>grid</a:t>
            </a:r>
            <a:r>
              <a:rPr lang="fr-BE" sz="2800" dirty="0"/>
              <a:t>) to </a:t>
            </a:r>
            <a:r>
              <a:rPr lang="fr-BE" sz="2800" dirty="0" err="1"/>
              <a:t>any</a:t>
            </a:r>
            <a:r>
              <a:rPr lang="fr-BE" sz="2800" dirty="0"/>
              <a:t> </a:t>
            </a:r>
            <a:r>
              <a:rPr lang="fr-BE" sz="2800" dirty="0" err="1"/>
              <a:t>electricity</a:t>
            </a:r>
            <a:r>
              <a:rPr lang="fr-BE" sz="2800" dirty="0"/>
              <a:t> consumer at a </a:t>
            </a:r>
            <a:r>
              <a:rPr lang="fr-BE" sz="2800" dirty="0" err="1"/>
              <a:t>higher</a:t>
            </a:r>
            <a:r>
              <a:rPr lang="fr-BE" sz="2800" dirty="0"/>
              <a:t> </a:t>
            </a:r>
            <a:r>
              <a:rPr lang="fr-BE" sz="2800" dirty="0" err="1"/>
              <a:t>price</a:t>
            </a:r>
            <a:r>
              <a:rPr lang="fr-BE" sz="2800" dirty="0"/>
              <a:t>. As </a:t>
            </a:r>
            <a:r>
              <a:rPr lang="fr-BE" sz="2800" dirty="0" err="1"/>
              <a:t>such</a:t>
            </a:r>
            <a:r>
              <a:rPr lang="fr-BE" sz="2800" dirty="0"/>
              <a:t>, </a:t>
            </a:r>
            <a:r>
              <a:rPr lang="fr-BE" sz="2800" dirty="0" err="1"/>
              <a:t>they</a:t>
            </a:r>
            <a:r>
              <a:rPr lang="fr-BE" sz="2800" dirty="0"/>
              <a:t> </a:t>
            </a:r>
            <a:r>
              <a:rPr lang="fr-BE" sz="2800" dirty="0" err="1"/>
              <a:t>will</a:t>
            </a:r>
            <a:r>
              <a:rPr lang="fr-BE" sz="2800" dirty="0"/>
              <a:t> </a:t>
            </a:r>
            <a:r>
              <a:rPr lang="fr-BE" sz="2800" dirty="0" err="1"/>
              <a:t>act</a:t>
            </a:r>
            <a:r>
              <a:rPr lang="fr-BE" sz="2800" dirty="0"/>
              <a:t> as a </a:t>
            </a:r>
            <a:r>
              <a:rPr lang="fr-BE" sz="2800" dirty="0" err="1">
                <a:solidFill>
                  <a:srgbClr val="FF0000"/>
                </a:solidFill>
              </a:rPr>
              <a:t>true</a:t>
            </a:r>
            <a:r>
              <a:rPr lang="fr-BE" sz="2800" dirty="0">
                <a:solidFill>
                  <a:srgbClr val="FF0000"/>
                </a:solidFill>
              </a:rPr>
              <a:t> </a:t>
            </a:r>
            <a:r>
              <a:rPr lang="fr-BE" sz="2800" dirty="0" err="1">
                <a:solidFill>
                  <a:srgbClr val="FF0000"/>
                </a:solidFill>
              </a:rPr>
              <a:t>competitor</a:t>
            </a:r>
            <a:r>
              <a:rPr lang="fr-BE" sz="2800" dirty="0">
                <a:solidFill>
                  <a:srgbClr val="FF0000"/>
                </a:solidFill>
              </a:rPr>
              <a:t> for the utility </a:t>
            </a:r>
            <a:r>
              <a:rPr lang="fr-BE" sz="2800" dirty="0" err="1">
                <a:solidFill>
                  <a:srgbClr val="FF0000"/>
                </a:solidFill>
              </a:rPr>
              <a:t>grid</a:t>
            </a:r>
            <a:r>
              <a:rPr lang="fr-BE" sz="2800" dirty="0"/>
              <a:t>.</a:t>
            </a:r>
          </a:p>
          <a:p>
            <a:endParaRPr lang="en-US" sz="32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06" y="1110488"/>
            <a:ext cx="7313566" cy="4616068"/>
          </a:xfrm>
          <a:prstGeom prst="rect">
            <a:avLst/>
          </a:prstGeom>
        </p:spPr>
      </p:pic>
    </p:spTree>
    <p:extLst>
      <p:ext uri="{BB962C8B-B14F-4D97-AF65-F5344CB8AC3E}">
        <p14:creationId xmlns:p14="http://schemas.microsoft.com/office/powerpoint/2010/main" val="25408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9970" y="867682"/>
            <a:ext cx="10515600" cy="4351338"/>
          </a:xfrm>
        </p:spPr>
        <p:txBody>
          <a:bodyPr>
            <a:normAutofit/>
          </a:bodyPr>
          <a:lstStyle/>
          <a:p>
            <a:pPr marL="0" indent="0">
              <a:buNone/>
            </a:pPr>
            <a:r>
              <a:rPr lang="en-US" dirty="0"/>
              <a:t>1. Outperform supervised learning algorithms but more tuning is often necessary as well as much higher computational costs for training.</a:t>
            </a:r>
          </a:p>
          <a:p>
            <a:pPr marL="0" indent="0">
              <a:buNone/>
            </a:pPr>
            <a:endParaRPr lang="en-US" dirty="0"/>
          </a:p>
          <a:p>
            <a:pPr marL="0" indent="0">
              <a:buNone/>
            </a:pPr>
            <a:r>
              <a:rPr lang="en-US" dirty="0"/>
              <a:t>2. Dedicated hardware architectures have been developed for training and executing those networks (e.g., GPU networks).</a:t>
            </a:r>
          </a:p>
          <a:p>
            <a:pPr marL="0" indent="0">
              <a:buNone/>
            </a:pPr>
            <a:endParaRPr lang="en-US" dirty="0"/>
          </a:p>
          <a:p>
            <a:pPr marL="0" indent="0">
              <a:buNone/>
            </a:pPr>
            <a:r>
              <a:rPr lang="en-US" dirty="0"/>
              <a:t>3. Open-source software libraries for designing and training DNNs are available and very well created. The most popular ones include:  </a:t>
            </a:r>
            <a:r>
              <a:rPr lang="en-US" dirty="0" err="1"/>
              <a:t>PyTorch</a:t>
            </a:r>
            <a:r>
              <a:rPr lang="en-US" dirty="0"/>
              <a:t> (Facebook’s AI Research Lab) or </a:t>
            </a:r>
            <a:r>
              <a:rPr lang="en-US" dirty="0" err="1"/>
              <a:t>Tensorflow</a:t>
            </a:r>
            <a:r>
              <a:rPr lang="en-US" dirty="0"/>
              <a:t> (Google Brain).</a:t>
            </a:r>
          </a:p>
        </p:txBody>
      </p:sp>
      <p:pic>
        <p:nvPicPr>
          <p:cNvPr id="2050" name="Picture 2" descr="TensorFlow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004" y="4971823"/>
            <a:ext cx="20955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
          <a:srcRect t="21481" b="16550"/>
          <a:stretch/>
        </p:blipFill>
        <p:spPr>
          <a:xfrm>
            <a:off x="2803751" y="5355770"/>
            <a:ext cx="2143125" cy="1328059"/>
          </a:xfrm>
          <a:prstGeom prst="rect">
            <a:avLst/>
          </a:prstGeom>
        </p:spPr>
      </p:pic>
    </p:spTree>
    <p:extLst>
      <p:ext uri="{BB962C8B-B14F-4D97-AF65-F5344CB8AC3E}">
        <p14:creationId xmlns:p14="http://schemas.microsoft.com/office/powerpoint/2010/main" val="248597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2788"/>
            <a:ext cx="10515600" cy="1325563"/>
          </a:xfrm>
        </p:spPr>
        <p:txBody>
          <a:bodyPr/>
          <a:lstStyle/>
          <a:p>
            <a:r>
              <a:rPr lang="en-US" dirty="0">
                <a:latin typeface="+mn-lt"/>
              </a:rPr>
              <a:t>2. </a:t>
            </a:r>
            <a:r>
              <a:rPr lang="en-US" dirty="0" err="1">
                <a:latin typeface="+mn-lt"/>
              </a:rPr>
              <a:t>Generalised</a:t>
            </a:r>
            <a:r>
              <a:rPr lang="en-US" dirty="0">
                <a:latin typeface="+mn-lt"/>
              </a:rPr>
              <a:t> adversarial nets (GANs) </a:t>
            </a:r>
          </a:p>
        </p:txBody>
      </p:sp>
      <p:pic>
        <p:nvPicPr>
          <p:cNvPr id="4" name="Image 3"/>
          <p:cNvPicPr>
            <a:picLocks noChangeAspect="1"/>
          </p:cNvPicPr>
          <p:nvPr/>
        </p:nvPicPr>
        <p:blipFill>
          <a:blip r:embed="rId2"/>
          <a:stretch>
            <a:fillRect/>
          </a:stretch>
        </p:blipFill>
        <p:spPr>
          <a:xfrm>
            <a:off x="1591355" y="1508351"/>
            <a:ext cx="8791575" cy="4733925"/>
          </a:xfrm>
          <a:prstGeom prst="rect">
            <a:avLst/>
          </a:prstGeom>
        </p:spPr>
      </p:pic>
    </p:spTree>
    <p:extLst>
      <p:ext uri="{BB962C8B-B14F-4D97-AF65-F5344CB8AC3E}">
        <p14:creationId xmlns:p14="http://schemas.microsoft.com/office/powerpoint/2010/main" val="170176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amples of Photorealistic GAN Generated F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061" y="648429"/>
            <a:ext cx="7235824" cy="5404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6027" y="6168355"/>
            <a:ext cx="9557657" cy="646331"/>
          </a:xfrm>
          <a:prstGeom prst="rect">
            <a:avLst/>
          </a:prstGeom>
        </p:spPr>
        <p:txBody>
          <a:bodyPr wrap="square">
            <a:spAutoFit/>
          </a:bodyPr>
          <a:lstStyle/>
          <a:p>
            <a:r>
              <a:rPr lang="en-US" dirty="0">
                <a:latin typeface="Helvetica Neue"/>
              </a:rPr>
              <a:t>Examples of Photorealistic GAN-Generated </a:t>
            </a:r>
            <a:r>
              <a:rPr lang="en-US" dirty="0" err="1">
                <a:latin typeface="Helvetica Neue"/>
              </a:rPr>
              <a:t>Faces.Taken</a:t>
            </a:r>
            <a:r>
              <a:rPr lang="en-US" dirty="0">
                <a:latin typeface="Helvetica Neue"/>
              </a:rPr>
              <a:t> from Progressive Growing of GANs for Improved Quality, Stability, and Variation, 2017</a:t>
            </a:r>
            <a:endParaRPr lang="en-US" dirty="0"/>
          </a:p>
        </p:txBody>
      </p:sp>
    </p:spTree>
    <p:extLst>
      <p:ext uri="{BB962C8B-B14F-4D97-AF65-F5344CB8AC3E}">
        <p14:creationId xmlns:p14="http://schemas.microsoft.com/office/powerpoint/2010/main" val="260911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792" y="3193597"/>
            <a:ext cx="9553575" cy="3533775"/>
          </a:xfrm>
          <a:prstGeom prst="rect">
            <a:avLst/>
          </a:prstGeom>
        </p:spPr>
      </p:pic>
      <p:pic>
        <p:nvPicPr>
          <p:cNvPr id="5" name="Image 4"/>
          <p:cNvPicPr>
            <a:picLocks noChangeAspect="1"/>
          </p:cNvPicPr>
          <p:nvPr/>
        </p:nvPicPr>
        <p:blipFill>
          <a:blip r:embed="rId3"/>
          <a:stretch>
            <a:fillRect/>
          </a:stretch>
        </p:blipFill>
        <p:spPr>
          <a:xfrm>
            <a:off x="851127" y="171450"/>
            <a:ext cx="5286375" cy="3152775"/>
          </a:xfrm>
          <a:prstGeom prst="rect">
            <a:avLst/>
          </a:prstGeom>
        </p:spPr>
      </p:pic>
      <p:sp>
        <p:nvSpPr>
          <p:cNvPr id="6" name="Rectangle 5"/>
          <p:cNvSpPr/>
          <p:nvPr/>
        </p:nvSpPr>
        <p:spPr>
          <a:xfrm>
            <a:off x="6400800" y="668731"/>
            <a:ext cx="5268686" cy="707886"/>
          </a:xfrm>
          <a:prstGeom prst="rect">
            <a:avLst/>
          </a:prstGeom>
        </p:spPr>
        <p:txBody>
          <a:bodyPr wrap="square">
            <a:spAutoFit/>
          </a:bodyPr>
          <a:lstStyle/>
          <a:p>
            <a:r>
              <a:rPr lang="en-US" sz="2000" dirty="0"/>
              <a:t>Left: The architecture of a  GAN used for a wind/solar generation scenario. </a:t>
            </a:r>
          </a:p>
        </p:txBody>
      </p:sp>
      <p:sp>
        <p:nvSpPr>
          <p:cNvPr id="7" name="Rectangle 6"/>
          <p:cNvSpPr/>
          <p:nvPr/>
        </p:nvSpPr>
        <p:spPr>
          <a:xfrm>
            <a:off x="6400800" y="2388674"/>
            <a:ext cx="5268686" cy="400110"/>
          </a:xfrm>
          <a:prstGeom prst="rect">
            <a:avLst/>
          </a:prstGeom>
        </p:spPr>
        <p:txBody>
          <a:bodyPr wrap="square">
            <a:spAutoFit/>
          </a:bodyPr>
          <a:lstStyle/>
          <a:p>
            <a:r>
              <a:rPr lang="en-US" sz="2000" dirty="0"/>
              <a:t>Below: Generated scenarios versus real-life ones. </a:t>
            </a:r>
          </a:p>
        </p:txBody>
      </p:sp>
      <p:sp>
        <p:nvSpPr>
          <p:cNvPr id="8" name="Rectangle 7"/>
          <p:cNvSpPr/>
          <p:nvPr/>
        </p:nvSpPr>
        <p:spPr>
          <a:xfrm>
            <a:off x="185056" y="6472145"/>
            <a:ext cx="11593286" cy="276999"/>
          </a:xfrm>
          <a:prstGeom prst="rect">
            <a:avLst/>
          </a:prstGeom>
        </p:spPr>
        <p:txBody>
          <a:bodyPr wrap="square">
            <a:spAutoFit/>
          </a:bodyPr>
          <a:lstStyle/>
          <a:p>
            <a:r>
              <a:rPr lang="fr-BE" sz="1200" dirty="0"/>
              <a:t>Figures </a:t>
            </a:r>
            <a:r>
              <a:rPr lang="fr-BE" sz="1200" dirty="0" err="1"/>
              <a:t>taken</a:t>
            </a:r>
            <a:r>
              <a:rPr lang="fr-BE" sz="1200" dirty="0"/>
              <a:t> </a:t>
            </a:r>
            <a:r>
              <a:rPr lang="fr-BE" sz="1200" dirty="0" err="1"/>
              <a:t>from</a:t>
            </a:r>
            <a:r>
              <a:rPr lang="fr-BE" sz="1200" dirty="0"/>
              <a:t>:</a:t>
            </a:r>
            <a:r>
              <a:rPr lang="en-US" sz="1200" dirty="0"/>
              <a:t>  “Model-Free Renewable Scenario Generation Using Generative Adversarial Networks”. </a:t>
            </a:r>
            <a:r>
              <a:rPr lang="de-DE" sz="1200" dirty="0" err="1"/>
              <a:t>Yize</a:t>
            </a:r>
            <a:r>
              <a:rPr lang="de-DE" sz="1200" dirty="0"/>
              <a:t> Chen, </a:t>
            </a:r>
            <a:r>
              <a:rPr lang="de-DE" sz="1200" dirty="0" err="1"/>
              <a:t>Yishen</a:t>
            </a:r>
            <a:r>
              <a:rPr lang="de-DE" sz="1200" dirty="0"/>
              <a:t> Wang, Daniel Kirschen </a:t>
            </a:r>
            <a:r>
              <a:rPr lang="de-DE" sz="1200" dirty="0" err="1"/>
              <a:t>and</a:t>
            </a:r>
            <a:r>
              <a:rPr lang="de-DE" sz="1200" dirty="0"/>
              <a:t> </a:t>
            </a:r>
            <a:r>
              <a:rPr lang="de-DE" sz="1200" dirty="0" err="1"/>
              <a:t>Baosen</a:t>
            </a:r>
            <a:r>
              <a:rPr lang="de-DE" sz="1200" dirty="0"/>
              <a:t> Zhang, 2018.</a:t>
            </a:r>
            <a:r>
              <a:rPr lang="en-US" sz="1200" dirty="0"/>
              <a:t> </a:t>
            </a:r>
          </a:p>
        </p:txBody>
      </p:sp>
    </p:spTree>
    <p:extLst>
      <p:ext uri="{BB962C8B-B14F-4D97-AF65-F5344CB8AC3E}">
        <p14:creationId xmlns:p14="http://schemas.microsoft.com/office/powerpoint/2010/main" val="321853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6210" y="5339131"/>
            <a:ext cx="3052219" cy="707886"/>
          </a:xfrm>
          <a:prstGeom prst="rect">
            <a:avLst/>
          </a:prstGeom>
        </p:spPr>
        <p:txBody>
          <a:bodyPr wrap="square">
            <a:spAutoFit/>
          </a:bodyPr>
          <a:lstStyle/>
          <a:p>
            <a:r>
              <a:rPr lang="en-GB" sz="4000" dirty="0"/>
              <a:t>Agent </a:t>
            </a:r>
            <a:endParaRPr lang="fr-BE" sz="4000" dirty="0"/>
          </a:p>
        </p:txBody>
      </p:sp>
      <p:sp>
        <p:nvSpPr>
          <p:cNvPr id="7" name="Rectangle 6"/>
          <p:cNvSpPr/>
          <p:nvPr/>
        </p:nvSpPr>
        <p:spPr>
          <a:xfrm>
            <a:off x="4554210" y="2093575"/>
            <a:ext cx="3052219" cy="707886"/>
          </a:xfrm>
          <a:prstGeom prst="rect">
            <a:avLst/>
          </a:prstGeom>
        </p:spPr>
        <p:txBody>
          <a:bodyPr wrap="square">
            <a:spAutoFit/>
          </a:bodyPr>
          <a:lstStyle/>
          <a:p>
            <a:r>
              <a:rPr lang="fr-BE" sz="4000" dirty="0" err="1"/>
              <a:t>Environment</a:t>
            </a:r>
            <a:endParaRPr lang="fr-BE" sz="4000" dirty="0"/>
          </a:p>
        </p:txBody>
      </p:sp>
      <p:sp>
        <p:nvSpPr>
          <p:cNvPr id="11" name="Flèche courbée vers la droite 10"/>
          <p:cNvSpPr/>
          <p:nvPr/>
        </p:nvSpPr>
        <p:spPr>
          <a:xfrm>
            <a:off x="3471880" y="2428880"/>
            <a:ext cx="939462" cy="3386137"/>
          </a:xfrm>
          <a:prstGeom prst="curvedRightArrow">
            <a:avLst>
              <a:gd name="adj1" fmla="val 6169"/>
              <a:gd name="adj2" fmla="val 20478"/>
              <a:gd name="adj3" fmla="val 21911"/>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5" name="Rectangle 14"/>
          <p:cNvSpPr/>
          <p:nvPr/>
        </p:nvSpPr>
        <p:spPr>
          <a:xfrm>
            <a:off x="2173508" y="3593242"/>
            <a:ext cx="3052219" cy="954107"/>
          </a:xfrm>
          <a:prstGeom prst="rect">
            <a:avLst/>
          </a:prstGeom>
        </p:spPr>
        <p:txBody>
          <a:bodyPr wrap="square">
            <a:spAutoFit/>
          </a:bodyPr>
          <a:lstStyle/>
          <a:p>
            <a:r>
              <a:rPr lang="en-GB" sz="2800" dirty="0"/>
              <a:t>state</a:t>
            </a:r>
          </a:p>
          <a:p>
            <a:r>
              <a:rPr lang="en-GB" sz="2800" dirty="0"/>
              <a:t>reward </a:t>
            </a:r>
            <a:endParaRPr lang="fr-BE" sz="2800" dirty="0"/>
          </a:p>
        </p:txBody>
      </p:sp>
      <p:sp>
        <p:nvSpPr>
          <p:cNvPr id="16" name="Flèche courbée vers la droite 15"/>
          <p:cNvSpPr/>
          <p:nvPr/>
        </p:nvSpPr>
        <p:spPr>
          <a:xfrm rot="10800000">
            <a:off x="7571835" y="2377226"/>
            <a:ext cx="939462" cy="3386137"/>
          </a:xfrm>
          <a:prstGeom prst="curvedRightArrow">
            <a:avLst>
              <a:gd name="adj1" fmla="val 6169"/>
              <a:gd name="adj2" fmla="val 20478"/>
              <a:gd name="adj3" fmla="val 21911"/>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7" name="Rectangle 16"/>
          <p:cNvSpPr/>
          <p:nvPr/>
        </p:nvSpPr>
        <p:spPr>
          <a:xfrm>
            <a:off x="8720205" y="3808684"/>
            <a:ext cx="3052219" cy="523220"/>
          </a:xfrm>
          <a:prstGeom prst="rect">
            <a:avLst/>
          </a:prstGeom>
        </p:spPr>
        <p:txBody>
          <a:bodyPr wrap="square">
            <a:spAutoFit/>
          </a:bodyPr>
          <a:lstStyle/>
          <a:p>
            <a:r>
              <a:rPr lang="en-GB" sz="2800" dirty="0"/>
              <a:t>action</a:t>
            </a:r>
          </a:p>
        </p:txBody>
      </p:sp>
      <p:cxnSp>
        <p:nvCxnSpPr>
          <p:cNvPr id="14" name="Connecteur droit avec flèche 13"/>
          <p:cNvCxnSpPr/>
          <p:nvPr/>
        </p:nvCxnSpPr>
        <p:spPr>
          <a:xfrm flipV="1">
            <a:off x="1715751" y="4331904"/>
            <a:ext cx="497698" cy="440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87018" y="4704129"/>
            <a:ext cx="3052219" cy="461665"/>
          </a:xfrm>
          <a:prstGeom prst="rect">
            <a:avLst/>
          </a:prstGeom>
        </p:spPr>
        <p:txBody>
          <a:bodyPr wrap="square">
            <a:spAutoFit/>
          </a:bodyPr>
          <a:lstStyle/>
          <a:p>
            <a:r>
              <a:rPr lang="en-GB" sz="2400" dirty="0">
                <a:solidFill>
                  <a:srgbClr val="FF0000"/>
                </a:solidFill>
              </a:rPr>
              <a:t>numerical value</a:t>
            </a:r>
            <a:endParaRPr lang="fr-BE" sz="2400" dirty="0">
              <a:solidFill>
                <a:srgbClr val="FF0000"/>
              </a:solidFill>
            </a:endParaRPr>
          </a:p>
        </p:txBody>
      </p:sp>
      <p:sp>
        <p:nvSpPr>
          <p:cNvPr id="22" name="Titre 1"/>
          <p:cNvSpPr>
            <a:spLocks noGrp="1"/>
          </p:cNvSpPr>
          <p:nvPr>
            <p:ph type="ctrTitle"/>
          </p:nvPr>
        </p:nvSpPr>
        <p:spPr>
          <a:xfrm>
            <a:off x="515406" y="-1232588"/>
            <a:ext cx="11257017" cy="2342146"/>
          </a:xfrm>
        </p:spPr>
        <p:txBody>
          <a:bodyPr>
            <a:normAutofit/>
          </a:bodyPr>
          <a:lstStyle/>
          <a:p>
            <a:r>
              <a:rPr lang="fr-BE" sz="4400" dirty="0">
                <a:latin typeface="+mn-lt"/>
              </a:rPr>
              <a:t>3. </a:t>
            </a:r>
            <a:r>
              <a:rPr lang="fr-BE" sz="4400" dirty="0" err="1">
                <a:latin typeface="+mn-lt"/>
              </a:rPr>
              <a:t>Powerful</a:t>
            </a:r>
            <a:r>
              <a:rPr lang="fr-BE" sz="4400" dirty="0">
                <a:latin typeface="+mn-lt"/>
              </a:rPr>
              <a:t> new </a:t>
            </a:r>
            <a:r>
              <a:rPr lang="fr-BE" sz="4400" dirty="0" err="1">
                <a:latin typeface="+mn-lt"/>
              </a:rPr>
              <a:t>reinforcement</a:t>
            </a:r>
            <a:r>
              <a:rPr lang="fr-BE" sz="4400" dirty="0">
                <a:latin typeface="+mn-lt"/>
              </a:rPr>
              <a:t> </a:t>
            </a:r>
            <a:r>
              <a:rPr lang="fr-BE" sz="4400" dirty="0" err="1">
                <a:latin typeface="+mn-lt"/>
              </a:rPr>
              <a:t>learning</a:t>
            </a:r>
            <a:r>
              <a:rPr lang="fr-BE" sz="4400" dirty="0">
                <a:latin typeface="+mn-lt"/>
              </a:rPr>
              <a:t> agents</a:t>
            </a:r>
          </a:p>
        </p:txBody>
      </p:sp>
    </p:spTree>
    <p:extLst>
      <p:ext uri="{BB962C8B-B14F-4D97-AF65-F5344CB8AC3E}">
        <p14:creationId xmlns:p14="http://schemas.microsoft.com/office/powerpoint/2010/main" val="321255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 victoire d'AlphaGo sur l'humain au jeu de go à l'honneur dans un film  documenta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2" y="987786"/>
            <a:ext cx="8661854" cy="50884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71857" y="1269869"/>
            <a:ext cx="3320143" cy="4524315"/>
          </a:xfrm>
          <a:prstGeom prst="rect">
            <a:avLst/>
          </a:prstGeom>
        </p:spPr>
        <p:txBody>
          <a:bodyPr wrap="square">
            <a:spAutoFit/>
          </a:bodyPr>
          <a:lstStyle/>
          <a:p>
            <a:r>
              <a:rPr lang="en-US" i="1" dirty="0"/>
              <a:t>Lee Sedol, is a former South Korean professional Go player with a  9 dan ranking.</a:t>
            </a:r>
          </a:p>
          <a:p>
            <a:endParaRPr lang="en-US" i="1" dirty="0"/>
          </a:p>
          <a:p>
            <a:endParaRPr lang="en-US" i="1" dirty="0"/>
          </a:p>
          <a:p>
            <a:r>
              <a:rPr lang="en-US" i="1" dirty="0"/>
              <a:t>He was defeated by the computer program AlphaGo (based on RL algorithms combined with DNN) in a series in March 2016.</a:t>
            </a:r>
          </a:p>
          <a:p>
            <a:endParaRPr lang="en-US" i="1" dirty="0"/>
          </a:p>
          <a:p>
            <a:r>
              <a:rPr lang="en-US" i="1" dirty="0"/>
              <a:t>On 19 November 2019, Lee announced his retirement from professional play as artificial intelligence had created an opponent that "cannot be defeated." </a:t>
            </a:r>
          </a:p>
        </p:txBody>
      </p:sp>
    </p:spTree>
    <p:extLst>
      <p:ext uri="{BB962C8B-B14F-4D97-AF65-F5344CB8AC3E}">
        <p14:creationId xmlns:p14="http://schemas.microsoft.com/office/powerpoint/2010/main" val="179678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61891" y="5225347"/>
            <a:ext cx="3052219" cy="830997"/>
          </a:xfrm>
          <a:prstGeom prst="rect">
            <a:avLst/>
          </a:prstGeom>
        </p:spPr>
        <p:txBody>
          <a:bodyPr wrap="square">
            <a:spAutoFit/>
          </a:bodyPr>
          <a:lstStyle/>
          <a:p>
            <a:r>
              <a:rPr lang="en-GB" sz="2400" dirty="0"/>
              <a:t>The battery</a:t>
            </a:r>
          </a:p>
          <a:p>
            <a:r>
              <a:rPr lang="en-GB" sz="2400" dirty="0"/>
              <a:t>controller </a:t>
            </a:r>
            <a:endParaRPr lang="fr-BE" sz="2400" dirty="0"/>
          </a:p>
        </p:txBody>
      </p:sp>
      <p:sp>
        <p:nvSpPr>
          <p:cNvPr id="7" name="Flèche courbée vers la droite 6"/>
          <p:cNvSpPr/>
          <p:nvPr/>
        </p:nvSpPr>
        <p:spPr>
          <a:xfrm>
            <a:off x="3754908" y="2254709"/>
            <a:ext cx="939462" cy="3386137"/>
          </a:xfrm>
          <a:prstGeom prst="curvedRightArrow">
            <a:avLst>
              <a:gd name="adj1" fmla="val 6169"/>
              <a:gd name="adj2" fmla="val 20478"/>
              <a:gd name="adj3" fmla="val 21911"/>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8" name="Rectangle 7"/>
          <p:cNvSpPr/>
          <p:nvPr/>
        </p:nvSpPr>
        <p:spPr>
          <a:xfrm>
            <a:off x="499802" y="2689081"/>
            <a:ext cx="3052219" cy="2677656"/>
          </a:xfrm>
          <a:prstGeom prst="rect">
            <a:avLst/>
          </a:prstGeom>
        </p:spPr>
        <p:txBody>
          <a:bodyPr wrap="square">
            <a:spAutoFit/>
          </a:bodyPr>
          <a:lstStyle/>
          <a:p>
            <a:r>
              <a:rPr lang="en-GB" sz="2400" b="1" dirty="0"/>
              <a:t>State</a:t>
            </a:r>
            <a:r>
              <a:rPr lang="en-GB" sz="2400" dirty="0"/>
              <a:t>: (</a:t>
            </a:r>
            <a:r>
              <a:rPr lang="en-GB" sz="2400" dirty="0" err="1"/>
              <a:t>i</a:t>
            </a:r>
            <a:r>
              <a:rPr lang="en-GB" sz="2400" dirty="0"/>
              <a:t>) the battery level (ii)</a:t>
            </a:r>
          </a:p>
          <a:p>
            <a:r>
              <a:rPr lang="en-GB" sz="2400" i="1" dirty="0"/>
              <a:t>Everything you know about the market </a:t>
            </a:r>
          </a:p>
          <a:p>
            <a:r>
              <a:rPr lang="en-GB" sz="2400" b="1" dirty="0"/>
              <a:t>Reward:</a:t>
            </a:r>
            <a:r>
              <a:rPr lang="en-GB" sz="2400" dirty="0"/>
              <a:t> The money you make during the market period. </a:t>
            </a:r>
            <a:endParaRPr lang="fr-BE" sz="2400" dirty="0"/>
          </a:p>
        </p:txBody>
      </p:sp>
      <p:sp>
        <p:nvSpPr>
          <p:cNvPr id="9" name="Flèche courbée vers la droite 8"/>
          <p:cNvSpPr/>
          <p:nvPr/>
        </p:nvSpPr>
        <p:spPr>
          <a:xfrm rot="10800000">
            <a:off x="7854863" y="2203055"/>
            <a:ext cx="939462" cy="3386137"/>
          </a:xfrm>
          <a:prstGeom prst="curvedRightArrow">
            <a:avLst>
              <a:gd name="adj1" fmla="val 6169"/>
              <a:gd name="adj2" fmla="val 20478"/>
              <a:gd name="adj3" fmla="val 21911"/>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3" name="Rectangle 12"/>
          <p:cNvSpPr/>
          <p:nvPr/>
        </p:nvSpPr>
        <p:spPr>
          <a:xfrm>
            <a:off x="8902599" y="3419069"/>
            <a:ext cx="3052219" cy="1200329"/>
          </a:xfrm>
          <a:prstGeom prst="rect">
            <a:avLst/>
          </a:prstGeom>
        </p:spPr>
        <p:txBody>
          <a:bodyPr wrap="square">
            <a:spAutoFit/>
          </a:bodyPr>
          <a:lstStyle/>
          <a:p>
            <a:r>
              <a:rPr lang="en-GB" sz="2400" dirty="0"/>
              <a:t>The battery setting</a:t>
            </a:r>
            <a:endParaRPr lang="fr-BE" sz="2400" dirty="0"/>
          </a:p>
          <a:p>
            <a:r>
              <a:rPr lang="fr-BE" sz="2400" dirty="0"/>
              <a:t>for the </a:t>
            </a:r>
            <a:r>
              <a:rPr lang="fr-BE" sz="2400" dirty="0" err="1"/>
              <a:t>next</a:t>
            </a:r>
            <a:r>
              <a:rPr lang="fr-BE" sz="2400" dirty="0"/>
              <a:t> </a:t>
            </a:r>
            <a:r>
              <a:rPr lang="fr-BE" sz="2400" dirty="0" err="1"/>
              <a:t>market</a:t>
            </a:r>
            <a:r>
              <a:rPr lang="fr-BE" sz="2400" dirty="0"/>
              <a:t> </a:t>
            </a:r>
            <a:r>
              <a:rPr lang="fr-BE" sz="2400" dirty="0" err="1"/>
              <a:t>period</a:t>
            </a:r>
            <a:r>
              <a:rPr lang="fr-BE" sz="2400" dirty="0"/>
              <a:t>. </a:t>
            </a:r>
            <a:endParaRPr lang="en-GB" sz="2400" dirty="0"/>
          </a:p>
        </p:txBody>
      </p:sp>
      <p:pic>
        <p:nvPicPr>
          <p:cNvPr id="14" name="Image 13"/>
          <p:cNvPicPr>
            <a:picLocks noChangeAspect="1"/>
          </p:cNvPicPr>
          <p:nvPr/>
        </p:nvPicPr>
        <p:blipFill>
          <a:blip r:embed="rId2"/>
          <a:stretch>
            <a:fillRect/>
          </a:stretch>
        </p:blipFill>
        <p:spPr>
          <a:xfrm>
            <a:off x="4809444" y="1643743"/>
            <a:ext cx="1660487" cy="1150989"/>
          </a:xfrm>
          <a:prstGeom prst="rect">
            <a:avLst/>
          </a:prstGeom>
        </p:spPr>
      </p:pic>
      <p:sp>
        <p:nvSpPr>
          <p:cNvPr id="15" name="Rectangle 14"/>
          <p:cNvSpPr/>
          <p:nvPr/>
        </p:nvSpPr>
        <p:spPr>
          <a:xfrm>
            <a:off x="6469931" y="1839210"/>
            <a:ext cx="1820307" cy="830997"/>
          </a:xfrm>
          <a:prstGeom prst="rect">
            <a:avLst/>
          </a:prstGeom>
        </p:spPr>
        <p:txBody>
          <a:bodyPr wrap="none">
            <a:spAutoFit/>
          </a:bodyPr>
          <a:lstStyle/>
          <a:p>
            <a:r>
              <a:rPr lang="en-GB" sz="2400" dirty="0"/>
              <a:t>+ the energy </a:t>
            </a:r>
          </a:p>
          <a:p>
            <a:r>
              <a:rPr lang="en-GB" sz="2400" dirty="0"/>
              <a:t>market </a:t>
            </a:r>
            <a:endParaRPr lang="en-US" sz="2400" dirty="0"/>
          </a:p>
        </p:txBody>
      </p:sp>
    </p:spTree>
    <p:extLst>
      <p:ext uri="{BB962C8B-B14F-4D97-AF65-F5344CB8AC3E}">
        <p14:creationId xmlns:p14="http://schemas.microsoft.com/office/powerpoint/2010/main" val="22186572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2990</TotalTime>
  <Words>896</Words>
  <Application>Microsoft Office PowerPoint</Application>
  <PresentationFormat>Grand écran</PresentationFormat>
  <Paragraphs>78</Paragraphs>
  <Slides>24</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Eurostile</vt:lpstr>
      <vt:lpstr>Helvetica Neue</vt:lpstr>
      <vt:lpstr>Verdana</vt:lpstr>
      <vt:lpstr>Thème Office</vt:lpstr>
      <vt:lpstr>AI for energy: the uncertain promising opportunity</vt:lpstr>
      <vt:lpstr>“Recent” changes in AI: 1. Deep neural nets   </vt:lpstr>
      <vt:lpstr>Présentation PowerPoint</vt:lpstr>
      <vt:lpstr>2. Generalised adversarial nets (GANs) </vt:lpstr>
      <vt:lpstr>Présentation PowerPoint</vt:lpstr>
      <vt:lpstr>Présentation PowerPoint</vt:lpstr>
      <vt:lpstr>3. Powerful new reinforcement learning agents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But what if big tech was disrupting the energy industry with its fancy AI solutions?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dc:creator>
  <cp:lastModifiedBy>Damien Ernst</cp:lastModifiedBy>
  <cp:revision>68</cp:revision>
  <dcterms:created xsi:type="dcterms:W3CDTF">2016-05-05T17:08:34Z</dcterms:created>
  <dcterms:modified xsi:type="dcterms:W3CDTF">2020-11-15T14:36:30Z</dcterms:modified>
</cp:coreProperties>
</file>