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7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11/16/2020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1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9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1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19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82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4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2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2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11/16/2020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9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357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4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06" r:id="rId5"/>
    <p:sldLayoutId id="2147483912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lexis.messina@uliege.be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0A636B-CBA2-4C75-AAE9-6EA90FA65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98" r="23612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27" name="Rectangle 20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F37A25-C26A-4F19-AEE2-B59D51AF3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524" y="1340361"/>
            <a:ext cx="3729162" cy="3341700"/>
          </a:xfrm>
        </p:spPr>
        <p:txBody>
          <a:bodyPr>
            <a:normAutofit/>
          </a:bodyPr>
          <a:lstStyle/>
          <a:p>
            <a:pPr algn="r"/>
            <a:r>
              <a:rPr lang="fr-BE" sz="3600" i="1" dirty="0">
                <a:solidFill>
                  <a:schemeClr val="tx1"/>
                </a:solidFill>
              </a:rPr>
              <a:t>Jeu vidéo asymétrique </a:t>
            </a:r>
            <a:r>
              <a:rPr lang="fr-BE" sz="2400" i="1" dirty="0">
                <a:solidFill>
                  <a:schemeClr val="tx1"/>
                </a:solidFill>
              </a:rPr>
              <a:t>recherche et ouverture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7AC70A-F023-4E5F-97A5-EA9444CFD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284" y="4731476"/>
            <a:ext cx="3793642" cy="16240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BE" sz="1100" b="1" dirty="0">
                <a:solidFill>
                  <a:schemeClr val="tx1"/>
                </a:solidFill>
                <a:latin typeface="Avenir Next LT Pro Light" panose="020B0604020202020204" pitchFamily="34" charset="0"/>
                <a:cs typeface="Aharoni" panose="020B0604020202020204" pitchFamily="2" charset="-79"/>
              </a:rPr>
              <a:t>Alexis Messina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BE" sz="1100" dirty="0">
                <a:solidFill>
                  <a:schemeClr val="tx1"/>
                </a:solidFill>
                <a:latin typeface="Avenir Next LT Pro Light" panose="020B0604020202020204" pitchFamily="34" charset="0"/>
                <a:cs typeface="Aharoni" panose="020B0604020202020204" pitchFamily="2" charset="-79"/>
              </a:rPr>
              <a:t>Assistant au département Médias, Culture et Communication (</a:t>
            </a:r>
            <a:r>
              <a:rPr lang="fr-BE" sz="1100" dirty="0" err="1">
                <a:solidFill>
                  <a:schemeClr val="tx1"/>
                </a:solidFill>
                <a:latin typeface="Avenir Next LT Pro Light" panose="020B0604020202020204" pitchFamily="34" charset="0"/>
                <a:cs typeface="Aharoni" panose="020B0604020202020204" pitchFamily="2" charset="-79"/>
              </a:rPr>
              <a:t>ULiège</a:t>
            </a:r>
            <a:r>
              <a:rPr lang="fr-BE" sz="1100" dirty="0">
                <a:solidFill>
                  <a:schemeClr val="tx1"/>
                </a:solidFill>
                <a:latin typeface="Avenir Next LT Pro Light" panose="020B0604020202020204" pitchFamily="34" charset="0"/>
                <a:cs typeface="Aharoni" panose="020B0604020202020204" pitchFamily="2" charset="-79"/>
              </a:rPr>
              <a:t>), médiateur culturel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BE" sz="1100" dirty="0">
                <a:solidFill>
                  <a:schemeClr val="tx1"/>
                </a:solidFill>
                <a:latin typeface="Avenir Next LT Pro Light" panose="020B0604020202020204" pitchFamily="34" charset="0"/>
                <a:cs typeface="Aharoni" panose="020B0604020202020204" pitchFamily="2" charset="-79"/>
              </a:rPr>
              <a:t>Liège Game Lab | </a:t>
            </a:r>
            <a:r>
              <a:rPr lang="fr-BE" sz="1100" b="1" dirty="0">
                <a:solidFill>
                  <a:schemeClr val="tx1"/>
                </a:solidFill>
                <a:latin typeface="Avenir Next LT Pro Light" panose="020B0604020202020204" pitchFamily="34" charset="0"/>
                <a:cs typeface="Aharoni" panose="020B0604020202020204" pitchFamily="2" charset="-79"/>
                <a:hlinkClick r:id="rId3"/>
              </a:rPr>
              <a:t>alexis.messina@uliege.be</a:t>
            </a:r>
            <a:endParaRPr lang="fr-BE" sz="1100" b="1" dirty="0">
              <a:solidFill>
                <a:schemeClr val="tx1"/>
              </a:solidFill>
              <a:latin typeface="Avenir Next LT Pro Light" panose="020B0604020202020204" pitchFamily="34" charset="0"/>
              <a:cs typeface="Aharoni" panose="020B0604020202020204" pitchFamily="2" charset="-79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fr-BE" sz="1100" b="1" dirty="0">
              <a:solidFill>
                <a:schemeClr val="tx1"/>
              </a:solidFill>
              <a:latin typeface="Avenir Next LT Pro Light" panose="020B0604020202020204" pitchFamily="34" charset="0"/>
              <a:cs typeface="Aharoni" panose="020B0604020202020204" pitchFamily="2" charset="-79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BE" sz="1100" b="1" dirty="0">
                <a:solidFill>
                  <a:schemeClr val="tx1"/>
                </a:solidFill>
                <a:latin typeface="Avenir Next LT Pro Light" panose="020B0604020202020204" pitchFamily="34" charset="0"/>
                <a:cs typeface="Aharoni" panose="020B0604020202020204" pitchFamily="2" charset="-79"/>
              </a:rPr>
              <a:t>13 Novembre 2020 – Formation NUMBERS </a:t>
            </a:r>
            <a:r>
              <a:rPr lang="fr-BE" sz="1100" b="1" dirty="0" err="1">
                <a:solidFill>
                  <a:schemeClr val="tx1"/>
                </a:solidFill>
                <a:latin typeface="Avenir Next LT Pro Light" panose="020B0604020202020204" pitchFamily="34" charset="0"/>
                <a:cs typeface="Aharoni" panose="020B0604020202020204" pitchFamily="2" charset="-79"/>
              </a:rPr>
              <a:t>Arts&amp;Publics</a:t>
            </a:r>
            <a:endParaRPr lang="fr-BE" sz="1100" b="1" dirty="0">
              <a:solidFill>
                <a:schemeClr val="tx1"/>
              </a:solidFill>
              <a:latin typeface="Avenir Next LT Pro Light" panose="020B0604020202020204" pitchFamily="34" charset="0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4164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85705320-9B65-4BE0-B009-6F7F46AB4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174" y="1574800"/>
            <a:ext cx="6445652" cy="29623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ECFF819-E9E9-4772-92BF-27C8091BAE65}"/>
              </a:ext>
            </a:extLst>
          </p:cNvPr>
          <p:cNvSpPr txBox="1"/>
          <p:nvPr/>
        </p:nvSpPr>
        <p:spPr>
          <a:xfrm>
            <a:off x="3756257" y="4648200"/>
            <a:ext cx="46794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Un jeu vidéo asymétrique ne l’est pas toujours.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						#cliffanger</a:t>
            </a:r>
          </a:p>
        </p:txBody>
      </p:sp>
    </p:spTree>
    <p:extLst>
      <p:ext uri="{BB962C8B-B14F-4D97-AF65-F5344CB8AC3E}">
        <p14:creationId xmlns:p14="http://schemas.microsoft.com/office/powerpoint/2010/main" val="3849992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84EB61-33FC-4F67-B8AD-A94284AB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ÉNONCIATION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E1A784-54C2-42CD-8741-423B49178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2628900"/>
            <a:ext cx="6858000" cy="5334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1200" dirty="0"/>
              <a:t>En effet, le texte ne tisse pas uniquement des relations « intertextuelles » avec les autres textes qui constituent l’horizon culturel dans lequel il se meut, […] il est également le creuset d’une énonciation collective derrière laquelle, à travers des techniques et des situations, s’affirment des fonctions, des corps de métier ainsi que des individus… Et dans cet espace composite se nouent – fatalement – des enjeux de pouvoir qui se donnent à lire ou à voir dans le corps même des objets que nous analysons. </a:t>
            </a:r>
          </a:p>
          <a:p>
            <a:pPr marL="0" indent="0">
              <a:buNone/>
            </a:pPr>
            <a:r>
              <a:rPr lang="fr-FR" sz="1400" dirty="0"/>
              <a:t>Emmanuel Souchier, « Formes et pouvoirs de l’énonciation éditoriale ». Communication et Langage, n° 154, 2007, pp. 23-38</a:t>
            </a:r>
            <a:endParaRPr lang="fr-BE" sz="1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944673-B851-4A8C-9AE6-850D357E9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/>
              <a:t>Le jeu vidéo asymétrique comme valorisation ? De quoi, comment, par qui ? </a:t>
            </a:r>
          </a:p>
          <a:p>
            <a:endParaRPr lang="fr-BE" dirty="0"/>
          </a:p>
          <a:p>
            <a:r>
              <a:rPr lang="fr-BE" dirty="0"/>
              <a:t>La publication sur Steam est aussi signifiante</a:t>
            </a:r>
          </a:p>
          <a:p>
            <a:endParaRPr lang="fr-BE" dirty="0"/>
          </a:p>
          <a:p>
            <a:r>
              <a:rPr lang="fr-BE" dirty="0"/>
              <a:t>L’asymétrie comme écran de fumée ?</a:t>
            </a:r>
          </a:p>
        </p:txBody>
      </p:sp>
    </p:spTree>
    <p:extLst>
      <p:ext uri="{BB962C8B-B14F-4D97-AF65-F5344CB8AC3E}">
        <p14:creationId xmlns:p14="http://schemas.microsoft.com/office/powerpoint/2010/main" val="1020190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1A0DEE-D33D-4060-ADDA-340A4341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03074"/>
            <a:ext cx="10058400" cy="1371600"/>
          </a:xfrm>
        </p:spPr>
        <p:txBody>
          <a:bodyPr/>
          <a:lstStyle/>
          <a:p>
            <a:r>
              <a:rPr lang="fr-BE" dirty="0"/>
              <a:t>Le jeu vidéo asymétrique : conclusion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B8D085-5597-4317-8EF7-9935D13A690B}"/>
              </a:ext>
            </a:extLst>
          </p:cNvPr>
          <p:cNvSpPr txBox="1"/>
          <p:nvPr/>
        </p:nvSpPr>
        <p:spPr>
          <a:xfrm>
            <a:off x="673100" y="1560372"/>
            <a:ext cx="91903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BE" dirty="0"/>
              <a:t>Supercatégorie générique</a:t>
            </a:r>
          </a:p>
          <a:p>
            <a:pPr marL="342900" indent="-342900">
              <a:buAutoNum type="arabicPeriod"/>
            </a:pPr>
            <a:r>
              <a:rPr lang="fr-BE" dirty="0"/>
              <a:t>Catégorie qui s’exprime par des motifs récurrents de design basés sur un triple principe</a:t>
            </a:r>
          </a:p>
          <a:p>
            <a:pPr marL="800100" lvl="1" indent="-342900">
              <a:buAutoNum type="arabicPeriod"/>
            </a:pPr>
            <a:r>
              <a:rPr lang="fr-BE" dirty="0"/>
              <a:t>Similarisation</a:t>
            </a:r>
          </a:p>
          <a:p>
            <a:pPr marL="800100" lvl="1" indent="-342900">
              <a:buAutoNum type="arabicPeriod"/>
            </a:pPr>
            <a:r>
              <a:rPr lang="fr-BE" dirty="0"/>
              <a:t>Différenciation</a:t>
            </a:r>
          </a:p>
          <a:p>
            <a:pPr marL="800100" lvl="1" indent="-342900">
              <a:buAutoNum type="arabicPeriod"/>
            </a:pPr>
            <a:r>
              <a:rPr lang="fr-BE" dirty="0"/>
              <a:t>Singularisation</a:t>
            </a:r>
          </a:p>
          <a:p>
            <a:pPr marL="342900" indent="-342900">
              <a:buAutoNum type="arabicPeriod"/>
            </a:pPr>
            <a:r>
              <a:rPr lang="fr-BE" dirty="0"/>
              <a:t>Tactique de communication visant à promouvoir plusieurs types de contenus</a:t>
            </a:r>
          </a:p>
        </p:txBody>
      </p:sp>
      <p:pic>
        <p:nvPicPr>
          <p:cNvPr id="5" name="Image 4" descr="Une image contenant intérieur, table, éléments, petit&#10;&#10;Description générée automatiquement">
            <a:extLst>
              <a:ext uri="{FF2B5EF4-FFF2-40B4-BE49-F238E27FC236}">
                <a16:creationId xmlns:a16="http://schemas.microsoft.com/office/drawing/2014/main" id="{08EE269F-0D2F-4EA6-AA33-1CFE3734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50" y="3556001"/>
            <a:ext cx="4584700" cy="257889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6024563-43DF-418F-933A-849C37BEFA7F}"/>
              </a:ext>
            </a:extLst>
          </p:cNvPr>
          <p:cNvSpPr txBox="1"/>
          <p:nvPr/>
        </p:nvSpPr>
        <p:spPr>
          <a:xfrm>
            <a:off x="6832600" y="4934566"/>
            <a:ext cx="4923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Messina, A. (2020</a:t>
            </a:r>
            <a:r>
              <a:rPr lang="fr-BE" i="1" dirty="0">
                <a:latin typeface="Avenir Next LT Pro Light" panose="020B0304020202020204" pitchFamily="34" charset="0"/>
              </a:rPr>
              <a:t>). </a:t>
            </a:r>
            <a:r>
              <a:rPr lang="fr-FR" i="1" dirty="0">
                <a:solidFill>
                  <a:srgbClr val="222222"/>
                </a:solidFill>
                <a:effectLst/>
                <a:latin typeface="Avenir Next LT Pro Light" panose="020B0304020202020204" pitchFamily="34" charset="0"/>
              </a:rPr>
              <a:t>Derrière la différenciation du gameplay : définition et circonscription du jeu vidéo asymétrique</a:t>
            </a:r>
            <a:r>
              <a:rPr lang="fr-FR" i="0" dirty="0">
                <a:solidFill>
                  <a:srgbClr val="222222"/>
                </a:solidFill>
                <a:effectLst/>
                <a:latin typeface="Avenir Next LT Pro Light" panose="020B0304020202020204" pitchFamily="34" charset="0"/>
              </a:rPr>
              <a:t>. </a:t>
            </a:r>
            <a:r>
              <a:rPr lang="fr-FR" dirty="0">
                <a:solidFill>
                  <a:srgbClr val="222222"/>
                </a:solidFill>
                <a:latin typeface="Avenir Next LT Pro Light" panose="020B0304020202020204" pitchFamily="34" charset="0"/>
              </a:rPr>
              <a:t>Mémoire de Master, Université de Liège (dispo en ligne)</a:t>
            </a:r>
            <a:endParaRPr lang="fr-BE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9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814F5-E5A9-4068-B11D-89CA3BDF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i="1" dirty="0">
                <a:latin typeface="Avenir Next LT Pro Light" panose="020B0304020202020204" pitchFamily="34" charset="0"/>
              </a:rPr>
              <a:t>Des jeux asymétriques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AA5E1E-0AB0-440F-8913-10269B288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7548694" cy="3849624"/>
          </a:xfrm>
        </p:spPr>
        <p:txBody>
          <a:bodyPr/>
          <a:lstStyle/>
          <a:p>
            <a:r>
              <a:rPr lang="fr-BE" dirty="0"/>
              <a:t>Asymétrique : qui suppose un « défaut » de symétrie</a:t>
            </a:r>
          </a:p>
          <a:p>
            <a:r>
              <a:rPr lang="fr-BE" dirty="0"/>
              <a:t>Catégorie d’objets dont les définitions diffèrent, mais s’accordent autour d’une base </a:t>
            </a:r>
          </a:p>
          <a:p>
            <a:r>
              <a:rPr lang="fr-BE" dirty="0"/>
              <a:t>Question : vit-on tous le jeu de manière similaire ? (entre </a:t>
            </a:r>
            <a:r>
              <a:rPr lang="fr-BE" i="1" dirty="0"/>
              <a:t>game</a:t>
            </a:r>
            <a:r>
              <a:rPr lang="fr-BE" dirty="0"/>
              <a:t> et </a:t>
            </a:r>
            <a:r>
              <a:rPr lang="fr-BE" i="1" dirty="0"/>
              <a:t>play</a:t>
            </a:r>
            <a:r>
              <a:rPr lang="fr-BE" dirty="0"/>
              <a:t>)</a:t>
            </a:r>
          </a:p>
          <a:p>
            <a:r>
              <a:rPr lang="fr-BE" dirty="0"/>
              <a:t>Est pourtant bien un élément de design reconnu et utilisé</a:t>
            </a:r>
          </a:p>
          <a:p>
            <a:pPr marL="0" indent="0">
              <a:buNone/>
            </a:pPr>
            <a:endParaRPr lang="fr-BE" dirty="0"/>
          </a:p>
          <a:p>
            <a:pPr marL="2317120" lvl="8" indent="0" algn="just">
              <a:buNone/>
            </a:pPr>
            <a:r>
              <a:rPr lang="fr-FR" sz="1100" i="1" dirty="0"/>
              <a:t>Le gameplay asymétrique, dans le cas du multi-joueurs, pourrait se résumer de manière simple : </a:t>
            </a:r>
            <a:r>
              <a:rPr lang="fr-FR" sz="1100" i="1" u="sng" dirty="0"/>
              <a:t>deux joueurs</a:t>
            </a:r>
            <a:r>
              <a:rPr lang="fr-FR" sz="1100" i="1" dirty="0"/>
              <a:t> sont confrontés au </a:t>
            </a:r>
            <a:r>
              <a:rPr lang="fr-FR" sz="1100" i="1" u="sng" dirty="0"/>
              <a:t>même contenu ludique</a:t>
            </a:r>
            <a:r>
              <a:rPr lang="fr-FR" sz="1100" i="1" dirty="0"/>
              <a:t> de manière très différente et donc </a:t>
            </a:r>
            <a:r>
              <a:rPr lang="fr-FR" sz="1100" i="1" u="sng" dirty="0"/>
              <a:t>ne pas vivre la même expérience de jeu</a:t>
            </a:r>
            <a:r>
              <a:rPr lang="fr-FR" sz="1100" i="1" dirty="0"/>
              <a:t>. C’est ce que Nintendo met en avant avec sa dernière console de salon en proposant à un joueur disposant du Wii U </a:t>
            </a:r>
            <a:r>
              <a:rPr lang="fr-FR" sz="1100" i="1" dirty="0" err="1"/>
              <a:t>gamepad</a:t>
            </a:r>
            <a:r>
              <a:rPr lang="fr-FR" sz="1100" i="1" dirty="0"/>
              <a:t> un gameplay différent de celui proposé aux autres joueurs qui jouent la même partie avec, eux, une </a:t>
            </a:r>
            <a:r>
              <a:rPr lang="fr-FR" sz="1100" i="1" dirty="0" err="1"/>
              <a:t>Wiimote</a:t>
            </a:r>
            <a:r>
              <a:rPr lang="fr-FR" sz="1100" i="1" dirty="0"/>
              <a:t>. </a:t>
            </a:r>
          </a:p>
          <a:p>
            <a:pPr marL="2317120" lvl="8" indent="0" algn="just">
              <a:buNone/>
            </a:pPr>
            <a:endParaRPr lang="fr-FR" sz="1100" i="1" dirty="0"/>
          </a:p>
          <a:p>
            <a:pPr marL="2317120" lvl="8" indent="0" algn="just">
              <a:buNone/>
            </a:pPr>
            <a:r>
              <a:rPr lang="fr-FR" sz="1100" b="1" dirty="0"/>
              <a:t>Hervé « </a:t>
            </a:r>
            <a:r>
              <a:rPr lang="fr-FR" sz="1100" b="1" dirty="0" err="1"/>
              <a:t>Tiriss</a:t>
            </a:r>
            <a:r>
              <a:rPr lang="fr-FR" sz="1100" b="1" dirty="0"/>
              <a:t>  » </a:t>
            </a:r>
            <a:r>
              <a:rPr lang="fr-FR" sz="1100" b="1" dirty="0" err="1"/>
              <a:t>Genger</a:t>
            </a:r>
            <a:r>
              <a:rPr lang="fr-FR" sz="1100" b="1" dirty="0"/>
              <a:t>, développeur </a:t>
            </a:r>
            <a:r>
              <a:rPr lang="fr-FR" sz="1100" dirty="0"/>
              <a:t>(« Gameplay asynchrone et asymétrique », gameblog.fr, 2012)</a:t>
            </a:r>
            <a:endParaRPr lang="fr-FR" sz="11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62AE13-0F2F-4DF6-BCFD-720C87A9C0E2}"/>
              </a:ext>
            </a:extLst>
          </p:cNvPr>
          <p:cNvSpPr txBox="1"/>
          <p:nvPr/>
        </p:nvSpPr>
        <p:spPr>
          <a:xfrm>
            <a:off x="6009314" y="5952744"/>
            <a:ext cx="6182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Notre angle : entre </a:t>
            </a:r>
            <a:r>
              <a:rPr lang="fr-BE" sz="1600" b="1" i="1" dirty="0"/>
              <a:t>typologie</a:t>
            </a:r>
            <a:r>
              <a:rPr lang="fr-BE" sz="1600" dirty="0"/>
              <a:t> (a), </a:t>
            </a:r>
            <a:r>
              <a:rPr lang="fr-BE" sz="1600" b="1" i="1" dirty="0"/>
              <a:t>game design </a:t>
            </a:r>
            <a:r>
              <a:rPr lang="fr-BE" sz="1600" dirty="0"/>
              <a:t>(b) et </a:t>
            </a:r>
            <a:r>
              <a:rPr lang="fr-BE" sz="1600" b="1" i="1" dirty="0"/>
              <a:t>discours</a:t>
            </a:r>
            <a:r>
              <a:rPr lang="fr-BE" sz="1600" dirty="0"/>
              <a:t> (c)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2F7F25F3-CED4-44C4-B9E9-EDFB96999F1C}"/>
              </a:ext>
            </a:extLst>
          </p:cNvPr>
          <p:cNvSpPr/>
          <p:nvPr/>
        </p:nvSpPr>
        <p:spPr>
          <a:xfrm>
            <a:off x="5285063" y="6077628"/>
            <a:ext cx="654343" cy="137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Image 6" descr="Une image contenant assis, table, pièce&#10;&#10;Description générée automatiquement">
            <a:extLst>
              <a:ext uri="{FF2B5EF4-FFF2-40B4-BE49-F238E27FC236}">
                <a16:creationId xmlns:a16="http://schemas.microsoft.com/office/drawing/2014/main" id="{5D1D651D-52A7-4D9E-A77C-D66AFA697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417" y="714692"/>
            <a:ext cx="3187959" cy="17932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5398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AA5E1E-0AB0-440F-8913-10269B288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98320"/>
            <a:ext cx="5384800" cy="4653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b="1" dirty="0"/>
              <a:t>Parler de jeu, c’est faire de la « métaphysique ». Ce n’est pas, pour autant, parler pour ne rien dire. « Si le jeu est un fait », il est d’abord – il est peut-être uniquement (et ce « peut-être » à lui seul fait le jeu) – un fait d’ordre mental, conceptuel et, par conséquent, historique, social : une idée. Le jeu, c’est avant tout l’idée du jeu (Henriot, 1983, p. 5).</a:t>
            </a:r>
          </a:p>
          <a:p>
            <a:pPr marL="0" indent="0">
              <a:buNone/>
            </a:pPr>
            <a:endParaRPr lang="fr-FR" sz="1600" b="1" dirty="0"/>
          </a:p>
          <a:p>
            <a:pPr marL="0" indent="0">
              <a:buNone/>
            </a:pPr>
            <a:r>
              <a:rPr lang="fr-FR" sz="1600" b="1" dirty="0"/>
              <a:t>Le jeu suppose un détour par rapport à l’objet, une manière de le prendre, une distance. Quelque soit le type de jeu auquel on s’attache, le jeu tient d’abord au jeu qu’il y a entre le joueur et son jeu (Henriot, 1983, p. 54)</a:t>
            </a:r>
          </a:p>
          <a:p>
            <a:pPr marL="0" indent="0">
              <a:buNone/>
            </a:pPr>
            <a:endParaRPr lang="fr-FR" sz="1600" b="1" dirty="0"/>
          </a:p>
        </p:txBody>
      </p:sp>
      <p:pic>
        <p:nvPicPr>
          <p:cNvPr id="8" name="Image 7" descr="Une image contenant extérieur, voiture, camion, garé&#10;&#10;Description générée automatiquement">
            <a:extLst>
              <a:ext uri="{FF2B5EF4-FFF2-40B4-BE49-F238E27FC236}">
                <a16:creationId xmlns:a16="http://schemas.microsoft.com/office/drawing/2014/main" id="{2B91854F-CEF0-4E90-9FEB-06794FC5A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143125"/>
            <a:ext cx="4572000" cy="257175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1869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07F67F-691E-4A55-85DB-CD1C2D54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TYPOLOGIE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1ECDF7-70A0-447B-B98B-AF44759DB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dirty="0"/>
              <a:t>Le genre selon Dominic Arsenault : une circulation de </a:t>
            </a:r>
            <a:r>
              <a:rPr lang="fr-BE" i="1" dirty="0"/>
              <a:t>marqueurs génériques</a:t>
            </a: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C09D93-236D-4802-9780-9A0016B32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fr-BE" sz="1400" dirty="0"/>
              <a:t>Travailler avec un genre, une catégorie, une typologie = </a:t>
            </a:r>
            <a:r>
              <a:rPr lang="fr-BE" sz="1400" b="1" u="sng" dirty="0"/>
              <a:t>heuristique</a:t>
            </a:r>
            <a:r>
              <a:rPr lang="fr-BE" sz="1400" dirty="0"/>
              <a:t>, organiser les savoirs sur le réel</a:t>
            </a:r>
          </a:p>
          <a:p>
            <a:pPr algn="just"/>
            <a:endParaRPr lang="fr-BE" sz="1400" dirty="0"/>
          </a:p>
          <a:p>
            <a:pPr algn="just"/>
            <a:r>
              <a:rPr lang="fr-BE" sz="1400" dirty="0"/>
              <a:t>Nous n’avons pas tous et toutes la même manière de se positionner face aux classement d’objets culturels + les nomenclatures se complexifient de manière croissante et constante (</a:t>
            </a:r>
            <a:r>
              <a:rPr lang="fr-BE" sz="1400" dirty="0" err="1"/>
              <a:t>Donnat</a:t>
            </a:r>
            <a:r>
              <a:rPr lang="fr-BE" sz="1400" dirty="0"/>
              <a:t>, 2018)</a:t>
            </a:r>
          </a:p>
          <a:p>
            <a:pPr algn="just"/>
            <a:endParaRPr lang="fr-BE" sz="1400" dirty="0"/>
          </a:p>
          <a:p>
            <a:pPr algn="just"/>
            <a:r>
              <a:rPr lang="fr-BE" sz="1400" dirty="0"/>
              <a:t>Laisse entrevoir que le genre n’est PAS un système rigide, mais au contraire un dispositif communicationnel et évolutif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151564-C0C9-4000-9E78-AF0A80DD7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37" y="1430352"/>
            <a:ext cx="7366332" cy="28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14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BA113FB-7B52-49EC-8AA8-7F7D131C4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571929"/>
            <a:ext cx="6462373" cy="41471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5A27CE-10DE-46B8-B7CE-ED61548C8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589" y="4302408"/>
            <a:ext cx="4352582" cy="19836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0F2EAF-0610-4CCC-B56A-ADADC01A4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589" y="571929"/>
            <a:ext cx="4352582" cy="36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4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B3A3F6-B106-4165-AA9E-46B7F58B6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GAME DESIGN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620C4E-D79A-4802-BFAB-52390790A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fr-BE" dirty="0"/>
              <a:t>Pas de typologie universelle, mais des constantes = des design </a:t>
            </a:r>
            <a:r>
              <a:rPr lang="fr-BE" i="1" dirty="0"/>
              <a:t>patterns</a:t>
            </a:r>
            <a:r>
              <a:rPr lang="fr-BE" dirty="0"/>
              <a:t>, ou motifs de design (Lessard, 2014)</a:t>
            </a:r>
          </a:p>
          <a:p>
            <a:pPr algn="just"/>
            <a:endParaRPr lang="fr-BE" dirty="0"/>
          </a:p>
          <a:p>
            <a:pPr algn="just"/>
            <a:r>
              <a:rPr lang="fr-BE" dirty="0"/>
              <a:t>Plusieurs modèles qui mettent en évidence des éléments de game design différents</a:t>
            </a:r>
          </a:p>
          <a:p>
            <a:pPr algn="just"/>
            <a:endParaRPr lang="fr-BE" dirty="0"/>
          </a:p>
          <a:p>
            <a:pPr algn="just"/>
            <a:r>
              <a:rPr lang="fr-BE" dirty="0"/>
              <a:t>	Où est la </a:t>
            </a:r>
            <a:r>
              <a:rPr lang="fr-BE" b="1" u="sng" dirty="0"/>
              <a:t>constante</a:t>
            </a:r>
            <a:r>
              <a:rPr lang="fr-BE" dirty="0"/>
              <a:t> 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62DB60-A445-4C11-995A-3A7742F7E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8" y="315771"/>
            <a:ext cx="6430272" cy="1114581"/>
          </a:xfrm>
          <a:prstGeom prst="rect">
            <a:avLst/>
          </a:prstGeo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6C18AD06-1E1A-4F94-98AF-1AEB57753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08" y="1430353"/>
            <a:ext cx="5365391" cy="26007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BE" dirty="0"/>
              <a:t>Modèle de </a:t>
            </a:r>
            <a:r>
              <a:rPr lang="fr-BE" dirty="0" err="1"/>
              <a:t>Fullerton</a:t>
            </a:r>
            <a:endParaRPr lang="fr-BE" dirty="0"/>
          </a:p>
        </p:txBody>
      </p:sp>
      <p:pic>
        <p:nvPicPr>
          <p:cNvPr id="12" name="Image 11" descr="Une image contenant table&#10;&#10;Description générée automatiquement">
            <a:extLst>
              <a:ext uri="{FF2B5EF4-FFF2-40B4-BE49-F238E27FC236}">
                <a16:creationId xmlns:a16="http://schemas.microsoft.com/office/drawing/2014/main" id="{F09B9486-EE9D-403C-ACA5-68CA74DA5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38" y="1767544"/>
            <a:ext cx="3877216" cy="790685"/>
          </a:xfrm>
          <a:prstGeom prst="rect">
            <a:avLst/>
          </a:prstGeom>
        </p:spPr>
      </p:pic>
      <p:sp>
        <p:nvSpPr>
          <p:cNvPr id="15" name="Espace réservé du contenu 9">
            <a:extLst>
              <a:ext uri="{FF2B5EF4-FFF2-40B4-BE49-F238E27FC236}">
                <a16:creationId xmlns:a16="http://schemas.microsoft.com/office/drawing/2014/main" id="{FC232A68-4C7F-43F4-94C8-FCC00307E0B8}"/>
              </a:ext>
            </a:extLst>
          </p:cNvPr>
          <p:cNvSpPr txBox="1">
            <a:spLocks/>
          </p:cNvSpPr>
          <p:nvPr/>
        </p:nvSpPr>
        <p:spPr>
          <a:xfrm>
            <a:off x="571838" y="2536485"/>
            <a:ext cx="5607988" cy="2567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r>
              <a:rPr lang="fr-BE" dirty="0"/>
              <a:t>Modèle de Neto</a:t>
            </a:r>
          </a:p>
        </p:txBody>
      </p:sp>
      <p:pic>
        <p:nvPicPr>
          <p:cNvPr id="17" name="Image 16" descr="Une image contenant table&#10;&#10;Description générée automatiquement">
            <a:extLst>
              <a:ext uri="{FF2B5EF4-FFF2-40B4-BE49-F238E27FC236}">
                <a16:creationId xmlns:a16="http://schemas.microsoft.com/office/drawing/2014/main" id="{634A5EEF-7290-4376-9F63-6BB7633AC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08" y="2818308"/>
            <a:ext cx="5973009" cy="800212"/>
          </a:xfrm>
          <a:prstGeom prst="rect">
            <a:avLst/>
          </a:prstGeom>
        </p:spPr>
      </p:pic>
      <p:sp>
        <p:nvSpPr>
          <p:cNvPr id="18" name="Espace réservé du contenu 9">
            <a:extLst>
              <a:ext uri="{FF2B5EF4-FFF2-40B4-BE49-F238E27FC236}">
                <a16:creationId xmlns:a16="http://schemas.microsoft.com/office/drawing/2014/main" id="{E03D5EA3-07FE-48C8-BF88-7290D802ADB1}"/>
              </a:ext>
            </a:extLst>
          </p:cNvPr>
          <p:cNvSpPr txBox="1">
            <a:spLocks/>
          </p:cNvSpPr>
          <p:nvPr/>
        </p:nvSpPr>
        <p:spPr>
          <a:xfrm>
            <a:off x="571837" y="3618520"/>
            <a:ext cx="5524163" cy="280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r>
              <a:rPr lang="fr-BE" dirty="0"/>
              <a:t>Modèle </a:t>
            </a:r>
            <a:r>
              <a:rPr lang="fr-BE" dirty="0" err="1"/>
              <a:t>d’O’Donnell</a:t>
            </a:r>
            <a:endParaRPr lang="fr-BE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553EE1A-121D-4D8B-A6E3-AA1C47FEE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08" y="3992334"/>
            <a:ext cx="6268325" cy="590632"/>
          </a:xfrm>
          <a:prstGeom prst="rect">
            <a:avLst/>
          </a:prstGeom>
        </p:spPr>
      </p:pic>
      <p:sp>
        <p:nvSpPr>
          <p:cNvPr id="24" name="Espace réservé du contenu 9">
            <a:extLst>
              <a:ext uri="{FF2B5EF4-FFF2-40B4-BE49-F238E27FC236}">
                <a16:creationId xmlns:a16="http://schemas.microsoft.com/office/drawing/2014/main" id="{6DBBC845-5BD9-497D-9300-DD78FCCE1917}"/>
              </a:ext>
            </a:extLst>
          </p:cNvPr>
          <p:cNvSpPr txBox="1">
            <a:spLocks/>
          </p:cNvSpPr>
          <p:nvPr/>
        </p:nvSpPr>
        <p:spPr>
          <a:xfrm>
            <a:off x="578209" y="4608039"/>
            <a:ext cx="7185048" cy="2948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r>
              <a:rPr lang="fr-BE" dirty="0"/>
              <a:t>Modèle de Harris, Hancock et Scott </a:t>
            </a:r>
          </a:p>
        </p:txBody>
      </p:sp>
      <p:pic>
        <p:nvPicPr>
          <p:cNvPr id="26" name="Image 25" descr="Une image contenant table&#10;&#10;Description générée automatiquement">
            <a:extLst>
              <a:ext uri="{FF2B5EF4-FFF2-40B4-BE49-F238E27FC236}">
                <a16:creationId xmlns:a16="http://schemas.microsoft.com/office/drawing/2014/main" id="{206BF8B1-166E-4287-AF1A-11AC161DD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8" y="4902845"/>
            <a:ext cx="4677428" cy="1552792"/>
          </a:xfrm>
          <a:prstGeom prst="rect">
            <a:avLst/>
          </a:prstGeom>
        </p:spPr>
      </p:pic>
      <p:sp>
        <p:nvSpPr>
          <p:cNvPr id="27" name="Espace réservé du contenu 9">
            <a:extLst>
              <a:ext uri="{FF2B5EF4-FFF2-40B4-BE49-F238E27FC236}">
                <a16:creationId xmlns:a16="http://schemas.microsoft.com/office/drawing/2014/main" id="{2E98B8D1-0495-4953-9F9A-B0F4B734ABA0}"/>
              </a:ext>
            </a:extLst>
          </p:cNvPr>
          <p:cNvSpPr txBox="1">
            <a:spLocks/>
          </p:cNvSpPr>
          <p:nvPr/>
        </p:nvSpPr>
        <p:spPr>
          <a:xfrm>
            <a:off x="571837" y="6431560"/>
            <a:ext cx="7185049" cy="280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r>
              <a:rPr lang="fr-BE" dirty="0"/>
              <a:t>Modèle tempo/synchro de Harris, Hancock et Scott </a:t>
            </a:r>
          </a:p>
        </p:txBody>
      </p:sp>
    </p:spTree>
    <p:extLst>
      <p:ext uri="{BB962C8B-B14F-4D97-AF65-F5344CB8AC3E}">
        <p14:creationId xmlns:p14="http://schemas.microsoft.com/office/powerpoint/2010/main" val="92012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8CB525F-1365-4FD1-A31E-AC0CB9F63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57" y="1711868"/>
            <a:ext cx="9869643" cy="34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57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2F701B3-3801-4E3F-A812-028CAD410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939" y="3662364"/>
            <a:ext cx="3905036" cy="1055148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196C0464-B207-4F6E-885E-791439739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74" y="3662364"/>
            <a:ext cx="4873306" cy="2103436"/>
          </a:xfrm>
          <a:prstGeom prst="rect">
            <a:avLst/>
          </a:prstGeom>
        </p:spPr>
      </p:pic>
      <p:pic>
        <p:nvPicPr>
          <p:cNvPr id="9" name="Image 8" descr="Une image contenant table, assis, lumière, portable&#10;&#10;Description générée automatiquement">
            <a:extLst>
              <a:ext uri="{FF2B5EF4-FFF2-40B4-BE49-F238E27FC236}">
                <a16:creationId xmlns:a16="http://schemas.microsoft.com/office/drawing/2014/main" id="{3FADFE6E-521A-47CF-860A-118C66694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939" y="1003301"/>
            <a:ext cx="3905036" cy="2603358"/>
          </a:xfrm>
          <a:prstGeom prst="rect">
            <a:avLst/>
          </a:prstGeom>
        </p:spPr>
      </p:pic>
      <p:pic>
        <p:nvPicPr>
          <p:cNvPr id="15" name="Image 14" descr="Une image contenant extérieur, montagne, train, voiture&#10;&#10;Description générée automatiquement">
            <a:extLst>
              <a:ext uri="{FF2B5EF4-FFF2-40B4-BE49-F238E27FC236}">
                <a16:creationId xmlns:a16="http://schemas.microsoft.com/office/drawing/2014/main" id="{6AA62711-E21E-4554-86F7-AF044CBAA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323" y="901699"/>
            <a:ext cx="4804008" cy="270495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0D51230-7EE5-4607-8944-69C6CBCA800D}"/>
              </a:ext>
            </a:extLst>
          </p:cNvPr>
          <p:cNvSpPr txBox="1"/>
          <p:nvPr/>
        </p:nvSpPr>
        <p:spPr>
          <a:xfrm>
            <a:off x="1604942" y="5765800"/>
            <a:ext cx="365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Confrontation numérique équilibrée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46BC6DD-C12F-41A3-8C05-E7F684B2CB3D}"/>
              </a:ext>
            </a:extLst>
          </p:cNvPr>
          <p:cNvSpPr txBox="1"/>
          <p:nvPr/>
        </p:nvSpPr>
        <p:spPr>
          <a:xfrm>
            <a:off x="7324939" y="4714082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Confrontation numérique déséquilibrée</a:t>
            </a:r>
          </a:p>
        </p:txBody>
      </p:sp>
    </p:spTree>
    <p:extLst>
      <p:ext uri="{BB962C8B-B14F-4D97-AF65-F5344CB8AC3E}">
        <p14:creationId xmlns:p14="http://schemas.microsoft.com/office/powerpoint/2010/main" val="702163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D91ECD-65E2-4261-B887-76D54922E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060" y="4794276"/>
            <a:ext cx="6381774" cy="691523"/>
          </a:xfrm>
          <a:prstGeom prst="rect">
            <a:avLst/>
          </a:prstGeom>
        </p:spPr>
      </p:pic>
      <p:pic>
        <p:nvPicPr>
          <p:cNvPr id="5" name="Image 4" descr="Une image contenant intérieur, objet, petit, cuisine&#10;&#10;Description générée automatiquement">
            <a:extLst>
              <a:ext uri="{FF2B5EF4-FFF2-40B4-BE49-F238E27FC236}">
                <a16:creationId xmlns:a16="http://schemas.microsoft.com/office/drawing/2014/main" id="{F25F8F07-DE39-424E-87A3-6FF5F1905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060" y="1011564"/>
            <a:ext cx="6360940" cy="36557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99FA01-C3F0-4CC3-A00B-87FCA60D0387}"/>
              </a:ext>
            </a:extLst>
          </p:cNvPr>
          <p:cNvSpPr txBox="1"/>
          <p:nvPr/>
        </p:nvSpPr>
        <p:spPr>
          <a:xfrm>
            <a:off x="5647063" y="5485799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Coopération</a:t>
            </a:r>
          </a:p>
        </p:txBody>
      </p:sp>
    </p:spTree>
    <p:extLst>
      <p:ext uri="{BB962C8B-B14F-4D97-AF65-F5344CB8AC3E}">
        <p14:creationId xmlns:p14="http://schemas.microsoft.com/office/powerpoint/2010/main" val="18454760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743</Words>
  <Application>Microsoft Office PowerPoint</Application>
  <PresentationFormat>Grand écran</PresentationFormat>
  <Paragraphs>61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Avenir Next LT Pro Light</vt:lpstr>
      <vt:lpstr>Garamond</vt:lpstr>
      <vt:lpstr>Selawik Light</vt:lpstr>
      <vt:lpstr>Speak Pro</vt:lpstr>
      <vt:lpstr>SavonVTI</vt:lpstr>
      <vt:lpstr>Jeu vidéo asymétrique recherche et ouverture</vt:lpstr>
      <vt:lpstr>Des jeux asymétriques</vt:lpstr>
      <vt:lpstr>Présentation PowerPoint</vt:lpstr>
      <vt:lpstr>TYPOLOGIE</vt:lpstr>
      <vt:lpstr>Présentation PowerPoint</vt:lpstr>
      <vt:lpstr>GAME DESIGN</vt:lpstr>
      <vt:lpstr>Présentation PowerPoint</vt:lpstr>
      <vt:lpstr>Présentation PowerPoint</vt:lpstr>
      <vt:lpstr>Présentation PowerPoint</vt:lpstr>
      <vt:lpstr>Présentation PowerPoint</vt:lpstr>
      <vt:lpstr>ÉNONCIATION</vt:lpstr>
      <vt:lpstr>Le jeu vidéo asymétrique :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Jeu vidéo asymétrique recherche et ouverture</dc:title>
  <dc:creator>Alexis Messina</dc:creator>
  <cp:lastModifiedBy>Alexis Messina</cp:lastModifiedBy>
  <cp:revision>10</cp:revision>
  <dcterms:created xsi:type="dcterms:W3CDTF">2020-11-13T13:40:38Z</dcterms:created>
  <dcterms:modified xsi:type="dcterms:W3CDTF">2020-11-16T08:28:52Z</dcterms:modified>
</cp:coreProperties>
</file>