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sldIdLst>
    <p:sldId id="257" r:id="rId2"/>
  </p:sldIdLst>
  <p:sldSz cx="6858000" cy="9906000" type="A4"/>
  <p:notesSz cx="6858000" cy="9144000"/>
  <p:defaultTextStyle>
    <a:defPPr>
      <a:defRPr lang="fr-FR"/>
    </a:defPPr>
    <a:lvl1pPr algn="ctr" rtl="0" fontAlgn="base">
      <a:spcBef>
        <a:spcPct val="0"/>
      </a:spcBef>
      <a:spcAft>
        <a:spcPct val="0"/>
      </a:spcAft>
      <a:defRPr kern="1200">
        <a:solidFill>
          <a:schemeClr val="tx1"/>
        </a:solidFill>
        <a:latin typeface="Arial" pitchFamily="34" charset="0"/>
        <a:ea typeface="+mn-ea"/>
        <a:cs typeface="+mn-cs"/>
      </a:defRPr>
    </a:lvl1pPr>
    <a:lvl2pPr marL="457200" algn="ctr" rtl="0" fontAlgn="base">
      <a:spcBef>
        <a:spcPct val="0"/>
      </a:spcBef>
      <a:spcAft>
        <a:spcPct val="0"/>
      </a:spcAft>
      <a:defRPr kern="1200">
        <a:solidFill>
          <a:schemeClr val="tx1"/>
        </a:solidFill>
        <a:latin typeface="Arial" pitchFamily="34" charset="0"/>
        <a:ea typeface="+mn-ea"/>
        <a:cs typeface="+mn-cs"/>
      </a:defRPr>
    </a:lvl2pPr>
    <a:lvl3pPr marL="914400" algn="ctr" rtl="0" fontAlgn="base">
      <a:spcBef>
        <a:spcPct val="0"/>
      </a:spcBef>
      <a:spcAft>
        <a:spcPct val="0"/>
      </a:spcAft>
      <a:defRPr kern="1200">
        <a:solidFill>
          <a:schemeClr val="tx1"/>
        </a:solidFill>
        <a:latin typeface="Arial" pitchFamily="34" charset="0"/>
        <a:ea typeface="+mn-ea"/>
        <a:cs typeface="+mn-cs"/>
      </a:defRPr>
    </a:lvl3pPr>
    <a:lvl4pPr marL="1371600" algn="ctr" rtl="0" fontAlgn="base">
      <a:spcBef>
        <a:spcPct val="0"/>
      </a:spcBef>
      <a:spcAft>
        <a:spcPct val="0"/>
      </a:spcAft>
      <a:defRPr kern="1200">
        <a:solidFill>
          <a:schemeClr val="tx1"/>
        </a:solidFill>
        <a:latin typeface="Arial" pitchFamily="34" charset="0"/>
        <a:ea typeface="+mn-ea"/>
        <a:cs typeface="+mn-cs"/>
      </a:defRPr>
    </a:lvl4pPr>
    <a:lvl5pPr marL="1828800" algn="ctr"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9FC14"/>
    <a:srgbClr val="F63664"/>
    <a:srgbClr val="F41046"/>
    <a:srgbClr val="1CA090"/>
    <a:srgbClr val="9A57CD"/>
    <a:srgbClr val="B482DA"/>
    <a:srgbClr val="25D1BD"/>
    <a:srgbClr val="A568D2"/>
    <a:srgbClr val="A8082E"/>
    <a:srgbClr val="98EB03"/>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Style à thème 2 - Accentuation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Style léger 1 - Accentuation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Style léger 1 - Accentuation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846" autoAdjust="0"/>
    <p:restoredTop sz="94660"/>
  </p:normalViewPr>
  <p:slideViewPr>
    <p:cSldViewPr>
      <p:cViewPr>
        <p:scale>
          <a:sx n="100" d="100"/>
          <a:sy n="100" d="100"/>
        </p:scale>
        <p:origin x="-1464" y="-78"/>
      </p:cViewPr>
      <p:guideLst>
        <p:guide orient="horz" pos="312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5008491" y="8038905"/>
            <a:ext cx="2734260" cy="970671"/>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05408" y="1121306"/>
            <a:ext cx="6047184" cy="2123369"/>
          </a:xfrm>
        </p:spPr>
        <p:txBody>
          <a:bodyPr anchor="b">
            <a:normAutofit/>
          </a:bodyPr>
          <a:lstStyle>
            <a:lvl1pPr algn="r">
              <a:defRPr sz="440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405408" y="3250405"/>
            <a:ext cx="6047184" cy="2531533"/>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1028700" y="8684948"/>
            <a:ext cx="4343400" cy="527403"/>
          </a:xfrm>
        </p:spPr>
        <p:txBody>
          <a:bodyPr tIns="0" bIns="0" anchor="t"/>
          <a:lstStyle>
            <a:lvl1pPr algn="r">
              <a:defRPr sz="1000"/>
            </a:lvl1pPr>
          </a:lstStyle>
          <a:p>
            <a:pPr>
              <a:defRPr/>
            </a:pPr>
            <a:endParaRPr lang="fr-FR"/>
          </a:p>
        </p:txBody>
      </p:sp>
      <p:sp>
        <p:nvSpPr>
          <p:cNvPr id="17" name="Espace réservé du pied de page 16"/>
          <p:cNvSpPr>
            <a:spLocks noGrp="1"/>
          </p:cNvSpPr>
          <p:nvPr>
            <p:ph type="ftr" sz="quarter" idx="11"/>
          </p:nvPr>
        </p:nvSpPr>
        <p:spPr>
          <a:xfrm>
            <a:off x="1028700" y="8162129"/>
            <a:ext cx="4343400" cy="527403"/>
          </a:xfrm>
        </p:spPr>
        <p:txBody>
          <a:bodyPr tIns="0" bIns="0" anchor="b"/>
          <a:lstStyle>
            <a:lvl1pPr algn="r">
              <a:defRPr sz="1100"/>
            </a:lvl1pPr>
          </a:lstStyle>
          <a:p>
            <a:pPr>
              <a:defRPr/>
            </a:pPr>
            <a:endParaRPr lang="fr-FR"/>
          </a:p>
        </p:txBody>
      </p:sp>
      <p:sp>
        <p:nvSpPr>
          <p:cNvPr id="29" name="Espace réservé du numéro de diapositive 28"/>
          <p:cNvSpPr>
            <a:spLocks noGrp="1"/>
          </p:cNvSpPr>
          <p:nvPr>
            <p:ph type="sldNum" sz="quarter" idx="12"/>
          </p:nvPr>
        </p:nvSpPr>
        <p:spPr>
          <a:xfrm>
            <a:off x="6294185" y="8308889"/>
            <a:ext cx="377190" cy="527403"/>
          </a:xfrm>
        </p:spPr>
        <p:txBody>
          <a:bodyPr anchor="ctr"/>
          <a:lstStyle>
            <a:lvl1pPr algn="ctr">
              <a:defRPr sz="1300">
                <a:solidFill>
                  <a:srgbClr val="FFFFFF"/>
                </a:solidFill>
              </a:defRPr>
            </a:lvl1pPr>
          </a:lstStyle>
          <a:p>
            <a:pPr>
              <a:defRPr/>
            </a:pPr>
            <a:fld id="{FFEBBCB9-1297-47D1-A5FC-5EDA80C9905D}" type="slidenum">
              <a:rPr lang="fr-FR" smtClean="0"/>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80FB9EF0-64F1-45FC-8EC1-90AC5AAE42AF}" type="slidenum">
              <a:rPr lang="fr-FR" smtClean="0"/>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5086350" y="550333"/>
            <a:ext cx="1428750" cy="79248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342900" y="550333"/>
            <a:ext cx="4686300" cy="79248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E8D45866-CF68-41F5-9DBC-8D39111249A6}" type="slidenum">
              <a:rPr lang="fr-FR" smtClean="0"/>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342900" y="386380"/>
            <a:ext cx="6172200" cy="2020824"/>
          </a:xfrm>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342900" y="2719612"/>
            <a:ext cx="6172200" cy="6604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3593592" y="9360069"/>
            <a:ext cx="1600200" cy="435864"/>
          </a:xfrm>
        </p:spPr>
        <p:txBody>
          <a:bodyPr/>
          <a:lstStyle/>
          <a:p>
            <a:pPr>
              <a:defRPr/>
            </a:pPr>
            <a:endParaRPr lang="fr-FR"/>
          </a:p>
        </p:txBody>
      </p:sp>
      <p:sp>
        <p:nvSpPr>
          <p:cNvPr id="5" name="Espace réservé du pied de page 4"/>
          <p:cNvSpPr>
            <a:spLocks noGrp="1"/>
          </p:cNvSpPr>
          <p:nvPr>
            <p:ph type="ftr" sz="quarter" idx="11"/>
          </p:nvPr>
        </p:nvSpPr>
        <p:spPr>
          <a:xfrm>
            <a:off x="342900" y="9361400"/>
            <a:ext cx="3195042" cy="434534"/>
          </a:xfrm>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76EB5FB7-EA52-48D8-975E-FD6FD8D95CB2}" type="slidenum">
              <a:rPr lang="fr-FR" smtClean="0"/>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5276" y="10161"/>
            <a:ext cx="6847449" cy="9875521"/>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le isocèle 7"/>
          <p:cNvSpPr/>
          <p:nvPr/>
        </p:nvSpPr>
        <p:spPr>
          <a:xfrm rot="5400000" flipV="1">
            <a:off x="5008491" y="896426"/>
            <a:ext cx="2734260" cy="970671"/>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ce réservé de la date 3"/>
          <p:cNvSpPr>
            <a:spLocks noGrp="1"/>
          </p:cNvSpPr>
          <p:nvPr>
            <p:ph type="dt" sz="half" idx="10"/>
          </p:nvPr>
        </p:nvSpPr>
        <p:spPr>
          <a:xfrm>
            <a:off x="5216724" y="9355667"/>
            <a:ext cx="1600200" cy="440267"/>
          </a:xfrm>
        </p:spPr>
        <p:txBody>
          <a:bodyPr/>
          <a:lstStyle/>
          <a:p>
            <a:pPr>
              <a:defRPr/>
            </a:pPr>
            <a:endParaRPr lang="fr-FR"/>
          </a:p>
        </p:txBody>
      </p:sp>
      <p:sp>
        <p:nvSpPr>
          <p:cNvPr id="5" name="Espace réservé du pied de page 4"/>
          <p:cNvSpPr>
            <a:spLocks noGrp="1"/>
          </p:cNvSpPr>
          <p:nvPr>
            <p:ph type="ftr" sz="quarter" idx="11"/>
          </p:nvPr>
        </p:nvSpPr>
        <p:spPr>
          <a:xfrm>
            <a:off x="1964532" y="9361400"/>
            <a:ext cx="3195042" cy="434534"/>
          </a:xfrm>
        </p:spPr>
        <p:txBody>
          <a:bodyPr/>
          <a:lstStyle/>
          <a:p>
            <a:pPr>
              <a:defRPr/>
            </a:pPr>
            <a:endParaRPr lang="fr-FR"/>
          </a:p>
        </p:txBody>
      </p:sp>
      <p:sp>
        <p:nvSpPr>
          <p:cNvPr id="6" name="Espace réservé du numéro de diapositive 5"/>
          <p:cNvSpPr>
            <a:spLocks noGrp="1"/>
          </p:cNvSpPr>
          <p:nvPr>
            <p:ph type="sldNum" sz="quarter" idx="12"/>
          </p:nvPr>
        </p:nvSpPr>
        <p:spPr>
          <a:xfrm>
            <a:off x="6338292" y="1169457"/>
            <a:ext cx="377190" cy="434534"/>
          </a:xfrm>
        </p:spPr>
        <p:txBody>
          <a:bodyPr/>
          <a:lstStyle/>
          <a:p>
            <a:pPr>
              <a:defRPr/>
            </a:pPr>
            <a:fld id="{0530E977-D65D-4295-88D3-E05D83EE490C}" type="slidenum">
              <a:rPr lang="fr-FR" smtClean="0"/>
              <a:pPr>
                <a:defRPr/>
              </a:pPr>
              <a:t>‹N°›</a:t>
            </a:fld>
            <a:endParaRPr lang="fr-FR"/>
          </a:p>
        </p:txBody>
      </p:sp>
      <p:cxnSp>
        <p:nvCxnSpPr>
          <p:cNvPr id="11" name="Connecteur droit 10"/>
          <p:cNvCxnSpPr/>
          <p:nvPr/>
        </p:nvCxnSpPr>
        <p:spPr>
          <a:xfrm rot="10800000">
            <a:off x="4851596" y="13550"/>
            <a:ext cx="2004646" cy="274474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10161"/>
            <a:ext cx="6852725" cy="9885681"/>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285750" y="392115"/>
            <a:ext cx="5429250" cy="1967442"/>
          </a:xfrm>
        </p:spPr>
        <p:txBody>
          <a:bodyPr anchor="ctr"/>
          <a:lstStyle>
            <a:lvl1pPr marL="0" algn="l">
              <a:buNone/>
              <a:defRPr sz="3600" b="1"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85750" y="2359552"/>
            <a:ext cx="2914650" cy="3302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342900" y="2487965"/>
            <a:ext cx="3028950" cy="6537502"/>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3486150" y="2487965"/>
            <a:ext cx="3028950" cy="6537502"/>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3593592" y="9361400"/>
            <a:ext cx="1600200" cy="435864"/>
          </a:xfrm>
        </p:spPr>
        <p:txBody>
          <a:bodyPr/>
          <a:lstStyle/>
          <a:p>
            <a:pPr>
              <a:defRPr/>
            </a:pPr>
            <a:endParaRPr lang="fr-FR"/>
          </a:p>
        </p:txBody>
      </p:sp>
      <p:sp>
        <p:nvSpPr>
          <p:cNvPr id="6" name="Espace réservé du pied de page 5"/>
          <p:cNvSpPr>
            <a:spLocks noGrp="1"/>
          </p:cNvSpPr>
          <p:nvPr>
            <p:ph type="ftr" sz="quarter" idx="11"/>
          </p:nvPr>
        </p:nvSpPr>
        <p:spPr>
          <a:xfrm>
            <a:off x="342900" y="9361400"/>
            <a:ext cx="3195042" cy="435864"/>
          </a:xfrm>
        </p:spPr>
        <p:txBody>
          <a:bodyPr/>
          <a:lstStyle/>
          <a:p>
            <a:pPr>
              <a:defRPr/>
            </a:pPr>
            <a:endParaRPr lang="fr-FR"/>
          </a:p>
        </p:txBody>
      </p:sp>
      <p:sp>
        <p:nvSpPr>
          <p:cNvPr id="7" name="Espace réservé du numéro de diapositive 6"/>
          <p:cNvSpPr>
            <a:spLocks noGrp="1"/>
          </p:cNvSpPr>
          <p:nvPr>
            <p:ph type="sldNum" sz="quarter" idx="12"/>
          </p:nvPr>
        </p:nvSpPr>
        <p:spPr>
          <a:xfrm>
            <a:off x="5692140" y="9361400"/>
            <a:ext cx="377190" cy="435864"/>
          </a:xfrm>
        </p:spPr>
        <p:txBody>
          <a:bodyPr/>
          <a:lstStyle/>
          <a:p>
            <a:pPr>
              <a:defRPr/>
            </a:pPr>
            <a:fld id="{B9FC9DFB-CE91-4AD4-95ED-4EE2A7C8C7ED}" type="slidenum">
              <a:rPr lang="fr-FR" smtClean="0"/>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86149" y="419946"/>
            <a:ext cx="800100" cy="8888984"/>
          </a:xfrm>
        </p:spPr>
        <p:txBody>
          <a:bodyPr vert="vert270" anchor="b"/>
          <a:lstStyle>
            <a:lvl1pPr marL="0" algn="ctr">
              <a:defRPr sz="3300" b="1">
                <a:ln w="6350">
                  <a:solidFill>
                    <a:schemeClr val="tx1"/>
                  </a:solidFill>
                </a:ln>
                <a:solidFill>
                  <a:schemeClr val="tx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023755" y="419946"/>
            <a:ext cx="435768" cy="435864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1023755" y="4950290"/>
            <a:ext cx="435768" cy="435864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1516672" y="419946"/>
            <a:ext cx="5143500" cy="435864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1516672" y="4950290"/>
            <a:ext cx="5143500" cy="435864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3593592" y="9361400"/>
            <a:ext cx="1597914" cy="435864"/>
          </a:xfrm>
        </p:spPr>
        <p:txBody>
          <a:bodyPr/>
          <a:lstStyle/>
          <a:p>
            <a:pPr>
              <a:defRPr/>
            </a:pPr>
            <a:endParaRPr lang="fr-FR"/>
          </a:p>
        </p:txBody>
      </p:sp>
      <p:sp>
        <p:nvSpPr>
          <p:cNvPr id="8" name="Espace réservé du pied de page 7"/>
          <p:cNvSpPr>
            <a:spLocks noGrp="1"/>
          </p:cNvSpPr>
          <p:nvPr>
            <p:ph type="ftr" sz="quarter" idx="11"/>
          </p:nvPr>
        </p:nvSpPr>
        <p:spPr>
          <a:xfrm>
            <a:off x="342900" y="9361400"/>
            <a:ext cx="3195828" cy="435864"/>
          </a:xfrm>
        </p:spPr>
        <p:txBody>
          <a:bodyPr/>
          <a:lstStyle/>
          <a:p>
            <a:pPr>
              <a:defRPr/>
            </a:pPr>
            <a:endParaRPr lang="fr-FR"/>
          </a:p>
        </p:txBody>
      </p:sp>
      <p:sp>
        <p:nvSpPr>
          <p:cNvPr id="9" name="Espace réservé du numéro de diapositive 8"/>
          <p:cNvSpPr>
            <a:spLocks noGrp="1"/>
          </p:cNvSpPr>
          <p:nvPr>
            <p:ph type="sldNum" sz="quarter" idx="12"/>
          </p:nvPr>
        </p:nvSpPr>
        <p:spPr>
          <a:xfrm>
            <a:off x="5692140" y="9364472"/>
            <a:ext cx="377190" cy="435864"/>
          </a:xfrm>
        </p:spPr>
        <p:txBody>
          <a:bodyPr/>
          <a:lstStyle>
            <a:lvl1pPr algn="ctr">
              <a:defRPr/>
            </a:lvl1pPr>
          </a:lstStyle>
          <a:p>
            <a:pPr>
              <a:defRPr/>
            </a:pPr>
            <a:fld id="{8608E7E6-F447-4BF8-A889-58208DDAEA46}" type="slidenum">
              <a:rPr lang="fr-FR" smtClean="0"/>
              <a:pPr>
                <a:defRPr/>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pPr>
              <a:defRPr/>
            </a:pPr>
            <a:endParaRPr lang="fr-FR"/>
          </a:p>
        </p:txBody>
      </p:sp>
      <p:sp>
        <p:nvSpPr>
          <p:cNvPr id="4" name="Espace réservé du pied de page 3"/>
          <p:cNvSpPr>
            <a:spLocks noGrp="1"/>
          </p:cNvSpPr>
          <p:nvPr>
            <p:ph type="ftr" sz="quarter" idx="11"/>
          </p:nvPr>
        </p:nvSpPr>
        <p:spPr/>
        <p:txBody>
          <a:bodyPr/>
          <a:lstStyle/>
          <a:p>
            <a:pPr>
              <a:defRPr/>
            </a:pPr>
            <a:endParaRPr lang="fr-FR"/>
          </a:p>
        </p:txBody>
      </p:sp>
      <p:sp>
        <p:nvSpPr>
          <p:cNvPr id="5" name="Espace réservé du numéro de diapositive 4"/>
          <p:cNvSpPr>
            <a:spLocks noGrp="1"/>
          </p:cNvSpPr>
          <p:nvPr>
            <p:ph type="sldNum" sz="quarter" idx="12"/>
          </p:nvPr>
        </p:nvSpPr>
        <p:spPr/>
        <p:txBody>
          <a:bodyPr/>
          <a:lstStyle/>
          <a:p>
            <a:pPr>
              <a:defRPr/>
            </a:pPr>
            <a:fld id="{FE5B0572-FA3D-4B7F-89C5-AC9BCB95689E}" type="slidenum">
              <a:rPr lang="fr-FR" smtClean="0"/>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3593592" y="9361400"/>
            <a:ext cx="1600200" cy="435864"/>
          </a:xfrm>
        </p:spPr>
        <p:txBody>
          <a:bodyPr/>
          <a:lstStyle/>
          <a:p>
            <a:pPr>
              <a:defRPr/>
            </a:pPr>
            <a:endParaRPr lang="fr-FR"/>
          </a:p>
        </p:txBody>
      </p:sp>
      <p:sp>
        <p:nvSpPr>
          <p:cNvPr id="3" name="Espace réservé du pied de page 2"/>
          <p:cNvSpPr>
            <a:spLocks noGrp="1"/>
          </p:cNvSpPr>
          <p:nvPr>
            <p:ph type="ftr" sz="quarter" idx="11"/>
          </p:nvPr>
        </p:nvSpPr>
        <p:spPr>
          <a:xfrm>
            <a:off x="342900" y="9362731"/>
            <a:ext cx="3195042" cy="434534"/>
          </a:xfrm>
        </p:spPr>
        <p:txBody>
          <a:bodyPr/>
          <a:lstStyle/>
          <a:p>
            <a:pPr>
              <a:defRPr/>
            </a:pPr>
            <a:endParaRPr lang="fr-FR"/>
          </a:p>
        </p:txBody>
      </p:sp>
      <p:sp>
        <p:nvSpPr>
          <p:cNvPr id="4" name="Espace réservé du numéro de diapositive 3"/>
          <p:cNvSpPr>
            <a:spLocks noGrp="1"/>
          </p:cNvSpPr>
          <p:nvPr>
            <p:ph type="sldNum" sz="quarter" idx="12"/>
          </p:nvPr>
        </p:nvSpPr>
        <p:spPr>
          <a:xfrm>
            <a:off x="5692140" y="9361400"/>
            <a:ext cx="377190" cy="435864"/>
          </a:xfrm>
        </p:spPr>
        <p:txBody>
          <a:bodyPr/>
          <a:lstStyle/>
          <a:p>
            <a:pPr>
              <a:defRPr/>
            </a:pPr>
            <a:fld id="{C6C21FB4-C863-4705-94A9-8FA8F24D6EA9}" type="slidenum">
              <a:rPr lang="fr-FR" smtClean="0"/>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4592" y="531070"/>
            <a:ext cx="685800" cy="8585200"/>
          </a:xfrm>
        </p:spPr>
        <p:txBody>
          <a:bodyPr vert="vert270" anchor="b"/>
          <a:lstStyle>
            <a:lvl1pPr marL="0" marR="18288" algn="r">
              <a:spcBef>
                <a:spcPts val="0"/>
              </a:spcBef>
              <a:buNone/>
              <a:defRPr sz="2900" b="0" cap="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851892" y="531070"/>
            <a:ext cx="1828800" cy="85852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2738438" y="462280"/>
            <a:ext cx="3957066" cy="865124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09232" y="9470136"/>
            <a:ext cx="1600200" cy="435864"/>
          </a:xfrm>
        </p:spPr>
        <p:txBody>
          <a:bodyPr/>
          <a:lstStyle>
            <a:lvl1pPr>
              <a:defRPr sz="900"/>
            </a:lvl1pPr>
          </a:lstStyle>
          <a:p>
            <a:pPr>
              <a:defRPr/>
            </a:pPr>
            <a:endParaRPr lang="fr-FR"/>
          </a:p>
        </p:txBody>
      </p:sp>
      <p:sp>
        <p:nvSpPr>
          <p:cNvPr id="6" name="Espace réservé du pied de page 5"/>
          <p:cNvSpPr>
            <a:spLocks noGrp="1"/>
          </p:cNvSpPr>
          <p:nvPr>
            <p:ph type="ftr" sz="quarter" idx="11"/>
          </p:nvPr>
        </p:nvSpPr>
        <p:spPr>
          <a:xfrm>
            <a:off x="851892" y="9470136"/>
            <a:ext cx="3857340" cy="435864"/>
          </a:xfrm>
        </p:spPr>
        <p:txBody>
          <a:bodyPr/>
          <a:lstStyle>
            <a:lvl1pPr>
              <a:defRPr sz="900"/>
            </a:lvl1pPr>
          </a:lstStyle>
          <a:p>
            <a:pPr>
              <a:defRPr/>
            </a:pPr>
            <a:endParaRPr lang="fr-FR"/>
          </a:p>
        </p:txBody>
      </p:sp>
      <p:sp>
        <p:nvSpPr>
          <p:cNvPr id="7" name="Espace réservé du numéro de diapositive 6"/>
          <p:cNvSpPr>
            <a:spLocks noGrp="1"/>
          </p:cNvSpPr>
          <p:nvPr>
            <p:ph type="sldNum" sz="quarter" idx="12"/>
          </p:nvPr>
        </p:nvSpPr>
        <p:spPr>
          <a:xfrm>
            <a:off x="6307932" y="9470136"/>
            <a:ext cx="377190" cy="435864"/>
          </a:xfrm>
        </p:spPr>
        <p:txBody>
          <a:bodyPr/>
          <a:lstStyle>
            <a:lvl1pPr>
              <a:defRPr sz="900"/>
            </a:lvl1pPr>
          </a:lstStyle>
          <a:p>
            <a:pPr>
              <a:defRPr/>
            </a:pPr>
            <a:fld id="{18AA6E33-1C05-43A7-B388-3F156830E782}" type="slidenum">
              <a:rPr lang="fr-FR" smtClean="0"/>
              <a:pPr>
                <a:defRPr/>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4592" y="217961"/>
            <a:ext cx="685800" cy="9245600"/>
          </a:xfrm>
        </p:spPr>
        <p:txBody>
          <a:bodyPr vert="vert270" anchor="b"/>
          <a:lstStyle>
            <a:lvl1pPr marL="0" algn="l">
              <a:buNone/>
              <a:defRPr sz="3000" b="0" cap="all" baseline="0"/>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853678" y="540173"/>
            <a:ext cx="5500116" cy="7924800"/>
          </a:xfrm>
          <a:solidFill>
            <a:schemeClr val="bg2">
              <a:shade val="50000"/>
            </a:schemeClr>
          </a:solidFill>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857250" y="8475133"/>
            <a:ext cx="5500116" cy="9906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4581144" y="9470136"/>
            <a:ext cx="1577340" cy="435864"/>
          </a:xfrm>
        </p:spPr>
        <p:txBody>
          <a:bodyPr/>
          <a:lstStyle>
            <a:lvl1pPr>
              <a:defRPr sz="900"/>
            </a:lvl1pPr>
          </a:lstStyle>
          <a:p>
            <a:pPr>
              <a:defRPr/>
            </a:pPr>
            <a:endParaRPr lang="fr-FR"/>
          </a:p>
        </p:txBody>
      </p:sp>
      <p:sp>
        <p:nvSpPr>
          <p:cNvPr id="6" name="Espace réservé du pied de page 5"/>
          <p:cNvSpPr>
            <a:spLocks noGrp="1"/>
          </p:cNvSpPr>
          <p:nvPr>
            <p:ph type="ftr" sz="quarter" idx="11"/>
          </p:nvPr>
        </p:nvSpPr>
        <p:spPr>
          <a:xfrm>
            <a:off x="877824" y="9471466"/>
            <a:ext cx="3711054" cy="435864"/>
          </a:xfrm>
        </p:spPr>
        <p:txBody>
          <a:bodyPr/>
          <a:lstStyle>
            <a:lvl1pPr>
              <a:defRPr sz="900"/>
            </a:lvl1pPr>
          </a:lstStyle>
          <a:p>
            <a:pPr>
              <a:defRPr/>
            </a:pPr>
            <a:endParaRPr lang="fr-FR"/>
          </a:p>
        </p:txBody>
      </p:sp>
      <p:sp>
        <p:nvSpPr>
          <p:cNvPr id="7" name="Espace réservé du numéro de diapositive 6"/>
          <p:cNvSpPr>
            <a:spLocks noGrp="1"/>
          </p:cNvSpPr>
          <p:nvPr>
            <p:ph type="sldNum" sz="quarter" idx="12"/>
          </p:nvPr>
        </p:nvSpPr>
        <p:spPr>
          <a:xfrm>
            <a:off x="6162894" y="9470136"/>
            <a:ext cx="274320" cy="435864"/>
          </a:xfrm>
        </p:spPr>
        <p:txBody>
          <a:bodyPr/>
          <a:lstStyle>
            <a:lvl1pPr algn="ctr">
              <a:defRPr sz="900"/>
            </a:lvl1pPr>
          </a:lstStyle>
          <a:p>
            <a:pPr>
              <a:defRPr/>
            </a:pPr>
            <a:fld id="{52D844EF-12C4-4908-B5FD-A3F3D3AFAF65}" type="slidenum">
              <a:rPr lang="fr-FR" smtClean="0"/>
              <a:pPr>
                <a:defRPr/>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5276" y="20321"/>
            <a:ext cx="6847449" cy="9875521"/>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cteur droit 7"/>
          <p:cNvCxnSpPr/>
          <p:nvPr/>
        </p:nvCxnSpPr>
        <p:spPr>
          <a:xfrm>
            <a:off x="0" y="10161"/>
            <a:ext cx="6852725" cy="9885681"/>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4851596" y="7147703"/>
            <a:ext cx="2004646" cy="274474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342900" y="386380"/>
            <a:ext cx="6172200" cy="2020824"/>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342900" y="2719612"/>
            <a:ext cx="6172200" cy="6604000"/>
          </a:xfrm>
          <a:prstGeom prst="rect">
            <a:avLst/>
          </a:prstGeom>
        </p:spPr>
        <p:txBody>
          <a:bodyPr vert="horz" anchor="t">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3593592" y="9361400"/>
            <a:ext cx="1600200" cy="435864"/>
          </a:xfrm>
          <a:prstGeom prst="rect">
            <a:avLst/>
          </a:prstGeom>
        </p:spPr>
        <p:txBody>
          <a:bodyPr vert="horz" anchor="b"/>
          <a:lstStyle>
            <a:lvl1pPr algn="l" eaLnBrk="1" latinLnBrk="0" hangingPunct="1">
              <a:defRPr kumimoji="0" sz="1000" b="0">
                <a:solidFill>
                  <a:schemeClr val="tx1"/>
                </a:solidFill>
              </a:defRPr>
            </a:lvl1pPr>
          </a:lstStyle>
          <a:p>
            <a:pPr>
              <a:defRPr/>
            </a:pPr>
            <a:endParaRPr lang="fr-FR"/>
          </a:p>
        </p:txBody>
      </p:sp>
      <p:sp>
        <p:nvSpPr>
          <p:cNvPr id="3" name="Espace réservé du pied de page 2"/>
          <p:cNvSpPr>
            <a:spLocks noGrp="1"/>
          </p:cNvSpPr>
          <p:nvPr>
            <p:ph type="ftr" sz="quarter" idx="3"/>
          </p:nvPr>
        </p:nvSpPr>
        <p:spPr>
          <a:xfrm>
            <a:off x="342900" y="9362731"/>
            <a:ext cx="3195042" cy="434534"/>
          </a:xfrm>
          <a:prstGeom prst="rect">
            <a:avLst/>
          </a:prstGeom>
        </p:spPr>
        <p:txBody>
          <a:bodyPr vert="horz" anchor="b"/>
          <a:lstStyle>
            <a:lvl1pPr algn="r" eaLnBrk="1" latinLnBrk="0" hangingPunct="1">
              <a:defRPr kumimoji="0" sz="1000">
                <a:solidFill>
                  <a:schemeClr val="tx1"/>
                </a:solidFill>
              </a:defRPr>
            </a:lvl1pPr>
          </a:lstStyle>
          <a:p>
            <a:pPr>
              <a:defRPr/>
            </a:pPr>
            <a:endParaRPr lang="fr-FR"/>
          </a:p>
        </p:txBody>
      </p:sp>
      <p:sp>
        <p:nvSpPr>
          <p:cNvPr id="23" name="Espace réservé du numéro de diapositive 22"/>
          <p:cNvSpPr>
            <a:spLocks noGrp="1"/>
          </p:cNvSpPr>
          <p:nvPr>
            <p:ph type="sldNum" sz="quarter" idx="4"/>
          </p:nvPr>
        </p:nvSpPr>
        <p:spPr>
          <a:xfrm>
            <a:off x="5692140" y="9361400"/>
            <a:ext cx="377190" cy="435864"/>
          </a:xfrm>
          <a:prstGeom prst="rect">
            <a:avLst/>
          </a:prstGeom>
        </p:spPr>
        <p:txBody>
          <a:bodyPr vert="horz" anchor="b"/>
          <a:lstStyle>
            <a:lvl1pPr algn="ctr" eaLnBrk="1" latinLnBrk="0" hangingPunct="1">
              <a:defRPr kumimoji="0" sz="1200">
                <a:solidFill>
                  <a:schemeClr val="tx1"/>
                </a:solidFill>
              </a:defRPr>
            </a:lvl1pPr>
          </a:lstStyle>
          <a:p>
            <a:pPr>
              <a:defRPr/>
            </a:pPr>
            <a:fld id="{3F4CE506-C6FF-4CFE-AADF-E2D81E56DAAF}" type="slidenum">
              <a:rPr lang="fr-FR" smtClean="0"/>
              <a:pPr>
                <a:defRPr/>
              </a:pPr>
              <a:t>‹N°›</a:t>
            </a:fld>
            <a:endParaRPr lang="fr-FR"/>
          </a:p>
        </p:txBody>
      </p:sp>
    </p:spTree>
  </p:cSld>
  <p:clrMap bg1="dk1" tx1="lt1" bg2="dk2" tx2="lt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8EA11F"/>
            </a:gs>
            <a:gs pos="0">
              <a:srgbClr val="8EA11F"/>
            </a:gs>
            <a:gs pos="60000">
              <a:schemeClr val="bg2">
                <a:shade val="92000"/>
                <a:satMod val="230000"/>
              </a:schemeClr>
            </a:gs>
            <a:gs pos="100000">
              <a:schemeClr val="bg2">
                <a:tint val="85000"/>
                <a:satMod val="400000"/>
              </a:schemeClr>
            </a:gs>
          </a:gsLst>
          <a:lin ang="5400000" scaled="0"/>
        </a:gradFill>
        <a:effectLst/>
      </p:bgPr>
    </p:bg>
    <p:spTree>
      <p:nvGrpSpPr>
        <p:cNvPr id="1" name=""/>
        <p:cNvGrpSpPr/>
        <p:nvPr/>
      </p:nvGrpSpPr>
      <p:grpSpPr>
        <a:xfrm>
          <a:off x="0" y="0"/>
          <a:ext cx="0" cy="0"/>
          <a:chOff x="0" y="0"/>
          <a:chExt cx="0" cy="0"/>
        </a:xfrm>
      </p:grpSpPr>
      <p:sp>
        <p:nvSpPr>
          <p:cNvPr id="5" name="Rectangle à coins arrondis 4"/>
          <p:cNvSpPr/>
          <p:nvPr/>
        </p:nvSpPr>
        <p:spPr>
          <a:xfrm>
            <a:off x="214290" y="95216"/>
            <a:ext cx="6429420" cy="1238224"/>
          </a:xfrm>
          <a:prstGeom prst="roundRect">
            <a:avLst/>
          </a:prstGeom>
          <a:solidFill>
            <a:srgbClr val="480024"/>
          </a:solidFill>
          <a:ln w="38100">
            <a:noFill/>
          </a:ln>
          <a:effectLst>
            <a:innerShdw blurRad="63500" dist="50800" dir="2700000">
              <a:prstClr val="black">
                <a:alpha val="50000"/>
              </a:prstClr>
            </a:innerShdw>
          </a:effectLst>
        </p:spPr>
        <p:style>
          <a:lnRef idx="0">
            <a:schemeClr val="accent1"/>
          </a:lnRef>
          <a:fillRef idx="3">
            <a:schemeClr val="accent1"/>
          </a:fillRef>
          <a:effectRef idx="3">
            <a:schemeClr val="accent1"/>
          </a:effectRef>
          <a:fontRef idx="minor">
            <a:schemeClr val="lt1"/>
          </a:fontRef>
        </p:style>
        <p:txBody>
          <a:bodyPr rtlCol="0" anchor="ctr"/>
          <a:lstStyle/>
          <a:p>
            <a:pPr>
              <a:spcBef>
                <a:spcPts val="600"/>
              </a:spcBef>
            </a:pPr>
            <a:endParaRPr lang="fr-BE" b="1" spc="50" dirty="0" smtClean="0">
              <a:ln w="13500">
                <a:solidFill>
                  <a:schemeClr val="accent1">
                    <a:shade val="2500"/>
                    <a:alpha val="6500"/>
                  </a:schemeClr>
                </a:solidFill>
                <a:prstDash val="solid"/>
              </a:ln>
              <a:solidFill>
                <a:schemeClr val="accent4">
                  <a:lumMod val="75000"/>
                </a:schemeClr>
              </a:solidFill>
              <a:effectLst>
                <a:innerShdw blurRad="50900" dist="38500" dir="13500000">
                  <a:srgbClr val="000000">
                    <a:alpha val="60000"/>
                  </a:srgbClr>
                </a:innerShdw>
              </a:effectLst>
              <a:latin typeface="+mj-lt"/>
            </a:endParaRPr>
          </a:p>
          <a:p>
            <a:pPr>
              <a:spcBef>
                <a:spcPts val="600"/>
              </a:spcBef>
            </a:pPr>
            <a:endParaRPr lang="fr-BE" sz="2000" b="1" spc="50" dirty="0" smtClean="0">
              <a:ln w="13500">
                <a:solidFill>
                  <a:schemeClr val="accent1">
                    <a:shade val="2500"/>
                    <a:alpha val="6500"/>
                  </a:schemeClr>
                </a:solidFill>
                <a:prstDash val="solid"/>
              </a:ln>
              <a:solidFill>
                <a:schemeClr val="accent4">
                  <a:lumMod val="75000"/>
                </a:schemeClr>
              </a:solidFill>
              <a:effectLst>
                <a:innerShdw blurRad="50900" dist="38500" dir="13500000">
                  <a:srgbClr val="000000">
                    <a:alpha val="60000"/>
                  </a:srgbClr>
                </a:innerShdw>
              </a:effectLst>
              <a:latin typeface="+mj-lt"/>
            </a:endParaRPr>
          </a:p>
          <a:p>
            <a:pPr algn="r">
              <a:spcAft>
                <a:spcPts val="0"/>
              </a:spcAft>
            </a:pPr>
            <a:endParaRPr lang="en-US" sz="2000" b="1" spc="50" dirty="0" smtClean="0">
              <a:ln w="13500">
                <a:solidFill>
                  <a:schemeClr val="accent1">
                    <a:shade val="2500"/>
                    <a:alpha val="6500"/>
                  </a:schemeClr>
                </a:solidFill>
                <a:prstDash val="solid"/>
              </a:ln>
              <a:solidFill>
                <a:schemeClr val="accent4">
                  <a:lumMod val="75000"/>
                </a:schemeClr>
              </a:solidFill>
              <a:effectLst>
                <a:innerShdw blurRad="50900" dist="38500" dir="13500000">
                  <a:srgbClr val="000000">
                    <a:alpha val="60000"/>
                  </a:srgbClr>
                </a:innerShdw>
              </a:effectLst>
              <a:latin typeface="+mj-lt"/>
              <a:ea typeface="Times New Roman"/>
            </a:endParaRPr>
          </a:p>
          <a:p>
            <a:pPr algn="r">
              <a:spcAft>
                <a:spcPts val="0"/>
              </a:spcAft>
            </a:pPr>
            <a:endParaRPr lang="en-US" sz="2000" b="1" spc="50" dirty="0" smtClean="0">
              <a:ln w="13500">
                <a:solidFill>
                  <a:schemeClr val="accent1">
                    <a:shade val="2500"/>
                    <a:alpha val="6500"/>
                  </a:schemeClr>
                </a:solidFill>
                <a:prstDash val="solid"/>
              </a:ln>
              <a:solidFill>
                <a:schemeClr val="accent4">
                  <a:lumMod val="75000"/>
                </a:schemeClr>
              </a:solidFill>
              <a:effectLst>
                <a:innerShdw blurRad="50900" dist="38500" dir="13500000">
                  <a:srgbClr val="000000">
                    <a:alpha val="60000"/>
                  </a:srgbClr>
                </a:innerShdw>
              </a:effectLst>
              <a:latin typeface="+mj-lt"/>
              <a:ea typeface="Times New Roman"/>
            </a:endParaRPr>
          </a:p>
          <a:p>
            <a:pPr algn="r">
              <a:spcAft>
                <a:spcPts val="0"/>
              </a:spcAft>
            </a:pPr>
            <a:r>
              <a:rPr lang="en-US" sz="2000" b="1" dirty="0" smtClean="0">
                <a:ln w="1905"/>
                <a:solidFill>
                  <a:schemeClr val="accent5">
                    <a:lumMod val="60000"/>
                    <a:lumOff val="40000"/>
                  </a:schemeClr>
                </a:solidFill>
                <a:effectLst>
                  <a:innerShdw blurRad="69850" dist="43180" dir="5400000">
                    <a:srgbClr val="000000">
                      <a:alpha val="65000"/>
                    </a:srgbClr>
                  </a:innerShdw>
                </a:effectLst>
                <a:latin typeface="+mj-lt"/>
                <a:ea typeface="Times New Roman"/>
              </a:rPr>
              <a:t>Overgenerality Bias and these </a:t>
            </a:r>
            <a:r>
              <a:rPr lang="en-US" sz="2000" b="1" dirty="0" smtClean="0">
                <a:ln w="1905"/>
                <a:solidFill>
                  <a:schemeClr val="accent5">
                    <a:lumMod val="60000"/>
                    <a:lumOff val="40000"/>
                  </a:schemeClr>
                </a:solidFill>
                <a:effectLst>
                  <a:innerShdw blurRad="69850" dist="43180" dir="5400000">
                    <a:srgbClr val="000000">
                      <a:alpha val="65000"/>
                    </a:srgbClr>
                  </a:innerShdw>
                </a:effectLst>
                <a:latin typeface="+mj-lt"/>
                <a:ea typeface="Times New Roman"/>
              </a:rPr>
              <a:t>Consequences </a:t>
            </a:r>
          </a:p>
          <a:p>
            <a:pPr algn="r">
              <a:spcAft>
                <a:spcPts val="0"/>
              </a:spcAft>
            </a:pPr>
            <a:r>
              <a:rPr lang="en-US" sz="2000" b="1" dirty="0" smtClean="0">
                <a:ln w="1905"/>
                <a:solidFill>
                  <a:schemeClr val="accent5">
                    <a:lumMod val="60000"/>
                    <a:lumOff val="40000"/>
                  </a:schemeClr>
                </a:solidFill>
                <a:effectLst>
                  <a:innerShdw blurRad="69850" dist="43180" dir="5400000">
                    <a:srgbClr val="000000">
                      <a:alpha val="65000"/>
                    </a:srgbClr>
                  </a:innerShdw>
                </a:effectLst>
                <a:latin typeface="+mj-lt"/>
                <a:ea typeface="Times New Roman"/>
              </a:rPr>
              <a:t>in </a:t>
            </a:r>
            <a:r>
              <a:rPr lang="en-US" sz="2000" b="1" dirty="0" smtClean="0">
                <a:ln w="1905"/>
                <a:solidFill>
                  <a:schemeClr val="accent5">
                    <a:lumMod val="60000"/>
                    <a:lumOff val="40000"/>
                  </a:schemeClr>
                </a:solidFill>
                <a:effectLst>
                  <a:innerShdw blurRad="69850" dist="43180" dir="5400000">
                    <a:srgbClr val="000000">
                      <a:alpha val="65000"/>
                    </a:srgbClr>
                  </a:innerShdw>
                </a:effectLst>
                <a:latin typeface="+mj-lt"/>
                <a:ea typeface="Times New Roman"/>
              </a:rPr>
              <a:t>Borderline Personality Disorder</a:t>
            </a:r>
          </a:p>
          <a:p>
            <a:pPr algn="r">
              <a:spcAft>
                <a:spcPts val="0"/>
              </a:spcAft>
            </a:pPr>
            <a:endParaRPr lang="en-US" sz="800" b="1" spc="50" dirty="0" smtClean="0">
              <a:ln w="13500">
                <a:solidFill>
                  <a:schemeClr val="accent1">
                    <a:shade val="2500"/>
                    <a:alpha val="6500"/>
                  </a:schemeClr>
                </a:solidFill>
                <a:prstDash val="solid"/>
              </a:ln>
              <a:solidFill>
                <a:schemeClr val="accent4">
                  <a:lumMod val="75000"/>
                </a:schemeClr>
              </a:solidFill>
              <a:effectLst>
                <a:innerShdw blurRad="50900" dist="38500" dir="13500000">
                  <a:srgbClr val="000000">
                    <a:alpha val="60000"/>
                  </a:srgbClr>
                </a:innerShdw>
              </a:effectLst>
              <a:latin typeface="+mj-lt"/>
              <a:ea typeface="Times New Roman"/>
            </a:endParaRPr>
          </a:p>
          <a:p>
            <a:pPr algn="r">
              <a:spcAft>
                <a:spcPts val="0"/>
              </a:spcAft>
            </a:pPr>
            <a:r>
              <a:rPr lang="en-US" sz="1000" spc="50" dirty="0" smtClean="0">
                <a:ln w="13500">
                  <a:solidFill>
                    <a:schemeClr val="accent1">
                      <a:shade val="2500"/>
                      <a:alpha val="6500"/>
                    </a:schemeClr>
                  </a:solidFill>
                  <a:prstDash val="solid"/>
                </a:ln>
                <a:solidFill>
                  <a:srgbClr val="A9FC14"/>
                </a:solidFill>
                <a:effectLst>
                  <a:innerShdw blurRad="50900" dist="38500" dir="13500000">
                    <a:srgbClr val="000000">
                      <a:alpha val="60000"/>
                    </a:srgbClr>
                  </a:innerShdw>
                </a:effectLst>
                <a:latin typeface="+mj-lt"/>
                <a:ea typeface="Times New Roman"/>
              </a:rPr>
              <a:t>Boulanger, M., Smets, V. and Blairy S.</a:t>
            </a:r>
            <a:r>
              <a:rPr lang="en-US" sz="900" spc="50" dirty="0" smtClean="0">
                <a:ln w="13500">
                  <a:solidFill>
                    <a:schemeClr val="accent1">
                      <a:shade val="2500"/>
                      <a:alpha val="6500"/>
                    </a:schemeClr>
                  </a:solidFill>
                  <a:prstDash val="solid"/>
                </a:ln>
                <a:solidFill>
                  <a:srgbClr val="A9FC14"/>
                </a:solidFill>
                <a:effectLst>
                  <a:innerShdw blurRad="50900" dist="38500" dir="13500000">
                    <a:srgbClr val="000000">
                      <a:alpha val="60000"/>
                    </a:srgbClr>
                  </a:innerShdw>
                </a:effectLst>
                <a:latin typeface="+mj-lt"/>
                <a:ea typeface="Times New Roman"/>
              </a:rPr>
              <a:t> </a:t>
            </a:r>
          </a:p>
          <a:p>
            <a:pPr algn="r">
              <a:spcAft>
                <a:spcPts val="0"/>
              </a:spcAft>
            </a:pPr>
            <a:r>
              <a:rPr lang="en-US" sz="800" spc="50" dirty="0" smtClean="0">
                <a:ln w="13500">
                  <a:solidFill>
                    <a:schemeClr val="accent1">
                      <a:shade val="2500"/>
                      <a:alpha val="6500"/>
                    </a:schemeClr>
                  </a:solidFill>
                  <a:prstDash val="solid"/>
                </a:ln>
                <a:solidFill>
                  <a:srgbClr val="A9FC14"/>
                </a:solidFill>
                <a:effectLst>
                  <a:innerShdw blurRad="50900" dist="38500" dir="13500000">
                    <a:srgbClr val="000000">
                      <a:alpha val="60000"/>
                    </a:srgbClr>
                  </a:innerShdw>
                </a:effectLst>
                <a:latin typeface="+mj-lt"/>
                <a:ea typeface="Times New Roman"/>
              </a:rPr>
              <a:t>University of Liège, Liège</a:t>
            </a:r>
          </a:p>
          <a:p>
            <a:pPr algn="r">
              <a:spcAft>
                <a:spcPts val="0"/>
              </a:spcAft>
            </a:pPr>
            <a:endParaRPr lang="en-US" sz="2000" b="1" spc="50" dirty="0" smtClean="0">
              <a:ln w="13500">
                <a:solidFill>
                  <a:schemeClr val="accent1">
                    <a:shade val="2500"/>
                    <a:alpha val="6500"/>
                  </a:schemeClr>
                </a:solidFill>
                <a:prstDash val="solid"/>
              </a:ln>
              <a:solidFill>
                <a:schemeClr val="accent4">
                  <a:lumMod val="75000"/>
                </a:schemeClr>
              </a:solidFill>
              <a:effectLst>
                <a:innerShdw blurRad="50900" dist="38500" dir="13500000">
                  <a:srgbClr val="000000">
                    <a:alpha val="60000"/>
                  </a:srgbClr>
                </a:innerShdw>
              </a:effectLst>
              <a:latin typeface="+mj-lt"/>
              <a:ea typeface="Times New Roman"/>
            </a:endParaRPr>
          </a:p>
          <a:p>
            <a:pPr algn="r">
              <a:spcAft>
                <a:spcPts val="0"/>
              </a:spcAft>
            </a:pPr>
            <a:r>
              <a:rPr lang="en-US" sz="2000" b="1" spc="50" dirty="0" smtClean="0">
                <a:ln w="13500">
                  <a:solidFill>
                    <a:schemeClr val="accent1">
                      <a:shade val="2500"/>
                      <a:alpha val="6500"/>
                    </a:schemeClr>
                  </a:solidFill>
                  <a:prstDash val="solid"/>
                </a:ln>
                <a:solidFill>
                  <a:schemeClr val="accent4">
                    <a:lumMod val="75000"/>
                  </a:schemeClr>
                </a:solidFill>
                <a:effectLst>
                  <a:innerShdw blurRad="50900" dist="38500" dir="13500000">
                    <a:srgbClr val="000000">
                      <a:alpha val="60000"/>
                    </a:srgbClr>
                  </a:innerShdw>
                </a:effectLst>
                <a:latin typeface="+mj-lt"/>
                <a:ea typeface="Times New Roman"/>
              </a:rPr>
              <a:t> </a:t>
            </a:r>
            <a:endParaRPr lang="fr-BE" sz="2000" b="1" spc="50" dirty="0" smtClean="0">
              <a:ln w="13500">
                <a:solidFill>
                  <a:schemeClr val="accent1">
                    <a:shade val="2500"/>
                    <a:alpha val="6500"/>
                  </a:schemeClr>
                </a:solidFill>
                <a:prstDash val="solid"/>
              </a:ln>
              <a:solidFill>
                <a:schemeClr val="accent4">
                  <a:lumMod val="75000"/>
                </a:schemeClr>
              </a:solidFill>
              <a:effectLst>
                <a:innerShdw blurRad="50900" dist="38500" dir="13500000">
                  <a:srgbClr val="000000">
                    <a:alpha val="60000"/>
                  </a:srgbClr>
                </a:innerShdw>
              </a:effectLst>
              <a:latin typeface="+mj-lt"/>
              <a:ea typeface="Times New Roman"/>
            </a:endParaRPr>
          </a:p>
          <a:p>
            <a:endParaRPr lang="fr-BE" sz="800" b="1" spc="50" dirty="0" smtClean="0">
              <a:ln w="13500">
                <a:solidFill>
                  <a:schemeClr val="accent1">
                    <a:shade val="2500"/>
                    <a:alpha val="6500"/>
                  </a:schemeClr>
                </a:solidFill>
                <a:prstDash val="solid"/>
              </a:ln>
              <a:solidFill>
                <a:schemeClr val="accent4">
                  <a:lumMod val="75000"/>
                </a:schemeClr>
              </a:solidFill>
              <a:effectLst>
                <a:innerShdw blurRad="50900" dist="38500" dir="13500000">
                  <a:srgbClr val="000000">
                    <a:alpha val="60000"/>
                  </a:srgbClr>
                </a:innerShdw>
              </a:effectLst>
              <a:latin typeface="+mj-lt"/>
            </a:endParaRPr>
          </a:p>
          <a:p>
            <a:endParaRPr lang="en-US" sz="900" b="1" i="1" spc="50" dirty="0" smtClean="0">
              <a:ln w="13500">
                <a:solidFill>
                  <a:schemeClr val="accent1">
                    <a:shade val="2500"/>
                    <a:alpha val="6500"/>
                  </a:schemeClr>
                </a:solidFill>
                <a:prstDash val="solid"/>
              </a:ln>
              <a:solidFill>
                <a:schemeClr val="accent4">
                  <a:lumMod val="75000"/>
                </a:schemeClr>
              </a:solidFill>
              <a:effectLst>
                <a:innerShdw blurRad="50900" dist="38500" dir="13500000">
                  <a:srgbClr val="000000">
                    <a:alpha val="60000"/>
                  </a:srgbClr>
                </a:innerShdw>
              </a:effectLst>
              <a:latin typeface="+mj-lt"/>
            </a:endParaRPr>
          </a:p>
          <a:p>
            <a:endParaRPr lang="en-US" sz="900" b="1" i="1" spc="50" dirty="0" smtClean="0">
              <a:ln w="13500">
                <a:solidFill>
                  <a:schemeClr val="accent1">
                    <a:shade val="2500"/>
                    <a:alpha val="6500"/>
                  </a:schemeClr>
                </a:solidFill>
                <a:prstDash val="solid"/>
              </a:ln>
              <a:solidFill>
                <a:schemeClr val="accent4">
                  <a:lumMod val="75000"/>
                </a:schemeClr>
              </a:solidFill>
              <a:effectLst>
                <a:innerShdw blurRad="50900" dist="38500" dir="13500000">
                  <a:srgbClr val="000000">
                    <a:alpha val="60000"/>
                  </a:srgbClr>
                </a:innerShdw>
              </a:effectLst>
              <a:latin typeface="+mj-lt"/>
            </a:endParaRPr>
          </a:p>
          <a:p>
            <a:endParaRPr lang="fr-BE" sz="900" b="1" spc="50" dirty="0" smtClean="0">
              <a:ln w="13500">
                <a:solidFill>
                  <a:schemeClr val="accent1">
                    <a:shade val="2500"/>
                    <a:alpha val="6500"/>
                  </a:schemeClr>
                </a:solidFill>
                <a:prstDash val="solid"/>
              </a:ln>
              <a:solidFill>
                <a:schemeClr val="accent4">
                  <a:lumMod val="75000"/>
                </a:schemeClr>
              </a:solidFill>
              <a:effectLst>
                <a:innerShdw blurRad="50900" dist="38500" dir="13500000">
                  <a:srgbClr val="000000">
                    <a:alpha val="60000"/>
                  </a:srgbClr>
                </a:innerShdw>
              </a:effectLst>
              <a:latin typeface="+mj-lt"/>
            </a:endParaRPr>
          </a:p>
          <a:p>
            <a:endParaRPr lang="fr-BE" b="1" spc="50" dirty="0">
              <a:ln w="13500">
                <a:solidFill>
                  <a:schemeClr val="accent1">
                    <a:shade val="2500"/>
                    <a:alpha val="6500"/>
                  </a:schemeClr>
                </a:solidFill>
                <a:prstDash val="solid"/>
              </a:ln>
              <a:solidFill>
                <a:schemeClr val="accent4">
                  <a:lumMod val="75000"/>
                </a:schemeClr>
              </a:solidFill>
              <a:effectLst>
                <a:innerShdw blurRad="50900" dist="38500" dir="13500000">
                  <a:srgbClr val="000000">
                    <a:alpha val="60000"/>
                  </a:srgbClr>
                </a:innerShdw>
              </a:effectLst>
              <a:latin typeface="+mj-lt"/>
            </a:endParaRPr>
          </a:p>
        </p:txBody>
      </p:sp>
      <p:pic>
        <p:nvPicPr>
          <p:cNvPr id="26626" name="Picture 2"/>
          <p:cNvPicPr>
            <a:picLocks noChangeAspect="1" noChangeArrowheads="1"/>
          </p:cNvPicPr>
          <p:nvPr/>
        </p:nvPicPr>
        <p:blipFill>
          <a:blip r:embed="rId2" cstate="print"/>
          <a:srcRect/>
          <a:stretch>
            <a:fillRect/>
          </a:stretch>
        </p:blipFill>
        <p:spPr bwMode="auto">
          <a:xfrm>
            <a:off x="357166" y="523844"/>
            <a:ext cx="714380" cy="58341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8" name="Rectangle à coins arrondis 7"/>
          <p:cNvSpPr/>
          <p:nvPr/>
        </p:nvSpPr>
        <p:spPr>
          <a:xfrm>
            <a:off x="142852" y="1309662"/>
            <a:ext cx="3071834" cy="3214710"/>
          </a:xfrm>
          <a:prstGeom prst="roundRect">
            <a:avLst/>
          </a:prstGeom>
          <a:noFill/>
          <a:ln w="38100">
            <a:noFill/>
          </a:ln>
        </p:spPr>
        <p:style>
          <a:lnRef idx="0">
            <a:schemeClr val="accent5"/>
          </a:lnRef>
          <a:fillRef idx="3">
            <a:schemeClr val="accent5"/>
          </a:fillRef>
          <a:effectRef idx="3">
            <a:schemeClr val="accent5"/>
          </a:effectRef>
          <a:fontRef idx="minor">
            <a:schemeClr val="lt1"/>
          </a:fontRef>
        </p:style>
        <p:txBody>
          <a:bodyPr rtlCol="0" anchor="t"/>
          <a:lstStyle/>
          <a:p>
            <a:pPr algn="l">
              <a:spcBef>
                <a:spcPts val="0"/>
              </a:spcBef>
              <a:spcAft>
                <a:spcPts val="600"/>
              </a:spcAft>
            </a:pPr>
            <a:r>
              <a:rPr lang="en-US" sz="1200" b="1" smtClean="0">
                <a:solidFill>
                  <a:srgbClr val="4B192A"/>
                </a:solidFill>
                <a:latin typeface="Corbel" pitchFamily="34" charset="0"/>
              </a:rPr>
              <a:t>INTRODUCTION</a:t>
            </a:r>
            <a:endParaRPr lang="en-US" sz="1200" b="1" smtClean="0">
              <a:solidFill>
                <a:srgbClr val="4B192A"/>
              </a:solidFill>
              <a:latin typeface="Corbel" pitchFamily="34" charset="0"/>
            </a:endParaRPr>
          </a:p>
          <a:p>
            <a:pPr algn="l">
              <a:spcAft>
                <a:spcPts val="0"/>
              </a:spcAft>
              <a:buFont typeface="Wingdings" pitchFamily="2" charset="2"/>
              <a:buChar char="§"/>
            </a:pPr>
            <a:r>
              <a:rPr lang="en-US" sz="850" smtClean="0">
                <a:solidFill>
                  <a:srgbClr val="98EB03"/>
                </a:solidFill>
                <a:latin typeface="Corbel" pitchFamily="34" charset="0"/>
              </a:rPr>
              <a:t> </a:t>
            </a:r>
            <a:r>
              <a:rPr lang="en-US" sz="850" smtClean="0">
                <a:solidFill>
                  <a:srgbClr val="A9FC14"/>
                </a:solidFill>
                <a:latin typeface="Corbel" pitchFamily="34" charset="0"/>
              </a:rPr>
              <a:t>Previous </a:t>
            </a:r>
            <a:r>
              <a:rPr lang="en-US" sz="850" smtClean="0">
                <a:solidFill>
                  <a:srgbClr val="A9FC14"/>
                </a:solidFill>
                <a:latin typeface="Corbel" pitchFamily="34" charset="0"/>
              </a:rPr>
              <a:t>researches have shown disturbances in autobiographical memory (AM) among several psychiatric disorders such as depression, schizophrenia and bipolar disorder</a:t>
            </a:r>
            <a:r>
              <a:rPr lang="en-US" sz="850" smtClean="0">
                <a:solidFill>
                  <a:srgbClr val="A9FC14"/>
                </a:solidFill>
                <a:latin typeface="Corbel" pitchFamily="34" charset="0"/>
              </a:rPr>
              <a:t>.</a:t>
            </a:r>
          </a:p>
          <a:p>
            <a:pPr algn="l">
              <a:spcAft>
                <a:spcPts val="0"/>
              </a:spcAft>
              <a:buFont typeface="Wingdings" pitchFamily="2" charset="2"/>
              <a:buChar char="§"/>
            </a:pPr>
            <a:endParaRPr lang="en-US" sz="200" smtClean="0">
              <a:solidFill>
                <a:srgbClr val="A9FC14"/>
              </a:solidFill>
              <a:latin typeface="Corbel" pitchFamily="34" charset="0"/>
            </a:endParaRPr>
          </a:p>
          <a:p>
            <a:pPr algn="l">
              <a:spcAft>
                <a:spcPts val="0"/>
              </a:spcAft>
            </a:pPr>
            <a:endParaRPr lang="en-US" sz="200" smtClean="0">
              <a:solidFill>
                <a:srgbClr val="A9FC14"/>
              </a:solidFill>
              <a:latin typeface="Corbel" pitchFamily="34" charset="0"/>
            </a:endParaRPr>
          </a:p>
          <a:p>
            <a:pPr algn="l">
              <a:spcAft>
                <a:spcPts val="0"/>
              </a:spcAft>
              <a:buFont typeface="Arial" pitchFamily="34" charset="0"/>
              <a:buChar char="•"/>
            </a:pPr>
            <a:r>
              <a:rPr lang="en-US" sz="850" smtClean="0">
                <a:solidFill>
                  <a:srgbClr val="A9FC14"/>
                </a:solidFill>
                <a:latin typeface="Corbel" pitchFamily="34" charset="0"/>
              </a:rPr>
              <a:t> AM </a:t>
            </a:r>
            <a:r>
              <a:rPr lang="en-US" sz="850" smtClean="0">
                <a:solidFill>
                  <a:srgbClr val="A9FC14"/>
                </a:solidFill>
                <a:latin typeface="Corbel" pitchFamily="34" charset="0"/>
              </a:rPr>
              <a:t>is an entity that encompasses the </a:t>
            </a:r>
            <a:r>
              <a:rPr lang="en-US" sz="850" smtClean="0">
                <a:solidFill>
                  <a:srgbClr val="A9FC14"/>
                </a:solidFill>
                <a:latin typeface="Corbel" pitchFamily="34" charset="0"/>
              </a:rPr>
              <a:t>individuals 'past </a:t>
            </a:r>
            <a:r>
              <a:rPr lang="en-US" sz="850" smtClean="0">
                <a:solidFill>
                  <a:srgbClr val="A9FC14"/>
                </a:solidFill>
                <a:latin typeface="Corbel" pitchFamily="34" charset="0"/>
              </a:rPr>
              <a:t>personnal experiences. This disturbances take the overgeneral retrieving form. Thus, when patients were asked to retrieve a specific event located in time and place, they recalled an overgeneral event</a:t>
            </a:r>
            <a:r>
              <a:rPr lang="en-US" sz="850" smtClean="0">
                <a:solidFill>
                  <a:srgbClr val="A9FC14"/>
                </a:solidFill>
                <a:latin typeface="Corbel" pitchFamily="34" charset="0"/>
              </a:rPr>
              <a:t>.</a:t>
            </a:r>
          </a:p>
          <a:p>
            <a:pPr algn="l">
              <a:spcAft>
                <a:spcPts val="0"/>
              </a:spcAft>
            </a:pPr>
            <a:r>
              <a:rPr lang="en-US" sz="200" smtClean="0">
                <a:solidFill>
                  <a:srgbClr val="A9FC14"/>
                </a:solidFill>
                <a:latin typeface="Corbel" pitchFamily="34" charset="0"/>
              </a:rPr>
              <a:t> </a:t>
            </a:r>
            <a:endParaRPr lang="en-US" sz="200" smtClean="0">
              <a:solidFill>
                <a:srgbClr val="A9FC14"/>
              </a:solidFill>
              <a:latin typeface="Corbel" pitchFamily="34" charset="0"/>
            </a:endParaRPr>
          </a:p>
          <a:p>
            <a:pPr algn="l">
              <a:spcAft>
                <a:spcPts val="0"/>
              </a:spcAft>
              <a:buFont typeface="Wingdings" pitchFamily="2" charset="2"/>
              <a:buChar char="§"/>
            </a:pPr>
            <a:r>
              <a:rPr lang="en-US" sz="850" smtClean="0">
                <a:solidFill>
                  <a:srgbClr val="A9FC14"/>
                </a:solidFill>
                <a:latin typeface="Corbel" pitchFamily="34" charset="0"/>
              </a:rPr>
              <a:t> The </a:t>
            </a:r>
            <a:r>
              <a:rPr lang="en-US" sz="850" smtClean="0">
                <a:solidFill>
                  <a:srgbClr val="A9FC14"/>
                </a:solidFill>
                <a:latin typeface="Corbel" pitchFamily="34" charset="0"/>
              </a:rPr>
              <a:t>researches showed that AM deficits is related to decreasing of the ability to solve interpersonal problem (Evans et al., 1992; Goddard et al., 1996) and impairments to project oneself into the specific future events </a:t>
            </a:r>
            <a:r>
              <a:rPr lang="en-US" sz="850" smtClean="0">
                <a:solidFill>
                  <a:srgbClr val="A9FC14"/>
                </a:solidFill>
                <a:latin typeface="Corbel" pitchFamily="34" charset="0"/>
              </a:rPr>
              <a:t>(D'Argembeau </a:t>
            </a:r>
            <a:r>
              <a:rPr lang="en-US" sz="850" smtClean="0">
                <a:solidFill>
                  <a:srgbClr val="A9FC14"/>
                </a:solidFill>
                <a:latin typeface="Corbel" pitchFamily="34" charset="0"/>
              </a:rPr>
              <a:t>et al., 2008; Williams et al., 1996). Impairments to respond adequately to social problems or  to concrete plans for the future create hopelessness and to contribute to suicide attempt (Arie et al., 2008</a:t>
            </a:r>
            <a:r>
              <a:rPr lang="en-US" sz="850" smtClean="0">
                <a:solidFill>
                  <a:srgbClr val="A9FC14"/>
                </a:solidFill>
                <a:latin typeface="Corbel" pitchFamily="34" charset="0"/>
              </a:rPr>
              <a:t>).</a:t>
            </a:r>
          </a:p>
          <a:p>
            <a:pPr algn="l">
              <a:spcAft>
                <a:spcPts val="0"/>
              </a:spcAft>
            </a:pPr>
            <a:endParaRPr lang="en-US" sz="200" smtClean="0">
              <a:solidFill>
                <a:srgbClr val="A9FC14"/>
              </a:solidFill>
              <a:latin typeface="Corbel" pitchFamily="34" charset="0"/>
            </a:endParaRPr>
          </a:p>
          <a:p>
            <a:pPr algn="l">
              <a:spcAft>
                <a:spcPts val="0"/>
              </a:spcAft>
              <a:buFont typeface="Wingdings" pitchFamily="2" charset="2"/>
              <a:buChar char="§"/>
            </a:pPr>
            <a:r>
              <a:rPr lang="en-US" sz="850" smtClean="0">
                <a:solidFill>
                  <a:srgbClr val="A9FC14"/>
                </a:solidFill>
                <a:latin typeface="Corbel" pitchFamily="34" charset="0"/>
              </a:rPr>
              <a:t> Given </a:t>
            </a:r>
            <a:r>
              <a:rPr lang="en-US" sz="850" smtClean="0">
                <a:solidFill>
                  <a:srgbClr val="A9FC14"/>
                </a:solidFill>
                <a:latin typeface="Corbel" pitchFamily="34" charset="0"/>
              </a:rPr>
              <a:t>the high risk of suicide or suicide attempts present in the Bordeline </a:t>
            </a:r>
            <a:r>
              <a:rPr lang="en-US" sz="850" smtClean="0">
                <a:solidFill>
                  <a:srgbClr val="A9FC14"/>
                </a:solidFill>
                <a:latin typeface="Corbel" pitchFamily="34" charset="0"/>
              </a:rPr>
              <a:t>Personality </a:t>
            </a:r>
            <a:r>
              <a:rPr lang="en-US" sz="850" smtClean="0">
                <a:solidFill>
                  <a:srgbClr val="A9FC14"/>
                </a:solidFill>
                <a:latin typeface="Corbel" pitchFamily="34" charset="0"/>
              </a:rPr>
              <a:t>Disorder (BPD), consideration of AM in this population is appropriate. </a:t>
            </a:r>
            <a:endParaRPr lang="en-US" sz="850" smtClean="0">
              <a:solidFill>
                <a:srgbClr val="A9FC14"/>
              </a:solidFill>
              <a:latin typeface="Corbel" pitchFamily="34" charset="0"/>
            </a:endParaRPr>
          </a:p>
          <a:p>
            <a:pPr algn="l">
              <a:spcAft>
                <a:spcPts val="600"/>
              </a:spcAft>
            </a:pPr>
            <a:endParaRPr lang="en-US" sz="800" b="1" smtClean="0">
              <a:solidFill>
                <a:schemeClr val="bg1"/>
              </a:solidFill>
              <a:latin typeface="Corbel" pitchFamily="34" charset="0"/>
            </a:endParaRPr>
          </a:p>
        </p:txBody>
      </p:sp>
      <p:sp>
        <p:nvSpPr>
          <p:cNvPr id="7" name="Rectangle à coins arrondis 6"/>
          <p:cNvSpPr/>
          <p:nvPr/>
        </p:nvSpPr>
        <p:spPr>
          <a:xfrm>
            <a:off x="285728" y="4667248"/>
            <a:ext cx="3000396" cy="857256"/>
          </a:xfrm>
          <a:prstGeom prst="roundRect">
            <a:avLst/>
          </a:prstGeom>
          <a:solidFill>
            <a:srgbClr val="0F474D"/>
          </a:solidFill>
          <a:ln w="38100">
            <a:noFill/>
          </a:ln>
        </p:spPr>
        <p:style>
          <a:lnRef idx="0">
            <a:schemeClr val="accent2"/>
          </a:lnRef>
          <a:fillRef idx="3">
            <a:schemeClr val="accent2"/>
          </a:fillRef>
          <a:effectRef idx="3">
            <a:schemeClr val="accent2"/>
          </a:effectRef>
          <a:fontRef idx="minor">
            <a:schemeClr val="lt1"/>
          </a:fontRef>
        </p:style>
        <p:txBody>
          <a:bodyPr rtlCol="0" anchor="t"/>
          <a:lstStyle/>
          <a:p>
            <a:pPr>
              <a:spcBef>
                <a:spcPts val="0"/>
              </a:spcBef>
              <a:spcAft>
                <a:spcPts val="600"/>
              </a:spcAft>
            </a:pPr>
            <a:r>
              <a:rPr lang="en-US" sz="1100" b="1" dirty="0" smtClean="0">
                <a:solidFill>
                  <a:srgbClr val="ABC125"/>
                </a:solidFill>
                <a:latin typeface="Corbel" pitchFamily="34" charset="0"/>
                <a:ea typeface="Times New Roman"/>
              </a:rPr>
              <a:t>OBJECTIVE</a:t>
            </a:r>
          </a:p>
          <a:p>
            <a:pPr>
              <a:spcBef>
                <a:spcPts val="0"/>
              </a:spcBef>
              <a:spcAft>
                <a:spcPts val="0"/>
              </a:spcAft>
            </a:pPr>
            <a:r>
              <a:rPr lang="en-US" sz="900" b="1" dirty="0" smtClean="0">
                <a:solidFill>
                  <a:srgbClr val="CDE05E"/>
                </a:solidFill>
                <a:latin typeface="Corbel" pitchFamily="34" charset="0"/>
                <a:ea typeface="Times New Roman"/>
              </a:rPr>
              <a:t>The </a:t>
            </a:r>
            <a:r>
              <a:rPr lang="en-US" sz="900" b="1" dirty="0" smtClean="0">
                <a:solidFill>
                  <a:srgbClr val="CDE05E"/>
                </a:solidFill>
                <a:latin typeface="Corbel" pitchFamily="34" charset="0"/>
                <a:ea typeface="Times New Roman"/>
              </a:rPr>
              <a:t>aim of the present study was investigate the AM, the projection into the future and the problem solving in patients suffering from BPD.</a:t>
            </a:r>
            <a:endParaRPr lang="en-US" sz="900" b="1" dirty="0" smtClean="0">
              <a:solidFill>
                <a:srgbClr val="CDE05E"/>
              </a:solidFill>
              <a:latin typeface="Corbel" pitchFamily="34" charset="0"/>
            </a:endParaRPr>
          </a:p>
          <a:p>
            <a:pPr algn="l">
              <a:spcBef>
                <a:spcPts val="0"/>
              </a:spcBef>
              <a:spcAft>
                <a:spcPts val="600"/>
              </a:spcAft>
            </a:pPr>
            <a:endParaRPr lang="en-US" sz="900" b="1" dirty="0" smtClean="0">
              <a:solidFill>
                <a:schemeClr val="bg1"/>
              </a:solidFill>
              <a:latin typeface="Corbel" pitchFamily="34" charset="0"/>
            </a:endParaRPr>
          </a:p>
          <a:p>
            <a:pPr algn="l">
              <a:spcBef>
                <a:spcPts val="0"/>
              </a:spcBef>
              <a:spcAft>
                <a:spcPts val="600"/>
              </a:spcAft>
            </a:pPr>
            <a:endParaRPr lang="en-US" sz="1100" b="1" dirty="0" smtClean="0">
              <a:solidFill>
                <a:schemeClr val="bg1"/>
              </a:solidFill>
              <a:latin typeface="Corbel" pitchFamily="34" charset="0"/>
            </a:endParaRPr>
          </a:p>
        </p:txBody>
      </p:sp>
      <p:sp>
        <p:nvSpPr>
          <p:cNvPr id="9" name="Rectangle à coins arrondis 8"/>
          <p:cNvSpPr/>
          <p:nvPr/>
        </p:nvSpPr>
        <p:spPr>
          <a:xfrm>
            <a:off x="214290" y="5738818"/>
            <a:ext cx="6429420" cy="2857520"/>
          </a:xfrm>
          <a:prstGeom prst="roundRect">
            <a:avLst/>
          </a:prstGeom>
          <a:noFill/>
          <a:ln w="38100">
            <a:solidFill>
              <a:srgbClr val="8A0045"/>
            </a:solidFill>
          </a:ln>
        </p:spPr>
        <p:style>
          <a:lnRef idx="0">
            <a:schemeClr val="accent4"/>
          </a:lnRef>
          <a:fillRef idx="3">
            <a:schemeClr val="accent4"/>
          </a:fillRef>
          <a:effectRef idx="3">
            <a:schemeClr val="accent4"/>
          </a:effectRef>
          <a:fontRef idx="minor">
            <a:schemeClr val="lt1"/>
          </a:fontRef>
        </p:style>
        <p:txBody>
          <a:bodyPr rtlCol="0" anchor="t"/>
          <a:lstStyle/>
          <a:p>
            <a:pPr algn="l">
              <a:spcAft>
                <a:spcPts val="600"/>
              </a:spcAft>
            </a:pPr>
            <a:r>
              <a:rPr lang="en-US" sz="1200" smtClean="0">
                <a:solidFill>
                  <a:srgbClr val="8EE21E"/>
                </a:solidFill>
                <a:latin typeface="Corbel" pitchFamily="34" charset="0"/>
              </a:rPr>
              <a:t>RESULTS</a:t>
            </a:r>
            <a:endParaRPr lang="en-US" sz="1200" smtClean="0">
              <a:solidFill>
                <a:srgbClr val="8EE21E"/>
              </a:solidFill>
              <a:latin typeface="Corbel" pitchFamily="34" charset="0"/>
            </a:endParaRPr>
          </a:p>
        </p:txBody>
      </p:sp>
      <p:sp>
        <p:nvSpPr>
          <p:cNvPr id="11" name="Text Box 813"/>
          <p:cNvSpPr txBox="1">
            <a:spLocks noChangeArrowheads="1"/>
          </p:cNvSpPr>
          <p:nvPr/>
        </p:nvSpPr>
        <p:spPr bwMode="auto">
          <a:xfrm>
            <a:off x="285728" y="6167446"/>
            <a:ext cx="3500462" cy="2172006"/>
          </a:xfrm>
          <a:prstGeom prst="rect">
            <a:avLst/>
          </a:prstGeom>
          <a:noFill/>
          <a:ln w="3175">
            <a:noFill/>
            <a:miter lim="800000"/>
            <a:headEnd/>
            <a:tailEnd/>
          </a:ln>
          <a:effectLst/>
        </p:spPr>
        <p:txBody>
          <a:bodyPr wrap="square" lIns="90000" tIns="46800" rIns="90000" bIns="46800">
            <a:spAutoFit/>
          </a:bodyPr>
          <a:lstStyle/>
          <a:p>
            <a:pPr marL="88900" indent="-88900" algn="l"/>
            <a:endParaRPr lang="en-US" sz="500" dirty="0">
              <a:solidFill>
                <a:srgbClr val="A568D2"/>
              </a:solidFill>
              <a:latin typeface="Corbel" pitchFamily="34" charset="0"/>
            </a:endParaRPr>
          </a:p>
          <a:p>
            <a:pPr marL="88900" indent="-88900" algn="l">
              <a:spcAft>
                <a:spcPts val="0"/>
              </a:spcAft>
              <a:buClr>
                <a:srgbClr val="BF0934"/>
              </a:buClr>
              <a:buFontTx/>
              <a:buAutoNum type="arabicPeriod"/>
            </a:pPr>
            <a:r>
              <a:rPr lang="en-US" sz="800" b="1" dirty="0" smtClean="0">
                <a:solidFill>
                  <a:srgbClr val="B482DA"/>
                </a:solidFill>
                <a:latin typeface="Corbel" pitchFamily="34" charset="0"/>
              </a:rPr>
              <a:t> </a:t>
            </a:r>
            <a:r>
              <a:rPr lang="en-US" sz="800" b="1" dirty="0" smtClean="0">
                <a:solidFill>
                  <a:schemeClr val="accent5">
                    <a:lumMod val="40000"/>
                    <a:lumOff val="60000"/>
                  </a:schemeClr>
                </a:solidFill>
                <a:latin typeface="Corbel" pitchFamily="34" charset="0"/>
              </a:rPr>
              <a:t>The </a:t>
            </a:r>
            <a:r>
              <a:rPr lang="en-US" sz="800" b="1" dirty="0">
                <a:solidFill>
                  <a:schemeClr val="accent5">
                    <a:lumMod val="40000"/>
                    <a:lumOff val="60000"/>
                  </a:schemeClr>
                </a:solidFill>
                <a:latin typeface="Corbel" pitchFamily="34" charset="0"/>
              </a:rPr>
              <a:t>analyses </a:t>
            </a:r>
            <a:r>
              <a:rPr lang="en-US" sz="800" b="1" dirty="0" smtClean="0">
                <a:solidFill>
                  <a:schemeClr val="accent5">
                    <a:lumMod val="40000"/>
                    <a:lumOff val="60000"/>
                  </a:schemeClr>
                </a:solidFill>
                <a:latin typeface="Corbel" pitchFamily="34" charset="0"/>
              </a:rPr>
              <a:t>revealed a significant </a:t>
            </a:r>
            <a:r>
              <a:rPr lang="en-US" sz="800" b="1" dirty="0">
                <a:solidFill>
                  <a:schemeClr val="accent5">
                    <a:lumMod val="40000"/>
                    <a:lumOff val="60000"/>
                  </a:schemeClr>
                </a:solidFill>
                <a:latin typeface="Corbel" pitchFamily="34" charset="0"/>
              </a:rPr>
              <a:t>difference between </a:t>
            </a:r>
            <a:r>
              <a:rPr lang="en-US" sz="800" b="1" dirty="0" smtClean="0">
                <a:solidFill>
                  <a:schemeClr val="accent5">
                    <a:lumMod val="40000"/>
                    <a:lumOff val="60000"/>
                  </a:schemeClr>
                </a:solidFill>
                <a:latin typeface="Corbel" pitchFamily="34" charset="0"/>
              </a:rPr>
              <a:t>both groups  on </a:t>
            </a:r>
            <a:r>
              <a:rPr lang="en-US" sz="800" b="1" dirty="0" smtClean="0">
                <a:solidFill>
                  <a:schemeClr val="accent5">
                    <a:lumMod val="40000"/>
                    <a:lumOff val="60000"/>
                  </a:schemeClr>
                </a:solidFill>
                <a:latin typeface="Corbel" pitchFamily="34" charset="0"/>
              </a:rPr>
              <a:t>the two </a:t>
            </a:r>
            <a:r>
              <a:rPr lang="en-US" sz="800" b="1" dirty="0" smtClean="0">
                <a:solidFill>
                  <a:schemeClr val="accent5">
                    <a:lumMod val="40000"/>
                    <a:lumOff val="60000"/>
                  </a:schemeClr>
                </a:solidFill>
                <a:latin typeface="Corbel" pitchFamily="34" charset="0"/>
              </a:rPr>
              <a:t>versions from TeMA: </a:t>
            </a:r>
          </a:p>
          <a:p>
            <a:pPr marL="88900" indent="-88900" algn="l">
              <a:spcAft>
                <a:spcPts val="0"/>
              </a:spcAft>
            </a:pPr>
            <a:endParaRPr lang="en-US" sz="200" dirty="0" smtClean="0">
              <a:solidFill>
                <a:schemeClr val="accent5">
                  <a:lumMod val="40000"/>
                  <a:lumOff val="60000"/>
                </a:schemeClr>
              </a:solidFill>
              <a:latin typeface="Corbel" pitchFamily="34" charset="0"/>
            </a:endParaRPr>
          </a:p>
          <a:p>
            <a:pPr marL="88900" indent="-88900" algn="l">
              <a:buFont typeface="Arial" pitchFamily="34" charset="0"/>
              <a:buChar char="•"/>
            </a:pPr>
            <a:r>
              <a:rPr lang="en-US" sz="700" b="1" u="sng" dirty="0" smtClean="0">
                <a:solidFill>
                  <a:schemeClr val="accent5">
                    <a:lumMod val="40000"/>
                    <a:lumOff val="60000"/>
                  </a:schemeClr>
                </a:solidFill>
                <a:latin typeface="Corbel" pitchFamily="34" charset="0"/>
              </a:rPr>
              <a:t>On past version</a:t>
            </a:r>
            <a:r>
              <a:rPr lang="en-US" sz="700" dirty="0" smtClean="0">
                <a:solidFill>
                  <a:schemeClr val="accent5">
                    <a:lumMod val="40000"/>
                    <a:lumOff val="60000"/>
                  </a:schemeClr>
                </a:solidFill>
                <a:latin typeface="Corbel" pitchFamily="34" charset="0"/>
              </a:rPr>
              <a:t>: a significant group by type of memory interaction emerged (</a:t>
            </a:r>
            <a:r>
              <a:rPr lang="en-US" sz="700" i="1" dirty="0" smtClean="0">
                <a:solidFill>
                  <a:schemeClr val="accent5">
                    <a:lumMod val="40000"/>
                    <a:lumOff val="60000"/>
                  </a:schemeClr>
                </a:solidFill>
                <a:latin typeface="Corbel" pitchFamily="34" charset="0"/>
              </a:rPr>
              <a:t>F</a:t>
            </a:r>
            <a:r>
              <a:rPr lang="en-US" sz="700" dirty="0" smtClean="0">
                <a:solidFill>
                  <a:schemeClr val="accent5">
                    <a:lumMod val="40000"/>
                    <a:lumOff val="60000"/>
                  </a:schemeClr>
                </a:solidFill>
                <a:latin typeface="Corbel" pitchFamily="34" charset="0"/>
              </a:rPr>
              <a:t>(2,80) =4.53; </a:t>
            </a:r>
            <a:r>
              <a:rPr lang="en-US" sz="700" i="1" dirty="0" smtClean="0">
                <a:solidFill>
                  <a:schemeClr val="accent5">
                    <a:lumMod val="40000"/>
                    <a:lumOff val="60000"/>
                  </a:schemeClr>
                </a:solidFill>
                <a:latin typeface="Corbel" pitchFamily="34" charset="0"/>
              </a:rPr>
              <a:t>p</a:t>
            </a:r>
            <a:r>
              <a:rPr lang="en-US" sz="700" dirty="0" smtClean="0">
                <a:solidFill>
                  <a:schemeClr val="accent5">
                    <a:lumMod val="40000"/>
                    <a:lumOff val="60000"/>
                  </a:schemeClr>
                </a:solidFill>
                <a:latin typeface="Corbel" pitchFamily="34" charset="0"/>
              </a:rPr>
              <a:t>=.013) which indicates that the patients with BPD recollected less specific events and more overgeneral events than controls (</a:t>
            </a:r>
            <a:r>
              <a:rPr lang="en-US" sz="700" i="1" dirty="0" smtClean="0">
                <a:solidFill>
                  <a:schemeClr val="accent5">
                    <a:lumMod val="40000"/>
                    <a:lumOff val="60000"/>
                  </a:schemeClr>
                </a:solidFill>
                <a:latin typeface="Corbel" pitchFamily="34" charset="0"/>
              </a:rPr>
              <a:t>t</a:t>
            </a:r>
            <a:r>
              <a:rPr lang="en-US" sz="700" dirty="0" smtClean="0">
                <a:solidFill>
                  <a:schemeClr val="accent5">
                    <a:lumMod val="40000"/>
                    <a:lumOff val="60000"/>
                  </a:schemeClr>
                </a:solidFill>
                <a:latin typeface="Corbel" pitchFamily="34" charset="0"/>
              </a:rPr>
              <a:t>(40)= 2.21; p=.032, </a:t>
            </a:r>
            <a:r>
              <a:rPr lang="en-US" sz="700" i="1" dirty="0" smtClean="0">
                <a:solidFill>
                  <a:schemeClr val="accent5">
                    <a:lumMod val="40000"/>
                    <a:lumOff val="60000"/>
                  </a:schemeClr>
                </a:solidFill>
                <a:latin typeface="Corbel" pitchFamily="34" charset="0"/>
              </a:rPr>
              <a:t>t</a:t>
            </a:r>
            <a:r>
              <a:rPr lang="en-US" sz="700" dirty="0" smtClean="0">
                <a:solidFill>
                  <a:schemeClr val="accent5">
                    <a:lumMod val="40000"/>
                    <a:lumOff val="60000"/>
                  </a:schemeClr>
                </a:solidFill>
                <a:latin typeface="Corbel" pitchFamily="34" charset="0"/>
              </a:rPr>
              <a:t>(40)=2.2; </a:t>
            </a:r>
            <a:r>
              <a:rPr lang="en-US" sz="700" i="1" dirty="0" smtClean="0">
                <a:solidFill>
                  <a:schemeClr val="accent5">
                    <a:lumMod val="40000"/>
                    <a:lumOff val="60000"/>
                  </a:schemeClr>
                </a:solidFill>
                <a:latin typeface="Corbel" pitchFamily="34" charset="0"/>
              </a:rPr>
              <a:t>p</a:t>
            </a:r>
            <a:r>
              <a:rPr lang="en-US" sz="700" dirty="0" smtClean="0">
                <a:solidFill>
                  <a:schemeClr val="accent5">
                    <a:lumMod val="40000"/>
                    <a:lumOff val="60000"/>
                  </a:schemeClr>
                </a:solidFill>
                <a:latin typeface="Corbel" pitchFamily="34" charset="0"/>
              </a:rPr>
              <a:t>=.033,respectively)</a:t>
            </a:r>
          </a:p>
          <a:p>
            <a:pPr marL="88900" indent="-88900" algn="l">
              <a:spcAft>
                <a:spcPts val="0"/>
              </a:spcAft>
            </a:pPr>
            <a:endParaRPr lang="en-US" sz="200" dirty="0" smtClean="0">
              <a:solidFill>
                <a:schemeClr val="accent5">
                  <a:lumMod val="40000"/>
                  <a:lumOff val="60000"/>
                </a:schemeClr>
              </a:solidFill>
              <a:latin typeface="Corbel" pitchFamily="34" charset="0"/>
            </a:endParaRPr>
          </a:p>
          <a:p>
            <a:pPr marL="88900" indent="-88900" algn="l">
              <a:buFont typeface="Arial" pitchFamily="34" charset="0"/>
              <a:buChar char="•"/>
            </a:pPr>
            <a:r>
              <a:rPr lang="en-US" sz="700" b="1" u="sng" dirty="0" smtClean="0">
                <a:solidFill>
                  <a:schemeClr val="accent5">
                    <a:lumMod val="40000"/>
                    <a:lumOff val="60000"/>
                  </a:schemeClr>
                </a:solidFill>
                <a:latin typeface="Corbel" pitchFamily="34" charset="0"/>
              </a:rPr>
              <a:t>On future version</a:t>
            </a:r>
            <a:r>
              <a:rPr lang="en-US" sz="700" b="1" dirty="0" smtClean="0">
                <a:solidFill>
                  <a:schemeClr val="accent5">
                    <a:lumMod val="40000"/>
                    <a:lumOff val="60000"/>
                  </a:schemeClr>
                </a:solidFill>
                <a:latin typeface="Corbel" pitchFamily="34" charset="0"/>
              </a:rPr>
              <a:t>: </a:t>
            </a:r>
            <a:r>
              <a:rPr lang="en-US" sz="700" dirty="0" smtClean="0">
                <a:solidFill>
                  <a:schemeClr val="accent5">
                    <a:lumMod val="40000"/>
                    <a:lumOff val="60000"/>
                  </a:schemeClr>
                </a:solidFill>
                <a:latin typeface="Corbel" pitchFamily="34" charset="0"/>
              </a:rPr>
              <a:t>a significant group by type of memory interaction emerged (</a:t>
            </a:r>
            <a:r>
              <a:rPr lang="en-US" sz="700" i="1" dirty="0" smtClean="0">
                <a:solidFill>
                  <a:schemeClr val="accent5">
                    <a:lumMod val="40000"/>
                    <a:lumOff val="60000"/>
                  </a:schemeClr>
                </a:solidFill>
                <a:latin typeface="Corbel" pitchFamily="34" charset="0"/>
              </a:rPr>
              <a:t>F</a:t>
            </a:r>
            <a:r>
              <a:rPr lang="en-US" sz="700" dirty="0" smtClean="0">
                <a:solidFill>
                  <a:schemeClr val="accent5">
                    <a:lumMod val="40000"/>
                    <a:lumOff val="60000"/>
                  </a:schemeClr>
                </a:solidFill>
                <a:latin typeface="Corbel" pitchFamily="34" charset="0"/>
              </a:rPr>
              <a:t>(2,80) =11.57; </a:t>
            </a:r>
            <a:r>
              <a:rPr lang="en-US" sz="700" i="1" dirty="0" smtClean="0">
                <a:solidFill>
                  <a:schemeClr val="accent5">
                    <a:lumMod val="40000"/>
                    <a:lumOff val="60000"/>
                  </a:schemeClr>
                </a:solidFill>
                <a:latin typeface="Corbel" pitchFamily="34" charset="0"/>
              </a:rPr>
              <a:t>p</a:t>
            </a:r>
            <a:r>
              <a:rPr lang="en-US" sz="700" dirty="0" smtClean="0">
                <a:solidFill>
                  <a:schemeClr val="accent5">
                    <a:lumMod val="40000"/>
                    <a:lumOff val="60000"/>
                  </a:schemeClr>
                </a:solidFill>
                <a:latin typeface="Corbel" pitchFamily="34" charset="0"/>
              </a:rPr>
              <a:t>&lt;.001) which indicates that the patients with BPD generated less specific events and more overgeneral events than controls (</a:t>
            </a:r>
            <a:r>
              <a:rPr lang="en-US" sz="700" i="1" dirty="0" smtClean="0">
                <a:solidFill>
                  <a:schemeClr val="accent5">
                    <a:lumMod val="40000"/>
                    <a:lumOff val="60000"/>
                  </a:schemeClr>
                </a:solidFill>
                <a:latin typeface="Corbel" pitchFamily="34" charset="0"/>
              </a:rPr>
              <a:t>t</a:t>
            </a:r>
            <a:r>
              <a:rPr lang="en-US" sz="700" dirty="0" smtClean="0">
                <a:solidFill>
                  <a:schemeClr val="accent5">
                    <a:lumMod val="40000"/>
                    <a:lumOff val="60000"/>
                  </a:schemeClr>
                </a:solidFill>
                <a:latin typeface="Corbel" pitchFamily="34" charset="0"/>
              </a:rPr>
              <a:t>(40)= 3.39; p=.001, </a:t>
            </a:r>
            <a:r>
              <a:rPr lang="en-US" sz="700" i="1" dirty="0" smtClean="0">
                <a:solidFill>
                  <a:schemeClr val="accent5">
                    <a:lumMod val="40000"/>
                    <a:lumOff val="60000"/>
                  </a:schemeClr>
                </a:solidFill>
                <a:latin typeface="Corbel" pitchFamily="34" charset="0"/>
              </a:rPr>
              <a:t>t</a:t>
            </a:r>
            <a:r>
              <a:rPr lang="en-US" sz="700" dirty="0" smtClean="0">
                <a:solidFill>
                  <a:schemeClr val="accent5">
                    <a:lumMod val="40000"/>
                    <a:lumOff val="60000"/>
                  </a:schemeClr>
                </a:solidFill>
                <a:latin typeface="Corbel" pitchFamily="34" charset="0"/>
              </a:rPr>
              <a:t>(40)=3.51; </a:t>
            </a:r>
            <a:r>
              <a:rPr lang="en-US" sz="700" i="1" dirty="0" smtClean="0">
                <a:solidFill>
                  <a:schemeClr val="accent5">
                    <a:lumMod val="40000"/>
                    <a:lumOff val="60000"/>
                  </a:schemeClr>
                </a:solidFill>
                <a:latin typeface="Corbel" pitchFamily="34" charset="0"/>
              </a:rPr>
              <a:t>p</a:t>
            </a:r>
            <a:r>
              <a:rPr lang="en-US" sz="700" dirty="0" smtClean="0">
                <a:solidFill>
                  <a:schemeClr val="accent5">
                    <a:lumMod val="40000"/>
                    <a:lumOff val="60000"/>
                  </a:schemeClr>
                </a:solidFill>
                <a:latin typeface="Corbel" pitchFamily="34" charset="0"/>
              </a:rPr>
              <a:t>=.001,respectively).</a:t>
            </a:r>
          </a:p>
          <a:p>
            <a:pPr marL="88900" indent="-88900" algn="l"/>
            <a:endParaRPr lang="en-US" sz="300" dirty="0" smtClean="0">
              <a:solidFill>
                <a:schemeClr val="accent5">
                  <a:lumMod val="40000"/>
                  <a:lumOff val="60000"/>
                </a:schemeClr>
              </a:solidFill>
              <a:latin typeface="Corbel" pitchFamily="34" charset="0"/>
            </a:endParaRPr>
          </a:p>
          <a:p>
            <a:pPr marL="228600" indent="-228600" algn="l"/>
            <a:r>
              <a:rPr lang="en-US" sz="800" dirty="0" smtClean="0">
                <a:solidFill>
                  <a:schemeClr val="accent5">
                    <a:lumMod val="40000"/>
                    <a:lumOff val="60000"/>
                  </a:schemeClr>
                </a:solidFill>
                <a:latin typeface="Corbel" pitchFamily="34" charset="0"/>
              </a:rPr>
              <a:t> 2.  </a:t>
            </a:r>
            <a:r>
              <a:rPr lang="en-US" sz="800" b="1" dirty="0" smtClean="0">
                <a:solidFill>
                  <a:schemeClr val="accent5">
                    <a:lumMod val="40000"/>
                    <a:lumOff val="60000"/>
                  </a:schemeClr>
                </a:solidFill>
                <a:latin typeface="Corbel" pitchFamily="34" charset="0"/>
              </a:rPr>
              <a:t>The number of past and future specific events was marginally correlated </a:t>
            </a:r>
            <a:r>
              <a:rPr lang="en-US" sz="800" b="1" i="1" dirty="0" smtClean="0">
                <a:solidFill>
                  <a:schemeClr val="accent5">
                    <a:lumMod val="40000"/>
                    <a:lumOff val="60000"/>
                  </a:schemeClr>
                </a:solidFill>
                <a:latin typeface="Corbel" pitchFamily="34" charset="0"/>
              </a:rPr>
              <a:t>       </a:t>
            </a:r>
          </a:p>
          <a:p>
            <a:pPr marL="228600" indent="-228600" algn="l"/>
            <a:r>
              <a:rPr lang="en-US" sz="800" i="1" dirty="0" smtClean="0">
                <a:solidFill>
                  <a:schemeClr val="accent5">
                    <a:lumMod val="40000"/>
                    <a:lumOff val="60000"/>
                  </a:schemeClr>
                </a:solidFill>
                <a:latin typeface="Corbel" pitchFamily="34" charset="0"/>
              </a:rPr>
              <a:t>       </a:t>
            </a:r>
            <a:r>
              <a:rPr lang="en-US" sz="700" i="1" dirty="0" smtClean="0">
                <a:solidFill>
                  <a:schemeClr val="accent5">
                    <a:lumMod val="40000"/>
                    <a:lumOff val="60000"/>
                  </a:schemeClr>
                </a:solidFill>
                <a:latin typeface="Corbel" pitchFamily="34" charset="0"/>
              </a:rPr>
              <a:t>(r</a:t>
            </a:r>
            <a:r>
              <a:rPr lang="en-US" sz="700" dirty="0" smtClean="0">
                <a:solidFill>
                  <a:schemeClr val="accent5">
                    <a:lumMod val="40000"/>
                    <a:lumOff val="60000"/>
                  </a:schemeClr>
                </a:solidFill>
                <a:latin typeface="Corbel" pitchFamily="34" charset="0"/>
              </a:rPr>
              <a:t>(42</a:t>
            </a:r>
            <a:r>
              <a:rPr lang="en-US" sz="700" dirty="0" smtClean="0">
                <a:solidFill>
                  <a:schemeClr val="accent5">
                    <a:lumMod val="40000"/>
                    <a:lumOff val="60000"/>
                  </a:schemeClr>
                </a:solidFill>
                <a:latin typeface="Corbel" pitchFamily="34" charset="0"/>
              </a:rPr>
              <a:t>)=.</a:t>
            </a:r>
            <a:r>
              <a:rPr lang="en-US" sz="700" dirty="0" smtClean="0">
                <a:solidFill>
                  <a:schemeClr val="accent5">
                    <a:lumMod val="40000"/>
                    <a:lumOff val="60000"/>
                  </a:schemeClr>
                </a:solidFill>
                <a:latin typeface="Corbel" pitchFamily="34" charset="0"/>
              </a:rPr>
              <a:t>31, </a:t>
            </a:r>
            <a:r>
              <a:rPr lang="en-US" sz="700" i="1" dirty="0" smtClean="0">
                <a:solidFill>
                  <a:schemeClr val="accent5">
                    <a:lumMod val="40000"/>
                    <a:lumOff val="60000"/>
                  </a:schemeClr>
                </a:solidFill>
                <a:latin typeface="Corbel" pitchFamily="34" charset="0"/>
              </a:rPr>
              <a:t>p</a:t>
            </a:r>
            <a:r>
              <a:rPr lang="en-US" sz="700" dirty="0" smtClean="0">
                <a:solidFill>
                  <a:schemeClr val="accent5">
                    <a:lumMod val="40000"/>
                    <a:lumOff val="60000"/>
                  </a:schemeClr>
                </a:solidFill>
                <a:latin typeface="Corbel" pitchFamily="34" charset="0"/>
              </a:rPr>
              <a:t>=.</a:t>
            </a:r>
            <a:r>
              <a:rPr lang="en-US" sz="700" dirty="0" smtClean="0">
                <a:solidFill>
                  <a:schemeClr val="accent5">
                    <a:lumMod val="40000"/>
                    <a:lumOff val="60000"/>
                  </a:schemeClr>
                </a:solidFill>
                <a:latin typeface="Corbel" pitchFamily="34" charset="0"/>
              </a:rPr>
              <a:t>051). </a:t>
            </a:r>
            <a:r>
              <a:rPr lang="en-US" sz="800" dirty="0" smtClean="0">
                <a:solidFill>
                  <a:schemeClr val="accent5">
                    <a:lumMod val="40000"/>
                    <a:lumOff val="60000"/>
                  </a:schemeClr>
                </a:solidFill>
                <a:latin typeface="Corbel" pitchFamily="34" charset="0"/>
              </a:rPr>
              <a:t>The </a:t>
            </a:r>
            <a:r>
              <a:rPr lang="en-US" sz="800" dirty="0" smtClean="0">
                <a:solidFill>
                  <a:schemeClr val="accent5">
                    <a:lumMod val="40000"/>
                    <a:lumOff val="60000"/>
                  </a:schemeClr>
                </a:solidFill>
                <a:latin typeface="Corbel" pitchFamily="34" charset="0"/>
              </a:rPr>
              <a:t>results </a:t>
            </a:r>
            <a:r>
              <a:rPr lang="en-US" sz="800" dirty="0" smtClean="0">
                <a:solidFill>
                  <a:schemeClr val="accent5">
                    <a:lumMod val="40000"/>
                    <a:lumOff val="60000"/>
                  </a:schemeClr>
                </a:solidFill>
                <a:latin typeface="Corbel" pitchFamily="34" charset="0"/>
              </a:rPr>
              <a:t>did not reveal significant </a:t>
            </a:r>
            <a:r>
              <a:rPr lang="en-US" sz="800" dirty="0" smtClean="0">
                <a:solidFill>
                  <a:schemeClr val="accent5">
                    <a:lumMod val="40000"/>
                    <a:lumOff val="60000"/>
                  </a:schemeClr>
                </a:solidFill>
                <a:latin typeface="Corbel" pitchFamily="34" charset="0"/>
              </a:rPr>
              <a:t>correlation</a:t>
            </a:r>
          </a:p>
          <a:p>
            <a:pPr marL="228600" indent="-228600" algn="l"/>
            <a:r>
              <a:rPr lang="en-US" sz="800" dirty="0" smtClean="0">
                <a:solidFill>
                  <a:schemeClr val="accent5">
                    <a:lumMod val="40000"/>
                    <a:lumOff val="60000"/>
                  </a:schemeClr>
                </a:solidFill>
                <a:latin typeface="Corbel" pitchFamily="34" charset="0"/>
              </a:rPr>
              <a:t> </a:t>
            </a:r>
            <a:r>
              <a:rPr lang="en-US" sz="800" dirty="0" smtClean="0">
                <a:solidFill>
                  <a:schemeClr val="accent5">
                    <a:lumMod val="40000"/>
                    <a:lumOff val="60000"/>
                  </a:schemeClr>
                </a:solidFill>
                <a:latin typeface="Corbel" pitchFamily="34" charset="0"/>
              </a:rPr>
              <a:t>       </a:t>
            </a:r>
            <a:r>
              <a:rPr lang="en-US" sz="800" dirty="0" smtClean="0">
                <a:solidFill>
                  <a:schemeClr val="accent5">
                    <a:lumMod val="40000"/>
                    <a:lumOff val="60000"/>
                  </a:schemeClr>
                </a:solidFill>
                <a:latin typeface="Corbel" pitchFamily="34" charset="0"/>
              </a:rPr>
              <a:t>between number of past specific events and problem solving didn’t</a:t>
            </a:r>
          </a:p>
          <a:p>
            <a:pPr marL="228600" indent="-228600" algn="l"/>
            <a:r>
              <a:rPr lang="en-US" sz="800" dirty="0" smtClean="0">
                <a:solidFill>
                  <a:schemeClr val="accent5">
                    <a:lumMod val="40000"/>
                    <a:lumOff val="60000"/>
                  </a:schemeClr>
                </a:solidFill>
                <a:latin typeface="Corbel" pitchFamily="34" charset="0"/>
              </a:rPr>
              <a:t> </a:t>
            </a:r>
            <a:r>
              <a:rPr lang="en-US" sz="800" dirty="0" smtClean="0">
                <a:solidFill>
                  <a:schemeClr val="accent5">
                    <a:lumMod val="40000"/>
                    <a:lumOff val="60000"/>
                  </a:schemeClr>
                </a:solidFill>
                <a:latin typeface="Corbel" pitchFamily="34" charset="0"/>
              </a:rPr>
              <a:t>       </a:t>
            </a:r>
            <a:r>
              <a:rPr lang="en-US" sz="800" dirty="0" smtClean="0">
                <a:solidFill>
                  <a:schemeClr val="accent5">
                    <a:lumMod val="40000"/>
                    <a:lumOff val="60000"/>
                  </a:schemeClr>
                </a:solidFill>
                <a:latin typeface="Corbel" pitchFamily="34" charset="0"/>
              </a:rPr>
              <a:t>correlate</a:t>
            </a:r>
            <a:r>
              <a:rPr lang="en-US" sz="800" dirty="0" smtClean="0">
                <a:solidFill>
                  <a:schemeClr val="accent5">
                    <a:lumMod val="40000"/>
                    <a:lumOff val="60000"/>
                  </a:schemeClr>
                </a:solidFill>
                <a:latin typeface="Corbel" pitchFamily="34" charset="0"/>
              </a:rPr>
              <a:t>. </a:t>
            </a:r>
          </a:p>
          <a:p>
            <a:pPr marL="228600" indent="-228600" algn="l"/>
            <a:endParaRPr lang="en-US" sz="300" dirty="0" smtClean="0">
              <a:solidFill>
                <a:schemeClr val="accent5">
                  <a:lumMod val="40000"/>
                  <a:lumOff val="60000"/>
                </a:schemeClr>
              </a:solidFill>
              <a:latin typeface="Corbel" pitchFamily="34" charset="0"/>
            </a:endParaRPr>
          </a:p>
          <a:p>
            <a:pPr marL="228600" indent="-228600" algn="l"/>
            <a:r>
              <a:rPr lang="en-US" sz="700" dirty="0" smtClean="0">
                <a:solidFill>
                  <a:schemeClr val="accent5">
                    <a:lumMod val="40000"/>
                    <a:lumOff val="60000"/>
                  </a:schemeClr>
                </a:solidFill>
                <a:latin typeface="Corbel" pitchFamily="34" charset="0"/>
              </a:rPr>
              <a:t>  3.   </a:t>
            </a:r>
            <a:r>
              <a:rPr lang="en-US" sz="800" b="1" dirty="0" smtClean="0">
                <a:solidFill>
                  <a:schemeClr val="accent5">
                    <a:lumMod val="40000"/>
                    <a:lumOff val="60000"/>
                  </a:schemeClr>
                </a:solidFill>
                <a:latin typeface="Corbel" pitchFamily="34" charset="0"/>
              </a:rPr>
              <a:t>The analysis did not reveal any difference between the both groups on </a:t>
            </a:r>
            <a:r>
              <a:rPr lang="en-US" sz="800" b="1" dirty="0" smtClean="0">
                <a:solidFill>
                  <a:schemeClr val="accent5">
                    <a:lumMod val="40000"/>
                    <a:lumOff val="60000"/>
                  </a:schemeClr>
                </a:solidFill>
                <a:latin typeface="Corbel" pitchFamily="34" charset="0"/>
              </a:rPr>
              <a:t>OTT</a:t>
            </a:r>
            <a:r>
              <a:rPr lang="en-US" sz="800" b="1" dirty="0" smtClean="0">
                <a:solidFill>
                  <a:schemeClr val="accent5">
                    <a:lumMod val="40000"/>
                    <a:lumOff val="60000"/>
                  </a:schemeClr>
                </a:solidFill>
                <a:latin typeface="Corbel" pitchFamily="34" charset="0"/>
              </a:rPr>
              <a:t> </a:t>
            </a:r>
            <a:r>
              <a:rPr lang="en-US" sz="800" b="1" dirty="0" smtClean="0">
                <a:solidFill>
                  <a:schemeClr val="accent5">
                    <a:lumMod val="40000"/>
                    <a:lumOff val="60000"/>
                  </a:schemeClr>
                </a:solidFill>
                <a:latin typeface="Corbel" pitchFamily="34" charset="0"/>
              </a:rPr>
              <a:t>and </a:t>
            </a:r>
            <a:r>
              <a:rPr lang="en-US" sz="800" b="1" dirty="0" smtClean="0">
                <a:solidFill>
                  <a:schemeClr val="accent5">
                    <a:lumMod val="40000"/>
                    <a:lumOff val="60000"/>
                  </a:schemeClr>
                </a:solidFill>
                <a:latin typeface="Corbel" pitchFamily="34" charset="0"/>
              </a:rPr>
              <a:t>neuropsychological measures</a:t>
            </a:r>
            <a:r>
              <a:rPr lang="en-US" sz="800" b="1" dirty="0" smtClean="0">
                <a:solidFill>
                  <a:schemeClr val="accent5">
                    <a:lumMod val="40000"/>
                    <a:lumOff val="60000"/>
                  </a:schemeClr>
                </a:solidFill>
                <a:latin typeface="Corbel" pitchFamily="34" charset="0"/>
              </a:rPr>
              <a:t>.</a:t>
            </a:r>
            <a:endParaRPr lang="en-US" sz="900" b="1" dirty="0">
              <a:solidFill>
                <a:schemeClr val="accent5">
                  <a:lumMod val="40000"/>
                  <a:lumOff val="60000"/>
                </a:schemeClr>
              </a:solidFill>
              <a:latin typeface="Corbel" pitchFamily="34" charset="0"/>
            </a:endParaRPr>
          </a:p>
        </p:txBody>
      </p:sp>
      <p:sp>
        <p:nvSpPr>
          <p:cNvPr id="12" name="Rectangle à coins arrondis 11"/>
          <p:cNvSpPr/>
          <p:nvPr/>
        </p:nvSpPr>
        <p:spPr>
          <a:xfrm>
            <a:off x="3500438" y="1523976"/>
            <a:ext cx="3143272" cy="4000528"/>
          </a:xfrm>
          <a:prstGeom prst="roundRect">
            <a:avLst/>
          </a:prstGeom>
          <a:solidFill>
            <a:srgbClr val="AF8EB2"/>
          </a:solidFill>
          <a:ln w="38100">
            <a:noFill/>
          </a:ln>
        </p:spPr>
        <p:style>
          <a:lnRef idx="0">
            <a:schemeClr val="accent3"/>
          </a:lnRef>
          <a:fillRef idx="3">
            <a:schemeClr val="accent3"/>
          </a:fillRef>
          <a:effectRef idx="3">
            <a:schemeClr val="accent3"/>
          </a:effectRef>
          <a:fontRef idx="minor">
            <a:schemeClr val="lt1"/>
          </a:fontRef>
        </p:style>
        <p:txBody>
          <a:bodyPr rtlCol="0" anchor="t"/>
          <a:lstStyle/>
          <a:p>
            <a:pPr marL="228600" indent="-228600" algn="l">
              <a:spcAft>
                <a:spcPts val="600"/>
              </a:spcAft>
            </a:pPr>
            <a:r>
              <a:rPr lang="en-US" sz="1200" b="1" smtClean="0">
                <a:solidFill>
                  <a:srgbClr val="25D1BD"/>
                </a:solidFill>
                <a:latin typeface="Corbel" pitchFamily="34" charset="0"/>
                <a:cs typeface="Times New Roman" pitchFamily="18" charset="0"/>
              </a:rPr>
              <a:t>METHOD</a:t>
            </a:r>
          </a:p>
          <a:p>
            <a:pPr marL="228600" indent="-228600" algn="l">
              <a:spcAft>
                <a:spcPts val="0"/>
              </a:spcAft>
            </a:pPr>
            <a:r>
              <a:rPr lang="en-US" sz="850" smtClean="0">
                <a:solidFill>
                  <a:srgbClr val="3A0016"/>
                </a:solidFill>
                <a:latin typeface="Corbel" pitchFamily="34" charset="0"/>
                <a:cs typeface="Times New Roman" pitchFamily="18" charset="0"/>
              </a:rPr>
              <a:t>21 BPD and 21 healthy controls </a:t>
            </a:r>
            <a:r>
              <a:rPr lang="en-US" sz="850" smtClean="0">
                <a:solidFill>
                  <a:srgbClr val="3A0016"/>
                </a:solidFill>
                <a:latin typeface="Corbel" pitchFamily="34" charset="0"/>
                <a:cs typeface="Times New Roman" pitchFamily="18" charset="0"/>
              </a:rPr>
              <a:t>(HC</a:t>
            </a:r>
            <a:r>
              <a:rPr lang="en-US" sz="850" smtClean="0">
                <a:solidFill>
                  <a:srgbClr val="3A0016"/>
                </a:solidFill>
                <a:latin typeface="Corbel" pitchFamily="34" charset="0"/>
                <a:cs typeface="Times New Roman" pitchFamily="18" charset="0"/>
              </a:rPr>
              <a:t>) </a:t>
            </a:r>
            <a:r>
              <a:rPr lang="en-US" sz="850" smtClean="0">
                <a:solidFill>
                  <a:srgbClr val="3A0016"/>
                </a:solidFill>
                <a:latin typeface="Corbel" pitchFamily="34" charset="0"/>
                <a:cs typeface="Times New Roman" pitchFamily="18" charset="0"/>
              </a:rPr>
              <a:t>were</a:t>
            </a:r>
            <a:endParaRPr lang="en-US" sz="850" smtClean="0">
              <a:solidFill>
                <a:srgbClr val="3A0016"/>
              </a:solidFill>
              <a:latin typeface="Corbel" pitchFamily="34" charset="0"/>
              <a:cs typeface="Times New Roman" pitchFamily="18" charset="0"/>
            </a:endParaRPr>
          </a:p>
          <a:p>
            <a:pPr marL="228600" indent="-228600" algn="l">
              <a:spcAft>
                <a:spcPts val="0"/>
              </a:spcAft>
            </a:pPr>
            <a:r>
              <a:rPr lang="en-US" sz="850" smtClean="0">
                <a:solidFill>
                  <a:srgbClr val="3A0016"/>
                </a:solidFill>
                <a:latin typeface="Corbel" pitchFamily="34" charset="0"/>
                <a:cs typeface="Times New Roman" pitchFamily="18" charset="0"/>
              </a:rPr>
              <a:t>participated In this </a:t>
            </a:r>
            <a:r>
              <a:rPr lang="en-US" sz="850" smtClean="0">
                <a:solidFill>
                  <a:srgbClr val="3A0016"/>
                </a:solidFill>
                <a:latin typeface="Corbel" pitchFamily="34" charset="0"/>
                <a:cs typeface="Times New Roman" pitchFamily="18" charset="0"/>
              </a:rPr>
              <a:t>study</a:t>
            </a:r>
            <a:r>
              <a:rPr lang="en-US" sz="850" smtClean="0">
                <a:solidFill>
                  <a:srgbClr val="3A0016"/>
                </a:solidFill>
                <a:latin typeface="Corbel" pitchFamily="34" charset="0"/>
                <a:cs typeface="Times New Roman" pitchFamily="18" charset="0"/>
              </a:rPr>
              <a:t>. The depression </a:t>
            </a:r>
            <a:r>
              <a:rPr lang="en-US" sz="850" smtClean="0">
                <a:solidFill>
                  <a:srgbClr val="3A0016"/>
                </a:solidFill>
                <a:latin typeface="Corbel" pitchFamily="34" charset="0"/>
                <a:cs typeface="Times New Roman" pitchFamily="18" charset="0"/>
              </a:rPr>
              <a:t>was</a:t>
            </a:r>
            <a:endParaRPr lang="en-US" sz="850" smtClean="0">
              <a:solidFill>
                <a:srgbClr val="3A0016"/>
              </a:solidFill>
              <a:latin typeface="Corbel" pitchFamily="34" charset="0"/>
              <a:cs typeface="Times New Roman" pitchFamily="18" charset="0"/>
            </a:endParaRPr>
          </a:p>
          <a:p>
            <a:pPr marL="228600" indent="-228600" algn="l">
              <a:spcAft>
                <a:spcPts val="0"/>
              </a:spcAft>
            </a:pPr>
            <a:r>
              <a:rPr lang="en-US" sz="850" smtClean="0">
                <a:solidFill>
                  <a:srgbClr val="3A0016"/>
                </a:solidFill>
                <a:latin typeface="Corbel" pitchFamily="34" charset="0"/>
                <a:cs typeface="Times New Roman" pitchFamily="18" charset="0"/>
              </a:rPr>
              <a:t>controlled</a:t>
            </a:r>
            <a:r>
              <a:rPr lang="en-US" sz="850" smtClean="0">
                <a:solidFill>
                  <a:srgbClr val="3A0016"/>
                </a:solidFill>
                <a:latin typeface="Corbel" pitchFamily="34" charset="0"/>
                <a:cs typeface="Times New Roman" pitchFamily="18" charset="0"/>
              </a:rPr>
              <a:t>. </a:t>
            </a:r>
            <a:endParaRPr lang="en-US" sz="850" smtClean="0">
              <a:solidFill>
                <a:srgbClr val="3A0016"/>
              </a:solidFill>
              <a:latin typeface="Corbel" pitchFamily="34" charset="0"/>
              <a:cs typeface="Times New Roman" pitchFamily="18" charset="0"/>
            </a:endParaRPr>
          </a:p>
          <a:p>
            <a:pPr marL="228600" indent="-228600">
              <a:spcAft>
                <a:spcPts val="0"/>
              </a:spcAft>
            </a:pPr>
            <a:r>
              <a:rPr lang="en-US" sz="850" b="1" smtClean="0">
                <a:solidFill>
                  <a:srgbClr val="3A0016"/>
                </a:solidFill>
                <a:latin typeface="Corbel" pitchFamily="34" charset="0"/>
                <a:cs typeface="Times New Roman" pitchFamily="18" charset="0"/>
              </a:rPr>
              <a:t>Participants were asked to </a:t>
            </a:r>
            <a:r>
              <a:rPr lang="en-US" sz="850" b="1" smtClean="0">
                <a:solidFill>
                  <a:srgbClr val="3A0016"/>
                </a:solidFill>
                <a:latin typeface="Corbel" pitchFamily="34" charset="0"/>
                <a:cs typeface="Times New Roman" pitchFamily="18" charset="0"/>
              </a:rPr>
              <a:t>respond </a:t>
            </a:r>
            <a:r>
              <a:rPr lang="en-US" sz="850" b="1" smtClean="0">
                <a:solidFill>
                  <a:srgbClr val="3A0016"/>
                </a:solidFill>
                <a:latin typeface="Corbel" pitchFamily="34" charset="0"/>
              </a:rPr>
              <a:t>to various</a:t>
            </a:r>
          </a:p>
          <a:p>
            <a:pPr marL="228600" indent="-228600">
              <a:spcAft>
                <a:spcPts val="600"/>
              </a:spcAft>
            </a:pPr>
            <a:r>
              <a:rPr lang="en-US" sz="850" b="1" smtClean="0">
                <a:solidFill>
                  <a:srgbClr val="3A0016"/>
                </a:solidFill>
                <a:latin typeface="Corbel" pitchFamily="34" charset="0"/>
              </a:rPr>
              <a:t>questionnaires following: </a:t>
            </a:r>
          </a:p>
          <a:p>
            <a:pPr marL="228600" indent="-228600" algn="l">
              <a:spcAft>
                <a:spcPts val="0"/>
              </a:spcAft>
              <a:buFont typeface="+mj-lt"/>
              <a:buAutoNum type="arabicPeriod"/>
            </a:pPr>
            <a:r>
              <a:rPr lang="en-US" sz="850" b="1" smtClean="0">
                <a:solidFill>
                  <a:srgbClr val="3A0016"/>
                </a:solidFill>
                <a:latin typeface="Corbel" pitchFamily="34" charset="0"/>
              </a:rPr>
              <a:t>TeMA , </a:t>
            </a:r>
            <a:r>
              <a:rPr lang="en-US" sz="850" smtClean="0">
                <a:solidFill>
                  <a:srgbClr val="3A0016"/>
                </a:solidFill>
                <a:latin typeface="Corbel" pitchFamily="34" charset="0"/>
              </a:rPr>
              <a:t>A validated French versions (Neumann &amp; Philippot, unpublished  manuscript) of the AMT:</a:t>
            </a:r>
          </a:p>
          <a:p>
            <a:pPr marL="228600" indent="-228600" algn="l">
              <a:spcAft>
                <a:spcPts val="0"/>
              </a:spcAft>
            </a:pPr>
            <a:endParaRPr lang="en-US" sz="200" smtClean="0">
              <a:solidFill>
                <a:srgbClr val="3A0016"/>
              </a:solidFill>
              <a:latin typeface="Corbel" pitchFamily="34" charset="0"/>
            </a:endParaRPr>
          </a:p>
          <a:p>
            <a:pPr marL="228600" indent="-228600" algn="l">
              <a:spcAft>
                <a:spcPts val="0"/>
              </a:spcAft>
              <a:buFont typeface="Arial" pitchFamily="34" charset="0"/>
              <a:buChar char="•"/>
            </a:pPr>
            <a:r>
              <a:rPr lang="en-US" sz="850" u="sng" smtClean="0">
                <a:solidFill>
                  <a:srgbClr val="3A0016"/>
                </a:solidFill>
                <a:latin typeface="Corbel" pitchFamily="34" charset="0"/>
              </a:rPr>
              <a:t>Past </a:t>
            </a:r>
            <a:r>
              <a:rPr lang="en-US" sz="850" u="sng" smtClean="0">
                <a:solidFill>
                  <a:srgbClr val="3A0016"/>
                </a:solidFill>
                <a:latin typeface="Corbel" pitchFamily="34" charset="0"/>
              </a:rPr>
              <a:t>version</a:t>
            </a:r>
            <a:r>
              <a:rPr lang="en-US" sz="850" smtClean="0">
                <a:solidFill>
                  <a:srgbClr val="3A0016"/>
                </a:solidFill>
                <a:latin typeface="Corbel" pitchFamily="34" charset="0"/>
              </a:rPr>
              <a:t>: </a:t>
            </a:r>
            <a:r>
              <a:rPr lang="en-US" sz="850" smtClean="0">
                <a:solidFill>
                  <a:srgbClr val="3A0016"/>
                </a:solidFill>
                <a:latin typeface="Corbel" pitchFamily="34" charset="0"/>
              </a:rPr>
              <a:t>participants were asked to retrieve specific personal events in response to ten cue words.</a:t>
            </a:r>
            <a:endParaRPr lang="en-US" sz="850" smtClean="0">
              <a:solidFill>
                <a:srgbClr val="3A0016"/>
              </a:solidFill>
              <a:latin typeface="Corbel" pitchFamily="34" charset="0"/>
            </a:endParaRPr>
          </a:p>
          <a:p>
            <a:pPr marL="228600" indent="-228600" algn="l">
              <a:spcAft>
                <a:spcPts val="600"/>
              </a:spcAft>
              <a:buFont typeface="Arial" pitchFamily="34" charset="0"/>
              <a:buChar char="•"/>
            </a:pPr>
            <a:r>
              <a:rPr lang="en-US" sz="850" u="sng" smtClean="0">
                <a:solidFill>
                  <a:srgbClr val="3A0016"/>
                </a:solidFill>
                <a:latin typeface="Corbel" pitchFamily="34" charset="0"/>
              </a:rPr>
              <a:t>Future version</a:t>
            </a:r>
            <a:r>
              <a:rPr lang="en-US" sz="850" smtClean="0">
                <a:solidFill>
                  <a:srgbClr val="3A0016"/>
                </a:solidFill>
                <a:latin typeface="Corbel" pitchFamily="34" charset="0"/>
              </a:rPr>
              <a:t>: </a:t>
            </a:r>
            <a:r>
              <a:rPr lang="en-US" sz="850" smtClean="0">
                <a:solidFill>
                  <a:srgbClr val="3A0016"/>
                </a:solidFill>
                <a:latin typeface="Corbel" pitchFamily="34" charset="0"/>
              </a:rPr>
              <a:t>participants were asked to generate specific personal events that could occur to them in </a:t>
            </a:r>
            <a:r>
              <a:rPr lang="en-US" sz="850" smtClean="0">
                <a:solidFill>
                  <a:srgbClr val="3A0016"/>
                </a:solidFill>
                <a:latin typeface="Corbel" pitchFamily="34" charset="0"/>
              </a:rPr>
              <a:t>the </a:t>
            </a:r>
            <a:r>
              <a:rPr lang="en-US" sz="850" smtClean="0">
                <a:solidFill>
                  <a:srgbClr val="3A0016"/>
                </a:solidFill>
                <a:latin typeface="Corbel" pitchFamily="34" charset="0"/>
              </a:rPr>
              <a:t>future</a:t>
            </a:r>
            <a:r>
              <a:rPr lang="en-US" sz="850" smtClean="0">
                <a:solidFill>
                  <a:srgbClr val="3A0016"/>
                </a:solidFill>
                <a:latin typeface="Corbel" pitchFamily="34" charset="0"/>
              </a:rPr>
              <a:t> in response to ten cue </a:t>
            </a:r>
            <a:r>
              <a:rPr lang="en-US" sz="850" smtClean="0">
                <a:solidFill>
                  <a:srgbClr val="3A0016"/>
                </a:solidFill>
                <a:latin typeface="Corbel" pitchFamily="34" charset="0"/>
              </a:rPr>
              <a:t>words</a:t>
            </a:r>
            <a:endParaRPr lang="en-US" sz="850" smtClean="0">
              <a:solidFill>
                <a:srgbClr val="3A0016"/>
              </a:solidFill>
              <a:latin typeface="Corbel" pitchFamily="34" charset="0"/>
            </a:endParaRPr>
          </a:p>
          <a:p>
            <a:pPr marL="228600" indent="-228600" algn="l">
              <a:spcAft>
                <a:spcPts val="0"/>
              </a:spcAft>
              <a:buFont typeface="+mj-lt"/>
              <a:buAutoNum type="arabicPeriod" startAt="2"/>
            </a:pPr>
            <a:r>
              <a:rPr lang="en-US" sz="850" b="1" smtClean="0">
                <a:solidFill>
                  <a:srgbClr val="3A0016"/>
                </a:solidFill>
                <a:latin typeface="Corbel" pitchFamily="34" charset="0"/>
              </a:rPr>
              <a:t>The </a:t>
            </a:r>
            <a:r>
              <a:rPr lang="en-US" sz="850" b="1" smtClean="0">
                <a:solidFill>
                  <a:srgbClr val="3A0016"/>
                </a:solidFill>
                <a:latin typeface="Corbel" pitchFamily="34" charset="0"/>
              </a:rPr>
              <a:t>Optional Thinking Test </a:t>
            </a:r>
            <a:r>
              <a:rPr lang="en-US" sz="850" smtClean="0">
                <a:solidFill>
                  <a:srgbClr val="3A0016"/>
                </a:solidFill>
                <a:latin typeface="Corbel" pitchFamily="34" charset="0"/>
              </a:rPr>
              <a:t>(OTT, Platt &amp; Spivack, 1977):</a:t>
            </a:r>
          </a:p>
          <a:p>
            <a:pPr marL="228600" indent="-228600" algn="l">
              <a:spcAft>
                <a:spcPts val="600"/>
              </a:spcAft>
            </a:pPr>
            <a:r>
              <a:rPr lang="en-US" sz="850" smtClean="0">
                <a:solidFill>
                  <a:srgbClr val="3A0016"/>
                </a:solidFill>
                <a:latin typeface="Corbel" pitchFamily="34" charset="0"/>
              </a:rPr>
              <a:t>          Measures the ability of individuals to conceive solutions in the face of four everyday problems. Participants were asked to generate the most appropriate solutions. </a:t>
            </a:r>
          </a:p>
          <a:p>
            <a:pPr marL="228600" indent="-228600" algn="l">
              <a:spcAft>
                <a:spcPts val="0"/>
              </a:spcAft>
              <a:buFont typeface="+mj-lt"/>
              <a:buAutoNum type="arabicPeriod" startAt="3"/>
            </a:pPr>
            <a:r>
              <a:rPr lang="en-US" sz="850" b="1" smtClean="0">
                <a:solidFill>
                  <a:srgbClr val="3A0016"/>
                </a:solidFill>
                <a:latin typeface="Corbel" pitchFamily="34" charset="0"/>
              </a:rPr>
              <a:t>Neuropsychological measures: </a:t>
            </a:r>
          </a:p>
          <a:p>
            <a:pPr marL="88900" indent="-88900" algn="l">
              <a:buClr>
                <a:srgbClr val="F56639"/>
              </a:buClr>
              <a:tabLst>
                <a:tab pos="177800" algn="l"/>
              </a:tabLst>
            </a:pPr>
            <a:r>
              <a:rPr lang="en-US" sz="850" smtClean="0">
                <a:solidFill>
                  <a:srgbClr val="3A0016"/>
                </a:solidFill>
                <a:latin typeface="Corbel" pitchFamily="34" charset="0"/>
              </a:rPr>
              <a:t>           </a:t>
            </a:r>
            <a:r>
              <a:rPr lang="en-US" sz="850" b="1" smtClean="0">
                <a:solidFill>
                  <a:srgbClr val="3A0016"/>
                </a:solidFill>
                <a:latin typeface="Corbel" pitchFamily="34" charset="0"/>
              </a:rPr>
              <a:t>- </a:t>
            </a:r>
            <a:r>
              <a:rPr lang="en-US" sz="850" smtClean="0">
                <a:solidFill>
                  <a:srgbClr val="3A0016"/>
                </a:solidFill>
                <a:latin typeface="Corbel" pitchFamily="34" charset="0"/>
              </a:rPr>
              <a:t>Digit Span Forwards and Backwards                                                    </a:t>
            </a:r>
            <a:r>
              <a:rPr lang="en-US" sz="850" smtClean="0">
                <a:solidFill>
                  <a:srgbClr val="3A0016"/>
                </a:solidFill>
                <a:latin typeface="Corbel" pitchFamily="34" charset="0"/>
                <a:cs typeface="Times New Roman" pitchFamily="18" charset="0"/>
              </a:rPr>
              <a:t>              </a:t>
            </a:r>
            <a:endParaRPr lang="en-US" sz="850" smtClean="0">
              <a:solidFill>
                <a:srgbClr val="3A0016"/>
              </a:solidFill>
              <a:latin typeface="Corbel" pitchFamily="34" charset="0"/>
              <a:cs typeface="Times New Roman" pitchFamily="18" charset="0"/>
            </a:endParaRPr>
          </a:p>
          <a:p>
            <a:pPr marL="88900" indent="-88900" algn="l">
              <a:buClr>
                <a:srgbClr val="F56639"/>
              </a:buClr>
              <a:tabLst>
                <a:tab pos="177800" algn="l"/>
              </a:tabLst>
            </a:pPr>
            <a:r>
              <a:rPr lang="en-US" sz="850" smtClean="0">
                <a:solidFill>
                  <a:srgbClr val="3A0016"/>
                </a:solidFill>
                <a:latin typeface="Corbel" pitchFamily="34" charset="0"/>
                <a:cs typeface="Times New Roman" pitchFamily="18" charset="0"/>
              </a:rPr>
              <a:t>               </a:t>
            </a:r>
            <a:r>
              <a:rPr lang="en-US" sz="850" smtClean="0">
                <a:solidFill>
                  <a:srgbClr val="3A0016"/>
                </a:solidFill>
                <a:latin typeface="Corbel" pitchFamily="34" charset="0"/>
                <a:cs typeface="Times New Roman" pitchFamily="18" charset="0"/>
              </a:rPr>
              <a:t>(Wechsler</a:t>
            </a:r>
            <a:r>
              <a:rPr lang="en-US" sz="850" smtClean="0">
                <a:solidFill>
                  <a:srgbClr val="3A0016"/>
                </a:solidFill>
                <a:latin typeface="Corbel" pitchFamily="34" charset="0"/>
                <a:cs typeface="Times New Roman" pitchFamily="18" charset="0"/>
              </a:rPr>
              <a:t>, </a:t>
            </a:r>
            <a:r>
              <a:rPr lang="en-US" sz="850" smtClean="0">
                <a:solidFill>
                  <a:srgbClr val="3A0016"/>
                </a:solidFill>
                <a:latin typeface="Corbel" pitchFamily="34" charset="0"/>
                <a:cs typeface="Times New Roman" pitchFamily="18" charset="0"/>
              </a:rPr>
              <a:t>1997)</a:t>
            </a:r>
            <a:r>
              <a:rPr lang="en-US" sz="850" smtClean="0">
                <a:solidFill>
                  <a:srgbClr val="3A0016"/>
                </a:solidFill>
                <a:latin typeface="Corbel" pitchFamily="34" charset="0"/>
              </a:rPr>
              <a:t>;</a:t>
            </a:r>
            <a:endParaRPr lang="en-US" sz="850" smtClean="0">
              <a:solidFill>
                <a:srgbClr val="3A0016"/>
              </a:solidFill>
              <a:latin typeface="Corbel" pitchFamily="34" charset="0"/>
            </a:endParaRPr>
          </a:p>
          <a:p>
            <a:pPr marL="88900" indent="-88900" algn="l">
              <a:buClr>
                <a:srgbClr val="F56639"/>
              </a:buClr>
              <a:tabLst>
                <a:tab pos="177800" algn="l"/>
              </a:tabLst>
            </a:pPr>
            <a:r>
              <a:rPr lang="en-US" sz="850" smtClean="0">
                <a:solidFill>
                  <a:srgbClr val="3A0016"/>
                </a:solidFill>
                <a:latin typeface="Corbel" pitchFamily="34" charset="0"/>
              </a:rPr>
              <a:t>            - Stroop-Color Word Test </a:t>
            </a:r>
            <a:r>
              <a:rPr lang="en-US" sz="850" smtClean="0">
                <a:solidFill>
                  <a:srgbClr val="3A0016"/>
                </a:solidFill>
                <a:latin typeface="Corbel" pitchFamily="34" charset="0"/>
                <a:cs typeface="Times New Roman" pitchFamily="18" charset="0"/>
              </a:rPr>
              <a:t>(Stroop</a:t>
            </a:r>
            <a:r>
              <a:rPr lang="en-US" sz="850" smtClean="0">
                <a:solidFill>
                  <a:srgbClr val="3A0016"/>
                </a:solidFill>
                <a:latin typeface="Corbel" pitchFamily="34" charset="0"/>
                <a:cs typeface="Times New Roman" pitchFamily="18" charset="0"/>
              </a:rPr>
              <a:t>, </a:t>
            </a:r>
            <a:r>
              <a:rPr lang="en-US" sz="850" smtClean="0">
                <a:solidFill>
                  <a:srgbClr val="3A0016"/>
                </a:solidFill>
                <a:latin typeface="Corbel" pitchFamily="34" charset="0"/>
                <a:cs typeface="Times New Roman" pitchFamily="18" charset="0"/>
              </a:rPr>
              <a:t>1935)</a:t>
            </a:r>
            <a:r>
              <a:rPr lang="en-US" sz="850" smtClean="0">
                <a:solidFill>
                  <a:srgbClr val="3A0016"/>
                </a:solidFill>
                <a:latin typeface="Corbel" pitchFamily="34" charset="0"/>
              </a:rPr>
              <a:t>;</a:t>
            </a:r>
            <a:endParaRPr lang="en-US" sz="850" smtClean="0">
              <a:solidFill>
                <a:srgbClr val="3A0016"/>
              </a:solidFill>
              <a:latin typeface="Corbel" pitchFamily="34" charset="0"/>
            </a:endParaRPr>
          </a:p>
          <a:p>
            <a:pPr marL="88900" indent="-88900" algn="l">
              <a:spcAft>
                <a:spcPts val="0"/>
              </a:spcAft>
              <a:buClr>
                <a:srgbClr val="F56639"/>
              </a:buClr>
              <a:tabLst>
                <a:tab pos="177800" algn="l"/>
              </a:tabLst>
            </a:pPr>
            <a:r>
              <a:rPr lang="en-US" sz="850" smtClean="0">
                <a:solidFill>
                  <a:srgbClr val="3A0016"/>
                </a:solidFill>
                <a:latin typeface="Corbel" pitchFamily="34" charset="0"/>
              </a:rPr>
              <a:t>            - Verbal Fluency Task </a:t>
            </a:r>
            <a:r>
              <a:rPr lang="en-US" sz="850" smtClean="0">
                <a:solidFill>
                  <a:srgbClr val="3A0016"/>
                </a:solidFill>
                <a:latin typeface="Corbel" pitchFamily="34" charset="0"/>
                <a:cs typeface="Times New Roman" pitchFamily="18" charset="0"/>
              </a:rPr>
              <a:t>(</a:t>
            </a:r>
            <a:r>
              <a:rPr lang="en-US" sz="850" smtClean="0">
                <a:solidFill>
                  <a:srgbClr val="3A0016"/>
                </a:solidFill>
                <a:latin typeface="Corbel" pitchFamily="34" charset="0"/>
                <a:cs typeface="Times New Roman" pitchFamily="18" charset="0"/>
              </a:rPr>
              <a:t>Benton &amp; </a:t>
            </a:r>
            <a:r>
              <a:rPr lang="en-US" sz="850" smtClean="0">
                <a:solidFill>
                  <a:srgbClr val="3A0016"/>
                </a:solidFill>
                <a:latin typeface="Corbel" pitchFamily="34" charset="0"/>
                <a:cs typeface="Times New Roman" pitchFamily="18" charset="0"/>
              </a:rPr>
              <a:t>Hamsher</a:t>
            </a:r>
            <a:r>
              <a:rPr lang="en-US" sz="850" smtClean="0">
                <a:solidFill>
                  <a:srgbClr val="3A0016"/>
                </a:solidFill>
                <a:latin typeface="Corbel" pitchFamily="34" charset="0"/>
                <a:cs typeface="Times New Roman" pitchFamily="18" charset="0"/>
              </a:rPr>
              <a:t>,  </a:t>
            </a:r>
            <a:endParaRPr lang="en-US" sz="850" smtClean="0">
              <a:solidFill>
                <a:srgbClr val="3A0016"/>
              </a:solidFill>
              <a:latin typeface="Corbel" pitchFamily="34" charset="0"/>
              <a:cs typeface="Times New Roman" pitchFamily="18" charset="0"/>
            </a:endParaRPr>
          </a:p>
          <a:p>
            <a:pPr marL="88900" indent="-88900" algn="l">
              <a:spcAft>
                <a:spcPts val="0"/>
              </a:spcAft>
              <a:buClr>
                <a:srgbClr val="F56639"/>
              </a:buClr>
              <a:tabLst>
                <a:tab pos="177800" algn="l"/>
              </a:tabLst>
            </a:pPr>
            <a:r>
              <a:rPr lang="en-US" sz="850" smtClean="0">
                <a:solidFill>
                  <a:srgbClr val="3A0016"/>
                </a:solidFill>
                <a:latin typeface="Corbel" pitchFamily="34" charset="0"/>
                <a:cs typeface="Times New Roman" pitchFamily="18" charset="0"/>
              </a:rPr>
              <a:t>                 </a:t>
            </a:r>
            <a:r>
              <a:rPr lang="en-US" sz="850" smtClean="0">
                <a:solidFill>
                  <a:srgbClr val="3A0016"/>
                </a:solidFill>
                <a:latin typeface="Corbel" pitchFamily="34" charset="0"/>
                <a:cs typeface="Times New Roman" pitchFamily="18" charset="0"/>
              </a:rPr>
              <a:t>1976)</a:t>
            </a:r>
            <a:r>
              <a:rPr lang="en-US" sz="850" smtClean="0">
                <a:solidFill>
                  <a:srgbClr val="3A0016"/>
                </a:solidFill>
                <a:latin typeface="Corbel" pitchFamily="34" charset="0"/>
              </a:rPr>
              <a:t>.</a:t>
            </a:r>
            <a:endParaRPr lang="en-US" sz="850" b="1" u="sng" smtClean="0">
              <a:solidFill>
                <a:srgbClr val="3A0016"/>
              </a:solidFill>
              <a:latin typeface="Corbel" pitchFamily="34" charset="0"/>
            </a:endParaRPr>
          </a:p>
          <a:p>
            <a:pPr marL="228600" indent="-228600" algn="l">
              <a:spcAft>
                <a:spcPts val="600"/>
              </a:spcAft>
            </a:pPr>
            <a:endParaRPr lang="en-US" sz="700" b="1" u="sng" smtClean="0">
              <a:solidFill>
                <a:schemeClr val="bg1">
                  <a:lumMod val="95000"/>
                  <a:lumOff val="5000"/>
                </a:schemeClr>
              </a:solidFill>
              <a:latin typeface="Corbel" pitchFamily="34" charset="0"/>
            </a:endParaRPr>
          </a:p>
          <a:p>
            <a:pPr marL="88900" indent="-88900" algn="l" eaLnBrk="0" hangingPunct="0">
              <a:tabLst>
                <a:tab pos="177800" algn="l"/>
              </a:tabLst>
            </a:pPr>
            <a:endParaRPr lang="en-US" sz="500" smtClean="0">
              <a:solidFill>
                <a:schemeClr val="bg1">
                  <a:lumMod val="95000"/>
                  <a:lumOff val="5000"/>
                </a:schemeClr>
              </a:solidFill>
              <a:latin typeface="Corbel" pitchFamily="34" charset="0"/>
            </a:endParaRPr>
          </a:p>
          <a:p>
            <a:pPr marL="228600" indent="-228600" algn="l">
              <a:spcAft>
                <a:spcPts val="600"/>
              </a:spcAft>
              <a:buFont typeface="+mj-lt"/>
              <a:buAutoNum type="arabicPeriod"/>
            </a:pPr>
            <a:endParaRPr lang="en-US" sz="900" smtClean="0">
              <a:solidFill>
                <a:schemeClr val="bg1">
                  <a:lumMod val="95000"/>
                  <a:lumOff val="5000"/>
                </a:schemeClr>
              </a:solidFill>
              <a:latin typeface="Corbel" pitchFamily="34" charset="0"/>
            </a:endParaRPr>
          </a:p>
          <a:p>
            <a:pPr marL="228600" indent="-228600" algn="l">
              <a:spcAft>
                <a:spcPts val="600"/>
              </a:spcAft>
              <a:buFont typeface="+mj-lt"/>
              <a:buAutoNum type="arabicPeriod"/>
            </a:pPr>
            <a:endParaRPr lang="en-US" sz="900" smtClean="0">
              <a:solidFill>
                <a:schemeClr val="bg1">
                  <a:lumMod val="95000"/>
                  <a:lumOff val="5000"/>
                </a:schemeClr>
              </a:solidFill>
              <a:latin typeface="Corbel" pitchFamily="34" charset="0"/>
            </a:endParaRPr>
          </a:p>
          <a:p>
            <a:pPr algn="l">
              <a:spcAft>
                <a:spcPts val="600"/>
              </a:spcAft>
            </a:pPr>
            <a:endParaRPr lang="en-US" sz="900" smtClean="0">
              <a:solidFill>
                <a:schemeClr val="bg1">
                  <a:lumMod val="95000"/>
                  <a:lumOff val="5000"/>
                </a:schemeClr>
              </a:solidFill>
              <a:latin typeface="Corbel" pitchFamily="34" charset="0"/>
            </a:endParaRPr>
          </a:p>
          <a:p>
            <a:pPr algn="l">
              <a:spcAft>
                <a:spcPts val="600"/>
              </a:spcAft>
            </a:pPr>
            <a:endParaRPr lang="en-US" sz="900" smtClean="0">
              <a:solidFill>
                <a:schemeClr val="bg1">
                  <a:lumMod val="95000"/>
                  <a:lumOff val="5000"/>
                </a:schemeClr>
              </a:solidFill>
              <a:latin typeface="Corbel" pitchFamily="34" charset="0"/>
            </a:endParaRPr>
          </a:p>
          <a:p>
            <a:pPr algn="l">
              <a:spcAft>
                <a:spcPts val="600"/>
              </a:spcAft>
            </a:pPr>
            <a:endParaRPr lang="en-US" sz="1100" smtClean="0">
              <a:solidFill>
                <a:schemeClr val="bg1">
                  <a:lumMod val="95000"/>
                  <a:lumOff val="5000"/>
                </a:schemeClr>
              </a:solidFill>
              <a:latin typeface="Corbel" pitchFamily="34" charset="0"/>
            </a:endParaRPr>
          </a:p>
          <a:p>
            <a:pPr algn="l">
              <a:spcAft>
                <a:spcPts val="600"/>
              </a:spcAft>
            </a:pPr>
            <a:endParaRPr lang="en-US" sz="1100" b="1" smtClean="0">
              <a:solidFill>
                <a:schemeClr val="bg1">
                  <a:lumMod val="95000"/>
                  <a:lumOff val="5000"/>
                </a:schemeClr>
              </a:solidFill>
              <a:latin typeface="Corbel" pitchFamily="34" charset="0"/>
            </a:endParaRPr>
          </a:p>
        </p:txBody>
      </p:sp>
      <p:sp>
        <p:nvSpPr>
          <p:cNvPr id="13" name="Rectangle à coins arrondis 12"/>
          <p:cNvSpPr/>
          <p:nvPr/>
        </p:nvSpPr>
        <p:spPr>
          <a:xfrm>
            <a:off x="214290" y="8739214"/>
            <a:ext cx="6500858" cy="1000132"/>
          </a:xfrm>
          <a:prstGeom prst="roundRect">
            <a:avLst/>
          </a:prstGeom>
          <a:solidFill>
            <a:srgbClr val="0F474D"/>
          </a:solidFill>
          <a:ln w="28575">
            <a:noFill/>
          </a:ln>
        </p:spPr>
        <p:style>
          <a:lnRef idx="1">
            <a:schemeClr val="accent5"/>
          </a:lnRef>
          <a:fillRef idx="3">
            <a:schemeClr val="accent5"/>
          </a:fillRef>
          <a:effectRef idx="2">
            <a:schemeClr val="accent5"/>
          </a:effectRef>
          <a:fontRef idx="minor">
            <a:schemeClr val="lt1"/>
          </a:fontRef>
        </p:style>
        <p:txBody>
          <a:bodyPr rtlCol="0" anchor="t"/>
          <a:lstStyle/>
          <a:p>
            <a:pPr algn="l">
              <a:spcAft>
                <a:spcPts val="600"/>
              </a:spcAft>
            </a:pPr>
            <a:r>
              <a:rPr lang="en-US" sz="1200" smtClean="0">
                <a:solidFill>
                  <a:srgbClr val="8EE21E"/>
                </a:solidFill>
                <a:latin typeface="Corbel" pitchFamily="34" charset="0"/>
              </a:rPr>
              <a:t>DISCUSSION</a:t>
            </a:r>
          </a:p>
          <a:p>
            <a:pPr algn="l">
              <a:buFont typeface="Arial" pitchFamily="34" charset="0"/>
              <a:buChar char="•"/>
            </a:pPr>
            <a:r>
              <a:rPr lang="en-US" sz="800" smtClean="0">
                <a:latin typeface="Corbel" pitchFamily="34" charset="0"/>
              </a:rPr>
              <a:t> </a:t>
            </a:r>
            <a:r>
              <a:rPr lang="en-US" sz="800" smtClean="0">
                <a:solidFill>
                  <a:srgbClr val="F63664"/>
                </a:solidFill>
                <a:latin typeface="Corbel" pitchFamily="34" charset="0"/>
              </a:rPr>
              <a:t>As </a:t>
            </a:r>
            <a:r>
              <a:rPr lang="en-US" sz="800" smtClean="0">
                <a:solidFill>
                  <a:srgbClr val="F63664"/>
                </a:solidFill>
                <a:latin typeface="Corbel" pitchFamily="34" charset="0"/>
              </a:rPr>
              <a:t>other clinical populations, the subjects with a BPD seem to encounter deficits to retrieve specific past events.</a:t>
            </a:r>
          </a:p>
          <a:p>
            <a:pPr algn="l">
              <a:buFont typeface="Arial" pitchFamily="34" charset="0"/>
              <a:buChar char="•"/>
            </a:pPr>
            <a:r>
              <a:rPr lang="en-US" sz="800" smtClean="0">
                <a:solidFill>
                  <a:srgbClr val="F63664"/>
                </a:solidFill>
                <a:latin typeface="Corbel" pitchFamily="34" charset="0"/>
              </a:rPr>
              <a:t> These impairments are associated with deficits to imagine specific future events. </a:t>
            </a:r>
          </a:p>
          <a:p>
            <a:pPr algn="l">
              <a:buFont typeface="Arial" pitchFamily="34" charset="0"/>
              <a:buChar char="•"/>
            </a:pPr>
            <a:r>
              <a:rPr lang="en-US" sz="800" smtClean="0">
                <a:solidFill>
                  <a:srgbClr val="F63664"/>
                </a:solidFill>
                <a:latin typeface="Corbel" pitchFamily="34" charset="0"/>
              </a:rPr>
              <a:t> </a:t>
            </a:r>
            <a:r>
              <a:rPr lang="en-US" sz="800" smtClean="0">
                <a:solidFill>
                  <a:srgbClr val="F63664"/>
                </a:solidFill>
                <a:latin typeface="Corbel" pitchFamily="34" charset="0"/>
              </a:rPr>
              <a:t>The observation of reduced specificity in the generation of autobiographical material is particularly clinically relevant. Indeed, difficulty in imagining the future may contribute to relapse.  In conclusion, more systematic measure of this ability should be taken in both research and clinical </a:t>
            </a:r>
            <a:r>
              <a:rPr lang="en-US" sz="800" smtClean="0">
                <a:solidFill>
                  <a:srgbClr val="F63664"/>
                </a:solidFill>
                <a:latin typeface="Corbel" pitchFamily="34" charset="0"/>
              </a:rPr>
              <a:t>fields</a:t>
            </a:r>
            <a:r>
              <a:rPr lang="en-US" sz="800" smtClean="0">
                <a:solidFill>
                  <a:srgbClr val="F63664"/>
                </a:solidFill>
                <a:latin typeface="Corbel" pitchFamily="34" charset="0"/>
              </a:rPr>
              <a:t>.</a:t>
            </a:r>
            <a:endParaRPr lang="en-US" sz="800" smtClean="0">
              <a:solidFill>
                <a:srgbClr val="F63664"/>
              </a:solidFill>
              <a:latin typeface="Corbel" pitchFamily="34" charset="0"/>
            </a:endParaRPr>
          </a:p>
          <a:p>
            <a:pPr algn="l"/>
            <a:endParaRPr lang="en-US" sz="800" smtClean="0">
              <a:solidFill>
                <a:schemeClr val="accent1">
                  <a:lumMod val="20000"/>
                  <a:lumOff val="80000"/>
                </a:schemeClr>
              </a:solidFill>
              <a:latin typeface="Corbel" pitchFamily="34" charset="0"/>
            </a:endParaRPr>
          </a:p>
          <a:p>
            <a:pPr algn="l"/>
            <a:endParaRPr lang="en-US" sz="800" b="1" smtClean="0">
              <a:solidFill>
                <a:schemeClr val="accent1">
                  <a:lumMod val="20000"/>
                  <a:lumOff val="80000"/>
                </a:schemeClr>
              </a:solidFill>
              <a:latin typeface="Corbel" pitchFamily="34" charset="0"/>
            </a:endParaRPr>
          </a:p>
        </p:txBody>
      </p:sp>
      <p:graphicFrame>
        <p:nvGraphicFramePr>
          <p:cNvPr id="16" name="Tableau 15"/>
          <p:cNvGraphicFramePr>
            <a:graphicFrameLocks noGrp="1"/>
          </p:cNvGraphicFramePr>
          <p:nvPr/>
        </p:nvGraphicFramePr>
        <p:xfrm>
          <a:off x="3786190" y="6167446"/>
          <a:ext cx="2786082" cy="2260308"/>
        </p:xfrm>
        <a:graphic>
          <a:graphicData uri="http://schemas.openxmlformats.org/drawingml/2006/table">
            <a:tbl>
              <a:tblPr>
                <a:tableStyleId>{5FD0F851-EC5A-4D38-B0AD-8093EC10F338}</a:tableStyleId>
              </a:tblPr>
              <a:tblGrid>
                <a:gridCol w="1357322"/>
                <a:gridCol w="714380"/>
                <a:gridCol w="714380"/>
              </a:tblGrid>
              <a:tr h="214314">
                <a:tc>
                  <a:txBody>
                    <a:bodyPr/>
                    <a:lstStyle/>
                    <a:p>
                      <a:pPr algn="l" fontAlgn="b"/>
                      <a:r>
                        <a:rPr lang="en-US" sz="1000" u="none" strike="noStrike" noProof="0" dirty="0" smtClean="0"/>
                        <a:t>  </a:t>
                      </a:r>
                      <a:endParaRPr lang="en-US" sz="1000" b="1" i="0" u="none" strike="noStrike" noProof="0" dirty="0">
                        <a:solidFill>
                          <a:schemeClr val="accent2">
                            <a:lumMod val="20000"/>
                            <a:lumOff val="80000"/>
                          </a:schemeClr>
                        </a:solidFill>
                        <a:latin typeface="Corbel" pitchFamily="34" charset="0"/>
                      </a:endParaRPr>
                    </a:p>
                  </a:txBody>
                  <a:tcPr marL="9525" marR="9525" marT="9525" marB="0" anchor="b"/>
                </a:tc>
                <a:tc>
                  <a:txBody>
                    <a:bodyPr/>
                    <a:lstStyle/>
                    <a:p>
                      <a:pPr algn="ctr" fontAlgn="b"/>
                      <a:r>
                        <a:rPr lang="en-US" sz="900" b="1" u="none" strike="noStrike" noProof="0" dirty="0" smtClean="0">
                          <a:solidFill>
                            <a:srgbClr val="1CA090"/>
                          </a:solidFill>
                        </a:rPr>
                        <a:t>BPD</a:t>
                      </a:r>
                      <a:endParaRPr lang="en-US" sz="900" b="1" i="0" u="none" strike="noStrike" noProof="0" dirty="0">
                        <a:solidFill>
                          <a:srgbClr val="1CA090"/>
                        </a:solidFill>
                        <a:latin typeface="Corbel" pitchFamily="34" charset="0"/>
                      </a:endParaRPr>
                    </a:p>
                  </a:txBody>
                  <a:tcPr marL="9525" marR="9525" marT="9525" marB="0" anchor="b"/>
                </a:tc>
                <a:tc>
                  <a:txBody>
                    <a:bodyPr/>
                    <a:lstStyle/>
                    <a:p>
                      <a:pPr algn="ctr" fontAlgn="b"/>
                      <a:r>
                        <a:rPr lang="en-US" sz="900" b="1" u="none" strike="noStrike" noProof="0" dirty="0" smtClean="0">
                          <a:solidFill>
                            <a:srgbClr val="1CA090"/>
                          </a:solidFill>
                        </a:rPr>
                        <a:t>HC</a:t>
                      </a:r>
                      <a:endParaRPr lang="en-US" sz="900" b="1" i="0" u="none" strike="noStrike" noProof="0" dirty="0">
                        <a:solidFill>
                          <a:srgbClr val="1CA090"/>
                        </a:solidFill>
                        <a:latin typeface="Corbel" pitchFamily="34" charset="0"/>
                      </a:endParaRPr>
                    </a:p>
                  </a:txBody>
                  <a:tcPr marL="9525" marR="9525" marT="9525" marB="0" anchor="b"/>
                </a:tc>
              </a:tr>
              <a:tr h="123827">
                <a:tc>
                  <a:txBody>
                    <a:bodyPr/>
                    <a:lstStyle/>
                    <a:p>
                      <a:pPr algn="l" fontAlgn="b"/>
                      <a:r>
                        <a:rPr lang="en-US" sz="700" u="none" strike="noStrike" baseline="0" noProof="0" dirty="0" smtClean="0">
                          <a:solidFill>
                            <a:schemeClr val="accent5">
                              <a:lumMod val="50000"/>
                            </a:schemeClr>
                          </a:solidFill>
                        </a:rPr>
                        <a:t>TeMA</a:t>
                      </a:r>
                      <a:endParaRPr lang="en-US" sz="700" b="1" i="0" u="none" strike="noStrike" baseline="0" noProof="0" dirty="0">
                        <a:solidFill>
                          <a:schemeClr val="accent5">
                            <a:lumMod val="50000"/>
                          </a:schemeClr>
                        </a:solidFill>
                        <a:latin typeface="Corbel" pitchFamily="34" charset="0"/>
                      </a:endParaRPr>
                    </a:p>
                  </a:txBody>
                  <a:tcPr marL="9525" marR="9525" marT="9525" marB="0" anchor="b">
                    <a:solidFill>
                      <a:srgbClr val="8EE21E"/>
                    </a:solidFill>
                  </a:tcPr>
                </a:tc>
                <a:tc>
                  <a:txBody>
                    <a:bodyPr/>
                    <a:lstStyle/>
                    <a:p>
                      <a:pPr algn="l" fontAlgn="b"/>
                      <a:r>
                        <a:rPr lang="en-US" sz="700" u="none" strike="noStrike" baseline="0" noProof="0" dirty="0" smtClean="0"/>
                        <a:t> </a:t>
                      </a:r>
                      <a:endParaRPr lang="en-US" sz="700" b="0" i="0" u="none" strike="noStrike" baseline="0" noProof="0" dirty="0">
                        <a:solidFill>
                          <a:srgbClr val="3A0016"/>
                        </a:solidFill>
                        <a:latin typeface="Corbel" pitchFamily="34" charset="0"/>
                      </a:endParaRPr>
                    </a:p>
                  </a:txBody>
                  <a:tcPr marL="9525" marR="9525" marT="9525" marB="0" anchor="b">
                    <a:solidFill>
                      <a:srgbClr val="8EE21E"/>
                    </a:solidFill>
                  </a:tcPr>
                </a:tc>
                <a:tc>
                  <a:txBody>
                    <a:bodyPr/>
                    <a:lstStyle/>
                    <a:p>
                      <a:pPr algn="l" fontAlgn="b"/>
                      <a:r>
                        <a:rPr lang="en-US" sz="700" u="none" strike="noStrike" baseline="0" noProof="0" dirty="0" smtClean="0"/>
                        <a:t> </a:t>
                      </a:r>
                      <a:endParaRPr lang="en-US" sz="700" b="1" i="0" u="none" strike="noStrike" baseline="0" noProof="0" dirty="0">
                        <a:solidFill>
                          <a:srgbClr val="3A0016"/>
                        </a:solidFill>
                        <a:latin typeface="Corbel" pitchFamily="34" charset="0"/>
                      </a:endParaRPr>
                    </a:p>
                  </a:txBody>
                  <a:tcPr marL="9525" marR="9525" marT="9525" marB="0" anchor="b">
                    <a:solidFill>
                      <a:srgbClr val="8EE21E"/>
                    </a:solidFill>
                  </a:tcPr>
                </a:tc>
              </a:tr>
              <a:tr h="143162">
                <a:tc>
                  <a:txBody>
                    <a:bodyPr/>
                    <a:lstStyle/>
                    <a:p>
                      <a:pPr algn="r" fontAlgn="b"/>
                      <a:r>
                        <a:rPr lang="en-US" sz="600" u="none" strike="noStrike" baseline="0" noProof="0" dirty="0" smtClean="0">
                          <a:solidFill>
                            <a:schemeClr val="accent5">
                              <a:lumMod val="20000"/>
                              <a:lumOff val="80000"/>
                            </a:schemeClr>
                          </a:solidFill>
                        </a:rPr>
                        <a:t>Past Specific Memories Recall</a:t>
                      </a:r>
                      <a:endParaRPr lang="en-US" sz="600" b="0" i="0" u="none" strike="noStrike" baseline="0" noProof="0" dirty="0">
                        <a:solidFill>
                          <a:schemeClr val="accent5">
                            <a:lumMod val="20000"/>
                            <a:lumOff val="80000"/>
                          </a:schemeClr>
                        </a:solidFill>
                        <a:latin typeface="Corbel" pitchFamily="34" charset="0"/>
                      </a:endParaRPr>
                    </a:p>
                  </a:txBody>
                  <a:tcPr marL="9525" marR="9525" marT="9525" marB="0" anchor="ctr"/>
                </a:tc>
                <a:tc>
                  <a:txBody>
                    <a:bodyPr/>
                    <a:lstStyle/>
                    <a:p>
                      <a:pPr algn="ctr"/>
                      <a:r>
                        <a:rPr lang="fr-BE" sz="600" baseline="0" dirty="0" smtClean="0">
                          <a:solidFill>
                            <a:srgbClr val="F41046"/>
                          </a:solidFill>
                        </a:rPr>
                        <a:t>7.43(1.63)</a:t>
                      </a:r>
                      <a:endParaRPr lang="fr-BE" sz="600" baseline="0" dirty="0">
                        <a:solidFill>
                          <a:srgbClr val="F41046"/>
                        </a:solidFill>
                        <a:latin typeface="Corbel" pitchFamily="34" charset="0"/>
                      </a:endParaRPr>
                    </a:p>
                  </a:txBody>
                  <a:tcPr anchor="ctr"/>
                </a:tc>
                <a:tc>
                  <a:txBody>
                    <a:bodyPr/>
                    <a:lstStyle/>
                    <a:p>
                      <a:pPr algn="ctr"/>
                      <a:r>
                        <a:rPr lang="fr-BE" sz="600" baseline="0" dirty="0" smtClean="0">
                          <a:solidFill>
                            <a:srgbClr val="F41046"/>
                          </a:solidFill>
                        </a:rPr>
                        <a:t>8.57(1.72)</a:t>
                      </a:r>
                      <a:endParaRPr lang="fr-BE" sz="600" baseline="0" dirty="0">
                        <a:solidFill>
                          <a:srgbClr val="F41046"/>
                        </a:solidFill>
                        <a:latin typeface="Corbel" pitchFamily="34" charset="0"/>
                      </a:endParaRPr>
                    </a:p>
                  </a:txBody>
                  <a:tcPr anchor="ctr"/>
                </a:tc>
              </a:tr>
              <a:tr h="143162">
                <a:tc>
                  <a:txBody>
                    <a:bodyPr/>
                    <a:lstStyle/>
                    <a:p>
                      <a:pPr algn="r" fontAlgn="b"/>
                      <a:r>
                        <a:rPr lang="en-US" sz="600" u="none" strike="noStrike" baseline="0" noProof="0" dirty="0" smtClean="0">
                          <a:solidFill>
                            <a:schemeClr val="accent5">
                              <a:lumMod val="20000"/>
                              <a:lumOff val="80000"/>
                            </a:schemeClr>
                          </a:solidFill>
                        </a:rPr>
                        <a:t>Past General Memories Recall</a:t>
                      </a:r>
                      <a:endParaRPr lang="en-US" sz="600" b="0" i="0" u="none" strike="noStrike" baseline="0" noProof="0" dirty="0">
                        <a:solidFill>
                          <a:schemeClr val="accent5">
                            <a:lumMod val="20000"/>
                            <a:lumOff val="80000"/>
                          </a:schemeClr>
                        </a:solidFill>
                        <a:latin typeface="Corbel" pitchFamily="34" charset="0"/>
                      </a:endParaRPr>
                    </a:p>
                  </a:txBody>
                  <a:tcPr marL="9525" marR="9525" marT="9525" marB="0" anchor="ctr"/>
                </a:tc>
                <a:tc>
                  <a:txBody>
                    <a:bodyPr/>
                    <a:lstStyle/>
                    <a:p>
                      <a:pPr algn="ctr"/>
                      <a:r>
                        <a:rPr lang="fr-BE" sz="600" dirty="0" smtClean="0">
                          <a:solidFill>
                            <a:srgbClr val="F41046"/>
                          </a:solidFill>
                        </a:rPr>
                        <a:t>2.19(1.54)</a:t>
                      </a:r>
                      <a:endParaRPr lang="fr-BE" sz="600" dirty="0">
                        <a:solidFill>
                          <a:srgbClr val="F41046"/>
                        </a:solidFill>
                        <a:latin typeface="Corbel" pitchFamily="34" charset="0"/>
                      </a:endParaRPr>
                    </a:p>
                  </a:txBody>
                  <a:tcPr anchor="ctr"/>
                </a:tc>
                <a:tc>
                  <a:txBody>
                    <a:bodyPr/>
                    <a:lstStyle/>
                    <a:p>
                      <a:pPr algn="ctr"/>
                      <a:r>
                        <a:rPr lang="fr-BE" sz="600" dirty="0" smtClean="0">
                          <a:solidFill>
                            <a:srgbClr val="F41046"/>
                          </a:solidFill>
                        </a:rPr>
                        <a:t>1.19</a:t>
                      </a:r>
                      <a:r>
                        <a:rPr lang="fr-BE" sz="600" baseline="0" dirty="0" smtClean="0">
                          <a:solidFill>
                            <a:srgbClr val="F41046"/>
                          </a:solidFill>
                        </a:rPr>
                        <a:t> (1.4)</a:t>
                      </a:r>
                      <a:endParaRPr lang="fr-BE" sz="600" dirty="0">
                        <a:solidFill>
                          <a:srgbClr val="F41046"/>
                        </a:solidFill>
                        <a:latin typeface="Corbel" pitchFamily="34" charset="0"/>
                      </a:endParaRPr>
                    </a:p>
                  </a:txBody>
                  <a:tcPr anchor="ctr"/>
                </a:tc>
              </a:tr>
              <a:tr h="143162">
                <a:tc>
                  <a:txBody>
                    <a:bodyPr/>
                    <a:lstStyle/>
                    <a:p>
                      <a:pPr algn="r" fontAlgn="b"/>
                      <a:r>
                        <a:rPr lang="en-US" sz="600" u="none" strike="noStrike" baseline="0" noProof="0" dirty="0" smtClean="0">
                          <a:solidFill>
                            <a:schemeClr val="accent5">
                              <a:lumMod val="20000"/>
                              <a:lumOff val="80000"/>
                            </a:schemeClr>
                          </a:solidFill>
                        </a:rPr>
                        <a:t>Future Specific Events Recall  </a:t>
                      </a:r>
                      <a:endParaRPr lang="en-US" sz="600" b="0" i="0" u="none" strike="noStrike" baseline="0" noProof="0" dirty="0">
                        <a:solidFill>
                          <a:schemeClr val="accent5">
                            <a:lumMod val="20000"/>
                            <a:lumOff val="80000"/>
                          </a:schemeClr>
                        </a:solidFill>
                        <a:latin typeface="Corbel" pitchFamily="34" charset="0"/>
                      </a:endParaRPr>
                    </a:p>
                  </a:txBody>
                  <a:tcPr marL="9525" marR="9525" marT="9525" marB="0" anchor="ctr"/>
                </a:tc>
                <a:tc>
                  <a:txBody>
                    <a:bodyPr/>
                    <a:lstStyle/>
                    <a:p>
                      <a:pPr algn="ctr"/>
                      <a:r>
                        <a:rPr lang="fr-BE" sz="600" dirty="0" smtClean="0">
                          <a:solidFill>
                            <a:srgbClr val="F41046"/>
                          </a:solidFill>
                        </a:rPr>
                        <a:t>3.86(2.24)</a:t>
                      </a:r>
                      <a:endParaRPr lang="fr-BE" sz="600" dirty="0">
                        <a:solidFill>
                          <a:srgbClr val="F41046"/>
                        </a:solidFill>
                        <a:latin typeface="Corbel" pitchFamily="34" charset="0"/>
                      </a:endParaRPr>
                    </a:p>
                  </a:txBody>
                  <a:tcPr anchor="ctr"/>
                </a:tc>
                <a:tc>
                  <a:txBody>
                    <a:bodyPr/>
                    <a:lstStyle/>
                    <a:p>
                      <a:pPr algn="ctr"/>
                      <a:r>
                        <a:rPr lang="fr-BE" sz="600" dirty="0" smtClean="0">
                          <a:solidFill>
                            <a:srgbClr val="F41046"/>
                          </a:solidFill>
                        </a:rPr>
                        <a:t>6.1(2.02)</a:t>
                      </a:r>
                      <a:endParaRPr lang="fr-BE" sz="600" dirty="0">
                        <a:solidFill>
                          <a:srgbClr val="F41046"/>
                        </a:solidFill>
                        <a:latin typeface="Corbel" pitchFamily="34" charset="0"/>
                      </a:endParaRPr>
                    </a:p>
                  </a:txBody>
                  <a:tcPr anchor="ctr"/>
                </a:tc>
              </a:tr>
              <a:tr h="143162">
                <a:tc>
                  <a:txBody>
                    <a:bodyPr/>
                    <a:lstStyle/>
                    <a:p>
                      <a:pPr algn="r" fontAlgn="b"/>
                      <a:r>
                        <a:rPr lang="en-US" sz="600" u="none" strike="noStrike" baseline="0" noProof="0" dirty="0" smtClean="0">
                          <a:solidFill>
                            <a:schemeClr val="accent5">
                              <a:lumMod val="20000"/>
                              <a:lumOff val="80000"/>
                            </a:schemeClr>
                          </a:solidFill>
                        </a:rPr>
                        <a:t>Future  general Events Recall</a:t>
                      </a:r>
                      <a:endParaRPr lang="en-US" sz="600" b="0" i="0" u="none" strike="noStrike" baseline="0" noProof="0" dirty="0">
                        <a:solidFill>
                          <a:schemeClr val="accent5">
                            <a:lumMod val="20000"/>
                            <a:lumOff val="80000"/>
                          </a:schemeClr>
                        </a:solidFill>
                        <a:latin typeface="Corbel" pitchFamily="34" charset="0"/>
                      </a:endParaRPr>
                    </a:p>
                  </a:txBody>
                  <a:tcPr marL="9525" marR="9525" marT="9525" marB="0" anchor="ctr"/>
                </a:tc>
                <a:tc>
                  <a:txBody>
                    <a:bodyPr/>
                    <a:lstStyle/>
                    <a:p>
                      <a:pPr algn="ctr"/>
                      <a:r>
                        <a:rPr lang="fr-BE" sz="600" dirty="0" smtClean="0">
                          <a:solidFill>
                            <a:srgbClr val="F41046"/>
                          </a:solidFill>
                        </a:rPr>
                        <a:t>6(2.34)</a:t>
                      </a:r>
                      <a:endParaRPr lang="fr-BE" sz="600" dirty="0">
                        <a:solidFill>
                          <a:srgbClr val="F41046"/>
                        </a:solidFill>
                        <a:latin typeface="Corbel" pitchFamily="34" charset="0"/>
                      </a:endParaRPr>
                    </a:p>
                  </a:txBody>
                  <a:tcPr anchor="ctr"/>
                </a:tc>
                <a:tc>
                  <a:txBody>
                    <a:bodyPr/>
                    <a:lstStyle/>
                    <a:p>
                      <a:pPr algn="ctr"/>
                      <a:r>
                        <a:rPr lang="fr-BE" sz="600" dirty="0" smtClean="0">
                          <a:solidFill>
                            <a:srgbClr val="F41046"/>
                          </a:solidFill>
                        </a:rPr>
                        <a:t>3.62(2.03)</a:t>
                      </a:r>
                      <a:endParaRPr lang="fr-BE" sz="600" dirty="0">
                        <a:solidFill>
                          <a:srgbClr val="F41046"/>
                        </a:solidFill>
                        <a:latin typeface="Corbel" pitchFamily="34" charset="0"/>
                      </a:endParaRPr>
                    </a:p>
                  </a:txBody>
                  <a:tcPr anchor="ctr"/>
                </a:tc>
              </a:tr>
              <a:tr h="133358">
                <a:tc>
                  <a:txBody>
                    <a:bodyPr/>
                    <a:lstStyle/>
                    <a:p>
                      <a:pPr algn="l" fontAlgn="b">
                        <a:spcBef>
                          <a:spcPts val="0"/>
                        </a:spcBef>
                      </a:pPr>
                      <a:r>
                        <a:rPr lang="en-US" sz="700" u="none" strike="noStrike" baseline="0" noProof="0" dirty="0" smtClean="0">
                          <a:solidFill>
                            <a:schemeClr val="accent5">
                              <a:lumMod val="50000"/>
                            </a:schemeClr>
                          </a:solidFill>
                        </a:rPr>
                        <a:t>Neuropsychological measures</a:t>
                      </a:r>
                      <a:endParaRPr lang="en-US" sz="100" b="1" i="0" u="none" strike="noStrike" baseline="0" noProof="0" dirty="0">
                        <a:solidFill>
                          <a:schemeClr val="accent5">
                            <a:lumMod val="50000"/>
                          </a:schemeClr>
                        </a:solidFill>
                        <a:latin typeface="Corbel" pitchFamily="34" charset="0"/>
                      </a:endParaRPr>
                    </a:p>
                  </a:txBody>
                  <a:tcPr marL="9525" marR="9525" marT="9525" marB="0" anchor="ctr">
                    <a:solidFill>
                      <a:srgbClr val="8EE21E"/>
                    </a:solidFill>
                  </a:tcPr>
                </a:tc>
                <a:tc>
                  <a:txBody>
                    <a:bodyPr/>
                    <a:lstStyle/>
                    <a:p>
                      <a:pPr algn="l" fontAlgn="b"/>
                      <a:r>
                        <a:rPr lang="en-US" sz="700" u="none" strike="noStrike" baseline="0" noProof="0" dirty="0" smtClean="0"/>
                        <a:t> </a:t>
                      </a:r>
                      <a:endParaRPr lang="en-US" sz="700" b="0" i="0" u="none" strike="noStrike" baseline="0" noProof="0" dirty="0">
                        <a:solidFill>
                          <a:srgbClr val="3A0016"/>
                        </a:solidFill>
                        <a:latin typeface="Corbel" pitchFamily="34" charset="0"/>
                      </a:endParaRPr>
                    </a:p>
                  </a:txBody>
                  <a:tcPr marL="9525" marR="9525" marT="9525" marB="0" anchor="b">
                    <a:solidFill>
                      <a:srgbClr val="8EE21E"/>
                    </a:solidFill>
                  </a:tcPr>
                </a:tc>
                <a:tc>
                  <a:txBody>
                    <a:bodyPr/>
                    <a:lstStyle/>
                    <a:p>
                      <a:pPr algn="l" fontAlgn="b"/>
                      <a:r>
                        <a:rPr lang="en-US" sz="700" u="none" strike="noStrike" baseline="0" noProof="0" dirty="0" smtClean="0"/>
                        <a:t> </a:t>
                      </a:r>
                      <a:endParaRPr lang="en-US" sz="700" b="1" i="0" u="none" strike="noStrike" baseline="0" noProof="0" dirty="0">
                        <a:solidFill>
                          <a:srgbClr val="3A0016"/>
                        </a:solidFill>
                        <a:latin typeface="Corbel" pitchFamily="34" charset="0"/>
                      </a:endParaRPr>
                    </a:p>
                  </a:txBody>
                  <a:tcPr marL="9525" marR="9525" marT="9525" marB="0" anchor="b">
                    <a:solidFill>
                      <a:srgbClr val="8EE21E"/>
                    </a:solidFill>
                  </a:tcPr>
                </a:tc>
              </a:tr>
              <a:tr h="143162">
                <a:tc>
                  <a:txBody>
                    <a:bodyPr/>
                    <a:lstStyle/>
                    <a:p>
                      <a:pPr algn="r" fontAlgn="ctr"/>
                      <a:r>
                        <a:rPr lang="en-US" sz="600" u="none" strike="noStrike" baseline="0" noProof="0" dirty="0" smtClean="0">
                          <a:solidFill>
                            <a:schemeClr val="accent5">
                              <a:lumMod val="20000"/>
                              <a:lumOff val="80000"/>
                            </a:schemeClr>
                          </a:solidFill>
                        </a:rPr>
                        <a:t>Digit Span Forwards</a:t>
                      </a:r>
                      <a:endParaRPr lang="en-US" sz="600" b="0" i="0" u="none" strike="noStrike" baseline="0" noProof="0" dirty="0">
                        <a:solidFill>
                          <a:schemeClr val="accent5">
                            <a:lumMod val="20000"/>
                            <a:lumOff val="80000"/>
                          </a:schemeClr>
                        </a:solidFill>
                        <a:latin typeface="Corbel" pitchFamily="34" charset="0"/>
                      </a:endParaRPr>
                    </a:p>
                  </a:txBody>
                  <a:tcPr marL="9525" marR="9525" marT="9525" marB="0" anchor="ctr"/>
                </a:tc>
                <a:tc>
                  <a:txBody>
                    <a:bodyPr/>
                    <a:lstStyle/>
                    <a:p>
                      <a:r>
                        <a:rPr lang="fr-BE" sz="600" baseline="0" dirty="0" smtClean="0">
                          <a:solidFill>
                            <a:schemeClr val="accent5">
                              <a:lumMod val="20000"/>
                              <a:lumOff val="80000"/>
                            </a:schemeClr>
                          </a:solidFill>
                        </a:rPr>
                        <a:t>10.1(2.51)</a:t>
                      </a:r>
                      <a:endParaRPr lang="fr-BE" sz="600" baseline="0" dirty="0">
                        <a:solidFill>
                          <a:schemeClr val="accent5">
                            <a:lumMod val="20000"/>
                            <a:lumOff val="80000"/>
                          </a:schemeClr>
                        </a:solidFill>
                        <a:latin typeface="Corbel" pitchFamily="34" charset="0"/>
                      </a:endParaRPr>
                    </a:p>
                  </a:txBody>
                  <a:tcPr anchor="ctr"/>
                </a:tc>
                <a:tc>
                  <a:txBody>
                    <a:bodyPr/>
                    <a:lstStyle/>
                    <a:p>
                      <a:r>
                        <a:rPr lang="fr-BE" sz="600" baseline="0" dirty="0" smtClean="0">
                          <a:solidFill>
                            <a:schemeClr val="accent5">
                              <a:lumMod val="20000"/>
                              <a:lumOff val="80000"/>
                            </a:schemeClr>
                          </a:solidFill>
                        </a:rPr>
                        <a:t>9.76(2.68)</a:t>
                      </a:r>
                      <a:endParaRPr lang="fr-BE" sz="600" baseline="0" dirty="0">
                        <a:solidFill>
                          <a:schemeClr val="accent5">
                            <a:lumMod val="20000"/>
                            <a:lumOff val="80000"/>
                          </a:schemeClr>
                        </a:solidFill>
                        <a:latin typeface="Corbel" pitchFamily="34" charset="0"/>
                      </a:endParaRPr>
                    </a:p>
                  </a:txBody>
                  <a:tcPr anchor="ctr"/>
                </a:tc>
              </a:tr>
              <a:tr h="143162">
                <a:tc>
                  <a:txBody>
                    <a:bodyPr/>
                    <a:lstStyle/>
                    <a:p>
                      <a:pPr algn="r" fontAlgn="ctr"/>
                      <a:r>
                        <a:rPr lang="en-US" sz="600" u="none" strike="noStrike" baseline="0" noProof="0" dirty="0" smtClean="0">
                          <a:solidFill>
                            <a:schemeClr val="accent5">
                              <a:lumMod val="20000"/>
                              <a:lumOff val="80000"/>
                            </a:schemeClr>
                          </a:solidFill>
                        </a:rPr>
                        <a:t>Digit Span Backwards</a:t>
                      </a:r>
                      <a:endParaRPr lang="en-US" sz="600" b="0" i="0" u="none" strike="noStrike" baseline="0" noProof="0" dirty="0">
                        <a:solidFill>
                          <a:schemeClr val="accent5">
                            <a:lumMod val="20000"/>
                            <a:lumOff val="80000"/>
                          </a:schemeClr>
                        </a:solidFill>
                        <a:latin typeface="Corbel" pitchFamily="34" charset="0"/>
                      </a:endParaRPr>
                    </a:p>
                  </a:txBody>
                  <a:tcPr marL="9525" marR="9525" marT="9525" marB="0" anchor="ctr"/>
                </a:tc>
                <a:tc>
                  <a:txBody>
                    <a:bodyPr/>
                    <a:lstStyle/>
                    <a:p>
                      <a:r>
                        <a:rPr lang="fr-BE" sz="600" baseline="0" dirty="0" smtClean="0">
                          <a:solidFill>
                            <a:schemeClr val="accent5">
                              <a:lumMod val="20000"/>
                              <a:lumOff val="80000"/>
                            </a:schemeClr>
                          </a:solidFill>
                        </a:rPr>
                        <a:t>6.71(2.83)</a:t>
                      </a:r>
                      <a:endParaRPr lang="fr-BE" sz="600" baseline="0" dirty="0">
                        <a:solidFill>
                          <a:schemeClr val="accent5">
                            <a:lumMod val="20000"/>
                            <a:lumOff val="80000"/>
                          </a:schemeClr>
                        </a:solidFill>
                        <a:latin typeface="Corbel" pitchFamily="34" charset="0"/>
                      </a:endParaRPr>
                    </a:p>
                  </a:txBody>
                  <a:tcPr anchor="ctr"/>
                </a:tc>
                <a:tc>
                  <a:txBody>
                    <a:bodyPr/>
                    <a:lstStyle/>
                    <a:p>
                      <a:r>
                        <a:rPr lang="fr-BE" sz="600" baseline="0" dirty="0" smtClean="0">
                          <a:solidFill>
                            <a:schemeClr val="accent5">
                              <a:lumMod val="20000"/>
                              <a:lumOff val="80000"/>
                            </a:schemeClr>
                          </a:solidFill>
                        </a:rPr>
                        <a:t>7.43(2.6)</a:t>
                      </a:r>
                      <a:endParaRPr lang="fr-BE" sz="600" baseline="0" dirty="0">
                        <a:solidFill>
                          <a:schemeClr val="accent5">
                            <a:lumMod val="20000"/>
                            <a:lumOff val="80000"/>
                          </a:schemeClr>
                        </a:solidFill>
                        <a:latin typeface="Corbel" pitchFamily="34" charset="0"/>
                      </a:endParaRPr>
                    </a:p>
                  </a:txBody>
                  <a:tcPr anchor="ctr"/>
                </a:tc>
              </a:tr>
              <a:tr h="143162">
                <a:tc>
                  <a:txBody>
                    <a:bodyPr/>
                    <a:lstStyle/>
                    <a:p>
                      <a:pPr algn="r" fontAlgn="ctr"/>
                      <a:r>
                        <a:rPr lang="en-US" sz="600" u="none" strike="noStrike" baseline="0" noProof="0" dirty="0" smtClean="0">
                          <a:solidFill>
                            <a:schemeClr val="accent5">
                              <a:lumMod val="20000"/>
                              <a:lumOff val="80000"/>
                            </a:schemeClr>
                          </a:solidFill>
                        </a:rPr>
                        <a:t>Verbal Fluency</a:t>
                      </a:r>
                      <a:endParaRPr lang="en-US" sz="600" b="0" i="0" u="none" strike="noStrike" baseline="0" noProof="0" dirty="0">
                        <a:solidFill>
                          <a:schemeClr val="accent5">
                            <a:lumMod val="20000"/>
                            <a:lumOff val="80000"/>
                          </a:schemeClr>
                        </a:solidFill>
                        <a:latin typeface="Corbel" pitchFamily="34" charset="0"/>
                      </a:endParaRPr>
                    </a:p>
                  </a:txBody>
                  <a:tcPr marL="9525" marR="9525" marT="9525" marB="0" anchor="ctr"/>
                </a:tc>
                <a:tc>
                  <a:txBody>
                    <a:bodyPr/>
                    <a:lstStyle/>
                    <a:p>
                      <a:r>
                        <a:rPr lang="fr-BE" sz="600" baseline="0" dirty="0" smtClean="0">
                          <a:solidFill>
                            <a:schemeClr val="accent5">
                              <a:lumMod val="20000"/>
                              <a:lumOff val="80000"/>
                            </a:schemeClr>
                          </a:solidFill>
                        </a:rPr>
                        <a:t>37.14(8.58)</a:t>
                      </a:r>
                      <a:endParaRPr lang="fr-BE" sz="600" baseline="0" dirty="0">
                        <a:solidFill>
                          <a:schemeClr val="accent5">
                            <a:lumMod val="20000"/>
                            <a:lumOff val="80000"/>
                          </a:schemeClr>
                        </a:solidFill>
                        <a:latin typeface="Corbel" pitchFamily="34" charset="0"/>
                      </a:endParaRPr>
                    </a:p>
                  </a:txBody>
                  <a:tcPr anchor="ctr"/>
                </a:tc>
                <a:tc>
                  <a:txBody>
                    <a:bodyPr/>
                    <a:lstStyle/>
                    <a:p>
                      <a:r>
                        <a:rPr lang="fr-BE" sz="600" baseline="0" dirty="0" smtClean="0">
                          <a:solidFill>
                            <a:schemeClr val="accent5">
                              <a:lumMod val="20000"/>
                              <a:lumOff val="80000"/>
                            </a:schemeClr>
                          </a:solidFill>
                        </a:rPr>
                        <a:t>36.47(7.77)</a:t>
                      </a:r>
                      <a:endParaRPr lang="fr-BE" sz="600" baseline="0" dirty="0">
                        <a:solidFill>
                          <a:schemeClr val="accent5">
                            <a:lumMod val="20000"/>
                            <a:lumOff val="80000"/>
                          </a:schemeClr>
                        </a:solidFill>
                        <a:latin typeface="Corbel" pitchFamily="34" charset="0"/>
                      </a:endParaRPr>
                    </a:p>
                  </a:txBody>
                  <a:tcPr anchor="ctr"/>
                </a:tc>
              </a:tr>
              <a:tr h="143162">
                <a:tc>
                  <a:txBody>
                    <a:bodyPr/>
                    <a:lstStyle/>
                    <a:p>
                      <a:pPr algn="r" fontAlgn="ctr"/>
                      <a:r>
                        <a:rPr lang="en-US" sz="600" u="none" strike="noStrike" baseline="0" noProof="0" dirty="0" smtClean="0">
                          <a:solidFill>
                            <a:schemeClr val="accent5">
                              <a:lumMod val="20000"/>
                              <a:lumOff val="80000"/>
                            </a:schemeClr>
                          </a:solidFill>
                        </a:rPr>
                        <a:t>Interference STROOP</a:t>
                      </a:r>
                      <a:endParaRPr lang="en-US" sz="600" b="0" i="0" u="none" strike="noStrike" baseline="0" noProof="0" dirty="0">
                        <a:solidFill>
                          <a:schemeClr val="accent5">
                            <a:lumMod val="20000"/>
                            <a:lumOff val="80000"/>
                          </a:schemeClr>
                        </a:solidFill>
                        <a:latin typeface="Corbel" pitchFamily="34" charset="0"/>
                      </a:endParaRPr>
                    </a:p>
                  </a:txBody>
                  <a:tcPr marL="9525" marR="9525" marT="9525" marB="0" anchor="ctr"/>
                </a:tc>
                <a:tc>
                  <a:txBody>
                    <a:bodyPr/>
                    <a:lstStyle/>
                    <a:p>
                      <a:r>
                        <a:rPr lang="fr-BE" sz="600" baseline="0" dirty="0" smtClean="0">
                          <a:solidFill>
                            <a:schemeClr val="accent5">
                              <a:lumMod val="20000"/>
                              <a:lumOff val="80000"/>
                            </a:schemeClr>
                          </a:solidFill>
                        </a:rPr>
                        <a:t>105.57(26.63)</a:t>
                      </a:r>
                      <a:endParaRPr lang="fr-BE" sz="600" baseline="0" dirty="0">
                        <a:solidFill>
                          <a:schemeClr val="accent5">
                            <a:lumMod val="20000"/>
                            <a:lumOff val="80000"/>
                          </a:schemeClr>
                        </a:solidFill>
                        <a:latin typeface="Corbel" pitchFamily="34" charset="0"/>
                      </a:endParaRPr>
                    </a:p>
                  </a:txBody>
                  <a:tcPr anchor="ctr"/>
                </a:tc>
                <a:tc>
                  <a:txBody>
                    <a:bodyPr/>
                    <a:lstStyle/>
                    <a:p>
                      <a:r>
                        <a:rPr lang="fr-BE" sz="600" baseline="0" dirty="0" smtClean="0">
                          <a:solidFill>
                            <a:schemeClr val="accent5">
                              <a:lumMod val="20000"/>
                              <a:lumOff val="80000"/>
                            </a:schemeClr>
                          </a:solidFill>
                        </a:rPr>
                        <a:t>101.38(28.77)</a:t>
                      </a:r>
                      <a:endParaRPr lang="fr-BE" sz="600" baseline="0" dirty="0">
                        <a:solidFill>
                          <a:schemeClr val="accent5">
                            <a:lumMod val="20000"/>
                            <a:lumOff val="80000"/>
                          </a:schemeClr>
                        </a:solidFill>
                        <a:latin typeface="Corbel" pitchFamily="34" charset="0"/>
                      </a:endParaRPr>
                    </a:p>
                  </a:txBody>
                  <a:tcPr anchor="ctr"/>
                </a:tc>
              </a:tr>
              <a:tr h="142889">
                <a:tc>
                  <a:txBody>
                    <a:bodyPr/>
                    <a:lstStyle/>
                    <a:p>
                      <a:pPr algn="l" fontAlgn="ctr"/>
                      <a:r>
                        <a:rPr lang="en-US" sz="700" u="none" strike="noStrike" baseline="0" noProof="0" dirty="0" smtClean="0">
                          <a:solidFill>
                            <a:schemeClr val="accent5">
                              <a:lumMod val="50000"/>
                            </a:schemeClr>
                          </a:solidFill>
                        </a:rPr>
                        <a:t>Problem Solving</a:t>
                      </a:r>
                      <a:endParaRPr lang="en-US" sz="700" b="1" i="0" u="none" strike="noStrike" baseline="0" noProof="0" dirty="0">
                        <a:solidFill>
                          <a:schemeClr val="accent5">
                            <a:lumMod val="50000"/>
                          </a:schemeClr>
                        </a:solidFill>
                        <a:latin typeface="Corbel" pitchFamily="34" charset="0"/>
                      </a:endParaRPr>
                    </a:p>
                  </a:txBody>
                  <a:tcPr marL="9525" marR="9525" marT="9525" marB="0" anchor="ctr">
                    <a:solidFill>
                      <a:srgbClr val="8EE21E"/>
                    </a:solidFill>
                  </a:tcPr>
                </a:tc>
                <a:tc>
                  <a:txBody>
                    <a:bodyPr/>
                    <a:lstStyle/>
                    <a:p>
                      <a:pPr algn="ctr" fontAlgn="ctr"/>
                      <a:endParaRPr lang="en-US" sz="700" b="0" i="0" u="none" strike="noStrike" baseline="0" noProof="0" dirty="0">
                        <a:solidFill>
                          <a:srgbClr val="3A0016"/>
                        </a:solidFill>
                        <a:latin typeface="Corbel" pitchFamily="34" charset="0"/>
                      </a:endParaRPr>
                    </a:p>
                  </a:txBody>
                  <a:tcPr marL="9525" marR="9525" marT="9525" marB="0" anchor="ctr">
                    <a:solidFill>
                      <a:srgbClr val="8EE21E"/>
                    </a:solidFill>
                  </a:tcPr>
                </a:tc>
                <a:tc>
                  <a:txBody>
                    <a:bodyPr/>
                    <a:lstStyle/>
                    <a:p>
                      <a:pPr algn="ctr" fontAlgn="ctr"/>
                      <a:endParaRPr lang="en-US" sz="700" b="1" i="0" u="none" strike="noStrike" baseline="0" noProof="0" dirty="0">
                        <a:solidFill>
                          <a:srgbClr val="3A0016"/>
                        </a:solidFill>
                        <a:latin typeface="Corbel" pitchFamily="34" charset="0"/>
                      </a:endParaRPr>
                    </a:p>
                  </a:txBody>
                  <a:tcPr marL="9525" marR="9525" marT="9525" marB="0" anchor="ctr">
                    <a:solidFill>
                      <a:srgbClr val="8EE21E"/>
                    </a:solidFill>
                  </a:tcPr>
                </a:tc>
              </a:tr>
              <a:tr h="169560">
                <a:tc>
                  <a:txBody>
                    <a:bodyPr/>
                    <a:lstStyle/>
                    <a:p>
                      <a:pPr algn="r" fontAlgn="b"/>
                      <a:r>
                        <a:rPr lang="en-US" sz="600" u="none" strike="noStrike" baseline="0" noProof="0" dirty="0" smtClean="0">
                          <a:solidFill>
                            <a:schemeClr val="accent5">
                              <a:lumMod val="20000"/>
                              <a:lumOff val="80000"/>
                            </a:schemeClr>
                          </a:solidFill>
                        </a:rPr>
                        <a:t>OTT</a:t>
                      </a:r>
                      <a:endParaRPr lang="en-US" sz="600" b="0" i="0" u="none" strike="noStrike" baseline="0" noProof="0" dirty="0">
                        <a:solidFill>
                          <a:schemeClr val="accent5">
                            <a:lumMod val="20000"/>
                            <a:lumOff val="80000"/>
                          </a:schemeClr>
                        </a:solidFill>
                        <a:latin typeface="Corbel" pitchFamily="34" charset="0"/>
                      </a:endParaRPr>
                    </a:p>
                  </a:txBody>
                  <a:tcPr marL="9525" marR="9525" marT="9525" marB="0" anchor="ctr"/>
                </a:tc>
                <a:tc>
                  <a:txBody>
                    <a:bodyPr/>
                    <a:lstStyle/>
                    <a:p>
                      <a:r>
                        <a:rPr lang="fr-BE" sz="600" baseline="0" dirty="0" smtClean="0">
                          <a:solidFill>
                            <a:schemeClr val="accent5">
                              <a:lumMod val="20000"/>
                              <a:lumOff val="80000"/>
                            </a:schemeClr>
                          </a:solidFill>
                        </a:rPr>
                        <a:t>11.47(3.11)</a:t>
                      </a:r>
                      <a:endParaRPr lang="fr-BE" sz="600" baseline="0" dirty="0">
                        <a:solidFill>
                          <a:schemeClr val="accent5">
                            <a:lumMod val="20000"/>
                            <a:lumOff val="80000"/>
                          </a:schemeClr>
                        </a:solidFill>
                        <a:latin typeface="Corbel" pitchFamily="34" charset="0"/>
                      </a:endParaRPr>
                    </a:p>
                  </a:txBody>
                  <a:tcPr anchor="ctr"/>
                </a:tc>
                <a:tc>
                  <a:txBody>
                    <a:bodyPr/>
                    <a:lstStyle/>
                    <a:p>
                      <a:r>
                        <a:rPr lang="fr-BE" sz="600" baseline="0" dirty="0" smtClean="0">
                          <a:solidFill>
                            <a:schemeClr val="accent5">
                              <a:lumMod val="20000"/>
                              <a:lumOff val="80000"/>
                            </a:schemeClr>
                          </a:solidFill>
                        </a:rPr>
                        <a:t>12.81(2.99)</a:t>
                      </a:r>
                      <a:endParaRPr lang="fr-BE" sz="600" baseline="0" dirty="0">
                        <a:solidFill>
                          <a:schemeClr val="accent5">
                            <a:lumMod val="20000"/>
                            <a:lumOff val="80000"/>
                          </a:schemeClr>
                        </a:solidFill>
                        <a:latin typeface="Corbel" pitchFamily="34" charset="0"/>
                      </a:endParaRPr>
                    </a:p>
                  </a:txBody>
                  <a:tcPr anchor="ctr"/>
                </a:tc>
              </a:tr>
            </a:tbl>
          </a:graphicData>
        </a:graphic>
      </p:graphicFrame>
      <p:sp>
        <p:nvSpPr>
          <p:cNvPr id="19" name="ZoneTexte 18"/>
          <p:cNvSpPr txBox="1"/>
          <p:nvPr/>
        </p:nvSpPr>
        <p:spPr>
          <a:xfrm>
            <a:off x="3714752" y="6024570"/>
            <a:ext cx="1928826" cy="153888"/>
          </a:xfrm>
          <a:prstGeom prst="rect">
            <a:avLst/>
          </a:prstGeom>
          <a:noFill/>
        </p:spPr>
        <p:txBody>
          <a:bodyPr wrap="square" rtlCol="0">
            <a:spAutoFit/>
          </a:bodyPr>
          <a:lstStyle/>
          <a:p>
            <a:pPr algn="l"/>
            <a:r>
              <a:rPr lang="fr-BE" sz="350" dirty="0" smtClean="0">
                <a:solidFill>
                  <a:srgbClr val="8EE21E"/>
                </a:solidFill>
              </a:rPr>
              <a:t>Means(SD) of results from differnets measuremen</a:t>
            </a:r>
            <a:r>
              <a:rPr lang="fr-BE" sz="400" dirty="0" smtClean="0">
                <a:solidFill>
                  <a:srgbClr val="8EE21E"/>
                </a:solidFill>
              </a:rPr>
              <a:t>ts</a:t>
            </a:r>
            <a:endParaRPr lang="fr-BE" sz="400" dirty="0">
              <a:solidFill>
                <a:srgbClr val="8EE21E"/>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3201</TotalTime>
  <Words>766</Words>
  <Application>Microsoft Office PowerPoint</Application>
  <PresentationFormat>Format A4 (210 x 297 mm)</PresentationFormat>
  <Paragraphs>105</Paragraphs>
  <Slides>1</Slides>
  <Notes>0</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Verve</vt:lpstr>
      <vt:lpstr>Diapositive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BOULANGER</dc:creator>
  <cp:lastModifiedBy>BOULANGER</cp:lastModifiedBy>
  <cp:revision>273</cp:revision>
  <dcterms:created xsi:type="dcterms:W3CDTF">2008-05-20T09:13:35Z</dcterms:created>
  <dcterms:modified xsi:type="dcterms:W3CDTF">2010-05-26T13:58:47Z</dcterms:modified>
</cp:coreProperties>
</file>