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14"/>
  </p:notesMasterIdLst>
  <p:handoutMasterIdLst>
    <p:handoutMasterId r:id="rId15"/>
  </p:handoutMasterIdLst>
  <p:sldIdLst>
    <p:sldId id="256" r:id="rId2"/>
    <p:sldId id="1204" r:id="rId3"/>
    <p:sldId id="1155" r:id="rId4"/>
    <p:sldId id="1227" r:id="rId5"/>
    <p:sldId id="1229" r:id="rId6"/>
    <p:sldId id="1230" r:id="rId7"/>
    <p:sldId id="1232" r:id="rId8"/>
    <p:sldId id="1233" r:id="rId9"/>
    <p:sldId id="1234" r:id="rId10"/>
    <p:sldId id="1235" r:id="rId11"/>
    <p:sldId id="1236" r:id="rId12"/>
    <p:sldId id="1212" r:id="rId13"/>
  </p:sldIdLst>
  <p:sldSz cx="9144000" cy="6858000" type="screen4x3"/>
  <p:notesSz cx="7099300" cy="102346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33CC"/>
    <a:srgbClr val="ADFFD6"/>
    <a:srgbClr val="FF99FF"/>
    <a:srgbClr val="FFCCCC"/>
    <a:srgbClr val="ECDECB"/>
    <a:srgbClr val="000099"/>
    <a:srgbClr val="CCECFF"/>
    <a:srgbClr val="CCFFCC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117" autoAdjust="0"/>
  </p:normalViewPr>
  <p:slideViewPr>
    <p:cSldViewPr>
      <p:cViewPr varScale="1">
        <p:scale>
          <a:sx n="78" d="100"/>
          <a:sy n="78" d="100"/>
        </p:scale>
        <p:origin x="-159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422" y="-9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4" tIns="49517" rIns="99034" bIns="4951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4" tIns="49517" rIns="99034" bIns="4951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4" tIns="49517" rIns="99034" bIns="4951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4" tIns="49517" rIns="99034" bIns="4951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908217FA-2483-4450-B417-A193D660308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7243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4" tIns="49517" rIns="99034" bIns="4951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4" tIns="49517" rIns="99034" bIns="4951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4" tIns="49517" rIns="99034" bIns="495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4" tIns="49517" rIns="99034" bIns="4951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4" tIns="49517" rIns="99034" bIns="4951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F97DD815-155B-417F-8BF3-0A0386C77D9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00413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DD815-155B-417F-8BF3-0A0386C77D9A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6004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DD815-155B-417F-8BF3-0A0386C77D9A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3291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DD815-155B-417F-8BF3-0A0386C77D9A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32917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DD815-155B-417F-8BF3-0A0386C77D9A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4282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DD815-155B-417F-8BF3-0A0386C77D9A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112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DD815-155B-417F-8BF3-0A0386C77D9A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7173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DD815-155B-417F-8BF3-0A0386C77D9A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7173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DD815-155B-417F-8BF3-0A0386C77D9A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7173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DD815-155B-417F-8BF3-0A0386C77D9A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7173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DD815-155B-417F-8BF3-0A0386C77D9A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3291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DD815-155B-417F-8BF3-0A0386C77D9A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3291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DD815-155B-417F-8BF3-0A0386C77D9A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3291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79248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323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fr-FR" altLang="en-US"/>
              <a:t>Cliquez pour modifier le style du titre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fr-FR" altLang="en-US"/>
              <a:t>Cliquez pour modifier le style des sous-titres du masque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39827-D48A-42C6-9F13-58C910D7AE3C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85089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1CE7F-42AE-492D-893F-33FD146C2E33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839633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3FBCC-6B1E-41CC-ADF6-5AEF6795381A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936238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B96FA-E05C-457C-8C08-28454320563C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696479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F0ACE-A10E-49C5-AD35-81423524F920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19232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D7BF1-9B72-4051-81EE-D757D8706E1A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101912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0FAB6-09F2-411C-8BC5-FA05E64CB1C3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88290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5B884-9596-4DCC-9945-39C8C7396A5F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171127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47A26-529E-4628-8040-08DE46E0FAE2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450403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66FAA-7DB2-4394-973F-0D93CB9988E8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405470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FD0D7-12A9-4C07-8DB0-36E25DC59426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014173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</a:p>
        </p:txBody>
      </p:sp>
      <p:sp>
        <p:nvSpPr>
          <p:cNvPr id="322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322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322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fld id="{CF60C4B8-D339-4421-A281-1BEFC996D323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68413"/>
            <a:ext cx="9036050" cy="3816350"/>
          </a:xfrm>
        </p:spPr>
        <p:txBody>
          <a:bodyPr/>
          <a:lstStyle/>
          <a:p>
            <a:pPr algn="ctr" eaLnBrk="1" hangingPunct="1"/>
            <a:r>
              <a:rPr lang="fr-BE" altLang="fr-FR" sz="2400" b="1" dirty="0" smtClean="0">
                <a:solidFill>
                  <a:srgbClr val="C00000"/>
                </a:solidFill>
              </a:rPr>
              <a:t/>
            </a:r>
            <a:br>
              <a:rPr lang="fr-BE" altLang="fr-FR" sz="2400" b="1" dirty="0" smtClean="0">
                <a:solidFill>
                  <a:srgbClr val="C00000"/>
                </a:solidFill>
              </a:rPr>
            </a:br>
            <a:r>
              <a:rPr lang="fr-BE" altLang="fr-FR" sz="3200" dirty="0" smtClean="0"/>
              <a:t> </a:t>
            </a:r>
            <a:r>
              <a:rPr lang="fr-BE" altLang="fr-FR" sz="3600" dirty="0" smtClean="0"/>
              <a:t> </a:t>
            </a:r>
            <a:r>
              <a:rPr lang="fr-BE" altLang="fr-FR" sz="3200" dirty="0" smtClean="0"/>
              <a:t/>
            </a:r>
            <a:br>
              <a:rPr lang="fr-BE" altLang="fr-FR" sz="3200" dirty="0" smtClean="0"/>
            </a:br>
            <a:r>
              <a:rPr lang="fr-BE" altLang="fr-FR" sz="3200" dirty="0" err="1" smtClean="0"/>
              <a:t>Algorithmic</a:t>
            </a:r>
            <a:r>
              <a:rPr lang="fr-BE" altLang="fr-FR" sz="3200" dirty="0" smtClean="0"/>
              <a:t> </a:t>
            </a:r>
            <a:r>
              <a:rPr lang="fr-BE" altLang="fr-FR" sz="3200" dirty="0" err="1" smtClean="0"/>
              <a:t>Tacit</a:t>
            </a:r>
            <a:r>
              <a:rPr lang="fr-BE" altLang="fr-FR" sz="3200" dirty="0" smtClean="0"/>
              <a:t> Collusion</a:t>
            </a:r>
            <a:br>
              <a:rPr lang="fr-BE" altLang="fr-FR" sz="3200" dirty="0" smtClean="0"/>
            </a:br>
            <a:r>
              <a:rPr lang="fr-BE" altLang="fr-FR" sz="3200" dirty="0"/>
              <a:t/>
            </a:r>
            <a:br>
              <a:rPr lang="fr-BE" altLang="fr-FR" sz="3200" dirty="0"/>
            </a:br>
            <a:r>
              <a:rPr lang="en-US" altLang="fr-FR" sz="2400" dirty="0" smtClean="0">
                <a:solidFill>
                  <a:schemeClr val="tx1"/>
                </a:solidFill>
              </a:rPr>
              <a:t>Ashwin </a:t>
            </a:r>
            <a:r>
              <a:rPr lang="en-US" altLang="fr-FR" sz="2400" dirty="0" err="1" smtClean="0">
                <a:solidFill>
                  <a:schemeClr val="tx1"/>
                </a:solidFill>
              </a:rPr>
              <a:t>Ittoo</a:t>
            </a:r>
            <a:r>
              <a:rPr lang="en-US" altLang="fr-FR" sz="2000" dirty="0" smtClean="0">
                <a:solidFill>
                  <a:schemeClr val="tx1"/>
                </a:solidFill>
              </a:rPr>
              <a:t/>
            </a:r>
            <a:br>
              <a:rPr lang="en-US" altLang="fr-FR" sz="2000" dirty="0" smtClean="0">
                <a:solidFill>
                  <a:schemeClr val="tx1"/>
                </a:solidFill>
              </a:rPr>
            </a:br>
            <a:r>
              <a:rPr lang="en-US" altLang="fr-FR" sz="3600" b="1" i="1" dirty="0" smtClean="0">
                <a:solidFill>
                  <a:srgbClr val="0033CC"/>
                </a:solidFill>
              </a:rPr>
              <a:t/>
            </a:r>
            <a:br>
              <a:rPr lang="en-US" altLang="fr-FR" sz="3600" b="1" i="1" dirty="0" smtClean="0">
                <a:solidFill>
                  <a:srgbClr val="0033CC"/>
                </a:solidFill>
              </a:rPr>
            </a:br>
            <a:endParaRPr lang="en-US" altLang="fr-FR" sz="3400" b="1" i="1" dirty="0" smtClean="0">
              <a:solidFill>
                <a:srgbClr val="0033CC"/>
              </a:solidFill>
            </a:endParaRPr>
          </a:p>
        </p:txBody>
      </p:sp>
      <p:graphicFrame>
        <p:nvGraphicFramePr>
          <p:cNvPr id="8195" name="Objet 2"/>
          <p:cNvGraphicFramePr>
            <a:graphicFrameLocks noChangeAspect="1"/>
          </p:cNvGraphicFramePr>
          <p:nvPr/>
        </p:nvGraphicFramePr>
        <p:xfrm>
          <a:off x="179388" y="6243638"/>
          <a:ext cx="130968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4" name="Acrobat Document" r:id="rId4" imgW="7139712" imgH="2887667" progId="AcroExch.Document.DC">
                  <p:embed/>
                </p:oleObj>
              </mc:Choice>
              <mc:Fallback>
                <p:oleObj name="Acrobat Document" r:id="rId4" imgW="7139712" imgH="2887667" progId="AcroExch.Document.DC">
                  <p:embed/>
                  <p:pic>
                    <p:nvPicPr>
                      <p:cNvPr id="0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6243638"/>
                        <a:ext cx="1309687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3"/>
          <p:cNvSpPr txBox="1">
            <a:spLocks noChangeArrowheads="1"/>
          </p:cNvSpPr>
          <p:nvPr/>
        </p:nvSpPr>
        <p:spPr>
          <a:xfrm>
            <a:off x="474218" y="1092547"/>
            <a:ext cx="7896670" cy="521677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en-US" sz="2000" b="1" dirty="0" smtClean="0">
              <a:latin typeface="+mj-lt"/>
            </a:endParaRPr>
          </a:p>
          <a:p>
            <a:pPr marL="8001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+mj-lt"/>
            </a:endParaRPr>
          </a:p>
        </p:txBody>
      </p:sp>
      <p:sp>
        <p:nvSpPr>
          <p:cNvPr id="31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fr-FR" dirty="0" smtClean="0"/>
          </a:p>
          <a:p>
            <a:pPr>
              <a:defRPr/>
            </a:pPr>
            <a:fld id="{5A64FA8E-0F76-4261-BE91-E74605C5108F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graphicFrame>
        <p:nvGraphicFramePr>
          <p:cNvPr id="27669" name="Objet 29"/>
          <p:cNvGraphicFramePr>
            <a:graphicFrameLocks noChangeAspect="1"/>
          </p:cNvGraphicFramePr>
          <p:nvPr/>
        </p:nvGraphicFramePr>
        <p:xfrm>
          <a:off x="179388" y="6243638"/>
          <a:ext cx="130968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17" name="Acrobat Document" r:id="rId4" imgW="7139712" imgH="2887667" progId="AcroExch.Document.DC">
                  <p:embed/>
                </p:oleObj>
              </mc:Choice>
              <mc:Fallback>
                <p:oleObj name="Acrobat Document" r:id="rId4" imgW="7139712" imgH="2887667" progId="AcroExch.Document.DC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6243638"/>
                        <a:ext cx="1309687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523875" y="265782"/>
            <a:ext cx="843438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fr-BE" sz="2400" dirty="0" smtClean="0">
                <a:solidFill>
                  <a:srgbClr val="000099"/>
                </a:solidFill>
                <a:latin typeface="+mj-lt"/>
              </a:rPr>
              <a:t>Possible </a:t>
            </a:r>
            <a:r>
              <a:rPr lang="fr-BE" sz="2400" dirty="0" err="1" smtClean="0">
                <a:solidFill>
                  <a:srgbClr val="000099"/>
                </a:solidFill>
                <a:latin typeface="+mj-lt"/>
              </a:rPr>
              <a:t>Research</a:t>
            </a:r>
            <a:r>
              <a:rPr lang="fr-BE" sz="2400" dirty="0" smtClean="0">
                <a:solidFill>
                  <a:srgbClr val="000099"/>
                </a:solidFill>
                <a:latin typeface="+mj-lt"/>
              </a:rPr>
              <a:t> Direction/</a:t>
            </a:r>
            <a:r>
              <a:rPr lang="fr-BE" sz="2400" dirty="0" err="1" smtClean="0">
                <a:solidFill>
                  <a:srgbClr val="000099"/>
                </a:solidFill>
                <a:latin typeface="+mj-lt"/>
              </a:rPr>
              <a:t>Experiment</a:t>
            </a:r>
            <a:r>
              <a:rPr lang="fr-BE" sz="2400" dirty="0" smtClean="0">
                <a:solidFill>
                  <a:srgbClr val="000099"/>
                </a:solidFill>
                <a:latin typeface="+mj-lt"/>
              </a:rPr>
              <a:t> Design (</a:t>
            </a:r>
            <a:r>
              <a:rPr lang="fr-BE" sz="2400" dirty="0" err="1" smtClean="0">
                <a:solidFill>
                  <a:srgbClr val="000099"/>
                </a:solidFill>
                <a:latin typeface="+mj-lt"/>
              </a:rPr>
              <a:t>cont</a:t>
            </a:r>
            <a:r>
              <a:rPr lang="fr-BE" sz="2400" dirty="0" smtClean="0">
                <a:solidFill>
                  <a:srgbClr val="000099"/>
                </a:solidFill>
                <a:latin typeface="+mj-lt"/>
              </a:rPr>
              <a:t>)</a:t>
            </a:r>
            <a:endParaRPr lang="fr-BE" sz="2400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21" name="Line 2"/>
          <p:cNvSpPr>
            <a:spLocks noChangeShapeType="1"/>
          </p:cNvSpPr>
          <p:nvPr/>
        </p:nvSpPr>
        <p:spPr bwMode="auto">
          <a:xfrm>
            <a:off x="674688" y="980728"/>
            <a:ext cx="769620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2" name="Rectangle 1"/>
          <p:cNvSpPr/>
          <p:nvPr/>
        </p:nvSpPr>
        <p:spPr>
          <a:xfrm>
            <a:off x="474218" y="1136065"/>
            <a:ext cx="8202238" cy="940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+mj-lt"/>
                <a:sym typeface="Wingdings" panose="05000000000000000000" pitchFamily="2" charset="2"/>
              </a:rPr>
              <a:t>Stag-Hunt (SH) game formalization</a:t>
            </a:r>
            <a:endParaRPr lang="en-US" sz="800" b="1" dirty="0" smtClean="0">
              <a:latin typeface="+mj-lt"/>
              <a:sym typeface="Wingdings" panose="05000000000000000000" pitchFamily="2" charset="2"/>
            </a:endParaRPr>
          </a:p>
          <a:p>
            <a:pPr marL="457200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+mj-lt"/>
                <a:sym typeface="Wingdings" panose="05000000000000000000" pitchFamily="2" charset="2"/>
              </a:rPr>
              <a:t>Risk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dirty="0">
                <a:latin typeface="+mj-lt"/>
                <a:sym typeface="Wingdings" panose="05000000000000000000" pitchFamily="2" charset="2"/>
              </a:rPr>
              <a:t>dominant equilibrium</a:t>
            </a:r>
          </a:p>
          <a:p>
            <a:pPr marL="9144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+mj-lt"/>
                <a:sym typeface="Wingdings" panose="05000000000000000000" pitchFamily="2" charset="2"/>
              </a:rPr>
              <a:t>(SH players forage mushrooms)</a:t>
            </a:r>
          </a:p>
          <a:p>
            <a:pPr marL="9144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+mj-lt"/>
                <a:sym typeface="Wingdings" panose="05000000000000000000" pitchFamily="2" charset="2"/>
              </a:rPr>
              <a:t>Sellers 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decrease  </a:t>
            </a:r>
            <a:r>
              <a:rPr lang="en-US" dirty="0" smtClean="0">
                <a:latin typeface="+mj-lt"/>
                <a:sym typeface="Wingdings" panose="05000000000000000000" pitchFamily="2" charset="2"/>
              </a:rPr>
              <a:t>prices</a:t>
            </a:r>
          </a:p>
          <a:p>
            <a:pPr marL="9144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+mj-lt"/>
                <a:sym typeface="Wingdings" panose="05000000000000000000" pitchFamily="2" charset="2"/>
              </a:rPr>
              <a:t>Sub-optimal profits (price-war)</a:t>
            </a:r>
            <a:endParaRPr lang="en-US" dirty="0">
              <a:latin typeface="+mj-lt"/>
              <a:sym typeface="Wingdings" panose="05000000000000000000" pitchFamily="2" charset="2"/>
            </a:endParaRPr>
          </a:p>
          <a:p>
            <a:pPr marL="9144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en-US" sz="800" dirty="0">
              <a:sym typeface="Wingdings" panose="05000000000000000000" pitchFamily="2" charset="2"/>
            </a:endParaRPr>
          </a:p>
          <a:p>
            <a:pPr marL="457200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+mj-lt"/>
                <a:sym typeface="Wingdings" panose="05000000000000000000" pitchFamily="2" charset="2"/>
              </a:rPr>
              <a:t>Payoff dominant equilibrium</a:t>
            </a:r>
          </a:p>
          <a:p>
            <a:pPr marL="9144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+mj-lt"/>
                <a:sym typeface="Wingdings" panose="05000000000000000000" pitchFamily="2" charset="2"/>
              </a:rPr>
              <a:t>(SH players collaborate to hunt)</a:t>
            </a:r>
          </a:p>
          <a:p>
            <a:pPr marL="9144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+mj-lt"/>
                <a:sym typeface="Wingdings" panose="05000000000000000000" pitchFamily="2" charset="2"/>
              </a:rPr>
              <a:t>All sellers agree to increase  prices  Collusion</a:t>
            </a:r>
          </a:p>
          <a:p>
            <a:pPr marL="9144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+mj-lt"/>
                <a:sym typeface="Wingdings" panose="05000000000000000000" pitchFamily="2" charset="2"/>
              </a:rPr>
              <a:t>Max. profits (rewards) for all</a:t>
            </a:r>
          </a:p>
          <a:p>
            <a:pPr marL="9144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en-US" sz="800" dirty="0" smtClean="0">
              <a:latin typeface="+mj-lt"/>
              <a:sym typeface="Wingdings" panose="05000000000000000000" pitchFamily="2" charset="2"/>
            </a:endParaRPr>
          </a:p>
          <a:p>
            <a:pPr marL="457200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+mj-lt"/>
                <a:sym typeface="Wingdings" panose="05000000000000000000" pitchFamily="2" charset="2"/>
              </a:rPr>
              <a:t>Defection </a:t>
            </a:r>
            <a:r>
              <a:rPr lang="en-US" b="1" dirty="0" smtClean="0">
                <a:latin typeface="+mj-lt"/>
                <a:sym typeface="Wingdings" panose="05000000000000000000" pitchFamily="2" charset="2"/>
              </a:rPr>
              <a:t>risk</a:t>
            </a:r>
          </a:p>
          <a:p>
            <a:pPr marL="9144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+mj-lt"/>
                <a:sym typeface="Wingdings" panose="05000000000000000000" pitchFamily="2" charset="2"/>
              </a:rPr>
              <a:t>(SH player hunts alone , get gored)</a:t>
            </a:r>
          </a:p>
          <a:p>
            <a:pPr marL="9144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+mj-lt"/>
                <a:sym typeface="Wingdings" panose="05000000000000000000" pitchFamily="2" charset="2"/>
              </a:rPr>
              <a:t>1 seller defects from cartels , lowers its price</a:t>
            </a:r>
          </a:p>
          <a:p>
            <a:pPr marL="9144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+mj-lt"/>
                <a:sym typeface="Wingdings" panose="05000000000000000000" pitchFamily="2" charset="2"/>
              </a:rPr>
              <a:t>Max. its own profits</a:t>
            </a:r>
          </a:p>
          <a:p>
            <a:pPr marL="9144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en-US" dirty="0">
              <a:latin typeface="+mj-lt"/>
              <a:sym typeface="Wingdings" panose="05000000000000000000" pitchFamily="2" charset="2"/>
            </a:endParaRPr>
          </a:p>
          <a:p>
            <a:pPr marL="9144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en-US" b="1" dirty="0">
              <a:latin typeface="+mj-lt"/>
              <a:sym typeface="Wingdings" panose="05000000000000000000" pitchFamily="2" charset="2"/>
            </a:endParaRPr>
          </a:p>
          <a:p>
            <a:pPr marL="9144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en-US" dirty="0" smtClean="0">
              <a:latin typeface="+mj-lt"/>
              <a:sym typeface="Wingdings" panose="05000000000000000000" pitchFamily="2" charset="2"/>
            </a:endParaRPr>
          </a:p>
          <a:p>
            <a:pPr marL="9144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en-US" dirty="0">
              <a:latin typeface="+mj-lt"/>
              <a:sym typeface="Wingdings" panose="05000000000000000000" pitchFamily="2" charset="2"/>
            </a:endParaRPr>
          </a:p>
          <a:p>
            <a:pPr marL="457200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fr-BE" b="1" i="1" dirty="0">
              <a:sym typeface="Wingdings" panose="05000000000000000000" pitchFamily="2" charset="2"/>
            </a:endParaRPr>
          </a:p>
          <a:p>
            <a:pPr marL="457200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en-US" dirty="0">
              <a:latin typeface="+mj-lt"/>
              <a:sym typeface="Wingdings" panose="05000000000000000000" pitchFamily="2" charset="2"/>
            </a:endParaRPr>
          </a:p>
          <a:p>
            <a:pPr marL="571500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en-US" sz="800" dirty="0">
              <a:latin typeface="+mj-lt"/>
              <a:sym typeface="Wingdings" panose="05000000000000000000" pitchFamily="2" charset="2"/>
            </a:endParaRPr>
          </a:p>
          <a:p>
            <a:pPr marL="9144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en-US" dirty="0">
              <a:latin typeface="+mj-lt"/>
              <a:sym typeface="Wingdings" panose="05000000000000000000" pitchFamily="2" charset="2"/>
            </a:endParaRPr>
          </a:p>
          <a:p>
            <a:pPr marL="457200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fr-BE" sz="2000" i="1" dirty="0">
              <a:latin typeface="+mj-lt"/>
            </a:endParaRPr>
          </a:p>
          <a:p>
            <a:pPr marL="457200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en-US" sz="2000" i="1" dirty="0">
              <a:latin typeface="+mj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 smtClean="0">
              <a:latin typeface="Goudy Old Style" panose="02020502050305020303" pitchFamily="18" charset="0"/>
            </a:endParaRPr>
          </a:p>
          <a:p>
            <a:pPr lvl="1"/>
            <a:endParaRPr lang="en-US" sz="2400" dirty="0">
              <a:latin typeface="Goudy Old Style" panose="02020502050305020303" pitchFamily="18" charset="0"/>
            </a:endParaRPr>
          </a:p>
        </p:txBody>
      </p:sp>
      <p:pic>
        <p:nvPicPr>
          <p:cNvPr id="1577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76" y="1443434"/>
            <a:ext cx="3514748" cy="140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865" y="2951609"/>
            <a:ext cx="18669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71308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3"/>
          <p:cNvSpPr txBox="1">
            <a:spLocks noChangeArrowheads="1"/>
          </p:cNvSpPr>
          <p:nvPr/>
        </p:nvSpPr>
        <p:spPr>
          <a:xfrm>
            <a:off x="474218" y="1092547"/>
            <a:ext cx="7896670" cy="521677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en-US" sz="2000" b="1" dirty="0" smtClean="0">
              <a:latin typeface="+mj-lt"/>
            </a:endParaRPr>
          </a:p>
          <a:p>
            <a:pPr marL="8001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+mj-lt"/>
            </a:endParaRPr>
          </a:p>
        </p:txBody>
      </p:sp>
      <p:sp>
        <p:nvSpPr>
          <p:cNvPr id="31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fr-FR" dirty="0" smtClean="0"/>
          </a:p>
          <a:p>
            <a:pPr>
              <a:defRPr/>
            </a:pPr>
            <a:fld id="{5A64FA8E-0F76-4261-BE91-E74605C5108F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graphicFrame>
        <p:nvGraphicFramePr>
          <p:cNvPr id="27669" name="Objet 29"/>
          <p:cNvGraphicFramePr>
            <a:graphicFrameLocks noChangeAspect="1"/>
          </p:cNvGraphicFramePr>
          <p:nvPr/>
        </p:nvGraphicFramePr>
        <p:xfrm>
          <a:off x="179388" y="6243638"/>
          <a:ext cx="130968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25" name="Acrobat Document" r:id="rId4" imgW="7139712" imgH="2887667" progId="AcroExch.Document.DC">
                  <p:embed/>
                </p:oleObj>
              </mc:Choice>
              <mc:Fallback>
                <p:oleObj name="Acrobat Document" r:id="rId4" imgW="7139712" imgH="2887667" progId="AcroExch.Document.DC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6243638"/>
                        <a:ext cx="1309687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523875" y="265782"/>
            <a:ext cx="843438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fr-BE" sz="2400" dirty="0" smtClean="0">
                <a:solidFill>
                  <a:srgbClr val="000099"/>
                </a:solidFill>
                <a:latin typeface="+mj-lt"/>
              </a:rPr>
              <a:t>Possible </a:t>
            </a:r>
            <a:r>
              <a:rPr lang="fr-BE" sz="2400" dirty="0" err="1" smtClean="0">
                <a:solidFill>
                  <a:srgbClr val="000099"/>
                </a:solidFill>
                <a:latin typeface="+mj-lt"/>
              </a:rPr>
              <a:t>Research</a:t>
            </a:r>
            <a:r>
              <a:rPr lang="fr-BE" sz="2400" dirty="0" smtClean="0">
                <a:solidFill>
                  <a:srgbClr val="000099"/>
                </a:solidFill>
                <a:latin typeface="+mj-lt"/>
              </a:rPr>
              <a:t> Direction/</a:t>
            </a:r>
            <a:r>
              <a:rPr lang="fr-BE" sz="2400" dirty="0" err="1" smtClean="0">
                <a:solidFill>
                  <a:srgbClr val="000099"/>
                </a:solidFill>
                <a:latin typeface="+mj-lt"/>
              </a:rPr>
              <a:t>Experiment</a:t>
            </a:r>
            <a:r>
              <a:rPr lang="fr-BE" sz="2400" dirty="0" smtClean="0">
                <a:solidFill>
                  <a:srgbClr val="000099"/>
                </a:solidFill>
                <a:latin typeface="+mj-lt"/>
              </a:rPr>
              <a:t> Design (</a:t>
            </a:r>
            <a:r>
              <a:rPr lang="fr-BE" sz="2400" dirty="0" err="1" smtClean="0">
                <a:solidFill>
                  <a:srgbClr val="000099"/>
                </a:solidFill>
                <a:latin typeface="+mj-lt"/>
              </a:rPr>
              <a:t>cont</a:t>
            </a:r>
            <a:r>
              <a:rPr lang="fr-BE" sz="2400" dirty="0" smtClean="0">
                <a:solidFill>
                  <a:srgbClr val="000099"/>
                </a:solidFill>
                <a:latin typeface="+mj-lt"/>
              </a:rPr>
              <a:t>)</a:t>
            </a:r>
            <a:endParaRPr lang="fr-BE" sz="2400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21" name="Line 2"/>
          <p:cNvSpPr>
            <a:spLocks noChangeShapeType="1"/>
          </p:cNvSpPr>
          <p:nvPr/>
        </p:nvSpPr>
        <p:spPr bwMode="auto">
          <a:xfrm>
            <a:off x="674688" y="980728"/>
            <a:ext cx="769620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2" name="Rectangle 1"/>
          <p:cNvSpPr/>
          <p:nvPr/>
        </p:nvSpPr>
        <p:spPr>
          <a:xfrm>
            <a:off x="474218" y="1136065"/>
            <a:ext cx="8202238" cy="9279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en-US" sz="800" b="1" dirty="0" smtClean="0">
              <a:latin typeface="+mj-lt"/>
              <a:sym typeface="Wingdings" panose="05000000000000000000" pitchFamily="2" charset="2"/>
            </a:endParaRPr>
          </a:p>
          <a:p>
            <a:pPr marL="457200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+mj-lt"/>
                <a:sym typeface="Wingdings" panose="05000000000000000000" pitchFamily="2" charset="2"/>
              </a:rPr>
              <a:t>Parameters that incite agents to defect, collaborate (collude)?</a:t>
            </a:r>
            <a:endParaRPr lang="en-US" b="1" dirty="0">
              <a:latin typeface="+mj-lt"/>
              <a:sym typeface="Wingdings" panose="05000000000000000000" pitchFamily="2" charset="2"/>
            </a:endParaRPr>
          </a:p>
          <a:p>
            <a:pPr marL="9144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+mj-lt"/>
                <a:sym typeface="Wingdings" panose="05000000000000000000" pitchFamily="2" charset="2"/>
              </a:rPr>
              <a:t>Value of reward (profit)?</a:t>
            </a:r>
          </a:p>
          <a:p>
            <a:pPr marL="9144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+mj-lt"/>
                <a:sym typeface="Wingdings" panose="05000000000000000000" pitchFamily="2" charset="2"/>
              </a:rPr>
              <a:t>Number of agents (customers, sellers)?</a:t>
            </a:r>
          </a:p>
          <a:p>
            <a:pPr marL="9144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+mj-lt"/>
                <a:sym typeface="Wingdings" panose="05000000000000000000" pitchFamily="2" charset="2"/>
              </a:rPr>
              <a:t>Price?</a:t>
            </a:r>
          </a:p>
          <a:p>
            <a:pPr marL="9144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+mj-lt"/>
                <a:sym typeface="Wingdings" panose="05000000000000000000" pitchFamily="2" charset="2"/>
              </a:rPr>
              <a:t>Language/messages (agents learn about others’ intention)?</a:t>
            </a:r>
            <a:endParaRPr lang="en-US" sz="800" dirty="0">
              <a:sym typeface="Wingdings" panose="05000000000000000000" pitchFamily="2" charset="2"/>
            </a:endParaRPr>
          </a:p>
          <a:p>
            <a:pPr marL="9144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en-US" dirty="0" smtClean="0">
              <a:latin typeface="+mj-lt"/>
              <a:sym typeface="Wingdings" panose="05000000000000000000" pitchFamily="2" charset="2"/>
            </a:endParaRPr>
          </a:p>
          <a:p>
            <a:pPr marL="457200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+mj-lt"/>
                <a:sym typeface="Wingdings" panose="05000000000000000000" pitchFamily="2" charset="2"/>
              </a:rPr>
              <a:t>But many other external, economic parameters:</a:t>
            </a:r>
          </a:p>
          <a:p>
            <a:pPr marL="9144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+mj-lt"/>
                <a:sym typeface="Wingdings" panose="05000000000000000000" pitchFamily="2" charset="2"/>
              </a:rPr>
              <a:t>Demand forecasts?</a:t>
            </a:r>
          </a:p>
          <a:p>
            <a:pPr marL="9144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+mj-lt"/>
                <a:sym typeface="Wingdings" panose="05000000000000000000" pitchFamily="2" charset="2"/>
              </a:rPr>
              <a:t>Countervailing buyer power?</a:t>
            </a:r>
          </a:p>
          <a:p>
            <a:pPr marL="9144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en-US" dirty="0">
              <a:latin typeface="+mj-lt"/>
              <a:sym typeface="Wingdings" panose="05000000000000000000" pitchFamily="2" charset="2"/>
            </a:endParaRPr>
          </a:p>
          <a:p>
            <a:pPr marL="457200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+mj-lt"/>
                <a:sym typeface="Wingdings" panose="05000000000000000000" pitchFamily="2" charset="2"/>
              </a:rPr>
              <a:t>More generally:</a:t>
            </a:r>
          </a:p>
          <a:p>
            <a:pPr marL="9144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+mj-lt"/>
                <a:sym typeface="Wingdings" panose="05000000000000000000" pitchFamily="2" charset="2"/>
              </a:rPr>
              <a:t>Communication/collaboration between competitors’ pricing algorithms?</a:t>
            </a:r>
          </a:p>
          <a:p>
            <a:pPr marL="9144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+mj-lt"/>
                <a:sym typeface="Wingdings" panose="05000000000000000000" pitchFamily="2" charset="2"/>
              </a:rPr>
              <a:t>Detection of algorithmic collusion by regulators?</a:t>
            </a:r>
          </a:p>
          <a:p>
            <a:pPr marL="9144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en-US" dirty="0" smtClean="0">
              <a:latin typeface="+mj-lt"/>
              <a:sym typeface="Wingdings" panose="05000000000000000000" pitchFamily="2" charset="2"/>
            </a:endParaRPr>
          </a:p>
          <a:p>
            <a:pPr marL="9144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en-US" dirty="0">
              <a:latin typeface="+mj-lt"/>
              <a:sym typeface="Wingdings" panose="05000000000000000000" pitchFamily="2" charset="2"/>
            </a:endParaRPr>
          </a:p>
          <a:p>
            <a:pPr marL="9144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en-US" b="1" dirty="0">
              <a:latin typeface="+mj-lt"/>
              <a:sym typeface="Wingdings" panose="05000000000000000000" pitchFamily="2" charset="2"/>
            </a:endParaRPr>
          </a:p>
          <a:p>
            <a:pPr marL="9144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en-US" dirty="0" smtClean="0">
              <a:latin typeface="+mj-lt"/>
              <a:sym typeface="Wingdings" panose="05000000000000000000" pitchFamily="2" charset="2"/>
            </a:endParaRPr>
          </a:p>
          <a:p>
            <a:pPr marL="9144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en-US" dirty="0">
              <a:latin typeface="+mj-lt"/>
              <a:sym typeface="Wingdings" panose="05000000000000000000" pitchFamily="2" charset="2"/>
            </a:endParaRPr>
          </a:p>
          <a:p>
            <a:pPr marL="457200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fr-BE" b="1" i="1" dirty="0">
              <a:sym typeface="Wingdings" panose="05000000000000000000" pitchFamily="2" charset="2"/>
            </a:endParaRPr>
          </a:p>
          <a:p>
            <a:pPr marL="457200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en-US" dirty="0">
              <a:latin typeface="+mj-lt"/>
              <a:sym typeface="Wingdings" panose="05000000000000000000" pitchFamily="2" charset="2"/>
            </a:endParaRPr>
          </a:p>
          <a:p>
            <a:pPr marL="571500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en-US" sz="800" dirty="0">
              <a:latin typeface="+mj-lt"/>
              <a:sym typeface="Wingdings" panose="05000000000000000000" pitchFamily="2" charset="2"/>
            </a:endParaRPr>
          </a:p>
          <a:p>
            <a:pPr marL="9144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en-US" dirty="0">
              <a:latin typeface="+mj-lt"/>
              <a:sym typeface="Wingdings" panose="05000000000000000000" pitchFamily="2" charset="2"/>
            </a:endParaRPr>
          </a:p>
          <a:p>
            <a:pPr marL="457200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fr-BE" sz="2000" i="1" dirty="0">
              <a:latin typeface="+mj-lt"/>
            </a:endParaRPr>
          </a:p>
          <a:p>
            <a:pPr marL="457200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en-US" sz="2000" i="1" dirty="0">
              <a:latin typeface="+mj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 smtClean="0">
              <a:latin typeface="Goudy Old Style" panose="02020502050305020303" pitchFamily="18" charset="0"/>
            </a:endParaRPr>
          </a:p>
          <a:p>
            <a:pPr lvl="1"/>
            <a:endParaRPr lang="en-US" sz="2400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5500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3"/>
          <p:cNvSpPr txBox="1">
            <a:spLocks noChangeArrowheads="1"/>
          </p:cNvSpPr>
          <p:nvPr/>
        </p:nvSpPr>
        <p:spPr>
          <a:xfrm>
            <a:off x="474217" y="1279152"/>
            <a:ext cx="8058223" cy="47847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8001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en-US" sz="2000" dirty="0" smtClean="0">
              <a:latin typeface="+mj-lt"/>
            </a:endParaRPr>
          </a:p>
          <a:p>
            <a:pPr marL="8001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en-US" sz="2000" dirty="0" smtClean="0">
              <a:latin typeface="+mj-lt"/>
            </a:endParaRPr>
          </a:p>
          <a:p>
            <a:pPr marL="342900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en-US" sz="2000" dirty="0" smtClean="0">
              <a:latin typeface="+mj-lt"/>
            </a:endParaRPr>
          </a:p>
          <a:p>
            <a:pPr marL="8001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en-US" sz="2000" dirty="0" smtClean="0">
              <a:latin typeface="+mj-lt"/>
            </a:endParaRPr>
          </a:p>
          <a:p>
            <a:pPr marL="342900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en-US" sz="2000" dirty="0" smtClean="0">
              <a:latin typeface="+mj-lt"/>
            </a:endParaRPr>
          </a:p>
          <a:p>
            <a:pPr marL="342900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en-US" sz="2400" dirty="0" smtClean="0">
              <a:latin typeface="+mj-lt"/>
            </a:endParaRPr>
          </a:p>
          <a:p>
            <a:pPr marL="342900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+mj-lt"/>
            </a:endParaRPr>
          </a:p>
          <a:p>
            <a:pPr marL="342900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en-US" sz="2000" dirty="0" smtClean="0">
              <a:latin typeface="+mj-lt"/>
            </a:endParaRPr>
          </a:p>
          <a:p>
            <a:pPr marL="342900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+mj-lt"/>
            </a:endParaRPr>
          </a:p>
          <a:p>
            <a:pPr marL="342900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en-US" sz="2400" dirty="0" smtClean="0">
              <a:latin typeface="+mj-lt"/>
            </a:endParaRPr>
          </a:p>
          <a:p>
            <a:pPr marL="342900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+mj-lt"/>
            </a:endParaRPr>
          </a:p>
        </p:txBody>
      </p:sp>
      <p:sp>
        <p:nvSpPr>
          <p:cNvPr id="31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fr-FR" dirty="0" smtClean="0"/>
          </a:p>
          <a:p>
            <a:pPr>
              <a:defRPr/>
            </a:pPr>
            <a:fld id="{5A64FA8E-0F76-4261-BE91-E74605C5108F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graphicFrame>
        <p:nvGraphicFramePr>
          <p:cNvPr id="27669" name="Objet 29"/>
          <p:cNvGraphicFramePr>
            <a:graphicFrameLocks noChangeAspect="1"/>
          </p:cNvGraphicFramePr>
          <p:nvPr/>
        </p:nvGraphicFramePr>
        <p:xfrm>
          <a:off x="179388" y="6243638"/>
          <a:ext cx="130968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24" name="Acrobat Document" r:id="rId4" imgW="7139712" imgH="2887667" progId="AcroExch.Document.DC">
                  <p:embed/>
                </p:oleObj>
              </mc:Choice>
              <mc:Fallback>
                <p:oleObj name="Acrobat Document" r:id="rId4" imgW="7139712" imgH="2887667" progId="AcroExch.Document.DC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6243638"/>
                        <a:ext cx="1309687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523875" y="476250"/>
            <a:ext cx="843438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fr-BE" sz="3200" dirty="0" smtClean="0">
                <a:solidFill>
                  <a:srgbClr val="000099"/>
                </a:solidFill>
                <a:latin typeface="+mj-lt"/>
              </a:rPr>
              <a:t>THE END</a:t>
            </a:r>
            <a:endParaRPr lang="fr-BE" sz="3200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21" name="Line 2"/>
          <p:cNvSpPr>
            <a:spLocks noChangeShapeType="1"/>
          </p:cNvSpPr>
          <p:nvPr/>
        </p:nvSpPr>
        <p:spPr bwMode="auto">
          <a:xfrm>
            <a:off x="674688" y="1270000"/>
            <a:ext cx="769620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22" name="Espace réservé du contenu 2"/>
          <p:cNvSpPr>
            <a:spLocks noGrp="1"/>
          </p:cNvSpPr>
          <p:nvPr>
            <p:ph idx="1"/>
          </p:nvPr>
        </p:nvSpPr>
        <p:spPr>
          <a:xfrm>
            <a:off x="251520" y="1332808"/>
            <a:ext cx="8784976" cy="5287540"/>
          </a:xfrm>
        </p:spPr>
        <p:txBody>
          <a:bodyPr>
            <a:normAutofit/>
          </a:bodyPr>
          <a:lstStyle/>
          <a:p>
            <a:pPr lvl="1"/>
            <a:endParaRPr lang="en-ZA" dirty="0"/>
          </a:p>
          <a:p>
            <a:pPr lvl="1"/>
            <a:endParaRPr lang="en-ZA" dirty="0" smtClean="0"/>
          </a:p>
          <a:p>
            <a:endParaRPr lang="en-ZA" dirty="0" smtClean="0"/>
          </a:p>
          <a:p>
            <a:pPr lvl="1"/>
            <a:endParaRPr lang="en-ZA" dirty="0" smtClean="0"/>
          </a:p>
          <a:p>
            <a:endParaRPr lang="en-ZA" dirty="0"/>
          </a:p>
          <a:p>
            <a:endParaRPr lang="en-ZA" dirty="0" smtClean="0"/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 smtClean="0"/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 bwMode="auto">
          <a:xfrm>
            <a:off x="838200" y="1263277"/>
            <a:ext cx="10515600" cy="499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endParaRPr lang="en-ZA" kern="0" dirty="0" smtClean="0"/>
          </a:p>
          <a:p>
            <a:endParaRPr lang="en-ZA" kern="0" dirty="0" smtClean="0"/>
          </a:p>
          <a:p>
            <a:endParaRPr lang="en-ZA" kern="0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en-ZA" kern="0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en-ZA" kern="0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en-ZA" kern="0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en-ZA" kern="0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en-ZA" kern="0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en-ZA" kern="0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en-ZA" kern="0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en-ZA" kern="0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en-ZA" kern="0" dirty="0" smtClean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693738" y="1332807"/>
            <a:ext cx="8264525" cy="4996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34290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defRPr/>
            </a:pPr>
            <a:endParaRPr lang="en-ZA" sz="2000" dirty="0" smtClean="0">
              <a:latin typeface="+mj-lt"/>
            </a:endParaRPr>
          </a:p>
          <a:p>
            <a:pPr marL="342900" lvl="1" indent="0"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None/>
              <a:defRPr/>
            </a:pPr>
            <a:r>
              <a:rPr lang="en-ZA" sz="4400" i="1" dirty="0" smtClean="0">
                <a:latin typeface="+mj-lt"/>
              </a:rPr>
              <a:t>Thank you for your attention</a:t>
            </a:r>
          </a:p>
          <a:p>
            <a:pPr lvl="1" indent="-34290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defRPr/>
            </a:pPr>
            <a:endParaRPr lang="en-ZA" dirty="0" smtClean="0">
              <a:latin typeface="+mj-lt"/>
            </a:endParaRPr>
          </a:p>
          <a:p>
            <a:pPr lvl="1" indent="-34290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defRPr/>
            </a:pPr>
            <a:endParaRPr lang="en-ZA" dirty="0">
              <a:latin typeface="+mj-lt"/>
            </a:endParaRPr>
          </a:p>
          <a:p>
            <a:pPr lvl="1" indent="-34290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defRPr/>
            </a:pPr>
            <a:endParaRPr lang="en-ZA" dirty="0">
              <a:latin typeface="+mj-lt"/>
            </a:endParaRPr>
          </a:p>
          <a:p>
            <a:pPr lvl="1" indent="-34290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defRPr/>
            </a:pPr>
            <a:endParaRPr lang="en-ZA" dirty="0">
              <a:latin typeface="+mj-lt"/>
            </a:endParaRPr>
          </a:p>
          <a:p>
            <a:pPr lvl="1" indent="-34290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defRPr/>
            </a:pPr>
            <a:endParaRPr lang="en-ZA" sz="2000" dirty="0" smtClean="0">
              <a:latin typeface="+mj-lt"/>
            </a:endParaRPr>
          </a:p>
          <a:p>
            <a:pPr lvl="1" indent="-34290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defRPr/>
            </a:pPr>
            <a:endParaRPr lang="en-ZA" b="1" dirty="0" smtClean="0">
              <a:latin typeface="+mj-lt"/>
            </a:endParaRPr>
          </a:p>
          <a:p>
            <a:pPr indent="-34290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defRPr/>
            </a:pPr>
            <a:endParaRPr lang="en-ZA" i="1" dirty="0">
              <a:latin typeface="+mj-lt"/>
            </a:endParaRPr>
          </a:p>
          <a:p>
            <a:pPr lvl="1" indent="-34290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defRPr/>
            </a:pPr>
            <a:endParaRPr lang="en-ZA" i="1" dirty="0" smtClean="0">
              <a:latin typeface="+mj-lt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5738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42234"/>
            <a:ext cx="7772400" cy="1470025"/>
          </a:xfrm>
        </p:spPr>
        <p:txBody>
          <a:bodyPr/>
          <a:lstStyle/>
          <a:p>
            <a:r>
              <a:rPr lang="fr-BE" sz="3200" kern="1200" dirty="0">
                <a:solidFill>
                  <a:srgbClr val="000099"/>
                </a:solidFill>
                <a:ea typeface="+mn-ea"/>
                <a:cs typeface="+mn-cs"/>
              </a:rPr>
              <a:t>About </a:t>
            </a:r>
            <a:r>
              <a:rPr lang="fr-BE" sz="3200" kern="1200" dirty="0" err="1" smtClean="0">
                <a:solidFill>
                  <a:srgbClr val="000099"/>
                </a:solidFill>
                <a:ea typeface="+mn-ea"/>
                <a:cs typeface="+mn-cs"/>
              </a:rPr>
              <a:t>Myself</a:t>
            </a:r>
            <a:r>
              <a:rPr lang="fr-BE" sz="3200" kern="1200" dirty="0" smtClean="0">
                <a:solidFill>
                  <a:srgbClr val="000099"/>
                </a:solidFill>
                <a:ea typeface="+mn-ea"/>
                <a:cs typeface="+mn-cs"/>
              </a:rPr>
              <a:t> – </a:t>
            </a:r>
            <a:r>
              <a:rPr lang="fr-BE" sz="3200" kern="1200" dirty="0" err="1" smtClean="0">
                <a:solidFill>
                  <a:srgbClr val="000099"/>
                </a:solidFill>
                <a:ea typeface="+mn-ea"/>
                <a:cs typeface="+mn-cs"/>
              </a:rPr>
              <a:t>Ashwin</a:t>
            </a:r>
            <a:r>
              <a:rPr lang="fr-BE" sz="3200" kern="1200" dirty="0" smtClean="0">
                <a:solidFill>
                  <a:srgbClr val="000099"/>
                </a:solidFill>
                <a:ea typeface="+mn-ea"/>
                <a:cs typeface="+mn-cs"/>
              </a:rPr>
              <a:t> </a:t>
            </a:r>
            <a:r>
              <a:rPr lang="fr-BE" sz="3200" kern="1200" dirty="0" err="1" smtClean="0">
                <a:solidFill>
                  <a:srgbClr val="000099"/>
                </a:solidFill>
                <a:ea typeface="+mn-ea"/>
                <a:cs typeface="+mn-cs"/>
              </a:rPr>
              <a:t>Ittoo</a:t>
            </a:r>
            <a:endParaRPr lang="fr-BE" sz="3200" kern="1200" dirty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459264"/>
            <a:ext cx="7429500" cy="4051971"/>
          </a:xfrm>
        </p:spPr>
        <p:txBody>
          <a:bodyPr>
            <a:normAutofit/>
          </a:bodyPr>
          <a:lstStyle/>
          <a:p>
            <a:pPr algn="just"/>
            <a:r>
              <a:rPr lang="en-US" sz="2400" i="1" dirty="0" smtClean="0"/>
              <a:t>Associate Professor HEC Liège, </a:t>
            </a:r>
            <a:r>
              <a:rPr lang="en-US" sz="2400" i="1" dirty="0" err="1" smtClean="0"/>
              <a:t>ULiège</a:t>
            </a:r>
            <a:endParaRPr lang="en-US" sz="2400" i="1" dirty="0" smtClean="0"/>
          </a:p>
          <a:p>
            <a:pPr algn="just"/>
            <a:endParaRPr lang="en-US" sz="2400" i="1" dirty="0" smtClean="0"/>
          </a:p>
          <a:p>
            <a:pPr algn="just"/>
            <a:endParaRPr lang="en-US" sz="2400" i="1" dirty="0" smtClean="0"/>
          </a:p>
          <a:p>
            <a:pPr algn="just"/>
            <a:r>
              <a:rPr lang="en-US" sz="2400" i="1" dirty="0" smtClean="0"/>
              <a:t>Research Associate, JAIST (Japan)</a:t>
            </a:r>
          </a:p>
          <a:p>
            <a:pPr algn="just"/>
            <a:endParaRPr lang="en-US" i="1" dirty="0" smtClean="0"/>
          </a:p>
          <a:p>
            <a:pPr algn="just"/>
            <a:endParaRPr lang="en-US" i="1" dirty="0"/>
          </a:p>
          <a:p>
            <a:pPr algn="just"/>
            <a:r>
              <a:rPr lang="en-US" sz="2400" i="1" dirty="0" smtClean="0"/>
              <a:t>Associate Editor, Elsevier (Computers in Industry)</a:t>
            </a:r>
          </a:p>
          <a:p>
            <a:pPr algn="just"/>
            <a:endParaRPr lang="en-US" sz="2400" i="1" dirty="0"/>
          </a:p>
        </p:txBody>
      </p:sp>
      <p:sp>
        <p:nvSpPr>
          <p:cNvPr id="4" name="AutoShape 2" descr="Image result for jaist"/>
          <p:cNvSpPr>
            <a:spLocks noChangeAspect="1" noChangeArrowheads="1"/>
          </p:cNvSpPr>
          <p:nvPr/>
        </p:nvSpPr>
        <p:spPr bwMode="auto">
          <a:xfrm>
            <a:off x="155575" y="-29686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jai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304" y="2708920"/>
            <a:ext cx="1678864" cy="885614"/>
          </a:xfrm>
          <a:prstGeom prst="rect">
            <a:avLst/>
          </a:prstGeom>
        </p:spPr>
      </p:pic>
      <p:sp>
        <p:nvSpPr>
          <p:cNvPr id="7" name="AutoShape 6" descr="Image result for elsevi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972" y="4149080"/>
            <a:ext cx="1230473" cy="109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8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3"/>
          <p:cNvSpPr txBox="1">
            <a:spLocks noChangeArrowheads="1"/>
          </p:cNvSpPr>
          <p:nvPr/>
        </p:nvSpPr>
        <p:spPr>
          <a:xfrm>
            <a:off x="474218" y="1092547"/>
            <a:ext cx="7896670" cy="521677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en-US" sz="2000" b="1" dirty="0" smtClean="0">
              <a:latin typeface="+mj-lt"/>
            </a:endParaRPr>
          </a:p>
          <a:p>
            <a:pPr marL="8001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+mj-lt"/>
            </a:endParaRPr>
          </a:p>
        </p:txBody>
      </p:sp>
      <p:sp>
        <p:nvSpPr>
          <p:cNvPr id="31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fr-FR" dirty="0" smtClean="0"/>
          </a:p>
          <a:p>
            <a:pPr>
              <a:defRPr/>
            </a:pPr>
            <a:fld id="{5A64FA8E-0F76-4261-BE91-E74605C5108F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graphicFrame>
        <p:nvGraphicFramePr>
          <p:cNvPr id="27669" name="Objet 29"/>
          <p:cNvGraphicFramePr>
            <a:graphicFrameLocks noChangeAspect="1"/>
          </p:cNvGraphicFramePr>
          <p:nvPr/>
        </p:nvGraphicFramePr>
        <p:xfrm>
          <a:off x="179388" y="6243638"/>
          <a:ext cx="130968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63" name="Acrobat Document" r:id="rId4" imgW="7139712" imgH="2887667" progId="AcroExch.Document.DC">
                  <p:embed/>
                </p:oleObj>
              </mc:Choice>
              <mc:Fallback>
                <p:oleObj name="Acrobat Document" r:id="rId4" imgW="7139712" imgH="2887667" progId="AcroExch.Document.DC">
                  <p:embed/>
                  <p:pic>
                    <p:nvPicPr>
                      <p:cNvPr id="27669" name="Obje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6243638"/>
                        <a:ext cx="1309687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523875" y="265782"/>
            <a:ext cx="843438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fr-BE" sz="3200" dirty="0" err="1" smtClean="0">
                <a:solidFill>
                  <a:srgbClr val="000099"/>
                </a:solidFill>
                <a:latin typeface="+mj-lt"/>
              </a:rPr>
              <a:t>Tacit</a:t>
            </a:r>
            <a:r>
              <a:rPr lang="fr-BE" sz="3200" dirty="0" smtClean="0">
                <a:solidFill>
                  <a:srgbClr val="000099"/>
                </a:solidFill>
                <a:latin typeface="+mj-lt"/>
              </a:rPr>
              <a:t> Collusion</a:t>
            </a:r>
            <a:endParaRPr lang="fr-BE" sz="3200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21" name="Line 2"/>
          <p:cNvSpPr>
            <a:spLocks noChangeShapeType="1"/>
          </p:cNvSpPr>
          <p:nvPr/>
        </p:nvSpPr>
        <p:spPr bwMode="auto">
          <a:xfrm>
            <a:off x="674688" y="980728"/>
            <a:ext cx="769620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2" name="Rectangle 1"/>
          <p:cNvSpPr/>
          <p:nvPr/>
        </p:nvSpPr>
        <p:spPr>
          <a:xfrm>
            <a:off x="971600" y="1136065"/>
            <a:ext cx="7056784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latin typeface="+mj-lt"/>
              </a:rPr>
              <a:t>When </a:t>
            </a:r>
            <a:r>
              <a:rPr lang="en-US" sz="2400" b="1" dirty="0" err="1">
                <a:latin typeface="+mj-lt"/>
              </a:rPr>
              <a:t>oligopolists</a:t>
            </a:r>
            <a:endParaRPr lang="en-US" sz="2400" b="1" dirty="0">
              <a:latin typeface="+mj-lt"/>
            </a:endParaRPr>
          </a:p>
          <a:p>
            <a:pPr marL="9144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j-lt"/>
              </a:rPr>
              <a:t>Coordinate prices (and/or other </a:t>
            </a:r>
            <a:r>
              <a:rPr lang="en-US" sz="2400" dirty="0" smtClean="0">
                <a:latin typeface="+mj-lt"/>
              </a:rPr>
              <a:t>variables)</a:t>
            </a:r>
          </a:p>
          <a:p>
            <a:pPr marL="9144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Goudy Old Style" panose="02020502050305020303" pitchFamily="18" charset="0"/>
              </a:rPr>
              <a:t>Jointly </a:t>
            </a:r>
            <a:r>
              <a:rPr lang="en-US" sz="2400" dirty="0">
                <a:latin typeface="Goudy Old Style" panose="02020502050305020303" pitchFamily="18" charset="0"/>
              </a:rPr>
              <a:t>achieve supra-competitive </a:t>
            </a:r>
            <a:r>
              <a:rPr lang="en-US" sz="2400" dirty="0" smtClean="0">
                <a:latin typeface="Goudy Old Style" panose="02020502050305020303" pitchFamily="18" charset="0"/>
              </a:rPr>
              <a:t>profits</a:t>
            </a:r>
          </a:p>
          <a:p>
            <a:pPr marL="9144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Goudy Old Style" panose="02020502050305020303" pitchFamily="18" charset="0"/>
              </a:rPr>
              <a:t>Without </a:t>
            </a:r>
            <a:r>
              <a:rPr lang="en-US" sz="2400" dirty="0">
                <a:latin typeface="Goudy Old Style" panose="02020502050305020303" pitchFamily="18" charset="0"/>
              </a:rPr>
              <a:t>institutional </a:t>
            </a:r>
            <a:r>
              <a:rPr lang="en-US" sz="2400" dirty="0" smtClean="0">
                <a:latin typeface="Goudy Old Style" panose="02020502050305020303" pitchFamily="18" charset="0"/>
              </a:rPr>
              <a:t>agreement</a:t>
            </a:r>
          </a:p>
          <a:p>
            <a:pPr marL="9144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Goudy Old Style" panose="02020502050305020303" pitchFamily="18" charset="0"/>
              </a:rPr>
              <a:t>Similar </a:t>
            </a:r>
            <a:r>
              <a:rPr lang="en-US" sz="2400" dirty="0">
                <a:latin typeface="Goudy Old Style" panose="02020502050305020303" pitchFamily="18" charset="0"/>
              </a:rPr>
              <a:t>to cartels: reduction in </a:t>
            </a:r>
            <a:r>
              <a:rPr lang="en-US" sz="2400" dirty="0" smtClean="0">
                <a:latin typeface="Goudy Old Style" panose="02020502050305020303" pitchFamily="18" charset="0"/>
              </a:rPr>
              <a:t>welfare</a:t>
            </a:r>
          </a:p>
          <a:p>
            <a:pPr marL="9144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Goudy Old Style" panose="02020502050305020303" pitchFamily="18" charset="0"/>
              </a:rPr>
              <a:t>Sustainable </a:t>
            </a:r>
            <a:r>
              <a:rPr lang="en-US" sz="2400" dirty="0">
                <a:latin typeface="Goudy Old Style" panose="02020502050305020303" pitchFamily="18" charset="0"/>
              </a:rPr>
              <a:t>in concentrated </a:t>
            </a:r>
            <a:r>
              <a:rPr lang="en-US" sz="2400" dirty="0" smtClean="0">
                <a:latin typeface="Goudy Old Style" panose="02020502050305020303" pitchFamily="18" charset="0"/>
              </a:rPr>
              <a:t>markets</a:t>
            </a:r>
          </a:p>
          <a:p>
            <a:pPr marL="457200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en-US" sz="2400" dirty="0" smtClean="0">
              <a:latin typeface="Goudy Old Style" panose="02020502050305020303" pitchFamily="18" charset="0"/>
            </a:endParaRPr>
          </a:p>
          <a:p>
            <a:pPr marL="457200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latin typeface="+mj-lt"/>
              </a:rPr>
              <a:t>Algorithmic Tacit Collusion</a:t>
            </a:r>
          </a:p>
          <a:p>
            <a:pPr marL="9144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Goudy Old Style" panose="02020502050305020303" pitchFamily="18" charset="0"/>
              </a:rPr>
              <a:t>Collusion between algorithmic agents</a:t>
            </a:r>
          </a:p>
          <a:p>
            <a:pPr marL="9144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Goudy Old Style" panose="02020502050305020303" pitchFamily="18" charset="0"/>
              </a:rPr>
              <a:t>E.g. ticket pricing agents of airlines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9476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3"/>
          <p:cNvSpPr txBox="1">
            <a:spLocks noChangeArrowheads="1"/>
          </p:cNvSpPr>
          <p:nvPr/>
        </p:nvSpPr>
        <p:spPr>
          <a:xfrm>
            <a:off x="474218" y="1092547"/>
            <a:ext cx="7896670" cy="521677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en-US" sz="2000" b="1" dirty="0" smtClean="0">
              <a:latin typeface="+mj-lt"/>
            </a:endParaRPr>
          </a:p>
          <a:p>
            <a:pPr marL="8001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+mj-lt"/>
            </a:endParaRPr>
          </a:p>
        </p:txBody>
      </p:sp>
      <p:sp>
        <p:nvSpPr>
          <p:cNvPr id="31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fr-FR" dirty="0" smtClean="0"/>
          </a:p>
          <a:p>
            <a:pPr>
              <a:defRPr/>
            </a:pPr>
            <a:fld id="{5A64FA8E-0F76-4261-BE91-E74605C5108F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graphicFrame>
        <p:nvGraphicFramePr>
          <p:cNvPr id="27669" name="Objet 29"/>
          <p:cNvGraphicFramePr>
            <a:graphicFrameLocks noChangeAspect="1"/>
          </p:cNvGraphicFramePr>
          <p:nvPr/>
        </p:nvGraphicFramePr>
        <p:xfrm>
          <a:off x="179388" y="6243638"/>
          <a:ext cx="130968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59" name="Acrobat Document" r:id="rId4" imgW="7139712" imgH="2887667" progId="AcroExch.Document.DC">
                  <p:embed/>
                </p:oleObj>
              </mc:Choice>
              <mc:Fallback>
                <p:oleObj name="Acrobat Document" r:id="rId4" imgW="7139712" imgH="2887667" progId="AcroExch.Document.DC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6243638"/>
                        <a:ext cx="1309687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523875" y="265782"/>
            <a:ext cx="843438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fr-BE" sz="3200" dirty="0" err="1" smtClean="0">
                <a:solidFill>
                  <a:srgbClr val="000099"/>
                </a:solidFill>
                <a:latin typeface="+mj-lt"/>
              </a:rPr>
              <a:t>Tacit</a:t>
            </a:r>
            <a:r>
              <a:rPr lang="fr-BE" sz="3200" dirty="0" smtClean="0">
                <a:solidFill>
                  <a:srgbClr val="000099"/>
                </a:solidFill>
                <a:latin typeface="+mj-lt"/>
              </a:rPr>
              <a:t> Collusion (</a:t>
            </a:r>
            <a:r>
              <a:rPr lang="fr-BE" sz="3200" dirty="0" err="1" smtClean="0">
                <a:solidFill>
                  <a:srgbClr val="000099"/>
                </a:solidFill>
                <a:latin typeface="+mj-lt"/>
              </a:rPr>
              <a:t>cont</a:t>
            </a:r>
            <a:r>
              <a:rPr lang="fr-BE" sz="3200" dirty="0" smtClean="0">
                <a:solidFill>
                  <a:srgbClr val="000099"/>
                </a:solidFill>
                <a:latin typeface="+mj-lt"/>
              </a:rPr>
              <a:t>)</a:t>
            </a:r>
            <a:endParaRPr lang="fr-BE" sz="3200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21" name="Line 2"/>
          <p:cNvSpPr>
            <a:spLocks noChangeShapeType="1"/>
          </p:cNvSpPr>
          <p:nvPr/>
        </p:nvSpPr>
        <p:spPr bwMode="auto">
          <a:xfrm>
            <a:off x="674688" y="980728"/>
            <a:ext cx="769620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2" name="Rectangle 1"/>
          <p:cNvSpPr/>
          <p:nvPr/>
        </p:nvSpPr>
        <p:spPr>
          <a:xfrm>
            <a:off x="971600" y="1136065"/>
            <a:ext cx="7056784" cy="672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latin typeface="+mj-lt"/>
              </a:rPr>
              <a:t>Does AI make tacit collusion likelier?</a:t>
            </a:r>
          </a:p>
          <a:p>
            <a:pPr marL="10287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j-lt"/>
              </a:rPr>
              <a:t>Confusion in literature</a:t>
            </a:r>
          </a:p>
          <a:p>
            <a:pPr marL="571500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en-US" sz="800" b="1" dirty="0" smtClean="0">
              <a:latin typeface="+mj-lt"/>
            </a:endParaRPr>
          </a:p>
          <a:p>
            <a:pPr marL="571500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+mj-lt"/>
              </a:rPr>
              <a:t>2 school of thoughts</a:t>
            </a:r>
          </a:p>
          <a:p>
            <a:pPr marL="685800" lvl="1" indent="-4572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+mj-lt"/>
              <a:buAutoNum type="arabicPeriod"/>
              <a:defRPr/>
            </a:pPr>
            <a:r>
              <a:rPr lang="en-US" sz="2000" b="1" dirty="0">
                <a:latin typeface="+mj-lt"/>
              </a:rPr>
              <a:t>“</a:t>
            </a:r>
            <a:r>
              <a:rPr lang="en-US" sz="2000" b="1" dirty="0" smtClean="0">
                <a:latin typeface="+mj-lt"/>
              </a:rPr>
              <a:t>Optimists”</a:t>
            </a:r>
            <a:endParaRPr lang="en-US" sz="2000" b="1" dirty="0">
              <a:latin typeface="+mj-lt"/>
            </a:endParaRPr>
          </a:p>
          <a:p>
            <a:pPr marL="1371600" lvl="2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+mj-lt"/>
                <a:sym typeface="Wingdings" panose="05000000000000000000" pitchFamily="2" charset="2"/>
              </a:rPr>
              <a:t>Increased occurrence of tacit collusion</a:t>
            </a:r>
          </a:p>
          <a:p>
            <a:pPr marL="1371600" lvl="2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+mj-lt"/>
                <a:sym typeface="Wingdings" panose="05000000000000000000" pitchFamily="2" charset="2"/>
              </a:rPr>
              <a:t>Tacit collusion as credible threat</a:t>
            </a:r>
          </a:p>
          <a:p>
            <a:pPr marL="1371600" lvl="2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r>
              <a:rPr lang="fr-BE" sz="2000" i="1" dirty="0" smtClean="0">
                <a:latin typeface="+mj-lt"/>
              </a:rPr>
              <a:t>(</a:t>
            </a:r>
            <a:r>
              <a:rPr lang="fr-BE" sz="2000" i="1" dirty="0" err="1" smtClean="0">
                <a:latin typeface="+mj-lt"/>
              </a:rPr>
              <a:t>Ezrachi</a:t>
            </a:r>
            <a:r>
              <a:rPr lang="fr-BE" sz="2000" i="1" dirty="0" smtClean="0">
                <a:latin typeface="+mj-lt"/>
              </a:rPr>
              <a:t> </a:t>
            </a:r>
            <a:r>
              <a:rPr lang="fr-BE" sz="2000" i="1" dirty="0">
                <a:latin typeface="+mj-lt"/>
              </a:rPr>
              <a:t>&amp; </a:t>
            </a:r>
            <a:r>
              <a:rPr lang="fr-BE" sz="2000" i="1" dirty="0" err="1">
                <a:latin typeface="+mj-lt"/>
              </a:rPr>
              <a:t>Stucke</a:t>
            </a:r>
            <a:r>
              <a:rPr lang="fr-BE" sz="2000" i="1" dirty="0">
                <a:latin typeface="+mj-lt"/>
              </a:rPr>
              <a:t>, 2015; Zhou, Zhang, Li, &amp; Wang, 2018</a:t>
            </a:r>
            <a:r>
              <a:rPr lang="fr-BE" sz="2000" i="1" dirty="0" smtClean="0">
                <a:latin typeface="+mj-lt"/>
              </a:rPr>
              <a:t>)</a:t>
            </a:r>
          </a:p>
          <a:p>
            <a:pPr marL="571500" lvl="1" indent="-4572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+mj-lt"/>
              <a:buAutoNum type="arabicPeriod"/>
              <a:defRPr/>
            </a:pPr>
            <a:endParaRPr lang="en-US" sz="2000" b="1" dirty="0" smtClean="0"/>
          </a:p>
          <a:p>
            <a:pPr marL="571500" lvl="1" indent="-4572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+mj-lt"/>
              <a:buAutoNum type="arabicPeriod"/>
              <a:defRPr/>
            </a:pPr>
            <a:r>
              <a:rPr lang="en-US" sz="2000" b="1" dirty="0" smtClean="0">
                <a:latin typeface="+mj-lt"/>
              </a:rPr>
              <a:t>“Rationalist”/“Pessimistic”</a:t>
            </a:r>
          </a:p>
          <a:p>
            <a:pPr marL="1371600" lvl="2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+mj-lt"/>
                <a:sym typeface="Wingdings" panose="05000000000000000000" pitchFamily="2" charset="2"/>
              </a:rPr>
              <a:t>Tacit collusion as theoretical conjecture</a:t>
            </a:r>
          </a:p>
          <a:p>
            <a:pPr marL="1371600" lvl="2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+mj-lt"/>
                <a:sym typeface="Wingdings" panose="05000000000000000000" pitchFamily="2" charset="2"/>
              </a:rPr>
              <a:t>Hard to replicate and validate in practice</a:t>
            </a:r>
          </a:p>
          <a:p>
            <a:pPr marL="1371600" lvl="2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r>
              <a:rPr lang="fr-BE" sz="2000" i="1" dirty="0">
                <a:latin typeface="+mj-lt"/>
              </a:rPr>
              <a:t>(Zhou, Zhang, Li, &amp; Wang, 2018)</a:t>
            </a:r>
            <a:endParaRPr lang="en-US" sz="2000" i="1" dirty="0">
              <a:latin typeface="+mj-lt"/>
              <a:sym typeface="Wingdings" panose="05000000000000000000" pitchFamily="2" charset="2"/>
            </a:endParaRPr>
          </a:p>
          <a:p>
            <a:pPr marL="571500" lvl="1" indent="-4572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+mj-lt"/>
              <a:buAutoNum type="arabicPeriod"/>
              <a:defRPr/>
            </a:pPr>
            <a:endParaRPr lang="en-US" sz="2000" b="1" dirty="0">
              <a:latin typeface="+mj-lt"/>
            </a:endParaRPr>
          </a:p>
          <a:p>
            <a:pPr marL="9144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fr-BE" sz="2000" i="1" dirty="0">
              <a:latin typeface="+mj-lt"/>
            </a:endParaRPr>
          </a:p>
          <a:p>
            <a:pPr marL="457200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en-US" sz="2000" i="1" dirty="0">
              <a:latin typeface="+mj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 smtClean="0">
              <a:latin typeface="Goudy Old Style" panose="02020502050305020303" pitchFamily="18" charset="0"/>
            </a:endParaRPr>
          </a:p>
          <a:p>
            <a:pPr lvl="1"/>
            <a:endParaRPr lang="en-US" sz="2400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0813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3"/>
          <p:cNvSpPr txBox="1">
            <a:spLocks noChangeArrowheads="1"/>
          </p:cNvSpPr>
          <p:nvPr/>
        </p:nvSpPr>
        <p:spPr>
          <a:xfrm>
            <a:off x="474218" y="1092547"/>
            <a:ext cx="7896670" cy="521677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en-US" sz="2000" b="1" dirty="0" smtClean="0">
              <a:latin typeface="+mj-lt"/>
            </a:endParaRPr>
          </a:p>
          <a:p>
            <a:pPr marL="8001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+mj-lt"/>
            </a:endParaRPr>
          </a:p>
        </p:txBody>
      </p:sp>
      <p:sp>
        <p:nvSpPr>
          <p:cNvPr id="31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fr-FR" dirty="0" smtClean="0"/>
          </a:p>
          <a:p>
            <a:pPr>
              <a:defRPr/>
            </a:pPr>
            <a:fld id="{5A64FA8E-0F76-4261-BE91-E74605C5108F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graphicFrame>
        <p:nvGraphicFramePr>
          <p:cNvPr id="27669" name="Objet 29"/>
          <p:cNvGraphicFramePr>
            <a:graphicFrameLocks noChangeAspect="1"/>
          </p:cNvGraphicFramePr>
          <p:nvPr/>
        </p:nvGraphicFramePr>
        <p:xfrm>
          <a:off x="179388" y="6243638"/>
          <a:ext cx="130968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99" name="Acrobat Document" r:id="rId4" imgW="7139712" imgH="2887667" progId="AcroExch.Document.DC">
                  <p:embed/>
                </p:oleObj>
              </mc:Choice>
              <mc:Fallback>
                <p:oleObj name="Acrobat Document" r:id="rId4" imgW="7139712" imgH="2887667" progId="AcroExch.Document.DC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6243638"/>
                        <a:ext cx="1309687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523875" y="265782"/>
            <a:ext cx="843438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fr-BE" sz="3200" dirty="0" err="1" smtClean="0">
                <a:solidFill>
                  <a:srgbClr val="000099"/>
                </a:solidFill>
                <a:latin typeface="+mj-lt"/>
              </a:rPr>
              <a:t>Current</a:t>
            </a:r>
            <a:r>
              <a:rPr lang="fr-BE" sz="3200" dirty="0" smtClean="0">
                <a:solidFill>
                  <a:srgbClr val="000099"/>
                </a:solidFill>
                <a:latin typeface="+mj-lt"/>
              </a:rPr>
              <a:t> State-of-the-Art/</a:t>
            </a:r>
            <a:r>
              <a:rPr lang="fr-BE" sz="3200" dirty="0" err="1" smtClean="0">
                <a:solidFill>
                  <a:srgbClr val="000099"/>
                </a:solidFill>
                <a:latin typeface="+mj-lt"/>
              </a:rPr>
              <a:t>Reinforcement</a:t>
            </a:r>
            <a:r>
              <a:rPr lang="fr-BE" sz="3200" dirty="0" smtClean="0">
                <a:solidFill>
                  <a:srgbClr val="000099"/>
                </a:solidFill>
                <a:latin typeface="+mj-lt"/>
              </a:rPr>
              <a:t> Learning</a:t>
            </a:r>
            <a:endParaRPr lang="fr-BE" sz="3200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21" name="Line 2"/>
          <p:cNvSpPr>
            <a:spLocks noChangeShapeType="1"/>
          </p:cNvSpPr>
          <p:nvPr/>
        </p:nvSpPr>
        <p:spPr bwMode="auto">
          <a:xfrm>
            <a:off x="674688" y="980728"/>
            <a:ext cx="769620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2" name="Rectangle 1"/>
          <p:cNvSpPr/>
          <p:nvPr/>
        </p:nvSpPr>
        <p:spPr>
          <a:xfrm>
            <a:off x="35496" y="1136065"/>
            <a:ext cx="504056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latin typeface="+mj-lt"/>
              </a:rPr>
              <a:t>Tacit collusion</a:t>
            </a:r>
          </a:p>
          <a:p>
            <a:pPr marL="10287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+mj-lt"/>
                <a:sym typeface="Wingdings" panose="05000000000000000000" pitchFamily="2" charset="2"/>
              </a:rPr>
              <a:t>Instance of decision-making problem</a:t>
            </a:r>
          </a:p>
          <a:p>
            <a:pPr marL="10287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+mj-lt"/>
                <a:sym typeface="Wingdings" panose="05000000000000000000" pitchFamily="2" charset="2"/>
              </a:rPr>
              <a:t>Requires coordination between multiple agents</a:t>
            </a:r>
          </a:p>
          <a:p>
            <a:pPr marL="10287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+mj-lt"/>
                <a:sym typeface="Wingdings" panose="05000000000000000000" pitchFamily="2" charset="2"/>
              </a:rPr>
              <a:t>Modeled as </a:t>
            </a:r>
            <a:r>
              <a:rPr lang="fr-BE" b="1" dirty="0" err="1" smtClean="0">
                <a:latin typeface="+mj-lt"/>
                <a:sym typeface="Wingdings" panose="05000000000000000000" pitchFamily="2" charset="2"/>
              </a:rPr>
              <a:t>Reinforcement</a:t>
            </a:r>
            <a:r>
              <a:rPr lang="fr-BE" b="1" dirty="0" smtClean="0">
                <a:latin typeface="+mj-lt"/>
                <a:sym typeface="Wingdings" panose="05000000000000000000" pitchFamily="2" charset="2"/>
              </a:rPr>
              <a:t> Learning (RL)</a:t>
            </a:r>
            <a:r>
              <a:rPr lang="fr-BE" dirty="0" smtClean="0">
                <a:latin typeface="+mj-lt"/>
                <a:sym typeface="Wingdings" panose="05000000000000000000" pitchFamily="2" charset="2"/>
              </a:rPr>
              <a:t> </a:t>
            </a:r>
            <a:endParaRPr lang="en-US" i="1" dirty="0">
              <a:latin typeface="+mj-lt"/>
              <a:sym typeface="Wingdings" panose="05000000000000000000" pitchFamily="2" charset="2"/>
            </a:endParaRPr>
          </a:p>
          <a:p>
            <a:pPr marL="571500" lvl="1" indent="-4572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+mj-lt"/>
              <a:buAutoNum type="arabicPeriod"/>
              <a:defRPr/>
            </a:pPr>
            <a:endParaRPr lang="en-US" sz="2000" b="1" dirty="0" smtClean="0">
              <a:latin typeface="+mj-lt"/>
            </a:endParaRPr>
          </a:p>
          <a:p>
            <a:pPr marL="571500" lvl="1" indent="-4572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latin typeface="+mj-lt"/>
              </a:rPr>
              <a:t>Reinforcement Learning (RL)</a:t>
            </a:r>
          </a:p>
          <a:p>
            <a:pPr marL="1028700" lvl="2" indent="-4572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</a:rPr>
              <a:t>Agent (e.g. pricing algorithm) explores environment</a:t>
            </a:r>
          </a:p>
          <a:p>
            <a:pPr marL="1028700" lvl="2" indent="-4572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</a:rPr>
              <a:t>Learns best action sequences (e.g. increase price)</a:t>
            </a:r>
          </a:p>
          <a:p>
            <a:pPr marL="1028700" lvl="2" indent="-4572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+mj-lt"/>
              </a:rPr>
              <a:t>Reach goal (e.g. maximize profits)</a:t>
            </a:r>
          </a:p>
          <a:p>
            <a:pPr marL="1028700" lvl="2" indent="-4572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+mj-lt"/>
              </a:rPr>
              <a:t>Update Q-value (discounted reward) for each action</a:t>
            </a:r>
            <a:endParaRPr lang="en-US" dirty="0">
              <a:latin typeface="+mj-lt"/>
            </a:endParaRPr>
          </a:p>
          <a:p>
            <a:pPr marL="1028700" lvl="2" indent="-4572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en-US" sz="2000" b="1" dirty="0">
              <a:latin typeface="+mj-lt"/>
            </a:endParaRPr>
          </a:p>
          <a:p>
            <a:pPr marL="9144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fr-BE" sz="2000" i="1" dirty="0">
              <a:latin typeface="+mj-lt"/>
            </a:endParaRPr>
          </a:p>
          <a:p>
            <a:pPr marL="457200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en-US" sz="2000" i="1" dirty="0">
              <a:latin typeface="+mj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 smtClean="0">
              <a:latin typeface="Goudy Old Style" panose="02020502050305020303" pitchFamily="18" charset="0"/>
            </a:endParaRPr>
          </a:p>
          <a:p>
            <a:pPr lvl="1"/>
            <a:endParaRPr lang="en-US" sz="2400" dirty="0">
              <a:latin typeface="Goudy Old Style" panose="02020502050305020303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612" y="1916832"/>
            <a:ext cx="4013562" cy="2517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3575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3"/>
          <p:cNvSpPr txBox="1">
            <a:spLocks noChangeArrowheads="1"/>
          </p:cNvSpPr>
          <p:nvPr/>
        </p:nvSpPr>
        <p:spPr>
          <a:xfrm>
            <a:off x="474218" y="1092547"/>
            <a:ext cx="7896670" cy="521677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en-US" sz="2000" b="1" dirty="0" smtClean="0">
              <a:latin typeface="+mj-lt"/>
            </a:endParaRPr>
          </a:p>
          <a:p>
            <a:pPr marL="8001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+mj-lt"/>
            </a:endParaRPr>
          </a:p>
        </p:txBody>
      </p:sp>
      <p:sp>
        <p:nvSpPr>
          <p:cNvPr id="31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fr-FR" dirty="0" smtClean="0"/>
          </a:p>
          <a:p>
            <a:pPr>
              <a:defRPr/>
            </a:pPr>
            <a:fld id="{5A64FA8E-0F76-4261-BE91-E74605C5108F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graphicFrame>
        <p:nvGraphicFramePr>
          <p:cNvPr id="27669" name="Objet 29"/>
          <p:cNvGraphicFramePr>
            <a:graphicFrameLocks noChangeAspect="1"/>
          </p:cNvGraphicFramePr>
          <p:nvPr/>
        </p:nvGraphicFramePr>
        <p:xfrm>
          <a:off x="179388" y="6243638"/>
          <a:ext cx="130968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18" name="Acrobat Document" r:id="rId4" imgW="7139712" imgH="2887667" progId="AcroExch.Document.DC">
                  <p:embed/>
                </p:oleObj>
              </mc:Choice>
              <mc:Fallback>
                <p:oleObj name="Acrobat Document" r:id="rId4" imgW="7139712" imgH="2887667" progId="AcroExch.Document.DC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6243638"/>
                        <a:ext cx="1309687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523875" y="265782"/>
            <a:ext cx="843438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fr-BE" sz="2800" dirty="0" err="1" smtClean="0">
                <a:solidFill>
                  <a:srgbClr val="000099"/>
                </a:solidFill>
                <a:latin typeface="+mj-lt"/>
              </a:rPr>
              <a:t>Deep</a:t>
            </a:r>
            <a:r>
              <a:rPr lang="fr-BE" sz="2800" dirty="0" smtClean="0">
                <a:solidFill>
                  <a:srgbClr val="000099"/>
                </a:solidFill>
                <a:latin typeface="+mj-lt"/>
              </a:rPr>
              <a:t> </a:t>
            </a:r>
            <a:r>
              <a:rPr lang="fr-BE" sz="2800" dirty="0" err="1" smtClean="0">
                <a:solidFill>
                  <a:srgbClr val="000099"/>
                </a:solidFill>
                <a:latin typeface="+mj-lt"/>
              </a:rPr>
              <a:t>Reinforcement</a:t>
            </a:r>
            <a:r>
              <a:rPr lang="fr-BE" sz="2800" dirty="0" smtClean="0">
                <a:solidFill>
                  <a:srgbClr val="000099"/>
                </a:solidFill>
                <a:latin typeface="+mj-lt"/>
              </a:rPr>
              <a:t> Learning &amp; Coordination </a:t>
            </a:r>
            <a:r>
              <a:rPr lang="fr-BE" sz="2800" dirty="0" err="1" smtClean="0">
                <a:solidFill>
                  <a:srgbClr val="000099"/>
                </a:solidFill>
                <a:latin typeface="+mj-lt"/>
              </a:rPr>
              <a:t>Games</a:t>
            </a:r>
            <a:endParaRPr lang="fr-BE" sz="2800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21" name="Line 2"/>
          <p:cNvSpPr>
            <a:spLocks noChangeShapeType="1"/>
          </p:cNvSpPr>
          <p:nvPr/>
        </p:nvSpPr>
        <p:spPr bwMode="auto">
          <a:xfrm>
            <a:off x="674688" y="980728"/>
            <a:ext cx="769620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2" name="Rectangle 1"/>
          <p:cNvSpPr/>
          <p:nvPr/>
        </p:nvSpPr>
        <p:spPr>
          <a:xfrm>
            <a:off x="474218" y="1136065"/>
            <a:ext cx="8202238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latin typeface="+mj-lt"/>
              </a:rPr>
              <a:t>Deep RL</a:t>
            </a:r>
          </a:p>
          <a:p>
            <a:pPr marL="10287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+mj-lt"/>
                <a:sym typeface="Wingdings" panose="05000000000000000000" pitchFamily="2" charset="2"/>
              </a:rPr>
              <a:t>Deep neural networks to lean Q-function</a:t>
            </a:r>
          </a:p>
          <a:p>
            <a:pPr marL="571500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en-US" sz="800" dirty="0">
              <a:latin typeface="+mj-lt"/>
              <a:sym typeface="Wingdings" panose="05000000000000000000" pitchFamily="2" charset="2"/>
            </a:endParaRPr>
          </a:p>
          <a:p>
            <a:pPr marL="571500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+mj-lt"/>
                <a:sym typeface="Wingdings" panose="05000000000000000000" pitchFamily="2" charset="2"/>
              </a:rPr>
              <a:t>Coordination/competition </a:t>
            </a:r>
            <a:r>
              <a:rPr lang="en-US" b="1" dirty="0">
                <a:latin typeface="+mj-lt"/>
                <a:sym typeface="Wingdings" panose="05000000000000000000" pitchFamily="2" charset="2"/>
              </a:rPr>
              <a:t>between Deep RL </a:t>
            </a:r>
            <a:r>
              <a:rPr lang="en-US" b="1" dirty="0" smtClean="0">
                <a:latin typeface="+mj-lt"/>
                <a:sym typeface="Wingdings" panose="05000000000000000000" pitchFamily="2" charset="2"/>
              </a:rPr>
              <a:t>agents in multi-agent games</a:t>
            </a:r>
          </a:p>
          <a:p>
            <a:pPr marL="10287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  <a:sym typeface="Wingdings" panose="05000000000000000000" pitchFamily="2" charset="2"/>
              </a:rPr>
              <a:t>Active, recent research </a:t>
            </a:r>
            <a:r>
              <a:rPr lang="en-US" dirty="0" smtClean="0">
                <a:latin typeface="+mj-lt"/>
                <a:sym typeface="Wingdings" panose="05000000000000000000" pitchFamily="2" charset="2"/>
              </a:rPr>
              <a:t>area</a:t>
            </a:r>
          </a:p>
          <a:p>
            <a:pPr marL="10287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+mj-lt"/>
                <a:sym typeface="Wingdings" panose="05000000000000000000" pitchFamily="2" charset="2"/>
              </a:rPr>
              <a:t>Fail or lack propensity to cooperate even if beneficial in long-run</a:t>
            </a:r>
          </a:p>
          <a:p>
            <a:pPr marL="10287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r>
              <a:rPr lang="fr-BE" i="1" dirty="0">
                <a:latin typeface="+mj-lt"/>
              </a:rPr>
              <a:t>(</a:t>
            </a:r>
            <a:r>
              <a:rPr lang="fr-BE" i="1" dirty="0" err="1">
                <a:latin typeface="+mj-lt"/>
              </a:rPr>
              <a:t>Crandall</a:t>
            </a:r>
            <a:r>
              <a:rPr lang="fr-BE" i="1" dirty="0">
                <a:latin typeface="+mj-lt"/>
              </a:rPr>
              <a:t>, et al., 2018; </a:t>
            </a:r>
            <a:r>
              <a:rPr lang="fr-BE" i="1" dirty="0" err="1">
                <a:latin typeface="+mj-lt"/>
              </a:rPr>
              <a:t>Peysakhovich</a:t>
            </a:r>
            <a:r>
              <a:rPr lang="fr-BE" i="1" dirty="0">
                <a:latin typeface="+mj-lt"/>
              </a:rPr>
              <a:t> &amp; </a:t>
            </a:r>
            <a:r>
              <a:rPr lang="fr-BE" i="1" dirty="0" err="1">
                <a:latin typeface="+mj-lt"/>
              </a:rPr>
              <a:t>Lerer</a:t>
            </a:r>
            <a:r>
              <a:rPr lang="fr-BE" i="1" dirty="0">
                <a:latin typeface="+mj-lt"/>
              </a:rPr>
              <a:t>, 2018; </a:t>
            </a:r>
            <a:r>
              <a:rPr lang="fr-BE" i="1" dirty="0" err="1">
                <a:latin typeface="+mj-lt"/>
              </a:rPr>
              <a:t>Leibo</a:t>
            </a:r>
            <a:r>
              <a:rPr lang="fr-BE" i="1" dirty="0">
                <a:latin typeface="+mj-lt"/>
              </a:rPr>
              <a:t>, </a:t>
            </a:r>
            <a:r>
              <a:rPr lang="fr-BE" i="1" dirty="0" err="1">
                <a:latin typeface="+mj-lt"/>
              </a:rPr>
              <a:t>Zambaldi</a:t>
            </a:r>
            <a:r>
              <a:rPr lang="fr-BE" i="1" dirty="0">
                <a:latin typeface="+mj-lt"/>
              </a:rPr>
              <a:t>, </a:t>
            </a:r>
            <a:r>
              <a:rPr lang="fr-BE" i="1" dirty="0" err="1">
                <a:latin typeface="+mj-lt"/>
              </a:rPr>
              <a:t>Lanctot</a:t>
            </a:r>
            <a:r>
              <a:rPr lang="fr-BE" i="1" dirty="0">
                <a:latin typeface="+mj-lt"/>
              </a:rPr>
              <a:t>, </a:t>
            </a:r>
            <a:r>
              <a:rPr lang="fr-BE" i="1" dirty="0" err="1">
                <a:latin typeface="+mj-lt"/>
              </a:rPr>
              <a:t>Marecki</a:t>
            </a:r>
            <a:r>
              <a:rPr lang="fr-BE" i="1" dirty="0">
                <a:latin typeface="+mj-lt"/>
              </a:rPr>
              <a:t>, &amp; </a:t>
            </a:r>
            <a:r>
              <a:rPr lang="fr-BE" i="1" dirty="0" err="1">
                <a:latin typeface="+mj-lt"/>
              </a:rPr>
              <a:t>Graepel</a:t>
            </a:r>
            <a:r>
              <a:rPr lang="fr-BE" i="1" dirty="0">
                <a:latin typeface="+mj-lt"/>
              </a:rPr>
              <a:t>, 2017)</a:t>
            </a:r>
            <a:r>
              <a:rPr lang="en-US" i="1" dirty="0">
                <a:latin typeface="+mj-lt"/>
              </a:rPr>
              <a:t>. </a:t>
            </a:r>
            <a:endParaRPr lang="en-US" i="1" dirty="0" smtClean="0">
              <a:latin typeface="+mj-lt"/>
            </a:endParaRPr>
          </a:p>
          <a:p>
            <a:pPr marL="10287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en-US" i="1" dirty="0">
              <a:latin typeface="+mj-lt"/>
              <a:sym typeface="Wingdings" panose="05000000000000000000" pitchFamily="2" charset="2"/>
            </a:endParaRPr>
          </a:p>
          <a:p>
            <a:pPr marL="1028700" lvl="2" indent="-4572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+mj-lt"/>
                <a:sym typeface="Wingdings" panose="05000000000000000000" pitchFamily="2" charset="2"/>
              </a:rPr>
              <a:t>Cooperation enforced, stimulated via specific mechanisms</a:t>
            </a:r>
          </a:p>
          <a:p>
            <a:pPr marL="1028700" lvl="2" indent="-4572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r>
              <a:rPr lang="en-US" i="1" dirty="0" smtClean="0">
                <a:latin typeface="+mj-lt"/>
              </a:rPr>
              <a:t>(</a:t>
            </a:r>
            <a:r>
              <a:rPr lang="fr-BE" i="1" dirty="0" smtClean="0">
                <a:latin typeface="+mj-lt"/>
              </a:rPr>
              <a:t>Zhou</a:t>
            </a:r>
            <a:r>
              <a:rPr lang="fr-BE" i="1" dirty="0">
                <a:latin typeface="+mj-lt"/>
              </a:rPr>
              <a:t>, Zhang, Li, &amp; Wang, 2018; </a:t>
            </a:r>
            <a:r>
              <a:rPr lang="en-US" i="1" dirty="0" err="1" smtClean="0">
                <a:latin typeface="+mj-lt"/>
              </a:rPr>
              <a:t>Peysakhovich</a:t>
            </a:r>
            <a:r>
              <a:rPr lang="en-US" i="1" dirty="0" smtClean="0">
                <a:latin typeface="+mj-lt"/>
              </a:rPr>
              <a:t> </a:t>
            </a:r>
            <a:r>
              <a:rPr lang="en-US" i="1" dirty="0">
                <a:latin typeface="+mj-lt"/>
              </a:rPr>
              <a:t>&amp; </a:t>
            </a:r>
            <a:r>
              <a:rPr lang="en-US" i="1" dirty="0" err="1">
                <a:latin typeface="+mj-lt"/>
              </a:rPr>
              <a:t>Lerer</a:t>
            </a:r>
            <a:r>
              <a:rPr lang="en-US" i="1" dirty="0">
                <a:latin typeface="+mj-lt"/>
              </a:rPr>
              <a:t>, 2018; </a:t>
            </a:r>
            <a:r>
              <a:rPr lang="en-US" i="1" dirty="0" err="1">
                <a:latin typeface="+mj-lt"/>
              </a:rPr>
              <a:t>Perolat</a:t>
            </a:r>
            <a:r>
              <a:rPr lang="en-US" i="1" dirty="0">
                <a:latin typeface="+mj-lt"/>
              </a:rPr>
              <a:t>, et al., 2017)</a:t>
            </a:r>
            <a:endParaRPr lang="en-US" i="1" dirty="0">
              <a:latin typeface="+mj-lt"/>
              <a:sym typeface="Wingdings" panose="05000000000000000000" pitchFamily="2" charset="2"/>
            </a:endParaRPr>
          </a:p>
          <a:p>
            <a:pPr marL="1028700" lvl="2" indent="-4572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en-US" sz="800" dirty="0" smtClean="0">
              <a:latin typeface="+mj-lt"/>
              <a:sym typeface="Wingdings" panose="05000000000000000000" pitchFamily="2" charset="2"/>
            </a:endParaRPr>
          </a:p>
          <a:p>
            <a:pPr marL="9144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en-US" dirty="0">
              <a:latin typeface="+mj-lt"/>
              <a:sym typeface="Wingdings" panose="05000000000000000000" pitchFamily="2" charset="2"/>
            </a:endParaRPr>
          </a:p>
          <a:p>
            <a:pPr marL="457200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fr-BE" sz="2000" i="1" dirty="0">
              <a:latin typeface="+mj-lt"/>
            </a:endParaRPr>
          </a:p>
          <a:p>
            <a:pPr marL="457200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en-US" sz="2000" i="1" dirty="0">
              <a:latin typeface="+mj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 smtClean="0">
              <a:latin typeface="Goudy Old Style" panose="02020502050305020303" pitchFamily="18" charset="0"/>
            </a:endParaRPr>
          </a:p>
          <a:p>
            <a:pPr lvl="1"/>
            <a:endParaRPr lang="en-US" sz="2400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07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3"/>
          <p:cNvSpPr txBox="1">
            <a:spLocks noChangeArrowheads="1"/>
          </p:cNvSpPr>
          <p:nvPr/>
        </p:nvSpPr>
        <p:spPr>
          <a:xfrm>
            <a:off x="474218" y="1092547"/>
            <a:ext cx="7896670" cy="521677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en-US" sz="2000" b="1" dirty="0" smtClean="0">
              <a:latin typeface="+mj-lt"/>
            </a:endParaRPr>
          </a:p>
          <a:p>
            <a:pPr marL="8001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+mj-lt"/>
            </a:endParaRPr>
          </a:p>
        </p:txBody>
      </p:sp>
      <p:sp>
        <p:nvSpPr>
          <p:cNvPr id="31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fr-FR" dirty="0" smtClean="0"/>
          </a:p>
          <a:p>
            <a:pPr>
              <a:defRPr/>
            </a:pPr>
            <a:fld id="{5A64FA8E-0F76-4261-BE91-E74605C5108F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graphicFrame>
        <p:nvGraphicFramePr>
          <p:cNvPr id="27669" name="Objet 29"/>
          <p:cNvGraphicFramePr>
            <a:graphicFrameLocks noChangeAspect="1"/>
          </p:cNvGraphicFramePr>
          <p:nvPr/>
        </p:nvGraphicFramePr>
        <p:xfrm>
          <a:off x="179388" y="6243638"/>
          <a:ext cx="130968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58" name="Acrobat Document" r:id="rId4" imgW="7139712" imgH="2887667" progId="AcroExch.Document.DC">
                  <p:embed/>
                </p:oleObj>
              </mc:Choice>
              <mc:Fallback>
                <p:oleObj name="Acrobat Document" r:id="rId4" imgW="7139712" imgH="2887667" progId="AcroExch.Document.DC">
                  <p:embed/>
                  <p:pic>
                    <p:nvPicPr>
                      <p:cNvPr id="27669" name="Obje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6243638"/>
                        <a:ext cx="1309687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523875" y="265782"/>
            <a:ext cx="843438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fr-BE" sz="2400" dirty="0" smtClean="0">
                <a:solidFill>
                  <a:srgbClr val="000099"/>
                </a:solidFill>
                <a:latin typeface="+mj-lt"/>
              </a:rPr>
              <a:t>Possible </a:t>
            </a:r>
            <a:r>
              <a:rPr lang="fr-BE" sz="2400" dirty="0" err="1" smtClean="0">
                <a:solidFill>
                  <a:srgbClr val="000099"/>
                </a:solidFill>
                <a:latin typeface="+mj-lt"/>
              </a:rPr>
              <a:t>Research</a:t>
            </a:r>
            <a:r>
              <a:rPr lang="fr-BE" sz="2400" dirty="0" smtClean="0">
                <a:solidFill>
                  <a:srgbClr val="000099"/>
                </a:solidFill>
                <a:latin typeface="+mj-lt"/>
              </a:rPr>
              <a:t> Direction</a:t>
            </a:r>
            <a:endParaRPr lang="fr-BE" sz="2400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21" name="Line 2"/>
          <p:cNvSpPr>
            <a:spLocks noChangeShapeType="1"/>
          </p:cNvSpPr>
          <p:nvPr/>
        </p:nvSpPr>
        <p:spPr bwMode="auto">
          <a:xfrm>
            <a:off x="674688" y="980728"/>
            <a:ext cx="769620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2" name="Rectangle 1"/>
          <p:cNvSpPr/>
          <p:nvPr/>
        </p:nvSpPr>
        <p:spPr>
          <a:xfrm>
            <a:off x="474218" y="1136065"/>
            <a:ext cx="820223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+mj-lt"/>
                <a:sym typeface="Wingdings" panose="05000000000000000000" pitchFamily="2" charset="2"/>
              </a:rPr>
              <a:t>Algorithmic Collusion</a:t>
            </a:r>
          </a:p>
          <a:p>
            <a:pPr marL="9144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  <a:sym typeface="Wingdings" panose="05000000000000000000" pitchFamily="2" charset="2"/>
              </a:rPr>
              <a:t>Natural emergence of cooperation</a:t>
            </a:r>
          </a:p>
          <a:p>
            <a:pPr marL="9144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  <a:sym typeface="Wingdings" panose="05000000000000000000" pitchFamily="2" charset="2"/>
              </a:rPr>
              <a:t>Potentially </a:t>
            </a:r>
            <a:r>
              <a:rPr lang="en-US" i="1" dirty="0" smtClean="0">
                <a:latin typeface="+mj-lt"/>
                <a:sym typeface="Wingdings" panose="05000000000000000000" pitchFamily="2" charset="2"/>
              </a:rPr>
              <a:t>N</a:t>
            </a:r>
            <a:r>
              <a:rPr lang="en-US" dirty="0" smtClean="0">
                <a:latin typeface="+mj-lt"/>
                <a:sym typeface="Wingdings" panose="05000000000000000000" pitchFamily="2" charset="2"/>
              </a:rPr>
              <a:t> selfish agents</a:t>
            </a:r>
          </a:p>
          <a:p>
            <a:pPr marL="9144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en-US" dirty="0">
              <a:latin typeface="+mj-lt"/>
              <a:sym typeface="Wingdings" panose="05000000000000000000" pitchFamily="2" charset="2"/>
            </a:endParaRPr>
          </a:p>
          <a:p>
            <a:pPr marL="457200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r>
              <a:rPr lang="fr-BE" b="1" i="1" dirty="0" err="1" smtClean="0">
                <a:sym typeface="Wingdings" panose="05000000000000000000" pitchFamily="2" charset="2"/>
              </a:rPr>
              <a:t>Likelihood</a:t>
            </a:r>
            <a:r>
              <a:rPr lang="fr-BE" b="1" i="1" dirty="0" smtClean="0">
                <a:sym typeface="Wingdings" panose="05000000000000000000" pitchFamily="2" charset="2"/>
              </a:rPr>
              <a:t> for </a:t>
            </a:r>
            <a:r>
              <a:rPr lang="fr-BE" b="1" i="1" dirty="0" err="1" smtClean="0">
                <a:sym typeface="Wingdings" panose="05000000000000000000" pitchFamily="2" charset="2"/>
              </a:rPr>
              <a:t>algorithms</a:t>
            </a:r>
            <a:r>
              <a:rPr lang="fr-BE" b="1" i="1" dirty="0" smtClean="0">
                <a:sym typeface="Wingdings" panose="05000000000000000000" pitchFamily="2" charset="2"/>
              </a:rPr>
              <a:t> to collude?</a:t>
            </a:r>
          </a:p>
          <a:p>
            <a:pPr marL="457200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fr-BE" b="1" i="1" dirty="0" smtClean="0">
              <a:sym typeface="Wingdings" panose="05000000000000000000" pitchFamily="2" charset="2"/>
            </a:endParaRPr>
          </a:p>
          <a:p>
            <a:pPr marL="457200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r>
              <a:rPr lang="fr-BE" b="1" i="1" dirty="0" err="1" smtClean="0">
                <a:sym typeface="Wingdings" panose="05000000000000000000" pitchFamily="2" charset="2"/>
              </a:rPr>
              <a:t>Empirical</a:t>
            </a:r>
            <a:r>
              <a:rPr lang="fr-BE" b="1" i="1" dirty="0" smtClean="0">
                <a:sym typeface="Wingdings" panose="05000000000000000000" pitchFamily="2" charset="2"/>
              </a:rPr>
              <a:t>, </a:t>
            </a:r>
            <a:r>
              <a:rPr lang="fr-BE" b="1" i="1" dirty="0" err="1" smtClean="0">
                <a:sym typeface="Wingdings" panose="05000000000000000000" pitchFamily="2" charset="2"/>
              </a:rPr>
              <a:t>experimental</a:t>
            </a:r>
            <a:r>
              <a:rPr lang="fr-BE" b="1" i="1" dirty="0" smtClean="0">
                <a:sym typeface="Wingdings" panose="05000000000000000000" pitchFamily="2" charset="2"/>
              </a:rPr>
              <a:t> </a:t>
            </a:r>
            <a:r>
              <a:rPr lang="fr-BE" b="1" i="1" dirty="0" err="1" smtClean="0">
                <a:sym typeface="Wingdings" panose="05000000000000000000" pitchFamily="2" charset="2"/>
              </a:rPr>
              <a:t>verification</a:t>
            </a:r>
            <a:r>
              <a:rPr lang="fr-BE" b="1" i="1" dirty="0" smtClean="0">
                <a:sym typeface="Wingdings" panose="05000000000000000000" pitchFamily="2" charset="2"/>
              </a:rPr>
              <a:t>?</a:t>
            </a:r>
          </a:p>
          <a:p>
            <a:pPr marL="457200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fr-BE" b="1" i="1" dirty="0">
              <a:sym typeface="Wingdings" panose="05000000000000000000" pitchFamily="2" charset="2"/>
            </a:endParaRPr>
          </a:p>
          <a:p>
            <a:pPr marL="457200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en-US" dirty="0">
              <a:latin typeface="+mj-lt"/>
              <a:sym typeface="Wingdings" panose="05000000000000000000" pitchFamily="2" charset="2"/>
            </a:endParaRPr>
          </a:p>
          <a:p>
            <a:pPr marL="571500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en-US" sz="800" dirty="0">
              <a:latin typeface="+mj-lt"/>
              <a:sym typeface="Wingdings" panose="05000000000000000000" pitchFamily="2" charset="2"/>
            </a:endParaRPr>
          </a:p>
          <a:p>
            <a:pPr marL="9144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en-US" dirty="0">
              <a:latin typeface="+mj-lt"/>
              <a:sym typeface="Wingdings" panose="05000000000000000000" pitchFamily="2" charset="2"/>
            </a:endParaRPr>
          </a:p>
          <a:p>
            <a:pPr marL="457200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fr-BE" sz="2000" i="1" dirty="0">
              <a:latin typeface="+mj-lt"/>
            </a:endParaRPr>
          </a:p>
          <a:p>
            <a:pPr marL="457200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en-US" sz="2000" i="1" dirty="0">
              <a:latin typeface="+mj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 smtClean="0">
              <a:latin typeface="Goudy Old Style" panose="02020502050305020303" pitchFamily="18" charset="0"/>
            </a:endParaRPr>
          </a:p>
          <a:p>
            <a:pPr lvl="1"/>
            <a:endParaRPr lang="en-US" sz="2400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8322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3"/>
          <p:cNvSpPr txBox="1">
            <a:spLocks noChangeArrowheads="1"/>
          </p:cNvSpPr>
          <p:nvPr/>
        </p:nvSpPr>
        <p:spPr>
          <a:xfrm>
            <a:off x="474218" y="1092547"/>
            <a:ext cx="7896670" cy="521677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en-US" sz="2000" b="1" dirty="0" smtClean="0">
              <a:latin typeface="+mj-lt"/>
            </a:endParaRPr>
          </a:p>
          <a:p>
            <a:pPr marL="8001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+mj-lt"/>
            </a:endParaRPr>
          </a:p>
        </p:txBody>
      </p:sp>
      <p:sp>
        <p:nvSpPr>
          <p:cNvPr id="31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fr-FR" dirty="0" smtClean="0"/>
          </a:p>
          <a:p>
            <a:pPr>
              <a:defRPr/>
            </a:pPr>
            <a:fld id="{5A64FA8E-0F76-4261-BE91-E74605C5108F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graphicFrame>
        <p:nvGraphicFramePr>
          <p:cNvPr id="27669" name="Objet 29"/>
          <p:cNvGraphicFramePr>
            <a:graphicFrameLocks noChangeAspect="1"/>
          </p:cNvGraphicFramePr>
          <p:nvPr/>
        </p:nvGraphicFramePr>
        <p:xfrm>
          <a:off x="179388" y="6243638"/>
          <a:ext cx="130968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79" name="Acrobat Document" r:id="rId4" imgW="7139712" imgH="2887667" progId="AcroExch.Document.DC">
                  <p:embed/>
                </p:oleObj>
              </mc:Choice>
              <mc:Fallback>
                <p:oleObj name="Acrobat Document" r:id="rId4" imgW="7139712" imgH="2887667" progId="AcroExch.Document.DC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6243638"/>
                        <a:ext cx="1309687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523875" y="265782"/>
            <a:ext cx="843438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fr-BE" sz="2400" dirty="0" smtClean="0">
                <a:solidFill>
                  <a:srgbClr val="000099"/>
                </a:solidFill>
                <a:latin typeface="+mj-lt"/>
              </a:rPr>
              <a:t>Possible </a:t>
            </a:r>
            <a:r>
              <a:rPr lang="fr-BE" sz="2400" dirty="0" err="1" smtClean="0">
                <a:solidFill>
                  <a:srgbClr val="000099"/>
                </a:solidFill>
                <a:latin typeface="+mj-lt"/>
              </a:rPr>
              <a:t>Research</a:t>
            </a:r>
            <a:r>
              <a:rPr lang="fr-BE" sz="2400" dirty="0" smtClean="0">
                <a:solidFill>
                  <a:srgbClr val="000099"/>
                </a:solidFill>
                <a:latin typeface="+mj-lt"/>
              </a:rPr>
              <a:t> Direction/</a:t>
            </a:r>
            <a:r>
              <a:rPr lang="fr-BE" sz="2400" dirty="0" err="1" smtClean="0">
                <a:solidFill>
                  <a:srgbClr val="000099"/>
                </a:solidFill>
                <a:latin typeface="+mj-lt"/>
              </a:rPr>
              <a:t>Experiment</a:t>
            </a:r>
            <a:r>
              <a:rPr lang="fr-BE" sz="2400" dirty="0" smtClean="0">
                <a:solidFill>
                  <a:srgbClr val="000099"/>
                </a:solidFill>
                <a:latin typeface="+mj-lt"/>
              </a:rPr>
              <a:t> Design (</a:t>
            </a:r>
            <a:r>
              <a:rPr lang="fr-BE" sz="2400" dirty="0" err="1" smtClean="0">
                <a:solidFill>
                  <a:srgbClr val="000099"/>
                </a:solidFill>
                <a:latin typeface="+mj-lt"/>
              </a:rPr>
              <a:t>cont</a:t>
            </a:r>
            <a:r>
              <a:rPr lang="fr-BE" sz="2400" dirty="0" smtClean="0">
                <a:solidFill>
                  <a:srgbClr val="000099"/>
                </a:solidFill>
                <a:latin typeface="+mj-lt"/>
              </a:rPr>
              <a:t>)</a:t>
            </a:r>
            <a:endParaRPr lang="fr-BE" sz="2400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21" name="Line 2"/>
          <p:cNvSpPr>
            <a:spLocks noChangeShapeType="1"/>
          </p:cNvSpPr>
          <p:nvPr/>
        </p:nvSpPr>
        <p:spPr bwMode="auto">
          <a:xfrm>
            <a:off x="674688" y="980728"/>
            <a:ext cx="769620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2" name="Rectangle 1"/>
          <p:cNvSpPr/>
          <p:nvPr/>
        </p:nvSpPr>
        <p:spPr>
          <a:xfrm>
            <a:off x="474218" y="1136065"/>
            <a:ext cx="8202238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+mj-lt"/>
                <a:sym typeface="Wingdings" panose="05000000000000000000" pitchFamily="2" charset="2"/>
              </a:rPr>
              <a:t>Oligopoly setting</a:t>
            </a:r>
            <a:endParaRPr lang="en-US" b="1" dirty="0">
              <a:latin typeface="+mj-lt"/>
              <a:sym typeface="Wingdings" panose="05000000000000000000" pitchFamily="2" charset="2"/>
            </a:endParaRPr>
          </a:p>
          <a:p>
            <a:pPr marL="9144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en-US" i="1" dirty="0" smtClean="0">
              <a:latin typeface="+mj-lt"/>
              <a:sym typeface="Wingdings" panose="05000000000000000000" pitchFamily="2" charset="2"/>
            </a:endParaRPr>
          </a:p>
          <a:p>
            <a:pPr marL="457200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r>
              <a:rPr lang="en-US" b="1" i="1" dirty="0" smtClean="0">
                <a:latin typeface="+mj-lt"/>
                <a:sym typeface="Wingdings" panose="05000000000000000000" pitchFamily="2" charset="2"/>
              </a:rPr>
              <a:t>N</a:t>
            </a:r>
            <a:r>
              <a:rPr lang="en-US" b="1" dirty="0" smtClean="0">
                <a:latin typeface="+mj-lt"/>
                <a:sym typeface="Wingdings" panose="05000000000000000000" pitchFamily="2" charset="2"/>
              </a:rPr>
              <a:t> competing (seller) agents</a:t>
            </a:r>
          </a:p>
          <a:p>
            <a:pPr marL="9144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+mj-lt"/>
                <a:sym typeface="Wingdings" panose="05000000000000000000" pitchFamily="2" charset="2"/>
              </a:rPr>
              <a:t>Sellers, producers of product/service</a:t>
            </a:r>
            <a:endParaRPr lang="en-US" dirty="0">
              <a:latin typeface="+mj-lt"/>
              <a:sym typeface="Wingdings" panose="05000000000000000000" pitchFamily="2" charset="2"/>
            </a:endParaRPr>
          </a:p>
          <a:p>
            <a:pPr marL="9144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+mj-lt"/>
                <a:sym typeface="Wingdings" panose="05000000000000000000" pitchFamily="2" charset="2"/>
              </a:rPr>
              <a:t>DRL (AI) to determine best strategies (+, - price)  max. profits</a:t>
            </a:r>
          </a:p>
          <a:p>
            <a:pPr marL="9144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en-US" dirty="0" smtClean="0">
              <a:latin typeface="+mj-lt"/>
              <a:sym typeface="Wingdings" panose="05000000000000000000" pitchFamily="2" charset="2"/>
            </a:endParaRPr>
          </a:p>
          <a:p>
            <a:pPr marL="457200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r>
              <a:rPr lang="en-US" b="1" i="1" dirty="0">
                <a:latin typeface="+mj-lt"/>
                <a:sym typeface="Wingdings" panose="05000000000000000000" pitchFamily="2" charset="2"/>
              </a:rPr>
              <a:t>M</a:t>
            </a:r>
            <a:r>
              <a:rPr lang="en-US" b="1" dirty="0">
                <a:latin typeface="+mj-lt"/>
                <a:sym typeface="Wingdings" panose="05000000000000000000" pitchFamily="2" charset="2"/>
              </a:rPr>
              <a:t> </a:t>
            </a:r>
            <a:r>
              <a:rPr lang="en-US" b="1" dirty="0" smtClean="0">
                <a:latin typeface="+mj-lt"/>
                <a:sym typeface="Wingdings" panose="05000000000000000000" pitchFamily="2" charset="2"/>
              </a:rPr>
              <a:t>customer agents</a:t>
            </a:r>
          </a:p>
          <a:p>
            <a:pPr marL="9144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+mj-lt"/>
                <a:sym typeface="Wingdings" panose="05000000000000000000" pitchFamily="2" charset="2"/>
              </a:rPr>
              <a:t>No AI</a:t>
            </a:r>
          </a:p>
          <a:p>
            <a:pPr marL="9144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+mj-lt"/>
                <a:sym typeface="Wingdings" panose="05000000000000000000" pitchFamily="2" charset="2"/>
              </a:rPr>
              <a:t>Heuristic: buy from cheapest seller (agent)</a:t>
            </a:r>
            <a:endParaRPr lang="en-US" dirty="0">
              <a:latin typeface="+mj-lt"/>
              <a:sym typeface="Wingdings" panose="05000000000000000000" pitchFamily="2" charset="2"/>
            </a:endParaRPr>
          </a:p>
          <a:p>
            <a:pPr marL="457200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fr-BE" b="1" i="1" dirty="0">
              <a:sym typeface="Wingdings" panose="05000000000000000000" pitchFamily="2" charset="2"/>
            </a:endParaRPr>
          </a:p>
          <a:p>
            <a:pPr marL="457200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en-US" dirty="0">
              <a:latin typeface="+mj-lt"/>
              <a:sym typeface="Wingdings" panose="05000000000000000000" pitchFamily="2" charset="2"/>
            </a:endParaRPr>
          </a:p>
          <a:p>
            <a:pPr marL="571500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en-US" sz="800" dirty="0">
              <a:latin typeface="+mj-lt"/>
              <a:sym typeface="Wingdings" panose="05000000000000000000" pitchFamily="2" charset="2"/>
            </a:endParaRPr>
          </a:p>
          <a:p>
            <a:pPr marL="9144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en-US" dirty="0">
              <a:latin typeface="+mj-lt"/>
              <a:sym typeface="Wingdings" panose="05000000000000000000" pitchFamily="2" charset="2"/>
            </a:endParaRPr>
          </a:p>
          <a:p>
            <a:pPr marL="457200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fr-BE" sz="2000" i="1" dirty="0">
              <a:latin typeface="+mj-lt"/>
            </a:endParaRPr>
          </a:p>
          <a:p>
            <a:pPr marL="457200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en-US" sz="2000" i="1" dirty="0">
              <a:latin typeface="+mj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 smtClean="0">
              <a:latin typeface="Goudy Old Style" panose="02020502050305020303" pitchFamily="18" charset="0"/>
            </a:endParaRPr>
          </a:p>
          <a:p>
            <a:pPr lvl="1"/>
            <a:endParaRPr lang="en-US" sz="2400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4931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3"/>
          <p:cNvSpPr txBox="1">
            <a:spLocks noChangeArrowheads="1"/>
          </p:cNvSpPr>
          <p:nvPr/>
        </p:nvSpPr>
        <p:spPr>
          <a:xfrm>
            <a:off x="474218" y="1092547"/>
            <a:ext cx="7896670" cy="521677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en-US" sz="2000" b="1" dirty="0" smtClean="0">
              <a:latin typeface="+mj-lt"/>
            </a:endParaRPr>
          </a:p>
          <a:p>
            <a:pPr marL="8001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+mj-lt"/>
            </a:endParaRPr>
          </a:p>
        </p:txBody>
      </p:sp>
      <p:sp>
        <p:nvSpPr>
          <p:cNvPr id="31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fr-FR" dirty="0" smtClean="0"/>
          </a:p>
          <a:p>
            <a:pPr>
              <a:defRPr/>
            </a:pPr>
            <a:fld id="{5A64FA8E-0F76-4261-BE91-E74605C5108F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graphicFrame>
        <p:nvGraphicFramePr>
          <p:cNvPr id="27669" name="Objet 29"/>
          <p:cNvGraphicFramePr>
            <a:graphicFrameLocks noChangeAspect="1"/>
          </p:cNvGraphicFramePr>
          <p:nvPr/>
        </p:nvGraphicFramePr>
        <p:xfrm>
          <a:off x="179388" y="6243638"/>
          <a:ext cx="130968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98" name="Acrobat Document" r:id="rId4" imgW="7139712" imgH="2887667" progId="AcroExch.Document.DC">
                  <p:embed/>
                </p:oleObj>
              </mc:Choice>
              <mc:Fallback>
                <p:oleObj name="Acrobat Document" r:id="rId4" imgW="7139712" imgH="2887667" progId="AcroExch.Document.DC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6243638"/>
                        <a:ext cx="1309687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523875" y="265782"/>
            <a:ext cx="843438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fr-BE" sz="2400" dirty="0" smtClean="0">
                <a:solidFill>
                  <a:srgbClr val="000099"/>
                </a:solidFill>
                <a:latin typeface="+mj-lt"/>
              </a:rPr>
              <a:t>Possible </a:t>
            </a:r>
            <a:r>
              <a:rPr lang="fr-BE" sz="2400" dirty="0" err="1" smtClean="0">
                <a:solidFill>
                  <a:srgbClr val="000099"/>
                </a:solidFill>
                <a:latin typeface="+mj-lt"/>
              </a:rPr>
              <a:t>Research</a:t>
            </a:r>
            <a:r>
              <a:rPr lang="fr-BE" sz="2400" dirty="0" smtClean="0">
                <a:solidFill>
                  <a:srgbClr val="000099"/>
                </a:solidFill>
                <a:latin typeface="+mj-lt"/>
              </a:rPr>
              <a:t> Direction/</a:t>
            </a:r>
            <a:r>
              <a:rPr lang="fr-BE" sz="2400" dirty="0" err="1" smtClean="0">
                <a:solidFill>
                  <a:srgbClr val="000099"/>
                </a:solidFill>
                <a:latin typeface="+mj-lt"/>
              </a:rPr>
              <a:t>Experiment</a:t>
            </a:r>
            <a:r>
              <a:rPr lang="fr-BE" sz="2400" dirty="0" smtClean="0">
                <a:solidFill>
                  <a:srgbClr val="000099"/>
                </a:solidFill>
                <a:latin typeface="+mj-lt"/>
              </a:rPr>
              <a:t> Design (</a:t>
            </a:r>
            <a:r>
              <a:rPr lang="fr-BE" sz="2400" dirty="0" err="1" smtClean="0">
                <a:solidFill>
                  <a:srgbClr val="000099"/>
                </a:solidFill>
                <a:latin typeface="+mj-lt"/>
              </a:rPr>
              <a:t>cont</a:t>
            </a:r>
            <a:r>
              <a:rPr lang="fr-BE" sz="2400" dirty="0" smtClean="0">
                <a:solidFill>
                  <a:srgbClr val="000099"/>
                </a:solidFill>
                <a:latin typeface="+mj-lt"/>
              </a:rPr>
              <a:t>)</a:t>
            </a:r>
            <a:endParaRPr lang="fr-BE" sz="2400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21" name="Line 2"/>
          <p:cNvSpPr>
            <a:spLocks noChangeShapeType="1"/>
          </p:cNvSpPr>
          <p:nvPr/>
        </p:nvSpPr>
        <p:spPr bwMode="auto">
          <a:xfrm>
            <a:off x="674688" y="980728"/>
            <a:ext cx="769620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2" name="Rectangle 1"/>
          <p:cNvSpPr/>
          <p:nvPr/>
        </p:nvSpPr>
        <p:spPr>
          <a:xfrm>
            <a:off x="474218" y="1136065"/>
            <a:ext cx="8202238" cy="617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+mj-lt"/>
                <a:sym typeface="Wingdings" panose="05000000000000000000" pitchFamily="2" charset="2"/>
              </a:rPr>
              <a:t>How would seller agents behave?</a:t>
            </a:r>
            <a:endParaRPr lang="en-US" b="1" dirty="0">
              <a:latin typeface="+mj-lt"/>
              <a:sym typeface="Wingdings" panose="05000000000000000000" pitchFamily="2" charset="2"/>
            </a:endParaRPr>
          </a:p>
          <a:p>
            <a:pPr marL="457200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en-US" sz="800" dirty="0" smtClean="0">
              <a:latin typeface="+mj-lt"/>
              <a:sym typeface="Wingdings" panose="05000000000000000000" pitchFamily="2" charset="2"/>
            </a:endParaRPr>
          </a:p>
          <a:p>
            <a:pPr marL="457200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+mj-lt"/>
                <a:sym typeface="Wingdings" panose="05000000000000000000" pitchFamily="2" charset="2"/>
              </a:rPr>
              <a:t>“Price </a:t>
            </a:r>
            <a:r>
              <a:rPr lang="en-US" b="1" dirty="0" smtClean="0">
                <a:latin typeface="+mj-lt"/>
                <a:sym typeface="Wingdings" panose="05000000000000000000" pitchFamily="2" charset="2"/>
              </a:rPr>
              <a:t>war”</a:t>
            </a:r>
          </a:p>
          <a:p>
            <a:pPr marL="9144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+mj-lt"/>
                <a:sym typeface="Wingdings" panose="05000000000000000000" pitchFamily="2" charset="2"/>
              </a:rPr>
              <a:t>Decrease prices</a:t>
            </a:r>
          </a:p>
          <a:p>
            <a:pPr marL="9144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+mj-lt"/>
                <a:sym typeface="Wingdings" panose="05000000000000000000" pitchFamily="2" charset="2"/>
              </a:rPr>
              <a:t>Extremely 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competitive prices </a:t>
            </a:r>
          </a:p>
          <a:p>
            <a:pPr marL="9144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en-US" dirty="0" smtClean="0">
              <a:latin typeface="+mj-lt"/>
              <a:sym typeface="Wingdings" panose="05000000000000000000" pitchFamily="2" charset="2"/>
            </a:endParaRPr>
          </a:p>
          <a:p>
            <a:pPr marL="457200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+mj-lt"/>
                <a:sym typeface="Wingdings" panose="05000000000000000000" pitchFamily="2" charset="2"/>
              </a:rPr>
              <a:t>Collude</a:t>
            </a:r>
          </a:p>
          <a:p>
            <a:pPr marL="9144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+mj-lt"/>
                <a:sym typeface="Wingdings" panose="05000000000000000000" pitchFamily="2" charset="2"/>
              </a:rPr>
              <a:t>Increase prices</a:t>
            </a:r>
          </a:p>
          <a:p>
            <a:pPr marL="9144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+mj-lt"/>
                <a:sym typeface="Wingdings" panose="05000000000000000000" pitchFamily="2" charset="2"/>
              </a:rPr>
              <a:t>Results in cartel, detrimental to customers</a:t>
            </a:r>
          </a:p>
          <a:p>
            <a:pPr marL="9144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+mj-lt"/>
                <a:sym typeface="Wingdings" panose="05000000000000000000" pitchFamily="2" charset="2"/>
              </a:rPr>
              <a:t>Threat of defection? </a:t>
            </a:r>
            <a:endParaRPr lang="en-US" dirty="0">
              <a:latin typeface="+mj-lt"/>
              <a:sym typeface="Wingdings" panose="05000000000000000000" pitchFamily="2" charset="2"/>
            </a:endParaRPr>
          </a:p>
          <a:p>
            <a:pPr marL="457200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fr-BE" b="1" i="1" dirty="0">
              <a:sym typeface="Wingdings" panose="05000000000000000000" pitchFamily="2" charset="2"/>
            </a:endParaRPr>
          </a:p>
          <a:p>
            <a:pPr marL="457200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en-US" dirty="0">
              <a:latin typeface="+mj-lt"/>
              <a:sym typeface="Wingdings" panose="05000000000000000000" pitchFamily="2" charset="2"/>
            </a:endParaRPr>
          </a:p>
          <a:p>
            <a:pPr marL="571500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en-US" sz="800" dirty="0">
              <a:latin typeface="+mj-lt"/>
              <a:sym typeface="Wingdings" panose="05000000000000000000" pitchFamily="2" charset="2"/>
            </a:endParaRPr>
          </a:p>
          <a:p>
            <a:pPr marL="914400" lvl="1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en-US" dirty="0">
              <a:latin typeface="+mj-lt"/>
              <a:sym typeface="Wingdings" panose="05000000000000000000" pitchFamily="2" charset="2"/>
            </a:endParaRPr>
          </a:p>
          <a:p>
            <a:pPr marL="457200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fr-BE" sz="2000" i="1" dirty="0">
              <a:latin typeface="+mj-lt"/>
            </a:endParaRPr>
          </a:p>
          <a:p>
            <a:pPr marL="457200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en-US" sz="2000" i="1" dirty="0">
              <a:latin typeface="+mj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 smtClean="0">
              <a:latin typeface="Goudy Old Style" panose="02020502050305020303" pitchFamily="18" charset="0"/>
            </a:endParaRPr>
          </a:p>
          <a:p>
            <a:pPr lvl="1"/>
            <a:endParaRPr lang="en-US" sz="2400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1817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rdure">
  <a:themeElements>
    <a:clrScheme name="Bordur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Bordur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rdur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ur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ur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63285</TotalTime>
  <Words>604</Words>
  <Application>Microsoft Office PowerPoint</Application>
  <PresentationFormat>Affichage à l'écran (4:3)</PresentationFormat>
  <Paragraphs>251</Paragraphs>
  <Slides>12</Slides>
  <Notes>12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4" baseType="lpstr">
      <vt:lpstr>Bordure</vt:lpstr>
      <vt:lpstr>Acrobat Document</vt:lpstr>
      <vt:lpstr>    Algorithmic Tacit Collusion  Ashwin Ittoo  </vt:lpstr>
      <vt:lpstr>About Myself – Ashwin Ittoo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EGSS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hubner</dc:creator>
  <cp:lastModifiedBy>ULG</cp:lastModifiedBy>
  <cp:revision>952</cp:revision>
  <dcterms:created xsi:type="dcterms:W3CDTF">2003-09-08T16:20:09Z</dcterms:created>
  <dcterms:modified xsi:type="dcterms:W3CDTF">2018-06-14T18:34:17Z</dcterms:modified>
</cp:coreProperties>
</file>