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6"/>
  </p:notesMasterIdLst>
  <p:sldIdLst>
    <p:sldId id="257" r:id="rId2"/>
    <p:sldId id="260" r:id="rId3"/>
    <p:sldId id="275" r:id="rId4"/>
    <p:sldId id="328" r:id="rId5"/>
    <p:sldId id="329" r:id="rId6"/>
    <p:sldId id="264" r:id="rId7"/>
    <p:sldId id="292" r:id="rId8"/>
    <p:sldId id="278" r:id="rId9"/>
    <p:sldId id="279" r:id="rId10"/>
    <p:sldId id="281" r:id="rId11"/>
    <p:sldId id="283" r:id="rId12"/>
    <p:sldId id="284" r:id="rId13"/>
    <p:sldId id="293" r:id="rId14"/>
    <p:sldId id="285" r:id="rId15"/>
    <p:sldId id="294" r:id="rId16"/>
    <p:sldId id="286" r:id="rId17"/>
    <p:sldId id="287" r:id="rId18"/>
    <p:sldId id="295" r:id="rId19"/>
    <p:sldId id="288" r:id="rId20"/>
    <p:sldId id="289" r:id="rId21"/>
    <p:sldId id="303" r:id="rId22"/>
    <p:sldId id="296" r:id="rId23"/>
    <p:sldId id="311" r:id="rId24"/>
    <p:sldId id="304" r:id="rId25"/>
    <p:sldId id="291" r:id="rId26"/>
    <p:sldId id="305" r:id="rId27"/>
    <p:sldId id="306" r:id="rId28"/>
    <p:sldId id="307" r:id="rId29"/>
    <p:sldId id="312" r:id="rId30"/>
    <p:sldId id="322" r:id="rId31"/>
    <p:sldId id="323" r:id="rId32"/>
    <p:sldId id="324" r:id="rId33"/>
    <p:sldId id="325" r:id="rId34"/>
    <p:sldId id="326" r:id="rId35"/>
    <p:sldId id="297" r:id="rId36"/>
    <p:sldId id="308" r:id="rId37"/>
    <p:sldId id="313" r:id="rId38"/>
    <p:sldId id="314" r:id="rId39"/>
    <p:sldId id="309" r:id="rId40"/>
    <p:sldId id="310" r:id="rId41"/>
    <p:sldId id="298" r:id="rId42"/>
    <p:sldId id="299" r:id="rId43"/>
    <p:sldId id="300" r:id="rId44"/>
    <p:sldId id="301" r:id="rId45"/>
    <p:sldId id="330" r:id="rId46"/>
    <p:sldId id="331" r:id="rId47"/>
    <p:sldId id="316" r:id="rId48"/>
    <p:sldId id="302" r:id="rId49"/>
    <p:sldId id="317" r:id="rId50"/>
    <p:sldId id="332" r:id="rId51"/>
    <p:sldId id="318" r:id="rId52"/>
    <p:sldId id="319" r:id="rId53"/>
    <p:sldId id="320" r:id="rId54"/>
    <p:sldId id="290" r:id="rId5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39"/>
    <p:restoredTop sz="77025" autoAdjust="0"/>
  </p:normalViewPr>
  <p:slideViewPr>
    <p:cSldViewPr>
      <p:cViewPr varScale="1">
        <p:scale>
          <a:sx n="67" d="100"/>
          <a:sy n="67" d="100"/>
        </p:scale>
        <p:origin x="-1560" y="-86"/>
      </p:cViewPr>
      <p:guideLst>
        <p:guide orient="horz" pos="2160"/>
        <p:guide pos="2880"/>
      </p:guideLst>
    </p:cSldViewPr>
  </p:slideViewPr>
  <p:notesTextViewPr>
    <p:cViewPr>
      <p:scale>
        <a:sx n="1" d="1"/>
        <a:sy n="1" d="1"/>
      </p:scale>
      <p:origin x="0" y="0"/>
    </p:cViewPr>
  </p:notesTextViewPr>
  <p:notesViewPr>
    <p:cSldViewPr>
      <p:cViewPr varScale="1">
        <p:scale>
          <a:sx n="98" d="100"/>
          <a:sy n="98" d="100"/>
        </p:scale>
        <p:origin x="-355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B8597D-5E2D-433C-A71F-FAD81F30EFE5}" type="datetimeFigureOut">
              <a:rPr lang="fr-BE" smtClean="0"/>
              <a:t>22-11-18</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289FD-1282-422C-873E-DE0FF42F69B1}" type="slidenum">
              <a:rPr lang="fr-BE" smtClean="0"/>
              <a:t>‹N°›</a:t>
            </a:fld>
            <a:endParaRPr lang="fr-BE"/>
          </a:p>
        </p:txBody>
      </p:sp>
    </p:spTree>
    <p:extLst>
      <p:ext uri="{BB962C8B-B14F-4D97-AF65-F5344CB8AC3E}">
        <p14:creationId xmlns:p14="http://schemas.microsoft.com/office/powerpoint/2010/main" val="1061686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dvances.sciencemag.org/content/4/1/eaao5580.ful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advances.sciencemag.org/content/4/1/eaao5580.full#ref-6"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First, I </a:t>
            </a:r>
            <a:r>
              <a:rPr lang="fr-FR" dirty="0" err="1" smtClean="0"/>
              <a:t>will</a:t>
            </a:r>
            <a:r>
              <a:rPr lang="fr-FR" dirty="0" smtClean="0"/>
              <a:t> </a:t>
            </a:r>
            <a:r>
              <a:rPr lang="fr-FR" dirty="0" err="1" smtClean="0"/>
              <a:t>introduce</a:t>
            </a:r>
            <a:r>
              <a:rPr lang="fr-FR" baseline="0" dirty="0" smtClean="0"/>
              <a:t> </a:t>
            </a:r>
            <a:r>
              <a:rPr lang="fr-FR" baseline="0" dirty="0" err="1" smtClean="0"/>
              <a:t>myself</a:t>
            </a:r>
            <a:r>
              <a:rPr lang="fr-FR" baseline="0" dirty="0" smtClean="0"/>
              <a:t>, the </a:t>
            </a:r>
            <a:r>
              <a:rPr lang="fr-FR" baseline="0" dirty="0" err="1" smtClean="0"/>
              <a:t>research</a:t>
            </a:r>
            <a:r>
              <a:rPr lang="fr-FR" baseline="0" dirty="0" smtClean="0"/>
              <a:t> group </a:t>
            </a:r>
            <a:r>
              <a:rPr lang="fr-FR" baseline="0" dirty="0" err="1" smtClean="0"/>
              <a:t>where</a:t>
            </a:r>
            <a:r>
              <a:rPr lang="fr-FR" baseline="0" dirty="0" smtClean="0"/>
              <a:t> I </a:t>
            </a:r>
            <a:r>
              <a:rPr lang="fr-FR" baseline="0" dirty="0" err="1" smtClean="0"/>
              <a:t>am</a:t>
            </a:r>
            <a:r>
              <a:rPr lang="fr-FR" baseline="0" dirty="0" smtClean="0"/>
              <a:t> </a:t>
            </a:r>
            <a:r>
              <a:rPr lang="fr-FR" baseline="0" dirty="0" err="1" smtClean="0"/>
              <a:t>currently</a:t>
            </a:r>
            <a:r>
              <a:rPr lang="fr-FR" baseline="0" dirty="0" smtClean="0"/>
              <a:t> the </a:t>
            </a:r>
            <a:r>
              <a:rPr lang="fr-FR" baseline="0" dirty="0" err="1" smtClean="0"/>
              <a:t>head</a:t>
            </a:r>
            <a:r>
              <a:rPr lang="fr-FR" baseline="0" dirty="0" smtClean="0"/>
              <a:t>, and </a:t>
            </a:r>
            <a:r>
              <a:rPr lang="fr-FR" baseline="0" dirty="0" err="1" smtClean="0"/>
              <a:t>my</a:t>
            </a:r>
            <a:r>
              <a:rPr lang="fr-FR" baseline="0" dirty="0" smtClean="0"/>
              <a:t> </a:t>
            </a:r>
            <a:r>
              <a:rPr lang="fr-FR" baseline="0" dirty="0" err="1" smtClean="0"/>
              <a:t>own</a:t>
            </a:r>
            <a:r>
              <a:rPr lang="fr-FR" baseline="0" dirty="0" smtClean="0"/>
              <a:t> </a:t>
            </a:r>
            <a:r>
              <a:rPr lang="fr-FR" baseline="0" dirty="0" err="1" smtClean="0"/>
              <a:t>phd</a:t>
            </a:r>
            <a:r>
              <a:rPr lang="fr-FR" baseline="0" dirty="0" smtClean="0"/>
              <a:t> candidates</a:t>
            </a:r>
          </a:p>
          <a:p>
            <a:r>
              <a:rPr lang="fr-FR" baseline="0" dirty="0" err="1" smtClean="0"/>
              <a:t>Then</a:t>
            </a:r>
            <a:r>
              <a:rPr lang="fr-FR" baseline="0" dirty="0" smtClean="0"/>
              <a:t>, to </a:t>
            </a:r>
            <a:r>
              <a:rPr lang="fr-FR" baseline="0" dirty="0" err="1" smtClean="0"/>
              <a:t>whet</a:t>
            </a:r>
            <a:r>
              <a:rPr lang="fr-FR" baseline="0" dirty="0" smtClean="0"/>
              <a:t> </a:t>
            </a:r>
            <a:r>
              <a:rPr lang="fr-FR" baseline="0" dirty="0" err="1" smtClean="0"/>
              <a:t>you</a:t>
            </a:r>
            <a:r>
              <a:rPr lang="fr-FR" baseline="0" dirty="0" smtClean="0"/>
              <a:t> </a:t>
            </a:r>
            <a:r>
              <a:rPr lang="fr-FR" baseline="0" dirty="0" err="1" smtClean="0"/>
              <a:t>appetitite</a:t>
            </a:r>
            <a:r>
              <a:rPr lang="fr-FR" baseline="0" dirty="0" smtClean="0"/>
              <a:t> on the topic , I </a:t>
            </a:r>
            <a:r>
              <a:rPr lang="fr-FR" baseline="0" dirty="0" err="1" smtClean="0"/>
              <a:t>will</a:t>
            </a:r>
            <a:r>
              <a:rPr lang="fr-FR" baseline="0" dirty="0" smtClean="0"/>
              <a:t> </a:t>
            </a:r>
            <a:r>
              <a:rPr lang="fr-FR" baseline="0" dirty="0" err="1" smtClean="0"/>
              <a:t>provide</a:t>
            </a:r>
            <a:r>
              <a:rPr lang="fr-FR" baseline="0" dirty="0" smtClean="0"/>
              <a:t> </a:t>
            </a:r>
            <a:r>
              <a:rPr lang="fr-FR" baseline="0" dirty="0" err="1" smtClean="0"/>
              <a:t>some</a:t>
            </a:r>
            <a:r>
              <a:rPr lang="fr-FR" baseline="0" dirty="0" smtClean="0"/>
              <a:t> </a:t>
            </a:r>
            <a:r>
              <a:rPr lang="fr-FR" baseline="0" dirty="0" err="1" smtClean="0"/>
              <a:t>examples</a:t>
            </a:r>
            <a:r>
              <a:rPr lang="fr-FR" baseline="0" dirty="0" smtClean="0"/>
              <a:t> of how the use of AI </a:t>
            </a:r>
            <a:r>
              <a:rPr lang="fr-FR" baseline="0" dirty="0" err="1" smtClean="0"/>
              <a:t>tehcnologies</a:t>
            </a:r>
            <a:r>
              <a:rPr lang="fr-FR" baseline="0" dirty="0" smtClean="0"/>
              <a:t>, in </a:t>
            </a:r>
            <a:r>
              <a:rPr lang="fr-FR" baseline="0" dirty="0" err="1" smtClean="0"/>
              <a:t>particular</a:t>
            </a:r>
            <a:r>
              <a:rPr lang="fr-FR" baseline="0" dirty="0" smtClean="0"/>
              <a:t> machine </a:t>
            </a:r>
            <a:r>
              <a:rPr lang="fr-FR" baseline="0" dirty="0" err="1" smtClean="0"/>
              <a:t>learning</a:t>
            </a:r>
            <a:r>
              <a:rPr lang="fr-FR" baseline="0" dirty="0" smtClean="0"/>
              <a:t> and </a:t>
            </a:r>
            <a:r>
              <a:rPr lang="fr-FR" baseline="0" dirty="0" err="1" smtClean="0"/>
              <a:t>deep</a:t>
            </a:r>
            <a:r>
              <a:rPr lang="fr-FR" baseline="0" dirty="0" smtClean="0"/>
              <a:t> </a:t>
            </a:r>
            <a:r>
              <a:rPr lang="fr-FR" baseline="0" dirty="0" err="1" smtClean="0"/>
              <a:t>learning</a:t>
            </a:r>
            <a:r>
              <a:rPr lang="fr-FR" baseline="0" dirty="0" smtClean="0"/>
              <a:t> have </a:t>
            </a:r>
            <a:r>
              <a:rPr lang="fr-FR" baseline="0" dirty="0" err="1" smtClean="0"/>
              <a:t>given</a:t>
            </a:r>
            <a:r>
              <a:rPr lang="fr-FR" baseline="0" dirty="0" smtClean="0"/>
              <a:t> </a:t>
            </a:r>
            <a:r>
              <a:rPr lang="fr-FR" baseline="0" dirty="0" err="1" smtClean="0"/>
              <a:t>rise</a:t>
            </a:r>
            <a:r>
              <a:rPr lang="fr-FR" baseline="0" dirty="0" smtClean="0"/>
              <a:t> to </a:t>
            </a:r>
            <a:r>
              <a:rPr lang="fr-FR" baseline="0" dirty="0" err="1" smtClean="0"/>
              <a:t>many</a:t>
            </a:r>
            <a:r>
              <a:rPr lang="fr-FR" baseline="0" dirty="0" smtClean="0"/>
              <a:t> </a:t>
            </a:r>
            <a:r>
              <a:rPr lang="fr-FR" baseline="0" dirty="0" err="1" smtClean="0"/>
              <a:t>legal</a:t>
            </a:r>
            <a:r>
              <a:rPr lang="fr-FR" baseline="0" dirty="0" smtClean="0"/>
              <a:t> and </a:t>
            </a:r>
            <a:r>
              <a:rPr lang="fr-FR" baseline="0" dirty="0" err="1" smtClean="0"/>
              <a:t>philosophical</a:t>
            </a:r>
            <a:r>
              <a:rPr lang="fr-FR" baseline="0" dirty="0" smtClean="0"/>
              <a:t> questions. </a:t>
            </a:r>
            <a:r>
              <a:rPr lang="fr-FR" baseline="0" dirty="0" err="1" smtClean="0"/>
              <a:t>My</a:t>
            </a:r>
            <a:r>
              <a:rPr lang="fr-FR" baseline="0" dirty="0" smtClean="0"/>
              <a:t> illustrations </a:t>
            </a:r>
            <a:r>
              <a:rPr lang="fr-FR" baseline="0" dirty="0" err="1" smtClean="0"/>
              <a:t>will</a:t>
            </a:r>
            <a:r>
              <a:rPr lang="fr-FR" baseline="0" dirty="0" smtClean="0"/>
              <a:t> </a:t>
            </a:r>
            <a:r>
              <a:rPr lang="fr-FR" baseline="0" dirty="0" err="1" smtClean="0"/>
              <a:t>be</a:t>
            </a:r>
            <a:r>
              <a:rPr lang="fr-FR" baseline="0" dirty="0" smtClean="0"/>
              <a:t> in the </a:t>
            </a:r>
            <a:r>
              <a:rPr lang="fr-FR" baseline="0" dirty="0" err="1" smtClean="0"/>
              <a:t>domain</a:t>
            </a:r>
            <a:r>
              <a:rPr lang="fr-FR" baseline="0" dirty="0" smtClean="0"/>
              <a:t> of </a:t>
            </a:r>
            <a:r>
              <a:rPr lang="fr-FR" baseline="0" dirty="0" err="1" smtClean="0"/>
              <a:t>criminal</a:t>
            </a:r>
            <a:r>
              <a:rPr lang="fr-FR" baseline="0" dirty="0" smtClean="0"/>
              <a:t> </a:t>
            </a:r>
            <a:r>
              <a:rPr lang="fr-FR" baseline="0" dirty="0" err="1" smtClean="0"/>
              <a:t>law</a:t>
            </a:r>
            <a:r>
              <a:rPr lang="fr-FR" baseline="0" dirty="0" smtClean="0"/>
              <a:t> and antitrust or </a:t>
            </a:r>
            <a:r>
              <a:rPr lang="fr-FR" baseline="0" dirty="0" err="1" smtClean="0"/>
              <a:t>competition</a:t>
            </a:r>
            <a:r>
              <a:rPr lang="fr-FR" baseline="0" dirty="0" smtClean="0"/>
              <a:t> </a:t>
            </a:r>
            <a:r>
              <a:rPr lang="fr-FR" baseline="0" dirty="0" err="1" smtClean="0"/>
              <a:t>law</a:t>
            </a:r>
            <a:endParaRPr lang="fr-FR" baseline="0" dirty="0" smtClean="0"/>
          </a:p>
          <a:p>
            <a:endParaRPr lang="fr-FR" baseline="0" dirty="0" smtClean="0"/>
          </a:p>
          <a:p>
            <a:r>
              <a:rPr lang="fr-FR" baseline="0" dirty="0" err="1" smtClean="0"/>
              <a:t>Subsequently</a:t>
            </a:r>
            <a:r>
              <a:rPr lang="fr-FR" baseline="0" dirty="0" smtClean="0"/>
              <a:t>, i </a:t>
            </a:r>
            <a:r>
              <a:rPr lang="fr-FR" baseline="0" dirty="0" err="1" smtClean="0"/>
              <a:t>present</a:t>
            </a:r>
            <a:r>
              <a:rPr lang="fr-FR" baseline="0" dirty="0" smtClean="0"/>
              <a:t> the </a:t>
            </a:r>
            <a:r>
              <a:rPr lang="fr-FR" baseline="0" dirty="0" err="1" smtClean="0"/>
              <a:t>core</a:t>
            </a:r>
            <a:r>
              <a:rPr lang="fr-FR" baseline="0" dirty="0" smtClean="0"/>
              <a:t> </a:t>
            </a:r>
            <a:r>
              <a:rPr lang="fr-FR" baseline="0" dirty="0" err="1" smtClean="0"/>
              <a:t>subject</a:t>
            </a:r>
            <a:r>
              <a:rPr lang="fr-FR" baseline="0" dirty="0" smtClean="0"/>
              <a:t> of </a:t>
            </a:r>
            <a:r>
              <a:rPr lang="fr-FR" baseline="0" dirty="0" err="1" smtClean="0"/>
              <a:t>my</a:t>
            </a:r>
            <a:r>
              <a:rPr lang="fr-FR" baseline="0" dirty="0" smtClean="0"/>
              <a:t> talk, i.e. </a:t>
            </a:r>
            <a:r>
              <a:rPr lang="fr-FR" baseline="0" dirty="0" err="1" smtClean="0"/>
              <a:t>tacit</a:t>
            </a:r>
            <a:r>
              <a:rPr lang="fr-FR" baseline="0" dirty="0" smtClean="0"/>
              <a:t>  collusion. I </a:t>
            </a:r>
            <a:r>
              <a:rPr lang="fr-FR" baseline="0" dirty="0" err="1" smtClean="0"/>
              <a:t>will</a:t>
            </a:r>
            <a:r>
              <a:rPr lang="fr-FR" baseline="0" dirty="0" smtClean="0"/>
              <a:t> </a:t>
            </a:r>
            <a:r>
              <a:rPr lang="fr-FR" baseline="0" dirty="0" err="1" smtClean="0"/>
              <a:t>discuss</a:t>
            </a:r>
            <a:r>
              <a:rPr lang="fr-FR" baseline="0" dirty="0" smtClean="0"/>
              <a:t> the </a:t>
            </a:r>
            <a:r>
              <a:rPr lang="fr-FR" baseline="0" dirty="0" err="1" smtClean="0"/>
              <a:t>econmics</a:t>
            </a:r>
            <a:r>
              <a:rPr lang="fr-FR" baseline="0" dirty="0" smtClean="0"/>
              <a:t> </a:t>
            </a:r>
            <a:r>
              <a:rPr lang="fr-FR" baseline="0" dirty="0" err="1" smtClean="0"/>
              <a:t>foundation</a:t>
            </a:r>
            <a:r>
              <a:rPr lang="fr-FR" baseline="0" dirty="0" smtClean="0"/>
              <a:t> of </a:t>
            </a:r>
            <a:r>
              <a:rPr lang="fr-FR" baseline="0" dirty="0" err="1" smtClean="0"/>
              <a:t>tacit</a:t>
            </a:r>
            <a:r>
              <a:rPr lang="fr-FR" baseline="0" dirty="0" smtClean="0"/>
              <a:t> collusion, and </a:t>
            </a:r>
            <a:r>
              <a:rPr lang="fr-FR" baseline="0" dirty="0" err="1" smtClean="0"/>
              <a:t>then</a:t>
            </a:r>
            <a:r>
              <a:rPr lang="fr-FR" baseline="0" dirty="0" smtClean="0"/>
              <a:t> </a:t>
            </a:r>
            <a:r>
              <a:rPr lang="fr-FR" baseline="0" dirty="0" err="1" smtClean="0"/>
              <a:t>discuss</a:t>
            </a:r>
            <a:r>
              <a:rPr lang="fr-FR" baseline="0" dirty="0" smtClean="0"/>
              <a:t> the </a:t>
            </a:r>
            <a:r>
              <a:rPr lang="fr-FR" baseline="0" dirty="0" err="1" smtClean="0"/>
              <a:t>algorithmic</a:t>
            </a:r>
            <a:r>
              <a:rPr lang="fr-FR" baseline="0" dirty="0" smtClean="0"/>
              <a:t> aspects, i.e. </a:t>
            </a:r>
            <a:r>
              <a:rPr lang="fr-FR" baseline="0" dirty="0" err="1" smtClean="0"/>
              <a:t>can</a:t>
            </a:r>
            <a:r>
              <a:rPr lang="fr-FR" baseline="0" dirty="0" smtClean="0"/>
              <a:t> </a:t>
            </a:r>
            <a:r>
              <a:rPr lang="fr-FR" baseline="0" dirty="0" err="1" smtClean="0"/>
              <a:t>algorithms</a:t>
            </a:r>
            <a:r>
              <a:rPr lang="fr-FR" baseline="0" dirty="0" smtClean="0"/>
              <a:t> collude.</a:t>
            </a:r>
          </a:p>
          <a:p>
            <a:endParaRPr lang="fr-FR" baseline="0" dirty="0" smtClean="0"/>
          </a:p>
          <a:p>
            <a:r>
              <a:rPr lang="fr-FR" baseline="0" dirty="0" err="1" smtClean="0"/>
              <a:t>Finally</a:t>
            </a:r>
            <a:r>
              <a:rPr lang="fr-FR" baseline="0" dirty="0" smtClean="0"/>
              <a:t>, i </a:t>
            </a:r>
            <a:r>
              <a:rPr lang="fr-FR" baseline="0" dirty="0" err="1" smtClean="0"/>
              <a:t>will</a:t>
            </a:r>
            <a:r>
              <a:rPr lang="fr-FR" baseline="0" dirty="0" smtClean="0"/>
              <a:t> </a:t>
            </a:r>
            <a:r>
              <a:rPr lang="fr-FR" baseline="0" dirty="0" err="1" smtClean="0"/>
              <a:t>discuss</a:t>
            </a:r>
            <a:r>
              <a:rPr lang="fr-FR" baseline="0" dirty="0" smtClean="0"/>
              <a:t> </a:t>
            </a:r>
            <a:r>
              <a:rPr lang="fr-FR" baseline="0" dirty="0" err="1" smtClean="0"/>
              <a:t>some</a:t>
            </a:r>
            <a:r>
              <a:rPr lang="fr-FR" baseline="0" dirty="0" smtClean="0"/>
              <a:t> </a:t>
            </a:r>
            <a:r>
              <a:rPr lang="fr-FR" baseline="0" dirty="0" err="1" smtClean="0"/>
              <a:t>general</a:t>
            </a:r>
            <a:r>
              <a:rPr lang="fr-FR" baseline="0" dirty="0" smtClean="0"/>
              <a:t>, </a:t>
            </a:r>
            <a:r>
              <a:rPr lang="fr-FR" baseline="0" dirty="0" err="1" smtClean="0"/>
              <a:t>legal</a:t>
            </a:r>
            <a:r>
              <a:rPr lang="fr-FR" baseline="0" dirty="0" smtClean="0"/>
              <a:t> </a:t>
            </a:r>
            <a:r>
              <a:rPr lang="fr-FR" baseline="0" dirty="0" err="1" smtClean="0"/>
              <a:t>implcations</a:t>
            </a:r>
            <a:r>
              <a:rPr lang="fr-FR" baseline="0" dirty="0" smtClean="0"/>
              <a:t> of AI</a:t>
            </a:r>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2</a:t>
            </a:fld>
            <a:endParaRPr lang="fr-BE"/>
          </a:p>
        </p:txBody>
      </p:sp>
    </p:spTree>
    <p:extLst>
      <p:ext uri="{BB962C8B-B14F-4D97-AF65-F5344CB8AC3E}">
        <p14:creationId xmlns:p14="http://schemas.microsoft.com/office/powerpoint/2010/main" val="609526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en-US" sz="1650" dirty="0" smtClean="0"/>
              <a:t>Actually, his request denied: </a:t>
            </a:r>
          </a:p>
          <a:p>
            <a:pPr lvl="2"/>
            <a:r>
              <a:rPr lang="en-US" dirty="0" smtClean="0"/>
              <a:t>Circuit court only used the COMPAS risk assessment to </a:t>
            </a:r>
            <a:r>
              <a:rPr lang="en-US" u="sng" dirty="0" smtClean="0"/>
              <a:t>corroborate, i.e. confirm</a:t>
            </a:r>
            <a:r>
              <a:rPr lang="en-US" dirty="0" smtClean="0"/>
              <a:t> its findings</a:t>
            </a:r>
          </a:p>
          <a:p>
            <a:pPr lvl="2"/>
            <a:r>
              <a:rPr lang="en-US" dirty="0" smtClean="0"/>
              <a:t>Would have imposed the same sentence without this assessment</a:t>
            </a:r>
          </a:p>
          <a:p>
            <a:pPr lvl="2"/>
            <a:endParaRPr lang="en-US" dirty="0" smtClean="0"/>
          </a:p>
          <a:p>
            <a:pPr lvl="2"/>
            <a:endParaRPr lang="en-US" dirty="0" smtClean="0"/>
          </a:p>
          <a:p>
            <a:r>
              <a:rPr lang="fr-FR" dirty="0" smtClean="0">
                <a:hlinkClick r:id="rId3"/>
              </a:rPr>
              <a:t>http://advances.sciencemag.org/content/4/1/eaao5580.full</a:t>
            </a:r>
            <a:r>
              <a:rPr lang="fr-FR" dirty="0" smtClean="0"/>
              <a:t> </a:t>
            </a:r>
          </a:p>
          <a:p>
            <a:endParaRPr lang="fr-FR" dirty="0" smtClean="0"/>
          </a:p>
          <a:p>
            <a:endParaRPr lang="fr-FR" dirty="0" smtClean="0"/>
          </a:p>
          <a:p>
            <a:r>
              <a:rPr lang="en-US" dirty="0" smtClean="0"/>
              <a:t>. Specifically, it is argued that the COMPAS score is not biased against blacks because the likelihood of recidivism among high-risk offenders is the same regardless of race (predictive parity), it can discriminate between recidivists and </a:t>
            </a:r>
            <a:r>
              <a:rPr lang="en-US" dirty="0" err="1" smtClean="0"/>
              <a:t>nonrecidivists</a:t>
            </a:r>
            <a:r>
              <a:rPr lang="en-US" dirty="0" smtClean="0"/>
              <a:t> equally well for white and black defendants as measured with the area under the curve of the receiver operating characteristic, AUC-ROC (accuracy equity), and the likelihood of recidivism for any given score is the same regardless of race (calibration). The disagreement amounts to different definitions of fairness. In an eloquent editorial, Corbett-Davies </a:t>
            </a:r>
            <a:r>
              <a:rPr lang="en-US" i="1" dirty="0" smtClean="0"/>
              <a:t>et al</a:t>
            </a:r>
            <a:r>
              <a:rPr lang="en-US" dirty="0" smtClean="0"/>
              <a:t>. (</a:t>
            </a:r>
            <a:r>
              <a:rPr lang="en-US" b="1" i="1" dirty="0" smtClean="0">
                <a:hlinkClick r:id="rId4"/>
              </a:rPr>
              <a:t>6</a:t>
            </a:r>
            <a:r>
              <a:rPr lang="en-US" dirty="0" smtClean="0"/>
              <a:t>) explain that it is impossible to simultaneously satisfy all of these definitions of fairness because black defendants have a higher overall recidivism rate (in the Broward County data set, black defendants recidivate at a rate of 51% as compared with 39% for white defendants, similar to the national averages).</a:t>
            </a:r>
            <a:endParaRPr lang="fr-FR" dirty="0" smtClean="0"/>
          </a:p>
          <a:p>
            <a:pPr lvl="2"/>
            <a:endParaRPr lang="en-US"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12</a:t>
            </a:fld>
            <a:endParaRPr lang="fr-BE"/>
          </a:p>
        </p:txBody>
      </p:sp>
    </p:spTree>
    <p:extLst>
      <p:ext uri="{BB962C8B-B14F-4D97-AF65-F5344CB8AC3E}">
        <p14:creationId xmlns:p14="http://schemas.microsoft.com/office/powerpoint/2010/main" val="155858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Another</a:t>
            </a:r>
            <a:r>
              <a:rPr lang="fr-FR" baseline="0" dirty="0" smtClean="0"/>
              <a:t> area of </a:t>
            </a:r>
            <a:r>
              <a:rPr lang="fr-FR" baseline="0" dirty="0" err="1" smtClean="0"/>
              <a:t>law</a:t>
            </a:r>
            <a:r>
              <a:rPr lang="fr-FR" baseline="0" dirty="0" smtClean="0"/>
              <a:t>, </a:t>
            </a:r>
            <a:r>
              <a:rPr lang="fr-FR" baseline="0" dirty="0" err="1" smtClean="0"/>
              <a:t>whereby</a:t>
            </a:r>
            <a:r>
              <a:rPr lang="fr-FR" baseline="0" dirty="0" smtClean="0"/>
              <a:t> the application of AI, has </a:t>
            </a:r>
            <a:r>
              <a:rPr lang="fr-FR" baseline="0" dirty="0" err="1" smtClean="0"/>
              <a:t>created</a:t>
            </a:r>
            <a:r>
              <a:rPr lang="fr-FR" baseline="0" dirty="0" smtClean="0"/>
              <a:t> </a:t>
            </a:r>
            <a:r>
              <a:rPr lang="fr-FR" baseline="0" dirty="0" err="1" smtClean="0"/>
              <a:t>much</a:t>
            </a:r>
            <a:r>
              <a:rPr lang="fr-FR" baseline="0" dirty="0" smtClean="0"/>
              <a:t> </a:t>
            </a:r>
            <a:r>
              <a:rPr lang="fr-FR" baseline="0" dirty="0" err="1" smtClean="0"/>
              <a:t>uproar</a:t>
            </a:r>
            <a:r>
              <a:rPr lang="fr-FR" baseline="0" dirty="0" smtClean="0"/>
              <a:t> </a:t>
            </a:r>
            <a:r>
              <a:rPr lang="fr-FR" baseline="0" dirty="0" err="1" smtClean="0"/>
              <a:t>is</a:t>
            </a:r>
            <a:r>
              <a:rPr lang="fr-FR" baseline="0" dirty="0" smtClean="0"/>
              <a:t> </a:t>
            </a:r>
            <a:r>
              <a:rPr lang="fr-FR" baseline="0" dirty="0" err="1" smtClean="0"/>
              <a:t>that</a:t>
            </a:r>
            <a:r>
              <a:rPr lang="fr-FR" baseline="0" dirty="0" smtClean="0"/>
              <a:t> of </a:t>
            </a:r>
            <a:r>
              <a:rPr lang="fr-FR" baseline="0" dirty="0" err="1" smtClean="0"/>
              <a:t>Competition</a:t>
            </a:r>
            <a:r>
              <a:rPr lang="fr-FR" baseline="0" dirty="0" smtClean="0"/>
              <a:t> Law or Antitrust</a:t>
            </a:r>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13</a:t>
            </a:fld>
            <a:endParaRPr lang="fr-BE"/>
          </a:p>
        </p:txBody>
      </p:sp>
    </p:spTree>
    <p:extLst>
      <p:ext uri="{BB962C8B-B14F-4D97-AF65-F5344CB8AC3E}">
        <p14:creationId xmlns:p14="http://schemas.microsoft.com/office/powerpoint/2010/main" val="32068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a:t>
            </a:r>
            <a:r>
              <a:rPr lang="fr-FR" dirty="0" err="1" smtClean="0"/>
              <a:t>Specifically</a:t>
            </a:r>
            <a:r>
              <a:rPr lang="fr-FR" dirty="0" smtClean="0"/>
              <a:t>, I </a:t>
            </a:r>
            <a:r>
              <a:rPr lang="fr-FR" dirty="0" err="1" smtClean="0"/>
              <a:t>will</a:t>
            </a:r>
            <a:r>
              <a:rPr lang="fr-FR" dirty="0" smtClean="0"/>
              <a:t> </a:t>
            </a:r>
            <a:r>
              <a:rPr lang="fr-FR" dirty="0" err="1" smtClean="0"/>
              <a:t>consider</a:t>
            </a:r>
            <a:r>
              <a:rPr lang="fr-FR" dirty="0" smtClean="0"/>
              <a:t> the practice of Price </a:t>
            </a:r>
            <a:r>
              <a:rPr lang="fr-FR" dirty="0" err="1" smtClean="0"/>
              <a:t>Personalization</a:t>
            </a:r>
            <a:r>
              <a:rPr lang="fr-FR" dirty="0" smtClean="0"/>
              <a:t>.</a:t>
            </a:r>
          </a:p>
          <a:p>
            <a:endParaRPr lang="fr-FR" dirty="0" smtClean="0"/>
          </a:p>
          <a:p>
            <a:r>
              <a:rPr lang="fr-FR" dirty="0" smtClean="0"/>
              <a:t>PP </a:t>
            </a:r>
            <a:r>
              <a:rPr lang="fr-FR" dirty="0" err="1" smtClean="0"/>
              <a:t>is</a:t>
            </a:r>
            <a:r>
              <a:rPr lang="fr-FR" dirty="0" smtClean="0"/>
              <a:t> a </a:t>
            </a:r>
            <a:r>
              <a:rPr lang="fr-FR" dirty="0" err="1" smtClean="0"/>
              <a:t>form</a:t>
            </a:r>
            <a:r>
              <a:rPr lang="fr-FR" dirty="0" smtClean="0"/>
              <a:t> of PD</a:t>
            </a:r>
            <a:r>
              <a:rPr lang="fr-FR" baseline="0" dirty="0" smtClean="0"/>
              <a:t> </a:t>
            </a:r>
            <a:r>
              <a:rPr lang="fr-FR" baseline="0" dirty="0" err="1" smtClean="0"/>
              <a:t>whereby</a:t>
            </a:r>
            <a:r>
              <a:rPr lang="fr-FR" baseline="0" dirty="0" smtClean="0"/>
              <a:t> </a:t>
            </a:r>
            <a:r>
              <a:rPr lang="fr-FR" baseline="0" dirty="0" err="1" smtClean="0"/>
              <a:t>individual</a:t>
            </a:r>
            <a:r>
              <a:rPr lang="fr-FR" baseline="0" dirty="0" smtClean="0"/>
              <a:t> </a:t>
            </a:r>
            <a:r>
              <a:rPr lang="fr-FR" baseline="0" dirty="0" err="1" smtClean="0"/>
              <a:t>customers</a:t>
            </a:r>
            <a:r>
              <a:rPr lang="fr-FR" baseline="0" dirty="0" smtClean="0"/>
              <a:t> are </a:t>
            </a:r>
            <a:r>
              <a:rPr lang="fr-FR" baseline="0" dirty="0" err="1" smtClean="0"/>
              <a:t>charged</a:t>
            </a:r>
            <a:r>
              <a:rPr lang="fr-FR" baseline="0" dirty="0" smtClean="0"/>
              <a:t> </a:t>
            </a:r>
            <a:r>
              <a:rPr lang="fr-FR" baseline="0" dirty="0" err="1" smtClean="0"/>
              <a:t>different</a:t>
            </a:r>
            <a:r>
              <a:rPr lang="fr-FR" baseline="0" dirty="0" smtClean="0"/>
              <a:t> </a:t>
            </a:r>
            <a:r>
              <a:rPr lang="fr-FR" baseline="0" dirty="0" err="1" smtClean="0"/>
              <a:t>prices</a:t>
            </a:r>
            <a:r>
              <a:rPr lang="fr-FR" baseline="0" dirty="0" smtClean="0"/>
              <a:t> </a:t>
            </a:r>
            <a:r>
              <a:rPr lang="fr-FR" baseline="0" dirty="0" err="1" smtClean="0"/>
              <a:t>based</a:t>
            </a:r>
            <a:r>
              <a:rPr lang="fr-FR" baseline="0" dirty="0" smtClean="0"/>
              <a:t> on </a:t>
            </a:r>
            <a:r>
              <a:rPr lang="fr-FR" baseline="0" dirty="0" err="1" smtClean="0"/>
              <a:t>what</a:t>
            </a:r>
            <a:r>
              <a:rPr lang="fr-FR" baseline="0" dirty="0" smtClean="0"/>
              <a:t> </a:t>
            </a:r>
            <a:r>
              <a:rPr lang="fr-FR" baseline="0" dirty="0" err="1" smtClean="0"/>
              <a:t>they</a:t>
            </a:r>
            <a:r>
              <a:rPr lang="fr-FR" baseline="0" dirty="0" smtClean="0"/>
              <a:t> are </a:t>
            </a:r>
            <a:r>
              <a:rPr lang="fr-FR" baseline="0" dirty="0" err="1" smtClean="0"/>
              <a:t>willing</a:t>
            </a:r>
            <a:r>
              <a:rPr lang="fr-FR" baseline="0" dirty="0" smtClean="0"/>
              <a:t> to </a:t>
            </a:r>
            <a:r>
              <a:rPr lang="fr-FR" baseline="0" dirty="0" err="1" smtClean="0"/>
              <a:t>pay</a:t>
            </a:r>
            <a:endParaRPr lang="fr-FR" baseline="0" dirty="0" smtClean="0"/>
          </a:p>
          <a:p>
            <a:r>
              <a:rPr lang="en-US" sz="1200" b="0" i="0" kern="1200" dirty="0" smtClean="0">
                <a:solidFill>
                  <a:schemeClr val="tx1"/>
                </a:solidFill>
                <a:effectLst/>
                <a:latin typeface="+mn-lt"/>
                <a:ea typeface="+mn-ea"/>
                <a:cs typeface="+mn-cs"/>
              </a:rPr>
              <a:t>Shoppers accessing the same website at the same time can be shown different prices for the same product</a:t>
            </a:r>
          </a:p>
          <a:p>
            <a:endParaRPr lang="fr-FR" baseline="0" dirty="0" smtClean="0"/>
          </a:p>
          <a:p>
            <a:r>
              <a:rPr lang="fr-FR" baseline="0" dirty="0" smtClean="0"/>
              <a:t>Practice </a:t>
            </a:r>
            <a:r>
              <a:rPr lang="fr-FR" baseline="0" dirty="0" err="1" smtClean="0"/>
              <a:t>commonly</a:t>
            </a:r>
            <a:r>
              <a:rPr lang="fr-FR" baseline="0" dirty="0" smtClean="0"/>
              <a:t> </a:t>
            </a:r>
            <a:r>
              <a:rPr lang="fr-FR" baseline="0" dirty="0" err="1" smtClean="0"/>
              <a:t>adopted</a:t>
            </a:r>
            <a:r>
              <a:rPr lang="fr-FR" baseline="0" dirty="0" smtClean="0"/>
              <a:t> in e-commerce</a:t>
            </a:r>
          </a:p>
          <a:p>
            <a:endParaRPr lang="fr-FR" baseline="0" dirty="0" smtClean="0"/>
          </a:p>
          <a:p>
            <a:r>
              <a:rPr lang="fr-FR" baseline="0" dirty="0" smtClean="0"/>
              <a:t>Reports of </a:t>
            </a:r>
            <a:r>
              <a:rPr lang="fr-FR" baseline="0" dirty="0" err="1" smtClean="0"/>
              <a:t>personalized</a:t>
            </a:r>
            <a:r>
              <a:rPr lang="fr-FR" baseline="0" dirty="0" smtClean="0"/>
              <a:t> </a:t>
            </a:r>
            <a:r>
              <a:rPr lang="fr-FR" baseline="0" dirty="0" err="1" smtClean="0"/>
              <a:t>pricing</a:t>
            </a:r>
            <a:r>
              <a:rPr lang="fr-FR" baseline="0" dirty="0" smtClean="0"/>
              <a:t> </a:t>
            </a:r>
            <a:r>
              <a:rPr lang="fr-FR" baseline="0" dirty="0" err="1" smtClean="0"/>
              <a:t>provoked</a:t>
            </a:r>
            <a:r>
              <a:rPr lang="fr-FR" baseline="0" dirty="0" smtClean="0"/>
              <a:t> </a:t>
            </a:r>
            <a:r>
              <a:rPr lang="fr-FR" baseline="0" dirty="0" err="1" smtClean="0"/>
              <a:t>great</a:t>
            </a:r>
            <a:r>
              <a:rPr lang="fr-FR" baseline="0" dirty="0" smtClean="0"/>
              <a:t> deal of </a:t>
            </a:r>
            <a:r>
              <a:rPr lang="fr-FR" baseline="0" dirty="0" err="1" smtClean="0"/>
              <a:t>negative</a:t>
            </a:r>
            <a:r>
              <a:rPr lang="fr-FR" baseline="0" dirty="0" smtClean="0"/>
              <a:t> </a:t>
            </a:r>
            <a:r>
              <a:rPr lang="fr-FR" baseline="0" dirty="0" err="1" smtClean="0"/>
              <a:t>publicity</a:t>
            </a:r>
            <a:r>
              <a:rPr lang="fr-FR" baseline="0" dirty="0" smtClean="0"/>
              <a:t> of the </a:t>
            </a:r>
            <a:r>
              <a:rPr lang="fr-FR" baseline="0" dirty="0" err="1" smtClean="0"/>
              <a:t>companies</a:t>
            </a:r>
            <a:r>
              <a:rPr lang="fr-FR" baseline="0" dirty="0" smtClean="0"/>
              <a:t> </a:t>
            </a:r>
            <a:r>
              <a:rPr lang="fr-FR" baseline="0" dirty="0" err="1" smtClean="0"/>
              <a:t>involved</a:t>
            </a:r>
            <a:endParaRPr lang="fr-FR" baseline="0" dirty="0" smtClean="0"/>
          </a:p>
          <a:p>
            <a:endParaRPr lang="fr-FR" baseline="0" dirty="0" smtClean="0"/>
          </a:p>
          <a:p>
            <a:r>
              <a:rPr lang="fr-FR" baseline="0" dirty="0" err="1" smtClean="0"/>
              <a:t>Staples</a:t>
            </a:r>
            <a:r>
              <a:rPr lang="fr-FR" baseline="0" dirty="0" smtClean="0"/>
              <a:t> and Amazon </a:t>
            </a:r>
            <a:r>
              <a:rPr lang="fr-FR" baseline="0" dirty="0" err="1" smtClean="0"/>
              <a:t>example</a:t>
            </a:r>
            <a:r>
              <a:rPr lang="fr-FR" baseline="0" dirty="0" smtClean="0"/>
              <a:t> </a:t>
            </a:r>
            <a:r>
              <a:rPr lang="fr-FR" baseline="0" dirty="0" err="1" smtClean="0"/>
              <a:t>from</a:t>
            </a:r>
            <a:r>
              <a:rPr lang="fr-FR" baseline="0" dirty="0" smtClean="0"/>
              <a:t> WSJ and </a:t>
            </a:r>
            <a:r>
              <a:rPr lang="fr-FR" baseline="0" dirty="0" err="1" smtClean="0"/>
              <a:t>other</a:t>
            </a:r>
            <a:r>
              <a:rPr lang="fr-FR" baseline="0" dirty="0" smtClean="0"/>
              <a:t> sources</a:t>
            </a:r>
          </a:p>
          <a:p>
            <a:pPr marL="171450" indent="-171450">
              <a:buFontTx/>
              <a:buChar char="-"/>
            </a:pPr>
            <a:r>
              <a:rPr lang="fr-FR" baseline="0" dirty="0" smtClean="0"/>
              <a:t>A WSJ investigation </a:t>
            </a:r>
            <a:r>
              <a:rPr lang="fr-FR" baseline="0" dirty="0" err="1" smtClean="0"/>
              <a:t>found</a:t>
            </a:r>
            <a:r>
              <a:rPr lang="fr-FR" baseline="0" dirty="0" smtClean="0"/>
              <a:t> </a:t>
            </a:r>
            <a:r>
              <a:rPr lang="fr-FR" baseline="0" dirty="0" err="1" smtClean="0"/>
              <a:t>that</a:t>
            </a:r>
            <a:r>
              <a:rPr lang="fr-FR" baseline="0" dirty="0" smtClean="0"/>
              <a:t> </a:t>
            </a:r>
            <a:r>
              <a:rPr lang="fr-FR" baseline="0" dirty="0" err="1" smtClean="0"/>
              <a:t>Staples</a:t>
            </a:r>
            <a:r>
              <a:rPr lang="fr-FR" baseline="0" dirty="0" smtClean="0"/>
              <a:t> Inc. Displays </a:t>
            </a:r>
            <a:r>
              <a:rPr lang="fr-FR" baseline="0" dirty="0" err="1" smtClean="0"/>
              <a:t>different</a:t>
            </a:r>
            <a:r>
              <a:rPr lang="fr-FR" baseline="0" dirty="0" smtClean="0"/>
              <a:t> </a:t>
            </a:r>
            <a:r>
              <a:rPr lang="fr-FR" baseline="0" dirty="0" err="1" smtClean="0"/>
              <a:t>prices</a:t>
            </a:r>
            <a:r>
              <a:rPr lang="fr-FR" baseline="0" dirty="0" smtClean="0"/>
              <a:t> to </a:t>
            </a:r>
            <a:r>
              <a:rPr lang="fr-FR" baseline="0" dirty="0" err="1" smtClean="0"/>
              <a:t>customers</a:t>
            </a:r>
            <a:r>
              <a:rPr lang="fr-FR" baseline="0" dirty="0" smtClean="0"/>
              <a:t> </a:t>
            </a:r>
            <a:r>
              <a:rPr lang="fr-FR" baseline="0" dirty="0" err="1" smtClean="0"/>
              <a:t>after</a:t>
            </a:r>
            <a:r>
              <a:rPr lang="fr-FR" baseline="0" dirty="0" smtClean="0"/>
              <a:t> </a:t>
            </a:r>
            <a:r>
              <a:rPr lang="fr-FR" baseline="0" dirty="0" err="1" smtClean="0"/>
              <a:t>estimating</a:t>
            </a:r>
            <a:r>
              <a:rPr lang="fr-FR" baseline="0" dirty="0" smtClean="0"/>
              <a:t> </a:t>
            </a:r>
            <a:r>
              <a:rPr lang="fr-FR" baseline="0" dirty="0" err="1" smtClean="0"/>
              <a:t>their</a:t>
            </a:r>
            <a:r>
              <a:rPr lang="fr-FR" baseline="0" dirty="0" smtClean="0"/>
              <a:t> locations and distance </a:t>
            </a:r>
            <a:r>
              <a:rPr lang="fr-FR" baseline="0" dirty="0" err="1" smtClean="0"/>
              <a:t>from</a:t>
            </a:r>
            <a:r>
              <a:rPr lang="fr-FR" baseline="0" dirty="0" smtClean="0"/>
              <a:t> </a:t>
            </a:r>
            <a:r>
              <a:rPr lang="fr-FR" baseline="0" dirty="0" err="1" smtClean="0"/>
              <a:t>competitors</a:t>
            </a:r>
            <a:r>
              <a:rPr lang="fr-FR" baseline="0" dirty="0" smtClean="0"/>
              <a:t> stores.</a:t>
            </a:r>
          </a:p>
          <a:p>
            <a:pPr marL="171450" indent="-171450">
              <a:buFontTx/>
              <a:buChar char="-"/>
            </a:pPr>
            <a:r>
              <a:rPr lang="fr-FR" baseline="0" dirty="0" smtClean="0"/>
              <a:t> </a:t>
            </a:r>
            <a:r>
              <a:rPr lang="fr-FR" baseline="0" dirty="0" err="1" smtClean="0"/>
              <a:t>Staples</a:t>
            </a:r>
            <a:r>
              <a:rPr lang="fr-FR" baseline="0" dirty="0" smtClean="0"/>
              <a:t> </a:t>
            </a:r>
            <a:r>
              <a:rPr lang="fr-FR" baseline="0" dirty="0" err="1" smtClean="0"/>
              <a:t>offered</a:t>
            </a:r>
            <a:r>
              <a:rPr lang="fr-FR" baseline="0" dirty="0" smtClean="0"/>
              <a:t> </a:t>
            </a:r>
            <a:r>
              <a:rPr lang="fr-FR" baseline="0" dirty="0" err="1" smtClean="0"/>
              <a:t>discounted</a:t>
            </a:r>
            <a:r>
              <a:rPr lang="fr-FR" baseline="0" dirty="0" smtClean="0"/>
              <a:t> </a:t>
            </a:r>
            <a:r>
              <a:rPr lang="fr-FR" baseline="0" dirty="0" err="1" smtClean="0"/>
              <a:t>prices</a:t>
            </a:r>
            <a:r>
              <a:rPr lang="fr-FR" baseline="0" dirty="0" smtClean="0"/>
              <a:t> if </a:t>
            </a:r>
            <a:r>
              <a:rPr lang="fr-FR" baseline="0" dirty="0" err="1" smtClean="0"/>
              <a:t>competitors</a:t>
            </a:r>
            <a:r>
              <a:rPr lang="fr-FR" baseline="0" dirty="0" smtClean="0"/>
              <a:t> </a:t>
            </a:r>
            <a:r>
              <a:rPr lang="fr-FR" baseline="0" dirty="0" err="1" smtClean="0"/>
              <a:t>were</a:t>
            </a:r>
            <a:r>
              <a:rPr lang="fr-FR" baseline="0" dirty="0" smtClean="0"/>
              <a:t> </a:t>
            </a:r>
            <a:r>
              <a:rPr lang="fr-FR" baseline="0" dirty="0" err="1" smtClean="0"/>
              <a:t>situated</a:t>
            </a:r>
            <a:r>
              <a:rPr lang="fr-FR" baseline="0" dirty="0" smtClean="0"/>
              <a:t> </a:t>
            </a:r>
            <a:r>
              <a:rPr lang="fr-FR" baseline="0" dirty="0" err="1" smtClean="0"/>
              <a:t>with</a:t>
            </a:r>
            <a:r>
              <a:rPr lang="fr-FR" baseline="0" dirty="0" smtClean="0"/>
              <a:t> 20 miles of an </a:t>
            </a:r>
            <a:r>
              <a:rPr lang="fr-FR" baseline="0" dirty="0" err="1" smtClean="0"/>
              <a:t>existing</a:t>
            </a:r>
            <a:r>
              <a:rPr lang="fr-FR" baseline="0" dirty="0" smtClean="0"/>
              <a:t> </a:t>
            </a:r>
            <a:r>
              <a:rPr lang="fr-FR" baseline="0" dirty="0" err="1" smtClean="0"/>
              <a:t>Staples</a:t>
            </a:r>
            <a:r>
              <a:rPr lang="fr-FR" baseline="0" dirty="0" smtClean="0"/>
              <a:t> store.</a:t>
            </a:r>
          </a:p>
          <a:p>
            <a:pPr marL="171450" indent="-171450">
              <a:buFontTx/>
              <a:buChar char="-"/>
            </a:pPr>
            <a:r>
              <a:rPr lang="fr-FR" baseline="0" dirty="0" err="1" smtClean="0"/>
              <a:t>Several</a:t>
            </a:r>
            <a:r>
              <a:rPr lang="fr-FR" baseline="0" dirty="0" smtClean="0"/>
              <a:t> </a:t>
            </a:r>
            <a:r>
              <a:rPr lang="fr-FR" baseline="0" dirty="0" err="1" smtClean="0"/>
              <a:t>other</a:t>
            </a:r>
            <a:r>
              <a:rPr lang="fr-FR" baseline="0" dirty="0" smtClean="0"/>
              <a:t> </a:t>
            </a:r>
            <a:r>
              <a:rPr lang="fr-FR" baseline="0" dirty="0" err="1" smtClean="0"/>
              <a:t>companies</a:t>
            </a:r>
            <a:r>
              <a:rPr lang="fr-FR" baseline="0" dirty="0" smtClean="0"/>
              <a:t> </a:t>
            </a:r>
            <a:r>
              <a:rPr lang="fr-FR" baseline="0" dirty="0" err="1" smtClean="0"/>
              <a:t>involved</a:t>
            </a:r>
            <a:r>
              <a:rPr lang="fr-FR" baseline="0" dirty="0" smtClean="0"/>
              <a:t> in </a:t>
            </a:r>
            <a:r>
              <a:rPr lang="fr-FR" baseline="0" dirty="0" err="1" smtClean="0"/>
              <a:t>such</a:t>
            </a:r>
            <a:r>
              <a:rPr lang="fr-FR" baseline="0" dirty="0" smtClean="0"/>
              <a:t> discriminative practices, </a:t>
            </a:r>
            <a:r>
              <a:rPr lang="fr-FR" baseline="0" dirty="0" err="1" smtClean="0"/>
              <a:t>e.g</a:t>
            </a:r>
            <a:r>
              <a:rPr lang="fr-FR" baseline="0" dirty="0" smtClean="0"/>
              <a:t>. Rosetta Stone </a:t>
            </a:r>
            <a:r>
              <a:rPr lang="fr-FR" baseline="0" dirty="0" err="1" smtClean="0"/>
              <a:t>Inc</a:t>
            </a:r>
            <a:r>
              <a:rPr lang="fr-FR" baseline="0" dirty="0" smtClean="0"/>
              <a:t>, </a:t>
            </a:r>
            <a:r>
              <a:rPr lang="fr-FR" baseline="0" dirty="0" err="1" smtClean="0"/>
              <a:t>Discover</a:t>
            </a:r>
            <a:r>
              <a:rPr lang="fr-FR" baseline="0" dirty="0" smtClean="0"/>
              <a:t> Financial Services; and Home </a:t>
            </a:r>
            <a:r>
              <a:rPr lang="fr-FR" baseline="0" dirty="0" err="1" smtClean="0"/>
              <a:t>Depot</a:t>
            </a:r>
            <a:r>
              <a:rPr lang="fr-FR" baseline="0" dirty="0" smtClean="0"/>
              <a:t> Inc. </a:t>
            </a:r>
          </a:p>
          <a:p>
            <a:pPr marL="171450" indent="-171450">
              <a:buFontTx/>
              <a:buChar char="-"/>
            </a:pPr>
            <a:endParaRPr lang="fr-FR" baseline="0" dirty="0" smtClean="0"/>
          </a:p>
          <a:p>
            <a:pPr marL="171450" indent="-171450">
              <a:buFontTx/>
              <a:buChar char="-"/>
            </a:pPr>
            <a:endParaRPr lang="fr-FR" baseline="0" dirty="0" smtClean="0"/>
          </a:p>
          <a:p>
            <a:pPr marL="171450" indent="-171450">
              <a:buFontTx/>
              <a:buChar char="-"/>
            </a:pPr>
            <a:r>
              <a:rPr lang="fr-FR" baseline="0" dirty="0" err="1" smtClean="0"/>
              <a:t>Study</a:t>
            </a:r>
            <a:r>
              <a:rPr lang="fr-FR" baseline="0" dirty="0" smtClean="0"/>
              <a:t> 2: The Conversation.com: </a:t>
            </a:r>
            <a:r>
              <a:rPr lang="fr-FR" baseline="0" dirty="0" err="1" smtClean="0"/>
              <a:t>Buyer</a:t>
            </a:r>
            <a:r>
              <a:rPr lang="fr-FR" baseline="0" dirty="0" smtClean="0"/>
              <a:t> </a:t>
            </a:r>
            <a:r>
              <a:rPr lang="fr-FR" baseline="0" dirty="0" err="1" smtClean="0"/>
              <a:t>Beware</a:t>
            </a:r>
            <a:endParaRPr lang="fr-FR" baseline="0" dirty="0" smtClean="0"/>
          </a:p>
          <a:p>
            <a:pPr marL="171450" indent="-171450">
              <a:buFontTx/>
              <a:buChar char="-"/>
            </a:pPr>
            <a:r>
              <a:rPr lang="fr-FR" baseline="0" dirty="0" err="1" smtClean="0"/>
              <a:t>Tested</a:t>
            </a:r>
            <a:r>
              <a:rPr lang="fr-FR" baseline="0" dirty="0" smtClean="0"/>
              <a:t> for </a:t>
            </a:r>
            <a:r>
              <a:rPr lang="fr-FR" baseline="0" dirty="0" err="1" smtClean="0"/>
              <a:t>personalized</a:t>
            </a:r>
            <a:r>
              <a:rPr lang="fr-FR" baseline="0" dirty="0" smtClean="0"/>
              <a:t> </a:t>
            </a:r>
            <a:r>
              <a:rPr lang="fr-FR" baseline="0" dirty="0" err="1" smtClean="0"/>
              <a:t>pricing</a:t>
            </a:r>
            <a:r>
              <a:rPr lang="fr-FR" baseline="0" dirty="0" smtClean="0"/>
              <a:t> </a:t>
            </a:r>
            <a:r>
              <a:rPr lang="fr-FR" baseline="0" dirty="0" err="1" smtClean="0"/>
              <a:t>based</a:t>
            </a:r>
            <a:r>
              <a:rPr lang="fr-FR" baseline="0" dirty="0" smtClean="0"/>
              <a:t> on </a:t>
            </a:r>
            <a:r>
              <a:rPr lang="fr-FR" baseline="0" dirty="0" err="1" smtClean="0"/>
              <a:t>Brower</a:t>
            </a:r>
            <a:r>
              <a:rPr lang="fr-FR" baseline="0" dirty="0" smtClean="0"/>
              <a:t> (chrome vs. Firefox vs. IE); </a:t>
            </a:r>
            <a:r>
              <a:rPr lang="fr-FR" baseline="0" dirty="0" err="1" smtClean="0"/>
              <a:t>platform</a:t>
            </a:r>
            <a:r>
              <a:rPr lang="fr-FR" baseline="0" dirty="0" smtClean="0"/>
              <a:t> (OSX, iOS, Android, Windows), </a:t>
            </a:r>
            <a:r>
              <a:rPr lang="fr-FR" baseline="0" dirty="0" err="1" smtClean="0"/>
              <a:t>logging</a:t>
            </a:r>
            <a:r>
              <a:rPr lang="fr-FR" baseline="0" dirty="0" smtClean="0"/>
              <a:t>-in to a user </a:t>
            </a:r>
            <a:r>
              <a:rPr lang="fr-FR" baseline="0" dirty="0" err="1" smtClean="0"/>
              <a:t>account</a:t>
            </a:r>
            <a:r>
              <a:rPr lang="fr-FR" baseline="0" dirty="0" smtClean="0"/>
              <a:t>. </a:t>
            </a:r>
            <a:r>
              <a:rPr lang="fr-FR" baseline="0" dirty="0" err="1" smtClean="0"/>
              <a:t>Some</a:t>
            </a:r>
            <a:r>
              <a:rPr lang="fr-FR" baseline="0" dirty="0" smtClean="0"/>
              <a:t> </a:t>
            </a:r>
            <a:r>
              <a:rPr lang="fr-FR" baseline="0" dirty="0" err="1" smtClean="0"/>
              <a:t>surprising</a:t>
            </a:r>
            <a:r>
              <a:rPr lang="fr-FR" baseline="0" dirty="0" smtClean="0"/>
              <a:t> </a:t>
            </a:r>
            <a:r>
              <a:rPr lang="fr-FR" baseline="0" dirty="0" err="1" smtClean="0"/>
              <a:t>results</a:t>
            </a:r>
            <a:r>
              <a:rPr lang="fr-FR" baseline="0" dirty="0" smtClean="0"/>
              <a:t>: </a:t>
            </a:r>
            <a:r>
              <a:rPr lang="fr-FR" baseline="0" dirty="0" err="1" smtClean="0"/>
              <a:t>TravelVelocity</a:t>
            </a:r>
            <a:r>
              <a:rPr lang="fr-FR" baseline="0" dirty="0" smtClean="0"/>
              <a:t> </a:t>
            </a:r>
            <a:r>
              <a:rPr lang="fr-FR" baseline="0" dirty="0" err="1" smtClean="0"/>
              <a:t>reduced</a:t>
            </a:r>
            <a:r>
              <a:rPr lang="fr-FR" baseline="0" dirty="0" smtClean="0"/>
              <a:t> the </a:t>
            </a:r>
            <a:r>
              <a:rPr lang="fr-FR" baseline="0" dirty="0" err="1" smtClean="0"/>
              <a:t>prices</a:t>
            </a:r>
            <a:r>
              <a:rPr lang="fr-FR" baseline="0" dirty="0" smtClean="0"/>
              <a:t> by 15 USD on 5%of </a:t>
            </a:r>
            <a:r>
              <a:rPr lang="fr-FR" baseline="0" dirty="0" err="1" smtClean="0"/>
              <a:t>hotel</a:t>
            </a:r>
            <a:r>
              <a:rPr lang="fr-FR" baseline="0" dirty="0" smtClean="0"/>
              <a:t> </a:t>
            </a:r>
            <a:r>
              <a:rPr lang="fr-FR" baseline="0" dirty="0" err="1" smtClean="0"/>
              <a:t>rooms</a:t>
            </a:r>
            <a:r>
              <a:rPr lang="fr-FR" baseline="0" dirty="0" smtClean="0"/>
              <a:t>. For Home </a:t>
            </a:r>
            <a:r>
              <a:rPr lang="fr-FR" baseline="0" dirty="0" err="1" smtClean="0"/>
              <a:t>Depoit</a:t>
            </a:r>
            <a:r>
              <a:rPr lang="fr-FR" baseline="0" dirty="0" smtClean="0"/>
              <a:t>, mobile </a:t>
            </a:r>
            <a:r>
              <a:rPr lang="fr-FR" baseline="0" dirty="0" err="1" smtClean="0"/>
              <a:t>users</a:t>
            </a:r>
            <a:r>
              <a:rPr lang="fr-FR" baseline="0" dirty="0" smtClean="0"/>
              <a:t> </a:t>
            </a:r>
            <a:r>
              <a:rPr lang="fr-FR" baseline="0" dirty="0" err="1" smtClean="0"/>
              <a:t>received</a:t>
            </a:r>
            <a:r>
              <a:rPr lang="fr-FR" baseline="0" dirty="0" smtClean="0"/>
              <a:t> more </a:t>
            </a:r>
            <a:r>
              <a:rPr lang="fr-FR" baseline="0" dirty="0" err="1" smtClean="0"/>
              <a:t>search</a:t>
            </a:r>
            <a:r>
              <a:rPr lang="fr-FR" baseline="0" dirty="0" smtClean="0"/>
              <a:t> </a:t>
            </a:r>
            <a:r>
              <a:rPr lang="fr-FR" baseline="0" dirty="0" err="1" smtClean="0"/>
              <a:t>results</a:t>
            </a:r>
            <a:r>
              <a:rPr lang="fr-FR" baseline="0" dirty="0" smtClean="0"/>
              <a:t> </a:t>
            </a:r>
            <a:r>
              <a:rPr lang="fr-FR" baseline="0" dirty="0" err="1" smtClean="0"/>
              <a:t>with</a:t>
            </a:r>
            <a:r>
              <a:rPr lang="fr-FR" baseline="0" dirty="0" smtClean="0"/>
              <a:t> a </a:t>
            </a:r>
            <a:r>
              <a:rPr lang="fr-FR" baseline="0" dirty="0" err="1" smtClean="0"/>
              <a:t>higher</a:t>
            </a:r>
            <a:r>
              <a:rPr lang="fr-FR" baseline="0" dirty="0" smtClean="0"/>
              <a:t> </a:t>
            </a:r>
            <a:r>
              <a:rPr lang="fr-FR" baseline="0" dirty="0" err="1" smtClean="0"/>
              <a:t>average</a:t>
            </a:r>
            <a:r>
              <a:rPr lang="fr-FR" baseline="0" dirty="0" smtClean="0"/>
              <a:t> </a:t>
            </a:r>
            <a:r>
              <a:rPr lang="fr-FR" baseline="0" dirty="0" err="1" smtClean="0"/>
              <a:t>price</a:t>
            </a:r>
            <a:r>
              <a:rPr lang="fr-FR" baseline="0" dirty="0" smtClean="0"/>
              <a:t> per item </a:t>
            </a:r>
            <a:r>
              <a:rPr lang="fr-FR" baseline="0" dirty="0" err="1" smtClean="0"/>
              <a:t>than</a:t>
            </a:r>
            <a:r>
              <a:rPr lang="fr-FR" baseline="0" dirty="0" smtClean="0"/>
              <a:t> desktop </a:t>
            </a:r>
            <a:r>
              <a:rPr lang="fr-FR" baseline="0" dirty="0" err="1" smtClean="0"/>
              <a:t>users</a:t>
            </a:r>
            <a:r>
              <a:rPr lang="fr-FR" baseline="0" dirty="0" smtClean="0"/>
              <a:t>.</a:t>
            </a:r>
          </a:p>
          <a:p>
            <a:pPr marL="171450" indent="-171450">
              <a:buFontTx/>
              <a:buChar char="-"/>
            </a:pPr>
            <a:endParaRPr lang="fr-FR" baseline="0" dirty="0" smtClean="0"/>
          </a:p>
          <a:p>
            <a:pPr marL="171450" indent="-171450">
              <a:buFontTx/>
              <a:buChar char="-"/>
            </a:pPr>
            <a:endParaRPr lang="fr-FR" baseline="0" dirty="0" smtClean="0"/>
          </a:p>
          <a:p>
            <a:pPr marL="171450" indent="-171450">
              <a:buFontTx/>
              <a:buChar char="-"/>
            </a:pPr>
            <a:r>
              <a:rPr lang="fr-FR" baseline="0" dirty="0" smtClean="0"/>
              <a:t>Amazon case in 2000:</a:t>
            </a:r>
          </a:p>
          <a:p>
            <a:pPr marL="171450" indent="-171450">
              <a:buFontTx/>
              <a:buChar char="-"/>
            </a:pPr>
            <a:r>
              <a:rPr lang="en-US" baseline="0" dirty="0" smtClean="0"/>
              <a:t> Amazon in 2000, when one online buyer deliberately cleared the cache before buying a DVD. The so called smartly designed website recognized him as a new user and showed lower prices to lure him. He reported a gain of $3.5 after deleting the cookies.</a:t>
            </a:r>
            <a:endParaRPr lang="fr-FR" baseline="0" dirty="0" smtClean="0"/>
          </a:p>
          <a:p>
            <a:pPr marL="171450" indent="-171450">
              <a:buFontTx/>
              <a:buChar char="-"/>
            </a:pPr>
            <a:r>
              <a:rPr lang="en-US" baseline="0" dirty="0" smtClean="0"/>
              <a:t>In September 2000, Amazon.com outraged some customers when its own price discrimination was revealed. One buyer reportedly deleted the cookies on his computer that identified him as a regular Amazon customer. The result? He watched the price of a DVD offered to him for sale drop from $26.24 to $22.74.</a:t>
            </a:r>
          </a:p>
          <a:p>
            <a:pPr marL="171450" indent="-171450">
              <a:buFontTx/>
              <a:buChar char="-"/>
            </a:pPr>
            <a:endParaRPr lang="en-US" baseline="0" dirty="0" smtClean="0"/>
          </a:p>
          <a:p>
            <a:pPr marL="171450" indent="-171450">
              <a:buFontTx/>
              <a:buChar char="-"/>
            </a:pPr>
            <a:r>
              <a:rPr lang="en-US" baseline="0" dirty="0" smtClean="0"/>
              <a:t>The company said the difference was the result of a random price test and offered to refund customers who paid the higher prices. And apparently, Amazon had experimented with such random price tests more than once: Consumers also discovered in 2000 that Amazon was using dynamic pricing when customers comparing prices on a "bargain-hunter" Web site discovered that Amazon was randomly offering the Diamond Rio MP3 player for up to $51 less than its usual $233.95 price.</a:t>
            </a:r>
            <a:endParaRPr lang="fr-FR" baseline="0" dirty="0" smtClean="0"/>
          </a:p>
          <a:p>
            <a:pPr marL="171450" indent="-171450">
              <a:buFontTx/>
              <a:buChar char="-"/>
            </a:pPr>
            <a:endParaRPr lang="fr-FR" baseline="0" dirty="0" smtClean="0"/>
          </a:p>
          <a:p>
            <a:pPr marL="171450" indent="-171450">
              <a:buFontTx/>
              <a:buChar char="-"/>
            </a:pPr>
            <a:r>
              <a:rPr lang="fr-FR" baseline="0" dirty="0" smtClean="0"/>
              <a:t>Machine </a:t>
            </a:r>
            <a:r>
              <a:rPr lang="fr-FR" baseline="0" dirty="0" err="1" smtClean="0"/>
              <a:t>learning</a:t>
            </a:r>
            <a:r>
              <a:rPr lang="fr-FR" baseline="0" dirty="0" smtClean="0"/>
              <a:t> (and revenue and </a:t>
            </a:r>
            <a:r>
              <a:rPr lang="fr-FR" baseline="0" dirty="0" err="1" smtClean="0"/>
              <a:t>yield</a:t>
            </a:r>
            <a:r>
              <a:rPr lang="fr-FR" baseline="0" dirty="0" smtClean="0"/>
              <a:t> management) are at the basis of </a:t>
            </a:r>
            <a:r>
              <a:rPr lang="fr-FR" baseline="0" dirty="0" err="1" smtClean="0"/>
              <a:t>personalized</a:t>
            </a:r>
            <a:r>
              <a:rPr lang="fr-FR" baseline="0" dirty="0" smtClean="0"/>
              <a:t> </a:t>
            </a:r>
            <a:r>
              <a:rPr lang="fr-FR" baseline="0" dirty="0" err="1" smtClean="0"/>
              <a:t>pricing</a:t>
            </a:r>
            <a:r>
              <a:rPr lang="fr-FR" baseline="0" dirty="0" smtClean="0"/>
              <a:t> and </a:t>
            </a:r>
            <a:r>
              <a:rPr lang="fr-FR" baseline="0" dirty="0" err="1" smtClean="0"/>
              <a:t>predicting</a:t>
            </a:r>
            <a:r>
              <a:rPr lang="fr-FR" baseline="0" dirty="0" smtClean="0"/>
              <a:t> the WTP.</a:t>
            </a:r>
          </a:p>
          <a:p>
            <a:pPr marL="171450" indent="-171450">
              <a:buFontTx/>
              <a:buChar char="-"/>
            </a:pPr>
            <a:endParaRPr lang="fr-FR" baseline="0" dirty="0" smtClean="0"/>
          </a:p>
          <a:p>
            <a:pPr marL="171450" indent="-171450">
              <a:buFontTx/>
              <a:buChar char="-"/>
            </a:pPr>
            <a:r>
              <a:rPr lang="fr-FR" baseline="0" dirty="0" err="1" smtClean="0"/>
              <a:t>Even</a:t>
            </a:r>
            <a:r>
              <a:rPr lang="fr-FR" baseline="0" dirty="0" smtClean="0"/>
              <a:t> </a:t>
            </a:r>
            <a:r>
              <a:rPr lang="fr-FR" baseline="0" dirty="0" err="1" smtClean="0"/>
              <a:t>though</a:t>
            </a:r>
            <a:r>
              <a:rPr lang="fr-FR" baseline="0" dirty="0" smtClean="0"/>
              <a:t>  </a:t>
            </a:r>
            <a:r>
              <a:rPr lang="fr-FR" baseline="0" dirty="0" err="1" smtClean="0"/>
              <a:t>offering</a:t>
            </a:r>
            <a:r>
              <a:rPr lang="fr-FR" baseline="0" dirty="0" smtClean="0"/>
              <a:t> </a:t>
            </a:r>
            <a:r>
              <a:rPr lang="fr-FR" baseline="0" dirty="0" err="1" smtClean="0"/>
              <a:t>different</a:t>
            </a:r>
            <a:r>
              <a:rPr lang="fr-FR" baseline="0" dirty="0" smtClean="0"/>
              <a:t> </a:t>
            </a:r>
            <a:r>
              <a:rPr lang="fr-FR" baseline="0" dirty="0" err="1" smtClean="0"/>
              <a:t>prices</a:t>
            </a:r>
            <a:r>
              <a:rPr lang="fr-FR" baseline="0" dirty="0" smtClean="0"/>
              <a:t> to </a:t>
            </a:r>
            <a:r>
              <a:rPr lang="fr-FR" baseline="0" dirty="0" err="1" smtClean="0"/>
              <a:t>different</a:t>
            </a:r>
            <a:r>
              <a:rPr lang="fr-FR" baseline="0" dirty="0" smtClean="0"/>
              <a:t> </a:t>
            </a:r>
            <a:r>
              <a:rPr lang="fr-FR" baseline="0" dirty="0" err="1" smtClean="0"/>
              <a:t>customers</a:t>
            </a:r>
            <a:r>
              <a:rPr lang="fr-FR" baseline="0" dirty="0" smtClean="0"/>
              <a:t> </a:t>
            </a:r>
            <a:r>
              <a:rPr lang="fr-FR" baseline="0" dirty="0" err="1" smtClean="0"/>
              <a:t>is</a:t>
            </a:r>
            <a:r>
              <a:rPr lang="fr-FR" baseline="0" dirty="0" smtClean="0"/>
              <a:t> </a:t>
            </a:r>
            <a:r>
              <a:rPr lang="fr-FR" baseline="0" dirty="0" err="1" smtClean="0"/>
              <a:t>legal</a:t>
            </a:r>
            <a:r>
              <a:rPr lang="fr-FR" baseline="0" dirty="0" smtClean="0"/>
              <a:t>, </a:t>
            </a:r>
            <a:r>
              <a:rPr lang="fr-FR" baseline="0" dirty="0" err="1" smtClean="0"/>
              <a:t>except</a:t>
            </a:r>
            <a:r>
              <a:rPr lang="fr-FR" baseline="0" dirty="0" smtClean="0"/>
              <a:t> </a:t>
            </a:r>
            <a:r>
              <a:rPr lang="fr-FR" baseline="0" dirty="0" err="1" smtClean="0"/>
              <a:t>is</a:t>
            </a:r>
            <a:r>
              <a:rPr lang="fr-FR" baseline="0" dirty="0" smtClean="0"/>
              <a:t> </a:t>
            </a:r>
            <a:r>
              <a:rPr lang="fr-FR" baseline="0" dirty="0" err="1" smtClean="0"/>
              <a:t>such</a:t>
            </a:r>
            <a:r>
              <a:rPr lang="fr-FR" baseline="0" dirty="0" smtClean="0"/>
              <a:t> </a:t>
            </a:r>
            <a:r>
              <a:rPr lang="fr-FR" baseline="0" dirty="0" err="1" smtClean="0"/>
              <a:t>offers</a:t>
            </a:r>
            <a:r>
              <a:rPr lang="fr-FR" baseline="0" dirty="0" smtClean="0"/>
              <a:t> are made on the basis of sensitive information </a:t>
            </a:r>
            <a:r>
              <a:rPr lang="fr-FR" baseline="0" dirty="0" err="1" smtClean="0"/>
              <a:t>such</a:t>
            </a:r>
            <a:r>
              <a:rPr lang="fr-FR" baseline="0" dirty="0" smtClean="0"/>
              <a:t> as race</a:t>
            </a:r>
          </a:p>
          <a:p>
            <a:pPr marL="171450" indent="-171450">
              <a:buFontTx/>
              <a:buChar char="-"/>
            </a:pPr>
            <a:r>
              <a:rPr lang="en-US" sz="1200" b="0" i="0" kern="1200" dirty="0" smtClean="0">
                <a:solidFill>
                  <a:schemeClr val="tx1"/>
                </a:solidFill>
                <a:effectLst/>
                <a:latin typeface="+mn-lt"/>
                <a:ea typeface="+mn-ea"/>
                <a:cs typeface="+mn-cs"/>
              </a:rPr>
              <a:t>Personalized pricing is not against the law unless it helps a company take over and dominate a market, </a:t>
            </a:r>
            <a:endParaRPr lang="fr-FR" baseline="0" dirty="0" smtClean="0"/>
          </a:p>
          <a:p>
            <a:pPr marL="171450" indent="-171450">
              <a:buFontTx/>
              <a:buChar char="-"/>
            </a:pPr>
            <a:r>
              <a:rPr lang="fr-FR" baseline="0" dirty="0" smtClean="0"/>
              <a:t>76% of American </a:t>
            </a:r>
            <a:r>
              <a:rPr lang="fr-FR" baseline="0" dirty="0" err="1" smtClean="0"/>
              <a:t>customers</a:t>
            </a:r>
            <a:r>
              <a:rPr lang="fr-FR" baseline="0" dirty="0" smtClean="0"/>
              <a:t> </a:t>
            </a:r>
            <a:r>
              <a:rPr lang="fr-FR" baseline="0" dirty="0" err="1" smtClean="0"/>
              <a:t>would</a:t>
            </a:r>
            <a:r>
              <a:rPr lang="fr-FR" baseline="0" dirty="0" smtClean="0"/>
              <a:t> </a:t>
            </a:r>
            <a:r>
              <a:rPr lang="fr-FR" baseline="0" dirty="0" err="1" smtClean="0"/>
              <a:t>be</a:t>
            </a:r>
            <a:r>
              <a:rPr lang="fr-FR" baseline="0" dirty="0" smtClean="0"/>
              <a:t> </a:t>
            </a:r>
            <a:r>
              <a:rPr lang="fr-FR" baseline="0" dirty="0" err="1" smtClean="0"/>
              <a:t>annoyed</a:t>
            </a:r>
            <a:r>
              <a:rPr lang="fr-FR" baseline="0" dirty="0" smtClean="0"/>
              <a:t> if </a:t>
            </a:r>
            <a:r>
              <a:rPr lang="fr-FR" baseline="0" dirty="0" err="1" smtClean="0"/>
              <a:t>they</a:t>
            </a:r>
            <a:r>
              <a:rPr lang="fr-FR" baseline="0" dirty="0" smtClean="0"/>
              <a:t> </a:t>
            </a:r>
            <a:r>
              <a:rPr lang="fr-FR" baseline="0" dirty="0" err="1" smtClean="0"/>
              <a:t>found</a:t>
            </a:r>
            <a:r>
              <a:rPr lang="fr-FR" baseline="0" dirty="0" smtClean="0"/>
              <a:t> out </a:t>
            </a:r>
            <a:r>
              <a:rPr lang="fr-FR" baseline="0" dirty="0" err="1" smtClean="0"/>
              <a:t>that</a:t>
            </a:r>
            <a:r>
              <a:rPr lang="fr-FR" baseline="0" dirty="0" smtClean="0"/>
              <a:t> </a:t>
            </a:r>
            <a:r>
              <a:rPr lang="fr-FR" baseline="0" dirty="0" err="1" smtClean="0"/>
              <a:t>they</a:t>
            </a:r>
            <a:r>
              <a:rPr lang="fr-FR" baseline="0" dirty="0" smtClean="0"/>
              <a:t> </a:t>
            </a:r>
            <a:r>
              <a:rPr lang="fr-FR" baseline="0" dirty="0" err="1" smtClean="0"/>
              <a:t>paid</a:t>
            </a:r>
            <a:r>
              <a:rPr lang="fr-FR" baseline="0" dirty="0" smtClean="0"/>
              <a:t> a </a:t>
            </a:r>
            <a:r>
              <a:rPr lang="fr-FR" baseline="0" dirty="0" err="1" smtClean="0"/>
              <a:t>different</a:t>
            </a:r>
            <a:r>
              <a:rPr lang="fr-FR" baseline="0" dirty="0" smtClean="0"/>
              <a:t> </a:t>
            </a:r>
            <a:r>
              <a:rPr lang="fr-FR" baseline="0" dirty="0" err="1" smtClean="0"/>
              <a:t>price</a:t>
            </a:r>
            <a:r>
              <a:rPr lang="fr-FR" baseline="0" dirty="0" smtClean="0"/>
              <a:t> for the </a:t>
            </a:r>
            <a:r>
              <a:rPr lang="fr-FR" baseline="0" dirty="0" err="1" smtClean="0"/>
              <a:t>same</a:t>
            </a:r>
            <a:r>
              <a:rPr lang="fr-FR" baseline="0" dirty="0" smtClean="0"/>
              <a:t> </a:t>
            </a:r>
            <a:r>
              <a:rPr lang="fr-FR" baseline="0" dirty="0" err="1" smtClean="0"/>
              <a:t>product</a:t>
            </a:r>
            <a:r>
              <a:rPr lang="fr-FR" baseline="0" dirty="0" smtClean="0"/>
              <a:t>, and the </a:t>
            </a:r>
            <a:r>
              <a:rPr lang="fr-FR" baseline="0" dirty="0" err="1" smtClean="0"/>
              <a:t>majority</a:t>
            </a:r>
            <a:r>
              <a:rPr lang="fr-FR" baseline="0" dirty="0" smtClean="0"/>
              <a:t> of </a:t>
            </a:r>
            <a:r>
              <a:rPr lang="fr-FR" baseline="0" dirty="0" err="1" smtClean="0"/>
              <a:t>customers</a:t>
            </a:r>
            <a:r>
              <a:rPr lang="fr-FR" baseline="0" dirty="0" smtClean="0"/>
              <a:t> </a:t>
            </a:r>
            <a:r>
              <a:rPr lang="fr-FR" baseline="0" dirty="0" err="1" smtClean="0"/>
              <a:t>think</a:t>
            </a:r>
            <a:r>
              <a:rPr lang="fr-FR" baseline="0" dirty="0" smtClean="0"/>
              <a:t> </a:t>
            </a:r>
            <a:r>
              <a:rPr lang="fr-FR" baseline="0" dirty="0" err="1" smtClean="0"/>
              <a:t>that</a:t>
            </a:r>
            <a:r>
              <a:rPr lang="fr-FR" baseline="0" dirty="0" smtClean="0"/>
              <a:t> the practice of </a:t>
            </a:r>
            <a:r>
              <a:rPr lang="fr-FR" baseline="0" dirty="0" err="1" smtClean="0"/>
              <a:t>price</a:t>
            </a:r>
            <a:r>
              <a:rPr lang="fr-FR" baseline="0" dirty="0" smtClean="0"/>
              <a:t> discrimination </a:t>
            </a:r>
            <a:r>
              <a:rPr lang="fr-FR" baseline="0" dirty="0" err="1" smtClean="0"/>
              <a:t>is</a:t>
            </a:r>
            <a:r>
              <a:rPr lang="fr-FR" baseline="0" dirty="0" smtClean="0"/>
              <a:t> </a:t>
            </a:r>
            <a:r>
              <a:rPr lang="fr-FR" baseline="0" dirty="0" err="1" smtClean="0"/>
              <a:t>illiegage</a:t>
            </a:r>
            <a:r>
              <a:rPr lang="fr-FR" baseline="0" dirty="0" smtClean="0"/>
              <a:t>, but </a:t>
            </a:r>
            <a:r>
              <a:rPr lang="fr-FR" baseline="0" dirty="0" err="1" smtClean="0"/>
              <a:t>it</a:t>
            </a:r>
            <a:r>
              <a:rPr lang="fr-FR" baseline="0" dirty="0" smtClean="0"/>
              <a:t> </a:t>
            </a:r>
            <a:r>
              <a:rPr lang="fr-FR" baseline="0" dirty="0" err="1" smtClean="0"/>
              <a:t>is</a:t>
            </a:r>
            <a:r>
              <a:rPr lang="fr-FR" baseline="0" dirty="0" smtClean="0"/>
              <a:t> not</a:t>
            </a:r>
          </a:p>
          <a:p>
            <a:pPr marL="171450" indent="-171450">
              <a:buFontTx/>
              <a:buChar char="-"/>
            </a:pPr>
            <a:endParaRPr lang="fr-FR" baseline="0" dirty="0" smtClean="0"/>
          </a:p>
          <a:p>
            <a:pPr marL="171450" indent="-171450">
              <a:buFontTx/>
              <a:buChar char="-"/>
            </a:pPr>
            <a:r>
              <a:rPr lang="fr-FR" baseline="0" dirty="0" smtClean="0"/>
              <a:t>PD </a:t>
            </a:r>
            <a:r>
              <a:rPr lang="fr-FR" baseline="0" dirty="0" err="1" smtClean="0"/>
              <a:t>gives</a:t>
            </a:r>
            <a:r>
              <a:rPr lang="fr-FR" baseline="0" dirty="0" smtClean="0"/>
              <a:t> </a:t>
            </a:r>
            <a:r>
              <a:rPr lang="fr-FR" baseline="0" dirty="0" err="1" smtClean="0"/>
              <a:t>rise</a:t>
            </a:r>
            <a:r>
              <a:rPr lang="fr-FR" baseline="0" dirty="0" smtClean="0"/>
              <a:t> to </a:t>
            </a:r>
            <a:r>
              <a:rPr lang="fr-FR" baseline="0" dirty="0" err="1" smtClean="0"/>
              <a:t>several</a:t>
            </a:r>
            <a:r>
              <a:rPr lang="fr-FR" baseline="0" dirty="0" smtClean="0"/>
              <a:t> </a:t>
            </a:r>
            <a:r>
              <a:rPr lang="fr-FR" baseline="0" dirty="0" err="1" smtClean="0"/>
              <a:t>ethical</a:t>
            </a:r>
            <a:r>
              <a:rPr lang="fr-FR" baseline="0" dirty="0" smtClean="0"/>
              <a:t> and </a:t>
            </a:r>
            <a:r>
              <a:rPr lang="fr-FR" baseline="0" dirty="0" err="1" smtClean="0"/>
              <a:t>legal</a:t>
            </a:r>
            <a:r>
              <a:rPr lang="fr-FR" baseline="0" dirty="0" smtClean="0"/>
              <a:t> questions: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There </a:t>
            </a:r>
            <a:r>
              <a:rPr lang="fr-FR" baseline="0" dirty="0" err="1" smtClean="0"/>
              <a:t>is</a:t>
            </a:r>
            <a:r>
              <a:rPr lang="fr-FR" baseline="0" dirty="0" smtClean="0"/>
              <a:t> </a:t>
            </a:r>
            <a:r>
              <a:rPr lang="fr-FR" baseline="0" dirty="0" err="1" smtClean="0"/>
              <a:t>lack</a:t>
            </a:r>
            <a:r>
              <a:rPr lang="fr-FR" baseline="0" dirty="0" smtClean="0"/>
              <a:t> of </a:t>
            </a:r>
            <a:r>
              <a:rPr lang="fr-FR" baseline="0" dirty="0" err="1" smtClean="0"/>
              <a:t>transparency</a:t>
            </a:r>
            <a:r>
              <a:rPr lang="fr-FR" baseline="0" dirty="0" smtClean="0"/>
              <a:t>,  </a:t>
            </a:r>
            <a:r>
              <a:rPr lang="fr-FR" baseline="0" dirty="0" err="1" smtClean="0"/>
              <a:t>algorithms</a:t>
            </a:r>
            <a:r>
              <a:rPr lang="fr-FR" baseline="0" dirty="0" smtClean="0"/>
              <a:t> and </a:t>
            </a:r>
            <a:r>
              <a:rPr lang="fr-FR" baseline="0" dirty="0" err="1" smtClean="0"/>
              <a:t>features</a:t>
            </a:r>
            <a:r>
              <a:rPr lang="fr-FR" baseline="0" dirty="0" smtClean="0"/>
              <a:t> </a:t>
            </a:r>
            <a:r>
              <a:rPr lang="fr-FR" baseline="0" dirty="0" err="1" smtClean="0"/>
              <a:t>used</a:t>
            </a:r>
            <a:r>
              <a:rPr lang="fr-FR" baseline="0" dirty="0" smtClean="0"/>
              <a:t> are not </a:t>
            </a:r>
            <a:r>
              <a:rPr lang="fr-FR" baseline="0" dirty="0" err="1" smtClean="0"/>
              <a:t>publicly</a:t>
            </a:r>
            <a:r>
              <a:rPr lang="fr-FR" baseline="0" dirty="0" smtClean="0"/>
              <a:t> </a:t>
            </a:r>
            <a:r>
              <a:rPr lang="fr-FR" baseline="0" dirty="0" err="1" smtClean="0"/>
              <a:t>disclosed</a:t>
            </a:r>
            <a:r>
              <a:rPr lang="fr-FR" baseline="0" dirty="0" smtClean="0"/>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It </a:t>
            </a:r>
            <a:r>
              <a:rPr lang="fr-FR" baseline="0" dirty="0" err="1" smtClean="0"/>
              <a:t>is</a:t>
            </a:r>
            <a:r>
              <a:rPr lang="fr-FR" baseline="0" dirty="0" smtClean="0"/>
              <a:t> </a:t>
            </a:r>
            <a:r>
              <a:rPr lang="fr-FR" baseline="0" dirty="0" err="1" smtClean="0"/>
              <a:t>unclear</a:t>
            </a:r>
            <a:r>
              <a:rPr lang="fr-FR" baseline="0" dirty="0" smtClean="0"/>
              <a:t> how </a:t>
            </a:r>
            <a:r>
              <a:rPr lang="fr-FR" baseline="0" dirty="0" err="1" smtClean="0"/>
              <a:t>widespread</a:t>
            </a:r>
            <a:r>
              <a:rPr lang="fr-FR" baseline="0" dirty="0" smtClean="0"/>
              <a:t> </a:t>
            </a:r>
            <a:r>
              <a:rPr lang="fr-FR" baseline="0" dirty="0" err="1" smtClean="0"/>
              <a:t>is</a:t>
            </a:r>
            <a:r>
              <a:rPr lang="fr-FR" baseline="0" dirty="0" smtClean="0"/>
              <a:t> the practice of </a:t>
            </a:r>
            <a:r>
              <a:rPr lang="fr-FR" baseline="0" dirty="0" err="1" smtClean="0"/>
              <a:t>discriminating</a:t>
            </a:r>
            <a:r>
              <a:rPr lang="fr-FR" baseline="0" dirty="0" smtClean="0"/>
              <a:t> on </a:t>
            </a:r>
            <a:r>
              <a:rPr lang="fr-FR" baseline="0" dirty="0" err="1" smtClean="0"/>
              <a:t>prices</a:t>
            </a:r>
            <a:r>
              <a:rPr lang="fr-FR" baseline="0" dirty="0" smtClean="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err="1" smtClean="0"/>
              <a:t>What</a:t>
            </a:r>
            <a:r>
              <a:rPr lang="fr-FR" baseline="0" dirty="0" smtClean="0"/>
              <a:t> </a:t>
            </a:r>
            <a:r>
              <a:rPr lang="fr-FR" baseline="0" dirty="0" err="1" smtClean="0"/>
              <a:t>customer</a:t>
            </a:r>
            <a:r>
              <a:rPr lang="fr-FR" baseline="0" dirty="0" smtClean="0"/>
              <a:t> information </a:t>
            </a:r>
            <a:r>
              <a:rPr lang="fr-FR" baseline="0" dirty="0" err="1" smtClean="0"/>
              <a:t>is</a:t>
            </a:r>
            <a:r>
              <a:rPr lang="fr-FR" baseline="0" dirty="0" smtClean="0"/>
              <a:t> </a:t>
            </a:r>
            <a:r>
              <a:rPr lang="fr-FR" baseline="0" dirty="0" err="1" smtClean="0"/>
              <a:t>used</a:t>
            </a:r>
            <a:r>
              <a:rPr lang="fr-FR" baseline="0" dirty="0" smtClean="0"/>
              <a:t> ? By how </a:t>
            </a:r>
            <a:r>
              <a:rPr lang="fr-FR" baseline="0" dirty="0" err="1" smtClean="0"/>
              <a:t>much</a:t>
            </a:r>
            <a:r>
              <a:rPr lang="fr-FR" baseline="0" dirty="0" smtClean="0"/>
              <a:t> are </a:t>
            </a:r>
            <a:r>
              <a:rPr lang="fr-FR" baseline="0" dirty="0" err="1" smtClean="0"/>
              <a:t>personalized</a:t>
            </a:r>
            <a:r>
              <a:rPr lang="fr-FR" baseline="0" dirty="0" smtClean="0"/>
              <a:t> </a:t>
            </a:r>
            <a:r>
              <a:rPr lang="fr-FR" baseline="0" dirty="0" err="1" smtClean="0"/>
              <a:t>prices</a:t>
            </a:r>
            <a:r>
              <a:rPr lang="fr-FR" baseline="0" dirty="0" smtClean="0"/>
              <a:t> </a:t>
            </a:r>
            <a:r>
              <a:rPr lang="fr-FR" baseline="0" dirty="0" err="1" smtClean="0"/>
              <a:t>different</a:t>
            </a:r>
            <a:r>
              <a:rPr lang="fr-FR" baseline="0" dirty="0" smtClean="0"/>
              <a:t> </a:t>
            </a:r>
            <a:r>
              <a:rPr lang="fr-FR" baseline="0" dirty="0" err="1" smtClean="0"/>
              <a:t>from</a:t>
            </a:r>
            <a:r>
              <a:rPr lang="fr-FR" baseline="0" dirty="0" smtClean="0"/>
              <a:t> the normal </a:t>
            </a:r>
            <a:r>
              <a:rPr lang="fr-FR" baseline="0" dirty="0" err="1" smtClean="0"/>
              <a:t>price</a:t>
            </a:r>
            <a:r>
              <a:rPr lang="fr-FR" baseline="0" dirty="0" smtClean="0"/>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As a </a:t>
            </a:r>
            <a:r>
              <a:rPr lang="fr-FR" baseline="0" dirty="0" err="1" smtClean="0"/>
              <a:t>customer</a:t>
            </a:r>
            <a:r>
              <a:rPr lang="fr-FR" baseline="0" dirty="0" smtClean="0"/>
              <a:t>, impossible to know </a:t>
            </a:r>
            <a:r>
              <a:rPr lang="fr-FR" baseline="0" dirty="0" err="1" smtClean="0"/>
              <a:t>whether</a:t>
            </a:r>
            <a:r>
              <a:rPr lang="fr-FR" baseline="0" dirty="0" smtClean="0"/>
              <a:t> </a:t>
            </a:r>
            <a:r>
              <a:rPr lang="fr-FR" baseline="0" dirty="0" err="1" smtClean="0"/>
              <a:t>prices</a:t>
            </a:r>
            <a:r>
              <a:rPr lang="fr-FR" baseline="0" dirty="0" smtClean="0"/>
              <a:t> </a:t>
            </a:r>
            <a:r>
              <a:rPr lang="fr-FR" baseline="0" dirty="0" err="1" smtClean="0"/>
              <a:t>being</a:t>
            </a:r>
            <a:r>
              <a:rPr lang="fr-FR" baseline="0" dirty="0" smtClean="0"/>
              <a:t> </a:t>
            </a:r>
            <a:r>
              <a:rPr lang="fr-FR" baseline="0" dirty="0" err="1" smtClean="0"/>
              <a:t>shown</a:t>
            </a:r>
            <a:r>
              <a:rPr lang="fr-FR" baseline="0" dirty="0" smtClean="0"/>
              <a:t> have in </a:t>
            </a:r>
            <a:r>
              <a:rPr lang="fr-FR" baseline="0" dirty="0" err="1" smtClean="0"/>
              <a:t>fact</a:t>
            </a:r>
            <a:r>
              <a:rPr lang="fr-FR" baseline="0" dirty="0" smtClean="0"/>
              <a:t> </a:t>
            </a:r>
            <a:r>
              <a:rPr lang="fr-FR" baseline="0" dirty="0" err="1" smtClean="0"/>
              <a:t>being</a:t>
            </a:r>
            <a:r>
              <a:rPr lang="fr-FR" baseline="0" dirty="0" smtClean="0"/>
              <a:t> </a:t>
            </a:r>
            <a:r>
              <a:rPr lang="fr-FR" baseline="0" dirty="0" err="1" smtClean="0"/>
              <a:t>altered</a:t>
            </a:r>
            <a:r>
              <a:rPr lang="fr-FR" baseline="0" dirty="0" smtClean="0"/>
              <a:t> or if </a:t>
            </a:r>
            <a:r>
              <a:rPr lang="fr-FR" baseline="0" dirty="0" err="1" smtClean="0"/>
              <a:t>cheaper</a:t>
            </a:r>
            <a:r>
              <a:rPr lang="fr-FR" baseline="0" dirty="0" smtClean="0"/>
              <a:t> </a:t>
            </a:r>
            <a:r>
              <a:rPr lang="fr-FR" baseline="0" dirty="0" err="1" smtClean="0"/>
              <a:t>products</a:t>
            </a:r>
            <a:r>
              <a:rPr lang="fr-FR" baseline="0" dirty="0" smtClean="0"/>
              <a:t> have been </a:t>
            </a:r>
            <a:r>
              <a:rPr lang="fr-FR" baseline="0" dirty="0" err="1" smtClean="0"/>
              <a:t>hidden</a:t>
            </a:r>
            <a:r>
              <a:rPr lang="fr-FR" baseline="0" dirty="0" smtClean="0"/>
              <a:t> </a:t>
            </a:r>
            <a:r>
              <a:rPr lang="fr-FR" baseline="0" dirty="0" err="1" smtClean="0"/>
              <a:t>from</a:t>
            </a:r>
            <a:r>
              <a:rPr lang="fr-FR" baseline="0" dirty="0" smtClean="0"/>
              <a:t> </a:t>
            </a:r>
            <a:r>
              <a:rPr lang="fr-FR" baseline="0" dirty="0" err="1" smtClean="0"/>
              <a:t>search</a:t>
            </a:r>
            <a:r>
              <a:rPr lang="fr-FR" baseline="0" dirty="0" smtClean="0"/>
              <a:t> </a:t>
            </a:r>
            <a:r>
              <a:rPr lang="fr-FR" baseline="0" dirty="0" err="1" smtClean="0"/>
              <a:t>results</a:t>
            </a:r>
            <a:endParaRPr lang="fr-FR"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Is </a:t>
            </a:r>
            <a:r>
              <a:rPr lang="fr-FR" baseline="0" dirty="0" err="1" smtClean="0"/>
              <a:t>it</a:t>
            </a:r>
            <a:r>
              <a:rPr lang="fr-FR" baseline="0" dirty="0" smtClean="0"/>
              <a:t> </a:t>
            </a:r>
            <a:r>
              <a:rPr lang="fr-FR" baseline="0" dirty="0" err="1" smtClean="0"/>
              <a:t>fair</a:t>
            </a:r>
            <a:r>
              <a:rPr lang="fr-FR" baseline="0" dirty="0" smtClean="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Notion of an </a:t>
            </a:r>
            <a:r>
              <a:rPr lang="fr-FR" baseline="0" dirty="0" err="1" smtClean="0"/>
              <a:t>unbiased</a:t>
            </a:r>
            <a:r>
              <a:rPr lang="fr-FR" baseline="0" dirty="0" smtClean="0"/>
              <a:t>, </a:t>
            </a:r>
            <a:r>
              <a:rPr lang="fr-FR" baseline="0" dirty="0" err="1" smtClean="0"/>
              <a:t>impersonal</a:t>
            </a:r>
            <a:r>
              <a:rPr lang="fr-FR" baseline="0" dirty="0" smtClean="0"/>
              <a:t> internet </a:t>
            </a:r>
            <a:r>
              <a:rPr lang="fr-FR" baseline="0" dirty="0" err="1" smtClean="0"/>
              <a:t>is</a:t>
            </a:r>
            <a:r>
              <a:rPr lang="fr-FR" baseline="0" dirty="0" smtClean="0"/>
              <a:t> </a:t>
            </a:r>
            <a:r>
              <a:rPr lang="fr-FR" baseline="0" dirty="0" err="1" smtClean="0"/>
              <a:t>fast</a:t>
            </a:r>
            <a:r>
              <a:rPr lang="fr-FR" baseline="0" dirty="0" smtClean="0"/>
              <a:t> </a:t>
            </a:r>
            <a:r>
              <a:rPr lang="fr-FR" baseline="0" dirty="0" err="1" smtClean="0"/>
              <a:t>giving</a:t>
            </a:r>
            <a:r>
              <a:rPr lang="fr-FR" baseline="0" dirty="0" smtClean="0"/>
              <a:t> </a:t>
            </a:r>
            <a:r>
              <a:rPr lang="fr-FR" baseline="0" dirty="0" err="1" smtClean="0"/>
              <a:t>way</a:t>
            </a:r>
            <a:r>
              <a:rPr lang="fr-FR" baseline="0" dirty="0" smtClean="0"/>
              <a:t> to an online world, </a:t>
            </a:r>
            <a:r>
              <a:rPr lang="fr-FR" baseline="0" dirty="0" err="1" smtClean="0"/>
              <a:t>which</a:t>
            </a:r>
            <a:r>
              <a:rPr lang="fr-FR" baseline="0" dirty="0" smtClean="0"/>
              <a:t> </a:t>
            </a:r>
            <a:r>
              <a:rPr lang="fr-FR" baseline="0" dirty="0" err="1" smtClean="0"/>
              <a:t>is</a:t>
            </a:r>
            <a:r>
              <a:rPr lang="fr-FR" baseline="0" dirty="0" smtClean="0"/>
              <a:t> </a:t>
            </a:r>
            <a:r>
              <a:rPr lang="fr-FR" baseline="0" dirty="0" err="1" smtClean="0"/>
              <a:t>getting</a:t>
            </a:r>
            <a:r>
              <a:rPr lang="fr-FR" baseline="0" dirty="0" smtClean="0"/>
              <a:t> </a:t>
            </a:r>
            <a:r>
              <a:rPr lang="fr-FR" baseline="0" dirty="0" err="1" smtClean="0"/>
              <a:t>tailored</a:t>
            </a:r>
            <a:r>
              <a:rPr lang="fr-FR" baseline="0" dirty="0" smtClean="0"/>
              <a:t> and </a:t>
            </a:r>
            <a:r>
              <a:rPr lang="fr-FR" baseline="0" dirty="0" err="1" smtClean="0"/>
              <a:t>targeted</a:t>
            </a:r>
            <a:endParaRPr lang="fr-FR"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smtClean="0">
                <a:solidFill>
                  <a:schemeClr val="tx1"/>
                </a:solidFill>
                <a:effectLst/>
                <a:latin typeface="+mn-lt"/>
                <a:ea typeface="+mn-ea"/>
                <a:cs typeface="+mn-cs"/>
              </a:rPr>
              <a:t>How does the regulator monitor what the consumer marketplace is like if every consumer is their own marketplace?</a:t>
            </a:r>
            <a:endParaRPr lang="fr-FR" baseline="0" dirty="0" smtClean="0"/>
          </a:p>
          <a:p>
            <a:pPr marL="171450" indent="-171450">
              <a:buFontTx/>
              <a:buChar char="-"/>
            </a:pPr>
            <a:r>
              <a:rPr lang="fr-FR" baseline="0" dirty="0" smtClean="0"/>
              <a:t>(</a:t>
            </a:r>
            <a:r>
              <a:rPr lang="fr-FR" baseline="0" dirty="0" err="1" smtClean="0"/>
              <a:t>even</a:t>
            </a:r>
            <a:r>
              <a:rPr lang="fr-FR" baseline="0" dirty="0" smtClean="0"/>
              <a:t> if </a:t>
            </a:r>
            <a:r>
              <a:rPr lang="fr-FR" baseline="0" dirty="0" err="1" smtClean="0"/>
              <a:t>law</a:t>
            </a:r>
            <a:r>
              <a:rPr lang="fr-FR" baseline="0" dirty="0" smtClean="0"/>
              <a:t> </a:t>
            </a:r>
            <a:r>
              <a:rPr lang="fr-FR" baseline="0" dirty="0" err="1" smtClean="0"/>
              <a:t>exists</a:t>
            </a:r>
            <a:r>
              <a:rPr lang="fr-FR" baseline="0" dirty="0" smtClean="0"/>
              <a:t>) </a:t>
            </a:r>
            <a:r>
              <a:rPr lang="en-US" sz="1200" b="0" i="0" kern="1200" dirty="0" smtClean="0">
                <a:solidFill>
                  <a:schemeClr val="tx1"/>
                </a:solidFill>
                <a:effectLst/>
                <a:latin typeface="+mn-lt"/>
                <a:ea typeface="+mn-ea"/>
                <a:cs typeface="+mn-cs"/>
              </a:rPr>
              <a:t>The Competition Bureau, for example, has a lot of great laws in theory, but it's difficult to apply those laws when every consumer gets a different experience," </a:t>
            </a:r>
            <a:endParaRPr lang="fr-FR" baseline="0" dirty="0" smtClean="0"/>
          </a:p>
          <a:p>
            <a:pPr marL="171450" indent="-171450">
              <a:buFontTx/>
              <a:buChar char="-"/>
            </a:pPr>
            <a:endParaRPr lang="fr-FR" baseline="0" dirty="0" smtClean="0"/>
          </a:p>
          <a:p>
            <a:pPr marL="171450" indent="-171450">
              <a:buFontTx/>
              <a:buChar char="-"/>
            </a:pPr>
            <a:endParaRPr lang="fr-FR" baseline="0" dirty="0" smtClean="0"/>
          </a:p>
          <a:p>
            <a:pPr marL="171450" indent="-171450">
              <a:buFontTx/>
              <a:buChar char="-"/>
            </a:pPr>
            <a:r>
              <a:rPr lang="en-US" sz="1200" b="0" i="0" kern="1200" dirty="0" smtClean="0">
                <a:solidFill>
                  <a:schemeClr val="tx1"/>
                </a:solidFill>
                <a:effectLst/>
                <a:latin typeface="+mn-lt"/>
                <a:ea typeface="+mn-ea"/>
                <a:cs typeface="+mn-cs"/>
              </a:rPr>
              <a:t>"What I've seen consistently is consumers saying, I want two things simultaneously: personalized recommendations — I want retailers to show me things that are relevant to me — but I also want privacy,</a:t>
            </a:r>
            <a:endParaRPr lang="fr-FR" baseline="0" dirty="0" smtClean="0"/>
          </a:p>
          <a:p>
            <a:pPr marL="171450" indent="-171450">
              <a:buFontTx/>
              <a:buChar char="-"/>
            </a:pPr>
            <a:endParaRPr lang="fr-FR" baseline="0" dirty="0" smtClean="0"/>
          </a:p>
          <a:p>
            <a:pPr marL="171450" indent="-171450">
              <a:buFontTx/>
              <a:buChar char="-"/>
            </a:pPr>
            <a:endParaRPr lang="fr-FR" baseline="0" dirty="0" smtClean="0"/>
          </a:p>
          <a:p>
            <a:endParaRPr lang="fr-FR" baseline="0" dirty="0" smtClean="0"/>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14</a:t>
            </a:fld>
            <a:endParaRPr lang="fr-BE"/>
          </a:p>
        </p:txBody>
      </p:sp>
    </p:spTree>
    <p:extLst>
      <p:ext uri="{BB962C8B-B14F-4D97-AF65-F5344CB8AC3E}">
        <p14:creationId xmlns:p14="http://schemas.microsoft.com/office/powerpoint/2010/main" val="158778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baseline="0" dirty="0" smtClean="0"/>
              <a:t>In </a:t>
            </a:r>
            <a:r>
              <a:rPr lang="fr-FR" baseline="0" dirty="0" err="1" smtClean="0"/>
              <a:t>another</a:t>
            </a:r>
            <a:r>
              <a:rPr lang="fr-FR" baseline="0" dirty="0" smtClean="0"/>
              <a:t> case, the </a:t>
            </a:r>
            <a:r>
              <a:rPr lang="fr-FR" baseline="0" dirty="0" err="1" smtClean="0"/>
              <a:t>travel</a:t>
            </a:r>
            <a:r>
              <a:rPr lang="fr-FR" baseline="0" dirty="0" smtClean="0"/>
              <a:t> </a:t>
            </a:r>
            <a:r>
              <a:rPr lang="fr-FR" baseline="0" dirty="0" err="1" smtClean="0"/>
              <a:t>website</a:t>
            </a:r>
            <a:r>
              <a:rPr lang="fr-FR" baseline="0" dirty="0" smtClean="0"/>
              <a:t>, </a:t>
            </a:r>
            <a:r>
              <a:rPr lang="fr-FR" baseline="0" dirty="0" err="1" smtClean="0"/>
              <a:t>tavelvelocity</a:t>
            </a:r>
            <a:r>
              <a:rPr lang="fr-FR" baseline="0" dirty="0" smtClean="0"/>
              <a:t> </a:t>
            </a:r>
            <a:r>
              <a:rPr lang="fr-FR" baseline="0" dirty="0" err="1" smtClean="0"/>
              <a:t>was</a:t>
            </a:r>
            <a:r>
              <a:rPr lang="fr-FR" baseline="0" dirty="0" smtClean="0"/>
              <a:t> </a:t>
            </a:r>
            <a:r>
              <a:rPr lang="fr-FR" baseline="0" dirty="0" err="1" smtClean="0"/>
              <a:t>found</a:t>
            </a:r>
            <a:r>
              <a:rPr lang="fr-FR" baseline="0" dirty="0" smtClean="0"/>
              <a:t> to </a:t>
            </a:r>
            <a:r>
              <a:rPr lang="fr-FR" baseline="0" dirty="0" err="1" smtClean="0"/>
              <a:t>discriminate</a:t>
            </a:r>
            <a:r>
              <a:rPr lang="fr-FR" baseline="0" dirty="0" smtClean="0"/>
              <a:t> </a:t>
            </a:r>
            <a:r>
              <a:rPr lang="fr-FR" baseline="0" dirty="0" err="1" smtClean="0"/>
              <a:t>users</a:t>
            </a:r>
            <a:r>
              <a:rPr lang="fr-FR" baseline="0" dirty="0" smtClean="0"/>
              <a:t> </a:t>
            </a:r>
            <a:r>
              <a:rPr lang="fr-FR" baseline="0" dirty="0" err="1" smtClean="0"/>
              <a:t>based</a:t>
            </a:r>
            <a:r>
              <a:rPr lang="fr-FR" baseline="0" dirty="0" smtClean="0"/>
              <a:t> on </a:t>
            </a:r>
            <a:r>
              <a:rPr lang="fr-FR" baseline="0" dirty="0" err="1" smtClean="0"/>
              <a:t>their</a:t>
            </a:r>
            <a:r>
              <a:rPr lang="fr-FR" baseline="0" dirty="0" smtClean="0"/>
              <a:t> </a:t>
            </a:r>
            <a:r>
              <a:rPr lang="fr-FR" baseline="0" dirty="0" err="1" smtClean="0"/>
              <a:t>browesers</a:t>
            </a:r>
            <a:r>
              <a:rPr lang="fr-FR" baseline="0" dirty="0" smtClean="0"/>
              <a:t> (Firefox, IE), type of OS (Windows, </a:t>
            </a:r>
            <a:r>
              <a:rPr lang="fr-FR" baseline="0" dirty="0" err="1" smtClean="0"/>
              <a:t>Osx</a:t>
            </a:r>
            <a:r>
              <a:rPr lang="fr-FR" baseline="0" dirty="0" smtClean="0"/>
              <a:t>, </a:t>
            </a:r>
            <a:r>
              <a:rPr lang="fr-FR" baseline="0" dirty="0" err="1" smtClean="0"/>
              <a:t>IoS</a:t>
            </a:r>
            <a:r>
              <a:rPr lang="fr-FR" baseline="0" dirty="0" smtClean="0"/>
              <a:t>) and </a:t>
            </a:r>
            <a:r>
              <a:rPr lang="fr-FR" baseline="0" dirty="0" err="1" smtClean="0"/>
              <a:t>whether</a:t>
            </a:r>
            <a:r>
              <a:rPr lang="fr-FR" baseline="0" dirty="0" smtClean="0"/>
              <a:t> </a:t>
            </a:r>
            <a:r>
              <a:rPr lang="fr-FR" baseline="0" dirty="0" err="1" smtClean="0"/>
              <a:t>they</a:t>
            </a:r>
            <a:r>
              <a:rPr lang="fr-FR" baseline="0" dirty="0" smtClean="0"/>
              <a:t> user </a:t>
            </a:r>
            <a:r>
              <a:rPr lang="fr-FR" baseline="0" dirty="0" err="1" smtClean="0"/>
              <a:t>had</a:t>
            </a:r>
            <a:r>
              <a:rPr lang="fr-FR" baseline="0" dirty="0" smtClean="0"/>
              <a:t> </a:t>
            </a:r>
            <a:r>
              <a:rPr lang="fr-FR" baseline="0" dirty="0" err="1" smtClean="0"/>
              <a:t>logged</a:t>
            </a:r>
            <a:r>
              <a:rPr lang="fr-FR" baseline="0" dirty="0" smtClean="0"/>
              <a:t> in to the site.</a:t>
            </a:r>
          </a:p>
          <a:p>
            <a:pPr marL="171450" indent="-171450">
              <a:buFontTx/>
              <a:buChar char="-"/>
            </a:pPr>
            <a:endParaRPr lang="fr-FR" baseline="0" dirty="0" smtClean="0"/>
          </a:p>
          <a:p>
            <a:pPr marL="171450" indent="-171450">
              <a:buFontTx/>
              <a:buChar char="-"/>
            </a:pPr>
            <a:r>
              <a:rPr lang="fr-FR" baseline="0" dirty="0" err="1" smtClean="0"/>
              <a:t>Fianlly</a:t>
            </a:r>
            <a:r>
              <a:rPr lang="fr-FR" baseline="0" dirty="0" smtClean="0"/>
              <a:t>, </a:t>
            </a:r>
            <a:r>
              <a:rPr lang="fr-FR" baseline="0" dirty="0" err="1" smtClean="0"/>
              <a:t>we</a:t>
            </a:r>
            <a:r>
              <a:rPr lang="fr-FR" baseline="0" dirty="0" smtClean="0"/>
              <a:t> have the </a:t>
            </a:r>
            <a:r>
              <a:rPr lang="fr-FR" baseline="0" dirty="0" err="1" smtClean="0"/>
              <a:t>famous</a:t>
            </a:r>
            <a:r>
              <a:rPr lang="fr-FR" baseline="0" dirty="0" smtClean="0"/>
              <a:t> case of Amazon.com in the </a:t>
            </a:r>
            <a:r>
              <a:rPr lang="fr-FR" baseline="0" dirty="0" err="1" smtClean="0"/>
              <a:t>year</a:t>
            </a:r>
            <a:r>
              <a:rPr lang="fr-FR" baseline="0" dirty="0" smtClean="0"/>
              <a:t> 2000. A user </a:t>
            </a:r>
            <a:r>
              <a:rPr lang="fr-FR" baseline="0" dirty="0" err="1" smtClean="0"/>
              <a:t>found</a:t>
            </a:r>
            <a:r>
              <a:rPr lang="fr-FR" baseline="0" dirty="0" smtClean="0"/>
              <a:t> out </a:t>
            </a:r>
            <a:r>
              <a:rPr lang="fr-FR" baseline="0" dirty="0" err="1" smtClean="0"/>
              <a:t>that</a:t>
            </a:r>
            <a:r>
              <a:rPr lang="fr-FR" baseline="0" dirty="0" smtClean="0"/>
              <a:t> by </a:t>
            </a:r>
            <a:r>
              <a:rPr lang="fr-FR" baseline="0" dirty="0" err="1" smtClean="0"/>
              <a:t>deleting</a:t>
            </a:r>
            <a:r>
              <a:rPr lang="fr-FR" baseline="0" dirty="0" smtClean="0"/>
              <a:t> clearing </a:t>
            </a:r>
            <a:r>
              <a:rPr lang="fr-FR" baseline="0" dirty="0" err="1" smtClean="0"/>
              <a:t>his</a:t>
            </a:r>
            <a:r>
              <a:rPr lang="fr-FR" baseline="0" dirty="0" smtClean="0"/>
              <a:t> </a:t>
            </a:r>
            <a:r>
              <a:rPr lang="fr-FR" baseline="0" dirty="0" err="1" smtClean="0"/>
              <a:t>browers’s</a:t>
            </a:r>
            <a:r>
              <a:rPr lang="fr-FR" baseline="0" dirty="0" smtClean="0"/>
              <a:t> cache and </a:t>
            </a:r>
            <a:r>
              <a:rPr lang="fr-FR" baseline="0" dirty="0" err="1" smtClean="0"/>
              <a:t>deleting</a:t>
            </a:r>
            <a:r>
              <a:rPr lang="fr-FR" baseline="0" dirty="0" smtClean="0"/>
              <a:t> cookies, the </a:t>
            </a:r>
            <a:r>
              <a:rPr lang="fr-FR" baseline="0" dirty="0" err="1" smtClean="0"/>
              <a:t>prices</a:t>
            </a:r>
            <a:r>
              <a:rPr lang="fr-FR" baseline="0" dirty="0" smtClean="0"/>
              <a:t> </a:t>
            </a:r>
            <a:r>
              <a:rPr lang="fr-FR" baseline="0" dirty="0" err="1" smtClean="0"/>
              <a:t>ofa</a:t>
            </a:r>
            <a:r>
              <a:rPr lang="fr-FR" baseline="0" dirty="0" smtClean="0"/>
              <a:t> DVD on Amazon </a:t>
            </a:r>
            <a:r>
              <a:rPr lang="fr-FR" baseline="0" dirty="0" err="1" smtClean="0"/>
              <a:t>dropped</a:t>
            </a:r>
            <a:r>
              <a:rPr lang="fr-FR" baseline="0" dirty="0" smtClean="0"/>
              <a:t> </a:t>
            </a:r>
            <a:r>
              <a:rPr lang="fr-FR" baseline="0" dirty="0" err="1" smtClean="0"/>
              <a:t>from</a:t>
            </a:r>
            <a:r>
              <a:rPr lang="fr-FR" baseline="0" dirty="0" smtClean="0"/>
              <a:t> </a:t>
            </a:r>
            <a:r>
              <a:rPr lang="en-US" baseline="0" dirty="0" smtClean="0"/>
              <a:t>from $26.24 to $22.74</a:t>
            </a:r>
            <a:r>
              <a:rPr lang="fr-FR" baseline="0" dirty="0" smtClean="0"/>
              <a:t> </a:t>
            </a:r>
          </a:p>
          <a:p>
            <a:pPr marL="171450" indent="-171450">
              <a:buFontTx/>
              <a:buChar char="-"/>
            </a:pPr>
            <a:r>
              <a:rPr lang="fr-FR" baseline="0" dirty="0" smtClean="0"/>
              <a:t>Amazon </a:t>
            </a:r>
            <a:r>
              <a:rPr lang="fr-FR" baseline="0" dirty="0" err="1" smtClean="0"/>
              <a:t>later</a:t>
            </a:r>
            <a:r>
              <a:rPr lang="fr-FR" baseline="0" dirty="0" smtClean="0"/>
              <a:t> </a:t>
            </a:r>
            <a:r>
              <a:rPr lang="fr-FR" baseline="0" dirty="0" err="1" smtClean="0"/>
              <a:t>stated</a:t>
            </a:r>
            <a:r>
              <a:rPr lang="fr-FR" baseline="0" dirty="0" smtClean="0"/>
              <a:t> </a:t>
            </a:r>
            <a:r>
              <a:rPr lang="fr-FR" baseline="0" dirty="0" err="1" smtClean="0"/>
              <a:t>that</a:t>
            </a:r>
            <a:r>
              <a:rPr lang="fr-FR" baseline="0" dirty="0" smtClean="0"/>
              <a:t> the </a:t>
            </a:r>
            <a:r>
              <a:rPr lang="fr-FR" baseline="0" dirty="0" err="1" smtClean="0"/>
              <a:t>price</a:t>
            </a:r>
            <a:r>
              <a:rPr lang="fr-FR" baseline="0" dirty="0" smtClean="0"/>
              <a:t> </a:t>
            </a:r>
            <a:r>
              <a:rPr lang="fr-FR" baseline="0" dirty="0" err="1" smtClean="0"/>
              <a:t>difference</a:t>
            </a:r>
            <a:r>
              <a:rPr lang="fr-FR" baseline="0" dirty="0" smtClean="0"/>
              <a:t> </a:t>
            </a:r>
            <a:r>
              <a:rPr lang="fr-FR" baseline="0" dirty="0" err="1" smtClean="0"/>
              <a:t>was</a:t>
            </a:r>
            <a:r>
              <a:rPr lang="fr-FR" baseline="0" dirty="0" smtClean="0"/>
              <a:t> due to a </a:t>
            </a:r>
            <a:r>
              <a:rPr lang="fr-FR" baseline="0" dirty="0" err="1" smtClean="0"/>
              <a:t>random</a:t>
            </a:r>
            <a:r>
              <a:rPr lang="fr-FR" baseline="0" dirty="0" smtClean="0"/>
              <a:t> </a:t>
            </a:r>
            <a:r>
              <a:rPr lang="fr-FR" baseline="0" dirty="0" err="1" smtClean="0"/>
              <a:t>price</a:t>
            </a:r>
            <a:r>
              <a:rPr lang="fr-FR" baseline="0" dirty="0" smtClean="0"/>
              <a:t> test, and </a:t>
            </a:r>
            <a:r>
              <a:rPr lang="fr-FR" baseline="0" dirty="0" err="1" smtClean="0"/>
              <a:t>offered</a:t>
            </a:r>
            <a:r>
              <a:rPr lang="fr-FR" baseline="0" dirty="0" smtClean="0"/>
              <a:t> to </a:t>
            </a:r>
            <a:r>
              <a:rPr lang="fr-FR" baseline="0" dirty="0" err="1" smtClean="0"/>
              <a:t>refund</a:t>
            </a:r>
            <a:r>
              <a:rPr lang="fr-FR" baseline="0" dirty="0" smtClean="0"/>
              <a:t> all </a:t>
            </a:r>
            <a:r>
              <a:rPr lang="fr-FR" baseline="0" dirty="0" err="1" smtClean="0"/>
              <a:t>customers</a:t>
            </a:r>
            <a:r>
              <a:rPr lang="fr-FR" baseline="0" dirty="0" smtClean="0"/>
              <a:t> </a:t>
            </a:r>
            <a:r>
              <a:rPr lang="fr-FR" baseline="0" dirty="0" err="1" smtClean="0"/>
              <a:t>who</a:t>
            </a:r>
            <a:r>
              <a:rPr lang="fr-FR" baseline="0" dirty="0" smtClean="0"/>
              <a:t> </a:t>
            </a:r>
            <a:r>
              <a:rPr lang="fr-FR" baseline="0" dirty="0" err="1" smtClean="0"/>
              <a:t>had</a:t>
            </a:r>
            <a:r>
              <a:rPr lang="fr-FR" baseline="0" dirty="0" smtClean="0"/>
              <a:t> </a:t>
            </a:r>
            <a:r>
              <a:rPr lang="fr-FR" baseline="0" dirty="0" err="1" smtClean="0"/>
              <a:t>paid</a:t>
            </a:r>
            <a:r>
              <a:rPr lang="fr-FR" baseline="0" dirty="0" smtClean="0"/>
              <a:t> a </a:t>
            </a:r>
            <a:r>
              <a:rPr lang="fr-FR" baseline="0" dirty="0" err="1" smtClean="0"/>
              <a:t>hidher</a:t>
            </a:r>
            <a:r>
              <a:rPr lang="fr-FR" baseline="0" dirty="0" smtClean="0"/>
              <a:t> </a:t>
            </a:r>
            <a:r>
              <a:rPr lang="fr-FR" baseline="0" dirty="0" err="1" smtClean="0"/>
              <a:t>price</a:t>
            </a:r>
            <a:r>
              <a:rPr lang="fr-FR" baseline="0" dirty="0" smtClean="0"/>
              <a:t>.</a:t>
            </a:r>
          </a:p>
          <a:p>
            <a:pPr marL="171450" indent="-171450">
              <a:buFontTx/>
              <a:buChar char="-"/>
            </a:pPr>
            <a:endParaRPr lang="fr-FR" baseline="0" dirty="0" smtClean="0"/>
          </a:p>
          <a:p>
            <a:pPr marL="171450" indent="-171450">
              <a:buFontTx/>
              <a:buChar char="-"/>
            </a:pPr>
            <a:endParaRPr lang="fr-FR" baseline="0" dirty="0" smtClean="0"/>
          </a:p>
          <a:p>
            <a:pPr marL="171450" indent="-171450">
              <a:buFontTx/>
              <a:buChar char="-"/>
            </a:pPr>
            <a:endParaRPr lang="fr-FR" baseline="0" dirty="0" smtClean="0"/>
          </a:p>
          <a:p>
            <a:pPr marL="171450" indent="-171450">
              <a:buFontTx/>
              <a:buChar char="-"/>
            </a:pPr>
            <a:r>
              <a:rPr lang="fr-FR" baseline="0" dirty="0" smtClean="0"/>
              <a:t>Amazon case in 2000:</a:t>
            </a:r>
          </a:p>
          <a:p>
            <a:pPr marL="171450" indent="-171450">
              <a:buFontTx/>
              <a:buChar char="-"/>
            </a:pPr>
            <a:r>
              <a:rPr lang="en-US" baseline="0" dirty="0" smtClean="0"/>
              <a:t> Amazon in 2000, when one online buyer deliberately cleared the cache before buying a DVD. The so called smartly designed website recognized him as a new user and showed lower prices to lure him. He reported a gain of $3.5 after deleting the cookies.</a:t>
            </a:r>
            <a:endParaRPr lang="fr-FR" baseline="0" dirty="0" smtClean="0"/>
          </a:p>
          <a:p>
            <a:pPr marL="171450" indent="-171450">
              <a:buFontTx/>
              <a:buChar char="-"/>
            </a:pPr>
            <a:r>
              <a:rPr lang="en-US" baseline="0" dirty="0" smtClean="0"/>
              <a:t>In September 2000, Amazon.com outraged some customers when its own price discrimination was revealed. One buyer reportedly deleted the cookies on his computer that identified him as a regular Amazon customer. The result? He watched the price of a DVD offered to him for sale drop from $26.24 to $22.74.</a:t>
            </a:r>
          </a:p>
          <a:p>
            <a:pPr marL="171450" indent="-171450">
              <a:buFontTx/>
              <a:buChar char="-"/>
            </a:pPr>
            <a:endParaRPr lang="en-US" baseline="0" dirty="0" smtClean="0"/>
          </a:p>
          <a:p>
            <a:pPr marL="171450" indent="-171450">
              <a:buFontTx/>
              <a:buChar char="-"/>
            </a:pPr>
            <a:r>
              <a:rPr lang="en-US" baseline="0" dirty="0" smtClean="0"/>
              <a:t>The company said the difference was the result of a random price test and offered to refund customers who paid the higher prices. And apparently, Amazon had experimented with such random price tests more than once: Consumers also discovered in 2000 that Amazon was using dynamic pricing when customers comparing prices on a "bargain-hunter" Web site discovered that Amazon was randomly offering the Diamond Rio MP3 player for up to $51 less than its usual $233.95 price.</a:t>
            </a:r>
            <a:endParaRPr lang="fr-FR" baseline="0" dirty="0" smtClean="0"/>
          </a:p>
          <a:p>
            <a:pPr marL="171450" indent="-171450">
              <a:buFontTx/>
              <a:buChar char="-"/>
            </a:pPr>
            <a:endParaRPr lang="fr-FR" baseline="0" dirty="0" smtClean="0"/>
          </a:p>
          <a:p>
            <a:pPr marL="171450" indent="-171450">
              <a:buFontTx/>
              <a:buChar char="-"/>
            </a:pPr>
            <a:r>
              <a:rPr lang="fr-FR" baseline="0" dirty="0" smtClean="0"/>
              <a:t>Machine </a:t>
            </a:r>
            <a:r>
              <a:rPr lang="fr-FR" baseline="0" dirty="0" err="1" smtClean="0"/>
              <a:t>learning</a:t>
            </a:r>
            <a:r>
              <a:rPr lang="fr-FR" baseline="0" dirty="0" smtClean="0"/>
              <a:t> (and revenue and </a:t>
            </a:r>
            <a:r>
              <a:rPr lang="fr-FR" baseline="0" dirty="0" err="1" smtClean="0"/>
              <a:t>yield</a:t>
            </a:r>
            <a:r>
              <a:rPr lang="fr-FR" baseline="0" dirty="0" smtClean="0"/>
              <a:t> management) are at the basis of </a:t>
            </a:r>
            <a:r>
              <a:rPr lang="fr-FR" baseline="0" dirty="0" err="1" smtClean="0"/>
              <a:t>personalized</a:t>
            </a:r>
            <a:r>
              <a:rPr lang="fr-FR" baseline="0" dirty="0" smtClean="0"/>
              <a:t> </a:t>
            </a:r>
            <a:r>
              <a:rPr lang="fr-FR" baseline="0" dirty="0" err="1" smtClean="0"/>
              <a:t>pricing</a:t>
            </a:r>
            <a:r>
              <a:rPr lang="fr-FR" baseline="0" dirty="0" smtClean="0"/>
              <a:t> and </a:t>
            </a:r>
            <a:r>
              <a:rPr lang="fr-FR" baseline="0" dirty="0" err="1" smtClean="0"/>
              <a:t>predicting</a:t>
            </a:r>
            <a:r>
              <a:rPr lang="fr-FR" baseline="0" dirty="0" smtClean="0"/>
              <a:t> the WTP.</a:t>
            </a:r>
          </a:p>
          <a:p>
            <a:pPr marL="171450" indent="-171450">
              <a:buFontTx/>
              <a:buChar char="-"/>
            </a:pPr>
            <a:endParaRPr lang="fr-FR" baseline="0" dirty="0" smtClean="0"/>
          </a:p>
          <a:p>
            <a:pPr marL="171450" indent="-171450">
              <a:buFontTx/>
              <a:buChar char="-"/>
            </a:pPr>
            <a:r>
              <a:rPr lang="fr-FR" baseline="0" dirty="0" err="1" smtClean="0"/>
              <a:t>Even</a:t>
            </a:r>
            <a:r>
              <a:rPr lang="fr-FR" baseline="0" dirty="0" smtClean="0"/>
              <a:t> </a:t>
            </a:r>
            <a:r>
              <a:rPr lang="fr-FR" baseline="0" dirty="0" err="1" smtClean="0"/>
              <a:t>though</a:t>
            </a:r>
            <a:r>
              <a:rPr lang="fr-FR" baseline="0" dirty="0" smtClean="0"/>
              <a:t>  </a:t>
            </a:r>
            <a:r>
              <a:rPr lang="fr-FR" baseline="0" dirty="0" err="1" smtClean="0"/>
              <a:t>offering</a:t>
            </a:r>
            <a:r>
              <a:rPr lang="fr-FR" baseline="0" dirty="0" smtClean="0"/>
              <a:t> </a:t>
            </a:r>
            <a:r>
              <a:rPr lang="fr-FR" baseline="0" dirty="0" err="1" smtClean="0"/>
              <a:t>different</a:t>
            </a:r>
            <a:r>
              <a:rPr lang="fr-FR" baseline="0" dirty="0" smtClean="0"/>
              <a:t> </a:t>
            </a:r>
            <a:r>
              <a:rPr lang="fr-FR" baseline="0" dirty="0" err="1" smtClean="0"/>
              <a:t>prices</a:t>
            </a:r>
            <a:r>
              <a:rPr lang="fr-FR" baseline="0" dirty="0" smtClean="0"/>
              <a:t> to </a:t>
            </a:r>
            <a:r>
              <a:rPr lang="fr-FR" baseline="0" dirty="0" err="1" smtClean="0"/>
              <a:t>different</a:t>
            </a:r>
            <a:r>
              <a:rPr lang="fr-FR" baseline="0" dirty="0" smtClean="0"/>
              <a:t> </a:t>
            </a:r>
            <a:r>
              <a:rPr lang="fr-FR" baseline="0" dirty="0" err="1" smtClean="0"/>
              <a:t>customers</a:t>
            </a:r>
            <a:r>
              <a:rPr lang="fr-FR" baseline="0" dirty="0" smtClean="0"/>
              <a:t> </a:t>
            </a:r>
            <a:r>
              <a:rPr lang="fr-FR" baseline="0" dirty="0" err="1" smtClean="0"/>
              <a:t>is</a:t>
            </a:r>
            <a:r>
              <a:rPr lang="fr-FR" baseline="0" dirty="0" smtClean="0"/>
              <a:t> </a:t>
            </a:r>
            <a:r>
              <a:rPr lang="fr-FR" baseline="0" dirty="0" err="1" smtClean="0"/>
              <a:t>legal</a:t>
            </a:r>
            <a:r>
              <a:rPr lang="fr-FR" baseline="0" dirty="0" smtClean="0"/>
              <a:t>, </a:t>
            </a:r>
            <a:r>
              <a:rPr lang="fr-FR" baseline="0" dirty="0" err="1" smtClean="0"/>
              <a:t>except</a:t>
            </a:r>
            <a:r>
              <a:rPr lang="fr-FR" baseline="0" dirty="0" smtClean="0"/>
              <a:t> </a:t>
            </a:r>
            <a:r>
              <a:rPr lang="fr-FR" baseline="0" dirty="0" err="1" smtClean="0"/>
              <a:t>is</a:t>
            </a:r>
            <a:r>
              <a:rPr lang="fr-FR" baseline="0" dirty="0" smtClean="0"/>
              <a:t> </a:t>
            </a:r>
            <a:r>
              <a:rPr lang="fr-FR" baseline="0" dirty="0" err="1" smtClean="0"/>
              <a:t>such</a:t>
            </a:r>
            <a:r>
              <a:rPr lang="fr-FR" baseline="0" dirty="0" smtClean="0"/>
              <a:t> </a:t>
            </a:r>
            <a:r>
              <a:rPr lang="fr-FR" baseline="0" dirty="0" err="1" smtClean="0"/>
              <a:t>offers</a:t>
            </a:r>
            <a:r>
              <a:rPr lang="fr-FR" baseline="0" dirty="0" smtClean="0"/>
              <a:t> are made on the basis of sensitive information </a:t>
            </a:r>
            <a:r>
              <a:rPr lang="fr-FR" baseline="0" dirty="0" err="1" smtClean="0"/>
              <a:t>such</a:t>
            </a:r>
            <a:r>
              <a:rPr lang="fr-FR" baseline="0" dirty="0" smtClean="0"/>
              <a:t> as race</a:t>
            </a:r>
          </a:p>
          <a:p>
            <a:pPr marL="171450" indent="-171450">
              <a:buFontTx/>
              <a:buChar char="-"/>
            </a:pPr>
            <a:r>
              <a:rPr lang="en-US" sz="1200" b="0" i="0" kern="1200" dirty="0" smtClean="0">
                <a:solidFill>
                  <a:schemeClr val="tx1"/>
                </a:solidFill>
                <a:effectLst/>
                <a:latin typeface="+mn-lt"/>
                <a:ea typeface="+mn-ea"/>
                <a:cs typeface="+mn-cs"/>
              </a:rPr>
              <a:t>Personalized pricing is not against the law unless it helps a company take over and dominate a market, </a:t>
            </a:r>
            <a:endParaRPr lang="fr-FR" baseline="0" dirty="0" smtClean="0"/>
          </a:p>
          <a:p>
            <a:pPr marL="171450" indent="-171450">
              <a:buFontTx/>
              <a:buChar char="-"/>
            </a:pPr>
            <a:r>
              <a:rPr lang="fr-FR" baseline="0" dirty="0" smtClean="0"/>
              <a:t>76% of American </a:t>
            </a:r>
            <a:r>
              <a:rPr lang="fr-FR" baseline="0" dirty="0" err="1" smtClean="0"/>
              <a:t>customers</a:t>
            </a:r>
            <a:r>
              <a:rPr lang="fr-FR" baseline="0" dirty="0" smtClean="0"/>
              <a:t> </a:t>
            </a:r>
            <a:r>
              <a:rPr lang="fr-FR" baseline="0" dirty="0" err="1" smtClean="0"/>
              <a:t>would</a:t>
            </a:r>
            <a:r>
              <a:rPr lang="fr-FR" baseline="0" dirty="0" smtClean="0"/>
              <a:t> </a:t>
            </a:r>
            <a:r>
              <a:rPr lang="fr-FR" baseline="0" dirty="0" err="1" smtClean="0"/>
              <a:t>be</a:t>
            </a:r>
            <a:r>
              <a:rPr lang="fr-FR" baseline="0" dirty="0" smtClean="0"/>
              <a:t> </a:t>
            </a:r>
            <a:r>
              <a:rPr lang="fr-FR" baseline="0" dirty="0" err="1" smtClean="0"/>
              <a:t>annoyed</a:t>
            </a:r>
            <a:r>
              <a:rPr lang="fr-FR" baseline="0" dirty="0" smtClean="0"/>
              <a:t> if </a:t>
            </a:r>
            <a:r>
              <a:rPr lang="fr-FR" baseline="0" dirty="0" err="1" smtClean="0"/>
              <a:t>they</a:t>
            </a:r>
            <a:r>
              <a:rPr lang="fr-FR" baseline="0" dirty="0" smtClean="0"/>
              <a:t> </a:t>
            </a:r>
            <a:r>
              <a:rPr lang="fr-FR" baseline="0" dirty="0" err="1" smtClean="0"/>
              <a:t>found</a:t>
            </a:r>
            <a:r>
              <a:rPr lang="fr-FR" baseline="0" dirty="0" smtClean="0"/>
              <a:t> out </a:t>
            </a:r>
            <a:r>
              <a:rPr lang="fr-FR" baseline="0" dirty="0" err="1" smtClean="0"/>
              <a:t>that</a:t>
            </a:r>
            <a:r>
              <a:rPr lang="fr-FR" baseline="0" dirty="0" smtClean="0"/>
              <a:t> </a:t>
            </a:r>
            <a:r>
              <a:rPr lang="fr-FR" baseline="0" dirty="0" err="1" smtClean="0"/>
              <a:t>they</a:t>
            </a:r>
            <a:r>
              <a:rPr lang="fr-FR" baseline="0" dirty="0" smtClean="0"/>
              <a:t> </a:t>
            </a:r>
            <a:r>
              <a:rPr lang="fr-FR" baseline="0" dirty="0" err="1" smtClean="0"/>
              <a:t>paid</a:t>
            </a:r>
            <a:r>
              <a:rPr lang="fr-FR" baseline="0" dirty="0" smtClean="0"/>
              <a:t> a </a:t>
            </a:r>
            <a:r>
              <a:rPr lang="fr-FR" baseline="0" dirty="0" err="1" smtClean="0"/>
              <a:t>different</a:t>
            </a:r>
            <a:r>
              <a:rPr lang="fr-FR" baseline="0" dirty="0" smtClean="0"/>
              <a:t> </a:t>
            </a:r>
            <a:r>
              <a:rPr lang="fr-FR" baseline="0" dirty="0" err="1" smtClean="0"/>
              <a:t>price</a:t>
            </a:r>
            <a:r>
              <a:rPr lang="fr-FR" baseline="0" dirty="0" smtClean="0"/>
              <a:t> for the </a:t>
            </a:r>
            <a:r>
              <a:rPr lang="fr-FR" baseline="0" dirty="0" err="1" smtClean="0"/>
              <a:t>same</a:t>
            </a:r>
            <a:r>
              <a:rPr lang="fr-FR" baseline="0" dirty="0" smtClean="0"/>
              <a:t> </a:t>
            </a:r>
            <a:r>
              <a:rPr lang="fr-FR" baseline="0" dirty="0" err="1" smtClean="0"/>
              <a:t>product</a:t>
            </a:r>
            <a:r>
              <a:rPr lang="fr-FR" baseline="0" dirty="0" smtClean="0"/>
              <a:t>, and the </a:t>
            </a:r>
            <a:r>
              <a:rPr lang="fr-FR" baseline="0" dirty="0" err="1" smtClean="0"/>
              <a:t>majority</a:t>
            </a:r>
            <a:r>
              <a:rPr lang="fr-FR" baseline="0" dirty="0" smtClean="0"/>
              <a:t> of </a:t>
            </a:r>
            <a:r>
              <a:rPr lang="fr-FR" baseline="0" dirty="0" err="1" smtClean="0"/>
              <a:t>customers</a:t>
            </a:r>
            <a:r>
              <a:rPr lang="fr-FR" baseline="0" dirty="0" smtClean="0"/>
              <a:t> </a:t>
            </a:r>
            <a:r>
              <a:rPr lang="fr-FR" baseline="0" dirty="0" err="1" smtClean="0"/>
              <a:t>think</a:t>
            </a:r>
            <a:r>
              <a:rPr lang="fr-FR" baseline="0" dirty="0" smtClean="0"/>
              <a:t> </a:t>
            </a:r>
            <a:r>
              <a:rPr lang="fr-FR" baseline="0" dirty="0" err="1" smtClean="0"/>
              <a:t>that</a:t>
            </a:r>
            <a:r>
              <a:rPr lang="fr-FR" baseline="0" dirty="0" smtClean="0"/>
              <a:t> the practice of </a:t>
            </a:r>
            <a:r>
              <a:rPr lang="fr-FR" baseline="0" dirty="0" err="1" smtClean="0"/>
              <a:t>price</a:t>
            </a:r>
            <a:r>
              <a:rPr lang="fr-FR" baseline="0" dirty="0" smtClean="0"/>
              <a:t> discrimination </a:t>
            </a:r>
            <a:r>
              <a:rPr lang="fr-FR" baseline="0" dirty="0" err="1" smtClean="0"/>
              <a:t>is</a:t>
            </a:r>
            <a:r>
              <a:rPr lang="fr-FR" baseline="0" dirty="0" smtClean="0"/>
              <a:t> </a:t>
            </a:r>
            <a:r>
              <a:rPr lang="fr-FR" baseline="0" dirty="0" err="1" smtClean="0"/>
              <a:t>illiegage</a:t>
            </a:r>
            <a:r>
              <a:rPr lang="fr-FR" baseline="0" dirty="0" smtClean="0"/>
              <a:t>, but </a:t>
            </a:r>
            <a:r>
              <a:rPr lang="fr-FR" baseline="0" dirty="0" err="1" smtClean="0"/>
              <a:t>it</a:t>
            </a:r>
            <a:r>
              <a:rPr lang="fr-FR" baseline="0" dirty="0" smtClean="0"/>
              <a:t> </a:t>
            </a:r>
            <a:r>
              <a:rPr lang="fr-FR" baseline="0" dirty="0" err="1" smtClean="0"/>
              <a:t>is</a:t>
            </a:r>
            <a:r>
              <a:rPr lang="fr-FR" baseline="0" dirty="0" smtClean="0"/>
              <a:t> not</a:t>
            </a:r>
          </a:p>
          <a:p>
            <a:pPr marL="171450" indent="-171450">
              <a:buFontTx/>
              <a:buChar char="-"/>
            </a:pPr>
            <a:endParaRPr lang="fr-FR" baseline="0" dirty="0" smtClean="0"/>
          </a:p>
          <a:p>
            <a:pPr marL="171450" indent="-171450">
              <a:buFontTx/>
              <a:buChar char="-"/>
            </a:pPr>
            <a:r>
              <a:rPr lang="fr-FR" baseline="0" dirty="0" smtClean="0"/>
              <a:t>PD </a:t>
            </a:r>
            <a:r>
              <a:rPr lang="fr-FR" baseline="0" dirty="0" err="1" smtClean="0"/>
              <a:t>gives</a:t>
            </a:r>
            <a:r>
              <a:rPr lang="fr-FR" baseline="0" dirty="0" smtClean="0"/>
              <a:t> </a:t>
            </a:r>
            <a:r>
              <a:rPr lang="fr-FR" baseline="0" dirty="0" err="1" smtClean="0"/>
              <a:t>rise</a:t>
            </a:r>
            <a:r>
              <a:rPr lang="fr-FR" baseline="0" dirty="0" smtClean="0"/>
              <a:t> to </a:t>
            </a:r>
            <a:r>
              <a:rPr lang="fr-FR" baseline="0" dirty="0" err="1" smtClean="0"/>
              <a:t>several</a:t>
            </a:r>
            <a:r>
              <a:rPr lang="fr-FR" baseline="0" dirty="0" smtClean="0"/>
              <a:t> </a:t>
            </a:r>
            <a:r>
              <a:rPr lang="fr-FR" baseline="0" dirty="0" err="1" smtClean="0"/>
              <a:t>ethical</a:t>
            </a:r>
            <a:r>
              <a:rPr lang="fr-FR" baseline="0" dirty="0" smtClean="0"/>
              <a:t> and </a:t>
            </a:r>
            <a:r>
              <a:rPr lang="fr-FR" baseline="0" dirty="0" err="1" smtClean="0"/>
              <a:t>legal</a:t>
            </a:r>
            <a:r>
              <a:rPr lang="fr-FR" baseline="0" dirty="0" smtClean="0"/>
              <a:t> questions: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There </a:t>
            </a:r>
            <a:r>
              <a:rPr lang="fr-FR" baseline="0" dirty="0" err="1" smtClean="0"/>
              <a:t>is</a:t>
            </a:r>
            <a:r>
              <a:rPr lang="fr-FR" baseline="0" dirty="0" smtClean="0"/>
              <a:t> </a:t>
            </a:r>
            <a:r>
              <a:rPr lang="fr-FR" baseline="0" dirty="0" err="1" smtClean="0"/>
              <a:t>lack</a:t>
            </a:r>
            <a:r>
              <a:rPr lang="fr-FR" baseline="0" dirty="0" smtClean="0"/>
              <a:t> of </a:t>
            </a:r>
            <a:r>
              <a:rPr lang="fr-FR" baseline="0" dirty="0" err="1" smtClean="0"/>
              <a:t>transparency</a:t>
            </a:r>
            <a:r>
              <a:rPr lang="fr-FR" baseline="0" dirty="0" smtClean="0"/>
              <a:t>,  </a:t>
            </a:r>
            <a:r>
              <a:rPr lang="fr-FR" baseline="0" dirty="0" err="1" smtClean="0"/>
              <a:t>algorithms</a:t>
            </a:r>
            <a:r>
              <a:rPr lang="fr-FR" baseline="0" dirty="0" smtClean="0"/>
              <a:t> and </a:t>
            </a:r>
            <a:r>
              <a:rPr lang="fr-FR" baseline="0" dirty="0" err="1" smtClean="0"/>
              <a:t>features</a:t>
            </a:r>
            <a:r>
              <a:rPr lang="fr-FR" baseline="0" dirty="0" smtClean="0"/>
              <a:t> </a:t>
            </a:r>
            <a:r>
              <a:rPr lang="fr-FR" baseline="0" dirty="0" err="1" smtClean="0"/>
              <a:t>used</a:t>
            </a:r>
            <a:r>
              <a:rPr lang="fr-FR" baseline="0" dirty="0" smtClean="0"/>
              <a:t> are not </a:t>
            </a:r>
            <a:r>
              <a:rPr lang="fr-FR" baseline="0" dirty="0" err="1" smtClean="0"/>
              <a:t>publicly</a:t>
            </a:r>
            <a:r>
              <a:rPr lang="fr-FR" baseline="0" dirty="0" smtClean="0"/>
              <a:t> </a:t>
            </a:r>
            <a:r>
              <a:rPr lang="fr-FR" baseline="0" dirty="0" err="1" smtClean="0"/>
              <a:t>disclosed</a:t>
            </a:r>
            <a:r>
              <a:rPr lang="fr-FR" baseline="0" dirty="0" smtClean="0"/>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It </a:t>
            </a:r>
            <a:r>
              <a:rPr lang="fr-FR" baseline="0" dirty="0" err="1" smtClean="0"/>
              <a:t>is</a:t>
            </a:r>
            <a:r>
              <a:rPr lang="fr-FR" baseline="0" dirty="0" smtClean="0"/>
              <a:t> </a:t>
            </a:r>
            <a:r>
              <a:rPr lang="fr-FR" baseline="0" dirty="0" err="1" smtClean="0"/>
              <a:t>unclear</a:t>
            </a:r>
            <a:r>
              <a:rPr lang="fr-FR" baseline="0" dirty="0" smtClean="0"/>
              <a:t> how </a:t>
            </a:r>
            <a:r>
              <a:rPr lang="fr-FR" baseline="0" dirty="0" err="1" smtClean="0"/>
              <a:t>widespread</a:t>
            </a:r>
            <a:r>
              <a:rPr lang="fr-FR" baseline="0" dirty="0" smtClean="0"/>
              <a:t> </a:t>
            </a:r>
            <a:r>
              <a:rPr lang="fr-FR" baseline="0" dirty="0" err="1" smtClean="0"/>
              <a:t>is</a:t>
            </a:r>
            <a:r>
              <a:rPr lang="fr-FR" baseline="0" dirty="0" smtClean="0"/>
              <a:t> the practice of </a:t>
            </a:r>
            <a:r>
              <a:rPr lang="fr-FR" baseline="0" dirty="0" err="1" smtClean="0"/>
              <a:t>discriminating</a:t>
            </a:r>
            <a:r>
              <a:rPr lang="fr-FR" baseline="0" dirty="0" smtClean="0"/>
              <a:t> on </a:t>
            </a:r>
            <a:r>
              <a:rPr lang="fr-FR" baseline="0" dirty="0" err="1" smtClean="0"/>
              <a:t>prices</a:t>
            </a:r>
            <a:r>
              <a:rPr lang="fr-FR" baseline="0" dirty="0" smtClean="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err="1" smtClean="0"/>
              <a:t>What</a:t>
            </a:r>
            <a:r>
              <a:rPr lang="fr-FR" baseline="0" dirty="0" smtClean="0"/>
              <a:t> </a:t>
            </a:r>
            <a:r>
              <a:rPr lang="fr-FR" baseline="0" dirty="0" err="1" smtClean="0"/>
              <a:t>customer</a:t>
            </a:r>
            <a:r>
              <a:rPr lang="fr-FR" baseline="0" dirty="0" smtClean="0"/>
              <a:t> information </a:t>
            </a:r>
            <a:r>
              <a:rPr lang="fr-FR" baseline="0" dirty="0" err="1" smtClean="0"/>
              <a:t>is</a:t>
            </a:r>
            <a:r>
              <a:rPr lang="fr-FR" baseline="0" dirty="0" smtClean="0"/>
              <a:t> </a:t>
            </a:r>
            <a:r>
              <a:rPr lang="fr-FR" baseline="0" dirty="0" err="1" smtClean="0"/>
              <a:t>used</a:t>
            </a:r>
            <a:r>
              <a:rPr lang="fr-FR" baseline="0" dirty="0" smtClean="0"/>
              <a:t> ? By how </a:t>
            </a:r>
            <a:r>
              <a:rPr lang="fr-FR" baseline="0" dirty="0" err="1" smtClean="0"/>
              <a:t>much</a:t>
            </a:r>
            <a:r>
              <a:rPr lang="fr-FR" baseline="0" dirty="0" smtClean="0"/>
              <a:t> are </a:t>
            </a:r>
            <a:r>
              <a:rPr lang="fr-FR" baseline="0" dirty="0" err="1" smtClean="0"/>
              <a:t>personalized</a:t>
            </a:r>
            <a:r>
              <a:rPr lang="fr-FR" baseline="0" dirty="0" smtClean="0"/>
              <a:t> </a:t>
            </a:r>
            <a:r>
              <a:rPr lang="fr-FR" baseline="0" dirty="0" err="1" smtClean="0"/>
              <a:t>prices</a:t>
            </a:r>
            <a:r>
              <a:rPr lang="fr-FR" baseline="0" dirty="0" smtClean="0"/>
              <a:t> </a:t>
            </a:r>
            <a:r>
              <a:rPr lang="fr-FR" baseline="0" dirty="0" err="1" smtClean="0"/>
              <a:t>different</a:t>
            </a:r>
            <a:r>
              <a:rPr lang="fr-FR" baseline="0" dirty="0" smtClean="0"/>
              <a:t> </a:t>
            </a:r>
            <a:r>
              <a:rPr lang="fr-FR" baseline="0" dirty="0" err="1" smtClean="0"/>
              <a:t>from</a:t>
            </a:r>
            <a:r>
              <a:rPr lang="fr-FR" baseline="0" dirty="0" smtClean="0"/>
              <a:t> the normal </a:t>
            </a:r>
            <a:r>
              <a:rPr lang="fr-FR" baseline="0" dirty="0" err="1" smtClean="0"/>
              <a:t>price</a:t>
            </a:r>
            <a:r>
              <a:rPr lang="fr-FR" baseline="0" dirty="0" smtClean="0"/>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As a </a:t>
            </a:r>
            <a:r>
              <a:rPr lang="fr-FR" baseline="0" dirty="0" err="1" smtClean="0"/>
              <a:t>customer</a:t>
            </a:r>
            <a:r>
              <a:rPr lang="fr-FR" baseline="0" dirty="0" smtClean="0"/>
              <a:t>, impossible to know </a:t>
            </a:r>
            <a:r>
              <a:rPr lang="fr-FR" baseline="0" dirty="0" err="1" smtClean="0"/>
              <a:t>whether</a:t>
            </a:r>
            <a:r>
              <a:rPr lang="fr-FR" baseline="0" dirty="0" smtClean="0"/>
              <a:t> </a:t>
            </a:r>
            <a:r>
              <a:rPr lang="fr-FR" baseline="0" dirty="0" err="1" smtClean="0"/>
              <a:t>prices</a:t>
            </a:r>
            <a:r>
              <a:rPr lang="fr-FR" baseline="0" dirty="0" smtClean="0"/>
              <a:t> </a:t>
            </a:r>
            <a:r>
              <a:rPr lang="fr-FR" baseline="0" dirty="0" err="1" smtClean="0"/>
              <a:t>being</a:t>
            </a:r>
            <a:r>
              <a:rPr lang="fr-FR" baseline="0" dirty="0" smtClean="0"/>
              <a:t> </a:t>
            </a:r>
            <a:r>
              <a:rPr lang="fr-FR" baseline="0" dirty="0" err="1" smtClean="0"/>
              <a:t>shown</a:t>
            </a:r>
            <a:r>
              <a:rPr lang="fr-FR" baseline="0" dirty="0" smtClean="0"/>
              <a:t> have in </a:t>
            </a:r>
            <a:r>
              <a:rPr lang="fr-FR" baseline="0" dirty="0" err="1" smtClean="0"/>
              <a:t>fact</a:t>
            </a:r>
            <a:r>
              <a:rPr lang="fr-FR" baseline="0" dirty="0" smtClean="0"/>
              <a:t> </a:t>
            </a:r>
            <a:r>
              <a:rPr lang="fr-FR" baseline="0" dirty="0" err="1" smtClean="0"/>
              <a:t>being</a:t>
            </a:r>
            <a:r>
              <a:rPr lang="fr-FR" baseline="0" dirty="0" smtClean="0"/>
              <a:t> </a:t>
            </a:r>
            <a:r>
              <a:rPr lang="fr-FR" baseline="0" dirty="0" err="1" smtClean="0"/>
              <a:t>altered</a:t>
            </a:r>
            <a:r>
              <a:rPr lang="fr-FR" baseline="0" dirty="0" smtClean="0"/>
              <a:t> or if </a:t>
            </a:r>
            <a:r>
              <a:rPr lang="fr-FR" baseline="0" dirty="0" err="1" smtClean="0"/>
              <a:t>cheaper</a:t>
            </a:r>
            <a:r>
              <a:rPr lang="fr-FR" baseline="0" dirty="0" smtClean="0"/>
              <a:t> </a:t>
            </a:r>
            <a:r>
              <a:rPr lang="fr-FR" baseline="0" dirty="0" err="1" smtClean="0"/>
              <a:t>products</a:t>
            </a:r>
            <a:r>
              <a:rPr lang="fr-FR" baseline="0" dirty="0" smtClean="0"/>
              <a:t> have been </a:t>
            </a:r>
            <a:r>
              <a:rPr lang="fr-FR" baseline="0" dirty="0" err="1" smtClean="0"/>
              <a:t>hidden</a:t>
            </a:r>
            <a:r>
              <a:rPr lang="fr-FR" baseline="0" dirty="0" smtClean="0"/>
              <a:t> </a:t>
            </a:r>
            <a:r>
              <a:rPr lang="fr-FR" baseline="0" dirty="0" err="1" smtClean="0"/>
              <a:t>from</a:t>
            </a:r>
            <a:r>
              <a:rPr lang="fr-FR" baseline="0" dirty="0" smtClean="0"/>
              <a:t> </a:t>
            </a:r>
            <a:r>
              <a:rPr lang="fr-FR" baseline="0" dirty="0" err="1" smtClean="0"/>
              <a:t>search</a:t>
            </a:r>
            <a:r>
              <a:rPr lang="fr-FR" baseline="0" dirty="0" smtClean="0"/>
              <a:t> </a:t>
            </a:r>
            <a:r>
              <a:rPr lang="fr-FR" baseline="0" dirty="0" err="1" smtClean="0"/>
              <a:t>results</a:t>
            </a:r>
            <a:endParaRPr lang="fr-FR"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Is </a:t>
            </a:r>
            <a:r>
              <a:rPr lang="fr-FR" baseline="0" dirty="0" err="1" smtClean="0"/>
              <a:t>it</a:t>
            </a:r>
            <a:r>
              <a:rPr lang="fr-FR" baseline="0" dirty="0" smtClean="0"/>
              <a:t> </a:t>
            </a:r>
            <a:r>
              <a:rPr lang="fr-FR" baseline="0" dirty="0" err="1" smtClean="0"/>
              <a:t>fair</a:t>
            </a:r>
            <a:r>
              <a:rPr lang="fr-FR" baseline="0" dirty="0" smtClean="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Notion of an </a:t>
            </a:r>
            <a:r>
              <a:rPr lang="fr-FR" baseline="0" dirty="0" err="1" smtClean="0"/>
              <a:t>unbiased</a:t>
            </a:r>
            <a:r>
              <a:rPr lang="fr-FR" baseline="0" dirty="0" smtClean="0"/>
              <a:t>, </a:t>
            </a:r>
            <a:r>
              <a:rPr lang="fr-FR" baseline="0" dirty="0" err="1" smtClean="0"/>
              <a:t>impersonal</a:t>
            </a:r>
            <a:r>
              <a:rPr lang="fr-FR" baseline="0" dirty="0" smtClean="0"/>
              <a:t> internet </a:t>
            </a:r>
            <a:r>
              <a:rPr lang="fr-FR" baseline="0" dirty="0" err="1" smtClean="0"/>
              <a:t>is</a:t>
            </a:r>
            <a:r>
              <a:rPr lang="fr-FR" baseline="0" dirty="0" smtClean="0"/>
              <a:t> </a:t>
            </a:r>
            <a:r>
              <a:rPr lang="fr-FR" baseline="0" dirty="0" err="1" smtClean="0"/>
              <a:t>fast</a:t>
            </a:r>
            <a:r>
              <a:rPr lang="fr-FR" baseline="0" dirty="0" smtClean="0"/>
              <a:t> </a:t>
            </a:r>
            <a:r>
              <a:rPr lang="fr-FR" baseline="0" dirty="0" err="1" smtClean="0"/>
              <a:t>giving</a:t>
            </a:r>
            <a:r>
              <a:rPr lang="fr-FR" baseline="0" dirty="0" smtClean="0"/>
              <a:t> </a:t>
            </a:r>
            <a:r>
              <a:rPr lang="fr-FR" baseline="0" dirty="0" err="1" smtClean="0"/>
              <a:t>way</a:t>
            </a:r>
            <a:r>
              <a:rPr lang="fr-FR" baseline="0" dirty="0" smtClean="0"/>
              <a:t> to an online world, </a:t>
            </a:r>
            <a:r>
              <a:rPr lang="fr-FR" baseline="0" dirty="0" err="1" smtClean="0"/>
              <a:t>which</a:t>
            </a:r>
            <a:r>
              <a:rPr lang="fr-FR" baseline="0" dirty="0" smtClean="0"/>
              <a:t> </a:t>
            </a:r>
            <a:r>
              <a:rPr lang="fr-FR" baseline="0" dirty="0" err="1" smtClean="0"/>
              <a:t>is</a:t>
            </a:r>
            <a:r>
              <a:rPr lang="fr-FR" baseline="0" dirty="0" smtClean="0"/>
              <a:t> </a:t>
            </a:r>
            <a:r>
              <a:rPr lang="fr-FR" baseline="0" dirty="0" err="1" smtClean="0"/>
              <a:t>getting</a:t>
            </a:r>
            <a:r>
              <a:rPr lang="fr-FR" baseline="0" dirty="0" smtClean="0"/>
              <a:t> </a:t>
            </a:r>
            <a:r>
              <a:rPr lang="fr-FR" baseline="0" dirty="0" err="1" smtClean="0"/>
              <a:t>tailored</a:t>
            </a:r>
            <a:r>
              <a:rPr lang="fr-FR" baseline="0" dirty="0" smtClean="0"/>
              <a:t> and </a:t>
            </a:r>
            <a:r>
              <a:rPr lang="fr-FR" baseline="0" dirty="0" err="1" smtClean="0"/>
              <a:t>targeted</a:t>
            </a:r>
            <a:endParaRPr lang="fr-FR"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smtClean="0">
                <a:solidFill>
                  <a:schemeClr val="tx1"/>
                </a:solidFill>
                <a:effectLst/>
                <a:latin typeface="+mn-lt"/>
                <a:ea typeface="+mn-ea"/>
                <a:cs typeface="+mn-cs"/>
              </a:rPr>
              <a:t>How does the regulator monitor what the consumer marketplace is like if every consumer is their own marketplace?</a:t>
            </a:r>
            <a:endParaRPr lang="fr-FR" baseline="0" dirty="0" smtClean="0"/>
          </a:p>
          <a:p>
            <a:pPr marL="171450" indent="-171450">
              <a:buFontTx/>
              <a:buChar char="-"/>
            </a:pPr>
            <a:r>
              <a:rPr lang="fr-FR" baseline="0" dirty="0" smtClean="0"/>
              <a:t>(</a:t>
            </a:r>
            <a:r>
              <a:rPr lang="fr-FR" baseline="0" dirty="0" err="1" smtClean="0"/>
              <a:t>even</a:t>
            </a:r>
            <a:r>
              <a:rPr lang="fr-FR" baseline="0" dirty="0" smtClean="0"/>
              <a:t> if </a:t>
            </a:r>
            <a:r>
              <a:rPr lang="fr-FR" baseline="0" dirty="0" err="1" smtClean="0"/>
              <a:t>law</a:t>
            </a:r>
            <a:r>
              <a:rPr lang="fr-FR" baseline="0" dirty="0" smtClean="0"/>
              <a:t> </a:t>
            </a:r>
            <a:r>
              <a:rPr lang="fr-FR" baseline="0" dirty="0" err="1" smtClean="0"/>
              <a:t>exists</a:t>
            </a:r>
            <a:r>
              <a:rPr lang="fr-FR" baseline="0" dirty="0" smtClean="0"/>
              <a:t>) </a:t>
            </a:r>
            <a:r>
              <a:rPr lang="en-US" sz="1200" b="0" i="0" kern="1200" dirty="0" smtClean="0">
                <a:solidFill>
                  <a:schemeClr val="tx1"/>
                </a:solidFill>
                <a:effectLst/>
                <a:latin typeface="+mn-lt"/>
                <a:ea typeface="+mn-ea"/>
                <a:cs typeface="+mn-cs"/>
              </a:rPr>
              <a:t>The Competition Bureau, for example, has a lot of great laws in theory, but it's difficult to apply those laws when every consumer gets a different experience," </a:t>
            </a:r>
            <a:endParaRPr lang="fr-FR" baseline="0" dirty="0" smtClean="0"/>
          </a:p>
          <a:p>
            <a:pPr marL="171450" indent="-171450">
              <a:buFontTx/>
              <a:buChar char="-"/>
            </a:pPr>
            <a:endParaRPr lang="fr-FR" baseline="0" dirty="0" smtClean="0"/>
          </a:p>
          <a:p>
            <a:pPr marL="171450" indent="-171450">
              <a:buFontTx/>
              <a:buChar char="-"/>
            </a:pPr>
            <a:endParaRPr lang="fr-FR" baseline="0" dirty="0" smtClean="0"/>
          </a:p>
          <a:p>
            <a:pPr marL="171450" indent="-171450">
              <a:buFontTx/>
              <a:buChar char="-"/>
            </a:pPr>
            <a:r>
              <a:rPr lang="en-US" sz="1200" b="0" i="0" kern="1200" dirty="0" smtClean="0">
                <a:solidFill>
                  <a:schemeClr val="tx1"/>
                </a:solidFill>
                <a:effectLst/>
                <a:latin typeface="+mn-lt"/>
                <a:ea typeface="+mn-ea"/>
                <a:cs typeface="+mn-cs"/>
              </a:rPr>
              <a:t>"What I've seen consistently is consumers saying, I want two things simultaneously: personalized recommendations — I want retailers to show me things that are relevant to me — but I also want privacy,</a:t>
            </a:r>
            <a:endParaRPr lang="fr-FR" baseline="0" dirty="0" smtClean="0"/>
          </a:p>
          <a:p>
            <a:pPr marL="171450" indent="-171450">
              <a:buFontTx/>
              <a:buChar char="-"/>
            </a:pPr>
            <a:endParaRPr lang="fr-FR" baseline="0" dirty="0" smtClean="0"/>
          </a:p>
          <a:p>
            <a:pPr marL="171450" indent="-171450">
              <a:buFontTx/>
              <a:buChar char="-"/>
            </a:pPr>
            <a:endParaRPr lang="fr-FR" baseline="0" dirty="0" smtClean="0"/>
          </a:p>
          <a:p>
            <a:endParaRPr lang="fr-FR" baseline="0" dirty="0" smtClean="0"/>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15</a:t>
            </a:fld>
            <a:endParaRPr lang="fr-BE"/>
          </a:p>
        </p:txBody>
      </p:sp>
    </p:spTree>
    <p:extLst>
      <p:ext uri="{BB962C8B-B14F-4D97-AF65-F5344CB8AC3E}">
        <p14:creationId xmlns:p14="http://schemas.microsoft.com/office/powerpoint/2010/main" val="1587787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baseline="0" dirty="0" smtClean="0"/>
              <a:t>So </a:t>
            </a:r>
            <a:r>
              <a:rPr lang="fr-FR" baseline="0" dirty="0" err="1" smtClean="0"/>
              <a:t>that</a:t>
            </a:r>
            <a:r>
              <a:rPr lang="fr-FR" baseline="0" dirty="0" smtClean="0"/>
              <a:t> </a:t>
            </a:r>
            <a:r>
              <a:rPr lang="fr-FR" baseline="0" dirty="0" err="1" smtClean="0"/>
              <a:t>was</a:t>
            </a:r>
            <a:r>
              <a:rPr lang="fr-FR" baseline="0" dirty="0" smtClean="0"/>
              <a:t> </a:t>
            </a:r>
            <a:r>
              <a:rPr lang="fr-FR" baseline="0" dirty="0" err="1" smtClean="0"/>
              <a:t>Personalized</a:t>
            </a:r>
            <a:r>
              <a:rPr lang="fr-FR" baseline="0" dirty="0" smtClean="0"/>
              <a:t> Pricing</a:t>
            </a:r>
          </a:p>
          <a:p>
            <a:pPr marL="171450" indent="-171450">
              <a:buFontTx/>
              <a:buChar char="-"/>
            </a:pPr>
            <a:r>
              <a:rPr lang="fr-FR" baseline="0" dirty="0" err="1" smtClean="0"/>
              <a:t>Another</a:t>
            </a:r>
            <a:r>
              <a:rPr lang="fr-FR" baseline="0" dirty="0" smtClean="0"/>
              <a:t> </a:t>
            </a:r>
            <a:r>
              <a:rPr lang="fr-FR" baseline="0" dirty="0" err="1" smtClean="0"/>
              <a:t>phenomenon</a:t>
            </a:r>
            <a:r>
              <a:rPr lang="fr-FR" baseline="0" dirty="0" smtClean="0"/>
              <a:t>, </a:t>
            </a:r>
            <a:r>
              <a:rPr lang="fr-FR" baseline="0" dirty="0" err="1" smtClean="0"/>
              <a:t>brought</a:t>
            </a:r>
            <a:r>
              <a:rPr lang="fr-FR" baseline="0" dirty="0" smtClean="0"/>
              <a:t> about by the </a:t>
            </a:r>
            <a:r>
              <a:rPr lang="fr-FR" baseline="0" dirty="0" err="1" smtClean="0"/>
              <a:t>advent</a:t>
            </a:r>
            <a:r>
              <a:rPr lang="fr-FR" baseline="0" dirty="0" smtClean="0"/>
              <a:t> of AI and, </a:t>
            </a:r>
            <a:r>
              <a:rPr lang="fr-FR" baseline="0" dirty="0" err="1" smtClean="0"/>
              <a:t>which</a:t>
            </a:r>
            <a:r>
              <a:rPr lang="fr-FR" baseline="0" dirty="0" smtClean="0"/>
              <a:t> has been </a:t>
            </a:r>
            <a:r>
              <a:rPr lang="fr-FR" baseline="0" dirty="0" err="1" smtClean="0"/>
              <a:t>predicted</a:t>
            </a:r>
            <a:r>
              <a:rPr lang="fr-FR" baseline="0" dirty="0" smtClean="0"/>
              <a:t> to </a:t>
            </a:r>
            <a:r>
              <a:rPr lang="fr-FR" baseline="0" dirty="0" err="1" smtClean="0"/>
              <a:t>disrupt</a:t>
            </a:r>
            <a:r>
              <a:rPr lang="fr-FR" baseline="0" dirty="0" smtClean="0"/>
              <a:t> </a:t>
            </a:r>
            <a:r>
              <a:rPr lang="fr-FR" baseline="0" dirty="0" err="1" smtClean="0"/>
              <a:t>Competition</a:t>
            </a:r>
            <a:r>
              <a:rPr lang="fr-FR" baseline="0" dirty="0" smtClean="0"/>
              <a:t> Law </a:t>
            </a:r>
            <a:r>
              <a:rPr lang="fr-FR" baseline="0" dirty="0" err="1" smtClean="0"/>
              <a:t>is</a:t>
            </a:r>
            <a:r>
              <a:rPr lang="fr-FR" baseline="0" dirty="0" smtClean="0"/>
              <a:t> </a:t>
            </a:r>
            <a:r>
              <a:rPr lang="fr-FR" baseline="0" dirty="0" err="1" smtClean="0"/>
              <a:t>that</a:t>
            </a:r>
            <a:r>
              <a:rPr lang="fr-FR" baseline="0" dirty="0" smtClean="0"/>
              <a:t> of </a:t>
            </a:r>
            <a:r>
              <a:rPr lang="fr-FR" baseline="0" dirty="0" err="1" smtClean="0"/>
              <a:t>algorithm</a:t>
            </a:r>
            <a:r>
              <a:rPr lang="fr-FR" baseline="0" dirty="0" smtClean="0"/>
              <a:t> </a:t>
            </a:r>
            <a:r>
              <a:rPr lang="fr-FR" baseline="0" dirty="0" err="1" smtClean="0"/>
              <a:t>tacit</a:t>
            </a:r>
            <a:r>
              <a:rPr lang="fr-FR" baseline="0" dirty="0" smtClean="0"/>
              <a:t> collusion.</a:t>
            </a:r>
          </a:p>
          <a:p>
            <a:pPr marL="171450" indent="-171450">
              <a:buFontTx/>
              <a:buChar char="-"/>
            </a:pPr>
            <a:r>
              <a:rPr lang="fr-FR" baseline="0" dirty="0" err="1" smtClean="0"/>
              <a:t>Before</a:t>
            </a:r>
            <a:r>
              <a:rPr lang="fr-FR" baseline="0" dirty="0" smtClean="0"/>
              <a:t> </a:t>
            </a:r>
            <a:r>
              <a:rPr lang="fr-FR" baseline="0" dirty="0" err="1" smtClean="0"/>
              <a:t>discussing</a:t>
            </a:r>
            <a:r>
              <a:rPr lang="fr-FR" baseline="0" dirty="0" smtClean="0"/>
              <a:t> the AI </a:t>
            </a:r>
            <a:r>
              <a:rPr lang="fr-FR" baseline="0" dirty="0" err="1" smtClean="0"/>
              <a:t>technolgies</a:t>
            </a:r>
            <a:r>
              <a:rPr lang="fr-FR" baseline="0" dirty="0" smtClean="0"/>
              <a:t> and </a:t>
            </a:r>
            <a:r>
              <a:rPr lang="fr-FR" baseline="0" dirty="0" err="1" smtClean="0"/>
              <a:t>algos</a:t>
            </a:r>
            <a:r>
              <a:rPr lang="fr-FR" baseline="0" dirty="0" smtClean="0"/>
              <a:t> </a:t>
            </a:r>
            <a:r>
              <a:rPr lang="fr-FR" baseline="0" dirty="0" err="1" smtClean="0"/>
              <a:t>underlying</a:t>
            </a:r>
            <a:r>
              <a:rPr lang="fr-FR" baseline="0" dirty="0" smtClean="0"/>
              <a:t> </a:t>
            </a:r>
            <a:r>
              <a:rPr lang="fr-FR" baseline="0" dirty="0" err="1" smtClean="0"/>
              <a:t>tacit</a:t>
            </a:r>
            <a:r>
              <a:rPr lang="fr-FR" baseline="0" dirty="0" smtClean="0"/>
              <a:t> collusion, I </a:t>
            </a:r>
            <a:r>
              <a:rPr lang="fr-FR" baseline="0" dirty="0" err="1" smtClean="0"/>
              <a:t>will</a:t>
            </a:r>
            <a:r>
              <a:rPr lang="fr-FR" baseline="0" dirty="0" smtClean="0"/>
              <a:t> </a:t>
            </a:r>
            <a:r>
              <a:rPr lang="fr-FR" baseline="0" dirty="0" err="1" smtClean="0"/>
              <a:t>provide</a:t>
            </a:r>
            <a:r>
              <a:rPr lang="fr-FR" baseline="0" dirty="0" smtClean="0"/>
              <a:t> a </a:t>
            </a:r>
            <a:r>
              <a:rPr lang="fr-FR" baseline="0" dirty="0" err="1" smtClean="0"/>
              <a:t>brief</a:t>
            </a:r>
            <a:r>
              <a:rPr lang="fr-FR" baseline="0" dirty="0" smtClean="0"/>
              <a:t> </a:t>
            </a:r>
            <a:r>
              <a:rPr lang="fr-FR" baseline="0" dirty="0" err="1" smtClean="0"/>
              <a:t>overview</a:t>
            </a:r>
            <a:r>
              <a:rPr lang="fr-FR" baseline="0" dirty="0" smtClean="0"/>
              <a:t> of the </a:t>
            </a:r>
            <a:r>
              <a:rPr lang="fr-FR" baseline="0" dirty="0" err="1" smtClean="0"/>
              <a:t>econs</a:t>
            </a:r>
            <a:r>
              <a:rPr lang="fr-FR" baseline="0" dirty="0" smtClean="0"/>
              <a:t> </a:t>
            </a:r>
            <a:r>
              <a:rPr lang="fr-FR" baseline="0" dirty="0" err="1" smtClean="0"/>
              <a:t>foundations</a:t>
            </a:r>
            <a:r>
              <a:rPr lang="fr-FR" baseline="0" dirty="0" smtClean="0"/>
              <a:t> of </a:t>
            </a:r>
            <a:r>
              <a:rPr lang="fr-FR" baseline="0" dirty="0" err="1" smtClean="0"/>
              <a:t>tacit</a:t>
            </a:r>
            <a:r>
              <a:rPr lang="fr-FR" baseline="0" dirty="0" smtClean="0"/>
              <a:t> collusion.</a:t>
            </a:r>
          </a:p>
          <a:p>
            <a:pPr marL="171450" indent="-171450">
              <a:buFontTx/>
              <a:buChar char="-"/>
            </a:pPr>
            <a:endParaRPr lang="fr-FR" baseline="0" dirty="0" smtClean="0"/>
          </a:p>
          <a:p>
            <a:pPr marL="171450" indent="-171450">
              <a:buFontTx/>
              <a:buChar char="-"/>
            </a:pPr>
            <a:r>
              <a:rPr lang="fr-FR" baseline="0" dirty="0" smtClean="0"/>
              <a:t>Collusion (or cartel formation) </a:t>
            </a:r>
            <a:r>
              <a:rPr lang="fr-FR" baseline="0" dirty="0" err="1" smtClean="0"/>
              <a:t>refers</a:t>
            </a:r>
            <a:r>
              <a:rPr lang="fr-FR" baseline="0" dirty="0" smtClean="0"/>
              <a:t> to a situation </a:t>
            </a:r>
            <a:r>
              <a:rPr lang="fr-FR" baseline="0" dirty="0" err="1" smtClean="0"/>
              <a:t>whereby</a:t>
            </a:r>
            <a:r>
              <a:rPr lang="fr-FR" baseline="0" dirty="0" smtClean="0"/>
              <a:t> </a:t>
            </a:r>
            <a:r>
              <a:rPr lang="fr-FR" baseline="0" dirty="0" err="1" smtClean="0"/>
              <a:t>firms</a:t>
            </a:r>
            <a:r>
              <a:rPr lang="fr-FR" baseline="0" dirty="0" smtClean="0"/>
              <a:t> </a:t>
            </a:r>
            <a:r>
              <a:rPr lang="fr-FR" baseline="0" dirty="0" err="1" smtClean="0"/>
              <a:t>agree</a:t>
            </a:r>
            <a:r>
              <a:rPr lang="fr-FR" baseline="0" dirty="0" smtClean="0"/>
              <a:t> to </a:t>
            </a:r>
            <a:r>
              <a:rPr lang="fr-FR" baseline="0" dirty="0" err="1" smtClean="0"/>
              <a:t>realize</a:t>
            </a:r>
            <a:r>
              <a:rPr lang="fr-FR" baseline="0" dirty="0" smtClean="0"/>
              <a:t> profits </a:t>
            </a:r>
            <a:r>
              <a:rPr lang="fr-FR" baseline="0" dirty="0" err="1" smtClean="0"/>
              <a:t>superior</a:t>
            </a:r>
            <a:r>
              <a:rPr lang="fr-FR" baseline="0" dirty="0" smtClean="0"/>
              <a:t> to normal profits </a:t>
            </a:r>
            <a:r>
              <a:rPr lang="fr-FR" baseline="0" dirty="0" err="1" smtClean="0"/>
              <a:t>they</a:t>
            </a:r>
            <a:r>
              <a:rPr lang="fr-FR" baseline="0" dirty="0" smtClean="0"/>
              <a:t> </a:t>
            </a:r>
            <a:r>
              <a:rPr lang="fr-FR" baseline="0" dirty="0" err="1" smtClean="0"/>
              <a:t>would</a:t>
            </a:r>
            <a:r>
              <a:rPr lang="fr-FR" baseline="0" dirty="0" smtClean="0"/>
              <a:t> </a:t>
            </a:r>
            <a:r>
              <a:rPr lang="fr-FR" baseline="0" dirty="0" err="1" smtClean="0"/>
              <a:t>get</a:t>
            </a:r>
            <a:r>
              <a:rPr lang="fr-FR" baseline="0" dirty="0" smtClean="0"/>
              <a:t> in a situation of </a:t>
            </a:r>
            <a:r>
              <a:rPr lang="fr-FR" baseline="0" dirty="0" err="1" smtClean="0"/>
              <a:t>compeption</a:t>
            </a:r>
            <a:r>
              <a:rPr lang="fr-FR" baseline="0" dirty="0" smtClean="0"/>
              <a:t>.</a:t>
            </a:r>
          </a:p>
          <a:p>
            <a:pPr marL="171450" indent="-171450">
              <a:buFontTx/>
              <a:buChar char="-"/>
            </a:pPr>
            <a:endParaRPr lang="fr-FR" baseline="0" dirty="0" smtClean="0"/>
          </a:p>
          <a:p>
            <a:pPr marL="171450" indent="-171450">
              <a:buFontTx/>
              <a:buChar char="-"/>
            </a:pPr>
            <a:r>
              <a:rPr lang="fr-FR" baseline="0" dirty="0" err="1" smtClean="0"/>
              <a:t>From</a:t>
            </a:r>
            <a:r>
              <a:rPr lang="fr-FR" baseline="0" dirty="0" smtClean="0"/>
              <a:t> CRIDS lecture?</a:t>
            </a:r>
          </a:p>
          <a:p>
            <a:pPr marL="171450" indent="-171450">
              <a:buFontTx/>
              <a:buChar char="-"/>
            </a:pPr>
            <a:r>
              <a:rPr lang="en-US" sz="1200" b="0" i="0" kern="1200" dirty="0" smtClean="0">
                <a:solidFill>
                  <a:schemeClr val="tx1"/>
                </a:solidFill>
                <a:effectLst/>
                <a:latin typeface="+mn-lt"/>
                <a:ea typeface="+mn-ea"/>
                <a:cs typeface="+mn-cs"/>
              </a:rPr>
              <a:t>We talk about collusion (or cartels) when firms on a market agree to realize profits superior to the "normal" profits they should get in a situation of competition</a:t>
            </a:r>
            <a:r>
              <a:rPr lang="en-US" dirty="0" smtClean="0"/>
              <a:t>  </a:t>
            </a:r>
          </a:p>
          <a:p>
            <a:pPr marL="171450" indent="-171450">
              <a:buFontTx/>
              <a:buChar char="-"/>
            </a:pPr>
            <a:r>
              <a:rPr lang="en-US" sz="1200" b="0" i="0" kern="1200" dirty="0" smtClean="0">
                <a:solidFill>
                  <a:schemeClr val="tx1"/>
                </a:solidFill>
                <a:effectLst/>
                <a:latin typeface="+mn-lt"/>
                <a:ea typeface="+mn-ea"/>
                <a:cs typeface="+mn-cs"/>
              </a:rPr>
              <a:t>Collusion can be:</a:t>
            </a:r>
            <a:r>
              <a:rPr lang="en-US" sz="1200" b="0" i="0"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Explicit</a:t>
            </a:r>
            <a:r>
              <a:rPr lang="en-US" sz="1200" b="0" i="0" kern="1200" dirty="0" smtClean="0">
                <a:solidFill>
                  <a:schemeClr val="tx1"/>
                </a:solidFill>
                <a:effectLst/>
                <a:latin typeface="+mn-lt"/>
                <a:ea typeface="+mn-ea"/>
                <a:cs typeface="+mn-cs"/>
              </a:rPr>
              <a:t>: the firms agree explicitly on prices, but also on quantities, production capacities, investments in R&amp;D, etc. </a:t>
            </a:r>
            <a:r>
              <a:rPr lang="en-US" sz="1200" b="0" i="1" kern="1200" dirty="0" smtClean="0">
                <a:solidFill>
                  <a:schemeClr val="tx1"/>
                </a:solidFill>
                <a:effectLst/>
                <a:latin typeface="+mn-lt"/>
                <a:ea typeface="+mn-ea"/>
                <a:cs typeface="+mn-cs"/>
              </a:rPr>
              <a:t>Tacit</a:t>
            </a:r>
            <a:r>
              <a:rPr lang="en-US" sz="1200" b="0" i="0" kern="1200" dirty="0" smtClean="0">
                <a:solidFill>
                  <a:schemeClr val="tx1"/>
                </a:solidFill>
                <a:effectLst/>
                <a:latin typeface="+mn-lt"/>
                <a:ea typeface="+mn-ea"/>
                <a:cs typeface="+mn-cs"/>
              </a:rPr>
              <a:t>: behavior that allows firms to </a:t>
            </a:r>
            <a:r>
              <a:rPr lang="en-US" sz="1200" b="0" i="0" kern="1200" dirty="0" err="1" smtClean="0">
                <a:solidFill>
                  <a:schemeClr val="tx1"/>
                </a:solidFill>
                <a:effectLst/>
                <a:latin typeface="+mn-lt"/>
                <a:ea typeface="+mn-ea"/>
                <a:cs typeface="+mn-cs"/>
              </a:rPr>
              <a:t>realise</a:t>
            </a:r>
            <a:r>
              <a:rPr lang="en-US" sz="1200" b="0" i="0" kern="1200" dirty="0" smtClean="0">
                <a:solidFill>
                  <a:schemeClr val="tx1"/>
                </a:solidFill>
                <a:effectLst/>
                <a:latin typeface="+mn-lt"/>
                <a:ea typeface="+mn-ea"/>
                <a:cs typeface="+mn-cs"/>
              </a:rPr>
              <a:t> profits superior to the "normal"</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profits, without an explicit agreement</a:t>
            </a:r>
            <a:r>
              <a:rPr lang="en-US" dirty="0" smtClean="0"/>
              <a:t> </a:t>
            </a:r>
          </a:p>
          <a:p>
            <a:pPr marL="171450" indent="-171450">
              <a:buFontTx/>
              <a:buChar char="-"/>
            </a:pPr>
            <a:endParaRPr lang="en-US" dirty="0" smtClean="0"/>
          </a:p>
          <a:p>
            <a:pPr marL="171450" indent="-171450">
              <a:buFontTx/>
              <a:buChar char="-"/>
            </a:pPr>
            <a:r>
              <a:rPr lang="en-US" sz="1200" b="0" i="0" kern="1200" dirty="0" smtClean="0">
                <a:solidFill>
                  <a:schemeClr val="tx1"/>
                </a:solidFill>
                <a:effectLst/>
                <a:latin typeface="+mn-lt"/>
                <a:ea typeface="+mn-ea"/>
                <a:cs typeface="+mn-cs"/>
              </a:rPr>
              <a:t>Firms in a market are tempted to collude to raise their market power (their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profits)...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We suppose that in the case of competition, firms "maximize their profit". Why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then forming a cartel makes it possible for firms to raise their profits?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Because a situation of competition is comparable to the prisoner dilemma:</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 firm decides of its strategy (by setting prices, quantities, investments...)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to maximize its profits...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but it doesn’t take into account the effect of its decision on the other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firms.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In a cartel, the firms take into account how the decisions of each of one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them impacts the profits of the others.</a:t>
            </a:r>
            <a:r>
              <a:rPr lang="en-US" dirty="0" smtClean="0"/>
              <a:t> </a:t>
            </a:r>
          </a:p>
          <a:p>
            <a:pPr marL="0" indent="0">
              <a:buFontTx/>
              <a:buNone/>
            </a:pPr>
            <a:endParaRPr lang="en-US" dirty="0" smtClean="0"/>
          </a:p>
          <a:p>
            <a:pPr marL="0" indent="0">
              <a:buFontTx/>
              <a:buNone/>
            </a:pPr>
            <a:r>
              <a:rPr lang="en-US" dirty="0" smtClean="0"/>
              <a:t/>
            </a:r>
            <a:br>
              <a:rPr lang="en-US" dirty="0" smtClean="0"/>
            </a:br>
            <a:r>
              <a:rPr lang="en-US" dirty="0" smtClean="0"/>
              <a:t/>
            </a:r>
            <a:br>
              <a:rPr lang="en-US" dirty="0" smtClean="0"/>
            </a:br>
            <a:r>
              <a:rPr lang="en-US" dirty="0" smtClean="0"/>
              <a:t/>
            </a:r>
            <a:br>
              <a:rPr lang="en-US" dirty="0" smtClean="0"/>
            </a:br>
            <a:endParaRPr lang="fr-FR" baseline="0" dirty="0" smtClean="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16</a:t>
            </a:fld>
            <a:endParaRPr lang="fr-BE"/>
          </a:p>
        </p:txBody>
      </p:sp>
    </p:spTree>
    <p:extLst>
      <p:ext uri="{BB962C8B-B14F-4D97-AF65-F5344CB8AC3E}">
        <p14:creationId xmlns:p14="http://schemas.microsoft.com/office/powerpoint/2010/main" val="4194638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lvl="0" indent="-171450">
              <a:buFontTx/>
              <a:buChar char="-"/>
            </a:pPr>
            <a:r>
              <a:rPr lang="fr-FR" baseline="0" dirty="0" err="1" smtClean="0"/>
              <a:t>Firms</a:t>
            </a:r>
            <a:r>
              <a:rPr lang="fr-FR" baseline="0" dirty="0" smtClean="0"/>
              <a:t> in cartels have </a:t>
            </a:r>
            <a:r>
              <a:rPr lang="fr-FR" baseline="0" dirty="0" err="1" smtClean="0"/>
              <a:t>clear</a:t>
            </a:r>
            <a:r>
              <a:rPr lang="fr-FR" baseline="0" dirty="0" smtClean="0"/>
              <a:t> </a:t>
            </a:r>
            <a:r>
              <a:rPr lang="fr-FR" baseline="0" dirty="0" err="1" smtClean="0"/>
              <a:t>incentives</a:t>
            </a:r>
            <a:r>
              <a:rPr lang="fr-FR" baseline="0" dirty="0" smtClean="0"/>
              <a:t> to </a:t>
            </a:r>
            <a:r>
              <a:rPr lang="fr-FR" baseline="0" dirty="0" err="1" smtClean="0"/>
              <a:t>cheat</a:t>
            </a:r>
            <a:r>
              <a:rPr lang="fr-FR" baseline="0" dirty="0" smtClean="0"/>
              <a:t> or </a:t>
            </a:r>
            <a:r>
              <a:rPr lang="fr-FR" baseline="0" dirty="0" err="1" smtClean="0"/>
              <a:t>deviate</a:t>
            </a:r>
            <a:r>
              <a:rPr lang="fr-FR" baseline="0" dirty="0" smtClean="0"/>
              <a:t> </a:t>
            </a:r>
            <a:r>
              <a:rPr lang="fr-FR" baseline="0" dirty="0" err="1" smtClean="0"/>
              <a:t>from</a:t>
            </a:r>
            <a:r>
              <a:rPr lang="fr-FR" baseline="0" dirty="0" smtClean="0"/>
              <a:t> the </a:t>
            </a:r>
            <a:r>
              <a:rPr lang="fr-FR" baseline="0" dirty="0" err="1" smtClean="0"/>
              <a:t>cooperative</a:t>
            </a:r>
            <a:r>
              <a:rPr lang="fr-FR" baseline="0" dirty="0" smtClean="0"/>
              <a:t> </a:t>
            </a:r>
            <a:r>
              <a:rPr lang="fr-FR" baseline="0" dirty="0" err="1" smtClean="0"/>
              <a:t>equilibrium</a:t>
            </a:r>
            <a:endParaRPr lang="fr-FR" baseline="0" dirty="0" smtClean="0"/>
          </a:p>
          <a:p>
            <a:pPr marL="1085850" lvl="2" indent="-171450">
              <a:buFontTx/>
              <a:buChar char="-"/>
            </a:pPr>
            <a:r>
              <a:rPr lang="fr-FR" baseline="0" dirty="0" smtClean="0"/>
              <a:t>Breaks </a:t>
            </a:r>
            <a:r>
              <a:rPr lang="fr-FR" baseline="0" dirty="0" err="1" smtClean="0"/>
              <a:t>unilaterally</a:t>
            </a:r>
            <a:r>
              <a:rPr lang="fr-FR" baseline="0" dirty="0" smtClean="0"/>
              <a:t> </a:t>
            </a:r>
            <a:r>
              <a:rPr lang="fr-FR" baseline="0" dirty="0" err="1" smtClean="0"/>
              <a:t>from</a:t>
            </a:r>
            <a:r>
              <a:rPr lang="fr-FR" baseline="0" dirty="0" smtClean="0"/>
              <a:t> the collusion agreement by setting a </a:t>
            </a:r>
            <a:r>
              <a:rPr lang="fr-FR" baseline="0" dirty="0" err="1" smtClean="0"/>
              <a:t>lower</a:t>
            </a:r>
            <a:r>
              <a:rPr lang="fr-FR" baseline="0" dirty="0" smtClean="0"/>
              <a:t> </a:t>
            </a:r>
            <a:r>
              <a:rPr lang="fr-FR" baseline="0" dirty="0" err="1" smtClean="0"/>
              <a:t>price</a:t>
            </a:r>
            <a:r>
              <a:rPr lang="fr-FR" baseline="0" dirty="0" smtClean="0"/>
              <a:t> </a:t>
            </a:r>
            <a:r>
              <a:rPr lang="fr-FR" baseline="0" dirty="0" err="1" smtClean="0"/>
              <a:t>than</a:t>
            </a:r>
            <a:r>
              <a:rPr lang="fr-FR" baseline="0" dirty="0" smtClean="0"/>
              <a:t> the cartel </a:t>
            </a:r>
            <a:r>
              <a:rPr lang="fr-FR" baseline="0" dirty="0" err="1" smtClean="0"/>
              <a:t>price</a:t>
            </a:r>
            <a:r>
              <a:rPr lang="fr-FR" baseline="0" dirty="0" smtClean="0"/>
              <a:t> and </a:t>
            </a:r>
            <a:r>
              <a:rPr lang="fr-FR" baseline="0" dirty="0" err="1" smtClean="0"/>
              <a:t>capturing</a:t>
            </a:r>
            <a:r>
              <a:rPr lang="fr-FR" baseline="0" dirty="0" smtClean="0"/>
              <a:t> a </a:t>
            </a:r>
            <a:r>
              <a:rPr lang="fr-FR" baseline="0" dirty="0" err="1" smtClean="0"/>
              <a:t>larger</a:t>
            </a:r>
            <a:r>
              <a:rPr lang="fr-FR" baseline="0" dirty="0" smtClean="0"/>
              <a:t> </a:t>
            </a:r>
            <a:r>
              <a:rPr lang="fr-FR" baseline="0" dirty="0" err="1" smtClean="0"/>
              <a:t>market</a:t>
            </a:r>
            <a:r>
              <a:rPr lang="fr-FR" baseline="0" dirty="0" smtClean="0"/>
              <a:t> </a:t>
            </a:r>
            <a:r>
              <a:rPr lang="fr-FR" baseline="0" dirty="0" err="1" smtClean="0"/>
              <a:t>share</a:t>
            </a:r>
            <a:endParaRPr lang="fr-FR" baseline="0" dirty="0" smtClean="0"/>
          </a:p>
          <a:p>
            <a:pPr marL="171450" indent="-171450">
              <a:buFontTx/>
              <a:buChar char="-"/>
            </a:pPr>
            <a:endParaRPr lang="fr-FR" baseline="0" dirty="0" smtClean="0"/>
          </a:p>
          <a:p>
            <a:pPr marL="171450" indent="-171450">
              <a:buFontTx/>
              <a:buChar char="-"/>
            </a:pPr>
            <a:endParaRPr lang="fr-FR" baseline="0" dirty="0" smtClean="0"/>
          </a:p>
          <a:p>
            <a:pPr marL="171450" indent="-171450">
              <a:buFontTx/>
              <a:buChar char="-"/>
            </a:pPr>
            <a:endParaRPr lang="fr-FR" baseline="0" dirty="0" smtClean="0"/>
          </a:p>
          <a:p>
            <a:pPr marL="171450" indent="-171450">
              <a:buFontTx/>
              <a:buChar char="-"/>
            </a:pPr>
            <a:r>
              <a:rPr lang="fr-FR" baseline="0" dirty="0" err="1" smtClean="0"/>
              <a:t>Why</a:t>
            </a:r>
            <a:r>
              <a:rPr lang="fr-FR" baseline="0" dirty="0" smtClean="0"/>
              <a:t> </a:t>
            </a:r>
            <a:r>
              <a:rPr lang="fr-FR" baseline="0" dirty="0" err="1" smtClean="0"/>
              <a:t>don’t</a:t>
            </a:r>
            <a:r>
              <a:rPr lang="fr-FR" baseline="0" dirty="0" smtClean="0"/>
              <a:t> all </a:t>
            </a:r>
            <a:r>
              <a:rPr lang="fr-FR" baseline="0" dirty="0" err="1" smtClean="0"/>
              <a:t>firms</a:t>
            </a:r>
            <a:r>
              <a:rPr lang="fr-FR" baseline="0" dirty="0" smtClean="0"/>
              <a:t> collude? </a:t>
            </a:r>
          </a:p>
          <a:p>
            <a:pPr marL="628650" lvl="1" indent="-171450">
              <a:buFontTx/>
              <a:buChar char="-"/>
            </a:pPr>
            <a:r>
              <a:rPr lang="fr-FR" baseline="0" dirty="0" err="1" smtClean="0"/>
              <a:t>Forbidden</a:t>
            </a:r>
            <a:r>
              <a:rPr lang="fr-FR" baseline="0" dirty="0" smtClean="0"/>
              <a:t> by </a:t>
            </a:r>
            <a:r>
              <a:rPr lang="fr-FR" baseline="0" dirty="0" err="1" smtClean="0"/>
              <a:t>various</a:t>
            </a:r>
            <a:r>
              <a:rPr lang="fr-FR" baseline="0" dirty="0" smtClean="0"/>
              <a:t> </a:t>
            </a:r>
            <a:r>
              <a:rPr lang="fr-FR" baseline="0" dirty="0" err="1" smtClean="0"/>
              <a:t>competition</a:t>
            </a:r>
            <a:r>
              <a:rPr lang="fr-FR" baseline="0" dirty="0" smtClean="0"/>
              <a:t> </a:t>
            </a:r>
            <a:r>
              <a:rPr lang="fr-FR" baseline="0" dirty="0" err="1" smtClean="0"/>
              <a:t>policy</a:t>
            </a:r>
            <a:r>
              <a:rPr lang="fr-FR" baseline="0" dirty="0" smtClean="0"/>
              <a:t> (EU) antitrust </a:t>
            </a:r>
            <a:r>
              <a:rPr lang="fr-FR" baseline="0" dirty="0" err="1" smtClean="0"/>
              <a:t>laws</a:t>
            </a:r>
            <a:r>
              <a:rPr lang="fr-FR" baseline="0" dirty="0" smtClean="0"/>
              <a:t> (US)</a:t>
            </a:r>
          </a:p>
          <a:p>
            <a:pPr marL="628650" lvl="1" indent="-171450">
              <a:buFontTx/>
              <a:buChar char="-"/>
            </a:pPr>
            <a:r>
              <a:rPr lang="fr-FR" baseline="0" dirty="0" err="1" smtClean="0"/>
              <a:t>Firms</a:t>
            </a:r>
            <a:r>
              <a:rPr lang="fr-FR" baseline="0" dirty="0" smtClean="0"/>
              <a:t> in cartels have </a:t>
            </a:r>
            <a:r>
              <a:rPr lang="fr-FR" baseline="0" dirty="0" err="1" smtClean="0"/>
              <a:t>clear</a:t>
            </a:r>
            <a:r>
              <a:rPr lang="fr-FR" baseline="0" dirty="0" smtClean="0"/>
              <a:t> </a:t>
            </a:r>
            <a:r>
              <a:rPr lang="fr-FR" baseline="0" dirty="0" err="1" smtClean="0"/>
              <a:t>incentives</a:t>
            </a:r>
            <a:r>
              <a:rPr lang="fr-FR" baseline="0" dirty="0" smtClean="0"/>
              <a:t> to </a:t>
            </a:r>
            <a:r>
              <a:rPr lang="fr-FR" baseline="0" dirty="0" err="1" smtClean="0"/>
              <a:t>cheat</a:t>
            </a:r>
            <a:r>
              <a:rPr lang="fr-FR" baseline="0" dirty="0" smtClean="0"/>
              <a:t> or </a:t>
            </a:r>
            <a:r>
              <a:rPr lang="fr-FR" baseline="0" dirty="0" err="1" smtClean="0"/>
              <a:t>deviate</a:t>
            </a:r>
            <a:r>
              <a:rPr lang="fr-FR" baseline="0" dirty="0" smtClean="0"/>
              <a:t> </a:t>
            </a:r>
            <a:r>
              <a:rPr lang="fr-FR" baseline="0" dirty="0" err="1" smtClean="0"/>
              <a:t>from</a:t>
            </a:r>
            <a:r>
              <a:rPr lang="fr-FR" baseline="0" dirty="0" smtClean="0"/>
              <a:t> the </a:t>
            </a:r>
            <a:r>
              <a:rPr lang="fr-FR" baseline="0" dirty="0" err="1" smtClean="0"/>
              <a:t>cooperative</a:t>
            </a:r>
            <a:r>
              <a:rPr lang="fr-FR" baseline="0" dirty="0" smtClean="0"/>
              <a:t> </a:t>
            </a:r>
            <a:r>
              <a:rPr lang="fr-FR" baseline="0" dirty="0" err="1" smtClean="0"/>
              <a:t>equilibrium</a:t>
            </a:r>
            <a:endParaRPr lang="fr-FR" baseline="0" dirty="0" smtClean="0"/>
          </a:p>
          <a:p>
            <a:pPr marL="1085850" lvl="2" indent="-171450">
              <a:buFontTx/>
              <a:buChar char="-"/>
            </a:pPr>
            <a:r>
              <a:rPr lang="fr-FR" baseline="0" dirty="0" smtClean="0"/>
              <a:t>Breaks </a:t>
            </a:r>
            <a:r>
              <a:rPr lang="fr-FR" baseline="0" dirty="0" err="1" smtClean="0"/>
              <a:t>unilaterally</a:t>
            </a:r>
            <a:r>
              <a:rPr lang="fr-FR" baseline="0" dirty="0" smtClean="0"/>
              <a:t> </a:t>
            </a:r>
            <a:r>
              <a:rPr lang="fr-FR" baseline="0" dirty="0" err="1" smtClean="0"/>
              <a:t>from</a:t>
            </a:r>
            <a:r>
              <a:rPr lang="fr-FR" baseline="0" dirty="0" smtClean="0"/>
              <a:t> the collusion agreement by setting a </a:t>
            </a:r>
            <a:r>
              <a:rPr lang="fr-FR" baseline="0" dirty="0" err="1" smtClean="0"/>
              <a:t>lower</a:t>
            </a:r>
            <a:r>
              <a:rPr lang="fr-FR" baseline="0" dirty="0" smtClean="0"/>
              <a:t> </a:t>
            </a:r>
            <a:r>
              <a:rPr lang="fr-FR" baseline="0" dirty="0" err="1" smtClean="0"/>
              <a:t>price</a:t>
            </a:r>
            <a:r>
              <a:rPr lang="fr-FR" baseline="0" dirty="0" smtClean="0"/>
              <a:t> </a:t>
            </a:r>
            <a:r>
              <a:rPr lang="fr-FR" baseline="0" dirty="0" err="1" smtClean="0"/>
              <a:t>than</a:t>
            </a:r>
            <a:r>
              <a:rPr lang="fr-FR" baseline="0" dirty="0" smtClean="0"/>
              <a:t> the cartel </a:t>
            </a:r>
            <a:r>
              <a:rPr lang="fr-FR" baseline="0" dirty="0" err="1" smtClean="0"/>
              <a:t>price</a:t>
            </a:r>
            <a:r>
              <a:rPr lang="fr-FR" baseline="0" dirty="0" smtClean="0"/>
              <a:t> and </a:t>
            </a:r>
            <a:r>
              <a:rPr lang="fr-FR" baseline="0" dirty="0" err="1" smtClean="0"/>
              <a:t>capturing</a:t>
            </a:r>
            <a:r>
              <a:rPr lang="fr-FR" baseline="0" dirty="0" smtClean="0"/>
              <a:t> a </a:t>
            </a:r>
            <a:r>
              <a:rPr lang="fr-FR" baseline="0" dirty="0" err="1" smtClean="0"/>
              <a:t>larger</a:t>
            </a:r>
            <a:r>
              <a:rPr lang="fr-FR" baseline="0" dirty="0" smtClean="0"/>
              <a:t> </a:t>
            </a:r>
            <a:r>
              <a:rPr lang="fr-FR" baseline="0" dirty="0" err="1" smtClean="0"/>
              <a:t>market</a:t>
            </a:r>
            <a:r>
              <a:rPr lang="fr-FR" baseline="0" dirty="0" smtClean="0"/>
              <a:t> </a:t>
            </a:r>
            <a:r>
              <a:rPr lang="fr-FR" baseline="0" dirty="0" err="1" smtClean="0"/>
              <a:t>share</a:t>
            </a:r>
            <a:endParaRPr lang="fr-FR" baseline="0" dirty="0" smtClean="0"/>
          </a:p>
          <a:p>
            <a:pPr marL="1085850" lvl="2" indent="-171450">
              <a:buFontTx/>
              <a:buChar char="-"/>
            </a:pPr>
            <a:r>
              <a:rPr lang="fr-FR" baseline="0" dirty="0" err="1" smtClean="0"/>
              <a:t>Thus</a:t>
            </a:r>
            <a:r>
              <a:rPr lang="fr-FR" baseline="0" dirty="0" smtClean="0"/>
              <a:t>, at the </a:t>
            </a:r>
            <a:r>
              <a:rPr lang="fr-FR" baseline="0" dirty="0" err="1" smtClean="0"/>
              <a:t>cornerstone</a:t>
            </a:r>
            <a:r>
              <a:rPr lang="fr-FR" baseline="0" dirty="0" smtClean="0"/>
              <a:t> of collusion </a:t>
            </a:r>
            <a:r>
              <a:rPr lang="fr-FR" baseline="0" dirty="0" err="1" smtClean="0"/>
              <a:t>is</a:t>
            </a:r>
            <a:r>
              <a:rPr lang="fr-FR" baseline="0" dirty="0" smtClean="0"/>
              <a:t> </a:t>
            </a:r>
            <a:r>
              <a:rPr lang="fr-FR" baseline="0" dirty="0" err="1" smtClean="0"/>
              <a:t>punishment</a:t>
            </a:r>
            <a:r>
              <a:rPr lang="fr-FR" baseline="0" dirty="0" smtClean="0"/>
              <a:t> </a:t>
            </a:r>
            <a:r>
              <a:rPr lang="fr-FR" baseline="0" dirty="0" err="1" smtClean="0"/>
              <a:t>mechanisms</a:t>
            </a:r>
            <a:r>
              <a:rPr lang="fr-FR" baseline="0" dirty="0" smtClean="0"/>
              <a:t>.</a:t>
            </a:r>
          </a:p>
          <a:p>
            <a:pPr marL="171450" lvl="0" indent="-171450">
              <a:buFontTx/>
              <a:buChar char="-"/>
            </a:pPr>
            <a:r>
              <a:rPr lang="fr-FR" baseline="0" dirty="0" err="1" smtClean="0"/>
              <a:t>Punishments</a:t>
            </a:r>
            <a:endParaRPr lang="fr-FR" baseline="0" dirty="0" smtClean="0"/>
          </a:p>
          <a:p>
            <a:pPr marL="628650" lvl="1" indent="-171450">
              <a:buFontTx/>
              <a:buChar char="-"/>
            </a:pPr>
            <a:r>
              <a:rPr lang="en-US" baseline="0" dirty="0" smtClean="0"/>
              <a:t>The "punishment": a temporary price war, or any other actions aiming at reducing the deviant firm’s profits.</a:t>
            </a:r>
          </a:p>
          <a:p>
            <a:pPr marL="628650" lvl="1" indent="-171450">
              <a:buFontTx/>
              <a:buChar char="-"/>
            </a:pPr>
            <a:r>
              <a:rPr lang="en-US" baseline="0" dirty="0" smtClean="0"/>
              <a:t>The "punishment" should be sufficiently costly compared to the deviation profits.</a:t>
            </a:r>
          </a:p>
          <a:p>
            <a:pPr marL="628650" lvl="1" indent="-171450">
              <a:buFontTx/>
              <a:buChar char="-"/>
            </a:pPr>
            <a:endParaRPr lang="en-US" baseline="0" dirty="0" smtClean="0"/>
          </a:p>
          <a:p>
            <a:pPr marL="171450" lvl="0" indent="-171450">
              <a:buFontTx/>
              <a:buChar char="-"/>
            </a:pPr>
            <a:r>
              <a:rPr lang="en-US" baseline="0" dirty="0" smtClean="0"/>
              <a:t>Two important aspects:</a:t>
            </a:r>
          </a:p>
          <a:p>
            <a:pPr marL="628650" lvl="1" indent="-171450">
              <a:buFontTx/>
              <a:buChar char="-"/>
            </a:pPr>
            <a:r>
              <a:rPr lang="en-US" baseline="0" dirty="0" smtClean="0"/>
              <a:t>Detection of deviation</a:t>
            </a:r>
          </a:p>
          <a:p>
            <a:pPr marL="628650" lvl="1" indent="-171450">
              <a:buFontTx/>
              <a:buChar char="-"/>
            </a:pPr>
            <a:r>
              <a:rPr lang="en-US" baseline="0" dirty="0" smtClean="0"/>
              <a:t>Punishment</a:t>
            </a:r>
          </a:p>
          <a:p>
            <a:pPr marL="628650" lvl="1" indent="-171450">
              <a:buFontTx/>
              <a:buChar char="-"/>
            </a:pPr>
            <a:endParaRPr lang="en-US" baseline="0" dirty="0" smtClean="0"/>
          </a:p>
          <a:p>
            <a:pPr marL="171450" lvl="0" indent="-171450">
              <a:buFontTx/>
              <a:buChar char="-"/>
            </a:pPr>
            <a:r>
              <a:rPr lang="en-US" baseline="0" dirty="0" smtClean="0"/>
              <a:t>Use Axel’s example of discount factor, and t+21 </a:t>
            </a:r>
            <a:r>
              <a:rPr lang="en-US" baseline="0" dirty="0" err="1" smtClean="0"/>
              <a:t>etc</a:t>
            </a:r>
            <a:endParaRPr lang="fr-FR" baseline="0" dirty="0" smtClean="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17</a:t>
            </a:fld>
            <a:endParaRPr lang="fr-BE"/>
          </a:p>
        </p:txBody>
      </p:sp>
    </p:spTree>
    <p:extLst>
      <p:ext uri="{BB962C8B-B14F-4D97-AF65-F5344CB8AC3E}">
        <p14:creationId xmlns:p14="http://schemas.microsoft.com/office/powerpoint/2010/main" val="4194638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085850" lvl="2" indent="-171450">
              <a:buFontTx/>
              <a:buChar char="-"/>
            </a:pPr>
            <a:r>
              <a:rPr lang="fr-FR" baseline="0" dirty="0" err="1" smtClean="0"/>
              <a:t>Thus</a:t>
            </a:r>
            <a:r>
              <a:rPr lang="fr-FR" baseline="0" dirty="0" smtClean="0"/>
              <a:t>, at the </a:t>
            </a:r>
            <a:r>
              <a:rPr lang="fr-FR" baseline="0" dirty="0" err="1" smtClean="0"/>
              <a:t>cornerstone</a:t>
            </a:r>
            <a:r>
              <a:rPr lang="fr-FR" baseline="0" dirty="0" smtClean="0"/>
              <a:t> of collusion </a:t>
            </a:r>
            <a:r>
              <a:rPr lang="fr-FR" baseline="0" dirty="0" err="1" smtClean="0"/>
              <a:t>is</a:t>
            </a:r>
            <a:r>
              <a:rPr lang="fr-FR" baseline="0" dirty="0" smtClean="0"/>
              <a:t> </a:t>
            </a:r>
            <a:r>
              <a:rPr lang="fr-FR" baseline="0" dirty="0" err="1" smtClean="0"/>
              <a:t>punishment</a:t>
            </a:r>
            <a:r>
              <a:rPr lang="fr-FR" baseline="0" dirty="0" smtClean="0"/>
              <a:t> </a:t>
            </a:r>
            <a:r>
              <a:rPr lang="fr-FR" baseline="0" dirty="0" err="1" smtClean="0"/>
              <a:t>mechanisms</a:t>
            </a:r>
            <a:r>
              <a:rPr lang="fr-FR" baseline="0" dirty="0" smtClean="0"/>
              <a:t>.</a:t>
            </a:r>
          </a:p>
          <a:p>
            <a:pPr marL="171450" lvl="0" indent="-171450">
              <a:buFontTx/>
              <a:buChar char="-"/>
            </a:pPr>
            <a:r>
              <a:rPr lang="fr-FR" baseline="0" dirty="0" err="1" smtClean="0"/>
              <a:t>Punishments</a:t>
            </a:r>
            <a:endParaRPr lang="fr-FR" baseline="0" dirty="0" smtClean="0"/>
          </a:p>
          <a:p>
            <a:pPr marL="628650" lvl="1" indent="-171450">
              <a:buFontTx/>
              <a:buChar char="-"/>
            </a:pPr>
            <a:r>
              <a:rPr lang="en-US" baseline="0" dirty="0" smtClean="0"/>
              <a:t>The "punishment": a temporary price war, or any other actions aiming at reducing the deviant firm’s profits.</a:t>
            </a:r>
          </a:p>
          <a:p>
            <a:pPr marL="628650" lvl="1" indent="-171450">
              <a:buFontTx/>
              <a:buChar char="-"/>
            </a:pPr>
            <a:r>
              <a:rPr lang="en-US" baseline="0" dirty="0" smtClean="0"/>
              <a:t>The "punishment" should be sufficiently costly compared to the deviation profits.</a:t>
            </a:r>
          </a:p>
          <a:p>
            <a:pPr marL="628650" lvl="1" indent="-171450">
              <a:buFontTx/>
              <a:buChar char="-"/>
            </a:pPr>
            <a:endParaRPr lang="en-US" baseline="0" dirty="0" smtClean="0"/>
          </a:p>
          <a:p>
            <a:pPr marL="171450" lvl="0" indent="-171450">
              <a:buFontTx/>
              <a:buChar char="-"/>
            </a:pPr>
            <a:r>
              <a:rPr lang="en-US" baseline="0" dirty="0" smtClean="0"/>
              <a:t>Two important aspects:</a:t>
            </a:r>
          </a:p>
          <a:p>
            <a:pPr marL="628650" lvl="1" indent="-171450">
              <a:buFontTx/>
              <a:buChar char="-"/>
            </a:pPr>
            <a:r>
              <a:rPr lang="en-US" baseline="0" dirty="0" smtClean="0"/>
              <a:t>Detection of deviation</a:t>
            </a:r>
          </a:p>
          <a:p>
            <a:pPr marL="628650" lvl="1" indent="-171450">
              <a:buFontTx/>
              <a:buChar char="-"/>
            </a:pPr>
            <a:r>
              <a:rPr lang="en-US" baseline="0" dirty="0" smtClean="0"/>
              <a:t>Punishment</a:t>
            </a:r>
          </a:p>
          <a:p>
            <a:pPr marL="628650" lvl="1" indent="-171450">
              <a:buFontTx/>
              <a:buChar char="-"/>
            </a:pPr>
            <a:endParaRPr lang="en-US" baseline="0" dirty="0" smtClean="0"/>
          </a:p>
          <a:p>
            <a:pPr marL="171450" lvl="0" indent="-171450">
              <a:buFontTx/>
              <a:buChar char="-"/>
            </a:pPr>
            <a:r>
              <a:rPr lang="en-US" baseline="0" dirty="0" smtClean="0"/>
              <a:t>Use Axel’s example of discount factor, and t+21 </a:t>
            </a:r>
            <a:r>
              <a:rPr lang="en-US" baseline="0" dirty="0" err="1" smtClean="0"/>
              <a:t>etc</a:t>
            </a:r>
            <a:endParaRPr lang="fr-FR" baseline="0" dirty="0" smtClean="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18</a:t>
            </a:fld>
            <a:endParaRPr lang="fr-BE"/>
          </a:p>
        </p:txBody>
      </p:sp>
    </p:spTree>
    <p:extLst>
      <p:ext uri="{BB962C8B-B14F-4D97-AF65-F5344CB8AC3E}">
        <p14:creationId xmlns:p14="http://schemas.microsoft.com/office/powerpoint/2010/main" val="4194638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en-GB" sz="1200" kern="1200" dirty="0" smtClean="0">
                <a:solidFill>
                  <a:schemeClr val="tx1"/>
                </a:solidFill>
                <a:effectLst/>
                <a:latin typeface="+mn-lt"/>
                <a:ea typeface="+mn-ea"/>
                <a:cs typeface="+mn-cs"/>
              </a:rPr>
              <a:t>Advent</a:t>
            </a:r>
            <a:r>
              <a:rPr lang="en-GB" sz="1200" kern="1200" baseline="0" dirty="0" smtClean="0">
                <a:solidFill>
                  <a:schemeClr val="tx1"/>
                </a:solidFill>
                <a:effectLst/>
                <a:latin typeface="+mn-lt"/>
                <a:ea typeface="+mn-ea"/>
                <a:cs typeface="+mn-cs"/>
              </a:rPr>
              <a:t> of more sophisticated AI, concerns that </a:t>
            </a:r>
            <a:r>
              <a:rPr lang="en-GB" sz="1200" kern="1200" baseline="0" dirty="0" err="1" smtClean="0">
                <a:solidFill>
                  <a:schemeClr val="tx1"/>
                </a:solidFill>
                <a:effectLst/>
                <a:latin typeface="+mn-lt"/>
                <a:ea typeface="+mn-ea"/>
                <a:cs typeface="+mn-cs"/>
              </a:rPr>
              <a:t>deployement</a:t>
            </a:r>
            <a:r>
              <a:rPr lang="en-GB" sz="1200" kern="1200" baseline="0" dirty="0" smtClean="0">
                <a:solidFill>
                  <a:schemeClr val="tx1"/>
                </a:solidFill>
                <a:effectLst/>
                <a:latin typeface="+mn-lt"/>
                <a:ea typeface="+mn-ea"/>
                <a:cs typeface="+mn-cs"/>
              </a:rPr>
              <a:t> of “intelligent” pricing </a:t>
            </a:r>
            <a:r>
              <a:rPr lang="en-GB" sz="1200" kern="1200" baseline="0" dirty="0" err="1" smtClean="0">
                <a:solidFill>
                  <a:schemeClr val="tx1"/>
                </a:solidFill>
                <a:effectLst/>
                <a:latin typeface="+mn-lt"/>
                <a:ea typeface="+mn-ea"/>
                <a:cs typeface="+mn-cs"/>
              </a:rPr>
              <a:t>algor</a:t>
            </a:r>
            <a:r>
              <a:rPr lang="en-GB" sz="1200" kern="1200" baseline="0" dirty="0" smtClean="0">
                <a:solidFill>
                  <a:schemeClr val="tx1"/>
                </a:solidFill>
                <a:effectLst/>
                <a:latin typeface="+mn-lt"/>
                <a:ea typeface="+mn-ea"/>
                <a:cs typeface="+mn-cs"/>
              </a:rPr>
              <a:t> increase the occurrences of collusion</a:t>
            </a:r>
            <a:r>
              <a:rPr lang="en-GB" sz="1200" kern="1200" baseline="0" dirty="0" smtClean="0">
                <a:solidFill>
                  <a:schemeClr val="tx1"/>
                </a:solidFill>
                <a:effectLst/>
                <a:latin typeface="+mn-lt"/>
                <a:ea typeface="+mn-ea"/>
                <a:cs typeface="+mn-cs"/>
                <a:sym typeface="Wingdings" panose="05000000000000000000" pitchFamily="2" charset="2"/>
              </a:rPr>
              <a:t> </a:t>
            </a:r>
            <a:r>
              <a:rPr lang="en-GB" sz="1200" kern="1200" baseline="0" dirty="0" err="1" smtClean="0">
                <a:solidFill>
                  <a:schemeClr val="tx1"/>
                </a:solidFill>
                <a:effectLst/>
                <a:latin typeface="+mn-lt"/>
                <a:ea typeface="+mn-ea"/>
                <a:cs typeface="+mn-cs"/>
                <a:sym typeface="Wingdings" panose="05000000000000000000" pitchFamily="2" charset="2"/>
              </a:rPr>
              <a:t>algo</a:t>
            </a:r>
            <a:r>
              <a:rPr lang="en-GB" sz="1200" kern="1200" baseline="0" dirty="0" smtClean="0">
                <a:solidFill>
                  <a:schemeClr val="tx1"/>
                </a:solidFill>
                <a:effectLst/>
                <a:latin typeface="+mn-lt"/>
                <a:ea typeface="+mn-ea"/>
                <a:cs typeface="+mn-cs"/>
                <a:sym typeface="Wingdings" panose="05000000000000000000" pitchFamily="2" charset="2"/>
              </a:rPr>
              <a:t> collusion</a:t>
            </a:r>
            <a:endParaRPr lang="en-GB" sz="1200" kern="1200" baseline="0" dirty="0" smtClean="0">
              <a:solidFill>
                <a:schemeClr val="tx1"/>
              </a:solidFill>
              <a:effectLst/>
              <a:latin typeface="+mn-lt"/>
              <a:ea typeface="+mn-ea"/>
              <a:cs typeface="+mn-cs"/>
            </a:endParaRPr>
          </a:p>
          <a:p>
            <a:pPr marL="0" indent="0">
              <a:buFontTx/>
              <a:buNone/>
            </a:pPr>
            <a:endParaRPr lang="en-GB" sz="1200" kern="1200" dirty="0" smtClean="0">
              <a:solidFill>
                <a:schemeClr val="tx1"/>
              </a:solidFill>
              <a:effectLst/>
              <a:latin typeface="+mn-lt"/>
              <a:ea typeface="+mn-ea"/>
              <a:cs typeface="+mn-cs"/>
            </a:endParaRPr>
          </a:p>
          <a:p>
            <a:pPr marL="0" indent="0">
              <a:buFontTx/>
              <a:buNone/>
            </a:pPr>
            <a:r>
              <a:rPr lang="en-GB" sz="1200" kern="1200" dirty="0" smtClean="0">
                <a:solidFill>
                  <a:schemeClr val="tx1"/>
                </a:solidFill>
                <a:effectLst/>
                <a:latin typeface="+mn-lt"/>
                <a:ea typeface="+mn-ea"/>
                <a:cs typeface="+mn-cs"/>
              </a:rPr>
              <a:t>Amongst </a:t>
            </a:r>
            <a:r>
              <a:rPr lang="en-GB" sz="1200" kern="1200" dirty="0" smtClean="0">
                <a:solidFill>
                  <a:schemeClr val="tx1"/>
                </a:solidFill>
                <a:effectLst/>
                <a:latin typeface="+mn-lt"/>
                <a:ea typeface="+mn-ea"/>
                <a:cs typeface="+mn-cs"/>
              </a:rPr>
              <a:t>the wealth </a:t>
            </a:r>
            <a:r>
              <a:rPr lang="en-US" sz="1200" kern="1200" dirty="0" smtClean="0">
                <a:solidFill>
                  <a:schemeClr val="tx1"/>
                </a:solidFill>
                <a:effectLst/>
                <a:latin typeface="+mn-lt"/>
                <a:ea typeface="+mn-ea"/>
                <a:cs typeface="+mn-cs"/>
              </a:rPr>
              <a:t>of </a:t>
            </a:r>
            <a:r>
              <a:rPr lang="en-GB" sz="1200" kern="1200" dirty="0" smtClean="0">
                <a:solidFill>
                  <a:schemeClr val="tx1"/>
                </a:solidFill>
                <a:effectLst/>
                <a:latin typeface="+mn-lt"/>
                <a:ea typeface="+mn-ea"/>
                <a:cs typeface="+mn-cs"/>
              </a:rPr>
              <a:t>concerns raised by Artificial Intelligence (“AI”), one is the risk that the deployment of algorithmic pricing agents on markets will increase </a:t>
            </a:r>
            <a:r>
              <a:rPr lang="en-US" sz="1200" kern="1200" dirty="0" smtClean="0">
                <a:solidFill>
                  <a:schemeClr val="tx1"/>
                </a:solidFill>
                <a:effectLst/>
                <a:latin typeface="+mn-lt"/>
                <a:ea typeface="+mn-ea"/>
                <a:cs typeface="+mn-cs"/>
              </a:rPr>
              <a:t>occurrences</a:t>
            </a:r>
            <a:r>
              <a:rPr lang="en-GB" sz="1200" kern="1200" dirty="0" smtClean="0">
                <a:solidFill>
                  <a:schemeClr val="tx1"/>
                </a:solidFill>
                <a:effectLst/>
                <a:latin typeface="+mn-lt"/>
                <a:ea typeface="+mn-ea"/>
                <a:cs typeface="+mn-cs"/>
              </a:rPr>
              <a:t> of tacit collusion by orders of magnitude, and well beyond the oligopoly setting where such markets failures have been traditionally observed. This concern has already generated policy interest, and regulatory options are now commonly discussed at  academic, commercial and official conferences</a:t>
            </a:r>
          </a:p>
          <a:p>
            <a:pPr marL="0" indent="0">
              <a:buFontTx/>
              <a:buNone/>
            </a:pPr>
            <a:endParaRPr lang="en-GB" sz="1200" kern="1200" baseline="0" dirty="0" smtClean="0">
              <a:solidFill>
                <a:schemeClr val="tx1"/>
              </a:solidFill>
              <a:effectLst/>
              <a:latin typeface="+mn-lt"/>
              <a:ea typeface="+mn-ea"/>
              <a:cs typeface="+mn-cs"/>
            </a:endParaRPr>
          </a:p>
          <a:p>
            <a:pPr marL="0" indent="0">
              <a:buFontTx/>
              <a:buNone/>
            </a:pPr>
            <a:r>
              <a:rPr lang="en-GB" sz="1200" kern="1200" baseline="0" dirty="0" smtClean="0">
                <a:solidFill>
                  <a:schemeClr val="tx1"/>
                </a:solidFill>
                <a:effectLst/>
                <a:latin typeface="+mn-lt"/>
                <a:ea typeface="+mn-ea"/>
                <a:cs typeface="+mn-cs"/>
              </a:rPr>
              <a:t>Two main hypotheses are put forward to support this claim: </a:t>
            </a:r>
          </a:p>
          <a:p>
            <a:pPr marL="228600" indent="-228600">
              <a:buFontTx/>
              <a:buAutoNum type="arabicParenR"/>
            </a:pPr>
            <a:r>
              <a:rPr lang="en-GB" sz="1200" kern="1200" baseline="0" dirty="0" smtClean="0">
                <a:solidFill>
                  <a:schemeClr val="tx1"/>
                </a:solidFill>
                <a:effectLst/>
                <a:latin typeface="+mn-lt"/>
                <a:ea typeface="+mn-ea"/>
                <a:cs typeface="+mn-cs"/>
              </a:rPr>
              <a:t>Markets become more transparent, e.g. price monitoring algorithms that monitor </a:t>
            </a:r>
            <a:r>
              <a:rPr lang="en-GB" sz="1200" kern="1200" baseline="0" dirty="0" err="1" smtClean="0">
                <a:solidFill>
                  <a:schemeClr val="tx1"/>
                </a:solidFill>
                <a:effectLst/>
                <a:latin typeface="+mn-lt"/>
                <a:ea typeface="+mn-ea"/>
                <a:cs typeface="+mn-cs"/>
              </a:rPr>
              <a:t>competiors</a:t>
            </a:r>
            <a:r>
              <a:rPr lang="en-GB" sz="1200" kern="1200" baseline="0" dirty="0" smtClean="0">
                <a:solidFill>
                  <a:schemeClr val="tx1"/>
                </a:solidFill>
                <a:effectLst/>
                <a:latin typeface="+mn-lt"/>
                <a:ea typeface="+mn-ea"/>
                <a:cs typeface="+mn-cs"/>
              </a:rPr>
              <a:t>’ prices</a:t>
            </a:r>
          </a:p>
          <a:p>
            <a:pPr marL="228600" indent="-228600">
              <a:buFontTx/>
              <a:buAutoNum type="arabicParenR"/>
            </a:pPr>
            <a:r>
              <a:rPr lang="en-GB" sz="1200" kern="1200" baseline="0" dirty="0" smtClean="0">
                <a:solidFill>
                  <a:schemeClr val="tx1"/>
                </a:solidFill>
                <a:effectLst/>
                <a:latin typeface="+mn-lt"/>
                <a:ea typeface="+mn-ea"/>
                <a:cs typeface="+mn-cs"/>
              </a:rPr>
              <a:t>Pricing algorithms adopt more sophisticated learning paradigms, and can learn that they reap higher profits when colluding</a:t>
            </a:r>
          </a:p>
          <a:p>
            <a:pPr marL="0" indent="0">
              <a:buFontTx/>
              <a:buNone/>
            </a:pPr>
            <a:endParaRPr lang="en-GB" sz="1200" kern="1200" baseline="0" dirty="0" smtClean="0">
              <a:solidFill>
                <a:schemeClr val="tx1"/>
              </a:solidFill>
              <a:effectLst/>
              <a:latin typeface="+mn-lt"/>
              <a:ea typeface="+mn-ea"/>
              <a:cs typeface="+mn-cs"/>
            </a:endParaRPr>
          </a:p>
          <a:p>
            <a:pPr marL="0" indent="0">
              <a:buFontTx/>
              <a:buNone/>
            </a:pPr>
            <a:r>
              <a:rPr lang="en-GB" sz="1200" kern="1200" baseline="0" dirty="0" smtClean="0">
                <a:solidFill>
                  <a:schemeClr val="tx1"/>
                </a:solidFill>
                <a:effectLst/>
                <a:latin typeface="+mn-lt"/>
                <a:ea typeface="+mn-ea"/>
                <a:cs typeface="+mn-cs"/>
              </a:rPr>
              <a:t>Algorithmic collusion is therefore high up the agenda of scholars and of institutional policy makers</a:t>
            </a:r>
          </a:p>
          <a:p>
            <a:pPr marL="0" indent="0">
              <a:buFontTx/>
              <a:buNone/>
            </a:pPr>
            <a:endParaRPr lang="en-GB" sz="1200" kern="1200" baseline="0" dirty="0" smtClean="0">
              <a:solidFill>
                <a:schemeClr val="tx1"/>
              </a:solidFill>
              <a:effectLst/>
              <a:latin typeface="+mn-lt"/>
              <a:ea typeface="+mn-ea"/>
              <a:cs typeface="+mn-cs"/>
            </a:endParaRPr>
          </a:p>
          <a:p>
            <a:pPr marL="0" indent="0">
              <a:buFontTx/>
              <a:buNone/>
            </a:pPr>
            <a:endParaRPr lang="en-GB" sz="1200" kern="1200" baseline="0" dirty="0" smtClean="0">
              <a:solidFill>
                <a:schemeClr val="tx1"/>
              </a:solidFill>
              <a:effectLst/>
              <a:latin typeface="+mn-lt"/>
              <a:ea typeface="+mn-ea"/>
              <a:cs typeface="+mn-cs"/>
            </a:endParaRPr>
          </a:p>
          <a:p>
            <a:pPr marL="0" indent="0">
              <a:buFontTx/>
              <a:buNone/>
            </a:pPr>
            <a:r>
              <a:rPr lang="en-GB" sz="1200" kern="1200" baseline="0" dirty="0" err="1" smtClean="0">
                <a:solidFill>
                  <a:schemeClr val="tx1"/>
                </a:solidFill>
                <a:effectLst/>
                <a:latin typeface="+mn-lt"/>
                <a:ea typeface="+mn-ea"/>
                <a:cs typeface="+mn-cs"/>
              </a:rPr>
              <a:t>Transparancy</a:t>
            </a:r>
            <a:r>
              <a:rPr lang="en-GB"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undoubtedly algorithms and big data increase market transparency so at first we could consider them  as  pro-collusive</a:t>
            </a: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prominent issue, which has recently garnered the interest of scholars and institutional policymakers (e.g. EC, OECD) is that of algorithmic tacit collusion, whereby AI-enabled pricing algorithms learn autonomously that they reap higher rewards by colluding than by competing (Klein 2018, </a:t>
            </a:r>
            <a:r>
              <a:rPr lang="en-US" sz="1200" kern="1200" dirty="0" err="1" smtClean="0">
                <a:solidFill>
                  <a:schemeClr val="tx1"/>
                </a:solidFill>
                <a:effectLst/>
                <a:latin typeface="+mn-lt"/>
                <a:ea typeface="+mn-ea"/>
                <a:cs typeface="+mn-cs"/>
              </a:rPr>
              <a:t>Ezrachi</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Stucke</a:t>
            </a:r>
            <a:r>
              <a:rPr lang="en-US" sz="1200" kern="1200" dirty="0" smtClean="0">
                <a:solidFill>
                  <a:schemeClr val="tx1"/>
                </a:solidFill>
                <a:effectLst/>
                <a:latin typeface="+mn-lt"/>
                <a:ea typeface="+mn-ea"/>
                <a:cs typeface="+mn-cs"/>
              </a:rPr>
              <a:t> 2017).</a:t>
            </a:r>
            <a:endParaRPr lang="en-GB" sz="1200" kern="1200" baseline="0" dirty="0" smtClean="0">
              <a:solidFill>
                <a:schemeClr val="tx1"/>
              </a:solidFill>
              <a:effectLst/>
              <a:latin typeface="+mn-lt"/>
              <a:ea typeface="+mn-ea"/>
              <a:cs typeface="+mn-cs"/>
            </a:endParaRPr>
          </a:p>
          <a:p>
            <a:pPr marL="0" indent="0">
              <a:buFontTx/>
              <a:buNone/>
            </a:pPr>
            <a:endParaRPr lang="en-GB" sz="1200" kern="1200" dirty="0" smtClean="0">
              <a:solidFill>
                <a:schemeClr val="tx1"/>
              </a:solidFill>
              <a:effectLst/>
              <a:latin typeface="+mn-lt"/>
              <a:ea typeface="+mn-ea"/>
              <a:cs typeface="+mn-cs"/>
            </a:endParaRPr>
          </a:p>
          <a:p>
            <a:pPr marL="0" indent="0">
              <a:buFontTx/>
              <a:buNone/>
            </a:pPr>
            <a:r>
              <a:rPr lang="en-GB" sz="1200" kern="1200" dirty="0" smtClean="0">
                <a:solidFill>
                  <a:schemeClr val="tx1"/>
                </a:solidFill>
                <a:effectLst/>
                <a:latin typeface="+mn-lt"/>
                <a:ea typeface="+mn-ea"/>
                <a:cs typeface="+mn-cs"/>
              </a:rPr>
              <a:t>With algorithms, several pieces of legal scholarship have advanced the conjecture that tacit collusion will be sustainable in markets which no longer need significant levels of oligopoly concentration.  </a:t>
            </a:r>
            <a:r>
              <a:rPr lang="en-GB" sz="1200" kern="1200" dirty="0" err="1" smtClean="0">
                <a:solidFill>
                  <a:schemeClr val="tx1"/>
                </a:solidFill>
                <a:effectLst/>
                <a:latin typeface="+mn-lt"/>
                <a:ea typeface="+mn-ea"/>
                <a:cs typeface="+mn-cs"/>
              </a:rPr>
              <a:t>Ezrachi</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Stucke</a:t>
            </a:r>
            <a:r>
              <a:rPr lang="en-GB" sz="1200" kern="1200" dirty="0" smtClean="0">
                <a:solidFill>
                  <a:schemeClr val="tx1"/>
                </a:solidFill>
                <a:effectLst/>
                <a:latin typeface="+mn-lt"/>
                <a:ea typeface="+mn-ea"/>
                <a:cs typeface="+mn-cs"/>
              </a:rPr>
              <a:t> write that an “</a:t>
            </a:r>
            <a:r>
              <a:rPr lang="en-US" sz="1200" i="1" kern="1200" dirty="0" smtClean="0">
                <a:solidFill>
                  <a:schemeClr val="tx1"/>
                </a:solidFill>
                <a:effectLst/>
                <a:latin typeface="+mn-lt"/>
                <a:ea typeface="+mn-ea"/>
                <a:cs typeface="+mn-cs"/>
              </a:rPr>
              <a:t>industry’s shift to pricing algorithms can spread tacit collusion beyond duopolies to markets with five or six large firms”</a:t>
            </a:r>
          </a:p>
          <a:p>
            <a:pPr marL="0" indent="0">
              <a:buFontTx/>
              <a:buNone/>
            </a:pPr>
            <a:r>
              <a:rPr lang="en-US" sz="1200" i="1"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Ezrachi</a:t>
            </a:r>
            <a:r>
              <a:rPr lang="en-US" sz="1200" kern="1200" dirty="0" smtClean="0">
                <a:solidFill>
                  <a:schemeClr val="tx1"/>
                </a:solidFill>
                <a:effectLst/>
                <a:latin typeface="+mn-lt"/>
                <a:ea typeface="+mn-ea"/>
                <a:cs typeface="+mn-cs"/>
              </a:rPr>
              <a:t> and ME </a:t>
            </a:r>
            <a:r>
              <a:rPr lang="en-US" sz="1200" kern="1200" dirty="0" err="1" smtClean="0">
                <a:solidFill>
                  <a:schemeClr val="tx1"/>
                </a:solidFill>
                <a:effectLst/>
                <a:latin typeface="+mn-lt"/>
                <a:ea typeface="+mn-ea"/>
                <a:cs typeface="+mn-cs"/>
              </a:rPr>
              <a:t>Stucke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Virtual Competition: The Promise and Perils of the Algorithm-Driven Economy</a:t>
            </a:r>
            <a:r>
              <a:rPr lang="en-US" sz="1200" kern="1200" dirty="0" smtClean="0">
                <a:solidFill>
                  <a:schemeClr val="tx1"/>
                </a:solidFill>
                <a:effectLst/>
                <a:latin typeface="+mn-lt"/>
                <a:ea typeface="+mn-ea"/>
                <a:cs typeface="+mn-cs"/>
              </a:rPr>
              <a:t> (2016). )</a:t>
            </a:r>
          </a:p>
          <a:p>
            <a:pPr marL="0" indent="0">
              <a:buFontTx/>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paper of the OECD indicates that “</a:t>
            </a:r>
            <a:r>
              <a:rPr lang="en-US" sz="1200" i="1" kern="1200" dirty="0" smtClean="0">
                <a:solidFill>
                  <a:schemeClr val="tx1"/>
                </a:solidFill>
                <a:effectLst/>
                <a:latin typeface="+mn-lt"/>
                <a:ea typeface="+mn-ea"/>
                <a:cs typeface="+mn-cs"/>
              </a:rPr>
              <a:t>algorithms might affect some characteristics of digital markets to such an extent that tacit collusion could become sustainable in a wider range of circumstances possibly expanding the oligopoly problem to non-oligopolistic market structures</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OECD, Algorithms and Collusion - Background Note by the Secretariat, 21-23 June 2017. </a:t>
            </a:r>
            <a:r>
              <a:rPr lang="fr-BE" sz="1200" kern="1200" baseline="30000" dirty="0" smtClean="0">
                <a:solidFill>
                  <a:schemeClr val="tx1"/>
                </a:solidFill>
                <a:effectLst/>
                <a:latin typeface="+mn-lt"/>
                <a:ea typeface="+mn-ea"/>
                <a:cs typeface="+mn-cs"/>
              </a:rPr>
              <a:t>OECD, </a:t>
            </a:r>
            <a:r>
              <a:rPr lang="fr-BE" sz="1200" kern="1200" baseline="30000" dirty="0" err="1" smtClean="0">
                <a:solidFill>
                  <a:schemeClr val="tx1"/>
                </a:solidFill>
                <a:effectLst/>
                <a:latin typeface="+mn-lt"/>
                <a:ea typeface="+mn-ea"/>
                <a:cs typeface="+mn-cs"/>
              </a:rPr>
              <a:t>Algorithms</a:t>
            </a:r>
            <a:r>
              <a:rPr lang="fr-BE" sz="1200" kern="1200" baseline="30000" dirty="0" smtClean="0">
                <a:solidFill>
                  <a:schemeClr val="tx1"/>
                </a:solidFill>
                <a:effectLst/>
                <a:latin typeface="+mn-lt"/>
                <a:ea typeface="+mn-ea"/>
                <a:cs typeface="+mn-cs"/>
              </a:rPr>
              <a:t> and Collusion - Background Note by the </a:t>
            </a:r>
            <a:r>
              <a:rPr lang="fr-BE" sz="1200" kern="1200" baseline="30000" dirty="0" err="1" smtClean="0">
                <a:solidFill>
                  <a:schemeClr val="tx1"/>
                </a:solidFill>
                <a:effectLst/>
                <a:latin typeface="+mn-lt"/>
                <a:ea typeface="+mn-ea"/>
                <a:cs typeface="+mn-cs"/>
              </a:rPr>
              <a:t>Secretariat</a:t>
            </a:r>
            <a:r>
              <a:rPr lang="fr-BE" sz="1200" kern="1200" baseline="30000" dirty="0" smtClean="0">
                <a:solidFill>
                  <a:schemeClr val="tx1"/>
                </a:solidFill>
                <a:effectLst/>
                <a:latin typeface="+mn-lt"/>
                <a:ea typeface="+mn-ea"/>
                <a:cs typeface="+mn-cs"/>
              </a:rPr>
              <a:t>, 21-23 </a:t>
            </a:r>
            <a:r>
              <a:rPr lang="fr-BE" sz="1200" kern="1200" baseline="30000" dirty="0" err="1" smtClean="0">
                <a:solidFill>
                  <a:schemeClr val="tx1"/>
                </a:solidFill>
                <a:effectLst/>
                <a:latin typeface="+mn-lt"/>
                <a:ea typeface="+mn-ea"/>
                <a:cs typeface="+mn-cs"/>
              </a:rPr>
              <a:t>June</a:t>
            </a:r>
            <a:r>
              <a:rPr lang="fr-BE" sz="1200" kern="1200" baseline="30000" dirty="0" smtClean="0">
                <a:solidFill>
                  <a:schemeClr val="tx1"/>
                </a:solidFill>
                <a:effectLst/>
                <a:latin typeface="+mn-lt"/>
                <a:ea typeface="+mn-ea"/>
                <a:cs typeface="+mn-cs"/>
              </a:rPr>
              <a:t> 2017.</a:t>
            </a:r>
          </a:p>
          <a:p>
            <a:pPr marL="0" indent="0">
              <a:buFontTx/>
              <a:buNone/>
            </a:pPr>
            <a:endParaRPr lang="en-US" sz="1200" i="1" kern="1200" baseline="0" dirty="0" smtClean="0">
              <a:solidFill>
                <a:schemeClr val="tx1"/>
              </a:solidFill>
              <a:effectLst/>
              <a:latin typeface="+mn-lt"/>
              <a:ea typeface="+mn-ea"/>
              <a:cs typeface="+mn-cs"/>
            </a:endParaRPr>
          </a:p>
          <a:p>
            <a:pPr marL="0" indent="0">
              <a:buFontTx/>
              <a:buNone/>
            </a:pPr>
            <a:endParaRPr lang="en-GB" sz="1200" kern="1200" baseline="0" dirty="0" smtClean="0">
              <a:solidFill>
                <a:schemeClr val="tx1"/>
              </a:solidFill>
              <a:effectLst/>
              <a:latin typeface="+mn-lt"/>
              <a:ea typeface="+mn-ea"/>
              <a:cs typeface="+mn-cs"/>
            </a:endParaRPr>
          </a:p>
          <a:p>
            <a:pPr marL="0" indent="0">
              <a:buFontTx/>
              <a:buNone/>
            </a:pPr>
            <a:r>
              <a:rPr lang="en-US" sz="1200" b="0" i="0" kern="1200" dirty="0" err="1" smtClean="0">
                <a:solidFill>
                  <a:schemeClr val="tx1"/>
                </a:solidFill>
                <a:effectLst/>
                <a:latin typeface="+mn-lt"/>
                <a:ea typeface="+mn-ea"/>
                <a:cs typeface="+mn-cs"/>
              </a:rPr>
              <a:t>Topkins</a:t>
            </a:r>
            <a:r>
              <a:rPr lang="en-US" sz="1200" b="0" i="0" kern="1200" dirty="0" smtClean="0">
                <a:solidFill>
                  <a:schemeClr val="tx1"/>
                </a:solidFill>
                <a:effectLst/>
                <a:latin typeface="+mn-lt"/>
                <a:ea typeface="+mn-ea"/>
                <a:cs typeface="+mn-cs"/>
              </a:rPr>
              <a:t>-like crimes, the collusion is explicit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collusion, because the seller had otherwise demonstrated a will to collude with other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parties and then coded the algorithm to carry out the agreement. These collusion were not established automatically by algorithms,</a:t>
            </a:r>
            <a:r>
              <a:rPr lang="en-US" dirty="0" smtClean="0"/>
              <a:t> </a:t>
            </a:r>
            <a:br>
              <a:rPr lang="en-US" dirty="0" smtClean="0"/>
            </a:br>
            <a:endParaRPr lang="en-GB" sz="1200" kern="1200" baseline="0" dirty="0" smtClean="0">
              <a:solidFill>
                <a:schemeClr val="tx1"/>
              </a:solidFill>
              <a:effectLst/>
              <a:latin typeface="+mn-lt"/>
              <a:ea typeface="+mn-ea"/>
              <a:cs typeface="+mn-cs"/>
            </a:endParaRPr>
          </a:p>
          <a:p>
            <a:pPr marL="0" indent="0">
              <a:buFontTx/>
              <a:buNone/>
            </a:pPr>
            <a:endParaRPr lang="en-GB" sz="1200" kern="1200" baseline="0" dirty="0" smtClean="0">
              <a:solidFill>
                <a:schemeClr val="tx1"/>
              </a:solidFill>
              <a:effectLst/>
              <a:latin typeface="+mn-lt"/>
              <a:ea typeface="+mn-ea"/>
              <a:cs typeface="+mn-cs"/>
            </a:endParaRPr>
          </a:p>
          <a:p>
            <a:pPr marL="0" indent="0">
              <a:buFontTx/>
              <a:buNone/>
            </a:pPr>
            <a:r>
              <a:rPr lang="en-GB" sz="1200" kern="1200" baseline="0" dirty="0" smtClean="0">
                <a:solidFill>
                  <a:schemeClr val="tx1"/>
                </a:solidFill>
                <a:effectLst/>
                <a:latin typeface="+mn-lt"/>
                <a:ea typeface="+mn-ea"/>
                <a:cs typeface="+mn-cs"/>
              </a:rPr>
              <a:t>Illustration using AF and BA: </a:t>
            </a:r>
            <a:r>
              <a:rPr lang="en-GB" sz="1200" kern="1200" baseline="0" dirty="0" err="1" smtClean="0">
                <a:solidFill>
                  <a:schemeClr val="tx1"/>
                </a:solidFill>
                <a:effectLst/>
                <a:latin typeface="+mn-lt"/>
                <a:ea typeface="+mn-ea"/>
                <a:cs typeface="+mn-cs"/>
              </a:rPr>
              <a:t>algos</a:t>
            </a:r>
            <a:r>
              <a:rPr lang="en-GB" sz="1200" kern="1200" baseline="0" dirty="0" smtClean="0">
                <a:solidFill>
                  <a:schemeClr val="tx1"/>
                </a:solidFill>
                <a:effectLst/>
                <a:latin typeface="+mn-lt"/>
                <a:ea typeface="+mn-ea"/>
                <a:cs typeface="+mn-cs"/>
              </a:rPr>
              <a:t> learn </a:t>
            </a:r>
            <a:r>
              <a:rPr lang="en-GB" sz="1200" kern="1200" baseline="0" dirty="0" err="1" smtClean="0">
                <a:solidFill>
                  <a:schemeClr val="tx1"/>
                </a:solidFill>
                <a:effectLst/>
                <a:latin typeface="+mn-lt"/>
                <a:ea typeface="+mn-ea"/>
                <a:cs typeface="+mn-cs"/>
              </a:rPr>
              <a:t>tacility</a:t>
            </a:r>
            <a:r>
              <a:rPr lang="en-GB" sz="1200" kern="1200" baseline="0" dirty="0" smtClean="0">
                <a:solidFill>
                  <a:schemeClr val="tx1"/>
                </a:solidFill>
                <a:effectLst/>
                <a:latin typeface="+mn-lt"/>
                <a:ea typeface="+mn-ea"/>
                <a:cs typeface="+mn-cs"/>
              </a:rPr>
              <a:t> to set collusive prices (as prices are now transparent)</a:t>
            </a:r>
          </a:p>
          <a:p>
            <a:pPr marL="0" indent="0">
              <a:buFontTx/>
              <a:buNone/>
            </a:pPr>
            <a:endParaRPr lang="en-GB" sz="1200" kern="1200" baseline="0" dirty="0" smtClean="0">
              <a:solidFill>
                <a:schemeClr val="tx1"/>
              </a:solidFill>
              <a:effectLst/>
              <a:latin typeface="+mn-lt"/>
              <a:ea typeface="+mn-ea"/>
              <a:cs typeface="+mn-cs"/>
            </a:endParaRPr>
          </a:p>
          <a:p>
            <a:pPr marL="0" indent="0">
              <a:buFontTx/>
              <a:buNone/>
            </a:pPr>
            <a:r>
              <a:rPr lang="en-GB" sz="1200" kern="1200" dirty="0" smtClean="0">
                <a:solidFill>
                  <a:schemeClr val="tx1"/>
                </a:solidFill>
                <a:effectLst/>
                <a:latin typeface="+mn-lt"/>
                <a:ea typeface="+mn-ea"/>
                <a:cs typeface="+mn-cs"/>
              </a:rPr>
              <a:t>We remain in lack of understanding of whether </a:t>
            </a:r>
            <a:r>
              <a:rPr lang="en-US" sz="1200" kern="1200" dirty="0" smtClean="0">
                <a:solidFill>
                  <a:schemeClr val="tx1"/>
                </a:solidFill>
                <a:effectLst/>
                <a:latin typeface="+mn-lt"/>
                <a:ea typeface="+mn-ea"/>
                <a:cs typeface="+mn-cs"/>
              </a:rPr>
              <a:t>current </a:t>
            </a:r>
            <a:r>
              <a:rPr lang="en-GB" sz="1200" kern="1200" dirty="0" smtClean="0">
                <a:solidFill>
                  <a:schemeClr val="tx1"/>
                </a:solidFill>
                <a:effectLst/>
                <a:latin typeface="+mn-lt"/>
                <a:ea typeface="+mn-ea"/>
                <a:cs typeface="+mn-cs"/>
              </a:rPr>
              <a:t>AI technology holds the capabilities that entitle algorithmic pricing agents to autonomously enter into tacitly collusive strategies without human intervention</a:t>
            </a:r>
            <a:endParaRPr lang="fr-FR" baseline="0" dirty="0" smtClean="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19</a:t>
            </a:fld>
            <a:endParaRPr lang="fr-BE"/>
          </a:p>
        </p:txBody>
      </p:sp>
    </p:spTree>
    <p:extLst>
      <p:ext uri="{BB962C8B-B14F-4D97-AF65-F5344CB8AC3E}">
        <p14:creationId xmlns:p14="http://schemas.microsoft.com/office/powerpoint/2010/main" val="4194638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From a tech</a:t>
            </a:r>
            <a:r>
              <a:rPr lang="en-US" sz="1200" kern="1200" baseline="0" dirty="0" smtClean="0">
                <a:solidFill>
                  <a:schemeClr val="tx1"/>
                </a:solidFill>
                <a:effectLst/>
                <a:latin typeface="+mn-lt"/>
                <a:ea typeface="+mn-ea"/>
                <a:cs typeface="+mn-cs"/>
              </a:rPr>
              <a:t> perspective, a fundamental question is whether algorithms can learn how to collude given the current </a:t>
            </a:r>
            <a:r>
              <a:rPr lang="en-US" sz="1200" kern="1200" baseline="0" dirty="0" err="1" smtClean="0">
                <a:solidFill>
                  <a:schemeClr val="tx1"/>
                </a:solidFill>
                <a:effectLst/>
                <a:latin typeface="+mn-lt"/>
                <a:ea typeface="+mn-ea"/>
                <a:cs typeface="+mn-cs"/>
              </a:rPr>
              <a:t>sota</a:t>
            </a:r>
            <a:r>
              <a:rPr lang="en-US" sz="1200" kern="1200" baseline="0" dirty="0" smtClean="0">
                <a:solidFill>
                  <a:schemeClr val="tx1"/>
                </a:solidFill>
                <a:effectLst/>
                <a:latin typeface="+mn-lt"/>
                <a:ea typeface="+mn-ea"/>
                <a:cs typeface="+mn-cs"/>
              </a:rPr>
              <a:t> in AI? </a:t>
            </a:r>
          </a:p>
          <a:p>
            <a:r>
              <a:rPr lang="en-US" sz="1200" kern="1200" baseline="0" dirty="0" smtClean="0">
                <a:solidFill>
                  <a:schemeClr val="tx1"/>
                </a:solidFill>
                <a:effectLst/>
                <a:latin typeface="+mn-lt"/>
                <a:ea typeface="+mn-ea"/>
                <a:cs typeface="+mn-cs"/>
              </a:rPr>
              <a:t>Remember, there are 2 aspects to collusion</a:t>
            </a:r>
          </a:p>
          <a:p>
            <a:pPr marL="171450" indent="-171450">
              <a:buFontTx/>
              <a:buChar char="-"/>
            </a:pPr>
            <a:r>
              <a:rPr lang="en-US" sz="1200" kern="1200" baseline="0" dirty="0" smtClean="0">
                <a:solidFill>
                  <a:schemeClr val="tx1"/>
                </a:solidFill>
                <a:effectLst/>
                <a:latin typeface="+mn-lt"/>
                <a:ea typeface="+mn-ea"/>
                <a:cs typeface="+mn-cs"/>
              </a:rPr>
              <a:t>Coordinating prices</a:t>
            </a:r>
          </a:p>
          <a:p>
            <a:pPr marL="171450" indent="-171450">
              <a:buFontTx/>
              <a:buChar char="-"/>
            </a:pPr>
            <a:r>
              <a:rPr lang="en-US" sz="1200" kern="1200" baseline="0" dirty="0" smtClean="0">
                <a:solidFill>
                  <a:schemeClr val="tx1"/>
                </a:solidFill>
                <a:effectLst/>
                <a:latin typeface="+mn-lt"/>
                <a:ea typeface="+mn-ea"/>
                <a:cs typeface="+mn-cs"/>
              </a:rPr>
              <a:t>Punishing deviators via a credible punishment mechanisms so that firms are not tempted to deviate/cheat</a:t>
            </a:r>
          </a:p>
          <a:p>
            <a:pPr marL="171450" indent="-171450">
              <a:buFontTx/>
              <a:buChar cha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strike="sngStrike" kern="1200" dirty="0" smtClean="0">
                <a:solidFill>
                  <a:schemeClr val="tx1"/>
                </a:solidFill>
                <a:effectLst/>
                <a:latin typeface="+mn-lt"/>
                <a:ea typeface="+mn-ea"/>
                <a:cs typeface="+mn-cs"/>
              </a:rPr>
              <a:t>Research on algorithmic tacit collusion is divided into two schools: those perceiving it as a credible threat (Klein 2018, </a:t>
            </a:r>
            <a:r>
              <a:rPr lang="en-US" sz="1200" strike="sngStrike" kern="1200" dirty="0" err="1" smtClean="0">
                <a:solidFill>
                  <a:schemeClr val="tx1"/>
                </a:solidFill>
                <a:effectLst/>
                <a:latin typeface="+mn-lt"/>
                <a:ea typeface="+mn-ea"/>
                <a:cs typeface="+mn-cs"/>
              </a:rPr>
              <a:t>Ezrachi</a:t>
            </a:r>
            <a:r>
              <a:rPr lang="en-US" sz="1200" strike="sngStrike" kern="1200" dirty="0" smtClean="0">
                <a:solidFill>
                  <a:schemeClr val="tx1"/>
                </a:solidFill>
                <a:effectLst/>
                <a:latin typeface="+mn-lt"/>
                <a:ea typeface="+mn-ea"/>
                <a:cs typeface="+mn-cs"/>
              </a:rPr>
              <a:t> and </a:t>
            </a:r>
            <a:r>
              <a:rPr lang="en-US" sz="1200" strike="sngStrike" kern="1200" dirty="0" err="1" smtClean="0">
                <a:solidFill>
                  <a:schemeClr val="tx1"/>
                </a:solidFill>
                <a:effectLst/>
                <a:latin typeface="+mn-lt"/>
                <a:ea typeface="+mn-ea"/>
                <a:cs typeface="+mn-cs"/>
              </a:rPr>
              <a:t>Stucke</a:t>
            </a:r>
            <a:r>
              <a:rPr lang="en-US" sz="1200" strike="sngStrike" kern="1200" dirty="0" smtClean="0">
                <a:solidFill>
                  <a:schemeClr val="tx1"/>
                </a:solidFill>
                <a:effectLst/>
                <a:latin typeface="+mn-lt"/>
                <a:ea typeface="+mn-ea"/>
                <a:cs typeface="+mn-cs"/>
              </a:rPr>
              <a:t> 2017, </a:t>
            </a:r>
            <a:r>
              <a:rPr lang="en-US" sz="1200" strike="sngStrike" kern="1200" dirty="0" err="1" smtClean="0">
                <a:solidFill>
                  <a:schemeClr val="tx1"/>
                </a:solidFill>
                <a:effectLst/>
                <a:latin typeface="+mn-lt"/>
                <a:ea typeface="+mn-ea"/>
                <a:cs typeface="+mn-cs"/>
              </a:rPr>
              <a:t>Mehra</a:t>
            </a:r>
            <a:r>
              <a:rPr lang="en-US" sz="1200" strike="sngStrike" kern="1200" dirty="0" smtClean="0">
                <a:solidFill>
                  <a:schemeClr val="tx1"/>
                </a:solidFill>
                <a:effectLst/>
                <a:latin typeface="+mn-lt"/>
                <a:ea typeface="+mn-ea"/>
                <a:cs typeface="+mn-cs"/>
              </a:rPr>
              <a:t> 2015) and those adopting a more nuanced stance (Zhou et al., 2018). Nevertheless, recent studies (Zhou et al. 2018, Klein 2018)have attempted to empirically demonstrate that algorithms can tacitly collude. However, the duopolistic environment considered is overly-restrictive. Also, the algorithms in (Zhou et al. 2018) do not learn autonomously, but behave according to a well-defined zero-determinant strategy.</a:t>
            </a:r>
          </a:p>
          <a:p>
            <a:endParaRPr lang="en-US"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20</a:t>
            </a:fld>
            <a:endParaRPr lang="fr-BE"/>
          </a:p>
        </p:txBody>
      </p:sp>
    </p:spTree>
    <p:extLst>
      <p:ext uri="{BB962C8B-B14F-4D97-AF65-F5344CB8AC3E}">
        <p14:creationId xmlns:p14="http://schemas.microsoft.com/office/powerpoint/2010/main" val="1302289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Talk a bit about Zhou here.</a:t>
            </a:r>
          </a:p>
          <a:p>
            <a:pPr marL="171450" indent="-171450">
              <a:buFontTx/>
              <a:buChar char="-"/>
            </a:pPr>
            <a:r>
              <a:rPr lang="en-US" sz="1200" b="0" i="0" kern="1200" dirty="0" smtClean="0">
                <a:solidFill>
                  <a:schemeClr val="tx1"/>
                </a:solidFill>
                <a:effectLst/>
                <a:latin typeface="+mn-lt"/>
                <a:ea typeface="+mn-ea"/>
                <a:cs typeface="+mn-cs"/>
              </a:rPr>
              <a:t>how to design an explicit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algorithm, which can practically enforce a human rival to collude in laboratory experiment</a:t>
            </a:r>
            <a:r>
              <a:rPr lang="en-US" dirty="0" smtClean="0"/>
              <a:t> : they focus on </a:t>
            </a:r>
            <a:r>
              <a:rPr lang="en-US" dirty="0" err="1" smtClean="0"/>
              <a:t>algo</a:t>
            </a:r>
            <a:r>
              <a:rPr lang="en-US" dirty="0" smtClean="0"/>
              <a:t>-human</a:t>
            </a:r>
            <a:r>
              <a:rPr lang="en-US" baseline="0" dirty="0" smtClean="0"/>
              <a:t> interaction and not </a:t>
            </a:r>
            <a:r>
              <a:rPr lang="en-US" baseline="0" dirty="0" err="1" smtClean="0"/>
              <a:t>algo-algo</a:t>
            </a:r>
            <a:endParaRPr lang="en-US" baseline="0" dirty="0" smtClean="0"/>
          </a:p>
          <a:p>
            <a:pPr marL="171450" indent="-171450">
              <a:buFontTx/>
              <a:buChar char="-"/>
            </a:pPr>
            <a:r>
              <a:rPr lang="en-US" dirty="0" smtClean="0"/>
              <a:t>zero-determinant (ZD) strategy theory in</a:t>
            </a:r>
            <a:r>
              <a:rPr lang="en-US" baseline="0" dirty="0" smtClean="0"/>
              <a:t> </a:t>
            </a:r>
            <a:r>
              <a:rPr lang="en-US" dirty="0" smtClean="0"/>
              <a:t>iterated prisoner’s dilemma (IPD) [24]. The ZD strategies are a new class of </a:t>
            </a:r>
            <a:r>
              <a:rPr lang="en-US" dirty="0" err="1" smtClean="0"/>
              <a:t>memoryone</a:t>
            </a:r>
            <a:r>
              <a:rPr lang="en-US" dirty="0" smtClean="0"/>
              <a:t>, probabilistic and conditional response strategies that are able to unilaterally set the expected payoff of its opponent in the IPD irrespective of the opponent’s strategy (coercive strategies). ZD strategist simplify its opponent decision making — from strategy interaction problem to a optimal problem. According to ZD theory, in an </a:t>
            </a:r>
            <a:r>
              <a:rPr lang="en-US" dirty="0" err="1" smtClean="0"/>
              <a:t>algorithmhuman</a:t>
            </a:r>
            <a:r>
              <a:rPr lang="en-US" dirty="0" smtClean="0"/>
              <a:t> interaction IPD game, if the algorithm applying ZD strategy, its rational </a:t>
            </a:r>
            <a:r>
              <a:rPr lang="en-US" dirty="0" err="1" smtClean="0"/>
              <a:t>humanrival</a:t>
            </a:r>
            <a:r>
              <a:rPr lang="en-US" dirty="0" smtClean="0"/>
              <a:t> has to cooperate fully.</a:t>
            </a:r>
            <a:r>
              <a:rPr lang="en-US" baseline="0" dirty="0" smtClean="0"/>
              <a:t> </a:t>
            </a:r>
            <a:r>
              <a:rPr lang="en-US" b="1" baseline="0" dirty="0" smtClean="0">
                <a:sym typeface="Wingdings" panose="05000000000000000000" pitchFamily="2" charset="2"/>
              </a:rPr>
              <a:t> some form of coercive strategies here?</a:t>
            </a:r>
          </a:p>
          <a:p>
            <a:pPr marL="171450" indent="-171450">
              <a:buFontTx/>
              <a:buChar char="-"/>
            </a:pPr>
            <a:r>
              <a:rPr lang="en-US" dirty="0" err="1" smtClean="0"/>
              <a:t>Cournot</a:t>
            </a:r>
            <a:r>
              <a:rPr lang="en-US" dirty="0" smtClean="0"/>
              <a:t> duopoly model is a basic economic model for business competitions [21]. In</a:t>
            </a:r>
            <a:r>
              <a:rPr lang="en-US" baseline="0" dirty="0" smtClean="0"/>
              <a:t> </a:t>
            </a:r>
            <a:r>
              <a:rPr lang="en-US" dirty="0" smtClean="0"/>
              <a:t>this model there are only two agents (firms) to make a same product, and the competition is on quantity. The competition is to make decisions how many production they offer at the same time. If both firms collude with the other, they can reduce product</a:t>
            </a:r>
            <a:r>
              <a:rPr lang="en-US" baseline="0" dirty="0" smtClean="0"/>
              <a:t> </a:t>
            </a:r>
            <a:r>
              <a:rPr lang="en-US" dirty="0" smtClean="0"/>
              <a:t>supply to a quantity (denoted as Qc) to make their profit biggest. The Nash equilibrium quantity (denoted as </a:t>
            </a:r>
            <a:r>
              <a:rPr lang="en-US" dirty="0" err="1" smtClean="0"/>
              <a:t>Qn</a:t>
            </a:r>
            <a:r>
              <a:rPr lang="en-US" dirty="0" smtClean="0"/>
              <a:t>) in this model is a situation in which firms interact with each</a:t>
            </a:r>
            <a:r>
              <a:rPr lang="en-US" baseline="0" dirty="0" smtClean="0"/>
              <a:t> </a:t>
            </a:r>
            <a:r>
              <a:rPr lang="en-US" dirty="0" smtClean="0"/>
              <a:t>other and choose their best strategy given the strategies that the other have chosen</a:t>
            </a:r>
          </a:p>
          <a:p>
            <a:pPr marL="171450" indent="-171450">
              <a:buFontTx/>
              <a:buChar char="-"/>
            </a:pPr>
            <a:r>
              <a:rPr lang="en-US" dirty="0" smtClean="0"/>
              <a:t>Considering</a:t>
            </a:r>
            <a:r>
              <a:rPr lang="en-US" baseline="0" dirty="0" smtClean="0"/>
              <a:t> </a:t>
            </a:r>
            <a:r>
              <a:rPr lang="en-US" dirty="0" smtClean="0"/>
              <a:t>the equivalent of </a:t>
            </a:r>
            <a:r>
              <a:rPr lang="en-US" dirty="0" err="1" smtClean="0"/>
              <a:t>Cournot</a:t>
            </a:r>
            <a:r>
              <a:rPr lang="en-US" dirty="0" smtClean="0"/>
              <a:t> duopoly model and iterated prisoner’s dilemma (IPD) game,</a:t>
            </a:r>
            <a:r>
              <a:rPr lang="en-US" baseline="0" dirty="0" smtClean="0"/>
              <a:t> </a:t>
            </a:r>
            <a:r>
              <a:rPr lang="en-US" dirty="0" smtClean="0"/>
              <a:t>our algorithm design is inspired by IPD. A class of IPD strategy is described by the</a:t>
            </a:r>
          </a:p>
          <a:p>
            <a:pPr marL="171450" indent="-171450">
              <a:buFontTx/>
              <a:buChar char="-"/>
            </a:pPr>
            <a:r>
              <a:rPr lang="en-US" dirty="0" smtClean="0"/>
              <a:t>outcomes of the previous round, namely memory one strategy.</a:t>
            </a:r>
          </a:p>
          <a:p>
            <a:pPr marL="171450" indent="-171450">
              <a:buFontTx/>
              <a:buChar char="-"/>
            </a:pPr>
            <a:endParaRPr lang="en-US" dirty="0" smtClean="0"/>
          </a:p>
          <a:p>
            <a:pPr marL="171450" indent="-171450">
              <a:buFontTx/>
              <a:buChar char="-"/>
            </a:pPr>
            <a:r>
              <a:rPr lang="en-US" b="1" dirty="0" smtClean="0"/>
              <a:t>Explaining </a:t>
            </a:r>
            <a:r>
              <a:rPr lang="en-US" b="1" dirty="0" err="1" smtClean="0"/>
              <a:t>equn</a:t>
            </a:r>
            <a:endParaRPr lang="en-US" b="1" dirty="0" smtClean="0"/>
          </a:p>
          <a:p>
            <a:pPr marL="171450" indent="-171450">
              <a:buFontTx/>
              <a:buChar char="-"/>
            </a:pPr>
            <a:r>
              <a:rPr lang="en-US" dirty="0" smtClean="0"/>
              <a:t> Memory one strategy states that, in a long rounds time (e.g., day, hour, minute) series T = {1, 2, 3, ..., t −</a:t>
            </a:r>
            <a:r>
              <a:rPr lang="en-US" baseline="0" dirty="0" smtClean="0"/>
              <a:t> </a:t>
            </a:r>
            <a:r>
              <a:rPr lang="en-US" dirty="0" smtClean="0"/>
              <a:t>1, t, t + 1, ...}, the strategy at t round depends only on the latest previous round (t− 1).</a:t>
            </a:r>
            <a:r>
              <a:rPr lang="en-US" baseline="0" dirty="0" smtClean="0"/>
              <a:t> </a:t>
            </a:r>
            <a:r>
              <a:rPr lang="en-US" dirty="0" smtClean="0"/>
              <a:t>In a (X, Y) two player game, at t, the player Y can use the information set at time t − 1</a:t>
            </a:r>
            <a:r>
              <a:rPr lang="en-US" baseline="0" dirty="0" smtClean="0"/>
              <a:t> </a:t>
            </a:r>
            <a:r>
              <a:rPr lang="en-US" dirty="0" smtClean="0"/>
              <a:t>to decide its own strategy y at t </a:t>
            </a:r>
          </a:p>
          <a:p>
            <a:pPr marL="171450" indent="-171450">
              <a:buFontTx/>
              <a:buChar char="-"/>
            </a:pPr>
            <a:endParaRPr lang="en-US" dirty="0" smtClean="0"/>
          </a:p>
          <a:p>
            <a:pPr marL="171450" indent="-171450">
              <a:buFontTx/>
              <a:buChar char="-"/>
            </a:pPr>
            <a:r>
              <a:rPr lang="en-US" dirty="0" smtClean="0"/>
              <a:t>S represents</a:t>
            </a:r>
            <a:r>
              <a:rPr lang="en-US" baseline="0" dirty="0" smtClean="0"/>
              <a:t> normalized payoff of Y and its opponent X</a:t>
            </a:r>
          </a:p>
          <a:p>
            <a:pPr marL="171450" indent="-171450">
              <a:buFontTx/>
              <a:buChar char="-"/>
            </a:pPr>
            <a:endParaRPr lang="en-US" dirty="0" smtClean="0"/>
          </a:p>
          <a:p>
            <a:pPr marL="171450" indent="-171450">
              <a:buFontTx/>
              <a:buChar char="-"/>
            </a:pPr>
            <a:r>
              <a:rPr lang="en-US" dirty="0" err="1" smtClean="0"/>
              <a:t>as..</a:t>
            </a:r>
            <a:r>
              <a:rPr lang="en-US" b="1" dirty="0" err="1" smtClean="0"/>
              <a:t>SEE</a:t>
            </a:r>
            <a:r>
              <a:rPr lang="en-US" b="1" dirty="0" smtClean="0"/>
              <a:t> ARTICLE FOR EQN</a:t>
            </a:r>
          </a:p>
          <a:p>
            <a:pPr marL="171450" indent="-171450">
              <a:buFontTx/>
              <a:buChar char="-"/>
            </a:pPr>
            <a:r>
              <a:rPr lang="en-US" dirty="0" smtClean="0"/>
              <a:t>Conclusion:</a:t>
            </a:r>
            <a:r>
              <a:rPr lang="en-US" baseline="0" dirty="0" smtClean="0"/>
              <a:t> </a:t>
            </a:r>
            <a:r>
              <a:rPr lang="en-US" sz="1200" b="0" i="0" kern="1200" dirty="0" smtClean="0">
                <a:solidFill>
                  <a:schemeClr val="tx1"/>
                </a:solidFill>
                <a:effectLst/>
                <a:latin typeface="+mn-lt"/>
                <a:ea typeface="+mn-ea"/>
                <a:cs typeface="+mn-cs"/>
              </a:rPr>
              <a:t>we show that, the algorithm can successfully extort its human rival and gets higher profit in long-run, meanwhile the human rival will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fully collude with the algorithm. As a result, the social welfare declines rapidly and stably. </a:t>
            </a:r>
          </a:p>
          <a:p>
            <a:pPr marL="171450" indent="-171450">
              <a:buFontTx/>
              <a:buChar char="-"/>
            </a:pPr>
            <a:r>
              <a:rPr lang="en-US" sz="1200" kern="1200" dirty="0" smtClean="0">
                <a:solidFill>
                  <a:schemeClr val="tx1"/>
                </a:solidFill>
                <a:effectLst/>
                <a:latin typeface="+mn-lt"/>
                <a:ea typeface="+mn-ea"/>
                <a:cs typeface="+mn-cs"/>
              </a:rPr>
              <a:t>. algorithms in (Zhou et al. 2018) do not learn autonomously, but behave according to a well-defined zero-determinant strategy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a:t>
            </a:r>
            <a:r>
              <a:rPr lang="en-US" sz="1200" kern="1200" baseline="0" dirty="0" smtClean="0">
                <a:solidFill>
                  <a:schemeClr val="tx1"/>
                </a:solidFill>
                <a:effectLst/>
                <a:latin typeface="+mn-lt"/>
                <a:ea typeface="+mn-ea"/>
                <a:cs typeface="+mn-cs"/>
              </a:rPr>
              <a:t> talk about our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article: RL</a:t>
            </a:r>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21</a:t>
            </a:fld>
            <a:endParaRPr lang="fr-BE"/>
          </a:p>
        </p:txBody>
      </p:sp>
    </p:spTree>
    <p:extLst>
      <p:ext uri="{BB962C8B-B14F-4D97-AF65-F5344CB8AC3E}">
        <p14:creationId xmlns:p14="http://schemas.microsoft.com/office/powerpoint/2010/main" val="130228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4</a:t>
            </a:fld>
            <a:endParaRPr lang="fr-BE"/>
          </a:p>
        </p:txBody>
      </p:sp>
    </p:spTree>
    <p:extLst>
      <p:ext uri="{BB962C8B-B14F-4D97-AF65-F5344CB8AC3E}">
        <p14:creationId xmlns:p14="http://schemas.microsoft.com/office/powerpoint/2010/main" val="609526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Together with colleagues from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econs</a:t>
            </a:r>
            <a:r>
              <a:rPr lang="en-US" sz="1200" kern="1200" baseline="0" dirty="0" smtClean="0">
                <a:solidFill>
                  <a:schemeClr val="tx1"/>
                </a:solidFill>
                <a:effectLst/>
                <a:latin typeface="+mn-lt"/>
                <a:ea typeface="+mn-ea"/>
                <a:cs typeface="+mn-cs"/>
              </a:rPr>
              <a:t> and law, our research is targeted at trying to solve this RQ</a:t>
            </a:r>
          </a:p>
          <a:p>
            <a:r>
              <a:rPr lang="en-US" sz="1200" kern="1200" dirty="0" smtClean="0">
                <a:solidFill>
                  <a:schemeClr val="tx1"/>
                </a:solidFill>
                <a:effectLst/>
                <a:latin typeface="+mn-lt"/>
                <a:ea typeface="+mn-ea"/>
                <a:cs typeface="+mn-cs"/>
              </a:rPr>
              <a:t>To study the phenomenon of </a:t>
            </a:r>
            <a:r>
              <a:rPr lang="en-US" sz="1200" kern="1200" dirty="0" err="1" smtClean="0">
                <a:solidFill>
                  <a:schemeClr val="tx1"/>
                </a:solidFill>
                <a:effectLst/>
                <a:latin typeface="+mn-lt"/>
                <a:ea typeface="+mn-ea"/>
                <a:cs typeface="+mn-cs"/>
              </a:rPr>
              <a:t>algo</a:t>
            </a:r>
            <a:r>
              <a:rPr lang="en-US" sz="1200" kern="1200" dirty="0" smtClean="0">
                <a:solidFill>
                  <a:schemeClr val="tx1"/>
                </a:solidFill>
                <a:effectLst/>
                <a:latin typeface="+mn-lt"/>
                <a:ea typeface="+mn-ea"/>
                <a:cs typeface="+mn-cs"/>
              </a:rPr>
              <a:t> collusion, we adopted a</a:t>
            </a:r>
            <a:r>
              <a:rPr lang="en-US" sz="1200" kern="1200" baseline="0" dirty="0" smtClean="0">
                <a:solidFill>
                  <a:schemeClr val="tx1"/>
                </a:solidFill>
                <a:effectLst/>
                <a:latin typeface="+mn-lt"/>
                <a:ea typeface="+mn-ea"/>
                <a:cs typeface="+mn-cs"/>
              </a:rPr>
              <a:t> framework based on RL</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Definition of RL:</a:t>
            </a:r>
          </a:p>
          <a:p>
            <a:r>
              <a:rPr lang="en-US" sz="1200" b="0" i="0" kern="1200" dirty="0" smtClean="0">
                <a:solidFill>
                  <a:schemeClr val="tx1"/>
                </a:solidFill>
                <a:effectLst/>
                <a:latin typeface="+mn-lt"/>
                <a:ea typeface="+mn-ea"/>
                <a:cs typeface="+mn-cs"/>
              </a:rPr>
              <a:t>Reinforcement Learning refers to class of AI</a:t>
            </a:r>
            <a:r>
              <a:rPr lang="en-US" sz="1200" b="0" i="0" kern="1200" baseline="0" dirty="0" smtClean="0">
                <a:solidFill>
                  <a:schemeClr val="tx1"/>
                </a:solidFill>
                <a:effectLst/>
                <a:latin typeface="+mn-lt"/>
                <a:ea typeface="+mn-ea"/>
                <a:cs typeface="+mn-cs"/>
              </a:rPr>
              <a:t>/learning algorithms, which are goal-oriented. These </a:t>
            </a:r>
            <a:r>
              <a:rPr lang="en-US" sz="1200" b="0" i="0" kern="1200" baseline="0" dirty="0" err="1" smtClean="0">
                <a:solidFill>
                  <a:schemeClr val="tx1"/>
                </a:solidFill>
                <a:effectLst/>
                <a:latin typeface="+mn-lt"/>
                <a:ea typeface="+mn-ea"/>
                <a:cs typeface="+mn-cs"/>
              </a:rPr>
              <a:t>algos</a:t>
            </a:r>
            <a:r>
              <a:rPr lang="en-US" sz="1200" b="0" i="0" kern="1200" baseline="0" dirty="0" smtClean="0">
                <a:solidFill>
                  <a:schemeClr val="tx1"/>
                </a:solidFill>
                <a:effectLst/>
                <a:latin typeface="+mn-lt"/>
                <a:ea typeface="+mn-ea"/>
                <a:cs typeface="+mn-cs"/>
              </a:rPr>
              <a:t>, known as agents, learn how to achieve an objective of maximizing a rewards over several episodes.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agent is may</a:t>
            </a:r>
            <a:r>
              <a:rPr lang="en-US" sz="1200" kern="1200" baseline="0" dirty="0" smtClean="0">
                <a:solidFill>
                  <a:schemeClr val="tx1"/>
                </a:solidFill>
                <a:effectLst/>
                <a:latin typeface="+mn-lt"/>
                <a:ea typeface="+mn-ea"/>
                <a:cs typeface="+mn-cs"/>
              </a:rPr>
              <a:t> start from a completely blank state, and learns via trial and error about rewards it obtains when interacts with its </a:t>
            </a:r>
            <a:r>
              <a:rPr lang="en-US" sz="1200" kern="1200" baseline="0" dirty="0" err="1" smtClean="0">
                <a:solidFill>
                  <a:schemeClr val="tx1"/>
                </a:solidFill>
                <a:effectLst/>
                <a:latin typeface="+mn-lt"/>
                <a:ea typeface="+mn-ea"/>
                <a:cs typeface="+mn-cs"/>
              </a:rPr>
              <a:t>env</a:t>
            </a: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To interact with its </a:t>
            </a:r>
            <a:r>
              <a:rPr lang="en-US" sz="1200" kern="1200" baseline="0" dirty="0" err="1" smtClean="0">
                <a:solidFill>
                  <a:schemeClr val="tx1"/>
                </a:solidFill>
                <a:effectLst/>
                <a:latin typeface="+mn-lt"/>
                <a:ea typeface="+mn-ea"/>
                <a:cs typeface="+mn-cs"/>
              </a:rPr>
              <a:t>env</a:t>
            </a:r>
            <a:r>
              <a:rPr lang="en-US" sz="1200" kern="1200" baseline="0" dirty="0" smtClean="0">
                <a:solidFill>
                  <a:schemeClr val="tx1"/>
                </a:solidFill>
                <a:effectLst/>
                <a:latin typeface="+mn-lt"/>
                <a:ea typeface="+mn-ea"/>
                <a:cs typeface="+mn-cs"/>
              </a:rPr>
              <a:t>, the agent performs actions, which cause a transition from the current state of the </a:t>
            </a:r>
            <a:r>
              <a:rPr lang="en-US" sz="1200" kern="1200" baseline="0" dirty="0" err="1" smtClean="0">
                <a:solidFill>
                  <a:schemeClr val="tx1"/>
                </a:solidFill>
                <a:effectLst/>
                <a:latin typeface="+mn-lt"/>
                <a:ea typeface="+mn-ea"/>
                <a:cs typeface="+mn-cs"/>
              </a:rPr>
              <a:t>env</a:t>
            </a:r>
            <a:r>
              <a:rPr lang="en-US" sz="1200" kern="1200" baseline="0" dirty="0" smtClean="0">
                <a:solidFill>
                  <a:schemeClr val="tx1"/>
                </a:solidFill>
                <a:effectLst/>
                <a:latin typeface="+mn-lt"/>
                <a:ea typeface="+mn-ea"/>
                <a:cs typeface="+mn-cs"/>
              </a:rPr>
              <a:t> to a new one</a:t>
            </a:r>
          </a:p>
          <a:p>
            <a:r>
              <a:rPr lang="en-US" sz="1200" kern="1200" baseline="0" dirty="0" smtClean="0">
                <a:solidFill>
                  <a:schemeClr val="tx1"/>
                </a:solidFill>
                <a:effectLst/>
                <a:latin typeface="+mn-lt"/>
                <a:ea typeface="+mn-ea"/>
                <a:cs typeface="+mn-cs"/>
              </a:rPr>
              <a:t>Show illustration of agents interacting with </a:t>
            </a:r>
            <a:r>
              <a:rPr lang="en-US" sz="1200" kern="1200" baseline="0" dirty="0" err="1" smtClean="0">
                <a:solidFill>
                  <a:schemeClr val="tx1"/>
                </a:solidFill>
                <a:effectLst/>
                <a:latin typeface="+mn-lt"/>
                <a:ea typeface="+mn-ea"/>
                <a:cs typeface="+mn-cs"/>
              </a:rPr>
              <a:t>SummerSchool</a:t>
            </a:r>
            <a:r>
              <a:rPr lang="en-US" sz="1200" kern="1200" baseline="0" dirty="0" smtClean="0">
                <a:solidFill>
                  <a:schemeClr val="tx1"/>
                </a:solidFill>
                <a:effectLst/>
                <a:latin typeface="+mn-lt"/>
                <a:ea typeface="+mn-ea"/>
                <a:cs typeface="+mn-cs"/>
              </a:rPr>
              <a:t> or HK notes.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Thus, RL can be formulated as an MDP</a:t>
            </a:r>
          </a:p>
          <a:p>
            <a:r>
              <a:rPr lang="en-US" sz="1200" kern="1200" baseline="0" dirty="0" smtClean="0">
                <a:solidFill>
                  <a:schemeClr val="tx1"/>
                </a:solidFill>
                <a:effectLst/>
                <a:latin typeface="+mn-lt"/>
                <a:ea typeface="+mn-ea"/>
                <a:cs typeface="+mn-cs"/>
              </a:rPr>
              <a:t>Why RL is suitable to study algorithmic collusion? (see points in slide above, from CRIDS article)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Two main RL paradigms:</a:t>
            </a:r>
          </a:p>
          <a:p>
            <a:pPr marL="171450" indent="-171450">
              <a:buFontTx/>
              <a:buChar char="-"/>
            </a:pPr>
            <a:r>
              <a:rPr lang="en-US" sz="1200" kern="1200" baseline="0" dirty="0" smtClean="0">
                <a:solidFill>
                  <a:schemeClr val="tx1"/>
                </a:solidFill>
                <a:effectLst/>
                <a:latin typeface="+mn-lt"/>
                <a:ea typeface="+mn-ea"/>
                <a:cs typeface="+mn-cs"/>
              </a:rPr>
              <a:t>Model based and model-free methods:::show diagram from </a:t>
            </a:r>
            <a:r>
              <a:rPr lang="en-US" sz="1200" kern="1200" baseline="0" dirty="0" err="1" smtClean="0">
                <a:solidFill>
                  <a:schemeClr val="tx1"/>
                </a:solidFill>
                <a:effectLst/>
                <a:latin typeface="+mn-lt"/>
                <a:ea typeface="+mn-ea"/>
                <a:cs typeface="+mn-cs"/>
              </a:rPr>
              <a:t>SummerSchool</a:t>
            </a:r>
            <a:r>
              <a:rPr lang="en-US" sz="1200" kern="1200" baseline="0" dirty="0" smtClean="0">
                <a:solidFill>
                  <a:schemeClr val="tx1"/>
                </a:solidFill>
                <a:effectLst/>
                <a:latin typeface="+mn-lt"/>
                <a:ea typeface="+mn-ea"/>
                <a:cs typeface="+mn-cs"/>
              </a:rPr>
              <a:t>, slide 7: overview of RL</a:t>
            </a:r>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22</a:t>
            </a:fld>
            <a:endParaRPr lang="fr-BE"/>
          </a:p>
        </p:txBody>
      </p:sp>
    </p:spTree>
    <p:extLst>
      <p:ext uri="{BB962C8B-B14F-4D97-AF65-F5344CB8AC3E}">
        <p14:creationId xmlns:p14="http://schemas.microsoft.com/office/powerpoint/2010/main" val="1302289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Show illustration of agents interacting with </a:t>
            </a:r>
            <a:r>
              <a:rPr lang="en-US" sz="1200" kern="1200" baseline="0" dirty="0" err="1" smtClean="0">
                <a:solidFill>
                  <a:schemeClr val="tx1"/>
                </a:solidFill>
                <a:effectLst/>
                <a:latin typeface="+mn-lt"/>
                <a:ea typeface="+mn-ea"/>
                <a:cs typeface="+mn-cs"/>
              </a:rPr>
              <a:t>SummerSchool</a:t>
            </a:r>
            <a:r>
              <a:rPr lang="en-US" sz="1200" kern="1200" baseline="0" dirty="0" smtClean="0">
                <a:solidFill>
                  <a:schemeClr val="tx1"/>
                </a:solidFill>
                <a:effectLst/>
                <a:latin typeface="+mn-lt"/>
                <a:ea typeface="+mn-ea"/>
                <a:cs typeface="+mn-cs"/>
              </a:rPr>
              <a:t> or HK notes.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Thus, RL can be formulated as an MDP</a:t>
            </a:r>
          </a:p>
          <a:p>
            <a:r>
              <a:rPr lang="en-US" sz="1200" strike="sngStrike" kern="1200" baseline="0" dirty="0" smtClean="0">
                <a:solidFill>
                  <a:schemeClr val="tx1"/>
                </a:solidFill>
                <a:effectLst/>
                <a:latin typeface="+mn-lt"/>
                <a:ea typeface="+mn-ea"/>
                <a:cs typeface="+mn-cs"/>
              </a:rPr>
              <a:t>Why RL is suitable to study algorithmic collusion? (see points in slide above, from CRIDS article)</a:t>
            </a:r>
          </a:p>
          <a:p>
            <a:endParaRPr lang="en-US" sz="1200" kern="1200" baseline="0" dirty="0" smtClean="0">
              <a:solidFill>
                <a:schemeClr val="tx1"/>
              </a:solidFill>
              <a:effectLst/>
              <a:latin typeface="+mn-lt"/>
              <a:ea typeface="+mn-ea"/>
              <a:cs typeface="+mn-cs"/>
            </a:endParaRPr>
          </a:p>
          <a:p>
            <a:r>
              <a:rPr lang="en-US" sz="1200" strike="sngStrike" kern="1200" baseline="0" dirty="0" smtClean="0">
                <a:solidFill>
                  <a:schemeClr val="tx1"/>
                </a:solidFill>
                <a:effectLst/>
                <a:latin typeface="+mn-lt"/>
                <a:ea typeface="+mn-ea"/>
                <a:cs typeface="+mn-cs"/>
              </a:rPr>
              <a:t>Two main RL paradigms:</a:t>
            </a:r>
          </a:p>
          <a:p>
            <a:pPr marL="171450" indent="-171450">
              <a:buFontTx/>
              <a:buChar char="-"/>
            </a:pPr>
            <a:r>
              <a:rPr lang="en-US" sz="1200" strike="sngStrike" kern="1200" baseline="0" dirty="0" smtClean="0">
                <a:solidFill>
                  <a:schemeClr val="tx1"/>
                </a:solidFill>
                <a:effectLst/>
                <a:latin typeface="+mn-lt"/>
                <a:ea typeface="+mn-ea"/>
                <a:cs typeface="+mn-cs"/>
              </a:rPr>
              <a:t>Model based and model-free methods:::show diagram from </a:t>
            </a:r>
            <a:r>
              <a:rPr lang="en-US" sz="1200" strike="sngStrike" kern="1200" baseline="0" dirty="0" err="1" smtClean="0">
                <a:solidFill>
                  <a:schemeClr val="tx1"/>
                </a:solidFill>
                <a:effectLst/>
                <a:latin typeface="+mn-lt"/>
                <a:ea typeface="+mn-ea"/>
                <a:cs typeface="+mn-cs"/>
              </a:rPr>
              <a:t>SummerSchool</a:t>
            </a:r>
            <a:r>
              <a:rPr lang="en-US" sz="1200" strike="sngStrike" kern="1200" baseline="0" dirty="0" smtClean="0">
                <a:solidFill>
                  <a:schemeClr val="tx1"/>
                </a:solidFill>
                <a:effectLst/>
                <a:latin typeface="+mn-lt"/>
                <a:ea typeface="+mn-ea"/>
                <a:cs typeface="+mn-cs"/>
              </a:rPr>
              <a:t>, slide 7: overview of RL</a:t>
            </a:r>
            <a:endParaRPr lang="fr-FR" strike="sngStrike"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24</a:t>
            </a:fld>
            <a:endParaRPr lang="fr-BE"/>
          </a:p>
        </p:txBody>
      </p:sp>
    </p:spTree>
    <p:extLst>
      <p:ext uri="{BB962C8B-B14F-4D97-AF65-F5344CB8AC3E}">
        <p14:creationId xmlns:p14="http://schemas.microsoft.com/office/powerpoint/2010/main" val="1302289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Together with colleagues from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econs</a:t>
            </a:r>
            <a:r>
              <a:rPr lang="en-US" sz="1200" kern="1200" baseline="0" dirty="0" smtClean="0">
                <a:solidFill>
                  <a:schemeClr val="tx1"/>
                </a:solidFill>
                <a:effectLst/>
                <a:latin typeface="+mn-lt"/>
                <a:ea typeface="+mn-ea"/>
                <a:cs typeface="+mn-cs"/>
              </a:rPr>
              <a:t> and law, we are also participating in a large scale project aiming at addressing the question of whether pricing algorithms can learn how to form collusion in order to maximize their profits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study the phenomenon of </a:t>
            </a:r>
            <a:r>
              <a:rPr lang="en-US" sz="1200" kern="1200" dirty="0" err="1" smtClean="0">
                <a:solidFill>
                  <a:schemeClr val="tx1"/>
                </a:solidFill>
                <a:effectLst/>
                <a:latin typeface="+mn-lt"/>
                <a:ea typeface="+mn-ea"/>
                <a:cs typeface="+mn-cs"/>
              </a:rPr>
              <a:t>algo</a:t>
            </a:r>
            <a:r>
              <a:rPr lang="en-US" sz="1200" kern="1200" dirty="0" smtClean="0">
                <a:solidFill>
                  <a:schemeClr val="tx1"/>
                </a:solidFill>
                <a:effectLst/>
                <a:latin typeface="+mn-lt"/>
                <a:ea typeface="+mn-ea"/>
                <a:cs typeface="+mn-cs"/>
              </a:rPr>
              <a:t> collusion, we adopted a</a:t>
            </a:r>
            <a:r>
              <a:rPr lang="en-US" sz="1200" kern="1200" baseline="0" dirty="0" smtClean="0">
                <a:solidFill>
                  <a:schemeClr val="tx1"/>
                </a:solidFill>
                <a:effectLst/>
                <a:latin typeface="+mn-lt"/>
                <a:ea typeface="+mn-ea"/>
                <a:cs typeface="+mn-cs"/>
              </a:rPr>
              <a:t> framework based on RL</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Definition of RL:</a:t>
            </a:r>
          </a:p>
          <a:p>
            <a:r>
              <a:rPr lang="en-US" sz="1200" b="0" i="0" kern="1200" dirty="0" smtClean="0">
                <a:solidFill>
                  <a:schemeClr val="tx1"/>
                </a:solidFill>
                <a:effectLst/>
                <a:latin typeface="+mn-lt"/>
                <a:ea typeface="+mn-ea"/>
                <a:cs typeface="+mn-cs"/>
              </a:rPr>
              <a:t>Reinforcement Learning refers to class of AI</a:t>
            </a:r>
            <a:r>
              <a:rPr lang="en-US" sz="1200" b="0" i="0" kern="1200" baseline="0" dirty="0" smtClean="0">
                <a:solidFill>
                  <a:schemeClr val="tx1"/>
                </a:solidFill>
                <a:effectLst/>
                <a:latin typeface="+mn-lt"/>
                <a:ea typeface="+mn-ea"/>
                <a:cs typeface="+mn-cs"/>
              </a:rPr>
              <a:t>/learning algorithms, which are goal-oriented. These </a:t>
            </a:r>
            <a:r>
              <a:rPr lang="en-US" sz="1200" b="0" i="0" kern="1200" baseline="0" dirty="0" err="1" smtClean="0">
                <a:solidFill>
                  <a:schemeClr val="tx1"/>
                </a:solidFill>
                <a:effectLst/>
                <a:latin typeface="+mn-lt"/>
                <a:ea typeface="+mn-ea"/>
                <a:cs typeface="+mn-cs"/>
              </a:rPr>
              <a:t>algos</a:t>
            </a:r>
            <a:r>
              <a:rPr lang="en-US" sz="1200" b="0" i="0" kern="1200" baseline="0" dirty="0" smtClean="0">
                <a:solidFill>
                  <a:schemeClr val="tx1"/>
                </a:solidFill>
                <a:effectLst/>
                <a:latin typeface="+mn-lt"/>
                <a:ea typeface="+mn-ea"/>
                <a:cs typeface="+mn-cs"/>
              </a:rPr>
              <a:t>, known as agents, learn how to achieve an objective of maximizing a rewards over several episodes.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agent is may</a:t>
            </a:r>
            <a:r>
              <a:rPr lang="en-US" sz="1200" kern="1200" baseline="0" dirty="0" smtClean="0">
                <a:solidFill>
                  <a:schemeClr val="tx1"/>
                </a:solidFill>
                <a:effectLst/>
                <a:latin typeface="+mn-lt"/>
                <a:ea typeface="+mn-ea"/>
                <a:cs typeface="+mn-cs"/>
              </a:rPr>
              <a:t> start from a completely blank state, and learns via trial and error about rewards it obtains when interacts with its </a:t>
            </a:r>
            <a:r>
              <a:rPr lang="en-US" sz="1200" kern="1200" baseline="0" dirty="0" err="1" smtClean="0">
                <a:solidFill>
                  <a:schemeClr val="tx1"/>
                </a:solidFill>
                <a:effectLst/>
                <a:latin typeface="+mn-lt"/>
                <a:ea typeface="+mn-ea"/>
                <a:cs typeface="+mn-cs"/>
              </a:rPr>
              <a:t>env</a:t>
            </a: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To interact with its </a:t>
            </a:r>
            <a:r>
              <a:rPr lang="en-US" sz="1200" kern="1200" baseline="0" dirty="0" err="1" smtClean="0">
                <a:solidFill>
                  <a:schemeClr val="tx1"/>
                </a:solidFill>
                <a:effectLst/>
                <a:latin typeface="+mn-lt"/>
                <a:ea typeface="+mn-ea"/>
                <a:cs typeface="+mn-cs"/>
              </a:rPr>
              <a:t>env</a:t>
            </a:r>
            <a:r>
              <a:rPr lang="en-US" sz="1200" kern="1200" baseline="0" dirty="0" smtClean="0">
                <a:solidFill>
                  <a:schemeClr val="tx1"/>
                </a:solidFill>
                <a:effectLst/>
                <a:latin typeface="+mn-lt"/>
                <a:ea typeface="+mn-ea"/>
                <a:cs typeface="+mn-cs"/>
              </a:rPr>
              <a:t>, the agent performs actions, which cause a transition from the current state of the </a:t>
            </a:r>
            <a:r>
              <a:rPr lang="en-US" sz="1200" kern="1200" baseline="0" dirty="0" err="1" smtClean="0">
                <a:solidFill>
                  <a:schemeClr val="tx1"/>
                </a:solidFill>
                <a:effectLst/>
                <a:latin typeface="+mn-lt"/>
                <a:ea typeface="+mn-ea"/>
                <a:cs typeface="+mn-cs"/>
              </a:rPr>
              <a:t>env</a:t>
            </a:r>
            <a:r>
              <a:rPr lang="en-US" sz="1200" kern="1200" baseline="0" dirty="0" smtClean="0">
                <a:solidFill>
                  <a:schemeClr val="tx1"/>
                </a:solidFill>
                <a:effectLst/>
                <a:latin typeface="+mn-lt"/>
                <a:ea typeface="+mn-ea"/>
                <a:cs typeface="+mn-cs"/>
              </a:rPr>
              <a:t> to a new one</a:t>
            </a:r>
          </a:p>
          <a:p>
            <a:r>
              <a:rPr lang="en-US" sz="1200" kern="1200" baseline="0" dirty="0" smtClean="0">
                <a:solidFill>
                  <a:schemeClr val="tx1"/>
                </a:solidFill>
                <a:effectLst/>
                <a:latin typeface="+mn-lt"/>
                <a:ea typeface="+mn-ea"/>
                <a:cs typeface="+mn-cs"/>
              </a:rPr>
              <a:t>Show illustration of agents interacting with </a:t>
            </a:r>
            <a:r>
              <a:rPr lang="en-US" sz="1200" kern="1200" baseline="0" dirty="0" err="1" smtClean="0">
                <a:solidFill>
                  <a:schemeClr val="tx1"/>
                </a:solidFill>
                <a:effectLst/>
                <a:latin typeface="+mn-lt"/>
                <a:ea typeface="+mn-ea"/>
                <a:cs typeface="+mn-cs"/>
              </a:rPr>
              <a:t>SummerSchool</a:t>
            </a:r>
            <a:r>
              <a:rPr lang="en-US" sz="1200" kern="1200" baseline="0" dirty="0" smtClean="0">
                <a:solidFill>
                  <a:schemeClr val="tx1"/>
                </a:solidFill>
                <a:effectLst/>
                <a:latin typeface="+mn-lt"/>
                <a:ea typeface="+mn-ea"/>
                <a:cs typeface="+mn-cs"/>
              </a:rPr>
              <a:t> or HK notes.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Thus, RL can be formulated as an MDP</a:t>
            </a:r>
          </a:p>
          <a:p>
            <a:r>
              <a:rPr lang="en-US" sz="1200" kern="1200" baseline="0" dirty="0" smtClean="0">
                <a:solidFill>
                  <a:schemeClr val="tx1"/>
                </a:solidFill>
                <a:effectLst/>
                <a:latin typeface="+mn-lt"/>
                <a:ea typeface="+mn-ea"/>
                <a:cs typeface="+mn-cs"/>
              </a:rPr>
              <a:t>Why RL is suitable to study algorithmic collusion? (see points in slide above, from CRIDS article)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Two main RL paradigms:</a:t>
            </a:r>
          </a:p>
          <a:p>
            <a:pPr marL="171450" indent="-171450">
              <a:buFontTx/>
              <a:buChar char="-"/>
            </a:pPr>
            <a:r>
              <a:rPr lang="en-US" sz="1200" kern="1200" baseline="0" dirty="0" smtClean="0">
                <a:solidFill>
                  <a:schemeClr val="tx1"/>
                </a:solidFill>
                <a:effectLst/>
                <a:latin typeface="+mn-lt"/>
                <a:ea typeface="+mn-ea"/>
                <a:cs typeface="+mn-cs"/>
              </a:rPr>
              <a:t>Model based and model-free methods:::show diagram from </a:t>
            </a:r>
            <a:r>
              <a:rPr lang="en-US" sz="1200" kern="1200" baseline="0" dirty="0" err="1" smtClean="0">
                <a:solidFill>
                  <a:schemeClr val="tx1"/>
                </a:solidFill>
                <a:effectLst/>
                <a:latin typeface="+mn-lt"/>
                <a:ea typeface="+mn-ea"/>
                <a:cs typeface="+mn-cs"/>
              </a:rPr>
              <a:t>SummerSchool</a:t>
            </a:r>
            <a:r>
              <a:rPr lang="en-US" sz="1200" kern="1200" baseline="0" dirty="0" smtClean="0">
                <a:solidFill>
                  <a:schemeClr val="tx1"/>
                </a:solidFill>
                <a:effectLst/>
                <a:latin typeface="+mn-lt"/>
                <a:ea typeface="+mn-ea"/>
                <a:cs typeface="+mn-cs"/>
              </a:rPr>
              <a:t>, slide 7: overview of RL</a:t>
            </a: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endParaRPr lang="en-US" sz="120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25</a:t>
            </a:fld>
            <a:endParaRPr lang="fr-BE"/>
          </a:p>
        </p:txBody>
      </p:sp>
    </p:spTree>
    <p:extLst>
      <p:ext uri="{BB962C8B-B14F-4D97-AF65-F5344CB8AC3E}">
        <p14:creationId xmlns:p14="http://schemas.microsoft.com/office/powerpoint/2010/main" val="1302289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en-US" sz="1200" kern="1200" baseline="0" dirty="0" smtClean="0">
                <a:solidFill>
                  <a:schemeClr val="tx1"/>
                </a:solidFill>
                <a:effectLst/>
                <a:latin typeface="+mn-lt"/>
                <a:ea typeface="+mn-ea"/>
                <a:cs typeface="+mn-cs"/>
              </a:rPr>
              <a:t>In our initial experiments to study algorithmic collusion, we employed a type of RL known as Q-learning.</a:t>
            </a:r>
          </a:p>
          <a:p>
            <a:pPr marL="171450" indent="-171450">
              <a:buFontTx/>
              <a:buChar char="-"/>
            </a:pPr>
            <a:r>
              <a:rPr lang="en-US" sz="1200" kern="1200" baseline="0" dirty="0" smtClean="0">
                <a:solidFill>
                  <a:schemeClr val="tx1"/>
                </a:solidFill>
                <a:effectLst/>
                <a:latin typeface="+mn-lt"/>
                <a:ea typeface="+mn-ea"/>
                <a:cs typeface="+mn-cs"/>
              </a:rPr>
              <a:t>Q-learning has been commonly deployed in various applications, e.g. cellular phone channel allocation and robotic control, and for pricing of electricity in wholesale markets</a:t>
            </a:r>
          </a:p>
          <a:p>
            <a:pPr marL="171450" indent="-171450">
              <a:buFontTx/>
              <a:buChar char="-"/>
            </a:pPr>
            <a:r>
              <a:rPr lang="en-US" sz="1200" kern="1200" baseline="0" dirty="0" smtClean="0">
                <a:solidFill>
                  <a:schemeClr val="tx1"/>
                </a:solidFill>
                <a:effectLst/>
                <a:latin typeface="+mn-lt"/>
                <a:ea typeface="+mn-ea"/>
                <a:cs typeface="+mn-cs"/>
              </a:rPr>
              <a:t>At the core of Q-learning is a Q-value:</a:t>
            </a:r>
          </a:p>
          <a:p>
            <a:pPr marL="628650" lvl="1" indent="-171450">
              <a:buFontTx/>
              <a:buChar char="-"/>
            </a:pPr>
            <a:r>
              <a:rPr lang="en-US" sz="1200" kern="1200" baseline="0" dirty="0" smtClean="0">
                <a:solidFill>
                  <a:schemeClr val="tx1"/>
                </a:solidFill>
                <a:effectLst/>
                <a:latin typeface="+mn-lt"/>
                <a:ea typeface="+mn-ea"/>
                <a:cs typeface="+mn-cs"/>
              </a:rPr>
              <a:t>Expected future </a:t>
            </a:r>
            <a:r>
              <a:rPr lang="en-US" sz="1200" kern="1200" baseline="0" dirty="0" err="1" smtClean="0">
                <a:solidFill>
                  <a:schemeClr val="tx1"/>
                </a:solidFill>
                <a:effectLst/>
                <a:latin typeface="+mn-lt"/>
                <a:ea typeface="+mn-ea"/>
                <a:cs typeface="+mn-cs"/>
              </a:rPr>
              <a:t>discocunted</a:t>
            </a:r>
            <a:r>
              <a:rPr lang="en-US" sz="1200" kern="1200" baseline="0" dirty="0" smtClean="0">
                <a:solidFill>
                  <a:schemeClr val="tx1"/>
                </a:solidFill>
                <a:effectLst/>
                <a:latin typeface="+mn-lt"/>
                <a:ea typeface="+mn-ea"/>
                <a:cs typeface="+mn-cs"/>
              </a:rPr>
              <a:t> reward of taking action a in state s, gamma is a discount factor</a:t>
            </a: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r>
              <a:rPr lang="en-US" sz="1200" kern="1200" baseline="0" dirty="0" smtClean="0">
                <a:solidFill>
                  <a:schemeClr val="tx1"/>
                </a:solidFill>
                <a:effectLst/>
                <a:latin typeface="+mn-lt"/>
                <a:ea typeface="+mn-ea"/>
                <a:cs typeface="+mn-cs"/>
              </a:rPr>
              <a:t>In our first set of experiments, we employed a value-based model of RL, known as Q-learning. It has been commonly employed in various applications,, such as cellular phone channel allocation, pursuit-games and robotic control. The Q-Learning algorithm has also been commonly employed for dynamic pricing applications like airline fares or wholesale electricity markets. </a:t>
            </a:r>
          </a:p>
          <a:p>
            <a:pPr marL="171450" indent="-171450">
              <a:buFontTx/>
              <a:buChar char="-"/>
            </a:pPr>
            <a:r>
              <a:rPr lang="en-US" sz="1200" kern="1200" baseline="0" dirty="0" smtClean="0">
                <a:solidFill>
                  <a:schemeClr val="tx1"/>
                </a:solidFill>
                <a:effectLst/>
                <a:latin typeface="+mn-lt"/>
                <a:ea typeface="+mn-ea"/>
                <a:cs typeface="+mn-cs"/>
              </a:rPr>
              <a:t>At the core of Q-Learning, is a Q-value, which …see HK slides (already in above slides)</a:t>
            </a:r>
          </a:p>
          <a:p>
            <a:pPr marL="171450" indent="-171450">
              <a:buFontTx/>
              <a:buChar char="-"/>
            </a:pPr>
            <a:r>
              <a:rPr lang="en-US" sz="1200" kern="1200" baseline="0" dirty="0" smtClean="0">
                <a:solidFill>
                  <a:schemeClr val="tx1"/>
                </a:solidFill>
                <a:effectLst/>
                <a:latin typeface="+mn-lt"/>
                <a:ea typeface="+mn-ea"/>
                <a:cs typeface="+mn-cs"/>
              </a:rPr>
              <a:t>The learning procedure formalized in terms of </a:t>
            </a:r>
            <a:r>
              <a:rPr lang="en-US" sz="1200" kern="1200" baseline="0" dirty="0" err="1" smtClean="0">
                <a:solidFill>
                  <a:schemeClr val="tx1"/>
                </a:solidFill>
                <a:effectLst/>
                <a:latin typeface="+mn-lt"/>
                <a:ea typeface="+mn-ea"/>
                <a:cs typeface="+mn-cs"/>
              </a:rPr>
              <a:t>Bellmans’s</a:t>
            </a:r>
            <a:r>
              <a:rPr lang="en-US" sz="1200" kern="1200" baseline="0" dirty="0" smtClean="0">
                <a:solidFill>
                  <a:schemeClr val="tx1"/>
                </a:solidFill>
                <a:effectLst/>
                <a:latin typeface="+mn-lt"/>
                <a:ea typeface="+mn-ea"/>
                <a:cs typeface="+mn-cs"/>
              </a:rPr>
              <a:t> equation, show </a:t>
            </a:r>
            <a:r>
              <a:rPr lang="en-US" sz="1200" kern="1200" baseline="0" dirty="0" err="1" smtClean="0">
                <a:solidFill>
                  <a:schemeClr val="tx1"/>
                </a:solidFill>
                <a:effectLst/>
                <a:latin typeface="+mn-lt"/>
                <a:ea typeface="+mn-ea"/>
                <a:cs typeface="+mn-cs"/>
              </a:rPr>
              <a:t>eqn</a:t>
            </a:r>
            <a:r>
              <a:rPr lang="en-US" sz="1200" kern="1200" baseline="0" dirty="0" smtClean="0">
                <a:solidFill>
                  <a:schemeClr val="tx1"/>
                </a:solidFill>
                <a:effectLst/>
                <a:latin typeface="+mn-lt"/>
                <a:ea typeface="+mn-ea"/>
                <a:cs typeface="+mn-cs"/>
              </a:rPr>
              <a:t> for optional Q-value function: and explanation as above.</a:t>
            </a: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endParaRPr lang="en-US" sz="1200" kern="1200" baseline="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26</a:t>
            </a:fld>
            <a:endParaRPr lang="fr-BE"/>
          </a:p>
        </p:txBody>
      </p:sp>
    </p:spTree>
    <p:extLst>
      <p:ext uri="{BB962C8B-B14F-4D97-AF65-F5344CB8AC3E}">
        <p14:creationId xmlns:p14="http://schemas.microsoft.com/office/powerpoint/2010/main" val="1302289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en-US" sz="1200" kern="1200" baseline="0" dirty="0" smtClean="0">
                <a:solidFill>
                  <a:schemeClr val="tx1"/>
                </a:solidFill>
                <a:effectLst/>
                <a:latin typeface="+mn-lt"/>
                <a:ea typeface="+mn-ea"/>
                <a:cs typeface="+mn-cs"/>
              </a:rPr>
              <a:t>In our initial experiments to study algorithmic collusion, we employed a type of RL known as Q-learning.</a:t>
            </a:r>
          </a:p>
          <a:p>
            <a:pPr marL="171450" indent="-171450">
              <a:buFontTx/>
              <a:buChar char="-"/>
            </a:pPr>
            <a:r>
              <a:rPr lang="en-US" sz="1200" kern="1200" baseline="0" dirty="0" smtClean="0">
                <a:solidFill>
                  <a:schemeClr val="tx1"/>
                </a:solidFill>
                <a:effectLst/>
                <a:latin typeface="+mn-lt"/>
                <a:ea typeface="+mn-ea"/>
                <a:cs typeface="+mn-cs"/>
              </a:rPr>
              <a:t>Q-learning has been commonly deployed in various applications, e.g. cellular phone channel allocation and robotic control, and for pricing of electricity in wholesale markets</a:t>
            </a:r>
          </a:p>
          <a:p>
            <a:pPr marL="171450" indent="-171450">
              <a:buFontTx/>
              <a:buChar char="-"/>
            </a:pPr>
            <a:r>
              <a:rPr lang="en-US" sz="1200" kern="1200" baseline="0" dirty="0" smtClean="0">
                <a:solidFill>
                  <a:schemeClr val="tx1"/>
                </a:solidFill>
                <a:effectLst/>
                <a:latin typeface="+mn-lt"/>
                <a:ea typeface="+mn-ea"/>
                <a:cs typeface="+mn-cs"/>
              </a:rPr>
              <a:t>At the core of Q-learning is a Q-value:</a:t>
            </a:r>
          </a:p>
          <a:p>
            <a:pPr marL="628650" lvl="1" indent="-171450">
              <a:buFontTx/>
              <a:buChar char="-"/>
            </a:pPr>
            <a:r>
              <a:rPr lang="en-US" sz="1200" kern="1200" baseline="0" dirty="0" smtClean="0">
                <a:solidFill>
                  <a:schemeClr val="tx1"/>
                </a:solidFill>
                <a:effectLst/>
                <a:latin typeface="+mn-lt"/>
                <a:ea typeface="+mn-ea"/>
                <a:cs typeface="+mn-cs"/>
              </a:rPr>
              <a:t>Expected future </a:t>
            </a:r>
            <a:r>
              <a:rPr lang="en-US" sz="1200" kern="1200" baseline="0" dirty="0" err="1" smtClean="0">
                <a:solidFill>
                  <a:schemeClr val="tx1"/>
                </a:solidFill>
                <a:effectLst/>
                <a:latin typeface="+mn-lt"/>
                <a:ea typeface="+mn-ea"/>
                <a:cs typeface="+mn-cs"/>
              </a:rPr>
              <a:t>discocunted</a:t>
            </a:r>
            <a:r>
              <a:rPr lang="en-US" sz="1200" kern="1200" baseline="0" dirty="0" smtClean="0">
                <a:solidFill>
                  <a:schemeClr val="tx1"/>
                </a:solidFill>
                <a:effectLst/>
                <a:latin typeface="+mn-lt"/>
                <a:ea typeface="+mn-ea"/>
                <a:cs typeface="+mn-cs"/>
              </a:rPr>
              <a:t> reward of taking action a in state s, gamma is a discount factor</a:t>
            </a: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r>
              <a:rPr lang="en-US" sz="1200" kern="1200" baseline="0" dirty="0" smtClean="0">
                <a:solidFill>
                  <a:schemeClr val="tx1"/>
                </a:solidFill>
                <a:effectLst/>
                <a:latin typeface="+mn-lt"/>
                <a:ea typeface="+mn-ea"/>
                <a:cs typeface="+mn-cs"/>
              </a:rPr>
              <a:t>In our first set of experiments, we employed a value-based model of RL, known as Q-learning. It has been commonly employed in various applications,, such as cellular phone channel allocation, pursuit-games and robotic control. The Q-Learning algorithm has also been commonly employed for dynamic pricing applications like airline fares or wholesale electricity markets. </a:t>
            </a:r>
          </a:p>
          <a:p>
            <a:pPr marL="171450" indent="-171450">
              <a:buFontTx/>
              <a:buChar char="-"/>
            </a:pPr>
            <a:r>
              <a:rPr lang="en-US" sz="1200" kern="1200" baseline="0" dirty="0" smtClean="0">
                <a:solidFill>
                  <a:schemeClr val="tx1"/>
                </a:solidFill>
                <a:effectLst/>
                <a:latin typeface="+mn-lt"/>
                <a:ea typeface="+mn-ea"/>
                <a:cs typeface="+mn-cs"/>
              </a:rPr>
              <a:t>At the core of Q-Learning, is a Q-value, which …see HK slides (already in above slides)</a:t>
            </a:r>
          </a:p>
          <a:p>
            <a:pPr marL="171450" indent="-171450">
              <a:buFontTx/>
              <a:buChar char="-"/>
            </a:pPr>
            <a:r>
              <a:rPr lang="en-US" sz="1200" kern="1200" baseline="0" dirty="0" smtClean="0">
                <a:solidFill>
                  <a:schemeClr val="tx1"/>
                </a:solidFill>
                <a:effectLst/>
                <a:latin typeface="+mn-lt"/>
                <a:ea typeface="+mn-ea"/>
                <a:cs typeface="+mn-cs"/>
              </a:rPr>
              <a:t>The learning procedure formalized in terms of </a:t>
            </a:r>
            <a:r>
              <a:rPr lang="en-US" sz="1200" kern="1200" baseline="0" dirty="0" err="1" smtClean="0">
                <a:solidFill>
                  <a:schemeClr val="tx1"/>
                </a:solidFill>
                <a:effectLst/>
                <a:latin typeface="+mn-lt"/>
                <a:ea typeface="+mn-ea"/>
                <a:cs typeface="+mn-cs"/>
              </a:rPr>
              <a:t>Bellmans’s</a:t>
            </a:r>
            <a:r>
              <a:rPr lang="en-US" sz="1200" kern="1200" baseline="0" dirty="0" smtClean="0">
                <a:solidFill>
                  <a:schemeClr val="tx1"/>
                </a:solidFill>
                <a:effectLst/>
                <a:latin typeface="+mn-lt"/>
                <a:ea typeface="+mn-ea"/>
                <a:cs typeface="+mn-cs"/>
              </a:rPr>
              <a:t> equation, show </a:t>
            </a:r>
            <a:r>
              <a:rPr lang="en-US" sz="1200" kern="1200" baseline="0" dirty="0" err="1" smtClean="0">
                <a:solidFill>
                  <a:schemeClr val="tx1"/>
                </a:solidFill>
                <a:effectLst/>
                <a:latin typeface="+mn-lt"/>
                <a:ea typeface="+mn-ea"/>
                <a:cs typeface="+mn-cs"/>
              </a:rPr>
              <a:t>eqn</a:t>
            </a:r>
            <a:r>
              <a:rPr lang="en-US" sz="1200" kern="1200" baseline="0" dirty="0" smtClean="0">
                <a:solidFill>
                  <a:schemeClr val="tx1"/>
                </a:solidFill>
                <a:effectLst/>
                <a:latin typeface="+mn-lt"/>
                <a:ea typeface="+mn-ea"/>
                <a:cs typeface="+mn-cs"/>
              </a:rPr>
              <a:t> for optional Q-value function: and explanation as above.</a:t>
            </a: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endParaRPr lang="en-US" sz="1200" kern="1200" baseline="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27</a:t>
            </a:fld>
            <a:endParaRPr lang="fr-BE"/>
          </a:p>
        </p:txBody>
      </p:sp>
    </p:spTree>
    <p:extLst>
      <p:ext uri="{BB962C8B-B14F-4D97-AF65-F5344CB8AC3E}">
        <p14:creationId xmlns:p14="http://schemas.microsoft.com/office/powerpoint/2010/main" val="1302289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en-US" sz="1200" kern="1200" baseline="0" dirty="0" smtClean="0">
                <a:solidFill>
                  <a:schemeClr val="tx1"/>
                </a:solidFill>
                <a:effectLst/>
                <a:latin typeface="+mn-lt"/>
                <a:ea typeface="+mn-ea"/>
                <a:cs typeface="+mn-cs"/>
              </a:rPr>
              <a:t>I</a:t>
            </a:r>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28</a:t>
            </a:fld>
            <a:endParaRPr lang="fr-BE"/>
          </a:p>
        </p:txBody>
      </p:sp>
    </p:spTree>
    <p:extLst>
      <p:ext uri="{BB962C8B-B14F-4D97-AF65-F5344CB8AC3E}">
        <p14:creationId xmlns:p14="http://schemas.microsoft.com/office/powerpoint/2010/main" val="1302289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Suppose Q-matrix computed</a:t>
            </a:r>
            <a:r>
              <a:rPr lang="en-US" baseline="0" dirty="0" smtClean="0"/>
              <a:t> by agent, represented as a graph</a:t>
            </a:r>
          </a:p>
          <a:p>
            <a:r>
              <a:rPr lang="en-US" baseline="0" dirty="0" smtClean="0"/>
              <a:t>To go from state 2 to state 5 </a:t>
            </a:r>
            <a:r>
              <a:rPr lang="en-US" baseline="0" dirty="0" smtClean="0">
                <a:sym typeface="Wingdings" panose="05000000000000000000" pitchFamily="2" charset="2"/>
              </a:rPr>
              <a:t> simply follow links with </a:t>
            </a:r>
            <a:r>
              <a:rPr lang="en-US" baseline="0" dirty="0" err="1" smtClean="0">
                <a:sym typeface="Wingdings" panose="05000000000000000000" pitchFamily="2" charset="2"/>
              </a:rPr>
              <a:t>higest</a:t>
            </a:r>
            <a:r>
              <a:rPr lang="en-US" baseline="0" dirty="0" smtClean="0">
                <a:sym typeface="Wingdings" panose="05000000000000000000" pitchFamily="2" charset="2"/>
              </a:rPr>
              <a:t> Q-values</a:t>
            </a:r>
            <a:endParaRPr lang="en-US" dirty="0" smtClean="0"/>
          </a:p>
          <a:p>
            <a:r>
              <a:rPr lang="en-US" dirty="0" smtClean="0"/>
              <a:t>Tracing</a:t>
            </a:r>
            <a:r>
              <a:rPr lang="en-US" baseline="0" dirty="0" smtClean="0"/>
              <a:t> </a:t>
            </a:r>
            <a:r>
              <a:rPr lang="en-US" baseline="0" dirty="0" smtClean="0"/>
              <a:t>the best sequences of state = follow links with highest value at each state</a:t>
            </a:r>
            <a:endParaRPr lang="en-US"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34</a:t>
            </a:fld>
            <a:endParaRPr lang="fr-BE"/>
          </a:p>
        </p:txBody>
      </p:sp>
    </p:spTree>
    <p:extLst>
      <p:ext uri="{BB962C8B-B14F-4D97-AF65-F5344CB8AC3E}">
        <p14:creationId xmlns:p14="http://schemas.microsoft.com/office/powerpoint/2010/main" val="3941795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Two main RL paradigms:</a:t>
            </a:r>
          </a:p>
          <a:p>
            <a:pPr marL="171450" indent="-171450">
              <a:buFontTx/>
              <a:buChar char="-"/>
            </a:pPr>
            <a:r>
              <a:rPr lang="en-US" sz="1200" kern="1200" baseline="0" dirty="0" smtClean="0">
                <a:solidFill>
                  <a:schemeClr val="tx1"/>
                </a:solidFill>
                <a:effectLst/>
                <a:latin typeface="+mn-lt"/>
                <a:ea typeface="+mn-ea"/>
                <a:cs typeface="+mn-cs"/>
              </a:rPr>
              <a:t>Model based and model-free methods:::show diagram from </a:t>
            </a:r>
            <a:r>
              <a:rPr lang="en-US" sz="1200" kern="1200" baseline="0" dirty="0" err="1" smtClean="0">
                <a:solidFill>
                  <a:schemeClr val="tx1"/>
                </a:solidFill>
                <a:effectLst/>
                <a:latin typeface="+mn-lt"/>
                <a:ea typeface="+mn-ea"/>
                <a:cs typeface="+mn-cs"/>
              </a:rPr>
              <a:t>SummerSchool</a:t>
            </a:r>
            <a:r>
              <a:rPr lang="en-US" sz="1200" kern="1200" baseline="0" dirty="0" smtClean="0">
                <a:solidFill>
                  <a:schemeClr val="tx1"/>
                </a:solidFill>
                <a:effectLst/>
                <a:latin typeface="+mn-lt"/>
                <a:ea typeface="+mn-ea"/>
                <a:cs typeface="+mn-cs"/>
              </a:rPr>
              <a:t>, slide 7: overview of RL</a:t>
            </a:r>
          </a:p>
          <a:p>
            <a:pPr marL="171450" indent="-171450">
              <a:buFontTx/>
              <a:buChar char="-"/>
            </a:pPr>
            <a:r>
              <a:rPr lang="en-US" sz="1200" kern="1200" baseline="0" dirty="0" smtClean="0">
                <a:solidFill>
                  <a:schemeClr val="tx1"/>
                </a:solidFill>
                <a:effectLst/>
                <a:latin typeface="+mn-lt"/>
                <a:ea typeface="+mn-ea"/>
                <a:cs typeface="+mn-cs"/>
              </a:rPr>
              <a:t>In our first set of experiments, we employed a value-based model of RL, known as Q-learning. It has been commonly employed in various applications,, such as cellular phone channel allocation, pursuit-games and robotic control. The Q-Learning algorithm has also been commonly employed for dynamic pricing applications like airline fares or wholesale electricity markets. </a:t>
            </a:r>
          </a:p>
          <a:p>
            <a:pPr marL="171450" indent="-171450">
              <a:buFontTx/>
              <a:buChar char="-"/>
            </a:pPr>
            <a:r>
              <a:rPr lang="en-US" sz="1200" kern="1200" baseline="0" dirty="0" smtClean="0">
                <a:solidFill>
                  <a:schemeClr val="tx1"/>
                </a:solidFill>
                <a:effectLst/>
                <a:latin typeface="+mn-lt"/>
                <a:ea typeface="+mn-ea"/>
                <a:cs typeface="+mn-cs"/>
              </a:rPr>
              <a:t>At the core of Q-Learning, is a Q-value, which …see HK slides (already in above slides)</a:t>
            </a:r>
          </a:p>
          <a:p>
            <a:pPr marL="171450" indent="-171450">
              <a:buFontTx/>
              <a:buChar char="-"/>
            </a:pPr>
            <a:r>
              <a:rPr lang="en-US" sz="1200" kern="1200" baseline="0" dirty="0" smtClean="0">
                <a:solidFill>
                  <a:schemeClr val="tx1"/>
                </a:solidFill>
                <a:effectLst/>
                <a:latin typeface="+mn-lt"/>
                <a:ea typeface="+mn-ea"/>
                <a:cs typeface="+mn-cs"/>
              </a:rPr>
              <a:t>The learning procedure formalized in terms of </a:t>
            </a:r>
            <a:r>
              <a:rPr lang="en-US" sz="1200" kern="1200" baseline="0" dirty="0" err="1" smtClean="0">
                <a:solidFill>
                  <a:schemeClr val="tx1"/>
                </a:solidFill>
                <a:effectLst/>
                <a:latin typeface="+mn-lt"/>
                <a:ea typeface="+mn-ea"/>
                <a:cs typeface="+mn-cs"/>
              </a:rPr>
              <a:t>Bellmans’s</a:t>
            </a:r>
            <a:r>
              <a:rPr lang="en-US" sz="1200" kern="1200" baseline="0" dirty="0" smtClean="0">
                <a:solidFill>
                  <a:schemeClr val="tx1"/>
                </a:solidFill>
                <a:effectLst/>
                <a:latin typeface="+mn-lt"/>
                <a:ea typeface="+mn-ea"/>
                <a:cs typeface="+mn-cs"/>
              </a:rPr>
              <a:t> equation, show </a:t>
            </a:r>
            <a:r>
              <a:rPr lang="en-US" sz="1200" kern="1200" baseline="0" dirty="0" err="1" smtClean="0">
                <a:solidFill>
                  <a:schemeClr val="tx1"/>
                </a:solidFill>
                <a:effectLst/>
                <a:latin typeface="+mn-lt"/>
                <a:ea typeface="+mn-ea"/>
                <a:cs typeface="+mn-cs"/>
              </a:rPr>
              <a:t>eqn</a:t>
            </a:r>
            <a:r>
              <a:rPr lang="en-US" sz="1200" kern="1200" baseline="0" dirty="0" smtClean="0">
                <a:solidFill>
                  <a:schemeClr val="tx1"/>
                </a:solidFill>
                <a:effectLst/>
                <a:latin typeface="+mn-lt"/>
                <a:ea typeface="+mn-ea"/>
                <a:cs typeface="+mn-cs"/>
              </a:rPr>
              <a:t> for optional Q-value function: and explanation as above.</a:t>
            </a: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endParaRPr lang="en-US" sz="120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35</a:t>
            </a:fld>
            <a:endParaRPr lang="fr-BE"/>
          </a:p>
        </p:txBody>
      </p:sp>
    </p:spTree>
    <p:extLst>
      <p:ext uri="{BB962C8B-B14F-4D97-AF65-F5344CB8AC3E}">
        <p14:creationId xmlns:p14="http://schemas.microsoft.com/office/powerpoint/2010/main" val="1302289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en-US" sz="1200" kern="1200" baseline="0" dirty="0" err="1" smtClean="0">
                <a:solidFill>
                  <a:schemeClr val="tx1"/>
                </a:solidFill>
                <a:effectLst/>
                <a:latin typeface="+mn-lt"/>
                <a:ea typeface="+mn-ea"/>
                <a:cs typeface="+mn-cs"/>
              </a:rPr>
              <a:t>Algo</a:t>
            </a:r>
            <a:r>
              <a:rPr lang="en-US" sz="1200" kern="1200" baseline="0" dirty="0" smtClean="0">
                <a:solidFill>
                  <a:schemeClr val="tx1"/>
                </a:solidFill>
                <a:effectLst/>
                <a:latin typeface="+mn-lt"/>
                <a:ea typeface="+mn-ea"/>
                <a:cs typeface="+mn-cs"/>
              </a:rPr>
              <a:t> collusion is an example of a multi-agent system, where each agent could correspond to the pricing </a:t>
            </a:r>
            <a:r>
              <a:rPr lang="en-US" sz="1200" kern="1200" baseline="0" dirty="0" err="1" smtClean="0">
                <a:solidFill>
                  <a:schemeClr val="tx1"/>
                </a:solidFill>
                <a:effectLst/>
                <a:latin typeface="+mn-lt"/>
                <a:ea typeface="+mn-ea"/>
                <a:cs typeface="+mn-cs"/>
              </a:rPr>
              <a:t>algo</a:t>
            </a:r>
            <a:r>
              <a:rPr lang="en-US" sz="1200" kern="1200" baseline="0" dirty="0" smtClean="0">
                <a:solidFill>
                  <a:schemeClr val="tx1"/>
                </a:solidFill>
                <a:effectLst/>
                <a:latin typeface="+mn-lt"/>
                <a:ea typeface="+mn-ea"/>
                <a:cs typeface="+mn-cs"/>
              </a:rPr>
              <a:t> of a firm in the collusion</a:t>
            </a:r>
          </a:p>
          <a:p>
            <a:pPr marL="171450" indent="-171450">
              <a:buFontTx/>
              <a:buChar char="-"/>
            </a:pPr>
            <a:r>
              <a:rPr lang="en-US" sz="1200" kern="1200" baseline="0" dirty="0" smtClean="0">
                <a:solidFill>
                  <a:schemeClr val="tx1"/>
                </a:solidFill>
                <a:effectLst/>
                <a:latin typeface="+mn-lt"/>
                <a:ea typeface="+mn-ea"/>
                <a:cs typeface="+mn-cs"/>
              </a:rPr>
              <a:t>Learning in the presence of multiple agents is challenging, and we have to employ an </a:t>
            </a:r>
            <a:r>
              <a:rPr lang="en-US" sz="1200" kern="1200" baseline="0" dirty="0" err="1" smtClean="0">
                <a:solidFill>
                  <a:schemeClr val="tx1"/>
                </a:solidFill>
                <a:effectLst/>
                <a:latin typeface="+mn-lt"/>
                <a:ea typeface="+mn-ea"/>
                <a:cs typeface="+mn-cs"/>
              </a:rPr>
              <a:t>extention</a:t>
            </a:r>
            <a:r>
              <a:rPr lang="en-US" sz="1200" kern="1200" baseline="0" dirty="0" smtClean="0">
                <a:solidFill>
                  <a:schemeClr val="tx1"/>
                </a:solidFill>
                <a:effectLst/>
                <a:latin typeface="+mn-lt"/>
                <a:ea typeface="+mn-ea"/>
                <a:cs typeface="+mn-cs"/>
              </a:rPr>
              <a:t> of the basic Q-learning approach, known as Nash-Q Learning</a:t>
            </a:r>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36</a:t>
            </a:fld>
            <a:endParaRPr lang="fr-BE"/>
          </a:p>
        </p:txBody>
      </p:sp>
    </p:spTree>
    <p:extLst>
      <p:ext uri="{BB962C8B-B14F-4D97-AF65-F5344CB8AC3E}">
        <p14:creationId xmlns:p14="http://schemas.microsoft.com/office/powerpoint/2010/main" val="1302289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Still an open research question</a:t>
            </a:r>
            <a:endParaRPr lang="en-US"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38</a:t>
            </a:fld>
            <a:endParaRPr lang="fr-BE"/>
          </a:p>
        </p:txBody>
      </p:sp>
    </p:spTree>
    <p:extLst>
      <p:ext uri="{BB962C8B-B14F-4D97-AF65-F5344CB8AC3E}">
        <p14:creationId xmlns:p14="http://schemas.microsoft.com/office/powerpoint/2010/main" val="5167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5</a:t>
            </a:fld>
            <a:endParaRPr lang="fr-BE"/>
          </a:p>
        </p:txBody>
      </p:sp>
    </p:spTree>
    <p:extLst>
      <p:ext uri="{BB962C8B-B14F-4D97-AF65-F5344CB8AC3E}">
        <p14:creationId xmlns:p14="http://schemas.microsoft.com/office/powerpoint/2010/main" val="609526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DRL </a:t>
            </a:r>
            <a:r>
              <a:rPr lang="fr-FR" baseline="0" dirty="0" err="1" smtClean="0"/>
              <a:t>much</a:t>
            </a:r>
            <a:r>
              <a:rPr lang="fr-FR" baseline="0" dirty="0" smtClean="0"/>
              <a:t> </a:t>
            </a:r>
            <a:r>
              <a:rPr lang="fr-FR" baseline="0" dirty="0" err="1" smtClean="0"/>
              <a:t>success</a:t>
            </a:r>
            <a:r>
              <a:rPr lang="fr-FR" baseline="0" dirty="0" smtClean="0"/>
              <a:t> </a:t>
            </a:r>
            <a:r>
              <a:rPr lang="fr-FR" baseline="0" dirty="0" err="1" smtClean="0"/>
              <a:t>solving</a:t>
            </a:r>
            <a:r>
              <a:rPr lang="fr-FR" baseline="0" dirty="0" smtClean="0"/>
              <a:t> </a:t>
            </a:r>
            <a:r>
              <a:rPr lang="fr-FR" baseline="0" dirty="0" err="1" smtClean="0"/>
              <a:t>problems</a:t>
            </a:r>
            <a:r>
              <a:rPr lang="fr-FR" baseline="0" dirty="0" smtClean="0"/>
              <a:t> </a:t>
            </a:r>
            <a:r>
              <a:rPr lang="fr-FR" baseline="0" dirty="0" err="1" smtClean="0"/>
              <a:t>that</a:t>
            </a:r>
            <a:r>
              <a:rPr lang="fr-FR" baseline="0" dirty="0" smtClean="0"/>
              <a:t> in the </a:t>
            </a:r>
            <a:r>
              <a:rPr lang="fr-FR" baseline="0" dirty="0" err="1" smtClean="0"/>
              <a:t>past</a:t>
            </a:r>
            <a:r>
              <a:rPr lang="fr-FR" baseline="0" dirty="0" smtClean="0"/>
              <a:t> </a:t>
            </a:r>
            <a:r>
              <a:rPr lang="fr-FR" baseline="0" dirty="0" err="1" smtClean="0"/>
              <a:t>provded</a:t>
            </a:r>
            <a:r>
              <a:rPr lang="fr-FR" baseline="0" dirty="0" smtClean="0"/>
              <a:t> to </a:t>
            </a:r>
            <a:r>
              <a:rPr lang="fr-FR" baseline="0" dirty="0" err="1" smtClean="0"/>
              <a:t>be</a:t>
            </a:r>
            <a:r>
              <a:rPr lang="fr-FR" baseline="0" dirty="0" smtClean="0"/>
              <a:t> formidable challenges for </a:t>
            </a:r>
            <a:r>
              <a:rPr lang="fr-FR" baseline="0" dirty="0" err="1" smtClean="0"/>
              <a:t>classical</a:t>
            </a:r>
            <a:r>
              <a:rPr lang="fr-FR" baseline="0" dirty="0" smtClean="0"/>
              <a:t> AI</a:t>
            </a:r>
          </a:p>
          <a:p>
            <a:r>
              <a:rPr lang="fr-FR" baseline="0" dirty="0" smtClean="0"/>
              <a:t>Game of GO: ATARI GAME</a:t>
            </a:r>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39</a:t>
            </a:fld>
            <a:endParaRPr lang="fr-BE"/>
          </a:p>
        </p:txBody>
      </p:sp>
    </p:spTree>
    <p:extLst>
      <p:ext uri="{BB962C8B-B14F-4D97-AF65-F5344CB8AC3E}">
        <p14:creationId xmlns:p14="http://schemas.microsoft.com/office/powerpoint/2010/main" val="1302289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DRL </a:t>
            </a:r>
            <a:r>
              <a:rPr lang="fr-FR" baseline="0" dirty="0" err="1" smtClean="0"/>
              <a:t>much</a:t>
            </a:r>
            <a:r>
              <a:rPr lang="fr-FR" baseline="0" dirty="0" smtClean="0"/>
              <a:t> </a:t>
            </a:r>
            <a:r>
              <a:rPr lang="fr-FR" baseline="0" dirty="0" err="1" smtClean="0"/>
              <a:t>success</a:t>
            </a:r>
            <a:r>
              <a:rPr lang="fr-FR" baseline="0" dirty="0" smtClean="0"/>
              <a:t> </a:t>
            </a:r>
            <a:r>
              <a:rPr lang="fr-FR" baseline="0" dirty="0" err="1" smtClean="0"/>
              <a:t>solving</a:t>
            </a:r>
            <a:r>
              <a:rPr lang="fr-FR" baseline="0" dirty="0" smtClean="0"/>
              <a:t> </a:t>
            </a:r>
            <a:r>
              <a:rPr lang="fr-FR" baseline="0" dirty="0" err="1" smtClean="0"/>
              <a:t>problems</a:t>
            </a:r>
            <a:r>
              <a:rPr lang="fr-FR" baseline="0" dirty="0" smtClean="0"/>
              <a:t> </a:t>
            </a:r>
            <a:r>
              <a:rPr lang="fr-FR" baseline="0" dirty="0" err="1" smtClean="0"/>
              <a:t>that</a:t>
            </a:r>
            <a:r>
              <a:rPr lang="fr-FR" baseline="0" dirty="0" smtClean="0"/>
              <a:t> in the </a:t>
            </a:r>
            <a:r>
              <a:rPr lang="fr-FR" baseline="0" dirty="0" err="1" smtClean="0"/>
              <a:t>past</a:t>
            </a:r>
            <a:r>
              <a:rPr lang="fr-FR" baseline="0" dirty="0" smtClean="0"/>
              <a:t> </a:t>
            </a:r>
            <a:r>
              <a:rPr lang="fr-FR" baseline="0" dirty="0" err="1" smtClean="0"/>
              <a:t>provded</a:t>
            </a:r>
            <a:r>
              <a:rPr lang="fr-FR" baseline="0" dirty="0" smtClean="0"/>
              <a:t> to </a:t>
            </a:r>
            <a:r>
              <a:rPr lang="fr-FR" baseline="0" dirty="0" err="1" smtClean="0"/>
              <a:t>be</a:t>
            </a:r>
            <a:r>
              <a:rPr lang="fr-FR" baseline="0" dirty="0" smtClean="0"/>
              <a:t> formidable challenges for </a:t>
            </a:r>
            <a:r>
              <a:rPr lang="fr-FR" baseline="0" dirty="0" err="1" smtClean="0"/>
              <a:t>classical</a:t>
            </a:r>
            <a:r>
              <a:rPr lang="fr-FR" baseline="0" dirty="0" smtClean="0"/>
              <a:t> AI</a:t>
            </a:r>
          </a:p>
          <a:p>
            <a:r>
              <a:rPr lang="fr-FR" baseline="0" dirty="0" smtClean="0"/>
              <a:t>Game of GO: ATARI GAME</a:t>
            </a:r>
          </a:p>
          <a:p>
            <a:pPr marL="171450" indent="-171450">
              <a:buFontTx/>
              <a:buChar char="-"/>
            </a:pPr>
            <a:endParaRPr lang="fr-FR" dirty="0" smtClean="0"/>
          </a:p>
          <a:p>
            <a:pPr marL="171450" indent="-171450">
              <a:buFontTx/>
              <a:buChar char="-"/>
            </a:pPr>
            <a:r>
              <a:rPr lang="en-US" sz="1200" kern="1200" dirty="0" smtClean="0">
                <a:solidFill>
                  <a:schemeClr val="tx1"/>
                </a:solidFill>
                <a:effectLst/>
                <a:latin typeface="+mn-lt"/>
                <a:ea typeface="+mn-ea"/>
                <a:cs typeface="+mn-cs"/>
              </a:rPr>
              <a:t>The primary goal is to investigate the emergent behavior of algorithmic agents in multi-agent environments for acquiring a deeper understanding of circumstances under which potentially selfish agents (may) cooperate</a:t>
            </a:r>
          </a:p>
          <a:p>
            <a:pPr marL="171450" indent="-171450">
              <a:buFontTx/>
              <a:buChar char="-"/>
            </a:pPr>
            <a:r>
              <a:rPr lang="en-US" sz="1200" kern="1200" dirty="0" smtClean="0">
                <a:solidFill>
                  <a:schemeClr val="tx1"/>
                </a:solidFill>
                <a:effectLst/>
                <a:latin typeface="+mn-lt"/>
                <a:ea typeface="+mn-ea"/>
                <a:cs typeface="+mn-cs"/>
              </a:rPr>
              <a:t>be grounded in multi-agent coordination games, whereby several agents (e.g. pricing algorithms from competing airline ticket vendors) evolve in a given environment and participate in decision-making</a:t>
            </a:r>
            <a:r>
              <a:rPr lang="en-US" sz="1200" kern="1200" baseline="0" dirty="0" smtClean="0">
                <a:solidFill>
                  <a:schemeClr val="tx1"/>
                </a:solidFill>
                <a:effectLst/>
                <a:latin typeface="+mn-lt"/>
                <a:ea typeface="+mn-ea"/>
                <a:cs typeface="+mn-cs"/>
              </a:rPr>
              <a:t> such that collective rewards &gt; individual rewards</a:t>
            </a:r>
          </a:p>
          <a:p>
            <a:pPr marL="171450" indent="-171450">
              <a:buFontTx/>
              <a:buChar char="-"/>
            </a:pPr>
            <a:r>
              <a:rPr lang="en-US" sz="1200" kern="1200" dirty="0" smtClean="0">
                <a:solidFill>
                  <a:schemeClr val="tx1"/>
                </a:solidFill>
                <a:effectLst/>
                <a:latin typeface="+mn-lt"/>
                <a:ea typeface="+mn-ea"/>
                <a:cs typeface="+mn-cs"/>
              </a:rPr>
              <a:t>cooperation (and competition), among (multiple) agents in multi-agent games, e.g. Stag-Hunt, Wolfpack, StarCraft </a:t>
            </a:r>
            <a:r>
              <a:rPr lang="fr-BE" sz="1200" kern="1200" dirty="0" smtClean="0">
                <a:solidFill>
                  <a:schemeClr val="tx1"/>
                </a:solidFill>
                <a:effectLst/>
                <a:latin typeface="+mn-lt"/>
                <a:ea typeface="+mn-ea"/>
                <a:cs typeface="+mn-cs"/>
              </a:rPr>
              <a:t>(</a:t>
            </a:r>
            <a:r>
              <a:rPr lang="fr-BE" sz="1200" kern="1200" dirty="0" err="1" smtClean="0">
                <a:solidFill>
                  <a:schemeClr val="tx1"/>
                </a:solidFill>
                <a:effectLst/>
                <a:latin typeface="+mn-lt"/>
                <a:ea typeface="+mn-ea"/>
                <a:cs typeface="+mn-cs"/>
              </a:rPr>
              <a:t>Leibo</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Zambaldi</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Lanctot</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Marecki</a:t>
            </a:r>
            <a:r>
              <a:rPr lang="fr-BE" sz="1200" kern="1200" dirty="0" smtClean="0">
                <a:solidFill>
                  <a:schemeClr val="tx1"/>
                </a:solidFill>
                <a:effectLst/>
                <a:latin typeface="+mn-lt"/>
                <a:ea typeface="+mn-ea"/>
                <a:cs typeface="+mn-cs"/>
              </a:rPr>
              <a:t>, &amp; </a:t>
            </a:r>
            <a:r>
              <a:rPr lang="fr-BE" sz="1200" kern="1200" dirty="0" err="1" smtClean="0">
                <a:solidFill>
                  <a:schemeClr val="tx1"/>
                </a:solidFill>
                <a:effectLst/>
                <a:latin typeface="+mn-lt"/>
                <a:ea typeface="+mn-ea"/>
                <a:cs typeface="+mn-cs"/>
              </a:rPr>
              <a:t>Graepel</a:t>
            </a:r>
            <a:r>
              <a:rPr lang="fr-BE" sz="1200" kern="1200" dirty="0" smtClean="0">
                <a:solidFill>
                  <a:schemeClr val="tx1"/>
                </a:solidFill>
                <a:effectLst/>
                <a:latin typeface="+mn-lt"/>
                <a:ea typeface="+mn-ea"/>
                <a:cs typeface="+mn-cs"/>
              </a:rPr>
              <a:t>, 2017)</a:t>
            </a:r>
          </a:p>
          <a:p>
            <a:r>
              <a:rPr lang="en-US" sz="1200" kern="1200" dirty="0" smtClean="0">
                <a:solidFill>
                  <a:schemeClr val="tx1"/>
                </a:solidFill>
                <a:effectLst/>
                <a:latin typeface="+mn-lt"/>
                <a:ea typeface="+mn-ea"/>
                <a:cs typeface="+mn-cs"/>
              </a:rPr>
              <a:t>Overall, our DRL multi-agent environment and training procedure will be based on those presented in (Ref: Cooperation in complex social dilemma; stabilizing experience-replay). Due to space constraints, we do not elaborate on these technical aspects, but refer the reader to the aforementioned studies.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perform our experiments on the emergence of collusive behavior, we adopt the game-theoretic settings of Prisoner’s Dilemmas (PD) and Stag Hunt (SH), which have been extensively used for studying multi-agent coordination (Ref: ).  PD is one of the most elegant models to study cartels (Deng, Crandall), and SH embeds coordination dynamics ubiquitous in real-life (Ref: Prosocial).  Briefly, in PD, players (prisoners) are better off and incur a shorter sentence if they cooperate (remain silent). However, the Nash equilibrium strategy is for both of them to defect (betray each other), each incurring a longer sentence. In SH, there are 2 equilibria: 1) risk dominant: each player individually forages for mushrooms, with a low reward, 2) payoff dominant: players cooperate to collectively hunt stags, with higher rewards. Individual players who hunt (alone) are gored by the stags.</a:t>
            </a:r>
            <a:r>
              <a:rPr lang="en-US" sz="1200" strike="sngStrike" kern="1200" dirty="0" smtClean="0">
                <a:solidFill>
                  <a:schemeClr val="tx1"/>
                </a:solidFill>
                <a:effectLst/>
                <a:latin typeface="+mn-lt"/>
                <a:ea typeface="+mn-ea"/>
                <a:cs typeface="+mn-cs"/>
              </a:rPr>
              <a:t> According to past research, the slightest doubt as to whether players will cooperate and show up to hunt causes agents to choose the safe action of mushroom foraging, leading the entire system to the inefficient (risk-dominant) equilibrium (Ref: Pro Social). </a:t>
            </a:r>
            <a:r>
              <a:rPr lang="en-US" sz="1200" kern="1200" dirty="0" smtClean="0">
                <a:solidFill>
                  <a:schemeClr val="tx1"/>
                </a:solidFill>
                <a:effectLst/>
                <a:latin typeface="+mn-lt"/>
                <a:ea typeface="+mn-ea"/>
                <a:cs typeface="+mn-cs"/>
              </a:rPr>
              <a:t>A direct analogy can be drawn from these game-theoretic settings and our domain of DRL (seller) agents. For e.g. in the SH setting, we investigate whether our DRL agents eventually learn how to coordinate their actions by collectively increasing (or decreasing) their prices, resulting in a collusive strategy. This is analogous collectively hunting stags, which yields a high reward. However, such a strategy also entails a significant risk: an agent which has increased its prices, with the intention of creating collusion, may be exploited by other agents, which may choose to actually decrease their prices in order to acquire more customers. This is analogous to an agent hunting alone and being gored. </a:t>
            </a:r>
            <a:endParaRPr lang="en-US" sz="1200" kern="1200" baseline="0" dirty="0" smtClean="0">
              <a:solidFill>
                <a:schemeClr val="tx1"/>
              </a:solidFill>
              <a:effectLst/>
              <a:latin typeface="+mn-lt"/>
              <a:ea typeface="+mn-ea"/>
              <a:cs typeface="+mn-cs"/>
            </a:endParaRPr>
          </a:p>
          <a:p>
            <a:pPr marL="171450" indent="-171450">
              <a:buFontTx/>
              <a:buChar char="-"/>
            </a:pPr>
            <a:r>
              <a:rPr lang="fr-FR" dirty="0" err="1" smtClean="0"/>
              <a:t>Cooperation</a:t>
            </a:r>
            <a:r>
              <a:rPr lang="fr-FR" dirty="0" smtClean="0"/>
              <a:t> </a:t>
            </a:r>
            <a:r>
              <a:rPr lang="fr-FR" dirty="0" err="1" smtClean="0"/>
              <a:t>seems</a:t>
            </a:r>
            <a:r>
              <a:rPr lang="fr-FR" dirty="0" smtClean="0"/>
              <a:t> </a:t>
            </a:r>
            <a:r>
              <a:rPr lang="fr-FR" dirty="0" err="1" smtClean="0"/>
              <a:t>easy</a:t>
            </a:r>
            <a:r>
              <a:rPr lang="fr-FR" dirty="0" smtClean="0"/>
              <a:t>, but not </a:t>
            </a:r>
            <a:r>
              <a:rPr lang="fr-FR" dirty="0" err="1" smtClean="0"/>
              <a:t>punishment</a:t>
            </a:r>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40</a:t>
            </a:fld>
            <a:endParaRPr lang="fr-BE"/>
          </a:p>
        </p:txBody>
      </p:sp>
    </p:spTree>
    <p:extLst>
      <p:ext uri="{BB962C8B-B14F-4D97-AF65-F5344CB8AC3E}">
        <p14:creationId xmlns:p14="http://schemas.microsoft.com/office/powerpoint/2010/main" val="1302289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Now, how</a:t>
            </a:r>
            <a:r>
              <a:rPr lang="en-US" sz="1200" kern="1200" baseline="0" dirty="0" smtClean="0">
                <a:solidFill>
                  <a:schemeClr val="tx1"/>
                </a:solidFill>
                <a:effectLst/>
                <a:latin typeface="+mn-lt"/>
                <a:ea typeface="+mn-ea"/>
                <a:cs typeface="+mn-cs"/>
              </a:rPr>
              <a:t> do we formulate the problem of </a:t>
            </a:r>
            <a:r>
              <a:rPr lang="en-US" sz="1200" kern="1200" baseline="0" dirty="0" err="1" smtClean="0">
                <a:solidFill>
                  <a:schemeClr val="tx1"/>
                </a:solidFill>
                <a:effectLst/>
                <a:latin typeface="+mn-lt"/>
                <a:ea typeface="+mn-ea"/>
                <a:cs typeface="+mn-cs"/>
              </a:rPr>
              <a:t>algo</a:t>
            </a:r>
            <a:r>
              <a:rPr lang="en-US" sz="1200" kern="1200" baseline="0" dirty="0" smtClean="0">
                <a:solidFill>
                  <a:schemeClr val="tx1"/>
                </a:solidFill>
                <a:effectLst/>
                <a:latin typeface="+mn-lt"/>
                <a:ea typeface="+mn-ea"/>
                <a:cs typeface="+mn-cs"/>
              </a:rPr>
              <a:t> collusion within the framework of </a:t>
            </a:r>
            <a:r>
              <a:rPr lang="en-US" sz="1200" kern="1200" baseline="0" dirty="0" err="1" smtClean="0">
                <a:solidFill>
                  <a:schemeClr val="tx1"/>
                </a:solidFill>
                <a:effectLst/>
                <a:latin typeface="+mn-lt"/>
                <a:ea typeface="+mn-ea"/>
                <a:cs typeface="+mn-cs"/>
              </a:rPr>
              <a:t>deêp</a:t>
            </a:r>
            <a:r>
              <a:rPr lang="en-US" sz="1200" kern="1200" baseline="0" dirty="0" smtClean="0">
                <a:solidFill>
                  <a:schemeClr val="tx1"/>
                </a:solidFill>
                <a:effectLst/>
                <a:latin typeface="+mn-lt"/>
                <a:ea typeface="+mn-ea"/>
                <a:cs typeface="+mn-cs"/>
              </a:rPr>
              <a:t> Q-learning</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the context of </a:t>
            </a:r>
            <a:r>
              <a:rPr lang="en-US" sz="1200" kern="1200" baseline="0" dirty="0" err="1" smtClean="0">
                <a:solidFill>
                  <a:schemeClr val="tx1"/>
                </a:solidFill>
                <a:effectLst/>
                <a:latin typeface="+mn-lt"/>
                <a:ea typeface="+mn-ea"/>
                <a:cs typeface="+mn-cs"/>
              </a:rPr>
              <a:t>algo</a:t>
            </a:r>
            <a:r>
              <a:rPr lang="en-US" sz="1200" kern="1200" baseline="0" dirty="0" smtClean="0">
                <a:solidFill>
                  <a:schemeClr val="tx1"/>
                </a:solidFill>
                <a:effectLst/>
                <a:latin typeface="+mn-lt"/>
                <a:ea typeface="+mn-ea"/>
                <a:cs typeface="+mn-cs"/>
              </a:rPr>
              <a:t> collusion,</a:t>
            </a:r>
          </a:p>
          <a:p>
            <a:pPr marL="171450" indent="-171450">
              <a:buFontTx/>
              <a:buChar char="-"/>
            </a:pPr>
            <a:r>
              <a:rPr lang="en-US" sz="1200" kern="1200" baseline="0" dirty="0" smtClean="0">
                <a:solidFill>
                  <a:schemeClr val="tx1"/>
                </a:solidFill>
                <a:effectLst/>
                <a:latin typeface="+mn-lt"/>
                <a:ea typeface="+mn-ea"/>
                <a:cs typeface="+mn-cs"/>
              </a:rPr>
              <a:t>We will have a number firms, competitors</a:t>
            </a:r>
          </a:p>
          <a:p>
            <a:pPr marL="171450" indent="-171450">
              <a:buFontTx/>
              <a:buChar char="-"/>
            </a:pPr>
            <a:r>
              <a:rPr lang="en-US" sz="1200" kern="1200" baseline="0" dirty="0" smtClean="0">
                <a:solidFill>
                  <a:schemeClr val="tx1"/>
                </a:solidFill>
                <a:effectLst/>
                <a:latin typeface="+mn-lt"/>
                <a:ea typeface="+mn-ea"/>
                <a:cs typeface="+mn-cs"/>
              </a:rPr>
              <a:t>Each uses a Q-learning algorithm/agent, which can perform a number of actions, such as increase/decrease or maintain price, in order to maximize a goal, which corresponds to profits</a:t>
            </a:r>
          </a:p>
          <a:p>
            <a:pPr marL="171450" indent="-171450">
              <a:buFontTx/>
              <a:buChar char="-"/>
            </a:pPr>
            <a:endParaRPr lang="en-US" sz="1200" kern="1200" baseline="0" dirty="0" smtClean="0">
              <a:solidFill>
                <a:schemeClr val="tx1"/>
              </a:solidFill>
              <a:effectLst/>
              <a:latin typeface="+mn-lt"/>
              <a:ea typeface="+mn-ea"/>
              <a:cs typeface="+mn-cs"/>
            </a:endParaRPr>
          </a:p>
          <a:p>
            <a:pPr marL="171450" indent="-171450">
              <a:buFontTx/>
              <a:buChar char="-"/>
            </a:pPr>
            <a:r>
              <a:rPr lang="en-US" sz="1200" kern="1200" baseline="0" dirty="0" smtClean="0">
                <a:solidFill>
                  <a:schemeClr val="tx1"/>
                </a:solidFill>
                <a:effectLst/>
                <a:latin typeface="+mn-lt"/>
                <a:ea typeface="+mn-ea"/>
                <a:cs typeface="+mn-cs"/>
              </a:rPr>
              <a:t>However, classical applications of Q-learning have been restricted to relatively simplistic environment, consisting of a single agent, e.g. in robotic control, or in zero-sum games, whereby one agents’ loss corresponds to the other </a:t>
            </a:r>
            <a:r>
              <a:rPr lang="en-US" sz="1200" kern="1200" baseline="0" dirty="0" err="1" smtClean="0">
                <a:solidFill>
                  <a:schemeClr val="tx1"/>
                </a:solidFill>
                <a:effectLst/>
                <a:latin typeface="+mn-lt"/>
                <a:ea typeface="+mn-ea"/>
                <a:cs typeface="+mn-cs"/>
              </a:rPr>
              <a:t>agents’s</a:t>
            </a:r>
            <a:r>
              <a:rPr lang="en-US" sz="1200" kern="1200" baseline="0" dirty="0" smtClean="0">
                <a:solidFill>
                  <a:schemeClr val="tx1"/>
                </a:solidFill>
                <a:effectLst/>
                <a:latin typeface="+mn-lt"/>
                <a:ea typeface="+mn-ea"/>
                <a:cs typeface="+mn-cs"/>
              </a:rPr>
              <a:t> gain</a:t>
            </a:r>
          </a:p>
          <a:p>
            <a:pPr marL="171450" indent="-171450">
              <a:buFontTx/>
              <a:buChar char="-"/>
            </a:pPr>
            <a:r>
              <a:rPr lang="en-US" sz="1200" kern="1200" baseline="0" dirty="0" smtClean="0">
                <a:solidFill>
                  <a:schemeClr val="tx1"/>
                </a:solidFill>
                <a:effectLst/>
                <a:latin typeface="+mn-lt"/>
                <a:ea typeface="+mn-ea"/>
                <a:cs typeface="+mn-cs"/>
              </a:rPr>
              <a:t>Our </a:t>
            </a:r>
            <a:r>
              <a:rPr lang="en-US" sz="1200" kern="1200" baseline="0" dirty="0" err="1" smtClean="0">
                <a:solidFill>
                  <a:schemeClr val="tx1"/>
                </a:solidFill>
                <a:effectLst/>
                <a:latin typeface="+mn-lt"/>
                <a:ea typeface="+mn-ea"/>
                <a:cs typeface="+mn-cs"/>
              </a:rPr>
              <a:t>env</a:t>
            </a:r>
            <a:r>
              <a:rPr lang="en-US" sz="1200" kern="1200" baseline="0" dirty="0" smtClean="0">
                <a:solidFill>
                  <a:schemeClr val="tx1"/>
                </a:solidFill>
                <a:effectLst/>
                <a:latin typeface="+mn-lt"/>
                <a:ea typeface="+mn-ea"/>
                <a:cs typeface="+mn-cs"/>
              </a:rPr>
              <a:t> is more challenging</a:t>
            </a:r>
          </a:p>
          <a:p>
            <a:pPr marL="628650" lvl="1" indent="-171450">
              <a:buFontTx/>
              <a:buChar char="-"/>
            </a:pPr>
            <a:r>
              <a:rPr lang="en-US" sz="1200" kern="1200" baseline="0" dirty="0" smtClean="0">
                <a:solidFill>
                  <a:schemeClr val="tx1"/>
                </a:solidFill>
                <a:effectLst/>
                <a:latin typeface="+mn-lt"/>
                <a:ea typeface="+mn-ea"/>
                <a:cs typeface="+mn-cs"/>
              </a:rPr>
              <a:t>Multi agents interacting, each ones actions can influence the other’s decision</a:t>
            </a:r>
          </a:p>
          <a:p>
            <a:pPr marL="628650" lvl="1" indent="-171450">
              <a:buFontTx/>
              <a:buChar char="-"/>
            </a:pPr>
            <a:r>
              <a:rPr lang="en-US" sz="1200" kern="1200" baseline="0" dirty="0" smtClean="0">
                <a:solidFill>
                  <a:schemeClr val="tx1"/>
                </a:solidFill>
                <a:effectLst/>
                <a:latin typeface="+mn-lt"/>
                <a:ea typeface="+mn-ea"/>
                <a:cs typeface="+mn-cs"/>
              </a:rPr>
              <a:t>In game theory, we have a general sum game (vs. a zero-sum game)</a:t>
            </a:r>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41</a:t>
            </a:fld>
            <a:endParaRPr lang="fr-BE"/>
          </a:p>
        </p:txBody>
      </p:sp>
    </p:spTree>
    <p:extLst>
      <p:ext uri="{BB962C8B-B14F-4D97-AF65-F5344CB8AC3E}">
        <p14:creationId xmlns:p14="http://schemas.microsoft.com/office/powerpoint/2010/main" val="1302289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In </a:t>
            </a:r>
            <a:r>
              <a:rPr lang="fr-FR" dirty="0" err="1" smtClean="0"/>
              <a:t>game</a:t>
            </a:r>
            <a:r>
              <a:rPr lang="fr-FR" dirty="0" smtClean="0"/>
              <a:t> </a:t>
            </a:r>
            <a:r>
              <a:rPr lang="fr-FR" dirty="0" err="1" smtClean="0"/>
              <a:t>theory</a:t>
            </a:r>
            <a:r>
              <a:rPr lang="fr-FR" baseline="0" dirty="0" smtClean="0"/>
              <a:t> </a:t>
            </a:r>
            <a:r>
              <a:rPr lang="fr-FR" baseline="0" dirty="0" err="1" smtClean="0"/>
              <a:t>parlance</a:t>
            </a:r>
            <a:r>
              <a:rPr lang="fr-FR" baseline="0" dirty="0" smtClean="0"/>
              <a:t>, </a:t>
            </a:r>
            <a:r>
              <a:rPr lang="fr-FR" baseline="0" dirty="0" err="1" smtClean="0"/>
              <a:t>algorithc</a:t>
            </a:r>
            <a:r>
              <a:rPr lang="fr-FR" baseline="0" dirty="0" smtClean="0"/>
              <a:t> collusion </a:t>
            </a:r>
            <a:r>
              <a:rPr lang="fr-FR" baseline="0" dirty="0" err="1" smtClean="0"/>
              <a:t>is</a:t>
            </a:r>
            <a:r>
              <a:rPr lang="fr-FR" baseline="0" dirty="0" smtClean="0"/>
              <a:t> </a:t>
            </a:r>
            <a:r>
              <a:rPr lang="fr-FR" baseline="0" dirty="0" err="1" smtClean="0"/>
              <a:t>akin</a:t>
            </a:r>
            <a:r>
              <a:rPr lang="fr-FR" baseline="0" dirty="0" smtClean="0"/>
              <a:t> to a social </a:t>
            </a:r>
            <a:r>
              <a:rPr lang="fr-FR" baseline="0" dirty="0" err="1" smtClean="0"/>
              <a:t>dilmmea</a:t>
            </a:r>
            <a:r>
              <a:rPr lang="fr-FR" baseline="0" dirty="0" smtClean="0"/>
              <a:t>, </a:t>
            </a:r>
          </a:p>
          <a:p>
            <a:r>
              <a:rPr lang="fr-FR" baseline="0" dirty="0" smtClean="0"/>
              <a:t>That </a:t>
            </a:r>
            <a:r>
              <a:rPr lang="fr-FR" baseline="0" dirty="0" err="1" smtClean="0"/>
              <a:t>is</a:t>
            </a:r>
            <a:r>
              <a:rPr lang="fr-FR" baseline="0" dirty="0" smtClean="0"/>
              <a:t> agents face a </a:t>
            </a:r>
            <a:r>
              <a:rPr lang="fr-FR" baseline="0" dirty="0" err="1" smtClean="0"/>
              <a:t>dilmmena</a:t>
            </a:r>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42</a:t>
            </a:fld>
            <a:endParaRPr lang="fr-BE"/>
          </a:p>
        </p:txBody>
      </p:sp>
    </p:spTree>
    <p:extLst>
      <p:ext uri="{BB962C8B-B14F-4D97-AF65-F5344CB8AC3E}">
        <p14:creationId xmlns:p14="http://schemas.microsoft.com/office/powerpoint/2010/main" val="1730378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In </a:t>
            </a:r>
            <a:r>
              <a:rPr lang="fr-BE" dirty="0" err="1" smtClean="0"/>
              <a:t>game</a:t>
            </a:r>
            <a:r>
              <a:rPr lang="fr-BE" dirty="0" smtClean="0"/>
              <a:t> </a:t>
            </a:r>
            <a:r>
              <a:rPr lang="fr-BE" dirty="0" err="1" smtClean="0"/>
              <a:t>theoretic</a:t>
            </a:r>
            <a:r>
              <a:rPr lang="fr-BE" baseline="0" dirty="0" smtClean="0"/>
              <a:t> setting, </a:t>
            </a:r>
            <a:r>
              <a:rPr lang="fr-BE" baseline="0" dirty="0" err="1" smtClean="0"/>
              <a:t>modelled</a:t>
            </a:r>
            <a:r>
              <a:rPr lang="fr-BE" baseline="0" dirty="0" smtClean="0"/>
              <a:t> as </a:t>
            </a:r>
            <a:r>
              <a:rPr lang="fr-BE" baseline="0" dirty="0" err="1" smtClean="0"/>
              <a:t>stag-hunt</a:t>
            </a:r>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43</a:t>
            </a:fld>
            <a:endParaRPr lang="fr-BE"/>
          </a:p>
        </p:txBody>
      </p:sp>
    </p:spTree>
    <p:extLst>
      <p:ext uri="{BB962C8B-B14F-4D97-AF65-F5344CB8AC3E}">
        <p14:creationId xmlns:p14="http://schemas.microsoft.com/office/powerpoint/2010/main" val="1581471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Initial </a:t>
            </a:r>
            <a:r>
              <a:rPr lang="fr-FR" dirty="0" err="1" smtClean="0"/>
              <a:t>results</a:t>
            </a:r>
            <a:r>
              <a:rPr lang="fr-FR" dirty="0" smtClean="0"/>
              <a:t>:</a:t>
            </a:r>
          </a:p>
          <a:p>
            <a:r>
              <a:rPr lang="fr-FR" dirty="0" smtClean="0"/>
              <a:t>Chalenges </a:t>
            </a:r>
            <a:r>
              <a:rPr lang="fr-FR" dirty="0" err="1" smtClean="0"/>
              <a:t>from</a:t>
            </a:r>
            <a:r>
              <a:rPr lang="fr-FR" dirty="0" smtClean="0"/>
              <a:t> article</a:t>
            </a:r>
            <a:r>
              <a:rPr lang="fr-FR" baseline="0" dirty="0" smtClean="0"/>
              <a:t> ; </a:t>
            </a:r>
            <a:r>
              <a:rPr lang="fr-FR" baseline="0" dirty="0" err="1" smtClean="0"/>
              <a:t>Algo</a:t>
            </a:r>
            <a:r>
              <a:rPr lang="fr-FR" baseline="0" dirty="0" smtClean="0"/>
              <a:t> and </a:t>
            </a:r>
            <a:r>
              <a:rPr lang="fr-FR" baseline="0" dirty="0" err="1" smtClean="0"/>
              <a:t>Markets</a:t>
            </a:r>
            <a:r>
              <a:rPr lang="fr-FR" baseline="0" dirty="0" smtClean="0"/>
              <a:t>: P 10</a:t>
            </a:r>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44</a:t>
            </a:fld>
            <a:endParaRPr lang="fr-BE"/>
          </a:p>
        </p:txBody>
      </p:sp>
    </p:spTree>
    <p:extLst>
      <p:ext uri="{BB962C8B-B14F-4D97-AF65-F5344CB8AC3E}">
        <p14:creationId xmlns:p14="http://schemas.microsoft.com/office/powerpoint/2010/main" val="1723500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This is our current research,</a:t>
            </a:r>
          </a:p>
          <a:p>
            <a:r>
              <a:rPr lang="en-US" dirty="0" smtClean="0"/>
              <a:t>We</a:t>
            </a:r>
            <a:r>
              <a:rPr lang="en-US" baseline="0" dirty="0" smtClean="0"/>
              <a:t> would love to hear from you if you have insights</a:t>
            </a:r>
            <a:endParaRPr lang="en-US"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46</a:t>
            </a:fld>
            <a:endParaRPr lang="fr-BE"/>
          </a:p>
        </p:txBody>
      </p:sp>
    </p:spTree>
    <p:extLst>
      <p:ext uri="{BB962C8B-B14F-4D97-AF65-F5344CB8AC3E}">
        <p14:creationId xmlns:p14="http://schemas.microsoft.com/office/powerpoint/2010/main" val="430478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48</a:t>
            </a:fld>
            <a:endParaRPr lang="fr-BE"/>
          </a:p>
        </p:txBody>
      </p:sp>
    </p:spTree>
    <p:extLst>
      <p:ext uri="{BB962C8B-B14F-4D97-AF65-F5344CB8AC3E}">
        <p14:creationId xmlns:p14="http://schemas.microsoft.com/office/powerpoint/2010/main" val="1605172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To </a:t>
            </a:r>
            <a:r>
              <a:rPr lang="fr-FR" dirty="0" err="1" smtClean="0"/>
              <a:t>arouse</a:t>
            </a:r>
            <a:r>
              <a:rPr lang="fr-FR" baseline="0" dirty="0" smtClean="0"/>
              <a:t> </a:t>
            </a:r>
            <a:r>
              <a:rPr lang="fr-FR" baseline="0" dirty="0" err="1" smtClean="0"/>
              <a:t>your</a:t>
            </a:r>
            <a:r>
              <a:rPr lang="fr-FR" baseline="0" dirty="0" smtClean="0"/>
              <a:t> </a:t>
            </a:r>
            <a:r>
              <a:rPr lang="fr-FR" baseline="0" dirty="0" err="1" smtClean="0"/>
              <a:t>interest</a:t>
            </a:r>
            <a:r>
              <a:rPr lang="fr-FR" baseline="0" dirty="0" smtClean="0"/>
              <a:t> in the topic,  I </a:t>
            </a:r>
            <a:r>
              <a:rPr lang="fr-FR" baseline="0" dirty="0" err="1" smtClean="0"/>
              <a:t>will</a:t>
            </a:r>
            <a:r>
              <a:rPr lang="fr-FR" baseline="0" dirty="0" smtClean="0"/>
              <a:t> </a:t>
            </a:r>
            <a:r>
              <a:rPr lang="fr-FR" baseline="0" dirty="0" err="1" smtClean="0"/>
              <a:t>present</a:t>
            </a:r>
            <a:r>
              <a:rPr lang="fr-FR" baseline="0" dirty="0" smtClean="0"/>
              <a:t> </a:t>
            </a:r>
            <a:r>
              <a:rPr lang="fr-FR" baseline="0" dirty="0" err="1" smtClean="0"/>
              <a:t>some</a:t>
            </a:r>
            <a:r>
              <a:rPr lang="fr-FR" baseline="0" dirty="0" smtClean="0"/>
              <a:t> applications of AI technologies, </a:t>
            </a:r>
            <a:r>
              <a:rPr lang="fr-FR" baseline="0" dirty="0" err="1" smtClean="0"/>
              <a:t>which</a:t>
            </a:r>
            <a:r>
              <a:rPr lang="fr-FR" baseline="0" dirty="0" smtClean="0"/>
              <a:t> have </a:t>
            </a:r>
            <a:r>
              <a:rPr lang="fr-FR" baseline="0" dirty="0" err="1" smtClean="0"/>
              <a:t>started</a:t>
            </a:r>
            <a:r>
              <a:rPr lang="fr-FR" baseline="0" dirty="0" smtClean="0"/>
              <a:t> to </a:t>
            </a:r>
            <a:r>
              <a:rPr lang="fr-FR" baseline="0" dirty="0" err="1" smtClean="0"/>
              <a:t>attract</a:t>
            </a:r>
            <a:r>
              <a:rPr lang="fr-FR" baseline="0" dirty="0" smtClean="0"/>
              <a:t> the attention of </a:t>
            </a:r>
            <a:r>
              <a:rPr lang="fr-FR" baseline="0" dirty="0" err="1" smtClean="0"/>
              <a:t>regulatory</a:t>
            </a:r>
            <a:r>
              <a:rPr lang="fr-FR" baseline="0" dirty="0" smtClean="0"/>
              <a:t> </a:t>
            </a:r>
            <a:r>
              <a:rPr lang="fr-FR" baseline="0" dirty="0" err="1" smtClean="0"/>
              <a:t>agencies</a:t>
            </a:r>
            <a:r>
              <a:rPr lang="fr-FR" baseline="0" dirty="0" smtClean="0"/>
              <a:t>, at the local, national, and international </a:t>
            </a:r>
            <a:r>
              <a:rPr lang="fr-FR" baseline="0" dirty="0" err="1" smtClean="0"/>
              <a:t>levels</a:t>
            </a:r>
            <a:r>
              <a:rPr lang="fr-FR" baseline="0" dirty="0" smtClean="0"/>
              <a:t>, </a:t>
            </a:r>
            <a:r>
              <a:rPr lang="fr-FR" baseline="0" dirty="0" err="1" smtClean="0"/>
              <a:t>e.g</a:t>
            </a:r>
            <a:r>
              <a:rPr lang="fr-FR" baseline="0" dirty="0" smtClean="0"/>
              <a:t>. the OECD and EU Commission</a:t>
            </a:r>
          </a:p>
          <a:p>
            <a:endParaRPr lang="fr-FR" baseline="0" dirty="0" smtClean="0"/>
          </a:p>
          <a:p>
            <a:r>
              <a:rPr lang="fr-FR" baseline="0" dirty="0" err="1" smtClean="0"/>
              <a:t>These</a:t>
            </a:r>
            <a:r>
              <a:rPr lang="fr-FR" baseline="0" dirty="0" smtClean="0"/>
              <a:t> AI applications have </a:t>
            </a:r>
            <a:r>
              <a:rPr lang="fr-FR" baseline="0" dirty="0" err="1" smtClean="0"/>
              <a:t>also</a:t>
            </a:r>
            <a:r>
              <a:rPr lang="fr-FR" baseline="0" dirty="0" smtClean="0"/>
              <a:t> </a:t>
            </a:r>
            <a:r>
              <a:rPr lang="fr-FR" baseline="0" dirty="0" err="1" smtClean="0"/>
              <a:t>created</a:t>
            </a:r>
            <a:r>
              <a:rPr lang="fr-FR" baseline="0" dirty="0" smtClean="0"/>
              <a:t> public </a:t>
            </a:r>
            <a:r>
              <a:rPr lang="fr-FR" baseline="0" dirty="0" err="1" smtClean="0"/>
              <a:t>uproar</a:t>
            </a:r>
            <a:r>
              <a:rPr lang="fr-FR" baseline="0" dirty="0" smtClean="0"/>
              <a:t>, and </a:t>
            </a:r>
            <a:r>
              <a:rPr lang="fr-FR" baseline="0" dirty="0" err="1" smtClean="0"/>
              <a:t>will</a:t>
            </a:r>
            <a:r>
              <a:rPr lang="fr-FR" baseline="0" dirty="0" smtClean="0"/>
              <a:t> pave the </a:t>
            </a:r>
            <a:r>
              <a:rPr lang="fr-FR" baseline="0" dirty="0" err="1" smtClean="0"/>
              <a:t>way</a:t>
            </a:r>
            <a:r>
              <a:rPr lang="fr-FR" baseline="0" dirty="0" smtClean="0"/>
              <a:t> for  </a:t>
            </a:r>
            <a:r>
              <a:rPr lang="fr-FR" baseline="0" dirty="0" err="1" smtClean="0"/>
              <a:t>philosophical</a:t>
            </a:r>
            <a:r>
              <a:rPr lang="fr-FR" baseline="0" dirty="0" smtClean="0"/>
              <a:t>, </a:t>
            </a:r>
            <a:r>
              <a:rPr lang="fr-FR" baseline="0" dirty="0" err="1" smtClean="0"/>
              <a:t>ethical</a:t>
            </a:r>
            <a:r>
              <a:rPr lang="fr-FR" baseline="0" dirty="0" smtClean="0"/>
              <a:t> and </a:t>
            </a:r>
            <a:r>
              <a:rPr lang="fr-FR" baseline="0" dirty="0" err="1" smtClean="0"/>
              <a:t>societal</a:t>
            </a:r>
            <a:r>
              <a:rPr lang="fr-FR" baseline="0" dirty="0" smtClean="0"/>
              <a:t> </a:t>
            </a:r>
            <a:r>
              <a:rPr lang="fr-FR" baseline="0" dirty="0" err="1" smtClean="0"/>
              <a:t>reflections</a:t>
            </a:r>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50</a:t>
            </a:fld>
            <a:endParaRPr lang="fr-BE"/>
          </a:p>
        </p:txBody>
      </p:sp>
    </p:spTree>
    <p:extLst>
      <p:ext uri="{BB962C8B-B14F-4D97-AF65-F5344CB8AC3E}">
        <p14:creationId xmlns:p14="http://schemas.microsoft.com/office/powerpoint/2010/main" val="698124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Now, back to some more</a:t>
            </a:r>
            <a:r>
              <a:rPr lang="en-US" baseline="0" dirty="0" smtClean="0"/>
              <a:t> general legal and ethical issues concerning </a:t>
            </a:r>
            <a:r>
              <a:rPr lang="en-US" baseline="0" dirty="0" err="1" smtClean="0"/>
              <a:t>Ai&amp;Law</a:t>
            </a:r>
            <a:endParaRPr lang="en-US" baseline="0" dirty="0" smtClean="0"/>
          </a:p>
          <a:p>
            <a:endParaRPr lang="en-US"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51</a:t>
            </a:fld>
            <a:endParaRPr lang="fr-BE"/>
          </a:p>
        </p:txBody>
      </p:sp>
    </p:spTree>
    <p:extLst>
      <p:ext uri="{BB962C8B-B14F-4D97-AF65-F5344CB8AC3E}">
        <p14:creationId xmlns:p14="http://schemas.microsoft.com/office/powerpoint/2010/main" val="90754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To </a:t>
            </a:r>
            <a:r>
              <a:rPr lang="fr-FR" dirty="0" err="1" smtClean="0"/>
              <a:t>arouse</a:t>
            </a:r>
            <a:r>
              <a:rPr lang="fr-FR" baseline="0" dirty="0" smtClean="0"/>
              <a:t> </a:t>
            </a:r>
            <a:r>
              <a:rPr lang="fr-FR" baseline="0" dirty="0" err="1" smtClean="0"/>
              <a:t>your</a:t>
            </a:r>
            <a:r>
              <a:rPr lang="fr-FR" baseline="0" dirty="0" smtClean="0"/>
              <a:t> </a:t>
            </a:r>
            <a:r>
              <a:rPr lang="fr-FR" baseline="0" dirty="0" err="1" smtClean="0"/>
              <a:t>interest</a:t>
            </a:r>
            <a:r>
              <a:rPr lang="fr-FR" baseline="0" dirty="0" smtClean="0"/>
              <a:t> in the topic,  I </a:t>
            </a:r>
            <a:r>
              <a:rPr lang="fr-FR" baseline="0" dirty="0" err="1" smtClean="0"/>
              <a:t>will</a:t>
            </a:r>
            <a:r>
              <a:rPr lang="fr-FR" baseline="0" dirty="0" smtClean="0"/>
              <a:t> </a:t>
            </a:r>
            <a:r>
              <a:rPr lang="fr-FR" baseline="0" dirty="0" err="1" smtClean="0"/>
              <a:t>present</a:t>
            </a:r>
            <a:r>
              <a:rPr lang="fr-FR" baseline="0" dirty="0" smtClean="0"/>
              <a:t> </a:t>
            </a:r>
            <a:r>
              <a:rPr lang="fr-FR" baseline="0" dirty="0" err="1" smtClean="0"/>
              <a:t>some</a:t>
            </a:r>
            <a:r>
              <a:rPr lang="fr-FR" baseline="0" dirty="0" smtClean="0"/>
              <a:t> applications of AI technologies, </a:t>
            </a:r>
            <a:r>
              <a:rPr lang="fr-FR" baseline="0" dirty="0" err="1" smtClean="0"/>
              <a:t>which</a:t>
            </a:r>
            <a:r>
              <a:rPr lang="fr-FR" baseline="0" dirty="0" smtClean="0"/>
              <a:t> have </a:t>
            </a:r>
            <a:r>
              <a:rPr lang="fr-FR" baseline="0" dirty="0" err="1" smtClean="0"/>
              <a:t>started</a:t>
            </a:r>
            <a:r>
              <a:rPr lang="fr-FR" baseline="0" dirty="0" smtClean="0"/>
              <a:t> to </a:t>
            </a:r>
            <a:r>
              <a:rPr lang="fr-FR" baseline="0" dirty="0" err="1" smtClean="0"/>
              <a:t>attract</a:t>
            </a:r>
            <a:r>
              <a:rPr lang="fr-FR" baseline="0" dirty="0" smtClean="0"/>
              <a:t> the attention of </a:t>
            </a:r>
            <a:r>
              <a:rPr lang="fr-FR" baseline="0" dirty="0" err="1" smtClean="0"/>
              <a:t>regulatory</a:t>
            </a:r>
            <a:r>
              <a:rPr lang="fr-FR" baseline="0" dirty="0" smtClean="0"/>
              <a:t> </a:t>
            </a:r>
            <a:r>
              <a:rPr lang="fr-FR" baseline="0" dirty="0" err="1" smtClean="0"/>
              <a:t>agencies</a:t>
            </a:r>
            <a:r>
              <a:rPr lang="fr-FR" baseline="0" dirty="0" smtClean="0"/>
              <a:t>, at the local, national, and international </a:t>
            </a:r>
            <a:r>
              <a:rPr lang="fr-FR" baseline="0" dirty="0" err="1" smtClean="0"/>
              <a:t>levels</a:t>
            </a:r>
            <a:r>
              <a:rPr lang="fr-FR" baseline="0" dirty="0" smtClean="0"/>
              <a:t>, </a:t>
            </a:r>
            <a:r>
              <a:rPr lang="fr-FR" baseline="0" dirty="0" err="1" smtClean="0"/>
              <a:t>e.g</a:t>
            </a:r>
            <a:r>
              <a:rPr lang="fr-FR" baseline="0" dirty="0" smtClean="0"/>
              <a:t>. the OECD and EU Commission</a:t>
            </a:r>
          </a:p>
          <a:p>
            <a:endParaRPr lang="fr-FR" baseline="0" dirty="0" smtClean="0"/>
          </a:p>
          <a:p>
            <a:r>
              <a:rPr lang="fr-FR" baseline="0" dirty="0" err="1" smtClean="0"/>
              <a:t>These</a:t>
            </a:r>
            <a:r>
              <a:rPr lang="fr-FR" baseline="0" dirty="0" smtClean="0"/>
              <a:t> AI applications have </a:t>
            </a:r>
            <a:r>
              <a:rPr lang="fr-FR" baseline="0" dirty="0" err="1" smtClean="0"/>
              <a:t>also</a:t>
            </a:r>
            <a:r>
              <a:rPr lang="fr-FR" baseline="0" dirty="0" smtClean="0"/>
              <a:t> </a:t>
            </a:r>
            <a:r>
              <a:rPr lang="fr-FR" baseline="0" dirty="0" err="1" smtClean="0"/>
              <a:t>created</a:t>
            </a:r>
            <a:r>
              <a:rPr lang="fr-FR" baseline="0" dirty="0" smtClean="0"/>
              <a:t> public </a:t>
            </a:r>
            <a:r>
              <a:rPr lang="fr-FR" baseline="0" dirty="0" err="1" smtClean="0"/>
              <a:t>uproar</a:t>
            </a:r>
            <a:r>
              <a:rPr lang="fr-FR" baseline="0" dirty="0" smtClean="0"/>
              <a:t>, and </a:t>
            </a:r>
            <a:r>
              <a:rPr lang="fr-FR" baseline="0" dirty="0" err="1" smtClean="0"/>
              <a:t>will</a:t>
            </a:r>
            <a:r>
              <a:rPr lang="fr-FR" baseline="0" dirty="0" smtClean="0"/>
              <a:t> pave the </a:t>
            </a:r>
            <a:r>
              <a:rPr lang="fr-FR" baseline="0" dirty="0" err="1" smtClean="0"/>
              <a:t>way</a:t>
            </a:r>
            <a:r>
              <a:rPr lang="fr-FR" baseline="0" dirty="0" smtClean="0"/>
              <a:t> for  </a:t>
            </a:r>
            <a:r>
              <a:rPr lang="fr-FR" baseline="0" dirty="0" err="1" smtClean="0"/>
              <a:t>philosophical</a:t>
            </a:r>
            <a:r>
              <a:rPr lang="fr-FR" baseline="0" dirty="0" smtClean="0"/>
              <a:t>, </a:t>
            </a:r>
            <a:r>
              <a:rPr lang="fr-FR" baseline="0" dirty="0" err="1" smtClean="0"/>
              <a:t>ethical</a:t>
            </a:r>
            <a:r>
              <a:rPr lang="fr-FR" baseline="0" dirty="0" smtClean="0"/>
              <a:t> and </a:t>
            </a:r>
            <a:r>
              <a:rPr lang="fr-FR" baseline="0" dirty="0" err="1" smtClean="0"/>
              <a:t>societal</a:t>
            </a:r>
            <a:r>
              <a:rPr lang="fr-FR" baseline="0" dirty="0" smtClean="0"/>
              <a:t> </a:t>
            </a:r>
            <a:r>
              <a:rPr lang="fr-FR" baseline="0" dirty="0" err="1" smtClean="0"/>
              <a:t>reflections</a:t>
            </a:r>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6</a:t>
            </a:fld>
            <a:endParaRPr lang="fr-BE"/>
          </a:p>
        </p:txBody>
      </p:sp>
    </p:spTree>
    <p:extLst>
      <p:ext uri="{BB962C8B-B14F-4D97-AF65-F5344CB8AC3E}">
        <p14:creationId xmlns:p14="http://schemas.microsoft.com/office/powerpoint/2010/main" val="698124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With this I End my</a:t>
            </a:r>
            <a:r>
              <a:rPr lang="en-US" baseline="0" dirty="0" smtClean="0"/>
              <a:t> presentation</a:t>
            </a:r>
          </a:p>
          <a:p>
            <a:r>
              <a:rPr lang="en-US" baseline="0" dirty="0" smtClean="0"/>
              <a:t>My main aim was to create awareness of the implications that AI will have in many the judicial domain.</a:t>
            </a:r>
          </a:p>
          <a:p>
            <a:r>
              <a:rPr lang="en-US" baseline="0" dirty="0" smtClean="0"/>
              <a:t>As you can see, many </a:t>
            </a:r>
            <a:r>
              <a:rPr lang="en-US" baseline="0" dirty="0" err="1" smtClean="0"/>
              <a:t>unnwered</a:t>
            </a:r>
            <a:r>
              <a:rPr lang="en-US" baseline="0" smtClean="0"/>
              <a:t> questions and we </a:t>
            </a:r>
            <a:r>
              <a:rPr lang="en-US" baseline="0" dirty="0" smtClean="0"/>
              <a:t>might be caught unprepared</a:t>
            </a:r>
            <a:endParaRPr lang="en-US"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54</a:t>
            </a:fld>
            <a:endParaRPr lang="fr-BE"/>
          </a:p>
        </p:txBody>
      </p:sp>
    </p:spTree>
    <p:extLst>
      <p:ext uri="{BB962C8B-B14F-4D97-AF65-F5344CB8AC3E}">
        <p14:creationId xmlns:p14="http://schemas.microsoft.com/office/powerpoint/2010/main" val="182942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First, in the area of </a:t>
            </a:r>
            <a:r>
              <a:rPr lang="fr-FR" dirty="0" err="1" smtClean="0"/>
              <a:t>criminal</a:t>
            </a:r>
            <a:r>
              <a:rPr lang="fr-FR" dirty="0" smtClean="0"/>
              <a:t> </a:t>
            </a:r>
            <a:r>
              <a:rPr lang="fr-FR" dirty="0" err="1" smtClean="0"/>
              <a:t>law</a:t>
            </a:r>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7</a:t>
            </a:fld>
            <a:endParaRPr lang="fr-BE"/>
          </a:p>
        </p:txBody>
      </p:sp>
    </p:spTree>
    <p:extLst>
      <p:ext uri="{BB962C8B-B14F-4D97-AF65-F5344CB8AC3E}">
        <p14:creationId xmlns:p14="http://schemas.microsoft.com/office/powerpoint/2010/main" val="698124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en-US" sz="1200" baseline="0" dirty="0" smtClean="0"/>
              <a:t>I will consider the case of Mr. Eric Loomis</a:t>
            </a:r>
          </a:p>
          <a:p>
            <a:pPr marL="171450" indent="-171450">
              <a:buFontTx/>
              <a:buChar char="-"/>
            </a:pPr>
            <a:r>
              <a:rPr lang="en-US" sz="1200" baseline="0" dirty="0" smtClean="0"/>
              <a:t>Mr. Loomis was charged with 5 criminal offenses, related to a  drive-by shooting.</a:t>
            </a:r>
          </a:p>
          <a:p>
            <a:pPr marL="171450" indent="-171450">
              <a:buFontTx/>
              <a:buChar char="-"/>
            </a:pPr>
            <a:r>
              <a:rPr lang="en-US" sz="1200" baseline="0" dirty="0" smtClean="0"/>
              <a:t>When convicted, he denied participation in the shooting but pleaded guilty to minor charges:</a:t>
            </a:r>
          </a:p>
          <a:p>
            <a:pPr marL="628650" lvl="1" indent="-171450">
              <a:buFontTx/>
              <a:buChar char="-"/>
            </a:pPr>
            <a:r>
              <a:rPr lang="en-US" sz="1200" baseline="0" dirty="0" smtClean="0"/>
              <a:t>Attempting to flee traffic officer</a:t>
            </a:r>
          </a:p>
          <a:p>
            <a:pPr marL="628650" lvl="1" indent="-171450">
              <a:buFontTx/>
              <a:buChar char="-"/>
            </a:pPr>
            <a:r>
              <a:rPr lang="en-US" sz="1200" baseline="0" dirty="0" smtClean="0"/>
              <a:t>Operating a motor vehicle without the owner’s consents</a:t>
            </a:r>
            <a:endParaRPr lang="en-US" sz="1200" dirty="0" smtClean="0"/>
          </a:p>
          <a:p>
            <a:endParaRPr lang="en-US" sz="1200" dirty="0" smtClean="0"/>
          </a:p>
          <a:p>
            <a:r>
              <a:rPr lang="en-US" sz="1200" dirty="0" smtClean="0"/>
              <a:t>Loomis charged with</a:t>
            </a:r>
            <a:r>
              <a:rPr lang="en-US" sz="1200" baseline="0" dirty="0" smtClean="0"/>
              <a:t> 5 criminal offenses related to a drive-by shooting</a:t>
            </a:r>
            <a:endParaRPr lang="en-US" sz="1200" dirty="0" smtClean="0"/>
          </a:p>
          <a:p>
            <a:r>
              <a:rPr lang="en-US" sz="1200" dirty="0" smtClean="0"/>
              <a:t>Denies participation in shooting, </a:t>
            </a:r>
            <a:r>
              <a:rPr lang="en-US" sz="1200" baseline="0" dirty="0" smtClean="0"/>
              <a:t> </a:t>
            </a:r>
            <a:r>
              <a:rPr lang="en-US" sz="1200" dirty="0" smtClean="0"/>
              <a:t>But admits that he drove that car later in the evening</a:t>
            </a:r>
          </a:p>
          <a:p>
            <a:endParaRPr lang="fr-FR" dirty="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8</a:t>
            </a:fld>
            <a:endParaRPr lang="fr-BE"/>
          </a:p>
        </p:txBody>
      </p:sp>
    </p:spTree>
    <p:extLst>
      <p:ext uri="{BB962C8B-B14F-4D97-AF65-F5344CB8AC3E}">
        <p14:creationId xmlns:p14="http://schemas.microsoft.com/office/powerpoint/2010/main" val="907172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trike="sngStrike" dirty="0" smtClean="0"/>
              <a:t>The </a:t>
            </a:r>
            <a:r>
              <a:rPr lang="fr-FR" strike="sngStrike" dirty="0" err="1" smtClean="0"/>
              <a:t>presentencing</a:t>
            </a:r>
            <a:r>
              <a:rPr lang="fr-FR" strike="sngStrike" dirty="0" smtClean="0"/>
              <a:t> </a:t>
            </a:r>
            <a:r>
              <a:rPr lang="fr-FR" strike="sngStrike" dirty="0" err="1" smtClean="0"/>
              <a:t>invetigation</a:t>
            </a:r>
            <a:r>
              <a:rPr lang="fr-FR" strike="sngStrike" dirty="0" smtClean="0"/>
              <a:t> report for Mr. </a:t>
            </a:r>
            <a:r>
              <a:rPr lang="fr-FR" strike="sngStrike" dirty="0" err="1" smtClean="0"/>
              <a:t>Loomis</a:t>
            </a:r>
            <a:r>
              <a:rPr lang="fr-FR" strike="sngStrike" baseline="0" dirty="0" smtClean="0"/>
              <a:t> </a:t>
            </a:r>
            <a:r>
              <a:rPr lang="fr-FR" strike="sngStrike" baseline="0" dirty="0" err="1" smtClean="0"/>
              <a:t>was</a:t>
            </a:r>
            <a:r>
              <a:rPr lang="fr-FR" strike="sngStrike" baseline="0" dirty="0" smtClean="0"/>
              <a:t> </a:t>
            </a:r>
            <a:r>
              <a:rPr lang="fr-FR" strike="sngStrike" baseline="0" dirty="0" err="1" smtClean="0"/>
              <a:t>generated</a:t>
            </a:r>
            <a:r>
              <a:rPr lang="fr-FR" strike="sngStrike" baseline="0" dirty="0" smtClean="0"/>
              <a:t> </a:t>
            </a:r>
            <a:r>
              <a:rPr lang="fr-FR" strike="sngStrike" baseline="0" dirty="0" err="1" smtClean="0"/>
              <a:t>using</a:t>
            </a:r>
            <a:r>
              <a:rPr lang="fr-FR" strike="sngStrike" baseline="0" dirty="0" smtClean="0"/>
              <a:t> COMPAS</a:t>
            </a:r>
          </a:p>
          <a:p>
            <a:r>
              <a:rPr lang="fr-FR" strike="sngStrike" baseline="0" dirty="0" smtClean="0"/>
              <a:t>There are 2 </a:t>
            </a:r>
            <a:r>
              <a:rPr lang="fr-FR" strike="sngStrike" baseline="0" dirty="0" err="1" smtClean="0"/>
              <a:t>things</a:t>
            </a:r>
            <a:r>
              <a:rPr lang="fr-FR" strike="sngStrike" baseline="0" dirty="0" smtClean="0"/>
              <a:t>, first the PSI and COMPAS</a:t>
            </a:r>
          </a:p>
          <a:p>
            <a:endParaRPr lang="fr-FR" baseline="0" dirty="0" smtClean="0"/>
          </a:p>
          <a:p>
            <a:r>
              <a:rPr lang="fr-FR" baseline="0" dirty="0" smtClean="0"/>
              <a:t>The PSI: </a:t>
            </a:r>
            <a:r>
              <a:rPr lang="fr-FR" baseline="0" dirty="0" err="1" smtClean="0"/>
              <a:t>presentencing</a:t>
            </a:r>
            <a:r>
              <a:rPr lang="fr-FR" baseline="0" dirty="0" smtClean="0"/>
              <a:t> investigation report </a:t>
            </a:r>
            <a:r>
              <a:rPr lang="fr-FR" baseline="0" dirty="0" err="1" smtClean="0"/>
              <a:t>provides</a:t>
            </a:r>
            <a:r>
              <a:rPr lang="fr-FR" baseline="0" dirty="0" smtClean="0"/>
              <a:t> background information on the </a:t>
            </a:r>
            <a:r>
              <a:rPr lang="fr-FR" baseline="0" dirty="0" err="1" smtClean="0"/>
              <a:t>offender</a:t>
            </a:r>
            <a:r>
              <a:rPr lang="fr-FR" baseline="0" dirty="0" smtClean="0"/>
              <a:t> to the </a:t>
            </a:r>
            <a:r>
              <a:rPr lang="fr-FR" baseline="0" dirty="0" err="1" smtClean="0"/>
              <a:t>sentencing</a:t>
            </a:r>
            <a:r>
              <a:rPr lang="fr-FR" baseline="0" dirty="0" smtClean="0"/>
              <a:t> court. </a:t>
            </a:r>
          </a:p>
          <a:p>
            <a:r>
              <a:rPr lang="fr-FR" baseline="0" dirty="0" smtClean="0"/>
              <a:t>One important information in the PSI </a:t>
            </a:r>
            <a:r>
              <a:rPr lang="fr-FR" baseline="0" dirty="0" err="1" smtClean="0"/>
              <a:t>is</a:t>
            </a:r>
            <a:r>
              <a:rPr lang="fr-FR" baseline="0" dirty="0" smtClean="0"/>
              <a:t> the </a:t>
            </a:r>
            <a:r>
              <a:rPr lang="fr-FR" baseline="0" dirty="0" err="1" smtClean="0"/>
              <a:t>recidivism</a:t>
            </a:r>
            <a:r>
              <a:rPr lang="fr-FR" baseline="0" dirty="0" smtClean="0"/>
              <a:t> </a:t>
            </a:r>
            <a:r>
              <a:rPr lang="fr-FR" baseline="0" dirty="0" err="1" smtClean="0"/>
              <a:t>risk</a:t>
            </a:r>
            <a:r>
              <a:rPr lang="fr-FR" baseline="0" dirty="0" smtClean="0"/>
              <a:t>, i.e. how </a:t>
            </a:r>
            <a:r>
              <a:rPr lang="fr-FR" baseline="0" dirty="0" err="1" smtClean="0"/>
              <a:t>likely</a:t>
            </a:r>
            <a:r>
              <a:rPr lang="fr-FR" baseline="0" dirty="0" smtClean="0"/>
              <a:t> </a:t>
            </a:r>
            <a:r>
              <a:rPr lang="fr-FR" baseline="0" dirty="0" err="1" smtClean="0"/>
              <a:t>is</a:t>
            </a:r>
            <a:r>
              <a:rPr lang="fr-FR" baseline="0" dirty="0" smtClean="0"/>
              <a:t> </a:t>
            </a:r>
            <a:r>
              <a:rPr lang="fr-FR" baseline="0" dirty="0" err="1" smtClean="0"/>
              <a:t>it</a:t>
            </a:r>
            <a:r>
              <a:rPr lang="fr-FR" baseline="0" dirty="0" smtClean="0"/>
              <a:t> </a:t>
            </a:r>
            <a:r>
              <a:rPr lang="fr-FR" baseline="0" dirty="0" err="1" smtClean="0"/>
              <a:t>that</a:t>
            </a:r>
            <a:r>
              <a:rPr lang="fr-FR" baseline="0" dirty="0" smtClean="0"/>
              <a:t> the </a:t>
            </a:r>
            <a:r>
              <a:rPr lang="fr-FR" baseline="0" dirty="0" err="1" smtClean="0"/>
              <a:t>offender</a:t>
            </a:r>
            <a:r>
              <a:rPr lang="fr-FR" baseline="0" dirty="0" smtClean="0"/>
              <a:t> </a:t>
            </a:r>
            <a:r>
              <a:rPr lang="fr-FR" baseline="0" dirty="0" err="1" smtClean="0"/>
              <a:t>will</a:t>
            </a:r>
            <a:r>
              <a:rPr lang="fr-FR" baseline="0" dirty="0" smtClean="0"/>
              <a:t> engage in </a:t>
            </a:r>
            <a:r>
              <a:rPr lang="fr-FR" baseline="0" dirty="0" err="1" smtClean="0"/>
              <a:t>criminal</a:t>
            </a:r>
            <a:r>
              <a:rPr lang="fr-FR" baseline="0" dirty="0" smtClean="0"/>
              <a:t> </a:t>
            </a:r>
            <a:r>
              <a:rPr lang="fr-FR" baseline="0" dirty="0" err="1" smtClean="0"/>
              <a:t>activities</a:t>
            </a:r>
            <a:r>
              <a:rPr lang="fr-FR" baseline="0" dirty="0" smtClean="0"/>
              <a:t> </a:t>
            </a:r>
            <a:r>
              <a:rPr lang="fr-FR" baseline="0" dirty="0" err="1" smtClean="0"/>
              <a:t>again</a:t>
            </a:r>
            <a:endParaRPr lang="fr-FR" baseline="0" dirty="0" smtClean="0"/>
          </a:p>
          <a:p>
            <a:endParaRPr lang="fr-FR" baseline="0" dirty="0" smtClean="0"/>
          </a:p>
          <a:p>
            <a:r>
              <a:rPr lang="fr-FR" baseline="0" dirty="0" smtClean="0"/>
              <a:t>In the case of Mr. </a:t>
            </a:r>
            <a:r>
              <a:rPr lang="fr-FR" baseline="0" dirty="0" err="1" smtClean="0"/>
              <a:t>Loomis</a:t>
            </a:r>
            <a:r>
              <a:rPr lang="fr-FR" baseline="0" dirty="0" smtClean="0"/>
              <a:t>, </a:t>
            </a:r>
            <a:r>
              <a:rPr lang="fr-FR" baseline="0" dirty="0" err="1" smtClean="0"/>
              <a:t>his</a:t>
            </a:r>
            <a:r>
              <a:rPr lang="fr-FR" baseline="0" dirty="0" smtClean="0"/>
              <a:t> </a:t>
            </a:r>
            <a:r>
              <a:rPr lang="fr-FR" baseline="0" dirty="0" err="1" smtClean="0"/>
              <a:t>recidivism</a:t>
            </a:r>
            <a:r>
              <a:rPr lang="fr-FR" baseline="0" dirty="0" smtClean="0"/>
              <a:t> </a:t>
            </a:r>
            <a:r>
              <a:rPr lang="fr-FR" baseline="0" dirty="0" err="1" smtClean="0"/>
              <a:t>risk</a:t>
            </a:r>
            <a:r>
              <a:rPr lang="fr-FR" baseline="0" dirty="0" smtClean="0"/>
              <a:t> score </a:t>
            </a:r>
            <a:r>
              <a:rPr lang="fr-FR" baseline="0" dirty="0" err="1" smtClean="0"/>
              <a:t>was</a:t>
            </a:r>
            <a:r>
              <a:rPr lang="fr-FR" baseline="0" dirty="0" smtClean="0"/>
              <a:t> </a:t>
            </a:r>
            <a:r>
              <a:rPr lang="fr-FR" baseline="0" dirty="0" err="1" smtClean="0"/>
              <a:t>predicted</a:t>
            </a:r>
            <a:r>
              <a:rPr lang="fr-FR" baseline="0" dirty="0" smtClean="0"/>
              <a:t> </a:t>
            </a:r>
            <a:r>
              <a:rPr lang="fr-FR" baseline="0" dirty="0" err="1" smtClean="0"/>
              <a:t>using</a:t>
            </a:r>
            <a:r>
              <a:rPr lang="fr-FR" baseline="0" dirty="0" smtClean="0"/>
              <a:t> COMPAS, </a:t>
            </a:r>
            <a:r>
              <a:rPr lang="fr-FR" baseline="0" dirty="0" err="1" smtClean="0"/>
              <a:t>which</a:t>
            </a:r>
            <a:r>
              <a:rPr lang="fr-FR" baseline="0" dirty="0" smtClean="0"/>
              <a:t> </a:t>
            </a:r>
            <a:r>
              <a:rPr lang="fr-FR" baseline="0" dirty="0" err="1" smtClean="0"/>
              <a:t>is</a:t>
            </a:r>
            <a:r>
              <a:rPr lang="fr-FR" baseline="0" dirty="0" smtClean="0"/>
              <a:t> a software </a:t>
            </a:r>
            <a:r>
              <a:rPr lang="fr-FR" baseline="0" dirty="0" err="1" smtClean="0"/>
              <a:t>tool</a:t>
            </a:r>
            <a:r>
              <a:rPr lang="fr-FR" baseline="0" dirty="0" smtClean="0"/>
              <a:t>, </a:t>
            </a:r>
            <a:r>
              <a:rPr lang="fr-FR" baseline="0" dirty="0" err="1" smtClean="0"/>
              <a:t>based</a:t>
            </a:r>
            <a:r>
              <a:rPr lang="fr-FR" baseline="0" dirty="0" smtClean="0"/>
              <a:t> on machine </a:t>
            </a:r>
            <a:r>
              <a:rPr lang="fr-FR" baseline="0" dirty="0" err="1" smtClean="0"/>
              <a:t>learning</a:t>
            </a:r>
            <a:r>
              <a:rPr lang="fr-FR" baseline="0" dirty="0" smtClean="0"/>
              <a:t> and </a:t>
            </a:r>
            <a:r>
              <a:rPr lang="fr-FR" baseline="0" dirty="0" err="1" smtClean="0"/>
              <a:t>statstical</a:t>
            </a:r>
            <a:r>
              <a:rPr lang="fr-FR" baseline="0" dirty="0" smtClean="0"/>
              <a:t> </a:t>
            </a:r>
            <a:r>
              <a:rPr lang="fr-FR" baseline="0" dirty="0" err="1" smtClean="0"/>
              <a:t>methods</a:t>
            </a:r>
            <a:r>
              <a:rPr lang="fr-FR" baseline="0" dirty="0" smtClean="0"/>
              <a:t>, </a:t>
            </a:r>
            <a:r>
              <a:rPr lang="fr-FR" baseline="0" dirty="0" err="1" smtClean="0"/>
              <a:t>developed</a:t>
            </a:r>
            <a:r>
              <a:rPr lang="fr-FR" baseline="0" dirty="0" smtClean="0"/>
              <a:t> by </a:t>
            </a:r>
            <a:r>
              <a:rPr lang="fr-FR" baseline="0" dirty="0" err="1" smtClean="0"/>
              <a:t>Northpointe</a:t>
            </a:r>
            <a:r>
              <a:rPr lang="fr-FR" baseline="0" dirty="0" smtClean="0"/>
              <a:t>. As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expected</a:t>
            </a:r>
            <a:r>
              <a:rPr lang="fr-FR" baseline="0" dirty="0" smtClean="0"/>
              <a:t>, the </a:t>
            </a:r>
            <a:r>
              <a:rPr lang="fr-FR" baseline="0" dirty="0" err="1" smtClean="0"/>
              <a:t>actual</a:t>
            </a:r>
            <a:r>
              <a:rPr lang="fr-FR" baseline="0" dirty="0" smtClean="0"/>
              <a:t> </a:t>
            </a:r>
            <a:r>
              <a:rPr lang="fr-FR" baseline="0" dirty="0" err="1" smtClean="0"/>
              <a:t>algorithms</a:t>
            </a:r>
            <a:r>
              <a:rPr lang="fr-FR" baseline="0" dirty="0" smtClean="0"/>
              <a:t> </a:t>
            </a:r>
            <a:r>
              <a:rPr lang="fr-FR" baseline="0" dirty="0" err="1" smtClean="0"/>
              <a:t>being</a:t>
            </a:r>
            <a:r>
              <a:rPr lang="fr-FR" baseline="0" dirty="0" smtClean="0"/>
              <a:t> </a:t>
            </a:r>
            <a:r>
              <a:rPr lang="fr-FR" baseline="0" dirty="0" err="1" smtClean="0"/>
              <a:t>used</a:t>
            </a:r>
            <a:r>
              <a:rPr lang="fr-FR" baseline="0" dirty="0" smtClean="0"/>
              <a:t> have not been </a:t>
            </a:r>
            <a:r>
              <a:rPr lang="fr-FR" baseline="0" dirty="0" err="1" smtClean="0"/>
              <a:t>disclosed</a:t>
            </a:r>
            <a:r>
              <a:rPr lang="fr-FR" baseline="0" dirty="0" smtClean="0"/>
              <a:t>, </a:t>
            </a:r>
            <a:r>
              <a:rPr lang="fr-FR" baseline="0" dirty="0" err="1" smtClean="0"/>
              <a:t>understandably</a:t>
            </a:r>
            <a:r>
              <a:rPr lang="fr-FR" baseline="0" dirty="0" smtClean="0"/>
              <a:t> </a:t>
            </a:r>
            <a:r>
              <a:rPr lang="fr-FR" baseline="0" dirty="0" err="1" smtClean="0"/>
              <a:t>so</a:t>
            </a:r>
            <a:r>
              <a:rPr lang="fr-FR" baseline="0" dirty="0" smtClean="0"/>
              <a:t>, for commercial </a:t>
            </a:r>
            <a:r>
              <a:rPr lang="fr-FR" baseline="0" dirty="0" err="1" smtClean="0"/>
              <a:t>interests</a:t>
            </a:r>
            <a:endParaRPr lang="fr-FR" baseline="0" dirty="0" smtClean="0"/>
          </a:p>
          <a:p>
            <a:r>
              <a:rPr lang="fr-FR" baseline="0" dirty="0" smtClean="0"/>
              <a:t>The </a:t>
            </a:r>
            <a:r>
              <a:rPr lang="fr-FR" baseline="0" dirty="0" err="1" smtClean="0"/>
              <a:t>recidivism</a:t>
            </a:r>
            <a:r>
              <a:rPr lang="fr-FR" baseline="0" dirty="0" smtClean="0"/>
              <a:t> </a:t>
            </a:r>
            <a:r>
              <a:rPr lang="fr-FR" baseline="0" dirty="0" err="1" smtClean="0"/>
              <a:t>risk</a:t>
            </a:r>
            <a:r>
              <a:rPr lang="fr-FR" baseline="0" dirty="0" smtClean="0"/>
              <a:t> score </a:t>
            </a:r>
            <a:r>
              <a:rPr lang="fr-FR" baseline="0" dirty="0" err="1" smtClean="0"/>
              <a:t>predicted</a:t>
            </a:r>
            <a:r>
              <a:rPr lang="fr-FR" baseline="0" dirty="0" smtClean="0"/>
              <a:t> lies in the range </a:t>
            </a:r>
            <a:r>
              <a:rPr lang="fr-FR" baseline="0" dirty="0" err="1" smtClean="0"/>
              <a:t>from</a:t>
            </a:r>
            <a:r>
              <a:rPr lang="fr-FR" baseline="0" dirty="0" smtClean="0"/>
              <a:t> 1 to 10, </a:t>
            </a:r>
            <a:r>
              <a:rPr lang="fr-FR" baseline="0" dirty="0" err="1" smtClean="0"/>
              <a:t>with</a:t>
            </a:r>
            <a:r>
              <a:rPr lang="fr-FR" baseline="0" dirty="0" smtClean="0"/>
              <a:t> 10 </a:t>
            </a:r>
            <a:r>
              <a:rPr lang="fr-FR" baseline="0" dirty="0" err="1" smtClean="0"/>
              <a:t>corresponding</a:t>
            </a:r>
            <a:r>
              <a:rPr lang="fr-FR" baseline="0" dirty="0" smtClean="0"/>
              <a:t> to the </a:t>
            </a:r>
            <a:r>
              <a:rPr lang="fr-FR" baseline="0" dirty="0" err="1" smtClean="0"/>
              <a:t>highest</a:t>
            </a:r>
            <a:r>
              <a:rPr lang="fr-FR" baseline="0" dirty="0" smtClean="0"/>
              <a:t> </a:t>
            </a:r>
            <a:r>
              <a:rPr lang="fr-FR" baseline="0" dirty="0" err="1" smtClean="0"/>
              <a:t>risk</a:t>
            </a:r>
            <a:r>
              <a:rPr lang="fr-FR" baseline="0" dirty="0" smtClean="0"/>
              <a:t>. </a:t>
            </a:r>
            <a:r>
              <a:rPr lang="fr-FR" baseline="0" dirty="0" err="1" smtClean="0"/>
              <a:t>Northpointe</a:t>
            </a:r>
            <a:r>
              <a:rPr lang="fr-FR" baseline="0" dirty="0" smtClean="0"/>
              <a:t> claims </a:t>
            </a:r>
            <a:r>
              <a:rPr lang="fr-FR" baseline="0" dirty="0" err="1" smtClean="0"/>
              <a:t>that</a:t>
            </a:r>
            <a:r>
              <a:rPr lang="fr-FR" baseline="0" dirty="0" smtClean="0"/>
              <a:t> the </a:t>
            </a:r>
            <a:r>
              <a:rPr lang="fr-FR" baseline="0" dirty="0" err="1" smtClean="0"/>
              <a:t>prediction</a:t>
            </a:r>
            <a:r>
              <a:rPr lang="fr-FR" baseline="0" dirty="0" smtClean="0"/>
              <a:t> </a:t>
            </a:r>
            <a:r>
              <a:rPr lang="fr-FR" baseline="0" dirty="0" err="1" smtClean="0"/>
              <a:t>is</a:t>
            </a:r>
            <a:r>
              <a:rPr lang="fr-FR" baseline="0" dirty="0" smtClean="0"/>
              <a:t> </a:t>
            </a:r>
            <a:r>
              <a:rPr lang="fr-FR" baseline="0" dirty="0" err="1" smtClean="0"/>
              <a:t>based</a:t>
            </a:r>
            <a:r>
              <a:rPr lang="fr-FR" baseline="0" dirty="0" smtClean="0"/>
              <a:t> on more </a:t>
            </a:r>
            <a:r>
              <a:rPr lang="fr-FR" baseline="0" dirty="0" err="1" smtClean="0"/>
              <a:t>than</a:t>
            </a:r>
            <a:r>
              <a:rPr lang="fr-FR" baseline="0" dirty="0" smtClean="0"/>
              <a:t> 100 </a:t>
            </a:r>
            <a:r>
              <a:rPr lang="fr-FR" baseline="0" dirty="0" err="1" smtClean="0"/>
              <a:t>features</a:t>
            </a:r>
            <a:r>
              <a:rPr lang="fr-FR" baseline="0" dirty="0" smtClean="0"/>
              <a:t>, 137 to </a:t>
            </a:r>
            <a:r>
              <a:rPr lang="fr-FR" baseline="0" dirty="0" err="1" smtClean="0"/>
              <a:t>be</a:t>
            </a:r>
            <a:r>
              <a:rPr lang="fr-FR" baseline="0" dirty="0" smtClean="0"/>
              <a:t> exact. </a:t>
            </a:r>
          </a:p>
          <a:p>
            <a:endParaRPr lang="fr-FR" baseline="0" dirty="0" smtClean="0"/>
          </a:p>
          <a:p>
            <a:r>
              <a:rPr lang="fr-FR" baseline="0" dirty="0" err="1" smtClean="0"/>
              <a:t>However</a:t>
            </a:r>
            <a:r>
              <a:rPr lang="fr-FR" baseline="0" dirty="0" smtClean="0"/>
              <a:t>, as a </a:t>
            </a:r>
            <a:r>
              <a:rPr lang="fr-FR" baseline="0" dirty="0" err="1" smtClean="0"/>
              <a:t>side</a:t>
            </a:r>
            <a:r>
              <a:rPr lang="fr-FR" baseline="0" dirty="0" smtClean="0"/>
              <a:t> note,  one </a:t>
            </a:r>
            <a:r>
              <a:rPr lang="fr-FR" baseline="0" dirty="0" err="1" smtClean="0"/>
              <a:t>study</a:t>
            </a:r>
            <a:r>
              <a:rPr lang="fr-FR" baseline="0" dirty="0" smtClean="0"/>
              <a:t> has </a:t>
            </a:r>
            <a:r>
              <a:rPr lang="fr-FR" baseline="0" dirty="0" err="1" smtClean="0"/>
              <a:t>shown</a:t>
            </a:r>
            <a:r>
              <a:rPr lang="fr-FR" baseline="0" dirty="0" smtClean="0"/>
              <a:t> </a:t>
            </a:r>
            <a:r>
              <a:rPr lang="fr-FR" baseline="0" dirty="0" err="1" smtClean="0"/>
              <a:t>that</a:t>
            </a:r>
            <a:r>
              <a:rPr lang="fr-FR" baseline="0" dirty="0" smtClean="0"/>
              <a:t> simple </a:t>
            </a:r>
            <a:r>
              <a:rPr lang="fr-FR" baseline="0" dirty="0" err="1" smtClean="0"/>
              <a:t>logistic</a:t>
            </a:r>
            <a:r>
              <a:rPr lang="fr-FR" baseline="0" dirty="0" smtClean="0"/>
              <a:t> </a:t>
            </a:r>
            <a:r>
              <a:rPr lang="fr-FR" baseline="0" dirty="0" err="1" smtClean="0"/>
              <a:t>regression</a:t>
            </a:r>
            <a:r>
              <a:rPr lang="fr-FR" baseline="0" dirty="0" smtClean="0"/>
              <a:t> classifier </a:t>
            </a:r>
            <a:r>
              <a:rPr lang="fr-FR" baseline="0" dirty="0" err="1" smtClean="0"/>
              <a:t>using</a:t>
            </a:r>
            <a:r>
              <a:rPr lang="fr-FR" baseline="0" dirty="0" smtClean="0"/>
              <a:t> </a:t>
            </a:r>
            <a:r>
              <a:rPr lang="fr-FR" baseline="0" dirty="0" err="1" smtClean="0"/>
              <a:t>only</a:t>
            </a:r>
            <a:r>
              <a:rPr lang="fr-FR" baseline="0" dirty="0" smtClean="0"/>
              <a:t> 2 </a:t>
            </a:r>
            <a:r>
              <a:rPr lang="fr-FR" baseline="0" dirty="0" err="1" smtClean="0"/>
              <a:t>features</a:t>
            </a:r>
            <a:r>
              <a:rPr lang="fr-FR" baseline="0" dirty="0" smtClean="0"/>
              <a:t> </a:t>
            </a:r>
            <a:r>
              <a:rPr lang="fr-FR" baseline="0" dirty="0" err="1" smtClean="0"/>
              <a:t>had</a:t>
            </a:r>
            <a:r>
              <a:rPr lang="fr-FR" baseline="0" dirty="0" smtClean="0"/>
              <a:t> </a:t>
            </a:r>
            <a:r>
              <a:rPr lang="fr-FR" baseline="0" dirty="0" err="1" smtClean="0"/>
              <a:t>similar</a:t>
            </a:r>
            <a:r>
              <a:rPr lang="fr-FR" baseline="0" dirty="0" smtClean="0"/>
              <a:t> performance as the COMPAS </a:t>
            </a:r>
            <a:r>
              <a:rPr lang="fr-FR" baseline="0" dirty="0" err="1" smtClean="0"/>
              <a:t>tool</a:t>
            </a:r>
            <a:r>
              <a:rPr lang="fr-FR" baseline="0" dirty="0" smtClean="0"/>
              <a:t> http://advances.sciencemag.org/content/4/1/eaao5580.full</a:t>
            </a:r>
          </a:p>
          <a:p>
            <a:endParaRPr lang="fr-FR" baseline="0" dirty="0" smtClean="0"/>
          </a:p>
          <a:p>
            <a:endParaRPr lang="fr-FR" baseline="0" dirty="0" smtClean="0"/>
          </a:p>
          <a:p>
            <a:r>
              <a:rPr lang="fr-FR" baseline="0" dirty="0" smtClean="0"/>
              <a:t> </a:t>
            </a:r>
          </a:p>
          <a:p>
            <a:endParaRPr lang="fr-FR" baseline="0" dirty="0" smtClean="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9</a:t>
            </a:fld>
            <a:endParaRPr lang="fr-BE"/>
          </a:p>
        </p:txBody>
      </p:sp>
    </p:spTree>
    <p:extLst>
      <p:ext uri="{BB962C8B-B14F-4D97-AF65-F5344CB8AC3E}">
        <p14:creationId xmlns:p14="http://schemas.microsoft.com/office/powerpoint/2010/main" val="174967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err="1" smtClean="0"/>
              <a:t>Sentencing</a:t>
            </a:r>
            <a:r>
              <a:rPr lang="fr-FR" baseline="0" dirty="0" smtClean="0"/>
              <a:t> </a:t>
            </a:r>
            <a:r>
              <a:rPr lang="fr-FR" baseline="0" dirty="0" err="1" smtClean="0"/>
              <a:t>decision</a:t>
            </a:r>
            <a:r>
              <a:rPr lang="fr-FR" baseline="0" dirty="0" smtClean="0"/>
              <a:t>, in the case of Mr. </a:t>
            </a:r>
            <a:r>
              <a:rPr lang="fr-FR" baseline="0" dirty="0" err="1" smtClean="0"/>
              <a:t>Loomis</a:t>
            </a:r>
            <a:r>
              <a:rPr lang="fr-FR" baseline="0" dirty="0" smtClean="0"/>
              <a:t>, </a:t>
            </a:r>
            <a:r>
              <a:rPr lang="fr-FR" baseline="0" dirty="0" err="1" smtClean="0"/>
              <a:t>was</a:t>
            </a:r>
            <a:r>
              <a:rPr lang="fr-FR" baseline="0" dirty="0" smtClean="0"/>
              <a:t> </a:t>
            </a:r>
            <a:r>
              <a:rPr lang="fr-FR" baseline="0" dirty="0" err="1" smtClean="0"/>
              <a:t>based</a:t>
            </a:r>
            <a:r>
              <a:rPr lang="fr-FR" baseline="0" dirty="0" smtClean="0"/>
              <a:t> on </a:t>
            </a:r>
            <a:r>
              <a:rPr lang="en-US" dirty="0" smtClean="0"/>
              <a:t>Seriousness of the crime (read-in charges of the shooting);</a:t>
            </a:r>
            <a:r>
              <a:rPr lang="en-US" baseline="0" dirty="0" smtClean="0"/>
              <a:t> </a:t>
            </a:r>
            <a:r>
              <a:rPr lang="en-US" dirty="0" smtClean="0"/>
              <a:t>History of the defendant; and COMPAS assessment identifying Loomis as high risk reoffender</a:t>
            </a:r>
            <a:endParaRPr lang="fr-FR" baseline="0" dirty="0" smtClean="0"/>
          </a:p>
          <a:p>
            <a:r>
              <a:rPr lang="fr-FR" baseline="0" dirty="0" err="1" smtClean="0"/>
              <a:t>Finally</a:t>
            </a:r>
            <a:r>
              <a:rPr lang="fr-FR" baseline="0" dirty="0" smtClean="0"/>
              <a:t>, Mr. </a:t>
            </a:r>
            <a:r>
              <a:rPr lang="fr-FR" baseline="0" dirty="0" err="1" smtClean="0"/>
              <a:t>Loomis</a:t>
            </a:r>
            <a:r>
              <a:rPr lang="fr-FR" baseline="0" dirty="0" smtClean="0"/>
              <a:t> </a:t>
            </a:r>
            <a:r>
              <a:rPr lang="fr-FR" baseline="0" dirty="0" err="1" smtClean="0"/>
              <a:t>was</a:t>
            </a:r>
            <a:r>
              <a:rPr lang="fr-FR" baseline="0" dirty="0" smtClean="0"/>
              <a:t> </a:t>
            </a:r>
            <a:r>
              <a:rPr lang="fr-FR" baseline="0" dirty="0" err="1" smtClean="0"/>
              <a:t>sentenced</a:t>
            </a:r>
            <a:r>
              <a:rPr lang="fr-FR" baseline="0" dirty="0" smtClean="0"/>
              <a:t> to 6 </a:t>
            </a:r>
            <a:r>
              <a:rPr lang="fr-FR" baseline="0" dirty="0" err="1" smtClean="0"/>
              <a:t>yrs</a:t>
            </a:r>
            <a:r>
              <a:rPr lang="fr-FR" baseline="0" dirty="0" smtClean="0"/>
              <a:t> of </a:t>
            </a:r>
            <a:r>
              <a:rPr lang="fr-FR" baseline="0" dirty="0" err="1" smtClean="0"/>
              <a:t>imprisonment</a:t>
            </a:r>
            <a:r>
              <a:rPr lang="fr-FR" baseline="0" dirty="0" smtClean="0"/>
              <a:t> and 5 </a:t>
            </a:r>
            <a:r>
              <a:rPr lang="fr-FR" baseline="0" dirty="0" err="1" smtClean="0"/>
              <a:t>years</a:t>
            </a:r>
            <a:r>
              <a:rPr lang="fr-FR" baseline="0" dirty="0" smtClean="0"/>
              <a:t> of </a:t>
            </a:r>
            <a:r>
              <a:rPr lang="fr-FR" baseline="0" dirty="0" err="1" smtClean="0"/>
              <a:t>extened</a:t>
            </a:r>
            <a:r>
              <a:rPr lang="fr-FR" baseline="0" dirty="0" smtClean="0"/>
              <a:t> supervision</a:t>
            </a:r>
          </a:p>
          <a:p>
            <a:endParaRPr lang="en-US"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10</a:t>
            </a:fld>
            <a:endParaRPr lang="fr-BE"/>
          </a:p>
        </p:txBody>
      </p:sp>
    </p:spTree>
    <p:extLst>
      <p:ext uri="{BB962C8B-B14F-4D97-AF65-F5344CB8AC3E}">
        <p14:creationId xmlns:p14="http://schemas.microsoft.com/office/powerpoint/2010/main" val="4059594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aseline="0" dirty="0" smtClean="0"/>
              <a:t>As </a:t>
            </a:r>
            <a:r>
              <a:rPr lang="fr-BE" baseline="0" dirty="0" err="1" smtClean="0"/>
              <a:t>can</a:t>
            </a:r>
            <a:r>
              <a:rPr lang="fr-BE" baseline="0" dirty="0" smtClean="0"/>
              <a:t> </a:t>
            </a:r>
            <a:r>
              <a:rPr lang="fr-BE" baseline="0" dirty="0" err="1" smtClean="0"/>
              <a:t>be</a:t>
            </a:r>
            <a:r>
              <a:rPr lang="fr-BE" baseline="0" dirty="0" smtClean="0"/>
              <a:t> </a:t>
            </a:r>
            <a:r>
              <a:rPr lang="fr-BE" baseline="0" dirty="0" err="1" smtClean="0"/>
              <a:t>expected</a:t>
            </a:r>
            <a:r>
              <a:rPr lang="fr-BE" baseline="0" dirty="0" smtClean="0"/>
              <a:t>, Mr </a:t>
            </a:r>
            <a:r>
              <a:rPr lang="en-US" sz="1800" dirty="0" smtClean="0"/>
              <a:t>Loomis disagreed</a:t>
            </a:r>
            <a:r>
              <a:rPr lang="en-US" sz="1800" baseline="0" dirty="0" smtClean="0"/>
              <a:t> with this decision, and filed a</a:t>
            </a:r>
            <a:r>
              <a:rPr lang="en-US" sz="1800" dirty="0" smtClean="0"/>
              <a:t> motion for post-conviction relief requesting a new sentencing hearing</a:t>
            </a:r>
          </a:p>
          <a:p>
            <a:r>
              <a:rPr lang="en-US" sz="1800" dirty="0" smtClean="0"/>
              <a:t>The</a:t>
            </a:r>
            <a:r>
              <a:rPr lang="en-US" sz="1800" baseline="0" dirty="0" smtClean="0"/>
              <a:t> main a</a:t>
            </a:r>
            <a:r>
              <a:rPr lang="en-US" sz="1650" dirty="0" smtClean="0"/>
              <a:t>rgument was that</a:t>
            </a:r>
            <a:r>
              <a:rPr lang="en-US" sz="1650" baseline="0" dirty="0" smtClean="0"/>
              <a:t> there has been a v</a:t>
            </a:r>
            <a:r>
              <a:rPr lang="en-US" dirty="0" smtClean="0"/>
              <a:t>iolation of due process rights as COMPAS, an automatic tool, was used at sentencing .</a:t>
            </a:r>
            <a:r>
              <a:rPr lang="en-US" baseline="0" dirty="0" smtClean="0"/>
              <a:t> </a:t>
            </a:r>
          </a:p>
          <a:p>
            <a:r>
              <a:rPr lang="en-US" baseline="0" dirty="0" smtClean="0"/>
              <a:t>Furthermore, it was shown that the data used to  train COMPAS contained far more examples of African-Americans classified as high risk. Therefore, COMPAS was inherently biased against African-Americans</a:t>
            </a:r>
          </a:p>
          <a:p>
            <a:r>
              <a:rPr lang="en-US" baseline="0" dirty="0" err="1" smtClean="0"/>
              <a:t>Mr</a:t>
            </a:r>
            <a:r>
              <a:rPr lang="en-US" baseline="0" dirty="0" smtClean="0"/>
              <a:t> </a:t>
            </a:r>
            <a:r>
              <a:rPr lang="en-US" baseline="0" dirty="0" err="1" smtClean="0"/>
              <a:t>loomis</a:t>
            </a:r>
            <a:r>
              <a:rPr lang="en-US" baseline="0" dirty="0" smtClean="0"/>
              <a:t> was an </a:t>
            </a:r>
            <a:r>
              <a:rPr lang="en-US" baseline="0" dirty="0" err="1" smtClean="0"/>
              <a:t>african</a:t>
            </a:r>
            <a:r>
              <a:rPr lang="en-US" baseline="0" dirty="0" smtClean="0"/>
              <a:t> </a:t>
            </a:r>
            <a:r>
              <a:rPr lang="en-US" baseline="0" dirty="0" err="1" smtClean="0"/>
              <a:t>american</a:t>
            </a:r>
            <a:endParaRPr lang="en-US" baseline="0" dirty="0" smtClean="0"/>
          </a:p>
          <a:p>
            <a:endParaRPr lang="en-US" baseline="0" dirty="0" smtClean="0"/>
          </a:p>
          <a:p>
            <a:r>
              <a:rPr lang="en-US" baseline="0" dirty="0" smtClean="0"/>
              <a:t>I know that most, if not all of us, in the audience are acquainted with legal issues…nevertheless, let me ask you the following question: would you have accepted or reject the request of Mr. Loomis for a new hearing?</a:t>
            </a:r>
          </a:p>
          <a:p>
            <a:endParaRPr lang="en-US" baseline="0" dirty="0" smtClean="0"/>
          </a:p>
          <a:p>
            <a:endParaRPr lang="en-US" baseline="0" dirty="0" smtClean="0"/>
          </a:p>
          <a:p>
            <a:endParaRPr lang="en-US" dirty="0" smtClean="0"/>
          </a:p>
          <a:p>
            <a:endParaRPr lang="en-US"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610289FD-1282-422C-873E-DE0FF42F69B1}" type="slidenum">
              <a:rPr lang="fr-BE" smtClean="0"/>
              <a:t>11</a:t>
            </a:fld>
            <a:endParaRPr lang="fr-BE"/>
          </a:p>
        </p:txBody>
      </p:sp>
    </p:spTree>
    <p:extLst>
      <p:ext uri="{BB962C8B-B14F-4D97-AF65-F5344CB8AC3E}">
        <p14:creationId xmlns:p14="http://schemas.microsoft.com/office/powerpoint/2010/main" val="63774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37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Espace réservé de la date 3"/>
          <p:cNvSpPr>
            <a:spLocks noGrp="1"/>
          </p:cNvSpPr>
          <p:nvPr>
            <p:ph type="dt" sz="half" idx="10"/>
          </p:nvPr>
        </p:nvSpPr>
        <p:spPr/>
        <p:txBody>
          <a:bodyPr/>
          <a:lstStyle/>
          <a:p>
            <a:fld id="{2740D878-A0EE-4B4B-8698-921A50F4198E}" type="datetimeFigureOut">
              <a:rPr lang="en-US" smtClean="0"/>
              <a:t>11/22/2018</a:t>
            </a:fld>
            <a:endParaRPr lang="en-US"/>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Espace réservé du numéro de diapositive 5"/>
          <p:cNvSpPr>
            <a:spLocks noGrp="1"/>
          </p:cNvSpPr>
          <p:nvPr>
            <p:ph type="sldNum" sz="quarter" idx="12"/>
          </p:nvPr>
        </p:nvSpPr>
        <p:spPr/>
        <p:txBody>
          <a:bodyPr/>
          <a:lstStyle/>
          <a:p>
            <a:fld id="{BD7640BD-FD16-427D-936D-4FA89562A906}" type="slidenum">
              <a:rPr lang="en-US" smtClean="0"/>
              <a:t>‹N°›</a:t>
            </a:fld>
            <a:endParaRPr lang="en-US"/>
          </a:p>
        </p:txBody>
      </p:sp>
    </p:spTree>
    <p:extLst>
      <p:ext uri="{BB962C8B-B14F-4D97-AF65-F5344CB8AC3E}">
        <p14:creationId xmlns:p14="http://schemas.microsoft.com/office/powerpoint/2010/main" val="21796601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62E34248-12D6-2342-8AA7-ED4D20CC0F6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2743FC90-DA1F-6E44-807B-F9591C04413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9D27190F-9E0C-7045-AE7F-826925C3FD1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8571B-21A6-134D-A98E-184C07914138}" type="datetimeFigureOut">
              <a:rPr lang="fr-FR" smtClean="0"/>
              <a:t>22/11/2018</a:t>
            </a:fld>
            <a:endParaRPr lang="fr-FR"/>
          </a:p>
        </p:txBody>
      </p:sp>
      <p:sp>
        <p:nvSpPr>
          <p:cNvPr id="5" name="Espace réservé du pied de page 4">
            <a:extLst>
              <a:ext uri="{FF2B5EF4-FFF2-40B4-BE49-F238E27FC236}">
                <a16:creationId xmlns="" xmlns:a16="http://schemas.microsoft.com/office/drawing/2014/main" id="{EC771B0A-06E3-4143-97AF-CE59B78ED03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5BE34A4C-ECC4-BD48-998F-A2640131771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9DF01-9F32-5142-9DCE-7FAA836F538B}" type="slidenum">
              <a:rPr lang="fr-FR" smtClean="0"/>
              <a:t>‹N°›</a:t>
            </a:fld>
            <a:endParaRPr lang="fr-FR"/>
          </a:p>
        </p:txBody>
      </p:sp>
      <p:pic>
        <p:nvPicPr>
          <p:cNvPr id="8" name="Image 7">
            <a:extLst>
              <a:ext uri="{FF2B5EF4-FFF2-40B4-BE49-F238E27FC236}">
                <a16:creationId xmlns="" xmlns:a16="http://schemas.microsoft.com/office/drawing/2014/main" id="{ED5021F8-8150-974E-80B3-0C8184E5E2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618" y="27384"/>
            <a:ext cx="9293236" cy="6858000"/>
          </a:xfrm>
          <a:prstGeom prst="rect">
            <a:avLst/>
          </a:prstGeom>
        </p:spPr>
      </p:pic>
    </p:spTree>
    <p:extLst>
      <p:ext uri="{BB962C8B-B14F-4D97-AF65-F5344CB8AC3E}">
        <p14:creationId xmlns:p14="http://schemas.microsoft.com/office/powerpoint/2010/main" val="80391749"/>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sj.com/articles/SB1000142412788732377720457818939181388153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1340768"/>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AI &amp; Law</a:t>
            </a:r>
          </a:p>
          <a:p>
            <a:pPr algn="ctr"/>
            <a:r>
              <a:rPr lang="en-US" b="1" i="1" dirty="0" smtClean="0"/>
              <a:t>Can algorithms collude?</a:t>
            </a:r>
          </a:p>
          <a:p>
            <a:pPr algn="ctr"/>
            <a:endParaRPr lang="en-US" b="1" dirty="0"/>
          </a:p>
          <a:p>
            <a:pPr algn="ctr"/>
            <a:r>
              <a:rPr lang="en-US" sz="3200" b="1" dirty="0" smtClean="0"/>
              <a:t>Keynote @ NICS 2018</a:t>
            </a:r>
          </a:p>
          <a:p>
            <a:pPr algn="ctr"/>
            <a:r>
              <a:rPr lang="en-US" sz="3200" b="1" i="1" dirty="0" smtClean="0"/>
              <a:t>Ho Chi Minh, Vietnam</a:t>
            </a:r>
          </a:p>
          <a:p>
            <a:pPr algn="ctr"/>
            <a:endParaRPr lang="en-US" b="1" dirty="0"/>
          </a:p>
          <a:p>
            <a:pPr algn="ctr"/>
            <a:endParaRPr lang="en-US" b="1" dirty="0"/>
          </a:p>
        </p:txBody>
      </p:sp>
      <p:sp>
        <p:nvSpPr>
          <p:cNvPr id="3" name="Sous-titre 2"/>
          <p:cNvSpPr txBox="1">
            <a:spLocks/>
          </p:cNvSpPr>
          <p:nvPr/>
        </p:nvSpPr>
        <p:spPr>
          <a:xfrm>
            <a:off x="-324544" y="4581128"/>
            <a:ext cx="9144000" cy="1655762"/>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07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srgbClr val="0070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719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24" y="188640"/>
            <a:ext cx="7886700" cy="994172"/>
          </a:xfrm>
        </p:spPr>
        <p:txBody>
          <a:bodyPr>
            <a:normAutofit/>
          </a:bodyPr>
          <a:lstStyle/>
          <a:p>
            <a:r>
              <a:rPr lang="en-US" sz="3100" b="1" i="1" dirty="0" smtClean="0"/>
              <a:t>Case </a:t>
            </a:r>
            <a:r>
              <a:rPr lang="en-US" sz="3100" b="1" i="1" dirty="0"/>
              <a:t>of Eric </a:t>
            </a:r>
            <a:r>
              <a:rPr lang="en-US" sz="3100" b="1" i="1" dirty="0" smtClean="0"/>
              <a:t>Loomis (</a:t>
            </a:r>
            <a:r>
              <a:rPr lang="en-US" sz="3100" b="1" i="1" dirty="0" err="1" smtClean="0"/>
              <a:t>cont</a:t>
            </a:r>
            <a:r>
              <a:rPr lang="en-US" sz="3100" b="1" i="1" dirty="0" smtClean="0"/>
              <a:t>)</a:t>
            </a:r>
            <a:endParaRPr lang="fr-BE" sz="3100" b="1" i="1" dirty="0"/>
          </a:p>
        </p:txBody>
      </p:sp>
      <p:sp>
        <p:nvSpPr>
          <p:cNvPr id="3" name="Content Placeholder 2"/>
          <p:cNvSpPr>
            <a:spLocks noGrp="1"/>
          </p:cNvSpPr>
          <p:nvPr>
            <p:ph idx="1"/>
          </p:nvPr>
        </p:nvSpPr>
        <p:spPr>
          <a:xfrm>
            <a:off x="611560" y="1052736"/>
            <a:ext cx="7886700" cy="4464496"/>
          </a:xfrm>
        </p:spPr>
        <p:txBody>
          <a:bodyPr>
            <a:normAutofit/>
          </a:bodyPr>
          <a:lstStyle/>
          <a:p>
            <a:r>
              <a:rPr lang="en-US" sz="2400" dirty="0" smtClean="0"/>
              <a:t>Sentencing Decision based on </a:t>
            </a:r>
            <a:endParaRPr lang="en-US" sz="2400" dirty="0"/>
          </a:p>
          <a:p>
            <a:pPr lvl="1"/>
            <a:r>
              <a:rPr lang="en-US" sz="2000" dirty="0" smtClean="0"/>
              <a:t>Crime seriousness</a:t>
            </a:r>
            <a:endParaRPr lang="en-US" sz="2000" dirty="0"/>
          </a:p>
          <a:p>
            <a:pPr lvl="1"/>
            <a:r>
              <a:rPr lang="en-US" sz="2000" dirty="0" smtClean="0"/>
              <a:t>History</a:t>
            </a:r>
            <a:endParaRPr lang="en-US" sz="2000" dirty="0"/>
          </a:p>
          <a:p>
            <a:pPr lvl="1"/>
            <a:r>
              <a:rPr lang="en-US" sz="2000" dirty="0"/>
              <a:t>COMPAS </a:t>
            </a:r>
            <a:r>
              <a:rPr lang="en-US" sz="2000" dirty="0" smtClean="0"/>
              <a:t>assessment: Loomis </a:t>
            </a:r>
            <a:r>
              <a:rPr lang="en-US" sz="2000" dirty="0" smtClean="0">
                <a:sym typeface="Wingdings" panose="05000000000000000000" pitchFamily="2" charset="2"/>
              </a:rPr>
              <a:t> </a:t>
            </a:r>
            <a:r>
              <a:rPr lang="en-US" sz="2000" b="1" i="1" u="sng" dirty="0" smtClean="0">
                <a:sym typeface="Wingdings" panose="05000000000000000000" pitchFamily="2" charset="2"/>
              </a:rPr>
              <a:t>high risk of recidivism</a:t>
            </a:r>
            <a:endParaRPr lang="en-US" sz="2000" b="1" i="1" u="sng" dirty="0" smtClean="0"/>
          </a:p>
          <a:p>
            <a:pPr lvl="1"/>
            <a:endParaRPr lang="fr-FR" sz="2000" dirty="0"/>
          </a:p>
          <a:p>
            <a:r>
              <a:rPr lang="en-US" sz="2400" dirty="0"/>
              <a:t>Loomis sentenced</a:t>
            </a:r>
          </a:p>
          <a:p>
            <a:pPr lvl="1"/>
            <a:r>
              <a:rPr lang="en-US" sz="2000" dirty="0"/>
              <a:t>6 years imprisonment</a:t>
            </a:r>
          </a:p>
          <a:p>
            <a:pPr lvl="1"/>
            <a:r>
              <a:rPr lang="en-US" sz="2000" dirty="0"/>
              <a:t>5 years of extended supervision</a:t>
            </a:r>
          </a:p>
          <a:p>
            <a:endParaRPr lang="fr-FR" dirty="0"/>
          </a:p>
          <a:p>
            <a:endParaRPr lang="fr-FR" dirty="0" smtClean="0"/>
          </a:p>
          <a:p>
            <a:endParaRPr lang="fr-FR" dirty="0"/>
          </a:p>
        </p:txBody>
      </p:sp>
    </p:spTree>
    <p:extLst>
      <p:ext uri="{BB962C8B-B14F-4D97-AF65-F5344CB8AC3E}">
        <p14:creationId xmlns:p14="http://schemas.microsoft.com/office/powerpoint/2010/main" val="2530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24" y="188640"/>
            <a:ext cx="7886700" cy="994172"/>
          </a:xfrm>
        </p:spPr>
        <p:txBody>
          <a:bodyPr>
            <a:normAutofit/>
          </a:bodyPr>
          <a:lstStyle/>
          <a:p>
            <a:r>
              <a:rPr lang="en-US" sz="3100" b="1" i="1" dirty="0" smtClean="0"/>
              <a:t>Case </a:t>
            </a:r>
            <a:r>
              <a:rPr lang="en-US" sz="3100" b="1" i="1" dirty="0"/>
              <a:t>of Eric </a:t>
            </a:r>
            <a:r>
              <a:rPr lang="en-US" sz="3100" b="1" i="1" dirty="0" smtClean="0"/>
              <a:t>Loomis (</a:t>
            </a:r>
            <a:r>
              <a:rPr lang="en-US" sz="3100" b="1" i="1" dirty="0" err="1" smtClean="0"/>
              <a:t>cont</a:t>
            </a:r>
            <a:r>
              <a:rPr lang="en-US" sz="3100" b="1" i="1" dirty="0" smtClean="0"/>
              <a:t>)</a:t>
            </a:r>
            <a:endParaRPr lang="fr-BE" sz="3100" b="1" i="1" dirty="0"/>
          </a:p>
        </p:txBody>
      </p:sp>
      <p:sp>
        <p:nvSpPr>
          <p:cNvPr id="3" name="Content Placeholder 2"/>
          <p:cNvSpPr>
            <a:spLocks noGrp="1"/>
          </p:cNvSpPr>
          <p:nvPr>
            <p:ph idx="1"/>
          </p:nvPr>
        </p:nvSpPr>
        <p:spPr>
          <a:xfrm>
            <a:off x="611560" y="1052736"/>
            <a:ext cx="7886700" cy="4464496"/>
          </a:xfrm>
        </p:spPr>
        <p:txBody>
          <a:bodyPr>
            <a:normAutofit/>
          </a:bodyPr>
          <a:lstStyle/>
          <a:p>
            <a:r>
              <a:rPr lang="en-US" sz="2400" dirty="0" smtClean="0"/>
              <a:t>Loomis refutes decision</a:t>
            </a:r>
          </a:p>
          <a:p>
            <a:pPr lvl="1"/>
            <a:r>
              <a:rPr lang="en-US" sz="2000" dirty="0" smtClean="0"/>
              <a:t>Filed for post-conviction relief	</a:t>
            </a:r>
          </a:p>
          <a:p>
            <a:pPr lvl="1"/>
            <a:r>
              <a:rPr lang="en-US" sz="2000" dirty="0" smtClean="0"/>
              <a:t>Requested new sentence hearing</a:t>
            </a:r>
          </a:p>
          <a:p>
            <a:pPr lvl="1"/>
            <a:r>
              <a:rPr lang="en-US" sz="2000" i="1" dirty="0" smtClean="0"/>
              <a:t>“Violation of due right as COMPAS (tool) used for sentencing”</a:t>
            </a:r>
          </a:p>
          <a:p>
            <a:endParaRPr lang="en-US" sz="800" i="1" dirty="0" smtClean="0"/>
          </a:p>
          <a:p>
            <a:r>
              <a:rPr lang="en-US" sz="2400" dirty="0"/>
              <a:t>Training Data</a:t>
            </a:r>
          </a:p>
          <a:p>
            <a:pPr lvl="1"/>
            <a:r>
              <a:rPr lang="en-US" sz="2000" dirty="0"/>
              <a:t>Far more African-Americans classified as High Risk</a:t>
            </a:r>
          </a:p>
          <a:p>
            <a:pPr lvl="1"/>
            <a:r>
              <a:rPr lang="en-US" sz="2000" dirty="0"/>
              <a:t>Biased </a:t>
            </a:r>
            <a:r>
              <a:rPr lang="en-US" sz="2000" dirty="0" smtClean="0"/>
              <a:t>against </a:t>
            </a:r>
            <a:r>
              <a:rPr lang="en-US" sz="2000" dirty="0"/>
              <a:t>African-Americans</a:t>
            </a:r>
          </a:p>
          <a:p>
            <a:pPr lvl="1"/>
            <a:endParaRPr lang="en-US" sz="2000" i="1" dirty="0"/>
          </a:p>
          <a:p>
            <a:pPr lvl="1"/>
            <a:endParaRPr lang="en-US" sz="2000" i="1" dirty="0"/>
          </a:p>
          <a:p>
            <a:pPr marL="457200" lvl="1" indent="0" algn="ctr">
              <a:buNone/>
            </a:pPr>
            <a:r>
              <a:rPr lang="en-US" sz="2800" b="1" i="1" dirty="0" smtClean="0"/>
              <a:t>Accept or Reject New Hearing Request?</a:t>
            </a:r>
          </a:p>
          <a:p>
            <a:endParaRPr lang="en-US" sz="2400" dirty="0" smtClean="0"/>
          </a:p>
          <a:p>
            <a:pPr lvl="1"/>
            <a:endParaRPr lang="fr-FR" sz="2000" dirty="0"/>
          </a:p>
          <a:p>
            <a:endParaRPr lang="fr-FR" dirty="0"/>
          </a:p>
          <a:p>
            <a:endParaRPr lang="fr-FR" dirty="0" smtClean="0"/>
          </a:p>
          <a:p>
            <a:endParaRPr lang="fr-FR" dirty="0"/>
          </a:p>
        </p:txBody>
      </p:sp>
    </p:spTree>
    <p:extLst>
      <p:ext uri="{BB962C8B-B14F-4D97-AF65-F5344CB8AC3E}">
        <p14:creationId xmlns:p14="http://schemas.microsoft.com/office/powerpoint/2010/main" val="412444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24" y="188640"/>
            <a:ext cx="7886700" cy="994172"/>
          </a:xfrm>
        </p:spPr>
        <p:txBody>
          <a:bodyPr>
            <a:normAutofit/>
          </a:bodyPr>
          <a:lstStyle/>
          <a:p>
            <a:r>
              <a:rPr lang="en-US" sz="3100" b="1" i="1" dirty="0" smtClean="0"/>
              <a:t>Case </a:t>
            </a:r>
            <a:r>
              <a:rPr lang="en-US" sz="3100" b="1" i="1" dirty="0"/>
              <a:t>of Eric </a:t>
            </a:r>
            <a:r>
              <a:rPr lang="en-US" sz="3100" b="1" i="1" dirty="0" smtClean="0"/>
              <a:t>Loomis (</a:t>
            </a:r>
            <a:r>
              <a:rPr lang="en-US" sz="3100" b="1" i="1" dirty="0" err="1" smtClean="0"/>
              <a:t>cont</a:t>
            </a:r>
            <a:r>
              <a:rPr lang="en-US" sz="3100" b="1" i="1" dirty="0" smtClean="0"/>
              <a:t>)</a:t>
            </a:r>
            <a:endParaRPr lang="fr-BE" sz="3100" b="1" i="1" dirty="0"/>
          </a:p>
        </p:txBody>
      </p:sp>
      <p:sp>
        <p:nvSpPr>
          <p:cNvPr id="3" name="Content Placeholder 2"/>
          <p:cNvSpPr>
            <a:spLocks noGrp="1"/>
          </p:cNvSpPr>
          <p:nvPr>
            <p:ph idx="1"/>
          </p:nvPr>
        </p:nvSpPr>
        <p:spPr>
          <a:xfrm>
            <a:off x="611560" y="1052736"/>
            <a:ext cx="7886700" cy="4752528"/>
          </a:xfrm>
        </p:spPr>
        <p:txBody>
          <a:bodyPr>
            <a:normAutofit/>
          </a:bodyPr>
          <a:lstStyle/>
          <a:p>
            <a:r>
              <a:rPr lang="en-US" sz="2400" dirty="0" smtClean="0"/>
              <a:t>Request for new hearing denied</a:t>
            </a:r>
          </a:p>
          <a:p>
            <a:endParaRPr lang="en-US" sz="800" dirty="0" smtClean="0"/>
          </a:p>
          <a:p>
            <a:r>
              <a:rPr lang="en-US" sz="2400" dirty="0" smtClean="0"/>
              <a:t>COMPAS used by court </a:t>
            </a:r>
          </a:p>
          <a:p>
            <a:pPr lvl="1"/>
            <a:r>
              <a:rPr lang="en-US" sz="2000" dirty="0" smtClean="0"/>
              <a:t>Corroborate/confirm decision</a:t>
            </a:r>
          </a:p>
          <a:p>
            <a:pPr lvl="1"/>
            <a:r>
              <a:rPr lang="en-US" sz="2000" dirty="0" smtClean="0"/>
              <a:t>Same sentence without COMPAS</a:t>
            </a:r>
            <a:endParaRPr lang="en-US" sz="2000" i="1" dirty="0" smtClean="0"/>
          </a:p>
          <a:p>
            <a:pPr lvl="1"/>
            <a:endParaRPr lang="en-US" sz="800" i="1" dirty="0"/>
          </a:p>
          <a:p>
            <a:r>
              <a:rPr lang="en-US" sz="2400" dirty="0" smtClean="0"/>
              <a:t>COMPAS not biased against African-Americans</a:t>
            </a:r>
          </a:p>
          <a:p>
            <a:pPr lvl="1"/>
            <a:r>
              <a:rPr lang="en-US" sz="2000" dirty="0" smtClean="0"/>
              <a:t>Accurately discriminate between high and low risk regardless of race</a:t>
            </a:r>
          </a:p>
          <a:p>
            <a:pPr lvl="1"/>
            <a:endParaRPr lang="en-US" sz="2000" dirty="0" smtClean="0"/>
          </a:p>
          <a:p>
            <a:r>
              <a:rPr lang="fr-FR" dirty="0" smtClean="0"/>
              <a:t>But COMPAS</a:t>
            </a:r>
          </a:p>
          <a:p>
            <a:pPr lvl="1"/>
            <a:r>
              <a:rPr lang="fr-FR" sz="2000" dirty="0" smtClean="0"/>
              <a:t>Not transparent/commercial software</a:t>
            </a:r>
          </a:p>
          <a:p>
            <a:pPr lvl="1"/>
            <a:r>
              <a:rPr lang="fr-FR" sz="2000" dirty="0" smtClean="0"/>
              <a:t> </a:t>
            </a:r>
            <a:r>
              <a:rPr lang="fr-FR" sz="2000" dirty="0" err="1" smtClean="0"/>
              <a:t>Explainability</a:t>
            </a:r>
            <a:r>
              <a:rPr lang="fr-FR" sz="2000" dirty="0" smtClean="0"/>
              <a:t>/</a:t>
            </a:r>
            <a:r>
              <a:rPr lang="fr-FR" sz="2000" dirty="0" err="1" smtClean="0"/>
              <a:t>decisions</a:t>
            </a:r>
            <a:r>
              <a:rPr lang="fr-FR" sz="2000" dirty="0"/>
              <a:t> </a:t>
            </a:r>
            <a:r>
              <a:rPr lang="fr-FR" sz="2000" dirty="0" smtClean="0"/>
              <a:t>and scores hard to </a:t>
            </a:r>
            <a:r>
              <a:rPr lang="fr-FR" sz="2000" dirty="0" err="1" smtClean="0"/>
              <a:t>explain</a:t>
            </a:r>
            <a:endParaRPr lang="fr-FR" sz="2000" dirty="0"/>
          </a:p>
          <a:p>
            <a:endParaRPr lang="fr-FR" dirty="0" smtClean="0"/>
          </a:p>
          <a:p>
            <a:endParaRPr lang="fr-FR" dirty="0"/>
          </a:p>
        </p:txBody>
      </p:sp>
    </p:spTree>
    <p:extLst>
      <p:ext uri="{BB962C8B-B14F-4D97-AF65-F5344CB8AC3E}">
        <p14:creationId xmlns:p14="http://schemas.microsoft.com/office/powerpoint/2010/main" val="109816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332656"/>
            <a:ext cx="7886700" cy="1325563"/>
          </a:xfrm>
        </p:spPr>
        <p:txBody>
          <a:bodyPr>
            <a:normAutofit/>
          </a:bodyPr>
          <a:lstStyle/>
          <a:p>
            <a:r>
              <a:rPr lang="fr-FR" sz="3200" b="1" dirty="0" err="1"/>
              <a:t>Competition</a:t>
            </a:r>
            <a:r>
              <a:rPr lang="fr-FR" sz="3200" b="1" dirty="0"/>
              <a:t> Law/Antitrust</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97460" y="1772816"/>
            <a:ext cx="486054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995936" y="5085184"/>
            <a:ext cx="5266185" cy="246221"/>
          </a:xfrm>
          <a:prstGeom prst="rect">
            <a:avLst/>
          </a:prstGeom>
          <a:noFill/>
        </p:spPr>
        <p:txBody>
          <a:bodyPr wrap="none" rtlCol="0">
            <a:spAutoFit/>
          </a:bodyPr>
          <a:lstStyle/>
          <a:p>
            <a:r>
              <a:rPr lang="fr-FR" sz="1000" dirty="0"/>
              <a:t>https://fedsoc.org/commentary/podcasts/antitrust-regulation-of-the-use-of-intellectual-property</a:t>
            </a:r>
          </a:p>
        </p:txBody>
      </p:sp>
    </p:spTree>
    <p:extLst>
      <p:ext uri="{BB962C8B-B14F-4D97-AF65-F5344CB8AC3E}">
        <p14:creationId xmlns:p14="http://schemas.microsoft.com/office/powerpoint/2010/main" val="3283353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24" y="188640"/>
            <a:ext cx="7886700" cy="994172"/>
          </a:xfrm>
        </p:spPr>
        <p:txBody>
          <a:bodyPr>
            <a:normAutofit/>
          </a:bodyPr>
          <a:lstStyle/>
          <a:p>
            <a:r>
              <a:rPr lang="en-US" sz="3200" b="1" dirty="0" smtClean="0"/>
              <a:t>Competition Law</a:t>
            </a:r>
            <a:br>
              <a:rPr lang="en-US" sz="3200" b="1" dirty="0" smtClean="0"/>
            </a:br>
            <a:r>
              <a:rPr lang="en-US" sz="3100" b="1" i="1" dirty="0" smtClean="0"/>
              <a:t>Personalized Pricing</a:t>
            </a:r>
            <a:endParaRPr lang="fr-BE" sz="3100" b="1" i="1" dirty="0"/>
          </a:p>
        </p:txBody>
      </p:sp>
      <p:sp>
        <p:nvSpPr>
          <p:cNvPr id="3" name="Content Placeholder 2"/>
          <p:cNvSpPr>
            <a:spLocks noGrp="1"/>
          </p:cNvSpPr>
          <p:nvPr>
            <p:ph idx="1"/>
          </p:nvPr>
        </p:nvSpPr>
        <p:spPr>
          <a:xfrm>
            <a:off x="628650" y="1340768"/>
            <a:ext cx="7886700" cy="4464496"/>
          </a:xfrm>
        </p:spPr>
        <p:txBody>
          <a:bodyPr>
            <a:normAutofit/>
          </a:bodyPr>
          <a:lstStyle/>
          <a:p>
            <a:r>
              <a:rPr lang="en-US" sz="2400" dirty="0" smtClean="0"/>
              <a:t>Type of Price Discrimination</a:t>
            </a:r>
          </a:p>
          <a:p>
            <a:pPr lvl="1"/>
            <a:r>
              <a:rPr lang="en-US" sz="2000" dirty="0" smtClean="0"/>
              <a:t>Customers charged different prices</a:t>
            </a:r>
          </a:p>
          <a:p>
            <a:pPr lvl="1"/>
            <a:r>
              <a:rPr lang="en-US" sz="2000" dirty="0" smtClean="0"/>
              <a:t>Based on WTP</a:t>
            </a:r>
          </a:p>
          <a:p>
            <a:pPr lvl="1"/>
            <a:endParaRPr lang="en-US" sz="2000" dirty="0"/>
          </a:p>
          <a:p>
            <a:r>
              <a:rPr lang="en-US" dirty="0" smtClean="0"/>
              <a:t>Staples </a:t>
            </a:r>
          </a:p>
          <a:p>
            <a:pPr lvl="1"/>
            <a:r>
              <a:rPr lang="en-US" sz="2000" dirty="0" smtClean="0"/>
              <a:t>Pricing based on</a:t>
            </a:r>
          </a:p>
          <a:p>
            <a:pPr lvl="2"/>
            <a:r>
              <a:rPr lang="en-US" dirty="0" smtClean="0"/>
              <a:t>Location, Distance from competitors’ stores</a:t>
            </a:r>
          </a:p>
          <a:p>
            <a:pPr lvl="1"/>
            <a:r>
              <a:rPr lang="en-US" sz="2000" dirty="0" smtClean="0"/>
              <a:t>Discounts if competitors within 20 miles of Staples store</a:t>
            </a:r>
          </a:p>
          <a:p>
            <a:pPr lvl="1"/>
            <a:r>
              <a:rPr lang="en-US" sz="2000" dirty="0" smtClean="0"/>
              <a:t>See </a:t>
            </a:r>
            <a:r>
              <a:rPr lang="en-US" sz="2000" dirty="0" smtClean="0">
                <a:hlinkClick r:id="rId3"/>
              </a:rPr>
              <a:t>WSJ Article</a:t>
            </a:r>
            <a:endParaRPr lang="en-US" sz="2000" dirty="0"/>
          </a:p>
          <a:p>
            <a:endParaRPr lang="en-US" sz="2400" dirty="0" smtClean="0"/>
          </a:p>
          <a:p>
            <a:endParaRPr lang="fr-FR" dirty="0" smtClean="0"/>
          </a:p>
          <a:p>
            <a:endParaRPr lang="fr-F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3212976"/>
            <a:ext cx="1732806" cy="866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53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24" y="188640"/>
            <a:ext cx="7886700" cy="994172"/>
          </a:xfrm>
        </p:spPr>
        <p:txBody>
          <a:bodyPr>
            <a:normAutofit/>
          </a:bodyPr>
          <a:lstStyle/>
          <a:p>
            <a:r>
              <a:rPr lang="en-US" sz="3200" b="1" dirty="0" smtClean="0"/>
              <a:t>Competition Law</a:t>
            </a:r>
            <a:br>
              <a:rPr lang="en-US" sz="3200" b="1" dirty="0" smtClean="0"/>
            </a:br>
            <a:r>
              <a:rPr lang="en-US" sz="3100" b="1" i="1" dirty="0" smtClean="0"/>
              <a:t>Personalized Pricing (</a:t>
            </a:r>
            <a:r>
              <a:rPr lang="en-US" sz="3100" b="1" i="1" dirty="0" err="1" smtClean="0"/>
              <a:t>cont</a:t>
            </a:r>
            <a:r>
              <a:rPr lang="en-US" sz="3100" b="1" i="1" dirty="0" smtClean="0"/>
              <a:t>)</a:t>
            </a:r>
            <a:endParaRPr lang="fr-BE" sz="3100" b="1" i="1" dirty="0"/>
          </a:p>
        </p:txBody>
      </p:sp>
      <p:sp>
        <p:nvSpPr>
          <p:cNvPr id="3" name="Content Placeholder 2"/>
          <p:cNvSpPr>
            <a:spLocks noGrp="1"/>
          </p:cNvSpPr>
          <p:nvPr>
            <p:ph idx="1"/>
          </p:nvPr>
        </p:nvSpPr>
        <p:spPr>
          <a:xfrm>
            <a:off x="628650" y="1340768"/>
            <a:ext cx="7886700" cy="4464496"/>
          </a:xfrm>
        </p:spPr>
        <p:txBody>
          <a:bodyPr>
            <a:normAutofit/>
          </a:bodyPr>
          <a:lstStyle/>
          <a:p>
            <a:r>
              <a:rPr lang="en-US" sz="2400" dirty="0" err="1" smtClean="0"/>
              <a:t>TravelVelocity</a:t>
            </a:r>
            <a:endParaRPr lang="en-US" sz="2400" dirty="0" smtClean="0"/>
          </a:p>
          <a:p>
            <a:pPr lvl="1"/>
            <a:r>
              <a:rPr lang="en-US" sz="2000" dirty="0" smtClean="0"/>
              <a:t>Pricing based  on</a:t>
            </a:r>
          </a:p>
          <a:p>
            <a:pPr lvl="2"/>
            <a:r>
              <a:rPr lang="en-US" dirty="0" smtClean="0"/>
              <a:t>Browser (IE, </a:t>
            </a:r>
            <a:r>
              <a:rPr lang="en-US" dirty="0" err="1" smtClean="0"/>
              <a:t>FireFox</a:t>
            </a:r>
            <a:r>
              <a:rPr lang="en-US" dirty="0" smtClean="0"/>
              <a:t>, IE)</a:t>
            </a:r>
          </a:p>
          <a:p>
            <a:pPr lvl="2"/>
            <a:r>
              <a:rPr lang="en-US" dirty="0" smtClean="0"/>
              <a:t>Platform (OSX, iOS, Android, Windows)</a:t>
            </a:r>
          </a:p>
          <a:p>
            <a:pPr lvl="2"/>
            <a:r>
              <a:rPr lang="en-US" dirty="0" smtClean="0"/>
              <a:t>Account log-in</a:t>
            </a:r>
          </a:p>
          <a:p>
            <a:pPr lvl="2"/>
            <a:endParaRPr lang="en-US" sz="1600" dirty="0"/>
          </a:p>
          <a:p>
            <a:pPr lvl="1"/>
            <a:endParaRPr lang="en-US" sz="2000" dirty="0"/>
          </a:p>
          <a:p>
            <a:r>
              <a:rPr lang="en-US" dirty="0" smtClean="0"/>
              <a:t>Amazon</a:t>
            </a:r>
          </a:p>
          <a:p>
            <a:pPr lvl="1"/>
            <a:r>
              <a:rPr lang="en-US" sz="2000" dirty="0" smtClean="0"/>
              <a:t>Clearing cache, deleting cookies</a:t>
            </a:r>
          </a:p>
          <a:p>
            <a:pPr lvl="1"/>
            <a:r>
              <a:rPr lang="en-US" sz="2000" dirty="0" smtClean="0"/>
              <a:t>Drop in DVD price: </a:t>
            </a:r>
            <a:r>
              <a:rPr lang="en-US" sz="2000" dirty="0"/>
              <a:t>$26.24 to $22.74</a:t>
            </a:r>
            <a:r>
              <a:rPr lang="fr-FR" sz="2000" dirty="0"/>
              <a:t> </a:t>
            </a:r>
            <a:endParaRPr lang="fr-FR" sz="2000" dirty="0" smtClean="0"/>
          </a:p>
          <a:p>
            <a:pPr lvl="1"/>
            <a:r>
              <a:rPr lang="fr-FR" sz="2000" dirty="0" err="1" smtClean="0"/>
              <a:t>Customers</a:t>
            </a:r>
            <a:r>
              <a:rPr lang="fr-FR" sz="2000" dirty="0" smtClean="0"/>
              <a:t> </a:t>
            </a:r>
            <a:r>
              <a:rPr lang="fr-FR" sz="2000" dirty="0" err="1" smtClean="0"/>
              <a:t>refunded</a:t>
            </a:r>
            <a:endParaRPr lang="en-US" sz="2000" dirty="0" smtClean="0"/>
          </a:p>
          <a:p>
            <a:pPr lvl="2"/>
            <a:endParaRPr lang="en-US" sz="1600" dirty="0" smtClean="0"/>
          </a:p>
          <a:p>
            <a:endParaRPr lang="en-US" sz="2400" dirty="0" smtClean="0"/>
          </a:p>
          <a:p>
            <a:endParaRPr lang="fr-FR" dirty="0" smtClean="0"/>
          </a:p>
          <a:p>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836712"/>
            <a:ext cx="337185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3514" y="2996952"/>
            <a:ext cx="1712942" cy="1712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38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24" y="188640"/>
            <a:ext cx="7886700" cy="994172"/>
          </a:xfrm>
        </p:spPr>
        <p:txBody>
          <a:bodyPr>
            <a:normAutofit/>
          </a:bodyPr>
          <a:lstStyle/>
          <a:p>
            <a:r>
              <a:rPr lang="en-US" sz="3200" b="1" dirty="0" smtClean="0"/>
              <a:t>Competition Law</a:t>
            </a:r>
            <a:br>
              <a:rPr lang="en-US" sz="3200" b="1" dirty="0" smtClean="0"/>
            </a:br>
            <a:r>
              <a:rPr lang="en-US" sz="3100" b="1" i="1" dirty="0" smtClean="0"/>
              <a:t>Tacit Collusion</a:t>
            </a:r>
            <a:endParaRPr lang="fr-BE" sz="3100" b="1" i="1" dirty="0"/>
          </a:p>
        </p:txBody>
      </p:sp>
      <p:sp>
        <p:nvSpPr>
          <p:cNvPr id="3" name="Content Placeholder 2"/>
          <p:cNvSpPr>
            <a:spLocks noGrp="1"/>
          </p:cNvSpPr>
          <p:nvPr>
            <p:ph idx="1"/>
          </p:nvPr>
        </p:nvSpPr>
        <p:spPr>
          <a:xfrm>
            <a:off x="628650" y="1340768"/>
            <a:ext cx="7886700" cy="4680520"/>
          </a:xfrm>
        </p:spPr>
        <p:txBody>
          <a:bodyPr>
            <a:normAutofit/>
          </a:bodyPr>
          <a:lstStyle/>
          <a:p>
            <a:r>
              <a:rPr lang="en-US" sz="2400" dirty="0" smtClean="0"/>
              <a:t>Collusion (cartel formation)</a:t>
            </a:r>
          </a:p>
          <a:p>
            <a:pPr lvl="1"/>
            <a:r>
              <a:rPr lang="en-US" sz="2000" dirty="0" smtClean="0"/>
              <a:t>Agreement between firms (e.g. on price, quantity,…)</a:t>
            </a:r>
          </a:p>
          <a:p>
            <a:pPr lvl="1"/>
            <a:r>
              <a:rPr lang="en-US" sz="2000" dirty="0" smtClean="0"/>
              <a:t>Profits (under collusion) &gt; Profits (under normal competition)</a:t>
            </a:r>
          </a:p>
          <a:p>
            <a:pPr lvl="1"/>
            <a:r>
              <a:rPr lang="en-US" sz="2000" dirty="0" smtClean="0"/>
              <a:t>Explicit vs. tacit (with vs. without prior agreements)</a:t>
            </a:r>
          </a:p>
          <a:p>
            <a:pPr lvl="1"/>
            <a:endParaRPr lang="en-US" sz="2000" dirty="0"/>
          </a:p>
          <a:p>
            <a:r>
              <a:rPr lang="en-US" sz="2400" dirty="0" smtClean="0"/>
              <a:t>Illustration:  Competitors on Paris-Saigon Trip</a:t>
            </a:r>
          </a:p>
          <a:p>
            <a:endParaRPr lang="en-US" sz="2400" dirty="0"/>
          </a:p>
          <a:p>
            <a:endParaRPr lang="en-US" sz="2400" dirty="0" smtClean="0"/>
          </a:p>
          <a:p>
            <a:pPr lvl="1"/>
            <a:endParaRPr lang="en-US" sz="2000" dirty="0" smtClean="0"/>
          </a:p>
          <a:p>
            <a:pPr lvl="1"/>
            <a:endParaRPr lang="en-US" sz="2000" dirty="0" smtClean="0"/>
          </a:p>
          <a:p>
            <a:pPr lvl="1"/>
            <a:endParaRPr lang="en-US" sz="2000" dirty="0" smtClean="0"/>
          </a:p>
          <a:p>
            <a:pPr lvl="1"/>
            <a:endParaRPr lang="en-US" sz="2000" dirty="0" smtClean="0"/>
          </a:p>
          <a:p>
            <a:endParaRPr lang="fr-FR" dirty="0" smtClean="0"/>
          </a:p>
          <a:p>
            <a:endParaRPr lang="fr-FR" dirty="0"/>
          </a:p>
        </p:txBody>
      </p:sp>
      <p:grpSp>
        <p:nvGrpSpPr>
          <p:cNvPr id="5" name="Groupe 4"/>
          <p:cNvGrpSpPr/>
          <p:nvPr/>
        </p:nvGrpSpPr>
        <p:grpSpPr>
          <a:xfrm>
            <a:off x="755576" y="3551088"/>
            <a:ext cx="2952328" cy="1512610"/>
            <a:chOff x="755576" y="3551088"/>
            <a:chExt cx="2952328" cy="151261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551088"/>
              <a:ext cx="144016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755576" y="4725144"/>
              <a:ext cx="2952328" cy="338554"/>
            </a:xfrm>
            <a:prstGeom prst="rect">
              <a:avLst/>
            </a:prstGeom>
            <a:noFill/>
          </p:spPr>
          <p:txBody>
            <a:bodyPr wrap="square" rtlCol="0">
              <a:spAutoFit/>
            </a:bodyPr>
            <a:lstStyle/>
            <a:p>
              <a:r>
                <a:rPr lang="fr-FR" sz="1600" b="1" dirty="0" err="1" smtClean="0"/>
                <a:t>Competition</a:t>
              </a:r>
              <a:r>
                <a:rPr lang="fr-FR" sz="1600" b="1" dirty="0" smtClean="0"/>
                <a:t> Price: 1600 EUR</a:t>
              </a:r>
              <a:endParaRPr lang="fr-FR" sz="1600" b="1" dirty="0"/>
            </a:p>
          </p:txBody>
        </p:sp>
      </p:grpSp>
      <p:grpSp>
        <p:nvGrpSpPr>
          <p:cNvPr id="6" name="Groupe 5"/>
          <p:cNvGrpSpPr/>
          <p:nvPr/>
        </p:nvGrpSpPr>
        <p:grpSpPr>
          <a:xfrm>
            <a:off x="6084168" y="3559546"/>
            <a:ext cx="2952328" cy="1504152"/>
            <a:chOff x="6084168" y="3559546"/>
            <a:chExt cx="2952328" cy="1504152"/>
          </a:xfrm>
        </p:grpSpPr>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3559546"/>
              <a:ext cx="1030040" cy="103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084168" y="4725144"/>
              <a:ext cx="2952328" cy="338554"/>
            </a:xfrm>
            <a:prstGeom prst="rect">
              <a:avLst/>
            </a:prstGeom>
            <a:noFill/>
          </p:spPr>
          <p:txBody>
            <a:bodyPr wrap="square" rtlCol="0">
              <a:spAutoFit/>
            </a:bodyPr>
            <a:lstStyle/>
            <a:p>
              <a:r>
                <a:rPr lang="fr-FR" sz="1600" b="1" dirty="0" err="1" smtClean="0"/>
                <a:t>Competition</a:t>
              </a:r>
              <a:r>
                <a:rPr lang="fr-FR" sz="1600" b="1" dirty="0" smtClean="0"/>
                <a:t> Price: 1400 EUR</a:t>
              </a:r>
              <a:endParaRPr lang="fr-FR" sz="1600" b="1" dirty="0"/>
            </a:p>
          </p:txBody>
        </p:sp>
      </p:grpSp>
      <p:grpSp>
        <p:nvGrpSpPr>
          <p:cNvPr id="11" name="Groupe 10"/>
          <p:cNvGrpSpPr/>
          <p:nvPr/>
        </p:nvGrpSpPr>
        <p:grpSpPr>
          <a:xfrm>
            <a:off x="3347864" y="4005064"/>
            <a:ext cx="2952328" cy="1748537"/>
            <a:chOff x="3347864" y="4065438"/>
            <a:chExt cx="2952328" cy="1748537"/>
          </a:xfrm>
        </p:grpSpPr>
        <p:sp>
          <p:nvSpPr>
            <p:cNvPr id="8" name="ZoneTexte 7"/>
            <p:cNvSpPr txBox="1"/>
            <p:nvPr/>
          </p:nvSpPr>
          <p:spPr>
            <a:xfrm>
              <a:off x="3347864" y="5229200"/>
              <a:ext cx="2952328" cy="584775"/>
            </a:xfrm>
            <a:prstGeom prst="rect">
              <a:avLst/>
            </a:prstGeom>
            <a:noFill/>
          </p:spPr>
          <p:txBody>
            <a:bodyPr wrap="square" rtlCol="0">
              <a:spAutoFit/>
            </a:bodyPr>
            <a:lstStyle/>
            <a:p>
              <a:pPr algn="ctr"/>
              <a:r>
                <a:rPr lang="fr-FR" sz="1600" b="1" dirty="0" smtClean="0"/>
                <a:t>Collusive Price: 1700 EUR</a:t>
              </a:r>
            </a:p>
            <a:p>
              <a:pPr algn="ctr"/>
              <a:r>
                <a:rPr lang="fr-FR" sz="1600" b="1" dirty="0" err="1" smtClean="0"/>
                <a:t>Higher</a:t>
              </a:r>
              <a:r>
                <a:rPr lang="fr-FR" sz="1600" b="1" dirty="0" smtClean="0"/>
                <a:t> Profits</a:t>
              </a:r>
              <a:endParaRPr lang="fr-FR" sz="1600" b="1" dirty="0"/>
            </a:p>
          </p:txBody>
        </p:sp>
        <p:sp>
          <p:nvSpPr>
            <p:cNvPr id="9" name="Flèche droite 8"/>
            <p:cNvSpPr/>
            <p:nvPr/>
          </p:nvSpPr>
          <p:spPr>
            <a:xfrm rot="3632819">
              <a:off x="3640226" y="4563353"/>
              <a:ext cx="936104" cy="453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rot="6203922">
              <a:off x="4972294" y="4513273"/>
              <a:ext cx="936104" cy="453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3851920" y="4065438"/>
              <a:ext cx="1752724" cy="369332"/>
            </a:xfrm>
            <a:prstGeom prst="rect">
              <a:avLst/>
            </a:prstGeom>
            <a:noFill/>
          </p:spPr>
          <p:txBody>
            <a:bodyPr wrap="square" rtlCol="0">
              <a:spAutoFit/>
            </a:bodyPr>
            <a:lstStyle/>
            <a:p>
              <a:pPr algn="ctr"/>
              <a:r>
                <a:rPr lang="fr-FR" b="1" dirty="0" smtClean="0"/>
                <a:t>COLLUSION</a:t>
              </a:r>
              <a:endParaRPr lang="fr-FR" b="1" dirty="0"/>
            </a:p>
          </p:txBody>
        </p:sp>
      </p:grpSp>
    </p:spTree>
    <p:extLst>
      <p:ext uri="{BB962C8B-B14F-4D97-AF65-F5344CB8AC3E}">
        <p14:creationId xmlns:p14="http://schemas.microsoft.com/office/powerpoint/2010/main" val="146740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24" y="188640"/>
            <a:ext cx="7886700" cy="994172"/>
          </a:xfrm>
        </p:spPr>
        <p:txBody>
          <a:bodyPr>
            <a:normAutofit/>
          </a:bodyPr>
          <a:lstStyle/>
          <a:p>
            <a:r>
              <a:rPr lang="en-US" sz="3200" b="1" dirty="0" smtClean="0"/>
              <a:t>Competition Law</a:t>
            </a:r>
            <a:br>
              <a:rPr lang="en-US" sz="3200" b="1" dirty="0" smtClean="0"/>
            </a:br>
            <a:r>
              <a:rPr lang="en-US" sz="3100" b="1" i="1" dirty="0" smtClean="0"/>
              <a:t>Tacit Collusion (</a:t>
            </a:r>
            <a:r>
              <a:rPr lang="en-US" sz="3100" b="1" i="1" dirty="0" err="1" smtClean="0"/>
              <a:t>cont</a:t>
            </a:r>
            <a:r>
              <a:rPr lang="en-US" sz="3100" b="1" i="1" dirty="0" smtClean="0"/>
              <a:t>)</a:t>
            </a:r>
            <a:endParaRPr lang="fr-BE" sz="3100" b="1" i="1" dirty="0"/>
          </a:p>
        </p:txBody>
      </p:sp>
      <p:sp>
        <p:nvSpPr>
          <p:cNvPr id="3" name="Content Placeholder 2"/>
          <p:cNvSpPr>
            <a:spLocks noGrp="1"/>
          </p:cNvSpPr>
          <p:nvPr>
            <p:ph idx="1"/>
          </p:nvPr>
        </p:nvSpPr>
        <p:spPr>
          <a:xfrm>
            <a:off x="628650" y="1340768"/>
            <a:ext cx="7886700" cy="4464496"/>
          </a:xfrm>
        </p:spPr>
        <p:txBody>
          <a:bodyPr>
            <a:normAutofit/>
          </a:bodyPr>
          <a:lstStyle/>
          <a:p>
            <a:r>
              <a:rPr lang="en-US" sz="2400" dirty="0" smtClean="0"/>
              <a:t>Firms in collusion</a:t>
            </a:r>
          </a:p>
          <a:p>
            <a:pPr lvl="1"/>
            <a:r>
              <a:rPr lang="en-US" sz="2000" dirty="0" smtClean="0"/>
              <a:t>Incentives to cheat/deviate from cooperative equilibrium</a:t>
            </a:r>
          </a:p>
          <a:p>
            <a:pPr lvl="1"/>
            <a:r>
              <a:rPr lang="en-US" sz="2000" dirty="0" smtClean="0"/>
              <a:t>Setting lower price than collusive price</a:t>
            </a:r>
          </a:p>
          <a:p>
            <a:pPr lvl="1"/>
            <a:r>
              <a:rPr lang="en-US" sz="2000" dirty="0" smtClean="0"/>
              <a:t>Increase market share </a:t>
            </a:r>
            <a:r>
              <a:rPr lang="en-US" sz="2000" dirty="0" smtClean="0">
                <a:sym typeface="Wingdings" panose="05000000000000000000" pitchFamily="2" charset="2"/>
              </a:rPr>
              <a:t> more profits</a:t>
            </a:r>
            <a:endParaRPr lang="en-US" sz="2000" dirty="0" smtClean="0"/>
          </a:p>
          <a:p>
            <a:pPr lvl="1"/>
            <a:endParaRPr lang="en-US" sz="2000" dirty="0"/>
          </a:p>
          <a:p>
            <a:endParaRPr lang="en-US" sz="2400" dirty="0" smtClean="0"/>
          </a:p>
          <a:p>
            <a:endParaRPr lang="fr-FR" dirty="0" smtClean="0"/>
          </a:p>
          <a:p>
            <a:endParaRPr lang="fr-FR" dirty="0"/>
          </a:p>
        </p:txBody>
      </p:sp>
      <p:grpSp>
        <p:nvGrpSpPr>
          <p:cNvPr id="4" name="Groupe 3"/>
          <p:cNvGrpSpPr/>
          <p:nvPr/>
        </p:nvGrpSpPr>
        <p:grpSpPr>
          <a:xfrm>
            <a:off x="611560" y="2780928"/>
            <a:ext cx="2952328" cy="1512610"/>
            <a:chOff x="755576" y="3551088"/>
            <a:chExt cx="2952328" cy="151261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551088"/>
              <a:ext cx="144016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755576" y="4725144"/>
              <a:ext cx="2952328" cy="338554"/>
            </a:xfrm>
            <a:prstGeom prst="rect">
              <a:avLst/>
            </a:prstGeom>
            <a:noFill/>
          </p:spPr>
          <p:txBody>
            <a:bodyPr wrap="square" rtlCol="0">
              <a:spAutoFit/>
            </a:bodyPr>
            <a:lstStyle/>
            <a:p>
              <a:r>
                <a:rPr lang="fr-FR" sz="1600" b="1" dirty="0" err="1" smtClean="0"/>
                <a:t>Competition</a:t>
              </a:r>
              <a:r>
                <a:rPr lang="fr-FR" sz="1600" b="1" dirty="0" smtClean="0"/>
                <a:t> Price: 1600 EUR</a:t>
              </a:r>
              <a:endParaRPr lang="fr-FR" sz="1600" b="1" dirty="0"/>
            </a:p>
          </p:txBody>
        </p:sp>
      </p:grpSp>
      <p:grpSp>
        <p:nvGrpSpPr>
          <p:cNvPr id="7" name="Groupe 6"/>
          <p:cNvGrpSpPr/>
          <p:nvPr/>
        </p:nvGrpSpPr>
        <p:grpSpPr>
          <a:xfrm>
            <a:off x="5940152" y="3005410"/>
            <a:ext cx="2952328" cy="1338208"/>
            <a:chOff x="6084168" y="3559546"/>
            <a:chExt cx="2952328" cy="1338208"/>
          </a:xfrm>
        </p:grpSpPr>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3559546"/>
              <a:ext cx="1030040" cy="103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6084168" y="4559200"/>
              <a:ext cx="2952328" cy="338554"/>
            </a:xfrm>
            <a:prstGeom prst="rect">
              <a:avLst/>
            </a:prstGeom>
            <a:noFill/>
          </p:spPr>
          <p:txBody>
            <a:bodyPr wrap="square" rtlCol="0">
              <a:spAutoFit/>
            </a:bodyPr>
            <a:lstStyle/>
            <a:p>
              <a:r>
                <a:rPr lang="fr-FR" sz="1600" b="1" dirty="0" err="1" smtClean="0"/>
                <a:t>Competition</a:t>
              </a:r>
              <a:r>
                <a:rPr lang="fr-FR" sz="1600" b="1" dirty="0" smtClean="0"/>
                <a:t> Price: 1400 EUR</a:t>
              </a:r>
              <a:endParaRPr lang="fr-FR" sz="1600" b="1" dirty="0"/>
            </a:p>
          </p:txBody>
        </p:sp>
      </p:grpSp>
      <p:grpSp>
        <p:nvGrpSpPr>
          <p:cNvPr id="10" name="Groupe 9"/>
          <p:cNvGrpSpPr/>
          <p:nvPr/>
        </p:nvGrpSpPr>
        <p:grpSpPr>
          <a:xfrm>
            <a:off x="3203848" y="2996952"/>
            <a:ext cx="2952328" cy="1748537"/>
            <a:chOff x="3347864" y="4065438"/>
            <a:chExt cx="2952328" cy="1748537"/>
          </a:xfrm>
        </p:grpSpPr>
        <p:sp>
          <p:nvSpPr>
            <p:cNvPr id="11" name="ZoneTexte 10"/>
            <p:cNvSpPr txBox="1"/>
            <p:nvPr/>
          </p:nvSpPr>
          <p:spPr>
            <a:xfrm>
              <a:off x="3347864" y="5229200"/>
              <a:ext cx="2952328" cy="584775"/>
            </a:xfrm>
            <a:prstGeom prst="rect">
              <a:avLst/>
            </a:prstGeom>
            <a:noFill/>
          </p:spPr>
          <p:txBody>
            <a:bodyPr wrap="square" rtlCol="0">
              <a:spAutoFit/>
            </a:bodyPr>
            <a:lstStyle/>
            <a:p>
              <a:pPr algn="ctr"/>
              <a:r>
                <a:rPr lang="fr-FR" sz="1600" b="1" dirty="0" smtClean="0"/>
                <a:t>Collusive Price: 1700 EUR</a:t>
              </a:r>
            </a:p>
            <a:p>
              <a:pPr algn="ctr"/>
              <a:r>
                <a:rPr lang="fr-FR" sz="1600" b="1" dirty="0" err="1" smtClean="0"/>
                <a:t>Higher</a:t>
              </a:r>
              <a:r>
                <a:rPr lang="fr-FR" sz="1600" b="1" dirty="0" smtClean="0"/>
                <a:t> Profits</a:t>
              </a:r>
              <a:endParaRPr lang="fr-FR" sz="1600" b="1" dirty="0"/>
            </a:p>
          </p:txBody>
        </p:sp>
        <p:sp>
          <p:nvSpPr>
            <p:cNvPr id="12" name="Flèche droite 11"/>
            <p:cNvSpPr/>
            <p:nvPr/>
          </p:nvSpPr>
          <p:spPr>
            <a:xfrm rot="21448972">
              <a:off x="3640226" y="4563353"/>
              <a:ext cx="936104" cy="453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rot="10800000">
              <a:off x="4972294" y="4513273"/>
              <a:ext cx="936104" cy="453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851920" y="4065438"/>
              <a:ext cx="1752724" cy="369332"/>
            </a:xfrm>
            <a:prstGeom prst="rect">
              <a:avLst/>
            </a:prstGeom>
            <a:noFill/>
          </p:spPr>
          <p:txBody>
            <a:bodyPr wrap="square" rtlCol="0">
              <a:spAutoFit/>
            </a:bodyPr>
            <a:lstStyle/>
            <a:p>
              <a:pPr algn="ctr"/>
              <a:r>
                <a:rPr lang="fr-FR" b="1" dirty="0" smtClean="0"/>
                <a:t>COLLUSION</a:t>
              </a:r>
              <a:endParaRPr lang="fr-FR" b="1" dirty="0"/>
            </a:p>
          </p:txBody>
        </p:sp>
      </p:grpSp>
      <p:grpSp>
        <p:nvGrpSpPr>
          <p:cNvPr id="18" name="Groupe 17"/>
          <p:cNvGrpSpPr/>
          <p:nvPr/>
        </p:nvGrpSpPr>
        <p:grpSpPr>
          <a:xfrm>
            <a:off x="6092552" y="4365104"/>
            <a:ext cx="2952328" cy="1232847"/>
            <a:chOff x="6092552" y="4614690"/>
            <a:chExt cx="2952328" cy="1232847"/>
          </a:xfrm>
        </p:grpSpPr>
        <p:sp>
          <p:nvSpPr>
            <p:cNvPr id="16" name="ZoneTexte 15"/>
            <p:cNvSpPr txBox="1"/>
            <p:nvPr/>
          </p:nvSpPr>
          <p:spPr>
            <a:xfrm>
              <a:off x="6092552" y="5262762"/>
              <a:ext cx="2952328" cy="584775"/>
            </a:xfrm>
            <a:prstGeom prst="rect">
              <a:avLst/>
            </a:prstGeom>
            <a:noFill/>
          </p:spPr>
          <p:txBody>
            <a:bodyPr wrap="square" rtlCol="0">
              <a:spAutoFit/>
            </a:bodyPr>
            <a:lstStyle/>
            <a:p>
              <a:r>
                <a:rPr lang="fr-FR" sz="1600" b="1" dirty="0" err="1" smtClean="0"/>
                <a:t>Deviation</a:t>
              </a:r>
              <a:r>
                <a:rPr lang="fr-FR" sz="1600" b="1" dirty="0" smtClean="0"/>
                <a:t> Price: 1500 EUR</a:t>
              </a:r>
            </a:p>
            <a:p>
              <a:r>
                <a:rPr lang="fr-FR" sz="1600" b="1" dirty="0" err="1" smtClean="0"/>
                <a:t>Higher</a:t>
              </a:r>
              <a:r>
                <a:rPr lang="fr-FR" sz="1600" b="1" dirty="0" smtClean="0"/>
                <a:t> </a:t>
              </a:r>
              <a:r>
                <a:rPr lang="fr-FR" sz="1600" b="1" dirty="0" err="1" smtClean="0"/>
                <a:t>Market</a:t>
              </a:r>
              <a:r>
                <a:rPr lang="fr-FR" sz="1600" b="1" dirty="0" smtClean="0"/>
                <a:t> Share</a:t>
              </a:r>
              <a:endParaRPr lang="fr-FR" sz="1600" b="1" dirty="0"/>
            </a:p>
          </p:txBody>
        </p:sp>
        <p:sp>
          <p:nvSpPr>
            <p:cNvPr id="17" name="Flèche vers le bas 16"/>
            <p:cNvSpPr/>
            <p:nvPr/>
          </p:nvSpPr>
          <p:spPr>
            <a:xfrm>
              <a:off x="6804248" y="4614690"/>
              <a:ext cx="44301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61089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24" y="188640"/>
            <a:ext cx="7886700" cy="994172"/>
          </a:xfrm>
        </p:spPr>
        <p:txBody>
          <a:bodyPr>
            <a:normAutofit/>
          </a:bodyPr>
          <a:lstStyle/>
          <a:p>
            <a:r>
              <a:rPr lang="en-US" sz="3200" b="1" dirty="0" smtClean="0"/>
              <a:t>Competition Law</a:t>
            </a:r>
            <a:br>
              <a:rPr lang="en-US" sz="3200" b="1" dirty="0" smtClean="0"/>
            </a:br>
            <a:r>
              <a:rPr lang="en-US" sz="3100" b="1" i="1" dirty="0" smtClean="0"/>
              <a:t>Tacit Collusion (</a:t>
            </a:r>
            <a:r>
              <a:rPr lang="en-US" sz="3100" b="1" i="1" dirty="0" err="1" smtClean="0"/>
              <a:t>cont</a:t>
            </a:r>
            <a:r>
              <a:rPr lang="en-US" sz="3100" b="1" i="1" dirty="0" smtClean="0"/>
              <a:t>)</a:t>
            </a:r>
            <a:endParaRPr lang="fr-BE" sz="3100" b="1" i="1" dirty="0"/>
          </a:p>
        </p:txBody>
      </p:sp>
      <p:sp>
        <p:nvSpPr>
          <p:cNvPr id="3" name="Content Placeholder 2"/>
          <p:cNvSpPr>
            <a:spLocks noGrp="1"/>
          </p:cNvSpPr>
          <p:nvPr>
            <p:ph idx="1"/>
          </p:nvPr>
        </p:nvSpPr>
        <p:spPr>
          <a:xfrm>
            <a:off x="628650" y="1340768"/>
            <a:ext cx="7886700" cy="4464496"/>
          </a:xfrm>
        </p:spPr>
        <p:txBody>
          <a:bodyPr>
            <a:normAutofit/>
          </a:bodyPr>
          <a:lstStyle/>
          <a:p>
            <a:r>
              <a:rPr lang="en-US" sz="2400" dirty="0" smtClean="0"/>
              <a:t>Punishment essential to discourage deviations</a:t>
            </a:r>
            <a:endParaRPr lang="en-US" sz="2000" dirty="0" smtClean="0"/>
          </a:p>
          <a:p>
            <a:endParaRPr lang="en-US" sz="800" dirty="0" smtClean="0"/>
          </a:p>
          <a:p>
            <a:r>
              <a:rPr lang="en-US" sz="2400" dirty="0" smtClean="0"/>
              <a:t>Punishment mechanisms</a:t>
            </a:r>
          </a:p>
          <a:p>
            <a:pPr lvl="1"/>
            <a:r>
              <a:rPr lang="en-US" sz="2000" dirty="0" smtClean="0"/>
              <a:t>Temporary price wars; Reduce deviant firm’s profits</a:t>
            </a:r>
          </a:p>
          <a:p>
            <a:pPr lvl="1"/>
            <a:r>
              <a:rPr lang="en-US" sz="2000" dirty="0" smtClean="0"/>
              <a:t>Should be costly compared to deviation profits</a:t>
            </a:r>
          </a:p>
          <a:p>
            <a:endParaRPr lang="fr-FR" dirty="0" smtClean="0"/>
          </a:p>
          <a:p>
            <a:endParaRPr lang="fr-FR" dirty="0"/>
          </a:p>
        </p:txBody>
      </p:sp>
      <p:grpSp>
        <p:nvGrpSpPr>
          <p:cNvPr id="19" name="Groupe 18"/>
          <p:cNvGrpSpPr/>
          <p:nvPr/>
        </p:nvGrpSpPr>
        <p:grpSpPr>
          <a:xfrm>
            <a:off x="323528" y="3140968"/>
            <a:ext cx="2952328" cy="1512610"/>
            <a:chOff x="755576" y="3551088"/>
            <a:chExt cx="2952328" cy="1512610"/>
          </a:xfrm>
        </p:grpSpPr>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551088"/>
              <a:ext cx="144016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ZoneTexte 20"/>
            <p:cNvSpPr txBox="1"/>
            <p:nvPr/>
          </p:nvSpPr>
          <p:spPr>
            <a:xfrm>
              <a:off x="755576" y="4725144"/>
              <a:ext cx="2952328" cy="338554"/>
            </a:xfrm>
            <a:prstGeom prst="rect">
              <a:avLst/>
            </a:prstGeom>
            <a:noFill/>
          </p:spPr>
          <p:txBody>
            <a:bodyPr wrap="square" rtlCol="0">
              <a:spAutoFit/>
            </a:bodyPr>
            <a:lstStyle/>
            <a:p>
              <a:r>
                <a:rPr lang="fr-FR" sz="1600" b="1" dirty="0" err="1" smtClean="0"/>
                <a:t>Competition</a:t>
              </a:r>
              <a:r>
                <a:rPr lang="fr-FR" sz="1600" b="1" dirty="0" smtClean="0"/>
                <a:t> Price: 1600 EUR</a:t>
              </a:r>
              <a:endParaRPr lang="fr-FR" sz="1600" b="1" dirty="0"/>
            </a:p>
          </p:txBody>
        </p:sp>
      </p:grpSp>
      <p:grpSp>
        <p:nvGrpSpPr>
          <p:cNvPr id="22" name="Groupe 21"/>
          <p:cNvGrpSpPr/>
          <p:nvPr/>
        </p:nvGrpSpPr>
        <p:grpSpPr>
          <a:xfrm>
            <a:off x="5652120" y="3365450"/>
            <a:ext cx="2952328" cy="1338208"/>
            <a:chOff x="6084168" y="3559546"/>
            <a:chExt cx="2952328" cy="1338208"/>
          </a:xfrm>
        </p:grpSpPr>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3559546"/>
              <a:ext cx="1030040" cy="103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ZoneTexte 23"/>
            <p:cNvSpPr txBox="1"/>
            <p:nvPr/>
          </p:nvSpPr>
          <p:spPr>
            <a:xfrm>
              <a:off x="6084168" y="4559200"/>
              <a:ext cx="2952328" cy="338554"/>
            </a:xfrm>
            <a:prstGeom prst="rect">
              <a:avLst/>
            </a:prstGeom>
            <a:noFill/>
          </p:spPr>
          <p:txBody>
            <a:bodyPr wrap="square" rtlCol="0">
              <a:spAutoFit/>
            </a:bodyPr>
            <a:lstStyle/>
            <a:p>
              <a:r>
                <a:rPr lang="fr-FR" sz="1600" b="1" dirty="0" err="1" smtClean="0"/>
                <a:t>Competition</a:t>
              </a:r>
              <a:r>
                <a:rPr lang="fr-FR" sz="1600" b="1" dirty="0" smtClean="0"/>
                <a:t> Price: 1400 EUR</a:t>
              </a:r>
              <a:endParaRPr lang="fr-FR" sz="1600" b="1" dirty="0"/>
            </a:p>
          </p:txBody>
        </p:sp>
      </p:grpSp>
      <p:grpSp>
        <p:nvGrpSpPr>
          <p:cNvPr id="25" name="Groupe 24"/>
          <p:cNvGrpSpPr/>
          <p:nvPr/>
        </p:nvGrpSpPr>
        <p:grpSpPr>
          <a:xfrm>
            <a:off x="2915816" y="3356992"/>
            <a:ext cx="2952328" cy="1748537"/>
            <a:chOff x="3347864" y="4065438"/>
            <a:chExt cx="2952328" cy="1748537"/>
          </a:xfrm>
        </p:grpSpPr>
        <p:sp>
          <p:nvSpPr>
            <p:cNvPr id="26" name="ZoneTexte 25"/>
            <p:cNvSpPr txBox="1"/>
            <p:nvPr/>
          </p:nvSpPr>
          <p:spPr>
            <a:xfrm>
              <a:off x="3347864" y="5229200"/>
              <a:ext cx="2952328" cy="584775"/>
            </a:xfrm>
            <a:prstGeom prst="rect">
              <a:avLst/>
            </a:prstGeom>
            <a:noFill/>
          </p:spPr>
          <p:txBody>
            <a:bodyPr wrap="square" rtlCol="0">
              <a:spAutoFit/>
            </a:bodyPr>
            <a:lstStyle/>
            <a:p>
              <a:pPr algn="ctr"/>
              <a:r>
                <a:rPr lang="fr-FR" sz="1600" b="1" dirty="0" smtClean="0"/>
                <a:t>Collusive Price: 1700 EUR</a:t>
              </a:r>
            </a:p>
            <a:p>
              <a:pPr algn="ctr"/>
              <a:r>
                <a:rPr lang="fr-FR" sz="1600" b="1" dirty="0" err="1" smtClean="0"/>
                <a:t>Higher</a:t>
              </a:r>
              <a:r>
                <a:rPr lang="fr-FR" sz="1600" b="1" dirty="0" smtClean="0"/>
                <a:t> Profits</a:t>
              </a:r>
              <a:endParaRPr lang="fr-FR" sz="1600" b="1" dirty="0"/>
            </a:p>
          </p:txBody>
        </p:sp>
        <p:sp>
          <p:nvSpPr>
            <p:cNvPr id="27" name="Flèche droite 26"/>
            <p:cNvSpPr/>
            <p:nvPr/>
          </p:nvSpPr>
          <p:spPr>
            <a:xfrm rot="21448972">
              <a:off x="3640226" y="4563353"/>
              <a:ext cx="936104" cy="453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droite 27"/>
            <p:cNvSpPr/>
            <p:nvPr/>
          </p:nvSpPr>
          <p:spPr>
            <a:xfrm rot="10800000">
              <a:off x="4972294" y="4513273"/>
              <a:ext cx="936104" cy="453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3851920" y="4065438"/>
              <a:ext cx="1752724" cy="369332"/>
            </a:xfrm>
            <a:prstGeom prst="rect">
              <a:avLst/>
            </a:prstGeom>
            <a:noFill/>
          </p:spPr>
          <p:txBody>
            <a:bodyPr wrap="square" rtlCol="0">
              <a:spAutoFit/>
            </a:bodyPr>
            <a:lstStyle/>
            <a:p>
              <a:pPr algn="ctr"/>
              <a:r>
                <a:rPr lang="fr-FR" b="1" dirty="0" smtClean="0"/>
                <a:t>COLLUSION</a:t>
              </a:r>
              <a:endParaRPr lang="fr-FR" b="1" dirty="0"/>
            </a:p>
          </p:txBody>
        </p:sp>
      </p:grpSp>
      <p:grpSp>
        <p:nvGrpSpPr>
          <p:cNvPr id="30" name="Groupe 29"/>
          <p:cNvGrpSpPr/>
          <p:nvPr/>
        </p:nvGrpSpPr>
        <p:grpSpPr>
          <a:xfrm>
            <a:off x="5804520" y="4725144"/>
            <a:ext cx="2952328" cy="1232847"/>
            <a:chOff x="6092552" y="4614690"/>
            <a:chExt cx="2952328" cy="1232847"/>
          </a:xfrm>
        </p:grpSpPr>
        <p:sp>
          <p:nvSpPr>
            <p:cNvPr id="31" name="ZoneTexte 30"/>
            <p:cNvSpPr txBox="1"/>
            <p:nvPr/>
          </p:nvSpPr>
          <p:spPr>
            <a:xfrm>
              <a:off x="6092552" y="5262762"/>
              <a:ext cx="2952328" cy="584775"/>
            </a:xfrm>
            <a:prstGeom prst="rect">
              <a:avLst/>
            </a:prstGeom>
            <a:noFill/>
          </p:spPr>
          <p:txBody>
            <a:bodyPr wrap="square" rtlCol="0">
              <a:spAutoFit/>
            </a:bodyPr>
            <a:lstStyle/>
            <a:p>
              <a:r>
                <a:rPr lang="fr-FR" sz="1600" b="1" dirty="0" err="1" smtClean="0"/>
                <a:t>Deviation</a:t>
              </a:r>
              <a:r>
                <a:rPr lang="fr-FR" sz="1600" b="1" dirty="0" smtClean="0"/>
                <a:t> Price: 1500 EUR</a:t>
              </a:r>
            </a:p>
            <a:p>
              <a:r>
                <a:rPr lang="fr-FR" sz="1600" b="1" dirty="0" err="1" smtClean="0"/>
                <a:t>Higher</a:t>
              </a:r>
              <a:r>
                <a:rPr lang="fr-FR" sz="1600" b="1" dirty="0" smtClean="0"/>
                <a:t> </a:t>
              </a:r>
              <a:r>
                <a:rPr lang="fr-FR" sz="1600" b="1" dirty="0" err="1" smtClean="0"/>
                <a:t>Market</a:t>
              </a:r>
              <a:r>
                <a:rPr lang="fr-FR" sz="1600" b="1" dirty="0" smtClean="0"/>
                <a:t> Share</a:t>
              </a:r>
              <a:endParaRPr lang="fr-FR" sz="1600" b="1" dirty="0"/>
            </a:p>
          </p:txBody>
        </p:sp>
        <p:sp>
          <p:nvSpPr>
            <p:cNvPr id="32" name="Flèche vers le bas 31"/>
            <p:cNvSpPr/>
            <p:nvPr/>
          </p:nvSpPr>
          <p:spPr>
            <a:xfrm>
              <a:off x="6804248" y="4614690"/>
              <a:ext cx="44301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e 34"/>
          <p:cNvGrpSpPr/>
          <p:nvPr/>
        </p:nvGrpSpPr>
        <p:grpSpPr>
          <a:xfrm>
            <a:off x="955222" y="4820195"/>
            <a:ext cx="2721008" cy="1065788"/>
            <a:chOff x="955222" y="4820195"/>
            <a:chExt cx="2721008" cy="1065788"/>
          </a:xfrm>
        </p:grpSpPr>
        <p:sp>
          <p:nvSpPr>
            <p:cNvPr id="33" name="Flèche droite 32"/>
            <p:cNvSpPr/>
            <p:nvPr/>
          </p:nvSpPr>
          <p:spPr>
            <a:xfrm rot="1985470">
              <a:off x="955222" y="4820195"/>
              <a:ext cx="1009179" cy="380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722496" y="5301208"/>
              <a:ext cx="1953734" cy="584775"/>
            </a:xfrm>
            <a:prstGeom prst="rect">
              <a:avLst/>
            </a:prstGeom>
            <a:noFill/>
          </p:spPr>
          <p:txBody>
            <a:bodyPr wrap="square" rtlCol="0">
              <a:spAutoFit/>
            </a:bodyPr>
            <a:lstStyle/>
            <a:p>
              <a:r>
                <a:rPr lang="fr-FR" sz="1600" b="1" dirty="0" smtClean="0"/>
                <a:t>PUNISHMENT</a:t>
              </a:r>
            </a:p>
            <a:p>
              <a:r>
                <a:rPr lang="fr-FR" sz="1600" b="1" dirty="0" smtClean="0"/>
                <a:t>Price </a:t>
              </a:r>
              <a:r>
                <a:rPr lang="fr-FR" sz="1600" b="1" dirty="0" err="1" smtClean="0"/>
                <a:t>war</a:t>
              </a:r>
              <a:r>
                <a:rPr lang="fr-FR" sz="1600" b="1" dirty="0" smtClean="0"/>
                <a:t>! 1200 EUR</a:t>
              </a:r>
              <a:endParaRPr lang="fr-FR" sz="1600" b="1" dirty="0"/>
            </a:p>
          </p:txBody>
        </p:sp>
      </p:grpSp>
    </p:spTree>
    <p:extLst>
      <p:ext uri="{BB962C8B-B14F-4D97-AF65-F5344CB8AC3E}">
        <p14:creationId xmlns:p14="http://schemas.microsoft.com/office/powerpoint/2010/main" val="340817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24" y="188640"/>
            <a:ext cx="7886700" cy="994172"/>
          </a:xfrm>
        </p:spPr>
        <p:txBody>
          <a:bodyPr>
            <a:normAutofit/>
          </a:bodyPr>
          <a:lstStyle/>
          <a:p>
            <a:r>
              <a:rPr lang="en-US" sz="3200" b="1" dirty="0" smtClean="0"/>
              <a:t>Algorithmic Collusion</a:t>
            </a:r>
            <a:endParaRPr lang="fr-BE" sz="3100" b="1" i="1" dirty="0"/>
          </a:p>
        </p:txBody>
      </p:sp>
      <p:sp>
        <p:nvSpPr>
          <p:cNvPr id="3" name="Content Placeholder 2"/>
          <p:cNvSpPr>
            <a:spLocks noGrp="1"/>
          </p:cNvSpPr>
          <p:nvPr>
            <p:ph idx="1"/>
          </p:nvPr>
        </p:nvSpPr>
        <p:spPr>
          <a:xfrm>
            <a:off x="628650" y="1340768"/>
            <a:ext cx="7886700" cy="4464496"/>
          </a:xfrm>
        </p:spPr>
        <p:txBody>
          <a:bodyPr>
            <a:normAutofit/>
          </a:bodyPr>
          <a:lstStyle/>
          <a:p>
            <a:r>
              <a:rPr lang="en-US" sz="2400" dirty="0" smtClean="0"/>
              <a:t>Advent of </a:t>
            </a:r>
            <a:r>
              <a:rPr lang="en-US" sz="2400" dirty="0" smtClean="0"/>
              <a:t>sophisticated AI </a:t>
            </a:r>
            <a:endParaRPr lang="en-US" sz="2400" dirty="0">
              <a:sym typeface="Wingdings" panose="05000000000000000000" pitchFamily="2" charset="2"/>
            </a:endParaRPr>
          </a:p>
          <a:p>
            <a:pPr lvl="1"/>
            <a:r>
              <a:rPr lang="en-US" sz="2000" dirty="0" smtClean="0">
                <a:sym typeface="Wingdings" panose="05000000000000000000" pitchFamily="2" charset="2"/>
              </a:rPr>
              <a:t>Increase occurrences of tacit collusions</a:t>
            </a:r>
          </a:p>
          <a:p>
            <a:pPr lvl="1"/>
            <a:endParaRPr lang="en-US" sz="2000" dirty="0" smtClean="0">
              <a:sym typeface="Wingdings" panose="05000000000000000000" pitchFamily="2" charset="2"/>
            </a:endParaRPr>
          </a:p>
          <a:p>
            <a:r>
              <a:rPr lang="en-US" sz="2400" dirty="0" smtClean="0">
                <a:sym typeface="Wingdings" panose="05000000000000000000" pitchFamily="2" charset="2"/>
              </a:rPr>
              <a:t>More transparent markets</a:t>
            </a:r>
          </a:p>
          <a:p>
            <a:pPr lvl="1"/>
            <a:r>
              <a:rPr lang="en-US" sz="2000" dirty="0" smtClean="0">
                <a:sym typeface="Wingdings" panose="05000000000000000000" pitchFamily="2" charset="2"/>
              </a:rPr>
              <a:t>Monitoring competitors’ prices easier</a:t>
            </a:r>
          </a:p>
          <a:p>
            <a:r>
              <a:rPr lang="en-US" sz="2400" dirty="0" smtClean="0">
                <a:sym typeface="Wingdings" panose="05000000000000000000" pitchFamily="2" charset="2"/>
              </a:rPr>
              <a:t>More sophisticated learning paradigms</a:t>
            </a:r>
          </a:p>
          <a:p>
            <a:pPr lvl="1"/>
            <a:r>
              <a:rPr lang="en-US" sz="2000" dirty="0" smtClean="0">
                <a:sym typeface="Wingdings" panose="05000000000000000000" pitchFamily="2" charset="2"/>
              </a:rPr>
              <a:t>Pricing algorithms learning how to adjust prices</a:t>
            </a:r>
          </a:p>
          <a:p>
            <a:pPr lvl="1"/>
            <a:r>
              <a:rPr lang="en-US" sz="2000" dirty="0" smtClean="0">
                <a:sym typeface="Wingdings" panose="05000000000000000000" pitchFamily="2" charset="2"/>
              </a:rPr>
              <a:t>Realize that Collusion  higher profits</a:t>
            </a:r>
          </a:p>
          <a:p>
            <a:endParaRPr lang="fr-FR" sz="900" dirty="0" smtClean="0"/>
          </a:p>
          <a:p>
            <a:r>
              <a:rPr lang="fr-FR" sz="2400" dirty="0" err="1" smtClean="0"/>
              <a:t>Algorithmic</a:t>
            </a:r>
            <a:r>
              <a:rPr lang="fr-FR" sz="2400" dirty="0" smtClean="0"/>
              <a:t> Collusion</a:t>
            </a:r>
          </a:p>
          <a:p>
            <a:pPr lvl="1"/>
            <a:r>
              <a:rPr lang="fr-FR" sz="2000" dirty="0" smtClean="0"/>
              <a:t>High up on agenda of </a:t>
            </a:r>
            <a:r>
              <a:rPr lang="fr-FR" sz="2000" dirty="0" err="1" smtClean="0"/>
              <a:t>scholars</a:t>
            </a:r>
            <a:r>
              <a:rPr lang="fr-FR" sz="2000" dirty="0" smtClean="0"/>
              <a:t> and </a:t>
            </a:r>
            <a:r>
              <a:rPr lang="fr-FR" sz="2000" dirty="0" err="1" smtClean="0"/>
              <a:t>institutional</a:t>
            </a:r>
            <a:r>
              <a:rPr lang="fr-FR" sz="2000" dirty="0" smtClean="0"/>
              <a:t> </a:t>
            </a:r>
            <a:r>
              <a:rPr lang="fr-FR" sz="2000" dirty="0" err="1" smtClean="0"/>
              <a:t>policy</a:t>
            </a:r>
            <a:r>
              <a:rPr lang="fr-FR" sz="2000" dirty="0" smtClean="0"/>
              <a:t> </a:t>
            </a:r>
            <a:r>
              <a:rPr lang="fr-FR" sz="2000" dirty="0" err="1" smtClean="0"/>
              <a:t>makers</a:t>
            </a:r>
            <a:endParaRPr lang="fr-FR" sz="2000" dirty="0" smtClean="0"/>
          </a:p>
          <a:p>
            <a:endParaRPr lang="fr-FR" dirty="0"/>
          </a:p>
        </p:txBody>
      </p:sp>
    </p:spTree>
    <p:extLst>
      <p:ext uri="{BB962C8B-B14F-4D97-AF65-F5344CB8AC3E}">
        <p14:creationId xmlns:p14="http://schemas.microsoft.com/office/powerpoint/2010/main" val="17225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886700" cy="1325563"/>
          </a:xfrm>
        </p:spPr>
        <p:txBody>
          <a:bodyPr/>
          <a:lstStyle/>
          <a:p>
            <a:r>
              <a:rPr lang="en-US" b="1" dirty="0" smtClean="0"/>
              <a:t>Agenda</a:t>
            </a:r>
            <a:endParaRPr lang="fr-BE" b="1" dirty="0"/>
          </a:p>
        </p:txBody>
      </p:sp>
      <p:sp>
        <p:nvSpPr>
          <p:cNvPr id="3" name="Content Placeholder 2"/>
          <p:cNvSpPr>
            <a:spLocks noGrp="1"/>
          </p:cNvSpPr>
          <p:nvPr>
            <p:ph idx="1"/>
          </p:nvPr>
        </p:nvSpPr>
        <p:spPr>
          <a:xfrm>
            <a:off x="628650" y="1442195"/>
            <a:ext cx="7886700" cy="3931022"/>
          </a:xfrm>
        </p:spPr>
        <p:txBody>
          <a:bodyPr>
            <a:normAutofit/>
          </a:bodyPr>
          <a:lstStyle/>
          <a:p>
            <a:pPr marL="342900" indent="-342900">
              <a:buAutoNum type="arabicPeriod"/>
            </a:pPr>
            <a:r>
              <a:rPr lang="en-US" sz="2000" dirty="0" smtClean="0"/>
              <a:t>Personal Background &amp; Research Group</a:t>
            </a:r>
          </a:p>
          <a:p>
            <a:pPr marL="342900" indent="-342900">
              <a:buAutoNum type="arabicPeriod"/>
            </a:pPr>
            <a:endParaRPr lang="en-US" sz="2000" dirty="0" smtClean="0"/>
          </a:p>
          <a:p>
            <a:pPr marL="342900" indent="-342900">
              <a:buAutoNum type="arabicPeriod"/>
            </a:pPr>
            <a:r>
              <a:rPr lang="en-US" sz="2000" dirty="0" smtClean="0"/>
              <a:t>Examples of AI &amp; Law</a:t>
            </a:r>
          </a:p>
          <a:p>
            <a:pPr marL="800100" lvl="1" indent="-342900">
              <a:buAutoNum type="arabicPeriod"/>
            </a:pPr>
            <a:r>
              <a:rPr lang="en-US" sz="1600" dirty="0" smtClean="0"/>
              <a:t>Criminal Law</a:t>
            </a:r>
          </a:p>
          <a:p>
            <a:pPr marL="800100" lvl="1" indent="-342900">
              <a:buAutoNum type="arabicPeriod"/>
            </a:pPr>
            <a:r>
              <a:rPr lang="en-US" sz="1600" dirty="0" smtClean="0"/>
              <a:t>Competition Law/Antitrust</a:t>
            </a:r>
          </a:p>
          <a:p>
            <a:pPr marL="342900" indent="-342900">
              <a:buAutoNum type="arabicPeriod"/>
            </a:pPr>
            <a:endParaRPr lang="en-US" sz="2000" dirty="0"/>
          </a:p>
          <a:p>
            <a:pPr marL="385763" indent="-385763">
              <a:lnSpc>
                <a:spcPct val="100000"/>
              </a:lnSpc>
              <a:buFont typeface="Arial" panose="020B0604020202020204" pitchFamily="34" charset="0"/>
              <a:buAutoNum type="arabicPeriod"/>
            </a:pPr>
            <a:r>
              <a:rPr lang="en-US" sz="2000" dirty="0" smtClean="0"/>
              <a:t>Algorithmic Collusion/Reinforcement Learning</a:t>
            </a:r>
            <a:endParaRPr lang="en-US" sz="2000" dirty="0"/>
          </a:p>
          <a:p>
            <a:pPr marL="457200" lvl="1" indent="0">
              <a:buNone/>
            </a:pPr>
            <a:endParaRPr lang="en-US" sz="1600" dirty="0"/>
          </a:p>
          <a:p>
            <a:pPr marL="457200" indent="-457200">
              <a:buFont typeface="+mj-lt"/>
              <a:buAutoNum type="arabicPeriod"/>
            </a:pPr>
            <a:r>
              <a:rPr lang="en-US" sz="2000" dirty="0" smtClean="0"/>
              <a:t>Legal, Ethical Implications of AI</a:t>
            </a:r>
          </a:p>
          <a:p>
            <a:pPr marL="457200" indent="-457200">
              <a:buFont typeface="+mj-lt"/>
              <a:buAutoNum type="arabicPeriod"/>
            </a:pPr>
            <a:endParaRPr lang="en-US" sz="2000" dirty="0" smtClean="0"/>
          </a:p>
          <a:p>
            <a:pPr lvl="1"/>
            <a:endParaRPr lang="en-US" dirty="0"/>
          </a:p>
        </p:txBody>
      </p:sp>
    </p:spTree>
    <p:extLst>
      <p:ext uri="{BB962C8B-B14F-4D97-AF65-F5344CB8AC3E}">
        <p14:creationId xmlns:p14="http://schemas.microsoft.com/office/powerpoint/2010/main" val="2578880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00819"/>
            <a:ext cx="7886700" cy="1325563"/>
          </a:xfrm>
        </p:spPr>
        <p:txBody>
          <a:bodyPr>
            <a:normAutofit/>
          </a:bodyPr>
          <a:lstStyle/>
          <a:p>
            <a:r>
              <a:rPr lang="fr-FR" sz="3200" b="1" dirty="0" err="1" smtClean="0"/>
              <a:t>Algorithmic</a:t>
            </a:r>
            <a:r>
              <a:rPr lang="fr-FR" sz="3200" b="1" dirty="0" smtClean="0"/>
              <a:t> Collusion (</a:t>
            </a:r>
            <a:r>
              <a:rPr lang="fr-FR" sz="3200" b="1" dirty="0" err="1" smtClean="0"/>
              <a:t>cont</a:t>
            </a:r>
            <a:r>
              <a:rPr lang="fr-FR" sz="3200" b="1" dirty="0" smtClean="0"/>
              <a:t>)</a:t>
            </a:r>
            <a:endParaRPr lang="fr-FR" sz="3200" b="1" dirty="0"/>
          </a:p>
        </p:txBody>
      </p:sp>
      <p:sp>
        <p:nvSpPr>
          <p:cNvPr id="3" name="Espace réservé du contenu 2"/>
          <p:cNvSpPr>
            <a:spLocks noGrp="1"/>
          </p:cNvSpPr>
          <p:nvPr>
            <p:ph idx="1"/>
          </p:nvPr>
        </p:nvSpPr>
        <p:spPr>
          <a:xfrm>
            <a:off x="539552" y="980728"/>
            <a:ext cx="7886700" cy="4351338"/>
          </a:xfrm>
        </p:spPr>
        <p:txBody>
          <a:bodyPr>
            <a:normAutofit lnSpcReduction="10000"/>
          </a:bodyPr>
          <a:lstStyle/>
          <a:p>
            <a:r>
              <a:rPr lang="en-US" sz="2400" dirty="0" smtClean="0"/>
              <a:t>Fundamental Question</a:t>
            </a:r>
          </a:p>
          <a:p>
            <a:pPr lvl="1"/>
            <a:r>
              <a:rPr lang="en-US" sz="2000" i="1" dirty="0" smtClean="0"/>
              <a:t>Can algorithms learn how to collude?</a:t>
            </a:r>
          </a:p>
          <a:p>
            <a:endParaRPr lang="en-US" sz="800" dirty="0" smtClean="0"/>
          </a:p>
          <a:p>
            <a:r>
              <a:rPr lang="en-US" sz="2400" dirty="0" smtClean="0"/>
              <a:t>Collusion</a:t>
            </a:r>
          </a:p>
          <a:p>
            <a:pPr lvl="1"/>
            <a:r>
              <a:rPr lang="en-US" sz="2000" dirty="0" smtClean="0"/>
              <a:t>Coordinating on prices</a:t>
            </a:r>
          </a:p>
          <a:p>
            <a:pPr lvl="1"/>
            <a:r>
              <a:rPr lang="en-US" sz="2000" dirty="0" smtClean="0"/>
              <a:t>Punishing deviators (reduce incentives to cheat)</a:t>
            </a:r>
          </a:p>
          <a:p>
            <a:pPr lvl="1"/>
            <a:endParaRPr lang="en-US" sz="2000" dirty="0"/>
          </a:p>
          <a:p>
            <a:r>
              <a:rPr lang="en-US" sz="2400" dirty="0" smtClean="0"/>
              <a:t>Algorithmic collusion demonstrated </a:t>
            </a:r>
          </a:p>
          <a:p>
            <a:pPr lvl="1"/>
            <a:r>
              <a:rPr lang="en-US" sz="2000" dirty="0" smtClean="0"/>
              <a:t>Zhou et al. (2018)</a:t>
            </a:r>
          </a:p>
          <a:p>
            <a:pPr lvl="1"/>
            <a:r>
              <a:rPr lang="en-US" sz="2000" dirty="0" smtClean="0"/>
              <a:t>Klein et al. (2018)</a:t>
            </a:r>
          </a:p>
          <a:p>
            <a:pPr lvl="1"/>
            <a:endParaRPr lang="en-US" sz="2000" dirty="0"/>
          </a:p>
          <a:p>
            <a:r>
              <a:rPr lang="en-US" dirty="0" smtClean="0"/>
              <a:t>But…</a:t>
            </a:r>
          </a:p>
          <a:p>
            <a:pPr lvl="1"/>
            <a:endParaRPr lang="en-US" sz="2000" dirty="0"/>
          </a:p>
          <a:p>
            <a:pPr lvl="1"/>
            <a:endParaRPr lang="en-US" sz="2000" i="1" dirty="0"/>
          </a:p>
        </p:txBody>
      </p:sp>
    </p:spTree>
    <p:extLst>
      <p:ext uri="{BB962C8B-B14F-4D97-AF65-F5344CB8AC3E}">
        <p14:creationId xmlns:p14="http://schemas.microsoft.com/office/powerpoint/2010/main" val="209583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00819"/>
            <a:ext cx="7886700" cy="1325563"/>
          </a:xfrm>
        </p:spPr>
        <p:txBody>
          <a:bodyPr>
            <a:normAutofit/>
          </a:bodyPr>
          <a:lstStyle/>
          <a:p>
            <a:r>
              <a:rPr lang="fr-FR" sz="3200" b="1" dirty="0" err="1" smtClean="0"/>
              <a:t>Algorithmic</a:t>
            </a:r>
            <a:r>
              <a:rPr lang="fr-FR" sz="3200" b="1" dirty="0" smtClean="0"/>
              <a:t> Collusion (</a:t>
            </a:r>
            <a:r>
              <a:rPr lang="fr-FR" sz="3200" b="1" dirty="0" err="1" smtClean="0"/>
              <a:t>cont</a:t>
            </a:r>
            <a:r>
              <a:rPr lang="fr-FR" sz="3200" b="1" dirty="0" smtClean="0"/>
              <a:t>)</a:t>
            </a:r>
            <a:endParaRPr lang="fr-FR" sz="3200" b="1" dirty="0"/>
          </a:p>
        </p:txBody>
      </p:sp>
      <p:sp>
        <p:nvSpPr>
          <p:cNvPr id="3" name="Espace réservé du contenu 2"/>
          <p:cNvSpPr>
            <a:spLocks noGrp="1"/>
          </p:cNvSpPr>
          <p:nvPr>
            <p:ph idx="1"/>
          </p:nvPr>
        </p:nvSpPr>
        <p:spPr>
          <a:xfrm>
            <a:off x="539552" y="980728"/>
            <a:ext cx="7886700" cy="4351338"/>
          </a:xfrm>
        </p:spPr>
        <p:txBody>
          <a:bodyPr>
            <a:normAutofit/>
          </a:bodyPr>
          <a:lstStyle/>
          <a:p>
            <a:r>
              <a:rPr lang="en-US" sz="2400" dirty="0" smtClean="0"/>
              <a:t>Simplified duopolistic environment</a:t>
            </a:r>
          </a:p>
          <a:p>
            <a:pPr lvl="1"/>
            <a:r>
              <a:rPr lang="en-US" sz="2000" dirty="0" smtClean="0">
                <a:sym typeface="Wingdings" panose="05000000000000000000" pitchFamily="2" charset="2"/>
              </a:rPr>
              <a:t>Real-life </a:t>
            </a:r>
            <a:r>
              <a:rPr lang="en-US" sz="2000" dirty="0" err="1" smtClean="0">
                <a:sym typeface="Wingdings" panose="05000000000000000000" pitchFamily="2" charset="2"/>
              </a:rPr>
              <a:t>oligopolist</a:t>
            </a:r>
            <a:endParaRPr lang="en-US" sz="2000" dirty="0" smtClean="0">
              <a:sym typeface="Wingdings" panose="05000000000000000000" pitchFamily="2" charset="2"/>
            </a:endParaRPr>
          </a:p>
          <a:p>
            <a:pPr lvl="1"/>
            <a:endParaRPr lang="en-US" sz="2000" dirty="0" smtClean="0"/>
          </a:p>
          <a:p>
            <a:r>
              <a:rPr lang="en-US" sz="2400" dirty="0" smtClean="0"/>
              <a:t>Algorithms (agents) follow pre-defined strategies</a:t>
            </a:r>
          </a:p>
          <a:p>
            <a:pPr lvl="1"/>
            <a:r>
              <a:rPr lang="en-US" sz="2000" dirty="0" smtClean="0"/>
              <a:t>No autonomous learning of behavior</a:t>
            </a:r>
            <a:endParaRPr lang="en-US" sz="2000" dirty="0"/>
          </a:p>
          <a:p>
            <a:pPr lvl="1"/>
            <a:r>
              <a:rPr lang="en-US" sz="2000" dirty="0" smtClean="0">
                <a:sym typeface="Wingdings" panose="05000000000000000000" pitchFamily="2" charset="2"/>
              </a:rPr>
              <a:t>E.g. in Zhou et al. (2018)</a:t>
            </a:r>
          </a:p>
          <a:p>
            <a:pPr lvl="2"/>
            <a:r>
              <a:rPr lang="en-US" dirty="0" smtClean="0">
                <a:sym typeface="Wingdings" panose="05000000000000000000" pitchFamily="2" charset="2"/>
              </a:rPr>
              <a:t>Zero-Determinant (ZD) strategy  in Iterated Prisoner’s Dilemma</a:t>
            </a:r>
          </a:p>
          <a:p>
            <a:pPr lvl="2"/>
            <a:r>
              <a:rPr lang="en-US" sz="2000" dirty="0" smtClean="0"/>
              <a:t>ZD strategy coerces opponent to cooperate fully</a:t>
            </a:r>
            <a:endParaRPr lang="en-US" sz="2000" dirty="0"/>
          </a:p>
          <a:p>
            <a:pPr lvl="1"/>
            <a:endParaRPr lang="en-US" sz="2000"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365104"/>
            <a:ext cx="34956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941168"/>
            <a:ext cx="49625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217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77093"/>
            <a:ext cx="7886700" cy="903635"/>
          </a:xfrm>
        </p:spPr>
        <p:txBody>
          <a:bodyPr>
            <a:normAutofit/>
          </a:bodyPr>
          <a:lstStyle/>
          <a:p>
            <a:r>
              <a:rPr lang="fr-FR" sz="3200" b="1" dirty="0" err="1"/>
              <a:t>Algorithmic</a:t>
            </a:r>
            <a:r>
              <a:rPr lang="fr-FR" sz="3200" b="1" dirty="0"/>
              <a:t> </a:t>
            </a:r>
            <a:r>
              <a:rPr lang="fr-FR" sz="3200" b="1" dirty="0" smtClean="0"/>
              <a:t>Collusion (</a:t>
            </a:r>
            <a:r>
              <a:rPr lang="fr-FR" sz="3200" b="1" dirty="0" err="1" smtClean="0"/>
              <a:t>cont</a:t>
            </a:r>
            <a:r>
              <a:rPr lang="fr-FR" sz="3200" b="1" dirty="0" smtClean="0"/>
              <a:t>)</a:t>
            </a:r>
            <a:endParaRPr lang="fr-FR" sz="3200" b="1" dirty="0"/>
          </a:p>
        </p:txBody>
      </p:sp>
      <p:sp>
        <p:nvSpPr>
          <p:cNvPr id="3" name="Espace réservé du contenu 2"/>
          <p:cNvSpPr>
            <a:spLocks noGrp="1"/>
          </p:cNvSpPr>
          <p:nvPr>
            <p:ph idx="1"/>
          </p:nvPr>
        </p:nvSpPr>
        <p:spPr>
          <a:xfrm>
            <a:off x="628650" y="1124744"/>
            <a:ext cx="7886700" cy="4783386"/>
          </a:xfrm>
        </p:spPr>
        <p:txBody>
          <a:bodyPr>
            <a:normAutofit/>
          </a:bodyPr>
          <a:lstStyle/>
          <a:p>
            <a:pPr lvl="0"/>
            <a:r>
              <a:rPr lang="fr-BE" sz="2400" dirty="0" smtClean="0"/>
              <a:t>Can </a:t>
            </a:r>
            <a:r>
              <a:rPr lang="fr-BE" sz="2400" dirty="0" err="1" smtClean="0"/>
              <a:t>algorithms</a:t>
            </a:r>
            <a:r>
              <a:rPr lang="fr-BE" sz="2400" dirty="0" smtClean="0"/>
              <a:t> collude?</a:t>
            </a:r>
          </a:p>
          <a:p>
            <a:pPr lvl="1"/>
            <a:r>
              <a:rPr lang="fr-BE" sz="2000" dirty="0" err="1" smtClean="0"/>
              <a:t>Still</a:t>
            </a:r>
            <a:r>
              <a:rPr lang="fr-BE" sz="2000" dirty="0" smtClean="0"/>
              <a:t> an open </a:t>
            </a:r>
            <a:r>
              <a:rPr lang="fr-BE" sz="2000" dirty="0" err="1" smtClean="0"/>
              <a:t>research</a:t>
            </a:r>
            <a:r>
              <a:rPr lang="fr-BE" sz="2000" dirty="0" smtClean="0"/>
              <a:t> question</a:t>
            </a:r>
          </a:p>
          <a:p>
            <a:pPr lvl="1"/>
            <a:r>
              <a:rPr lang="fr-BE" sz="2000" dirty="0" err="1" smtClean="0"/>
              <a:t>Addressed</a:t>
            </a:r>
            <a:r>
              <a:rPr lang="fr-BE" sz="2000" dirty="0" smtClean="0"/>
              <a:t> by large consortium: AI, Law, &amp; </a:t>
            </a:r>
            <a:r>
              <a:rPr lang="fr-BE" sz="2000" dirty="0" err="1" smtClean="0"/>
              <a:t>Economics</a:t>
            </a:r>
            <a:endParaRPr lang="fr-BE" sz="2000" dirty="0" smtClean="0"/>
          </a:p>
          <a:p>
            <a:pPr lvl="1"/>
            <a:endParaRPr lang="fr-BE" sz="2000" dirty="0" smtClean="0"/>
          </a:p>
          <a:p>
            <a:pPr lvl="1"/>
            <a:r>
              <a:rPr lang="fr-BE" sz="2000" dirty="0" err="1" smtClean="0"/>
              <a:t>See</a:t>
            </a:r>
            <a:r>
              <a:rPr lang="fr-BE" sz="2000" dirty="0" smtClean="0"/>
              <a:t> </a:t>
            </a:r>
            <a:r>
              <a:rPr lang="fr-BE" sz="2000" dirty="0" err="1" smtClean="0"/>
              <a:t>Ittoo</a:t>
            </a:r>
            <a:r>
              <a:rPr lang="fr-BE" sz="2000" dirty="0" smtClean="0"/>
              <a:t> &amp; Petit, 2017</a:t>
            </a:r>
          </a:p>
          <a:p>
            <a:pPr lvl="1"/>
            <a:endParaRPr lang="fr-BE" dirty="0" smtClean="0"/>
          </a:p>
          <a:p>
            <a:endParaRPr lang="en-US" dirty="0"/>
          </a:p>
          <a:p>
            <a:endParaRPr lang="en-US" dirty="0"/>
          </a:p>
        </p:txBody>
      </p:sp>
    </p:spTree>
    <p:extLst>
      <p:ext uri="{BB962C8B-B14F-4D97-AF65-F5344CB8AC3E}">
        <p14:creationId xmlns:p14="http://schemas.microsoft.com/office/powerpoint/2010/main" val="4028884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Algorithmic Collusion (</a:t>
            </a:r>
            <a:r>
              <a:rPr lang="en-US" dirty="0" err="1" smtClean="0"/>
              <a:t>cont</a:t>
            </a:r>
            <a:r>
              <a:rPr lang="en-US" dirty="0" smtClean="0"/>
              <a:t>)</a:t>
            </a:r>
            <a:endParaRPr lang="en-US" dirty="0"/>
          </a:p>
        </p:txBody>
      </p:sp>
      <p:sp>
        <p:nvSpPr>
          <p:cNvPr id="3" name="Espace réservé du contenu 2"/>
          <p:cNvSpPr>
            <a:spLocks noGrp="1"/>
          </p:cNvSpPr>
          <p:nvPr>
            <p:ph idx="1"/>
          </p:nvPr>
        </p:nvSpPr>
        <p:spPr/>
        <p:txBody>
          <a:bodyPr/>
          <a:lstStyle/>
          <a:p>
            <a:r>
              <a:rPr lang="fr-BE" sz="2400" dirty="0" err="1"/>
              <a:t>Reinforcement</a:t>
            </a:r>
            <a:r>
              <a:rPr lang="fr-BE" sz="2400" dirty="0"/>
              <a:t> Learning (RL) </a:t>
            </a:r>
            <a:r>
              <a:rPr lang="fr-BE" sz="2400" dirty="0" err="1"/>
              <a:t>Approach</a:t>
            </a:r>
            <a:endParaRPr lang="fr-BE" sz="2400" dirty="0"/>
          </a:p>
          <a:p>
            <a:pPr lvl="1"/>
            <a:r>
              <a:rPr lang="fr-BE" sz="2000" dirty="0"/>
              <a:t>Class of AI </a:t>
            </a:r>
            <a:r>
              <a:rPr lang="fr-BE" sz="2000" dirty="0" err="1"/>
              <a:t>methods</a:t>
            </a:r>
            <a:endParaRPr lang="fr-BE" sz="2000" dirty="0"/>
          </a:p>
          <a:p>
            <a:pPr lvl="1"/>
            <a:endParaRPr lang="fr-BE" sz="800" dirty="0"/>
          </a:p>
          <a:p>
            <a:r>
              <a:rPr lang="fr-BE" dirty="0" err="1"/>
              <a:t>Algorithms</a:t>
            </a:r>
            <a:r>
              <a:rPr lang="fr-BE" dirty="0"/>
              <a:t>/Agents </a:t>
            </a:r>
            <a:r>
              <a:rPr lang="fr-BE" dirty="0" err="1"/>
              <a:t>interact</a:t>
            </a:r>
            <a:r>
              <a:rPr lang="fr-BE" dirty="0"/>
              <a:t> </a:t>
            </a:r>
            <a:r>
              <a:rPr lang="fr-BE" dirty="0" err="1"/>
              <a:t>with</a:t>
            </a:r>
            <a:r>
              <a:rPr lang="fr-BE" dirty="0"/>
              <a:t> </a:t>
            </a:r>
            <a:r>
              <a:rPr lang="fr-BE" dirty="0" err="1"/>
              <a:t>environment</a:t>
            </a:r>
            <a:endParaRPr lang="fr-BE" dirty="0"/>
          </a:p>
          <a:p>
            <a:pPr lvl="1"/>
            <a:r>
              <a:rPr lang="fr-BE" sz="2000" dirty="0" err="1"/>
              <a:t>Perform</a:t>
            </a:r>
            <a:r>
              <a:rPr lang="fr-BE" sz="2000" dirty="0"/>
              <a:t> actions, </a:t>
            </a:r>
            <a:r>
              <a:rPr lang="fr-BE" sz="2000" dirty="0" err="1"/>
              <a:t>e.g</a:t>
            </a:r>
            <a:r>
              <a:rPr lang="fr-BE" sz="2000" dirty="0"/>
              <a:t>. </a:t>
            </a:r>
            <a:r>
              <a:rPr lang="fr-BE" sz="2000" dirty="0" err="1"/>
              <a:t>increase</a:t>
            </a:r>
            <a:r>
              <a:rPr lang="fr-BE" sz="2000" dirty="0"/>
              <a:t>, </a:t>
            </a:r>
            <a:r>
              <a:rPr lang="fr-BE" sz="2000" dirty="0" err="1"/>
              <a:t>decrease</a:t>
            </a:r>
            <a:r>
              <a:rPr lang="fr-BE" sz="2000" dirty="0"/>
              <a:t>, </a:t>
            </a:r>
            <a:r>
              <a:rPr lang="fr-BE" sz="2000" dirty="0" err="1"/>
              <a:t>maintain</a:t>
            </a:r>
            <a:r>
              <a:rPr lang="fr-BE" sz="2000" dirty="0"/>
              <a:t> </a:t>
            </a:r>
            <a:r>
              <a:rPr lang="fr-BE" sz="2000" dirty="0" err="1"/>
              <a:t>price</a:t>
            </a:r>
            <a:endParaRPr lang="fr-BE" sz="2000" dirty="0"/>
          </a:p>
          <a:p>
            <a:pPr lvl="1"/>
            <a:r>
              <a:rPr lang="fr-BE" sz="2000" dirty="0"/>
              <a:t>Actions </a:t>
            </a:r>
            <a:r>
              <a:rPr lang="fr-BE" sz="2000" dirty="0" err="1"/>
              <a:t>result</a:t>
            </a:r>
            <a:r>
              <a:rPr lang="fr-BE" sz="2000" dirty="0"/>
              <a:t> in state transitions</a:t>
            </a:r>
          </a:p>
          <a:p>
            <a:pPr lvl="1"/>
            <a:r>
              <a:rPr lang="fr-BE" sz="2000" dirty="0"/>
              <a:t>Goal: </a:t>
            </a:r>
            <a:r>
              <a:rPr lang="fr-BE" sz="2000" dirty="0" err="1"/>
              <a:t>Learn</a:t>
            </a:r>
            <a:r>
              <a:rPr lang="fr-BE" sz="2000" dirty="0"/>
              <a:t> action </a:t>
            </a:r>
            <a:r>
              <a:rPr lang="fr-BE" sz="2000" dirty="0" err="1"/>
              <a:t>sequences</a:t>
            </a:r>
            <a:r>
              <a:rPr lang="fr-BE" sz="2000" dirty="0"/>
              <a:t> </a:t>
            </a:r>
            <a:r>
              <a:rPr lang="fr-BE" sz="2000" dirty="0" err="1"/>
              <a:t>yielding</a:t>
            </a:r>
            <a:r>
              <a:rPr lang="fr-BE" sz="2000" dirty="0"/>
              <a:t> </a:t>
            </a:r>
            <a:r>
              <a:rPr lang="fr-BE" sz="2000" dirty="0" err="1"/>
              <a:t>highest</a:t>
            </a:r>
            <a:r>
              <a:rPr lang="fr-BE" sz="2000" dirty="0"/>
              <a:t> </a:t>
            </a:r>
            <a:r>
              <a:rPr lang="fr-BE" sz="2000" dirty="0" err="1"/>
              <a:t>rewards</a:t>
            </a:r>
            <a:r>
              <a:rPr lang="fr-BE" sz="2000" dirty="0"/>
              <a:t>, </a:t>
            </a:r>
            <a:r>
              <a:rPr lang="fr-BE" sz="2000" dirty="0" err="1"/>
              <a:t>e.g</a:t>
            </a:r>
            <a:r>
              <a:rPr lang="fr-BE" sz="2000" dirty="0"/>
              <a:t>. profits</a:t>
            </a:r>
          </a:p>
          <a:p>
            <a:endParaRPr lang="en-US" dirty="0"/>
          </a:p>
        </p:txBody>
      </p:sp>
    </p:spTree>
    <p:extLst>
      <p:ext uri="{BB962C8B-B14F-4D97-AF65-F5344CB8AC3E}">
        <p14:creationId xmlns:p14="http://schemas.microsoft.com/office/powerpoint/2010/main" val="186865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77093"/>
            <a:ext cx="7886700" cy="903635"/>
          </a:xfrm>
        </p:spPr>
        <p:txBody>
          <a:bodyPr>
            <a:normAutofit/>
          </a:bodyPr>
          <a:lstStyle/>
          <a:p>
            <a:r>
              <a:rPr lang="fr-FR" sz="3200" b="1" dirty="0" err="1"/>
              <a:t>Algorithmic</a:t>
            </a:r>
            <a:r>
              <a:rPr lang="fr-FR" sz="3200" b="1" dirty="0"/>
              <a:t> </a:t>
            </a:r>
            <a:r>
              <a:rPr lang="fr-FR" sz="3200" b="1" dirty="0" smtClean="0"/>
              <a:t>Collusion (</a:t>
            </a:r>
            <a:r>
              <a:rPr lang="fr-FR" sz="3200" b="1" dirty="0" err="1" smtClean="0"/>
              <a:t>cont</a:t>
            </a:r>
            <a:r>
              <a:rPr lang="fr-FR" sz="3200" b="1" dirty="0" smtClean="0"/>
              <a:t>)</a:t>
            </a:r>
            <a:endParaRPr lang="fr-FR" sz="3200" b="1" dirty="0"/>
          </a:p>
        </p:txBody>
      </p:sp>
      <p:sp>
        <p:nvSpPr>
          <p:cNvPr id="3" name="Espace réservé du contenu 2"/>
          <p:cNvSpPr>
            <a:spLocks noGrp="1"/>
          </p:cNvSpPr>
          <p:nvPr>
            <p:ph idx="1"/>
          </p:nvPr>
        </p:nvSpPr>
        <p:spPr>
          <a:xfrm>
            <a:off x="628650" y="1124744"/>
            <a:ext cx="7886700" cy="4783386"/>
          </a:xfrm>
        </p:spPr>
        <p:txBody>
          <a:bodyPr>
            <a:normAutofit/>
          </a:bodyPr>
          <a:lstStyle/>
          <a:p>
            <a:pPr lvl="1"/>
            <a:endParaRPr lang="fr-BE" dirty="0" smtClean="0"/>
          </a:p>
          <a:p>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80728"/>
            <a:ext cx="701040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49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62500" lnSpcReduction="20000"/>
          </a:bodyPr>
          <a:lstStyle/>
          <a:p>
            <a:pPr lvl="0"/>
            <a:r>
              <a:rPr lang="en-GB" b="1" u="sng" dirty="0"/>
              <a:t>Overview of Reinforcement Learning</a:t>
            </a:r>
            <a:endParaRPr lang="en-US" dirty="0"/>
          </a:p>
          <a:p>
            <a:r>
              <a:rPr lang="en-GB" dirty="0"/>
              <a:t>Our study focuses on reinforcement learning algorithms. RL is a suitable framework to study the interaction of profit maximizing algorithmic agents because it shares many analogies with the situation of </a:t>
            </a:r>
            <a:r>
              <a:rPr lang="en-GB" dirty="0" err="1"/>
              <a:t>oligopolists</a:t>
            </a:r>
            <a:r>
              <a:rPr lang="en-GB" dirty="0"/>
              <a:t> in markets: </a:t>
            </a:r>
            <a:endParaRPr lang="en-US" dirty="0"/>
          </a:p>
          <a:p>
            <a:r>
              <a:rPr lang="en-GB" dirty="0"/>
              <a:t> </a:t>
            </a:r>
            <a:endParaRPr lang="en-US" dirty="0"/>
          </a:p>
          <a:p>
            <a:pPr lvl="0"/>
            <a:r>
              <a:rPr lang="en-GB" dirty="0"/>
              <a:t>RL is a trial-and-error approach. With RL, a pricing agent thus has to try different strategies (policies/actions) before deciding which one to choose</a:t>
            </a:r>
            <a:endParaRPr lang="en-US" dirty="0"/>
          </a:p>
          <a:p>
            <a:pPr lvl="0"/>
            <a:r>
              <a:rPr lang="en-GB" dirty="0"/>
              <a:t>A RL pricing agent faces an exploration v exploitation </a:t>
            </a:r>
            <a:r>
              <a:rPr lang="en-GB" dirty="0" err="1"/>
              <a:t>tradeoff</a:t>
            </a:r>
            <a:r>
              <a:rPr lang="en-GB" dirty="0"/>
              <a:t> in choosing the next action, which can be compared to pricing </a:t>
            </a:r>
            <a:r>
              <a:rPr lang="en-GB" dirty="0" err="1"/>
              <a:t>tradeoffs</a:t>
            </a:r>
            <a:r>
              <a:rPr lang="en-GB" dirty="0"/>
              <a:t> in oligopoly markets</a:t>
            </a:r>
            <a:endParaRPr lang="en-US" dirty="0"/>
          </a:p>
          <a:p>
            <a:pPr lvl="0"/>
            <a:r>
              <a:rPr lang="en-GB" dirty="0"/>
              <a:t>Rewards are delayed as a RL pricing agent does not immediately know whether it chose the best policy (i.e. whether they took the most “</a:t>
            </a:r>
            <a:r>
              <a:rPr lang="en-GB" i="1" dirty="0"/>
              <a:t>optimal</a:t>
            </a:r>
            <a:r>
              <a:rPr lang="en-GB" dirty="0"/>
              <a:t>” action), in line with the idea that prices on markets do not adjust instantly</a:t>
            </a:r>
            <a:endParaRPr lang="en-US" dirty="0"/>
          </a:p>
          <a:p>
            <a:pPr lvl="0"/>
            <a:r>
              <a:rPr lang="en-GB" dirty="0"/>
              <a:t>A RL pricing agent tries to learn the best actions to outperform its opponents or to reach a consensus (Nash equilibrium of tacit collusion). In that respect, RL encourages or discourages certain actions via positive or negative feedback</a:t>
            </a:r>
            <a:endParaRPr lang="en-US" dirty="0"/>
          </a:p>
          <a:p>
            <a:endParaRPr lang="fr-FR" dirty="0"/>
          </a:p>
        </p:txBody>
      </p:sp>
    </p:spTree>
    <p:extLst>
      <p:ext uri="{BB962C8B-B14F-4D97-AF65-F5344CB8AC3E}">
        <p14:creationId xmlns:p14="http://schemas.microsoft.com/office/powerpoint/2010/main" val="3400895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77093"/>
            <a:ext cx="7886700" cy="903635"/>
          </a:xfrm>
        </p:spPr>
        <p:txBody>
          <a:bodyPr>
            <a:normAutofit/>
          </a:bodyPr>
          <a:lstStyle/>
          <a:p>
            <a:r>
              <a:rPr lang="fr-FR" sz="3200" b="1" dirty="0" err="1"/>
              <a:t>Algorithmic</a:t>
            </a:r>
            <a:r>
              <a:rPr lang="fr-FR" sz="3200" b="1" dirty="0"/>
              <a:t> </a:t>
            </a:r>
            <a:r>
              <a:rPr lang="fr-FR" sz="3200" b="1" dirty="0" smtClean="0"/>
              <a:t>Collusion (</a:t>
            </a:r>
            <a:r>
              <a:rPr lang="fr-FR" sz="3200" b="1" dirty="0" err="1" smtClean="0"/>
              <a:t>cont</a:t>
            </a:r>
            <a:r>
              <a:rPr lang="fr-FR" sz="3200" b="1" dirty="0" smtClean="0"/>
              <a:t>)</a:t>
            </a:r>
            <a:endParaRPr lang="fr-FR" sz="3200" b="1" dirty="0"/>
          </a:p>
        </p:txBody>
      </p:sp>
      <p:sp>
        <p:nvSpPr>
          <p:cNvPr id="3" name="Espace réservé du contenu 2"/>
          <p:cNvSpPr>
            <a:spLocks noGrp="1"/>
          </p:cNvSpPr>
          <p:nvPr>
            <p:ph idx="1"/>
          </p:nvPr>
        </p:nvSpPr>
        <p:spPr>
          <a:xfrm>
            <a:off x="628650" y="1124744"/>
            <a:ext cx="7886700" cy="4783386"/>
          </a:xfrm>
        </p:spPr>
        <p:txBody>
          <a:bodyPr>
            <a:normAutofit/>
          </a:bodyPr>
          <a:lstStyle/>
          <a:p>
            <a:pPr lvl="0"/>
            <a:r>
              <a:rPr lang="fr-BE" sz="2400" dirty="0" smtClean="0"/>
              <a:t>Q-Learning for RL</a:t>
            </a:r>
          </a:p>
          <a:p>
            <a:pPr lvl="1"/>
            <a:r>
              <a:rPr lang="fr-BE" sz="2000" dirty="0" err="1" smtClean="0"/>
              <a:t>Commonly</a:t>
            </a:r>
            <a:r>
              <a:rPr lang="fr-BE" sz="2000" dirty="0" smtClean="0"/>
              <a:t> </a:t>
            </a:r>
            <a:r>
              <a:rPr lang="fr-BE" sz="2000" dirty="0" err="1" smtClean="0"/>
              <a:t>employed</a:t>
            </a:r>
            <a:r>
              <a:rPr lang="fr-BE" sz="2000" dirty="0" smtClean="0"/>
              <a:t> (cellular </a:t>
            </a:r>
            <a:r>
              <a:rPr lang="fr-BE" sz="2000" dirty="0" err="1" smtClean="0"/>
              <a:t>channel</a:t>
            </a:r>
            <a:r>
              <a:rPr lang="fr-BE" sz="2000" dirty="0" smtClean="0"/>
              <a:t> allocation, </a:t>
            </a:r>
            <a:r>
              <a:rPr lang="fr-BE" sz="2000" dirty="0" err="1" smtClean="0"/>
              <a:t>robotic</a:t>
            </a:r>
            <a:r>
              <a:rPr lang="fr-BE" sz="2000" dirty="0" smtClean="0"/>
              <a:t> control, </a:t>
            </a:r>
            <a:r>
              <a:rPr lang="fr-BE" sz="2000" dirty="0" err="1" smtClean="0"/>
              <a:t>wholesale</a:t>
            </a:r>
            <a:r>
              <a:rPr lang="fr-BE" sz="2000" dirty="0" smtClean="0"/>
              <a:t> </a:t>
            </a:r>
            <a:r>
              <a:rPr lang="fr-BE" sz="2000" dirty="0" err="1" smtClean="0"/>
              <a:t>electricity</a:t>
            </a:r>
            <a:r>
              <a:rPr lang="fr-BE" sz="2000" dirty="0" smtClean="0"/>
              <a:t> </a:t>
            </a:r>
            <a:r>
              <a:rPr lang="fr-BE" sz="2000" dirty="0" err="1" smtClean="0"/>
              <a:t>market</a:t>
            </a:r>
            <a:r>
              <a:rPr lang="fr-BE" sz="2000" dirty="0" smtClean="0"/>
              <a:t>)</a:t>
            </a:r>
          </a:p>
          <a:p>
            <a:endParaRPr lang="fr-BE" sz="800" dirty="0" smtClean="0"/>
          </a:p>
          <a:p>
            <a:r>
              <a:rPr lang="fr-BE" sz="2400" dirty="0" smtClean="0"/>
              <a:t>Q-value at the </a:t>
            </a:r>
            <a:r>
              <a:rPr lang="fr-BE" sz="2400" dirty="0" err="1" smtClean="0"/>
              <a:t>core</a:t>
            </a:r>
            <a:r>
              <a:rPr lang="fr-BE" sz="2400" dirty="0" smtClean="0"/>
              <a:t> of </a:t>
            </a:r>
            <a:r>
              <a:rPr lang="fr-BE" sz="2400" dirty="0" err="1" smtClean="0"/>
              <a:t>Q-learning</a:t>
            </a:r>
            <a:endParaRPr lang="fr-BE" sz="2400" dirty="0" smtClean="0"/>
          </a:p>
          <a:p>
            <a:pPr lvl="1"/>
            <a:r>
              <a:rPr lang="fr-BE" sz="2000" dirty="0" err="1" smtClean="0"/>
              <a:t>Expected</a:t>
            </a:r>
            <a:r>
              <a:rPr lang="fr-BE" sz="2000" dirty="0" smtClean="0"/>
              <a:t> total </a:t>
            </a:r>
            <a:r>
              <a:rPr lang="fr-BE" sz="2000" dirty="0" err="1" smtClean="0"/>
              <a:t>reward</a:t>
            </a:r>
            <a:r>
              <a:rPr lang="fr-BE" sz="2000" dirty="0" smtClean="0"/>
              <a:t>, </a:t>
            </a:r>
            <a:r>
              <a:rPr lang="fr-BE" sz="2000" i="1" dirty="0" smtClean="0"/>
              <a:t>r,</a:t>
            </a:r>
            <a:r>
              <a:rPr lang="fr-BE" sz="2000" dirty="0" smtClean="0"/>
              <a:t>, </a:t>
            </a:r>
            <a:r>
              <a:rPr lang="fr-BE" sz="2000" dirty="0" err="1" smtClean="0"/>
              <a:t>e.g</a:t>
            </a:r>
            <a:r>
              <a:rPr lang="fr-BE" sz="2000" dirty="0" smtClean="0"/>
              <a:t>. profit</a:t>
            </a:r>
          </a:p>
          <a:p>
            <a:pPr lvl="1"/>
            <a:r>
              <a:rPr lang="fr-BE" sz="2000" dirty="0" err="1" smtClean="0"/>
              <a:t>Taking</a:t>
            </a:r>
            <a:r>
              <a:rPr lang="fr-BE" sz="2000" dirty="0" smtClean="0"/>
              <a:t> action </a:t>
            </a:r>
            <a:r>
              <a:rPr lang="fr-BE" sz="2000" i="1" dirty="0" smtClean="0"/>
              <a:t>a</a:t>
            </a:r>
            <a:r>
              <a:rPr lang="fr-BE" sz="2000" dirty="0" smtClean="0"/>
              <a:t> (</a:t>
            </a:r>
            <a:r>
              <a:rPr lang="fr-BE" sz="2000" dirty="0" err="1" smtClean="0"/>
              <a:t>e.g</a:t>
            </a:r>
            <a:r>
              <a:rPr lang="fr-BE" sz="2000" dirty="0" smtClean="0"/>
              <a:t>. </a:t>
            </a:r>
            <a:r>
              <a:rPr lang="fr-BE" sz="2000" dirty="0" err="1" smtClean="0"/>
              <a:t>increase</a:t>
            </a:r>
            <a:r>
              <a:rPr lang="fr-BE" sz="2000" dirty="0" smtClean="0"/>
              <a:t> </a:t>
            </a:r>
            <a:r>
              <a:rPr lang="fr-BE" sz="2000" dirty="0" err="1" smtClean="0"/>
              <a:t>price</a:t>
            </a:r>
            <a:r>
              <a:rPr lang="fr-BE" sz="2000" dirty="0" smtClean="0"/>
              <a:t>) in state </a:t>
            </a:r>
            <a:r>
              <a:rPr lang="fr-BE" sz="2000" i="1" dirty="0" smtClean="0"/>
              <a:t>s</a:t>
            </a:r>
          </a:p>
          <a:p>
            <a:pPr lvl="1"/>
            <a:r>
              <a:rPr lang="fr-BE" sz="2000" i="1" dirty="0" smtClean="0">
                <a:latin typeface="Cambria Math"/>
                <a:ea typeface="Cambria Math"/>
              </a:rPr>
              <a:t>γ</a:t>
            </a:r>
            <a:r>
              <a:rPr lang="fr-BE" sz="2000" dirty="0"/>
              <a:t>: discount </a:t>
            </a:r>
            <a:r>
              <a:rPr lang="fr-BE" sz="2000" dirty="0" smtClean="0"/>
              <a:t>factor</a:t>
            </a:r>
          </a:p>
          <a:p>
            <a:pPr lvl="1"/>
            <a:endParaRPr lang="fr-BE" sz="2000" dirty="0"/>
          </a:p>
          <a:p>
            <a:r>
              <a:rPr lang="fr-BE" sz="2400" dirty="0" smtClean="0"/>
              <a:t>Agent </a:t>
            </a:r>
            <a:r>
              <a:rPr lang="fr-BE" sz="2400" dirty="0" err="1" smtClean="0"/>
              <a:t>computes</a:t>
            </a:r>
            <a:r>
              <a:rPr lang="fr-BE" sz="2400" dirty="0" smtClean="0"/>
              <a:t> Q-values</a:t>
            </a:r>
          </a:p>
          <a:p>
            <a:pPr lvl="1"/>
            <a:r>
              <a:rPr lang="fr-BE" sz="2000" dirty="0" err="1" smtClean="0"/>
              <a:t>Stored</a:t>
            </a:r>
            <a:r>
              <a:rPr lang="fr-BE" sz="2000" dirty="0" smtClean="0"/>
              <a:t> in a Q-matrix</a:t>
            </a:r>
            <a:endParaRPr lang="fr-BE" sz="2000" dirty="0"/>
          </a:p>
          <a:p>
            <a:endParaRPr lang="fr-BE" dirty="0" smtClean="0"/>
          </a:p>
          <a:p>
            <a:endParaRPr lang="en-US"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082" y="5199856"/>
            <a:ext cx="69913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36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77093"/>
            <a:ext cx="7886700" cy="903635"/>
          </a:xfrm>
        </p:spPr>
        <p:txBody>
          <a:bodyPr>
            <a:normAutofit/>
          </a:bodyPr>
          <a:lstStyle/>
          <a:p>
            <a:r>
              <a:rPr lang="fr-FR" sz="3200" b="1" dirty="0" err="1"/>
              <a:t>Algorithmic</a:t>
            </a:r>
            <a:r>
              <a:rPr lang="fr-FR" sz="3200" b="1" dirty="0"/>
              <a:t> </a:t>
            </a:r>
            <a:r>
              <a:rPr lang="fr-FR" sz="3200" b="1" dirty="0" smtClean="0"/>
              <a:t>Collusion (</a:t>
            </a:r>
            <a:r>
              <a:rPr lang="fr-FR" sz="3200" b="1" dirty="0" err="1" smtClean="0"/>
              <a:t>cont</a:t>
            </a:r>
            <a:r>
              <a:rPr lang="fr-FR" sz="3200" b="1" dirty="0" smtClean="0"/>
              <a:t>)</a:t>
            </a:r>
            <a:endParaRPr lang="fr-FR" sz="3200" b="1" dirty="0"/>
          </a:p>
        </p:txBody>
      </p:sp>
      <p:sp>
        <p:nvSpPr>
          <p:cNvPr id="3" name="Espace réservé du contenu 2"/>
          <p:cNvSpPr>
            <a:spLocks noGrp="1"/>
          </p:cNvSpPr>
          <p:nvPr>
            <p:ph idx="1"/>
          </p:nvPr>
        </p:nvSpPr>
        <p:spPr>
          <a:xfrm>
            <a:off x="628650" y="1124744"/>
            <a:ext cx="7886700" cy="4783386"/>
          </a:xfrm>
        </p:spPr>
        <p:txBody>
          <a:bodyPr>
            <a:normAutofit/>
          </a:bodyPr>
          <a:lstStyle/>
          <a:p>
            <a:pPr lvl="0"/>
            <a:r>
              <a:rPr lang="fr-BE" sz="2400" dirty="0" smtClean="0"/>
              <a:t>O</a:t>
            </a:r>
            <a:r>
              <a:rPr lang="en-US" sz="2400" dirty="0" err="1" smtClean="0"/>
              <a:t>ptimal</a:t>
            </a:r>
            <a:r>
              <a:rPr lang="en-US" sz="2400" dirty="0" smtClean="0"/>
              <a:t> Q-value function, Q*</a:t>
            </a:r>
          </a:p>
          <a:p>
            <a:pPr lvl="1"/>
            <a:r>
              <a:rPr lang="en-US" sz="2000" dirty="0" smtClean="0"/>
              <a:t>Max. expected cumulative future rewards of </a:t>
            </a:r>
            <a:r>
              <a:rPr lang="en-US" sz="2000" i="1" dirty="0" smtClean="0"/>
              <a:t>a</a:t>
            </a:r>
            <a:r>
              <a:rPr lang="en-US" sz="2000" dirty="0" smtClean="0"/>
              <a:t> in </a:t>
            </a:r>
            <a:r>
              <a:rPr lang="en-US" sz="2000" i="1" dirty="0" smtClean="0"/>
              <a:t>s</a:t>
            </a:r>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r>
              <a:rPr lang="en-US" sz="2400" dirty="0" smtClean="0"/>
              <a:t>Satisfies Bellman’s equation</a:t>
            </a:r>
          </a:p>
          <a:p>
            <a:pPr lvl="1"/>
            <a:endParaRPr lang="fr-BE" sz="2000" dirty="0" smtClean="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5" y="2043118"/>
            <a:ext cx="4879333" cy="109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7" y="3841815"/>
            <a:ext cx="6088682" cy="1027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252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77093"/>
            <a:ext cx="7886700" cy="903635"/>
          </a:xfrm>
        </p:spPr>
        <p:txBody>
          <a:bodyPr>
            <a:normAutofit/>
          </a:bodyPr>
          <a:lstStyle/>
          <a:p>
            <a:r>
              <a:rPr lang="fr-FR" sz="3200" b="1" dirty="0" err="1"/>
              <a:t>Algorithmic</a:t>
            </a:r>
            <a:r>
              <a:rPr lang="fr-FR" sz="3200" b="1" dirty="0"/>
              <a:t> </a:t>
            </a:r>
            <a:r>
              <a:rPr lang="fr-FR" sz="3200" b="1" dirty="0" smtClean="0"/>
              <a:t>Collusion (</a:t>
            </a:r>
            <a:r>
              <a:rPr lang="fr-FR" sz="3200" b="1" dirty="0" err="1" smtClean="0"/>
              <a:t>cont</a:t>
            </a:r>
            <a:r>
              <a:rPr lang="fr-FR" sz="3200" b="1" dirty="0" smtClean="0"/>
              <a:t>)</a:t>
            </a:r>
            <a:endParaRPr lang="fr-FR" sz="3200" b="1" dirty="0"/>
          </a:p>
        </p:txBody>
      </p:sp>
      <p:sp>
        <p:nvSpPr>
          <p:cNvPr id="3" name="Espace réservé du contenu 2"/>
          <p:cNvSpPr>
            <a:spLocks noGrp="1"/>
          </p:cNvSpPr>
          <p:nvPr>
            <p:ph idx="1"/>
          </p:nvPr>
        </p:nvSpPr>
        <p:spPr>
          <a:xfrm>
            <a:off x="628650" y="1124744"/>
            <a:ext cx="7886700" cy="4783386"/>
          </a:xfrm>
        </p:spPr>
        <p:txBody>
          <a:bodyPr>
            <a:normAutofit/>
          </a:bodyPr>
          <a:lstStyle/>
          <a:p>
            <a:pPr lvl="0"/>
            <a:r>
              <a:rPr lang="fr-BE" sz="2400" dirty="0" smtClean="0"/>
              <a:t>Q-values </a:t>
            </a:r>
            <a:r>
              <a:rPr lang="fr-BE" sz="2400" dirty="0" err="1" smtClean="0"/>
              <a:t>maintained</a:t>
            </a:r>
            <a:r>
              <a:rPr lang="fr-BE" sz="2400" dirty="0" smtClean="0"/>
              <a:t> in Q-table (</a:t>
            </a:r>
            <a:r>
              <a:rPr lang="fr-BE" sz="2400" dirty="0" err="1" smtClean="0"/>
              <a:t>Tabular</a:t>
            </a:r>
            <a:r>
              <a:rPr lang="fr-BE" sz="2400" dirty="0" smtClean="0"/>
              <a:t> </a:t>
            </a:r>
            <a:r>
              <a:rPr lang="fr-BE" sz="2400" dirty="0" err="1" smtClean="0"/>
              <a:t>Q-learning</a:t>
            </a:r>
            <a:r>
              <a:rPr lang="fr-BE" sz="2400" dirty="0" smtClean="0"/>
              <a:t>)</a:t>
            </a:r>
          </a:p>
          <a:p>
            <a:r>
              <a:rPr lang="fr-BE" sz="2400" dirty="0" smtClean="0"/>
              <a:t>Agent </a:t>
            </a:r>
            <a:r>
              <a:rPr lang="fr-BE" sz="2400" dirty="0" err="1" smtClean="0"/>
              <a:t>takes</a:t>
            </a:r>
            <a:r>
              <a:rPr lang="fr-BE" sz="2400" dirty="0" smtClean="0"/>
              <a:t> actions</a:t>
            </a:r>
          </a:p>
          <a:p>
            <a:pPr lvl="1"/>
            <a:r>
              <a:rPr lang="fr-BE" sz="2000" dirty="0" smtClean="0"/>
              <a:t>Q-values </a:t>
            </a:r>
            <a:r>
              <a:rPr lang="fr-BE" sz="2000" dirty="0" err="1" smtClean="0"/>
              <a:t>updated</a:t>
            </a:r>
            <a:endParaRPr lang="fr-BE" sz="2000" dirty="0" smtClean="0"/>
          </a:p>
          <a:p>
            <a:pPr lvl="1"/>
            <a:r>
              <a:rPr lang="fr-BE" sz="2000" dirty="0" smtClean="0"/>
              <a:t>Learning action </a:t>
            </a:r>
            <a:r>
              <a:rPr lang="fr-BE" sz="2000" dirty="0" err="1" smtClean="0"/>
              <a:t>sequence</a:t>
            </a:r>
            <a:r>
              <a:rPr lang="fr-BE" sz="2000" dirty="0" smtClean="0"/>
              <a:t> </a:t>
            </a:r>
            <a:r>
              <a:rPr lang="fr-BE" sz="2000" dirty="0" err="1" smtClean="0"/>
              <a:t>that</a:t>
            </a:r>
            <a:r>
              <a:rPr lang="fr-BE" sz="2000" dirty="0" smtClean="0"/>
              <a:t> max. </a:t>
            </a:r>
            <a:r>
              <a:rPr lang="fr-BE" sz="2000" dirty="0" err="1" smtClean="0"/>
              <a:t>reward</a:t>
            </a:r>
            <a:r>
              <a:rPr lang="fr-BE" sz="2000" dirty="0" smtClean="0"/>
              <a:t> to </a:t>
            </a:r>
            <a:r>
              <a:rPr lang="fr-BE" sz="2000" dirty="0" err="1" smtClean="0"/>
              <a:t>reach</a:t>
            </a:r>
            <a:r>
              <a:rPr lang="fr-BE" sz="2000" dirty="0" smtClean="0"/>
              <a:t> goal</a:t>
            </a:r>
          </a:p>
          <a:p>
            <a:pPr lvl="1"/>
            <a:endParaRPr lang="fr-BE" dirty="0" smtClean="0"/>
          </a:p>
          <a:p>
            <a:pPr lvl="1"/>
            <a:endParaRPr lang="fr-BE" sz="2000" dirty="0" smtClean="0"/>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048" y="2852936"/>
            <a:ext cx="780944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402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43408"/>
            <a:ext cx="7886700" cy="1325563"/>
          </a:xfrm>
        </p:spPr>
        <p:txBody>
          <a:bodyPr/>
          <a:lstStyle/>
          <a:p>
            <a:r>
              <a:rPr lang="en-US" dirty="0" smtClean="0"/>
              <a:t>Algorithmic Collusion (</a:t>
            </a:r>
            <a:r>
              <a:rPr lang="en-US" dirty="0" err="1" smtClean="0"/>
              <a:t>cont</a:t>
            </a:r>
            <a:r>
              <a:rPr lang="en-US" dirty="0" smtClean="0"/>
              <a:t>)</a:t>
            </a:r>
            <a:endParaRPr lang="en-US" dirty="0"/>
          </a:p>
        </p:txBody>
      </p:sp>
      <p:sp>
        <p:nvSpPr>
          <p:cNvPr id="3" name="Espace réservé du contenu 2"/>
          <p:cNvSpPr>
            <a:spLocks noGrp="1"/>
          </p:cNvSpPr>
          <p:nvPr>
            <p:ph idx="1"/>
          </p:nvPr>
        </p:nvSpPr>
        <p:spPr>
          <a:xfrm>
            <a:off x="628650" y="1196752"/>
            <a:ext cx="7886700" cy="4351338"/>
          </a:xfrm>
        </p:spPr>
        <p:txBody>
          <a:bodyPr/>
          <a:lstStyle/>
          <a:p>
            <a:r>
              <a:rPr lang="en-US" dirty="0" smtClean="0"/>
              <a:t>Q-Learning Illustration</a:t>
            </a:r>
          </a:p>
          <a:p>
            <a:pPr lvl="1"/>
            <a:r>
              <a:rPr lang="en-US" dirty="0" smtClean="0"/>
              <a:t>Autonomous agent</a:t>
            </a:r>
          </a:p>
          <a:p>
            <a:pPr lvl="1"/>
            <a:r>
              <a:rPr lang="en-US" dirty="0" smtClean="0"/>
              <a:t>Learns how to exit building (state 5)</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564904"/>
            <a:ext cx="5876925"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909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2" y="2276872"/>
            <a:ext cx="8424936" cy="1325563"/>
          </a:xfrm>
        </p:spPr>
        <p:txBody>
          <a:bodyPr>
            <a:normAutofit fontScale="90000"/>
          </a:bodyPr>
          <a:lstStyle/>
          <a:p>
            <a:pPr algn="ctr"/>
            <a:r>
              <a:rPr lang="en-US" dirty="0" smtClean="0"/>
              <a:t/>
            </a:r>
            <a:br>
              <a:rPr lang="en-US" dirty="0" smtClean="0"/>
            </a:br>
            <a:r>
              <a:rPr lang="en-US" b="1" dirty="0" smtClean="0"/>
              <a:t>Personal Background &amp; Research Group</a:t>
            </a:r>
            <a:r>
              <a:rPr lang="en-US" dirty="0" smtClean="0"/>
              <a:t>	</a:t>
            </a:r>
            <a:endParaRPr lang="fr-BE" b="1" dirty="0"/>
          </a:p>
        </p:txBody>
      </p:sp>
      <p:sp>
        <p:nvSpPr>
          <p:cNvPr id="3" name="Content Placeholder 2"/>
          <p:cNvSpPr>
            <a:spLocks noGrp="1"/>
          </p:cNvSpPr>
          <p:nvPr>
            <p:ph idx="1"/>
          </p:nvPr>
        </p:nvSpPr>
        <p:spPr>
          <a:xfrm>
            <a:off x="628650" y="1442195"/>
            <a:ext cx="7886700" cy="3931022"/>
          </a:xfrm>
        </p:spPr>
        <p:txBody>
          <a:bodyPr>
            <a:normAutofit/>
          </a:bodyPr>
          <a:lstStyle/>
          <a:p>
            <a:pPr marL="0" indent="0">
              <a:buNone/>
            </a:pPr>
            <a:endParaRPr lang="en-US" sz="2000" dirty="0" smtClean="0"/>
          </a:p>
          <a:p>
            <a:pPr marL="342900" indent="-342900">
              <a:buAutoNum type="arabicPeriod"/>
            </a:pPr>
            <a:endParaRPr lang="en-US" sz="2000" dirty="0" smtClean="0"/>
          </a:p>
        </p:txBody>
      </p:sp>
    </p:spTree>
    <p:extLst>
      <p:ext uri="{BB962C8B-B14F-4D97-AF65-F5344CB8AC3E}">
        <p14:creationId xmlns:p14="http://schemas.microsoft.com/office/powerpoint/2010/main" val="1127166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43408"/>
            <a:ext cx="7886700" cy="1325563"/>
          </a:xfrm>
        </p:spPr>
        <p:txBody>
          <a:bodyPr/>
          <a:lstStyle/>
          <a:p>
            <a:r>
              <a:rPr lang="en-US" dirty="0" smtClean="0"/>
              <a:t>Algorithmic Collusion (</a:t>
            </a:r>
            <a:r>
              <a:rPr lang="en-US" dirty="0" err="1" smtClean="0"/>
              <a:t>cont</a:t>
            </a:r>
            <a:r>
              <a:rPr lang="en-US" dirty="0" smtClean="0"/>
              <a:t>)</a:t>
            </a:r>
            <a:endParaRPr lang="en-US" dirty="0"/>
          </a:p>
        </p:txBody>
      </p:sp>
      <p:sp>
        <p:nvSpPr>
          <p:cNvPr id="3" name="Espace réservé du contenu 2"/>
          <p:cNvSpPr>
            <a:spLocks noGrp="1"/>
          </p:cNvSpPr>
          <p:nvPr>
            <p:ph idx="1"/>
          </p:nvPr>
        </p:nvSpPr>
        <p:spPr>
          <a:xfrm>
            <a:off x="628650" y="980728"/>
            <a:ext cx="7886700" cy="4567362"/>
          </a:xfrm>
        </p:spPr>
        <p:txBody>
          <a:bodyPr/>
          <a:lstStyle/>
          <a:p>
            <a:r>
              <a:rPr lang="en-US" dirty="0" smtClean="0"/>
              <a:t>Q-Learning Illustration (</a:t>
            </a:r>
            <a:r>
              <a:rPr lang="en-US" dirty="0" err="1" smtClean="0"/>
              <a:t>cont</a:t>
            </a:r>
            <a:r>
              <a:rPr lang="en-US" dirty="0" smtClean="0"/>
              <a:t>)</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819275"/>
            <a:ext cx="542925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169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r>
              <a:rPr lang="en-US" dirty="0" smtClean="0"/>
              <a:t>Algorithmic Collusion (</a:t>
            </a:r>
            <a:r>
              <a:rPr lang="en-US" dirty="0" err="1" smtClean="0"/>
              <a:t>cont</a:t>
            </a:r>
            <a:r>
              <a:rPr lang="en-US" dirty="0" smtClean="0"/>
              <a:t>)</a:t>
            </a:r>
            <a:endParaRPr lang="en-US" dirty="0"/>
          </a:p>
        </p:txBody>
      </p:sp>
      <p:sp>
        <p:nvSpPr>
          <p:cNvPr id="3" name="Espace réservé du contenu 2"/>
          <p:cNvSpPr>
            <a:spLocks noGrp="1"/>
          </p:cNvSpPr>
          <p:nvPr>
            <p:ph idx="1"/>
          </p:nvPr>
        </p:nvSpPr>
        <p:spPr>
          <a:xfrm>
            <a:off x="628650" y="1412776"/>
            <a:ext cx="7886700" cy="4764187"/>
          </a:xfrm>
        </p:spPr>
        <p:txBody>
          <a:bodyPr/>
          <a:lstStyle/>
          <a:p>
            <a:r>
              <a:rPr lang="en-US" dirty="0" smtClean="0"/>
              <a:t>Suppose agent starts in state 2</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204864"/>
            <a:ext cx="415954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103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r>
              <a:rPr lang="en-US" dirty="0" smtClean="0"/>
              <a:t>Algorithmic Collusion (</a:t>
            </a:r>
            <a:r>
              <a:rPr lang="en-US" dirty="0" err="1" smtClean="0"/>
              <a:t>cont</a:t>
            </a:r>
            <a:r>
              <a:rPr lang="en-US" dirty="0" smtClean="0"/>
              <a:t>)</a:t>
            </a:r>
            <a:endParaRPr lang="en-US" dirty="0"/>
          </a:p>
        </p:txBody>
      </p:sp>
      <p:sp>
        <p:nvSpPr>
          <p:cNvPr id="3" name="Espace réservé du contenu 2"/>
          <p:cNvSpPr>
            <a:spLocks noGrp="1"/>
          </p:cNvSpPr>
          <p:nvPr>
            <p:ph idx="1"/>
          </p:nvPr>
        </p:nvSpPr>
        <p:spPr>
          <a:xfrm>
            <a:off x="628650" y="1412776"/>
            <a:ext cx="7886700" cy="4764187"/>
          </a:xfrm>
        </p:spPr>
        <p:txBody>
          <a:bodyPr/>
          <a:lstStyle/>
          <a:p>
            <a:r>
              <a:rPr lang="en-US" dirty="0" smtClean="0"/>
              <a:t>Initialize </a:t>
            </a:r>
          </a:p>
          <a:p>
            <a:pPr lvl="1"/>
            <a:r>
              <a:rPr lang="en-US" dirty="0" smtClean="0"/>
              <a:t>R (reward) matrix</a:t>
            </a:r>
          </a:p>
          <a:p>
            <a:pPr lvl="1"/>
            <a:r>
              <a:rPr lang="en-US" dirty="0" smtClean="0"/>
              <a:t>Q-matrix</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69000"/>
            <a:ext cx="33909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364250"/>
            <a:ext cx="30099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738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16632"/>
            <a:ext cx="7886700" cy="1325563"/>
          </a:xfrm>
        </p:spPr>
        <p:txBody>
          <a:bodyPr/>
          <a:lstStyle/>
          <a:p>
            <a:r>
              <a:rPr lang="en-US" dirty="0" smtClean="0"/>
              <a:t>Algorithmic Collusion (</a:t>
            </a:r>
            <a:r>
              <a:rPr lang="en-US" dirty="0" err="1" smtClean="0"/>
              <a:t>cont</a:t>
            </a:r>
            <a:r>
              <a:rPr lang="en-US" dirty="0" smtClean="0"/>
              <a:t>)</a:t>
            </a:r>
            <a:endParaRPr lang="en-US" dirty="0"/>
          </a:p>
        </p:txBody>
      </p:sp>
      <p:sp>
        <p:nvSpPr>
          <p:cNvPr id="3" name="Espace réservé du contenu 2"/>
          <p:cNvSpPr>
            <a:spLocks noGrp="1"/>
          </p:cNvSpPr>
          <p:nvPr>
            <p:ph idx="1"/>
          </p:nvPr>
        </p:nvSpPr>
        <p:spPr>
          <a:xfrm>
            <a:off x="628650" y="1412776"/>
            <a:ext cx="7886700" cy="4764187"/>
          </a:xfrm>
        </p:spPr>
        <p:txBody>
          <a:bodyPr/>
          <a:lstStyle/>
          <a:p>
            <a:r>
              <a:rPr lang="en-US" dirty="0" smtClean="0"/>
              <a:t>Update Q-matrix in each iteration</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04864"/>
            <a:ext cx="581025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797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72827"/>
            <a:ext cx="7886700" cy="1325563"/>
          </a:xfrm>
        </p:spPr>
        <p:txBody>
          <a:bodyPr/>
          <a:lstStyle/>
          <a:p>
            <a:r>
              <a:rPr lang="en-US" dirty="0" smtClean="0"/>
              <a:t>Algorithmic Collusion (</a:t>
            </a:r>
            <a:r>
              <a:rPr lang="en-US" dirty="0" err="1" smtClean="0"/>
              <a:t>cont</a:t>
            </a:r>
            <a:r>
              <a:rPr lang="en-US" dirty="0" smtClean="0"/>
              <a:t>)</a:t>
            </a:r>
            <a:endParaRPr lang="en-US" dirty="0"/>
          </a:p>
        </p:txBody>
      </p:sp>
      <p:sp>
        <p:nvSpPr>
          <p:cNvPr id="3" name="Espace réservé du contenu 2"/>
          <p:cNvSpPr>
            <a:spLocks noGrp="1"/>
          </p:cNvSpPr>
          <p:nvPr>
            <p:ph idx="1"/>
          </p:nvPr>
        </p:nvSpPr>
        <p:spPr>
          <a:xfrm>
            <a:off x="628650" y="1412776"/>
            <a:ext cx="7886700" cy="4764187"/>
          </a:xfrm>
        </p:spPr>
        <p:txBody>
          <a:bodyPr/>
          <a:lstStyle/>
          <a:p>
            <a:r>
              <a:rPr lang="en-US" dirty="0" smtClean="0"/>
              <a:t>Until convergence</a:t>
            </a:r>
          </a:p>
          <a:p>
            <a:endParaRPr lang="en-US" dirty="0"/>
          </a:p>
          <a:p>
            <a:r>
              <a:rPr lang="en-US" dirty="0" smtClean="0"/>
              <a:t>Optimal Sequence</a:t>
            </a:r>
          </a:p>
          <a:p>
            <a:pPr lvl="1"/>
            <a:r>
              <a:rPr lang="en-US" dirty="0" smtClean="0"/>
              <a:t>Highest-valued links</a:t>
            </a:r>
          </a:p>
          <a:p>
            <a:endParaRPr lang="en-US" dirty="0" smtClean="0"/>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357" y="645046"/>
            <a:ext cx="36480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421" y="2636912"/>
            <a:ext cx="517207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745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980728"/>
            <a:ext cx="7886700" cy="2568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856" y="1988840"/>
            <a:ext cx="13272404" cy="6350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8093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77093"/>
            <a:ext cx="7886700" cy="903635"/>
          </a:xfrm>
        </p:spPr>
        <p:txBody>
          <a:bodyPr>
            <a:normAutofit/>
          </a:bodyPr>
          <a:lstStyle/>
          <a:p>
            <a:r>
              <a:rPr lang="fr-FR" sz="3200" b="1" dirty="0" err="1"/>
              <a:t>Algorithmic</a:t>
            </a:r>
            <a:r>
              <a:rPr lang="fr-FR" sz="3200" b="1" dirty="0"/>
              <a:t> </a:t>
            </a:r>
            <a:r>
              <a:rPr lang="fr-FR" sz="3200" b="1" dirty="0" smtClean="0"/>
              <a:t>Collusion (</a:t>
            </a:r>
            <a:r>
              <a:rPr lang="fr-FR" sz="3200" b="1" dirty="0" err="1" smtClean="0"/>
              <a:t>cont</a:t>
            </a:r>
            <a:r>
              <a:rPr lang="fr-FR" sz="3200" b="1" dirty="0" smtClean="0"/>
              <a:t>)</a:t>
            </a:r>
            <a:endParaRPr lang="fr-FR" sz="3200" b="1" dirty="0"/>
          </a:p>
        </p:txBody>
      </p:sp>
      <p:sp>
        <p:nvSpPr>
          <p:cNvPr id="3" name="Espace réservé du contenu 2"/>
          <p:cNvSpPr>
            <a:spLocks noGrp="1"/>
          </p:cNvSpPr>
          <p:nvPr>
            <p:ph idx="1"/>
          </p:nvPr>
        </p:nvSpPr>
        <p:spPr>
          <a:xfrm>
            <a:off x="628650" y="949870"/>
            <a:ext cx="7886700" cy="4783386"/>
          </a:xfrm>
        </p:spPr>
        <p:txBody>
          <a:bodyPr>
            <a:normAutofit/>
          </a:bodyPr>
          <a:lstStyle/>
          <a:p>
            <a:pPr lvl="0"/>
            <a:r>
              <a:rPr lang="fr-BE" sz="2400" dirty="0" err="1" smtClean="0"/>
              <a:t>Algorithmic</a:t>
            </a:r>
            <a:r>
              <a:rPr lang="fr-BE" sz="2400" dirty="0" smtClean="0"/>
              <a:t> Collusion </a:t>
            </a:r>
            <a:r>
              <a:rPr lang="fr-BE" sz="2400" dirty="0" smtClean="0">
                <a:sym typeface="Wingdings" panose="05000000000000000000" pitchFamily="2" charset="2"/>
              </a:rPr>
              <a:t> </a:t>
            </a:r>
          </a:p>
          <a:p>
            <a:pPr lvl="1"/>
            <a:r>
              <a:rPr lang="fr-BE" sz="2000" dirty="0" err="1" smtClean="0">
                <a:sym typeface="Wingdings" panose="05000000000000000000" pitchFamily="2" charset="2"/>
              </a:rPr>
              <a:t>Involves</a:t>
            </a:r>
            <a:r>
              <a:rPr lang="fr-BE" sz="2000" dirty="0" smtClean="0">
                <a:sym typeface="Wingdings" panose="05000000000000000000" pitchFamily="2" charset="2"/>
              </a:rPr>
              <a:t> </a:t>
            </a:r>
            <a:r>
              <a:rPr lang="fr-BE" sz="2000" dirty="0" err="1" smtClean="0">
                <a:sym typeface="Wingdings" panose="05000000000000000000" pitchFamily="2" charset="2"/>
              </a:rPr>
              <a:t>multipme</a:t>
            </a:r>
            <a:r>
              <a:rPr lang="fr-BE" sz="2000" dirty="0" smtClean="0">
                <a:sym typeface="Wingdings" panose="05000000000000000000" pitchFamily="2" charset="2"/>
              </a:rPr>
              <a:t> agents, n &gt; 2</a:t>
            </a:r>
          </a:p>
          <a:p>
            <a:pPr lvl="1"/>
            <a:r>
              <a:rPr lang="fr-BE" sz="2000" dirty="0" smtClean="0">
                <a:sym typeface="Wingdings" panose="05000000000000000000" pitchFamily="2" charset="2"/>
              </a:rPr>
              <a:t>Multi-Agent </a:t>
            </a:r>
            <a:r>
              <a:rPr lang="fr-BE" sz="2000" dirty="0" smtClean="0">
                <a:sym typeface="Wingdings" panose="05000000000000000000" pitchFamily="2" charset="2"/>
              </a:rPr>
              <a:t>system</a:t>
            </a:r>
          </a:p>
          <a:p>
            <a:pPr lvl="0"/>
            <a:endParaRPr lang="fr-BE" sz="2400" dirty="0" smtClean="0">
              <a:sym typeface="Wingdings" panose="05000000000000000000" pitchFamily="2" charset="2"/>
            </a:endParaRPr>
          </a:p>
          <a:p>
            <a:pPr lvl="0"/>
            <a:r>
              <a:rPr lang="fr-BE" sz="2400" dirty="0" smtClean="0">
                <a:sym typeface="Wingdings" panose="05000000000000000000" pitchFamily="2" charset="2"/>
              </a:rPr>
              <a:t>Nash </a:t>
            </a:r>
            <a:r>
              <a:rPr lang="fr-BE" sz="2400" dirty="0" smtClean="0">
                <a:sym typeface="Wingdings" panose="05000000000000000000" pitchFamily="2" charset="2"/>
              </a:rPr>
              <a:t>Q-Learning</a:t>
            </a:r>
            <a:endParaRPr lang="fr-BE" sz="2000" dirty="0" smtClean="0"/>
          </a:p>
          <a:p>
            <a:pPr lvl="1"/>
            <a:endParaRPr lang="fr-BE" dirty="0" smtClean="0"/>
          </a:p>
          <a:p>
            <a:r>
              <a:rPr lang="en-US" sz="2400" dirty="0"/>
              <a:t>For each state, m, each agent explicitly represents</a:t>
            </a:r>
          </a:p>
          <a:p>
            <a:pPr lvl="1"/>
            <a:r>
              <a:rPr lang="en-US" dirty="0"/>
              <a:t>Its own payoff information</a:t>
            </a:r>
          </a:p>
          <a:p>
            <a:pPr lvl="1"/>
            <a:r>
              <a:rPr lang="en-US" dirty="0"/>
              <a:t>Payoff information about other </a:t>
            </a:r>
            <a:r>
              <a:rPr lang="en-US" dirty="0" smtClean="0"/>
              <a:t>agents</a:t>
            </a:r>
          </a:p>
          <a:p>
            <a:pPr lvl="1"/>
            <a:endParaRPr lang="en-US" dirty="0"/>
          </a:p>
          <a:p>
            <a:endParaRPr lang="en-US" dirty="0"/>
          </a:p>
          <a:p>
            <a:pPr lvl="1"/>
            <a:endParaRPr lang="fr-BE" dirty="0"/>
          </a:p>
          <a:p>
            <a:endParaRPr lang="en-US" sz="2400" dirty="0"/>
          </a:p>
        </p:txBody>
      </p:sp>
      <p:pic>
        <p:nvPicPr>
          <p:cNvPr id="5" name="Image 4"/>
          <p:cNvPicPr/>
          <p:nvPr/>
        </p:nvPicPr>
        <p:blipFill>
          <a:blip r:embed="rId3"/>
          <a:stretch>
            <a:fillRect/>
          </a:stretch>
        </p:blipFill>
        <p:spPr>
          <a:xfrm>
            <a:off x="6112510" y="2060848"/>
            <a:ext cx="3031490" cy="1085850"/>
          </a:xfrm>
          <a:prstGeom prst="rect">
            <a:avLst/>
          </a:prstGeom>
        </p:spPr>
      </p:pic>
    </p:spTree>
    <p:extLst>
      <p:ext uri="{BB962C8B-B14F-4D97-AF65-F5344CB8AC3E}">
        <p14:creationId xmlns:p14="http://schemas.microsoft.com/office/powerpoint/2010/main" val="28287920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99392"/>
            <a:ext cx="7886700" cy="1325563"/>
          </a:xfrm>
        </p:spPr>
        <p:txBody>
          <a:bodyPr/>
          <a:lstStyle/>
          <a:p>
            <a:r>
              <a:rPr lang="en-US" dirty="0" smtClean="0"/>
              <a:t>Algorithmic Collusion (</a:t>
            </a:r>
            <a:r>
              <a:rPr lang="en-US" dirty="0" err="1" smtClean="0"/>
              <a:t>cont</a:t>
            </a:r>
            <a:r>
              <a:rPr lang="en-US" dirty="0" smtClean="0"/>
              <a:t>)</a:t>
            </a:r>
            <a:endParaRPr lang="en-US" dirty="0"/>
          </a:p>
        </p:txBody>
      </p:sp>
      <p:sp>
        <p:nvSpPr>
          <p:cNvPr id="3" name="Espace réservé du contenu 2"/>
          <p:cNvSpPr>
            <a:spLocks noGrp="1"/>
          </p:cNvSpPr>
          <p:nvPr>
            <p:ph idx="1"/>
          </p:nvPr>
        </p:nvSpPr>
        <p:spPr>
          <a:xfrm>
            <a:off x="539552" y="1340768"/>
            <a:ext cx="7886700" cy="4351338"/>
          </a:xfrm>
        </p:spPr>
        <p:txBody>
          <a:bodyPr>
            <a:normAutofit/>
          </a:bodyPr>
          <a:lstStyle/>
          <a:p>
            <a:r>
              <a:rPr lang="en-US" dirty="0"/>
              <a:t>But </a:t>
            </a:r>
            <a:r>
              <a:rPr lang="en-US" dirty="0" smtClean="0"/>
              <a:t>with n &gt; 2 agents : Q-learning breaks down</a:t>
            </a:r>
          </a:p>
          <a:p>
            <a:endParaRPr lang="en-US" dirty="0"/>
          </a:p>
          <a:p>
            <a:r>
              <a:rPr lang="en-US" dirty="0"/>
              <a:t>Explosion in space requirements, 𝑛𝑚𝐴^𝑛</a:t>
            </a:r>
          </a:p>
          <a:p>
            <a:pPr lvl="1"/>
            <a:r>
              <a:rPr lang="en-US" dirty="0"/>
              <a:t>Exponential in the number of agents, possibly </a:t>
            </a:r>
            <a:r>
              <a:rPr lang="en-US" dirty="0" smtClean="0"/>
              <a:t>infinite</a:t>
            </a:r>
          </a:p>
          <a:p>
            <a:pPr lvl="1"/>
            <a:endParaRPr lang="en-US" dirty="0" smtClean="0"/>
          </a:p>
          <a:p>
            <a:r>
              <a:rPr lang="en-US" dirty="0" smtClean="0"/>
              <a:t>Non-stationary environment</a:t>
            </a:r>
          </a:p>
          <a:p>
            <a:pPr lvl="1"/>
            <a:r>
              <a:rPr lang="en-US" dirty="0" smtClean="0"/>
              <a:t>Agents learning simultaneously </a:t>
            </a:r>
          </a:p>
          <a:p>
            <a:pPr lvl="1"/>
            <a:r>
              <a:rPr lang="en-US" dirty="0" smtClean="0"/>
              <a:t>Need to track learning of other agents</a:t>
            </a:r>
            <a:endParaRPr lang="en-US" dirty="0"/>
          </a:p>
          <a:p>
            <a:endParaRPr lang="en-US" dirty="0"/>
          </a:p>
          <a:p>
            <a:endParaRPr lang="en-US" dirty="0" smtClean="0"/>
          </a:p>
          <a:p>
            <a:pPr lvl="1"/>
            <a:endParaRPr lang="en-US" dirty="0"/>
          </a:p>
          <a:p>
            <a:endParaRPr lang="en-US" dirty="0"/>
          </a:p>
        </p:txBody>
      </p:sp>
    </p:spTree>
    <p:extLst>
      <p:ext uri="{BB962C8B-B14F-4D97-AF65-F5344CB8AC3E}">
        <p14:creationId xmlns:p14="http://schemas.microsoft.com/office/powerpoint/2010/main" val="261434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pPr marL="0" indent="0" algn="ctr">
              <a:buNone/>
            </a:pPr>
            <a:endParaRPr lang="en-US" b="1" i="1" dirty="0" smtClean="0"/>
          </a:p>
          <a:p>
            <a:pPr marL="0" indent="0" algn="ctr">
              <a:buNone/>
            </a:pPr>
            <a:endParaRPr lang="en-US" b="1" i="1" dirty="0"/>
          </a:p>
          <a:p>
            <a:pPr marL="0" indent="0" algn="ctr">
              <a:buNone/>
            </a:pPr>
            <a:r>
              <a:rPr lang="en-US" b="1" i="1" dirty="0" smtClean="0"/>
              <a:t>Can algorithms learn how to collude?</a:t>
            </a:r>
          </a:p>
          <a:p>
            <a:endParaRPr lang="en-US" dirty="0" smtClean="0"/>
          </a:p>
        </p:txBody>
      </p:sp>
    </p:spTree>
    <p:extLst>
      <p:ext uri="{BB962C8B-B14F-4D97-AF65-F5344CB8AC3E}">
        <p14:creationId xmlns:p14="http://schemas.microsoft.com/office/powerpoint/2010/main" val="4033965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77093"/>
            <a:ext cx="7886700" cy="903635"/>
          </a:xfrm>
        </p:spPr>
        <p:txBody>
          <a:bodyPr>
            <a:normAutofit/>
          </a:bodyPr>
          <a:lstStyle/>
          <a:p>
            <a:r>
              <a:rPr lang="fr-FR" sz="3200" b="1" dirty="0" err="1"/>
              <a:t>Algorithmic</a:t>
            </a:r>
            <a:r>
              <a:rPr lang="fr-FR" sz="3200" b="1" dirty="0"/>
              <a:t> </a:t>
            </a:r>
            <a:r>
              <a:rPr lang="fr-FR" sz="3200" b="1" dirty="0" smtClean="0"/>
              <a:t>Collusion (</a:t>
            </a:r>
            <a:r>
              <a:rPr lang="fr-FR" sz="3200" b="1" dirty="0" err="1" smtClean="0"/>
              <a:t>cont</a:t>
            </a:r>
            <a:r>
              <a:rPr lang="fr-FR" sz="3200" b="1" dirty="0" smtClean="0"/>
              <a:t>)</a:t>
            </a:r>
            <a:endParaRPr lang="fr-FR" sz="3200" b="1" dirty="0"/>
          </a:p>
        </p:txBody>
      </p:sp>
      <p:sp>
        <p:nvSpPr>
          <p:cNvPr id="3" name="Espace réservé du contenu 2"/>
          <p:cNvSpPr>
            <a:spLocks noGrp="1"/>
          </p:cNvSpPr>
          <p:nvPr>
            <p:ph idx="1"/>
          </p:nvPr>
        </p:nvSpPr>
        <p:spPr>
          <a:xfrm>
            <a:off x="628650" y="949870"/>
            <a:ext cx="7886700" cy="4783386"/>
          </a:xfrm>
        </p:spPr>
        <p:txBody>
          <a:bodyPr>
            <a:normAutofit/>
          </a:bodyPr>
          <a:lstStyle/>
          <a:p>
            <a:pPr lvl="0"/>
            <a:r>
              <a:rPr lang="fr-BE" sz="2400" dirty="0" err="1" smtClean="0"/>
              <a:t>Deep</a:t>
            </a:r>
            <a:r>
              <a:rPr lang="fr-BE" sz="2400" dirty="0" smtClean="0"/>
              <a:t> Learning to </a:t>
            </a:r>
            <a:r>
              <a:rPr lang="fr-BE" sz="2400" dirty="0" err="1" smtClean="0"/>
              <a:t>learning</a:t>
            </a:r>
            <a:r>
              <a:rPr lang="fr-BE" sz="2400" dirty="0" smtClean="0"/>
              <a:t> Q-value</a:t>
            </a:r>
          </a:p>
          <a:p>
            <a:pPr lvl="0"/>
            <a:r>
              <a:rPr lang="fr-BE" sz="2400" dirty="0" err="1" smtClean="0"/>
              <a:t>Deep</a:t>
            </a:r>
            <a:r>
              <a:rPr lang="fr-BE" sz="2400" dirty="0" smtClean="0"/>
              <a:t> </a:t>
            </a:r>
            <a:r>
              <a:rPr lang="fr-BE" sz="2400" dirty="0" err="1" smtClean="0"/>
              <a:t>Reinforcement</a:t>
            </a:r>
            <a:r>
              <a:rPr lang="fr-BE" sz="2400" dirty="0" smtClean="0"/>
              <a:t> Learning/</a:t>
            </a:r>
            <a:r>
              <a:rPr lang="fr-BE" sz="2400" dirty="0" err="1" smtClean="0"/>
              <a:t>Deep</a:t>
            </a:r>
            <a:r>
              <a:rPr lang="fr-BE" sz="2400" dirty="0" smtClean="0"/>
              <a:t> Q-Networks (DRL/DQN)</a:t>
            </a:r>
          </a:p>
          <a:p>
            <a:pPr lvl="0"/>
            <a:endParaRPr lang="en-US" dirty="0"/>
          </a:p>
          <a:p>
            <a:pPr lvl="1"/>
            <a:endParaRPr lang="fr-BE" dirty="0"/>
          </a:p>
          <a:p>
            <a:endParaRPr 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2090738"/>
            <a:ext cx="46482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611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886700" cy="1325563"/>
          </a:xfrm>
        </p:spPr>
        <p:txBody>
          <a:bodyPr/>
          <a:lstStyle/>
          <a:p>
            <a:r>
              <a:rPr lang="en-US" b="1" dirty="0" smtClean="0"/>
              <a:t>Brief Overview &amp; Research Group</a:t>
            </a:r>
            <a:endParaRPr lang="fr-BE" b="1" dirty="0"/>
          </a:p>
        </p:txBody>
      </p:sp>
      <p:sp>
        <p:nvSpPr>
          <p:cNvPr id="3" name="Content Placeholder 2"/>
          <p:cNvSpPr>
            <a:spLocks noGrp="1"/>
          </p:cNvSpPr>
          <p:nvPr>
            <p:ph idx="1"/>
          </p:nvPr>
        </p:nvSpPr>
        <p:spPr>
          <a:xfrm>
            <a:off x="628650" y="1442195"/>
            <a:ext cx="7886700" cy="3931022"/>
          </a:xfrm>
        </p:spPr>
        <p:txBody>
          <a:bodyPr>
            <a:normAutofit/>
          </a:bodyPr>
          <a:lstStyle/>
          <a:p>
            <a:r>
              <a:rPr lang="en-US" sz="2000" dirty="0" smtClean="0"/>
              <a:t>Assoc. Professor, HEC Liège, University of Liège Belgium</a:t>
            </a:r>
          </a:p>
          <a:p>
            <a:endParaRPr lang="en-US" sz="2000" dirty="0"/>
          </a:p>
          <a:p>
            <a:r>
              <a:rPr lang="en-US" sz="2000" dirty="0" smtClean="0"/>
              <a:t>Head Quantitative Methods Unit, HEC Liège</a:t>
            </a:r>
          </a:p>
          <a:p>
            <a:endParaRPr lang="en-US" sz="2000" dirty="0" smtClean="0"/>
          </a:p>
          <a:p>
            <a:endParaRPr lang="en-US" sz="2000" dirty="0"/>
          </a:p>
          <a:p>
            <a:r>
              <a:rPr lang="en-US" sz="2000" dirty="0" smtClean="0"/>
              <a:t>Associate Editor, COMIND, Elsevier</a:t>
            </a:r>
          </a:p>
          <a:p>
            <a:endParaRPr lang="en-US" sz="2000" dirty="0"/>
          </a:p>
          <a:p>
            <a:pPr marL="457200" indent="-457200">
              <a:buFont typeface="+mj-lt"/>
              <a:buAutoNum type="arabicPeriod"/>
            </a:pPr>
            <a:endParaRPr lang="en-US" sz="2000" dirty="0" smtClean="0"/>
          </a:p>
          <a:p>
            <a:pPr lvl="1"/>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793" y="2750621"/>
            <a:ext cx="2007284" cy="2694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357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77093"/>
            <a:ext cx="7886700" cy="903635"/>
          </a:xfrm>
        </p:spPr>
        <p:txBody>
          <a:bodyPr>
            <a:normAutofit/>
          </a:bodyPr>
          <a:lstStyle/>
          <a:p>
            <a:r>
              <a:rPr lang="fr-FR" sz="3200" b="1" dirty="0" err="1"/>
              <a:t>Algorithmic</a:t>
            </a:r>
            <a:r>
              <a:rPr lang="fr-FR" sz="3200" b="1" dirty="0"/>
              <a:t> </a:t>
            </a:r>
            <a:r>
              <a:rPr lang="fr-FR" sz="3200" b="1" dirty="0" smtClean="0"/>
              <a:t>Collusion (</a:t>
            </a:r>
            <a:r>
              <a:rPr lang="fr-FR" sz="3200" b="1" dirty="0" err="1" smtClean="0"/>
              <a:t>cont</a:t>
            </a:r>
            <a:r>
              <a:rPr lang="fr-FR" sz="3200" b="1" dirty="0" smtClean="0"/>
              <a:t>)</a:t>
            </a:r>
            <a:endParaRPr lang="fr-FR" sz="3200" b="1" dirty="0"/>
          </a:p>
        </p:txBody>
      </p:sp>
      <p:sp>
        <p:nvSpPr>
          <p:cNvPr id="3" name="Espace réservé du contenu 2"/>
          <p:cNvSpPr>
            <a:spLocks noGrp="1"/>
          </p:cNvSpPr>
          <p:nvPr>
            <p:ph idx="1"/>
          </p:nvPr>
        </p:nvSpPr>
        <p:spPr>
          <a:xfrm>
            <a:off x="628650" y="949870"/>
            <a:ext cx="7886700" cy="4783386"/>
          </a:xfrm>
        </p:spPr>
        <p:txBody>
          <a:bodyPr>
            <a:normAutofit/>
          </a:bodyPr>
          <a:lstStyle/>
          <a:p>
            <a:pPr lvl="0"/>
            <a:r>
              <a:rPr lang="fr-BE" sz="2400" dirty="0" smtClean="0"/>
              <a:t>DRL</a:t>
            </a:r>
          </a:p>
          <a:p>
            <a:pPr lvl="1"/>
            <a:r>
              <a:rPr lang="fr-BE" sz="2000" dirty="0" err="1" smtClean="0"/>
              <a:t>Solve</a:t>
            </a:r>
            <a:r>
              <a:rPr lang="fr-BE" sz="2000" dirty="0" smtClean="0"/>
              <a:t> </a:t>
            </a:r>
            <a:r>
              <a:rPr lang="fr-BE" sz="2000" dirty="0" err="1" smtClean="0"/>
              <a:t>many</a:t>
            </a:r>
            <a:r>
              <a:rPr lang="fr-BE" sz="2000" dirty="0" smtClean="0"/>
              <a:t> formidable </a:t>
            </a:r>
            <a:r>
              <a:rPr lang="fr-BE" sz="2000" dirty="0" err="1" smtClean="0"/>
              <a:t>problems</a:t>
            </a:r>
            <a:endParaRPr lang="fr-BE" sz="2000" dirty="0" smtClean="0"/>
          </a:p>
          <a:p>
            <a:pPr lvl="1"/>
            <a:endParaRPr lang="fr-BE" sz="2000" dirty="0"/>
          </a:p>
          <a:p>
            <a:r>
              <a:rPr lang="fr-BE" sz="2400" dirty="0" smtClean="0"/>
              <a:t>Self-</a:t>
            </a:r>
            <a:r>
              <a:rPr lang="fr-BE" sz="2400" dirty="0" err="1" smtClean="0"/>
              <a:t>driving</a:t>
            </a:r>
            <a:r>
              <a:rPr lang="fr-BE" sz="2400" dirty="0" smtClean="0"/>
              <a:t> car</a:t>
            </a:r>
          </a:p>
          <a:p>
            <a:r>
              <a:rPr lang="fr-BE" sz="2400" dirty="0" smtClean="0"/>
              <a:t>Game of GO</a:t>
            </a:r>
          </a:p>
          <a:p>
            <a:r>
              <a:rPr lang="fr-BE" sz="2400" dirty="0" err="1" smtClean="0"/>
              <a:t>Playing</a:t>
            </a:r>
            <a:r>
              <a:rPr lang="fr-BE" sz="2400" dirty="0" smtClean="0"/>
              <a:t> Atari </a:t>
            </a:r>
            <a:r>
              <a:rPr lang="fr-BE" sz="2400" dirty="0" err="1" smtClean="0"/>
              <a:t>video</a:t>
            </a:r>
            <a:r>
              <a:rPr lang="fr-BE" sz="2400" dirty="0" smtClean="0"/>
              <a:t> </a:t>
            </a:r>
            <a:r>
              <a:rPr lang="fr-BE" sz="2400" dirty="0" err="1" smtClean="0"/>
              <a:t>games</a:t>
            </a:r>
            <a:endParaRPr lang="fr-BE" sz="2400" b="1" dirty="0" smtClean="0">
              <a:solidFill>
                <a:srgbClr val="FF0000"/>
              </a:solidFill>
            </a:endParaRPr>
          </a:p>
          <a:p>
            <a:pPr lvl="1"/>
            <a:endParaRPr lang="fr-BE" sz="2000" dirty="0" smtClean="0"/>
          </a:p>
          <a:p>
            <a:pPr lvl="1"/>
            <a:endParaRPr lang="fr-BE" dirty="0"/>
          </a:p>
          <a:p>
            <a:endParaRPr lang="en-US" sz="2400" dirty="0"/>
          </a:p>
        </p:txBody>
      </p:sp>
    </p:spTree>
    <p:extLst>
      <p:ext uri="{BB962C8B-B14F-4D97-AF65-F5344CB8AC3E}">
        <p14:creationId xmlns:p14="http://schemas.microsoft.com/office/powerpoint/2010/main" val="2280547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7383"/>
            <a:ext cx="7886700" cy="1152128"/>
          </a:xfrm>
        </p:spPr>
        <p:txBody>
          <a:bodyPr/>
          <a:lstStyle/>
          <a:p>
            <a:r>
              <a:rPr lang="fr-FR" dirty="0" err="1" smtClean="0"/>
              <a:t>Algorithmic</a:t>
            </a:r>
            <a:r>
              <a:rPr lang="fr-FR" dirty="0" smtClean="0"/>
              <a:t> Collusion</a:t>
            </a:r>
            <a:endParaRPr lang="fr-FR" dirty="0"/>
          </a:p>
        </p:txBody>
      </p:sp>
      <p:sp>
        <p:nvSpPr>
          <p:cNvPr id="3" name="Espace réservé du contenu 2"/>
          <p:cNvSpPr>
            <a:spLocks noGrp="1"/>
          </p:cNvSpPr>
          <p:nvPr>
            <p:ph idx="1"/>
          </p:nvPr>
        </p:nvSpPr>
        <p:spPr>
          <a:xfrm>
            <a:off x="628650" y="1196752"/>
            <a:ext cx="7886700" cy="4980211"/>
          </a:xfrm>
        </p:spPr>
        <p:txBody>
          <a:bodyPr>
            <a:normAutofit/>
          </a:bodyPr>
          <a:lstStyle/>
          <a:p>
            <a:pPr lvl="0"/>
            <a:r>
              <a:rPr lang="fr-BE" dirty="0" err="1" smtClean="0"/>
              <a:t>Deep</a:t>
            </a:r>
            <a:r>
              <a:rPr lang="fr-BE" dirty="0" smtClean="0"/>
              <a:t>-Q </a:t>
            </a:r>
            <a:r>
              <a:rPr lang="fr-BE" dirty="0" err="1" smtClean="0"/>
              <a:t>learning</a:t>
            </a:r>
            <a:r>
              <a:rPr lang="fr-BE" dirty="0" smtClean="0"/>
              <a:t> formulation </a:t>
            </a:r>
            <a:r>
              <a:rPr lang="fr-BE" dirty="0" err="1" smtClean="0"/>
              <a:t>algorithmic</a:t>
            </a:r>
            <a:r>
              <a:rPr lang="fr-BE" dirty="0" smtClean="0"/>
              <a:t> collusion</a:t>
            </a:r>
          </a:p>
          <a:p>
            <a:pPr lvl="0"/>
            <a:endParaRPr lang="fr-BE" dirty="0" smtClean="0"/>
          </a:p>
          <a:p>
            <a:pPr lvl="0"/>
            <a:r>
              <a:rPr lang="fr-BE" dirty="0" smtClean="0"/>
              <a:t>N </a:t>
            </a:r>
            <a:r>
              <a:rPr lang="fr-BE" dirty="0" err="1" smtClean="0"/>
              <a:t>competing</a:t>
            </a:r>
            <a:r>
              <a:rPr lang="fr-BE" dirty="0" smtClean="0"/>
              <a:t> </a:t>
            </a:r>
            <a:r>
              <a:rPr lang="fr-BE" dirty="0" err="1" smtClean="0"/>
              <a:t>firms</a:t>
            </a:r>
            <a:endParaRPr lang="fr-BE" dirty="0" smtClean="0"/>
          </a:p>
          <a:p>
            <a:pPr lvl="1"/>
            <a:r>
              <a:rPr lang="fr-BE" dirty="0" smtClean="0"/>
              <a:t>N </a:t>
            </a:r>
            <a:r>
              <a:rPr lang="fr-BE" dirty="0" err="1" smtClean="0"/>
              <a:t>algorithmic</a:t>
            </a:r>
            <a:r>
              <a:rPr lang="fr-BE" dirty="0" smtClean="0"/>
              <a:t> DQN agents</a:t>
            </a:r>
          </a:p>
          <a:p>
            <a:pPr lvl="1"/>
            <a:r>
              <a:rPr lang="fr-BE" b="1" i="1" dirty="0" err="1" smtClean="0"/>
              <a:t>Experience</a:t>
            </a:r>
            <a:r>
              <a:rPr lang="fr-BE" b="1" i="1" dirty="0" smtClean="0"/>
              <a:t> </a:t>
            </a:r>
            <a:r>
              <a:rPr lang="fr-BE" b="1" i="1" dirty="0" err="1" smtClean="0"/>
              <a:t>Replay</a:t>
            </a:r>
            <a:r>
              <a:rPr lang="fr-BE" dirty="0" smtClean="0"/>
              <a:t> to </a:t>
            </a:r>
            <a:r>
              <a:rPr lang="fr-BE" dirty="0" err="1" smtClean="0"/>
              <a:t>ensure</a:t>
            </a:r>
            <a:r>
              <a:rPr lang="fr-BE" dirty="0" smtClean="0"/>
              <a:t> convergence</a:t>
            </a:r>
          </a:p>
          <a:p>
            <a:pPr lvl="1"/>
            <a:endParaRPr lang="fr-BE" dirty="0"/>
          </a:p>
          <a:p>
            <a:r>
              <a:rPr lang="fr-BE" dirty="0" smtClean="0"/>
              <a:t>DQN agents’ actions</a:t>
            </a:r>
          </a:p>
          <a:p>
            <a:pPr lvl="1"/>
            <a:r>
              <a:rPr lang="fr-BE" dirty="0" smtClean="0"/>
              <a:t>{</a:t>
            </a:r>
            <a:r>
              <a:rPr lang="fr-BE" dirty="0" err="1" smtClean="0"/>
              <a:t>increase</a:t>
            </a:r>
            <a:r>
              <a:rPr lang="fr-BE" dirty="0" smtClean="0"/>
              <a:t>, </a:t>
            </a:r>
            <a:r>
              <a:rPr lang="fr-BE" dirty="0" err="1" smtClean="0"/>
              <a:t>decrease</a:t>
            </a:r>
            <a:r>
              <a:rPr lang="fr-BE" dirty="0" smtClean="0"/>
              <a:t>, </a:t>
            </a:r>
            <a:r>
              <a:rPr lang="fr-BE" dirty="0" err="1" smtClean="0"/>
              <a:t>maintain</a:t>
            </a:r>
            <a:r>
              <a:rPr lang="fr-BE" dirty="0" smtClean="0"/>
              <a:t>} </a:t>
            </a:r>
            <a:r>
              <a:rPr lang="fr-BE" dirty="0" err="1" smtClean="0"/>
              <a:t>price</a:t>
            </a:r>
            <a:endParaRPr lang="fr-BE" dirty="0" smtClean="0"/>
          </a:p>
          <a:p>
            <a:pPr lvl="1"/>
            <a:endParaRPr lang="fr-BE" dirty="0"/>
          </a:p>
          <a:p>
            <a:r>
              <a:rPr lang="fr-BE" dirty="0" smtClean="0"/>
              <a:t>Objective</a:t>
            </a:r>
          </a:p>
          <a:p>
            <a:pPr lvl="1"/>
            <a:r>
              <a:rPr lang="fr-BE" dirty="0" err="1" smtClean="0"/>
              <a:t>Learn</a:t>
            </a:r>
            <a:r>
              <a:rPr lang="fr-BE" dirty="0" smtClean="0"/>
              <a:t> best actions </a:t>
            </a:r>
            <a:r>
              <a:rPr lang="fr-BE" dirty="0" smtClean="0">
                <a:sym typeface="Wingdings" panose="05000000000000000000" pitchFamily="2" charset="2"/>
              </a:rPr>
              <a:t> max profits</a:t>
            </a:r>
            <a:endParaRPr lang="fr-BE" dirty="0" smtClean="0"/>
          </a:p>
          <a:p>
            <a:pPr lvl="1"/>
            <a:endParaRPr lang="fr-BE" dirty="0" smtClean="0"/>
          </a:p>
        </p:txBody>
      </p:sp>
    </p:spTree>
    <p:extLst>
      <p:ext uri="{BB962C8B-B14F-4D97-AF65-F5344CB8AC3E}">
        <p14:creationId xmlns:p14="http://schemas.microsoft.com/office/powerpoint/2010/main" val="170538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t>Algorithmic</a:t>
            </a:r>
            <a:r>
              <a:rPr lang="fr-FR" b="1" dirty="0" smtClean="0"/>
              <a:t> Collusion</a:t>
            </a:r>
            <a:endParaRPr lang="fr-FR" b="1" dirty="0"/>
          </a:p>
        </p:txBody>
      </p:sp>
      <p:sp>
        <p:nvSpPr>
          <p:cNvPr id="3" name="Espace réservé du contenu 2"/>
          <p:cNvSpPr>
            <a:spLocks noGrp="1"/>
          </p:cNvSpPr>
          <p:nvPr>
            <p:ph idx="1"/>
          </p:nvPr>
        </p:nvSpPr>
        <p:spPr/>
        <p:txBody>
          <a:bodyPr/>
          <a:lstStyle/>
          <a:p>
            <a:r>
              <a:rPr lang="fr-FR" sz="2400" dirty="0" smtClean="0"/>
              <a:t>In </a:t>
            </a:r>
            <a:r>
              <a:rPr lang="fr-FR" sz="2400" dirty="0" err="1" smtClean="0"/>
              <a:t>game-theory</a:t>
            </a:r>
            <a:endParaRPr lang="fr-FR" sz="2400" dirty="0" smtClean="0"/>
          </a:p>
          <a:p>
            <a:pPr lvl="1"/>
            <a:r>
              <a:rPr lang="fr-FR" sz="2000" dirty="0" err="1" smtClean="0"/>
              <a:t>Algoritmic</a:t>
            </a:r>
            <a:r>
              <a:rPr lang="fr-FR" sz="2000" dirty="0" smtClean="0"/>
              <a:t> </a:t>
            </a:r>
            <a:r>
              <a:rPr lang="fr-FR" sz="2000" dirty="0" smtClean="0"/>
              <a:t>collusion </a:t>
            </a:r>
            <a:r>
              <a:rPr lang="fr-FR" sz="2000" dirty="0" smtClean="0">
                <a:sym typeface="Wingdings" panose="05000000000000000000" pitchFamily="2" charset="2"/>
              </a:rPr>
              <a:t> social </a:t>
            </a:r>
            <a:r>
              <a:rPr lang="fr-FR" sz="2000" dirty="0" err="1" smtClean="0">
                <a:sym typeface="Wingdings" panose="05000000000000000000" pitchFamily="2" charset="2"/>
              </a:rPr>
              <a:t>dilemma</a:t>
            </a:r>
            <a:endParaRPr lang="fr-FR" sz="2000" dirty="0" smtClean="0">
              <a:sym typeface="Wingdings" panose="05000000000000000000" pitchFamily="2" charset="2"/>
            </a:endParaRPr>
          </a:p>
          <a:p>
            <a:endParaRPr lang="fr-FR" dirty="0">
              <a:sym typeface="Wingdings" panose="05000000000000000000" pitchFamily="2" charset="2"/>
            </a:endParaRPr>
          </a:p>
          <a:p>
            <a:r>
              <a:rPr lang="fr-FR" sz="2400" dirty="0" smtClean="0">
                <a:sym typeface="Wingdings" panose="05000000000000000000" pitchFamily="2" charset="2"/>
              </a:rPr>
              <a:t>Social </a:t>
            </a:r>
            <a:r>
              <a:rPr lang="fr-FR" sz="2400" dirty="0" err="1" smtClean="0">
                <a:sym typeface="Wingdings" panose="05000000000000000000" pitchFamily="2" charset="2"/>
              </a:rPr>
              <a:t>Dilemma</a:t>
            </a:r>
            <a:r>
              <a:rPr lang="fr-FR" sz="2400" dirty="0" smtClean="0">
                <a:sym typeface="Wingdings" panose="05000000000000000000" pitchFamily="2" charset="2"/>
              </a:rPr>
              <a:t>?</a:t>
            </a:r>
          </a:p>
          <a:p>
            <a:pPr lvl="1"/>
            <a:r>
              <a:rPr lang="fr-FR" sz="2000" dirty="0" smtClean="0">
                <a:sym typeface="Wingdings" panose="05000000000000000000" pitchFamily="2" charset="2"/>
              </a:rPr>
              <a:t>Capture </a:t>
            </a:r>
            <a:r>
              <a:rPr lang="fr-FR" sz="2000" dirty="0" err="1" smtClean="0">
                <a:sym typeface="Wingdings" panose="05000000000000000000" pitchFamily="2" charset="2"/>
              </a:rPr>
              <a:t>reward</a:t>
            </a:r>
            <a:r>
              <a:rPr lang="fr-FR" sz="2000" dirty="0" smtClean="0">
                <a:sym typeface="Wingdings" panose="05000000000000000000" pitchFamily="2" charset="2"/>
              </a:rPr>
              <a:t> </a:t>
            </a:r>
            <a:r>
              <a:rPr lang="fr-FR" sz="2000" b="1" dirty="0" smtClean="0">
                <a:sym typeface="Wingdings" panose="05000000000000000000" pitchFamily="2" charset="2"/>
              </a:rPr>
              <a:t>(profit) </a:t>
            </a:r>
            <a:r>
              <a:rPr lang="fr-FR" sz="2000" b="1" dirty="0" err="1" smtClean="0">
                <a:sym typeface="Wingdings" panose="05000000000000000000" pitchFamily="2" charset="2"/>
              </a:rPr>
              <a:t>individually</a:t>
            </a:r>
            <a:r>
              <a:rPr lang="fr-FR" sz="2000" dirty="0" smtClean="0">
                <a:sym typeface="Wingdings" panose="05000000000000000000" pitchFamily="2" charset="2"/>
              </a:rPr>
              <a:t>, R</a:t>
            </a:r>
            <a:r>
              <a:rPr lang="fr-FR" sz="2000" baseline="-25000" dirty="0" smtClean="0">
                <a:sym typeface="Wingdings" panose="05000000000000000000" pitchFamily="2" charset="2"/>
              </a:rPr>
              <a:t>1</a:t>
            </a:r>
            <a:endParaRPr lang="fr-FR" sz="2000" dirty="0" smtClean="0">
              <a:sym typeface="Wingdings" panose="05000000000000000000" pitchFamily="2" charset="2"/>
            </a:endParaRPr>
          </a:p>
          <a:p>
            <a:pPr lvl="1"/>
            <a:r>
              <a:rPr lang="fr-FR" sz="2000" b="1" dirty="0" err="1" smtClean="0">
                <a:sym typeface="Wingdings" panose="05000000000000000000" pitchFamily="2" charset="2"/>
              </a:rPr>
              <a:t>Coordinate</a:t>
            </a:r>
            <a:r>
              <a:rPr lang="fr-FR" sz="2000" b="1" dirty="0" smtClean="0">
                <a:sym typeface="Wingdings" panose="05000000000000000000" pitchFamily="2" charset="2"/>
              </a:rPr>
              <a:t> and </a:t>
            </a:r>
            <a:r>
              <a:rPr lang="fr-FR" sz="2000" b="1" dirty="0" err="1" smtClean="0">
                <a:sym typeface="Wingdings" panose="05000000000000000000" pitchFamily="2" charset="2"/>
              </a:rPr>
              <a:t>cooperate</a:t>
            </a:r>
            <a:r>
              <a:rPr lang="fr-FR" sz="2000" dirty="0" smtClean="0">
                <a:sym typeface="Wingdings" panose="05000000000000000000" pitchFamily="2" charset="2"/>
              </a:rPr>
              <a:t>, </a:t>
            </a:r>
            <a:r>
              <a:rPr lang="fr-FR" sz="2000" dirty="0" err="1" smtClean="0">
                <a:sym typeface="Wingdings" panose="05000000000000000000" pitchFamily="2" charset="2"/>
              </a:rPr>
              <a:t>reward</a:t>
            </a:r>
            <a:r>
              <a:rPr lang="fr-FR" sz="2000" dirty="0">
                <a:sym typeface="Wingdings" panose="05000000000000000000" pitchFamily="2" charset="2"/>
              </a:rPr>
              <a:t> </a:t>
            </a:r>
            <a:r>
              <a:rPr lang="fr-FR" sz="2000" dirty="0" smtClean="0">
                <a:sym typeface="Wingdings" panose="05000000000000000000" pitchFamily="2" charset="2"/>
              </a:rPr>
              <a:t>R</a:t>
            </a:r>
            <a:r>
              <a:rPr lang="fr-FR" sz="2000" baseline="-25000" dirty="0" smtClean="0">
                <a:sym typeface="Wingdings" panose="05000000000000000000" pitchFamily="2" charset="2"/>
              </a:rPr>
              <a:t>2</a:t>
            </a:r>
          </a:p>
          <a:p>
            <a:pPr lvl="1"/>
            <a:r>
              <a:rPr lang="fr-FR" sz="2000" dirty="0">
                <a:sym typeface="Wingdings" panose="05000000000000000000" pitchFamily="2" charset="2"/>
              </a:rPr>
              <a:t>R</a:t>
            </a:r>
            <a:r>
              <a:rPr lang="fr-FR" sz="2000" baseline="-25000" dirty="0">
                <a:sym typeface="Wingdings" panose="05000000000000000000" pitchFamily="2" charset="2"/>
              </a:rPr>
              <a:t>2 </a:t>
            </a:r>
            <a:r>
              <a:rPr lang="fr-FR" sz="2000" baseline="-25000" dirty="0" smtClean="0">
                <a:sym typeface="Wingdings" panose="05000000000000000000" pitchFamily="2" charset="2"/>
              </a:rPr>
              <a:t> </a:t>
            </a:r>
            <a:r>
              <a:rPr lang="fr-FR" sz="2000" dirty="0" smtClean="0">
                <a:sym typeface="Wingdings" panose="05000000000000000000" pitchFamily="2" charset="2"/>
              </a:rPr>
              <a:t>&gt;</a:t>
            </a:r>
            <a:r>
              <a:rPr lang="fr-FR" sz="2000" dirty="0">
                <a:sym typeface="Wingdings" panose="05000000000000000000" pitchFamily="2" charset="2"/>
              </a:rPr>
              <a:t> R</a:t>
            </a:r>
            <a:r>
              <a:rPr lang="fr-FR" sz="2000" baseline="-25000" dirty="0">
                <a:sym typeface="Wingdings" panose="05000000000000000000" pitchFamily="2" charset="2"/>
              </a:rPr>
              <a:t>1</a:t>
            </a:r>
            <a:endParaRPr lang="fr-FR" sz="2000" dirty="0"/>
          </a:p>
        </p:txBody>
      </p:sp>
    </p:spTree>
    <p:extLst>
      <p:ext uri="{BB962C8B-B14F-4D97-AF65-F5344CB8AC3E}">
        <p14:creationId xmlns:p14="http://schemas.microsoft.com/office/powerpoint/2010/main" val="270475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71400"/>
            <a:ext cx="7886700" cy="1325563"/>
          </a:xfrm>
        </p:spPr>
        <p:txBody>
          <a:bodyPr/>
          <a:lstStyle/>
          <a:p>
            <a:r>
              <a:rPr lang="fr-FR" dirty="0" err="1" smtClean="0"/>
              <a:t>Algorithmic</a:t>
            </a:r>
            <a:r>
              <a:rPr lang="fr-FR" dirty="0" smtClean="0"/>
              <a:t> Collusion</a:t>
            </a:r>
            <a:endParaRPr lang="fr-FR" dirty="0"/>
          </a:p>
        </p:txBody>
      </p:sp>
      <p:sp>
        <p:nvSpPr>
          <p:cNvPr id="3" name="Espace réservé du contenu 2"/>
          <p:cNvSpPr>
            <a:spLocks noGrp="1"/>
          </p:cNvSpPr>
          <p:nvPr>
            <p:ph idx="1"/>
          </p:nvPr>
        </p:nvSpPr>
        <p:spPr>
          <a:xfrm>
            <a:off x="628650" y="1484784"/>
            <a:ext cx="7886700" cy="4692179"/>
          </a:xfrm>
        </p:spPr>
        <p:txBody>
          <a:bodyPr/>
          <a:lstStyle/>
          <a:p>
            <a:r>
              <a:rPr lang="fr-FR" dirty="0" smtClean="0"/>
              <a:t>Game </a:t>
            </a:r>
            <a:r>
              <a:rPr lang="fr-FR" dirty="0" err="1" smtClean="0"/>
              <a:t>theoretic</a:t>
            </a:r>
            <a:r>
              <a:rPr lang="fr-FR" dirty="0" smtClean="0"/>
              <a:t> setting: stage-</a:t>
            </a:r>
            <a:r>
              <a:rPr lang="fr-FR" dirty="0" err="1" smtClean="0"/>
              <a:t>hunt</a:t>
            </a:r>
            <a:r>
              <a:rPr lang="fr-FR" dirty="0" smtClean="0"/>
              <a:t> </a:t>
            </a:r>
            <a:r>
              <a:rPr lang="fr-FR" dirty="0" err="1" smtClean="0"/>
              <a:t>game</a:t>
            </a:r>
            <a:endParaRPr lang="fr-FR" dirty="0" smtClean="0"/>
          </a:p>
          <a:p>
            <a:endParaRPr lang="fr-FR" dirty="0"/>
          </a:p>
          <a:p>
            <a:r>
              <a:rPr lang="fr-FR" dirty="0" smtClean="0"/>
              <a:t>2 Agents</a:t>
            </a:r>
          </a:p>
          <a:p>
            <a:pPr lvl="1"/>
            <a:r>
              <a:rPr lang="fr-FR" dirty="0" smtClean="0"/>
              <a:t>Hunt </a:t>
            </a:r>
            <a:r>
              <a:rPr lang="fr-FR" dirty="0" err="1" smtClean="0"/>
              <a:t>stags</a:t>
            </a:r>
            <a:r>
              <a:rPr lang="fr-FR" dirty="0" smtClean="0"/>
              <a:t> (High </a:t>
            </a:r>
            <a:r>
              <a:rPr lang="fr-FR" dirty="0" err="1" smtClean="0"/>
              <a:t>rewards</a:t>
            </a:r>
            <a:r>
              <a:rPr lang="fr-FR" dirty="0" smtClean="0"/>
              <a:t>)</a:t>
            </a:r>
          </a:p>
          <a:p>
            <a:pPr lvl="1"/>
            <a:r>
              <a:rPr lang="fr-FR" dirty="0" err="1" smtClean="0"/>
              <a:t>Collect</a:t>
            </a:r>
            <a:r>
              <a:rPr lang="fr-FR" dirty="0" smtClean="0"/>
              <a:t> </a:t>
            </a:r>
            <a:r>
              <a:rPr lang="fr-FR" dirty="0" err="1" smtClean="0"/>
              <a:t>mushrooms</a:t>
            </a:r>
            <a:r>
              <a:rPr lang="fr-FR" dirty="0" smtClean="0"/>
              <a:t> (</a:t>
            </a:r>
            <a:r>
              <a:rPr lang="fr-FR" dirty="0" err="1" smtClean="0"/>
              <a:t>Low</a:t>
            </a:r>
            <a:r>
              <a:rPr lang="fr-FR" dirty="0" smtClean="0"/>
              <a:t> </a:t>
            </a:r>
            <a:r>
              <a:rPr lang="fr-FR" dirty="0" err="1" smtClean="0"/>
              <a:t>rewards</a:t>
            </a:r>
            <a:r>
              <a:rPr lang="fr-FR" dirty="0" smtClean="0"/>
              <a:t>)</a:t>
            </a:r>
          </a:p>
          <a:p>
            <a:pPr lvl="1"/>
            <a:endParaRPr lang="fr-FR" dirty="0" smtClean="0"/>
          </a:p>
          <a:p>
            <a:r>
              <a:rPr lang="fr-FR" dirty="0" smtClean="0"/>
              <a:t>But</a:t>
            </a:r>
          </a:p>
          <a:p>
            <a:pPr lvl="1"/>
            <a:r>
              <a:rPr lang="fr-FR" dirty="0" smtClean="0"/>
              <a:t>Impossible to </a:t>
            </a:r>
            <a:r>
              <a:rPr lang="fr-FR" dirty="0" err="1" smtClean="0"/>
              <a:t>hunt</a:t>
            </a:r>
            <a:r>
              <a:rPr lang="fr-FR" dirty="0" smtClean="0"/>
              <a:t> </a:t>
            </a:r>
            <a:r>
              <a:rPr lang="fr-FR" dirty="0" err="1" smtClean="0"/>
              <a:t>alone</a:t>
            </a:r>
            <a:r>
              <a:rPr lang="fr-FR" dirty="0" smtClean="0">
                <a:sym typeface="Wingdings" panose="05000000000000000000" pitchFamily="2" charset="2"/>
              </a:rPr>
              <a:t> must </a:t>
            </a:r>
            <a:r>
              <a:rPr lang="fr-FR" dirty="0" err="1" smtClean="0">
                <a:sym typeface="Wingdings" panose="05000000000000000000" pitchFamily="2" charset="2"/>
              </a:rPr>
              <a:t>cooperate</a:t>
            </a:r>
            <a:r>
              <a:rPr lang="fr-FR" dirty="0" smtClean="0">
                <a:sym typeface="Wingdings" panose="05000000000000000000" pitchFamily="2" charset="2"/>
              </a:rPr>
              <a:t> to </a:t>
            </a:r>
            <a:r>
              <a:rPr lang="fr-FR" dirty="0" err="1" smtClean="0">
                <a:sym typeface="Wingdings" panose="05000000000000000000" pitchFamily="2" charset="2"/>
              </a:rPr>
              <a:t>hunt</a:t>
            </a:r>
            <a:r>
              <a:rPr lang="fr-FR" dirty="0" smtClean="0"/>
              <a:t> </a:t>
            </a:r>
          </a:p>
          <a:p>
            <a:pPr lvl="1"/>
            <a:r>
              <a:rPr lang="fr-FR" dirty="0" smtClean="0"/>
              <a:t>Possible to </a:t>
            </a:r>
            <a:r>
              <a:rPr lang="fr-FR" dirty="0" err="1" smtClean="0"/>
              <a:t>collect</a:t>
            </a:r>
            <a:r>
              <a:rPr lang="fr-FR" dirty="0" smtClean="0"/>
              <a:t> </a:t>
            </a:r>
            <a:r>
              <a:rPr lang="fr-FR" dirty="0" err="1" smtClean="0"/>
              <a:t>mushrooms</a:t>
            </a:r>
            <a:r>
              <a:rPr lang="fr-FR" dirty="0" smtClean="0"/>
              <a:t> </a:t>
            </a:r>
            <a:r>
              <a:rPr lang="fr-FR" dirty="0" err="1" smtClean="0"/>
              <a:t>alone</a:t>
            </a:r>
            <a:endParaRPr lang="fr-FR" dirty="0" smtClean="0"/>
          </a:p>
          <a:p>
            <a:pPr lvl="1"/>
            <a:endParaRPr lang="fr-FR" dirty="0"/>
          </a:p>
        </p:txBody>
      </p:sp>
    </p:spTree>
    <p:extLst>
      <p:ext uri="{BB962C8B-B14F-4D97-AF65-F5344CB8AC3E}">
        <p14:creationId xmlns:p14="http://schemas.microsoft.com/office/powerpoint/2010/main" val="67392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err="1" smtClean="0"/>
              <a:t>Stag</a:t>
            </a:r>
            <a:r>
              <a:rPr lang="fr-FR" dirty="0" smtClean="0"/>
              <a:t> Hunt </a:t>
            </a:r>
            <a:r>
              <a:rPr lang="fr-FR" dirty="0" err="1" smtClean="0"/>
              <a:t>Payoff</a:t>
            </a:r>
            <a:r>
              <a:rPr lang="fr-FR" dirty="0" smtClean="0"/>
              <a:t> Matrix</a:t>
            </a:r>
          </a:p>
          <a:p>
            <a:endParaRPr lang="fr-FR" dirty="0"/>
          </a:p>
          <a:p>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92896"/>
            <a:ext cx="864693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79078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99392"/>
            <a:ext cx="7886700" cy="1325563"/>
          </a:xfrm>
        </p:spPr>
        <p:txBody>
          <a:bodyPr/>
          <a:lstStyle/>
          <a:p>
            <a:r>
              <a:rPr lang="en-US" dirty="0" smtClean="0"/>
              <a:t>Algorithmic Collusion (</a:t>
            </a:r>
            <a:r>
              <a:rPr lang="en-US" dirty="0" err="1" smtClean="0"/>
              <a:t>cont</a:t>
            </a:r>
            <a:r>
              <a:rPr lang="en-US" dirty="0" smtClean="0"/>
              <a:t>)</a:t>
            </a:r>
            <a:endParaRPr lang="en-US" dirty="0"/>
          </a:p>
        </p:txBody>
      </p:sp>
      <p:sp>
        <p:nvSpPr>
          <p:cNvPr id="3" name="Espace réservé du contenu 2"/>
          <p:cNvSpPr>
            <a:spLocks noGrp="1"/>
          </p:cNvSpPr>
          <p:nvPr>
            <p:ph idx="1"/>
          </p:nvPr>
        </p:nvSpPr>
        <p:spPr>
          <a:xfrm>
            <a:off x="628650" y="1196752"/>
            <a:ext cx="7886700" cy="4980211"/>
          </a:xfrm>
        </p:spPr>
        <p:txBody>
          <a:bodyPr>
            <a:normAutofit/>
          </a:bodyPr>
          <a:lstStyle/>
          <a:p>
            <a:r>
              <a:rPr lang="en-US" dirty="0" smtClean="0"/>
              <a:t>Agents implemented as Deep Q-Networks</a:t>
            </a:r>
          </a:p>
          <a:p>
            <a:pPr lvl="1"/>
            <a:r>
              <a:rPr lang="en-US" dirty="0" smtClean="0"/>
              <a:t>Deep Learning to approximate Q-function</a:t>
            </a:r>
          </a:p>
          <a:p>
            <a:pPr lvl="1"/>
            <a:endParaRPr lang="en-US" dirty="0"/>
          </a:p>
          <a:p>
            <a:r>
              <a:rPr lang="en-US" dirty="0" smtClean="0"/>
              <a:t>Loss function</a:t>
            </a:r>
          </a:p>
          <a:p>
            <a:endParaRPr lang="en-US" dirty="0" smtClean="0"/>
          </a:p>
          <a:p>
            <a:r>
              <a:rPr lang="en-US" dirty="0" err="1" smtClean="0"/>
              <a:t>Backprop</a:t>
            </a:r>
            <a:r>
              <a:rPr lang="en-US" dirty="0" smtClean="0"/>
              <a:t> &amp; gradient descent</a:t>
            </a:r>
          </a:p>
          <a:p>
            <a:pPr lvl="1"/>
            <a:r>
              <a:rPr lang="en-US" dirty="0" smtClean="0"/>
              <a:t>Update network weights</a:t>
            </a:r>
          </a:p>
          <a:p>
            <a:pPr lvl="1"/>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528888"/>
            <a:ext cx="601027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717032"/>
            <a:ext cx="28860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2375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99392"/>
            <a:ext cx="7886700" cy="1325563"/>
          </a:xfrm>
        </p:spPr>
        <p:txBody>
          <a:bodyPr/>
          <a:lstStyle/>
          <a:p>
            <a:r>
              <a:rPr lang="en-US" dirty="0" smtClean="0"/>
              <a:t>Algorithmic Collusion (</a:t>
            </a:r>
            <a:r>
              <a:rPr lang="en-US" dirty="0" err="1" smtClean="0"/>
              <a:t>cont</a:t>
            </a:r>
            <a:r>
              <a:rPr lang="en-US" dirty="0" smtClean="0"/>
              <a:t>)</a:t>
            </a:r>
            <a:endParaRPr lang="en-US" dirty="0"/>
          </a:p>
        </p:txBody>
      </p:sp>
      <p:sp>
        <p:nvSpPr>
          <p:cNvPr id="3" name="Espace réservé du contenu 2"/>
          <p:cNvSpPr>
            <a:spLocks noGrp="1"/>
          </p:cNvSpPr>
          <p:nvPr>
            <p:ph idx="1"/>
          </p:nvPr>
        </p:nvSpPr>
        <p:spPr>
          <a:xfrm>
            <a:off x="628650" y="1196752"/>
            <a:ext cx="7886700" cy="4980211"/>
          </a:xfrm>
        </p:spPr>
        <p:txBody>
          <a:bodyPr>
            <a:normAutofit/>
          </a:bodyPr>
          <a:lstStyle/>
          <a:p>
            <a:r>
              <a:rPr lang="en-US" dirty="0" smtClean="0"/>
              <a:t>Allow agents to play </a:t>
            </a:r>
          </a:p>
          <a:p>
            <a:endParaRPr lang="en-US" dirty="0"/>
          </a:p>
          <a:p>
            <a:r>
              <a:rPr lang="en-US" dirty="0" smtClean="0"/>
              <a:t>Observe emergent behavior over multiple rounds</a:t>
            </a:r>
          </a:p>
          <a:p>
            <a:endParaRPr lang="en-US" dirty="0"/>
          </a:p>
          <a:p>
            <a:r>
              <a:rPr lang="en-US" dirty="0" smtClean="0"/>
              <a:t>Do agents cooperate for higher reward (hunt stag)?</a:t>
            </a:r>
          </a:p>
          <a:p>
            <a:endParaRPr lang="en-US" dirty="0"/>
          </a:p>
          <a:p>
            <a:r>
              <a:rPr lang="en-US" dirty="0" smtClean="0"/>
              <a:t>Does 1 agent deviate from cooperation? When?</a:t>
            </a:r>
          </a:p>
          <a:p>
            <a:pPr lvl="1"/>
            <a:endParaRPr lang="en-US" dirty="0" smtClean="0"/>
          </a:p>
          <a:p>
            <a:r>
              <a:rPr lang="en-US" dirty="0" smtClean="0"/>
              <a:t>What parameters favor cooperation &amp; deviation?</a:t>
            </a:r>
          </a:p>
        </p:txBody>
      </p:sp>
    </p:spTree>
    <p:extLst>
      <p:ext uri="{BB962C8B-B14F-4D97-AF65-F5344CB8AC3E}">
        <p14:creationId xmlns:p14="http://schemas.microsoft.com/office/powerpoint/2010/main" val="190844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normAutofit fontScale="92500"/>
          </a:bodyPr>
          <a:lstStyle/>
          <a:p>
            <a:r>
              <a:rPr lang="en-US" dirty="0"/>
              <a:t>reinforcement learning, an agent interacting with its</a:t>
            </a:r>
          </a:p>
          <a:p>
            <a:r>
              <a:rPr lang="en-US" dirty="0"/>
              <a:t>environment is attempting to learn an optimal control pol- icy. At each time step, the agent observes a state s, chooses an action a, receives a reward r, and transitions to a new state s?. Q-Learning is an approach to incrementally </a:t>
            </a:r>
            <a:r>
              <a:rPr lang="en-US" dirty="0" err="1"/>
              <a:t>esti</a:t>
            </a:r>
            <a:r>
              <a:rPr lang="en-US" dirty="0"/>
              <a:t>- mate the utility values of executing an action from a given state by continuously updating the Q-values </a:t>
            </a:r>
            <a:r>
              <a:rPr lang="en-US" dirty="0" smtClean="0"/>
              <a:t>using….</a:t>
            </a:r>
          </a:p>
          <a:p>
            <a:r>
              <a:rPr lang="en-US" dirty="0" smtClean="0"/>
              <a:t>See </a:t>
            </a:r>
            <a:r>
              <a:rPr lang="en-US" dirty="0" err="1" smtClean="0"/>
              <a:t>Egorov</a:t>
            </a:r>
            <a:r>
              <a:rPr lang="en-US" dirty="0" smtClean="0"/>
              <a:t> with. Combined </a:t>
            </a:r>
            <a:r>
              <a:rPr lang="en-US" dirty="0" err="1" smtClean="0"/>
              <a:t>Egorove</a:t>
            </a:r>
            <a:r>
              <a:rPr lang="en-US" dirty="0" smtClean="0"/>
              <a:t> with </a:t>
            </a:r>
            <a:r>
              <a:rPr lang="en-US" dirty="0" err="1" smtClean="0"/>
              <a:t>Leibo</a:t>
            </a:r>
            <a:endParaRPr lang="en-US" dirty="0" smtClean="0"/>
          </a:p>
          <a:p>
            <a:pPr lvl="1"/>
            <a:r>
              <a:rPr lang="en-US" dirty="0" smtClean="0"/>
              <a:t>Contains </a:t>
            </a:r>
            <a:r>
              <a:rPr lang="en-US" dirty="0" err="1" smtClean="0"/>
              <a:t>equantion</a:t>
            </a:r>
            <a:r>
              <a:rPr lang="en-US" dirty="0" smtClean="0"/>
              <a:t> </a:t>
            </a:r>
            <a:r>
              <a:rPr lang="en-US" dirty="0" err="1" smtClean="0"/>
              <a:t>fo</a:t>
            </a:r>
            <a:r>
              <a:rPr lang="en-US" dirty="0" smtClean="0"/>
              <a:t> loss function an ADAM optimizer</a:t>
            </a:r>
          </a:p>
          <a:p>
            <a:pPr lvl="1"/>
            <a:r>
              <a:rPr lang="en-US" dirty="0" smtClean="0"/>
              <a:t>Mention about experience replay</a:t>
            </a:r>
            <a:endParaRPr lang="en-US" dirty="0"/>
          </a:p>
        </p:txBody>
      </p:sp>
    </p:spTree>
    <p:extLst>
      <p:ext uri="{BB962C8B-B14F-4D97-AF65-F5344CB8AC3E}">
        <p14:creationId xmlns:p14="http://schemas.microsoft.com/office/powerpoint/2010/main" val="2111876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55000" lnSpcReduction="20000"/>
          </a:bodyPr>
          <a:lstStyle/>
          <a:p>
            <a:endParaRPr lang="fr-FR" dirty="0" smtClean="0"/>
          </a:p>
          <a:p>
            <a:r>
              <a:rPr lang="fr-FR" dirty="0" err="1" smtClean="0"/>
              <a:t>Leibo</a:t>
            </a:r>
            <a:r>
              <a:rPr lang="fr-FR" dirty="0" smtClean="0"/>
              <a:t> </a:t>
            </a:r>
            <a:endParaRPr lang="fr-FR" dirty="0"/>
          </a:p>
          <a:p>
            <a:endParaRPr lang="fr-FR" dirty="0" smtClean="0"/>
          </a:p>
          <a:p>
            <a:endParaRPr lang="fr-FR" dirty="0"/>
          </a:p>
          <a:p>
            <a:endParaRPr lang="en-US" dirty="0"/>
          </a:p>
          <a:p>
            <a:endParaRPr lang="en-US" dirty="0" smtClean="0"/>
          </a:p>
          <a:p>
            <a:r>
              <a:rPr lang="en-US" dirty="0" smtClean="0"/>
              <a:t>The </a:t>
            </a:r>
            <a:r>
              <a:rPr lang="en-US" dirty="0"/>
              <a:t>network representing the function Q is trained through </a:t>
            </a:r>
            <a:r>
              <a:rPr lang="en-US" dirty="0" err="1"/>
              <a:t>gra</a:t>
            </a:r>
            <a:r>
              <a:rPr lang="en-US" dirty="0"/>
              <a:t>- </a:t>
            </a:r>
            <a:r>
              <a:rPr lang="en-US" dirty="0" err="1"/>
              <a:t>dient</a:t>
            </a:r>
            <a:r>
              <a:rPr lang="en-US" dirty="0"/>
              <a:t> descent on the mean squared Bellman residual with the expectation taken over transitions uniformly sampled from the batch  </a:t>
            </a:r>
            <a:r>
              <a:rPr lang="en-US" dirty="0" smtClean="0">
                <a:sym typeface="Wingdings" panose="05000000000000000000" pitchFamily="2" charset="2"/>
              </a:rPr>
              <a:t> looks better than the description of Stag Hunt </a:t>
            </a:r>
            <a:r>
              <a:rPr lang="en-US" dirty="0" err="1" smtClean="0">
                <a:sym typeface="Wingdings" panose="05000000000000000000" pitchFamily="2" charset="2"/>
              </a:rPr>
              <a:t>Peyskovik</a:t>
            </a:r>
            <a:r>
              <a:rPr lang="en-US" dirty="0" smtClean="0">
                <a:sym typeface="Wingdings" panose="05000000000000000000" pitchFamily="2" charset="2"/>
              </a:rPr>
              <a:t> </a:t>
            </a:r>
            <a:r>
              <a:rPr lang="en-US" dirty="0" err="1" smtClean="0">
                <a:sym typeface="Wingdings" panose="05000000000000000000" pitchFamily="2" charset="2"/>
              </a:rPr>
              <a:t>etc</a:t>
            </a:r>
            <a:endParaRPr lang="fr-FR" dirty="0" smtClean="0"/>
          </a:p>
          <a:p>
            <a:r>
              <a:rPr lang="fr-FR" dirty="0" smtClean="0">
                <a:sym typeface="Wingdings" panose="05000000000000000000" pitchFamily="2" charset="2"/>
              </a:rPr>
              <a:t> no </a:t>
            </a:r>
            <a:r>
              <a:rPr lang="fr-FR" dirty="0" err="1" smtClean="0">
                <a:sym typeface="Wingdings" panose="05000000000000000000" pitchFamily="2" charset="2"/>
              </a:rPr>
              <a:t>need</a:t>
            </a:r>
            <a:r>
              <a:rPr lang="fr-FR" dirty="0" smtClean="0">
                <a:sym typeface="Wingdings" panose="05000000000000000000" pitchFamily="2" charset="2"/>
              </a:rPr>
              <a:t> to talk about </a:t>
            </a:r>
            <a:r>
              <a:rPr lang="fr-FR" dirty="0" err="1" smtClean="0">
                <a:sym typeface="Wingdings" panose="05000000000000000000" pitchFamily="2" charset="2"/>
              </a:rPr>
              <a:t>policy</a:t>
            </a:r>
            <a:r>
              <a:rPr lang="fr-FR" dirty="0" smtClean="0">
                <a:sym typeface="Wingdings" panose="05000000000000000000" pitchFamily="2" charset="2"/>
              </a:rPr>
              <a:t> gradients </a:t>
            </a:r>
            <a:r>
              <a:rPr lang="fr-FR" smtClean="0">
                <a:sym typeface="Wingdings" panose="05000000000000000000" pitchFamily="2" charset="2"/>
              </a:rPr>
              <a:t>then</a:t>
            </a:r>
            <a:endParaRPr lang="fr-FR" dirty="0"/>
          </a:p>
          <a:p>
            <a:r>
              <a:rPr lang="fr-FR" dirty="0" smtClean="0"/>
              <a:t>--</a:t>
            </a:r>
            <a:endParaRPr lang="fr-FR" dirty="0"/>
          </a:p>
          <a:p>
            <a:r>
              <a:rPr lang="fr-FR" dirty="0" err="1" smtClean="0"/>
              <a:t>Peysjovick</a:t>
            </a:r>
            <a:endParaRPr lang="fr-FR" dirty="0" smtClean="0"/>
          </a:p>
          <a:p>
            <a:pPr lvl="1"/>
            <a:r>
              <a:rPr lang="en-US" dirty="0"/>
              <a:t>policy gradient based agents with </a:t>
            </a:r>
            <a:r>
              <a:rPr lang="en-US" dirty="0" err="1"/>
              <a:t>softmax</a:t>
            </a:r>
            <a:r>
              <a:rPr lang="en-US" dirty="0"/>
              <a:t> action implementation. For optimization we use Adam (</a:t>
            </a:r>
            <a:r>
              <a:rPr lang="en-US" dirty="0" err="1"/>
              <a:t>Kingma</a:t>
            </a:r>
            <a:r>
              <a:rPr lang="en-US" dirty="0"/>
              <a:t> and Ba, 2014) with a learning rate of .01 as well as random initialization. We train each pair of agents for 400 rounds and look at average behavior in the last 50 rounds. We train 300 replicates and average them together</a:t>
            </a: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060848"/>
            <a:ext cx="601027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4608512" cy="160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97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Investigations underway</a:t>
            </a:r>
            <a:endParaRPr lang="en-US" dirty="0"/>
          </a:p>
        </p:txBody>
      </p:sp>
      <p:sp>
        <p:nvSpPr>
          <p:cNvPr id="3" name="Espace réservé du contenu 2"/>
          <p:cNvSpPr>
            <a:spLocks noGrp="1"/>
          </p:cNvSpPr>
          <p:nvPr>
            <p:ph idx="1"/>
          </p:nvPr>
        </p:nvSpPr>
        <p:spPr/>
        <p:txBody>
          <a:bodyPr>
            <a:normAutofit fontScale="92500" lnSpcReduction="10000"/>
          </a:bodyPr>
          <a:lstStyle/>
          <a:p>
            <a:r>
              <a:rPr lang="en-US" dirty="0"/>
              <a:t>we investigate whether our DRL agents eventually learn how to coordinate their actions by collectively increasing (or decreasing) their prices, resulting in a collusive strategy. </a:t>
            </a:r>
            <a:endParaRPr lang="en-US" dirty="0" smtClean="0"/>
          </a:p>
          <a:p>
            <a:r>
              <a:rPr lang="en-US" dirty="0" smtClean="0"/>
              <a:t>an </a:t>
            </a:r>
            <a:r>
              <a:rPr lang="en-US" dirty="0"/>
              <a:t>agent which has increased its prices, with the intention of creating collusion, may be exploited by other agents, which may choose to actually decrease their prices in order to acquire more customers</a:t>
            </a:r>
            <a:r>
              <a:rPr lang="en-US" dirty="0" smtClean="0"/>
              <a:t>.</a:t>
            </a:r>
          </a:p>
          <a:p>
            <a:r>
              <a:rPr lang="en-US" dirty="0" smtClean="0"/>
              <a:t>An agent may deliberately decrease its price in order to capture a large market share and max its profits. </a:t>
            </a:r>
            <a:r>
              <a:rPr lang="en-US" dirty="0" smtClean="0">
                <a:sym typeface="Wingdings" panose="05000000000000000000" pitchFamily="2" charset="2"/>
              </a:rPr>
              <a:t> in actual collusion: punished by other agents, price wars  but will </a:t>
            </a:r>
            <a:r>
              <a:rPr lang="en-US" dirty="0" err="1" smtClean="0">
                <a:sym typeface="Wingdings" panose="05000000000000000000" pitchFamily="2" charset="2"/>
              </a:rPr>
              <a:t>algo</a:t>
            </a:r>
            <a:r>
              <a:rPr lang="en-US" dirty="0" smtClean="0">
                <a:sym typeface="Wingdings" panose="05000000000000000000" pitchFamily="2" charset="2"/>
              </a:rPr>
              <a:t> also undercut each others prices</a:t>
            </a:r>
          </a:p>
        </p:txBody>
      </p:sp>
    </p:spTree>
    <p:extLst>
      <p:ext uri="{BB962C8B-B14F-4D97-AF65-F5344CB8AC3E}">
        <p14:creationId xmlns:p14="http://schemas.microsoft.com/office/powerpoint/2010/main" val="209499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886700" cy="1325563"/>
          </a:xfrm>
        </p:spPr>
        <p:txBody>
          <a:bodyPr/>
          <a:lstStyle/>
          <a:p>
            <a:r>
              <a:rPr lang="en-US" b="1" dirty="0" smtClean="0"/>
              <a:t>Brief Overview &amp; Research Group</a:t>
            </a:r>
            <a:endParaRPr lang="fr-BE" b="1" dirty="0"/>
          </a:p>
        </p:txBody>
      </p:sp>
      <p:sp>
        <p:nvSpPr>
          <p:cNvPr id="3" name="Content Placeholder 2"/>
          <p:cNvSpPr>
            <a:spLocks noGrp="1"/>
          </p:cNvSpPr>
          <p:nvPr>
            <p:ph idx="1"/>
          </p:nvPr>
        </p:nvSpPr>
        <p:spPr>
          <a:xfrm>
            <a:off x="628650" y="1442195"/>
            <a:ext cx="7886700" cy="3931022"/>
          </a:xfrm>
        </p:spPr>
        <p:txBody>
          <a:bodyPr>
            <a:normAutofit/>
          </a:bodyPr>
          <a:lstStyle/>
          <a:p>
            <a:r>
              <a:rPr lang="en-US" sz="2000" dirty="0" smtClean="0"/>
              <a:t>PhD candidates</a:t>
            </a:r>
          </a:p>
          <a:p>
            <a:endParaRPr lang="en-US" sz="2000" dirty="0"/>
          </a:p>
          <a:p>
            <a:r>
              <a:rPr lang="en-US" sz="2000" dirty="0" smtClean="0"/>
              <a:t>2 open positions</a:t>
            </a:r>
          </a:p>
          <a:p>
            <a:endParaRPr lang="en-US" sz="2000" dirty="0" smtClean="0"/>
          </a:p>
          <a:p>
            <a:endParaRPr lang="en-US" sz="2000" dirty="0"/>
          </a:p>
          <a:p>
            <a:pPr marL="457200" indent="-457200">
              <a:buFont typeface="+mj-lt"/>
              <a:buAutoNum type="arabicPeriod"/>
            </a:pPr>
            <a:endParaRPr lang="en-US" sz="2000" dirty="0" smtClean="0"/>
          </a:p>
          <a:p>
            <a:pPr lvl="1"/>
            <a:endParaRPr lang="en-US" dirty="0"/>
          </a:p>
        </p:txBody>
      </p:sp>
      <p:pic>
        <p:nvPicPr>
          <p:cNvPr id="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812" y="1092546"/>
            <a:ext cx="1453783" cy="1792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5" descr="Image result for hoffait anne soph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1250377"/>
            <a:ext cx="105727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763" y="3068960"/>
            <a:ext cx="1900832" cy="1886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8211" y="3598163"/>
            <a:ext cx="2475964" cy="1294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2884585"/>
            <a:ext cx="3272954" cy="154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9269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7886700" cy="994172"/>
          </a:xfrm>
        </p:spPr>
        <p:txBody>
          <a:bodyPr>
            <a:normAutofit/>
          </a:bodyPr>
          <a:lstStyle/>
          <a:p>
            <a:endParaRPr lang="fr-BE" dirty="0"/>
          </a:p>
        </p:txBody>
      </p:sp>
      <p:sp>
        <p:nvSpPr>
          <p:cNvPr id="4" name="Espace réservé du contenu 3"/>
          <p:cNvSpPr>
            <a:spLocks noGrp="1"/>
          </p:cNvSpPr>
          <p:nvPr>
            <p:ph idx="1"/>
          </p:nvPr>
        </p:nvSpPr>
        <p:spPr/>
        <p:txBody>
          <a:bodyPr/>
          <a:lstStyle/>
          <a:p>
            <a:pPr marL="0" indent="0">
              <a:buNone/>
            </a:pPr>
            <a:endParaRPr lang="fr-FR" dirty="0" smtClean="0"/>
          </a:p>
          <a:p>
            <a:pPr marL="0" indent="0">
              <a:buNone/>
            </a:pPr>
            <a:endParaRPr lang="fr-FR" dirty="0"/>
          </a:p>
          <a:p>
            <a:pPr marL="0" indent="0" algn="ctr">
              <a:buNone/>
            </a:pPr>
            <a:r>
              <a:rPr lang="fr-FR" sz="3600" b="1" dirty="0" err="1" smtClean="0"/>
              <a:t>Legal</a:t>
            </a:r>
            <a:r>
              <a:rPr lang="fr-FR" sz="3600" b="1" dirty="0" smtClean="0"/>
              <a:t>, </a:t>
            </a:r>
            <a:r>
              <a:rPr lang="fr-FR" sz="3600" b="1" dirty="0" err="1" smtClean="0"/>
              <a:t>Ethical</a:t>
            </a:r>
            <a:r>
              <a:rPr lang="fr-FR" sz="3600" b="1" dirty="0" smtClean="0"/>
              <a:t> </a:t>
            </a:r>
            <a:r>
              <a:rPr lang="fr-FR" sz="3600" b="1" dirty="0" err="1" smtClean="0"/>
              <a:t>Considerations</a:t>
            </a:r>
            <a:endParaRPr lang="fr-FR" sz="3600" b="1" dirty="0"/>
          </a:p>
        </p:txBody>
      </p:sp>
    </p:spTree>
    <p:extLst>
      <p:ext uri="{BB962C8B-B14F-4D97-AF65-F5344CB8AC3E}">
        <p14:creationId xmlns:p14="http://schemas.microsoft.com/office/powerpoint/2010/main" val="32428912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a:t>Legal and </a:t>
            </a:r>
            <a:r>
              <a:rPr lang="en-US" dirty="0" smtClean="0"/>
              <a:t>Ethical </a:t>
            </a:r>
            <a:r>
              <a:rPr lang="en-US" dirty="0"/>
              <a:t>I</a:t>
            </a:r>
            <a:r>
              <a:rPr lang="en-US" dirty="0" smtClean="0"/>
              <a:t>ssues</a:t>
            </a:r>
            <a:endParaRPr lang="fr-BE" dirty="0"/>
          </a:p>
        </p:txBody>
      </p:sp>
      <p:sp>
        <p:nvSpPr>
          <p:cNvPr id="3" name="Espace réservé du contenu 2"/>
          <p:cNvSpPr>
            <a:spLocks noGrp="1"/>
          </p:cNvSpPr>
          <p:nvPr>
            <p:ph idx="1"/>
          </p:nvPr>
        </p:nvSpPr>
        <p:spPr>
          <a:xfrm>
            <a:off x="628650" y="1305018"/>
            <a:ext cx="8214014" cy="5456000"/>
          </a:xfrm>
        </p:spPr>
        <p:txBody>
          <a:bodyPr>
            <a:normAutofit/>
          </a:bodyPr>
          <a:lstStyle/>
          <a:p>
            <a:r>
              <a:rPr lang="en-US" b="1" dirty="0" smtClean="0"/>
              <a:t>Transparency</a:t>
            </a:r>
            <a:endParaRPr lang="en-US" b="1" dirty="0"/>
          </a:p>
          <a:p>
            <a:pPr lvl="1"/>
            <a:r>
              <a:rPr lang="en-US" dirty="0" smtClean="0"/>
              <a:t>Transparency in the design of the algorithm </a:t>
            </a:r>
            <a:r>
              <a:rPr lang="en-US" i="1" dirty="0" smtClean="0"/>
              <a:t>or</a:t>
            </a:r>
            <a:r>
              <a:rPr lang="en-US" dirty="0" smtClean="0"/>
              <a:t> of inputs and results?</a:t>
            </a:r>
          </a:p>
          <a:p>
            <a:pPr lvl="1"/>
            <a:r>
              <a:rPr lang="en-US" dirty="0" smtClean="0"/>
              <a:t>Carlson, 2017: private companies providing a public service “</a:t>
            </a:r>
            <a:r>
              <a:rPr lang="en-US" i="1" dirty="0" smtClean="0"/>
              <a:t>should be held to the same transparency requirements as public agencies</a:t>
            </a:r>
            <a:r>
              <a:rPr lang="en-US" dirty="0" smtClean="0"/>
              <a:t>” </a:t>
            </a:r>
            <a:r>
              <a:rPr lang="en-US" dirty="0" smtClean="0">
                <a:sym typeface="Wingdings" panose="05000000000000000000" pitchFamily="2" charset="2"/>
              </a:rPr>
              <a:t> trade secret </a:t>
            </a:r>
            <a:endParaRPr lang="en-US" dirty="0">
              <a:sym typeface="Wingdings" panose="05000000000000000000" pitchFamily="2" charset="2"/>
            </a:endParaRPr>
          </a:p>
          <a:p>
            <a:pPr lvl="1"/>
            <a:endParaRPr lang="en-US" dirty="0" smtClean="0"/>
          </a:p>
          <a:p>
            <a:pPr lvl="1"/>
            <a:r>
              <a:rPr lang="en-US" dirty="0" smtClean="0"/>
              <a:t>Burrell, 2016: three types of opacity: intentional whether corporate or state secrecy – technical illiteracy – opacity due to machine learning characteristics</a:t>
            </a:r>
          </a:p>
          <a:p>
            <a:pPr lvl="1"/>
            <a:endParaRPr lang="en-US" dirty="0" smtClean="0"/>
          </a:p>
          <a:p>
            <a:pPr lvl="1"/>
            <a:r>
              <a:rPr lang="en-US" dirty="0" smtClean="0"/>
              <a:t>Need for monitoring? Regulatory bodies?</a:t>
            </a:r>
          </a:p>
          <a:p>
            <a:pPr lvl="1"/>
            <a:endParaRPr lang="en-US" dirty="0" smtClean="0"/>
          </a:p>
        </p:txBody>
      </p:sp>
    </p:spTree>
    <p:extLst>
      <p:ext uri="{BB962C8B-B14F-4D97-AF65-F5344CB8AC3E}">
        <p14:creationId xmlns:p14="http://schemas.microsoft.com/office/powerpoint/2010/main" val="403328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a:t>Legal and </a:t>
            </a:r>
            <a:r>
              <a:rPr lang="en-US" dirty="0" smtClean="0"/>
              <a:t>Ethical Issues (cont’d)</a:t>
            </a:r>
            <a:endParaRPr lang="fr-BE" dirty="0"/>
          </a:p>
        </p:txBody>
      </p:sp>
      <p:sp>
        <p:nvSpPr>
          <p:cNvPr id="3" name="Espace réservé du contenu 2"/>
          <p:cNvSpPr>
            <a:spLocks noGrp="1"/>
          </p:cNvSpPr>
          <p:nvPr>
            <p:ph idx="1"/>
          </p:nvPr>
        </p:nvSpPr>
        <p:spPr>
          <a:xfrm>
            <a:off x="628650" y="1305018"/>
            <a:ext cx="8214014" cy="5456000"/>
          </a:xfrm>
        </p:spPr>
        <p:txBody>
          <a:bodyPr>
            <a:normAutofit/>
          </a:bodyPr>
          <a:lstStyle/>
          <a:p>
            <a:r>
              <a:rPr lang="en-US" b="1" dirty="0" err="1"/>
              <a:t>Explainability</a:t>
            </a:r>
            <a:endParaRPr lang="en-US" b="1" dirty="0"/>
          </a:p>
          <a:p>
            <a:pPr lvl="1"/>
            <a:r>
              <a:rPr lang="en-US" dirty="0" smtClean="0"/>
              <a:t>“</a:t>
            </a:r>
            <a:r>
              <a:rPr lang="en-US" i="1" dirty="0" err="1" smtClean="0"/>
              <a:t>Explainability</a:t>
            </a:r>
            <a:r>
              <a:rPr lang="en-US" i="1" dirty="0" smtClean="0"/>
              <a:t> </a:t>
            </a:r>
            <a:r>
              <a:rPr lang="en-US" i="1" dirty="0"/>
              <a:t>matters because the process of reason-giving is intrinsic to juridical </a:t>
            </a:r>
            <a:r>
              <a:rPr lang="en-US" i="1" dirty="0" smtClean="0"/>
              <a:t>determinations</a:t>
            </a:r>
            <a:r>
              <a:rPr lang="en-US" dirty="0" smtClean="0"/>
              <a:t>” </a:t>
            </a:r>
            <a:r>
              <a:rPr lang="en-US" dirty="0"/>
              <a:t>(Pasquale, 2017)</a:t>
            </a:r>
          </a:p>
          <a:p>
            <a:endParaRPr lang="en-US" sz="800" b="1" dirty="0" smtClean="0"/>
          </a:p>
          <a:p>
            <a:r>
              <a:rPr lang="en-US" b="1" dirty="0" smtClean="0"/>
              <a:t>Accountability</a:t>
            </a:r>
            <a:endParaRPr lang="en-US" b="1" dirty="0"/>
          </a:p>
          <a:p>
            <a:pPr lvl="1"/>
            <a:r>
              <a:rPr lang="en-US" dirty="0" smtClean="0"/>
              <a:t>Who is accountable? Role of human beings?</a:t>
            </a:r>
          </a:p>
          <a:p>
            <a:endParaRPr lang="en-US" sz="800" b="1" dirty="0" smtClean="0"/>
          </a:p>
          <a:p>
            <a:r>
              <a:rPr lang="en-US" b="1" dirty="0" smtClean="0"/>
              <a:t>Due process (‘fair trial’) rights </a:t>
            </a:r>
            <a:r>
              <a:rPr lang="en-US" dirty="0" smtClean="0"/>
              <a:t>(Freeman</a:t>
            </a:r>
            <a:r>
              <a:rPr lang="en-US" dirty="0"/>
              <a:t>, </a:t>
            </a:r>
            <a:r>
              <a:rPr lang="en-US" dirty="0" smtClean="0"/>
              <a:t>2016)</a:t>
            </a:r>
            <a:endParaRPr lang="en-US" b="1" dirty="0" smtClean="0"/>
          </a:p>
          <a:p>
            <a:pPr lvl="1"/>
            <a:r>
              <a:rPr lang="en-US" dirty="0" smtClean="0"/>
              <a:t>Important to be able to assess and monitor validity of algorithms (how does it work?) </a:t>
            </a:r>
          </a:p>
          <a:p>
            <a:pPr lvl="1"/>
            <a:r>
              <a:rPr lang="en-US" dirty="0" smtClean="0"/>
              <a:t>Training judges to understand benefits and limitations of algorithms</a:t>
            </a:r>
            <a:endParaRPr lang="en-US" dirty="0"/>
          </a:p>
          <a:p>
            <a:pPr lvl="1"/>
            <a:endParaRPr lang="en-US" dirty="0" smtClean="0"/>
          </a:p>
          <a:p>
            <a:endParaRPr lang="en-US" dirty="0" smtClean="0"/>
          </a:p>
        </p:txBody>
      </p:sp>
    </p:spTree>
    <p:extLst>
      <p:ext uri="{BB962C8B-B14F-4D97-AF65-F5344CB8AC3E}">
        <p14:creationId xmlns:p14="http://schemas.microsoft.com/office/powerpoint/2010/main" val="321593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a:t>Legal and ethical issues</a:t>
            </a:r>
            <a:endParaRPr lang="fr-BE" dirty="0"/>
          </a:p>
        </p:txBody>
      </p:sp>
      <p:sp>
        <p:nvSpPr>
          <p:cNvPr id="3" name="Espace réservé du contenu 2"/>
          <p:cNvSpPr>
            <a:spLocks noGrp="1"/>
          </p:cNvSpPr>
          <p:nvPr>
            <p:ph idx="1"/>
          </p:nvPr>
        </p:nvSpPr>
        <p:spPr>
          <a:xfrm>
            <a:off x="628650" y="1316737"/>
            <a:ext cx="8234795" cy="5375009"/>
          </a:xfrm>
        </p:spPr>
        <p:txBody>
          <a:bodyPr>
            <a:normAutofit fontScale="92500"/>
          </a:bodyPr>
          <a:lstStyle/>
          <a:p>
            <a:r>
              <a:rPr lang="en-US" dirty="0" smtClean="0">
                <a:sym typeface="Wingdings" panose="05000000000000000000" pitchFamily="2" charset="2"/>
              </a:rPr>
              <a:t>Impact GDPR and Directive 2016/680? (Personal data)</a:t>
            </a:r>
          </a:p>
          <a:p>
            <a:pPr lvl="1"/>
            <a:r>
              <a:rPr lang="en-US" dirty="0" smtClean="0">
                <a:sym typeface="Wingdings" panose="05000000000000000000" pitchFamily="2" charset="2"/>
              </a:rPr>
              <a:t>Right to be informed, right of access, right to rectification (see also Article 29 Data Protection Working Party, </a:t>
            </a:r>
            <a:r>
              <a:rPr lang="en-US" i="1" dirty="0" smtClean="0">
                <a:sym typeface="Wingdings" panose="05000000000000000000" pitchFamily="2" charset="2"/>
              </a:rPr>
              <a:t>Guidelines on automated individual decision-making and profiling for the purposes of Regulation 2016/679</a:t>
            </a:r>
            <a:r>
              <a:rPr lang="en-US" dirty="0" smtClean="0">
                <a:sym typeface="Wingdings" panose="05000000000000000000" pitchFamily="2" charset="2"/>
              </a:rPr>
              <a:t>, WP251, 3 October 2017)</a:t>
            </a:r>
          </a:p>
          <a:p>
            <a:pPr lvl="1"/>
            <a:r>
              <a:rPr lang="en-US" dirty="0" smtClean="0">
                <a:sym typeface="Wingdings" panose="05000000000000000000" pitchFamily="2" charset="2"/>
              </a:rPr>
              <a:t>Right not to be subject to a decision based solely on automated decision-making – ‘human intervention is a key element’</a:t>
            </a:r>
          </a:p>
          <a:p>
            <a:pPr lvl="2"/>
            <a:r>
              <a:rPr lang="en-US" dirty="0" smtClean="0">
                <a:sym typeface="Wingdings" panose="05000000000000000000" pitchFamily="2" charset="2"/>
              </a:rPr>
              <a:t>“</a:t>
            </a:r>
            <a:r>
              <a:rPr lang="en-US" i="1" dirty="0" smtClean="0"/>
              <a:t>The data subject should have the right not to be subject to a decision evaluating personal aspects relating to him or her which is based solely on automated processing and which produces adverse legal effects concerning, or significantly affects, him or her. In any case, such processing should be subject to </a:t>
            </a:r>
            <a:r>
              <a:rPr lang="en-US" i="1" u="sng" dirty="0" smtClean="0"/>
              <a:t>suitable safeguards</a:t>
            </a:r>
            <a:r>
              <a:rPr lang="en-US" i="1" dirty="0" smtClean="0"/>
              <a:t>, </a:t>
            </a:r>
            <a:r>
              <a:rPr lang="en-US" i="1" u="sng" dirty="0" smtClean="0"/>
              <a:t>including the provision of specific information to the data subject and the right to obtain human intervention, in particular to express his or her point of view, to obtain an explanation of the decision reached after such assessment or to challenge the decision</a:t>
            </a:r>
            <a:r>
              <a:rPr lang="en-US" i="1" dirty="0" smtClean="0"/>
              <a:t>.</a:t>
            </a:r>
            <a:r>
              <a:rPr lang="en-US" dirty="0" smtClean="0"/>
              <a:t>” (Recital (38), Directive 2016/680, emphasis added)</a:t>
            </a:r>
            <a:endParaRPr lang="en-US" dirty="0"/>
          </a:p>
        </p:txBody>
      </p:sp>
    </p:spTree>
    <p:extLst>
      <p:ext uri="{BB962C8B-B14F-4D97-AF65-F5344CB8AC3E}">
        <p14:creationId xmlns:p14="http://schemas.microsoft.com/office/powerpoint/2010/main" val="1256362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a:p>
          <a:p>
            <a:pPr marL="0" indent="0" algn="ctr">
              <a:buNone/>
            </a:pPr>
            <a:endParaRPr lang="fr-FR" dirty="0" smtClean="0"/>
          </a:p>
          <a:p>
            <a:pPr marL="0" indent="0" algn="ctr">
              <a:buNone/>
            </a:pPr>
            <a:r>
              <a:rPr lang="fr-FR" dirty="0" smtClean="0"/>
              <a:t>THANK YOU</a:t>
            </a:r>
          </a:p>
        </p:txBody>
      </p:sp>
    </p:spTree>
    <p:extLst>
      <p:ext uri="{BB962C8B-B14F-4D97-AF65-F5344CB8AC3E}">
        <p14:creationId xmlns:p14="http://schemas.microsoft.com/office/powerpoint/2010/main" val="2595133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7886700" cy="994172"/>
          </a:xfrm>
        </p:spPr>
        <p:txBody>
          <a:bodyPr>
            <a:normAutofit/>
          </a:bodyPr>
          <a:lstStyle/>
          <a:p>
            <a:endParaRPr lang="fr-BE" dirty="0"/>
          </a:p>
        </p:txBody>
      </p:sp>
      <p:sp>
        <p:nvSpPr>
          <p:cNvPr id="4" name="Espace réservé du contenu 3"/>
          <p:cNvSpPr>
            <a:spLocks noGrp="1"/>
          </p:cNvSpPr>
          <p:nvPr>
            <p:ph idx="1"/>
          </p:nvPr>
        </p:nvSpPr>
        <p:spPr/>
        <p:txBody>
          <a:bodyPr/>
          <a:lstStyle/>
          <a:p>
            <a:pPr marL="0" indent="0">
              <a:buNone/>
            </a:pPr>
            <a:endParaRPr lang="fr-FR" dirty="0" smtClean="0"/>
          </a:p>
          <a:p>
            <a:pPr marL="0" indent="0">
              <a:buNone/>
            </a:pPr>
            <a:endParaRPr lang="fr-FR" dirty="0"/>
          </a:p>
          <a:p>
            <a:pPr marL="0" indent="0" algn="ctr">
              <a:buNone/>
            </a:pPr>
            <a:r>
              <a:rPr lang="fr-FR" sz="3600" b="1" dirty="0" smtClean="0"/>
              <a:t>AI Applications </a:t>
            </a:r>
            <a:r>
              <a:rPr lang="fr-FR" sz="3600" b="1" dirty="0" smtClean="0">
                <a:sym typeface="Wingdings" panose="05000000000000000000" pitchFamily="2" charset="2"/>
              </a:rPr>
              <a:t> </a:t>
            </a:r>
            <a:r>
              <a:rPr lang="fr-FR" sz="3600" b="1" dirty="0" err="1" smtClean="0">
                <a:sym typeface="Wingdings" panose="05000000000000000000" pitchFamily="2" charset="2"/>
              </a:rPr>
              <a:t>Legal</a:t>
            </a:r>
            <a:r>
              <a:rPr lang="fr-FR" sz="3600" b="1" dirty="0" smtClean="0">
                <a:sym typeface="Wingdings" panose="05000000000000000000" pitchFamily="2" charset="2"/>
              </a:rPr>
              <a:t> Ramifications</a:t>
            </a:r>
            <a:endParaRPr lang="fr-FR" sz="3600" b="1" dirty="0"/>
          </a:p>
        </p:txBody>
      </p:sp>
    </p:spTree>
    <p:extLst>
      <p:ext uri="{BB962C8B-B14F-4D97-AF65-F5344CB8AC3E}">
        <p14:creationId xmlns:p14="http://schemas.microsoft.com/office/powerpoint/2010/main" val="1150952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7886700" cy="994172"/>
          </a:xfrm>
        </p:spPr>
        <p:txBody>
          <a:bodyPr>
            <a:normAutofit/>
          </a:bodyPr>
          <a:lstStyle/>
          <a:p>
            <a:r>
              <a:rPr lang="fr-BE" sz="3200" b="1" dirty="0" err="1"/>
              <a:t>Criminal</a:t>
            </a:r>
            <a:r>
              <a:rPr lang="fr-BE" sz="3200" b="1" dirty="0"/>
              <a:t> Law</a:t>
            </a:r>
          </a:p>
        </p:txBody>
      </p:sp>
      <p:sp>
        <p:nvSpPr>
          <p:cNvPr id="4" name="Espace réservé du contenu 3"/>
          <p:cNvSpPr>
            <a:spLocks noGrp="1"/>
          </p:cNvSpPr>
          <p:nvPr>
            <p:ph idx="1"/>
          </p:nvPr>
        </p:nvSpPr>
        <p:spPr/>
        <p:txBody>
          <a:bodyPr/>
          <a:lstStyle/>
          <a:p>
            <a:pPr marL="0" indent="0">
              <a:buNone/>
            </a:pPr>
            <a:endParaRPr lang="fr-FR" dirty="0" smtClean="0"/>
          </a:p>
          <a:p>
            <a:pPr marL="0" indent="0">
              <a:buNone/>
            </a:pP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264" y="1412776"/>
            <a:ext cx="5764048" cy="382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5436096" y="5229200"/>
            <a:ext cx="3669594" cy="230832"/>
          </a:xfrm>
          <a:prstGeom prst="rect">
            <a:avLst/>
          </a:prstGeom>
          <a:noFill/>
        </p:spPr>
        <p:txBody>
          <a:bodyPr wrap="none" rtlCol="0">
            <a:spAutoFit/>
          </a:bodyPr>
          <a:lstStyle/>
          <a:p>
            <a:r>
              <a:rPr lang="fr-FR" sz="900" dirty="0"/>
              <a:t>https://sites.google.com/a/chufsd.org/mr-bowden---social-studies/class-2</a:t>
            </a:r>
          </a:p>
        </p:txBody>
      </p:sp>
    </p:spTree>
    <p:extLst>
      <p:ext uri="{BB962C8B-B14F-4D97-AF65-F5344CB8AC3E}">
        <p14:creationId xmlns:p14="http://schemas.microsoft.com/office/powerpoint/2010/main" val="2547553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24" y="188640"/>
            <a:ext cx="7886700" cy="994172"/>
          </a:xfrm>
        </p:spPr>
        <p:txBody>
          <a:bodyPr>
            <a:normAutofit/>
          </a:bodyPr>
          <a:lstStyle/>
          <a:p>
            <a:r>
              <a:rPr lang="en-US" sz="3200" b="1" dirty="0"/>
              <a:t>Criminal Law</a:t>
            </a:r>
            <a:br>
              <a:rPr lang="en-US" sz="3200" b="1" dirty="0"/>
            </a:br>
            <a:r>
              <a:rPr lang="en-US" sz="3100" b="1" i="1" dirty="0"/>
              <a:t>Case of Eric Loomis</a:t>
            </a:r>
            <a:endParaRPr lang="fr-BE" sz="3100" b="1" i="1" dirty="0"/>
          </a:p>
        </p:txBody>
      </p:sp>
      <p:sp>
        <p:nvSpPr>
          <p:cNvPr id="3" name="Content Placeholder 2"/>
          <p:cNvSpPr>
            <a:spLocks noGrp="1"/>
          </p:cNvSpPr>
          <p:nvPr>
            <p:ph idx="1"/>
          </p:nvPr>
        </p:nvSpPr>
        <p:spPr>
          <a:xfrm>
            <a:off x="628650" y="1340768"/>
            <a:ext cx="7886700" cy="4464496"/>
          </a:xfrm>
        </p:spPr>
        <p:txBody>
          <a:bodyPr>
            <a:normAutofit/>
          </a:bodyPr>
          <a:lstStyle/>
          <a:p>
            <a:r>
              <a:rPr lang="en-US" sz="2400" dirty="0" smtClean="0"/>
              <a:t>Eric Loomis </a:t>
            </a:r>
          </a:p>
          <a:p>
            <a:pPr lvl="1"/>
            <a:r>
              <a:rPr lang="en-US" sz="2000" dirty="0" smtClean="0"/>
              <a:t>Five </a:t>
            </a:r>
            <a:r>
              <a:rPr lang="en-US" sz="2000" dirty="0"/>
              <a:t>criminal </a:t>
            </a:r>
            <a:r>
              <a:rPr lang="en-US" sz="2000" dirty="0" smtClean="0"/>
              <a:t>offenses  </a:t>
            </a:r>
          </a:p>
          <a:p>
            <a:pPr lvl="1"/>
            <a:r>
              <a:rPr lang="en-US" sz="2000" dirty="0" smtClean="0"/>
              <a:t>Drive-by </a:t>
            </a:r>
            <a:r>
              <a:rPr lang="en-US" sz="2000" dirty="0"/>
              <a:t>shooting</a:t>
            </a:r>
          </a:p>
          <a:p>
            <a:endParaRPr lang="en-US" sz="2400" dirty="0" smtClean="0"/>
          </a:p>
          <a:p>
            <a:endParaRPr lang="en-US" sz="2400" dirty="0" smtClean="0"/>
          </a:p>
          <a:p>
            <a:r>
              <a:rPr lang="en-US" sz="2400" dirty="0" smtClean="0"/>
              <a:t>Denies </a:t>
            </a:r>
            <a:r>
              <a:rPr lang="en-US" sz="2400" dirty="0"/>
              <a:t>participation in </a:t>
            </a:r>
            <a:r>
              <a:rPr lang="en-US" sz="2400" dirty="0" smtClean="0"/>
              <a:t>shooting</a:t>
            </a:r>
            <a:r>
              <a:rPr lang="en-US" sz="2400" dirty="0"/>
              <a:t>, </a:t>
            </a:r>
            <a:r>
              <a:rPr lang="en-US" sz="2400" dirty="0" smtClean="0"/>
              <a:t>but</a:t>
            </a:r>
          </a:p>
          <a:p>
            <a:r>
              <a:rPr lang="en-US" sz="2400" dirty="0" smtClean="0"/>
              <a:t>Pleads guilty on 2 minor charges</a:t>
            </a:r>
            <a:endParaRPr lang="en-US" sz="2400" dirty="0"/>
          </a:p>
          <a:p>
            <a:pPr marL="914400" lvl="1" indent="-457200">
              <a:buFont typeface="+mj-lt"/>
              <a:buAutoNum type="arabicPeriod"/>
            </a:pPr>
            <a:r>
              <a:rPr lang="en-US" sz="2000" dirty="0"/>
              <a:t>Attempting to flee a traffic officer</a:t>
            </a:r>
          </a:p>
          <a:p>
            <a:pPr marL="914400" lvl="1" indent="-457200">
              <a:buFont typeface="+mj-lt"/>
              <a:buAutoNum type="arabicPeriod"/>
            </a:pPr>
            <a:r>
              <a:rPr lang="en-US" sz="2000" dirty="0"/>
              <a:t>Operating a motor vehicle without the owner’s consent</a:t>
            </a:r>
          </a:p>
          <a:p>
            <a:endParaRPr lang="fr-FR" dirty="0" smtClean="0"/>
          </a:p>
          <a:p>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052736"/>
            <a:ext cx="2982989" cy="2141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7092280" y="3198168"/>
            <a:ext cx="1911101" cy="230832"/>
          </a:xfrm>
          <a:prstGeom prst="rect">
            <a:avLst/>
          </a:prstGeom>
          <a:noFill/>
        </p:spPr>
        <p:txBody>
          <a:bodyPr wrap="none" rtlCol="0">
            <a:spAutoFit/>
          </a:bodyPr>
          <a:lstStyle/>
          <a:p>
            <a:r>
              <a:rPr lang="fr-FR" sz="900" dirty="0"/>
              <a:t>Image: https://www.clevescene.com</a:t>
            </a:r>
          </a:p>
        </p:txBody>
      </p:sp>
    </p:spTree>
    <p:extLst>
      <p:ext uri="{BB962C8B-B14F-4D97-AF65-F5344CB8AC3E}">
        <p14:creationId xmlns:p14="http://schemas.microsoft.com/office/powerpoint/2010/main" val="37014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24" y="188640"/>
            <a:ext cx="7886700" cy="994172"/>
          </a:xfrm>
        </p:spPr>
        <p:txBody>
          <a:bodyPr>
            <a:normAutofit/>
          </a:bodyPr>
          <a:lstStyle/>
          <a:p>
            <a:r>
              <a:rPr lang="en-US" sz="3100" b="1" i="1" dirty="0" smtClean="0"/>
              <a:t>Case </a:t>
            </a:r>
            <a:r>
              <a:rPr lang="en-US" sz="3100" b="1" i="1" dirty="0"/>
              <a:t>of Eric </a:t>
            </a:r>
            <a:r>
              <a:rPr lang="en-US" sz="3100" b="1" i="1" dirty="0" smtClean="0"/>
              <a:t>Loomis (</a:t>
            </a:r>
            <a:r>
              <a:rPr lang="en-US" sz="3100" b="1" i="1" dirty="0" err="1" smtClean="0"/>
              <a:t>cont</a:t>
            </a:r>
            <a:r>
              <a:rPr lang="en-US" sz="3100" b="1" i="1" dirty="0" smtClean="0"/>
              <a:t>)</a:t>
            </a:r>
            <a:endParaRPr lang="fr-BE" sz="3100" b="1" i="1" dirty="0"/>
          </a:p>
        </p:txBody>
      </p:sp>
      <p:sp>
        <p:nvSpPr>
          <p:cNvPr id="3" name="Content Placeholder 2"/>
          <p:cNvSpPr>
            <a:spLocks noGrp="1"/>
          </p:cNvSpPr>
          <p:nvPr>
            <p:ph idx="1"/>
          </p:nvPr>
        </p:nvSpPr>
        <p:spPr>
          <a:xfrm>
            <a:off x="611560" y="1052736"/>
            <a:ext cx="7886700" cy="4464496"/>
          </a:xfrm>
        </p:spPr>
        <p:txBody>
          <a:bodyPr>
            <a:normAutofit/>
          </a:bodyPr>
          <a:lstStyle/>
          <a:p>
            <a:r>
              <a:rPr lang="en-US" sz="2400" dirty="0" smtClean="0"/>
              <a:t>Presentencing Investigation</a:t>
            </a:r>
          </a:p>
          <a:p>
            <a:pPr lvl="1"/>
            <a:r>
              <a:rPr lang="en-US" sz="2000" dirty="0" smtClean="0"/>
              <a:t>Offenders’ background information</a:t>
            </a:r>
          </a:p>
          <a:p>
            <a:pPr lvl="1"/>
            <a:r>
              <a:rPr lang="en-US" sz="2000" dirty="0" smtClean="0"/>
              <a:t>Includes </a:t>
            </a:r>
            <a:r>
              <a:rPr lang="en-US" sz="2000" b="1" i="1" u="sng" dirty="0" smtClean="0"/>
              <a:t>Recidivism Risk</a:t>
            </a:r>
            <a:r>
              <a:rPr lang="en-US" sz="2000" dirty="0" smtClean="0"/>
              <a:t> (score)</a:t>
            </a:r>
          </a:p>
          <a:p>
            <a:endParaRPr lang="fr-FR" sz="1050" dirty="0" smtClean="0"/>
          </a:p>
          <a:p>
            <a:r>
              <a:rPr lang="fr-FR" sz="2400" dirty="0" err="1"/>
              <a:t>Recidivism</a:t>
            </a:r>
            <a:r>
              <a:rPr lang="fr-FR" sz="2400" dirty="0"/>
              <a:t> </a:t>
            </a:r>
            <a:r>
              <a:rPr lang="fr-FR" sz="2400" dirty="0" err="1"/>
              <a:t>Risk</a:t>
            </a:r>
            <a:r>
              <a:rPr lang="fr-FR" sz="2400" dirty="0"/>
              <a:t>  Score </a:t>
            </a:r>
            <a:r>
              <a:rPr lang="fr-FR" sz="2400" dirty="0" err="1" smtClean="0"/>
              <a:t>predicted</a:t>
            </a:r>
            <a:r>
              <a:rPr lang="fr-FR" sz="2400" dirty="0" smtClean="0"/>
              <a:t> </a:t>
            </a:r>
            <a:r>
              <a:rPr lang="fr-FR" sz="2400" dirty="0" err="1" smtClean="0"/>
              <a:t>using</a:t>
            </a:r>
            <a:r>
              <a:rPr lang="fr-FR" sz="2400" dirty="0" smtClean="0"/>
              <a:t> COMPAS</a:t>
            </a:r>
          </a:p>
          <a:p>
            <a:endParaRPr lang="fr-FR" sz="900" dirty="0"/>
          </a:p>
          <a:p>
            <a:r>
              <a:rPr lang="fr-FR" sz="2400" dirty="0" smtClean="0"/>
              <a:t>COMPAS (</a:t>
            </a:r>
            <a:r>
              <a:rPr lang="fr-FR" sz="2400" dirty="0" err="1" smtClean="0"/>
              <a:t>now</a:t>
            </a:r>
            <a:r>
              <a:rPr lang="fr-FR" sz="2400" dirty="0" smtClean="0"/>
              <a:t> </a:t>
            </a:r>
            <a:r>
              <a:rPr lang="fr-FR" sz="2400" dirty="0" err="1" smtClean="0"/>
              <a:t>Equivant</a:t>
            </a:r>
            <a:r>
              <a:rPr lang="fr-FR" sz="2400" dirty="0" smtClean="0"/>
              <a:t>)</a:t>
            </a:r>
          </a:p>
          <a:p>
            <a:pPr lvl="1"/>
            <a:r>
              <a:rPr lang="fr-FR" sz="2000" dirty="0" smtClean="0"/>
              <a:t>Machine Learning/</a:t>
            </a:r>
            <a:r>
              <a:rPr lang="fr-FR" sz="2000" dirty="0" err="1" smtClean="0"/>
              <a:t>Statistical</a:t>
            </a:r>
            <a:r>
              <a:rPr lang="fr-FR" sz="2000" dirty="0" smtClean="0"/>
              <a:t> </a:t>
            </a:r>
            <a:r>
              <a:rPr lang="fr-FR" sz="2000" dirty="0" err="1" smtClean="0"/>
              <a:t>Prediction</a:t>
            </a:r>
            <a:r>
              <a:rPr lang="fr-FR" sz="2000" dirty="0" smtClean="0"/>
              <a:t> </a:t>
            </a:r>
            <a:r>
              <a:rPr lang="fr-FR" sz="2000" dirty="0" err="1" smtClean="0"/>
              <a:t>Methods</a:t>
            </a:r>
            <a:endParaRPr lang="fr-FR" sz="2000" dirty="0" smtClean="0"/>
          </a:p>
          <a:p>
            <a:pPr lvl="1"/>
            <a:r>
              <a:rPr lang="fr-FR" sz="2000" dirty="0" err="1" smtClean="0"/>
              <a:t>Developed</a:t>
            </a:r>
            <a:r>
              <a:rPr lang="fr-FR" sz="2000" dirty="0" smtClean="0"/>
              <a:t>  </a:t>
            </a:r>
            <a:r>
              <a:rPr lang="fr-FR" sz="2000" dirty="0"/>
              <a:t>by </a:t>
            </a:r>
            <a:r>
              <a:rPr lang="fr-FR" sz="2000" dirty="0" err="1"/>
              <a:t>Northpointe</a:t>
            </a:r>
            <a:r>
              <a:rPr lang="fr-FR" sz="2000" dirty="0"/>
              <a:t> </a:t>
            </a:r>
            <a:r>
              <a:rPr lang="fr-FR" sz="2000" dirty="0" err="1"/>
              <a:t>Inc</a:t>
            </a:r>
            <a:r>
              <a:rPr lang="fr-FR" sz="2000" dirty="0"/>
              <a:t> (Michigan)</a:t>
            </a:r>
          </a:p>
          <a:p>
            <a:pPr lvl="1"/>
            <a:r>
              <a:rPr lang="fr-FR" sz="2000" dirty="0" err="1"/>
              <a:t>Recidivism</a:t>
            </a:r>
            <a:r>
              <a:rPr lang="fr-FR" sz="2000" dirty="0"/>
              <a:t> </a:t>
            </a:r>
            <a:r>
              <a:rPr lang="fr-FR" sz="2000" dirty="0" err="1"/>
              <a:t>Risk</a:t>
            </a:r>
            <a:r>
              <a:rPr lang="fr-FR" sz="2000" dirty="0"/>
              <a:t> Score: 1 -</a:t>
            </a:r>
            <a:r>
              <a:rPr lang="fr-FR" sz="2000" dirty="0" smtClean="0"/>
              <a:t>10</a:t>
            </a:r>
          </a:p>
          <a:p>
            <a:pPr lvl="1"/>
            <a:r>
              <a:rPr lang="fr-FR" sz="2000" dirty="0" err="1" smtClean="0"/>
              <a:t>Based</a:t>
            </a:r>
            <a:r>
              <a:rPr lang="fr-FR" sz="2000" dirty="0" smtClean="0"/>
              <a:t> on &gt; 100 </a:t>
            </a:r>
            <a:r>
              <a:rPr lang="fr-FR" sz="2000" dirty="0" err="1" smtClean="0"/>
              <a:t>features</a:t>
            </a:r>
            <a:r>
              <a:rPr lang="fr-FR" sz="2000" dirty="0" smtClean="0"/>
              <a:t> (</a:t>
            </a:r>
            <a:r>
              <a:rPr lang="fr-FR" sz="2000" dirty="0" err="1" smtClean="0"/>
              <a:t>age</a:t>
            </a:r>
            <a:r>
              <a:rPr lang="fr-FR" sz="2000" dirty="0" smtClean="0"/>
              <a:t>, </a:t>
            </a:r>
            <a:r>
              <a:rPr lang="fr-FR" sz="2000" dirty="0" err="1" smtClean="0"/>
              <a:t>sex</a:t>
            </a:r>
            <a:r>
              <a:rPr lang="fr-FR" sz="2000" dirty="0" smtClean="0"/>
              <a:t>, </a:t>
            </a:r>
            <a:r>
              <a:rPr lang="fr-FR" sz="2000" dirty="0" err="1" smtClean="0"/>
              <a:t>history</a:t>
            </a:r>
            <a:r>
              <a:rPr lang="fr-FR" sz="2000" dirty="0" smtClean="0"/>
              <a:t>,…)</a:t>
            </a:r>
          </a:p>
          <a:p>
            <a:pPr lvl="1"/>
            <a:endParaRPr lang="fr-FR" sz="2000" dirty="0"/>
          </a:p>
          <a:p>
            <a:endParaRPr lang="fr-FR" dirty="0"/>
          </a:p>
          <a:p>
            <a:endParaRPr lang="fr-FR" dirty="0" smtClean="0"/>
          </a:p>
          <a:p>
            <a:endParaRPr lang="fr-FR" dirty="0"/>
          </a:p>
        </p:txBody>
      </p:sp>
    </p:spTree>
    <p:extLst>
      <p:ext uri="{BB962C8B-B14F-4D97-AF65-F5344CB8AC3E}">
        <p14:creationId xmlns:p14="http://schemas.microsoft.com/office/powerpoint/2010/main" val="223505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1537</TotalTime>
  <Words>6184</Words>
  <Application>Microsoft Office PowerPoint</Application>
  <PresentationFormat>Affichage à l'écran (4:3)</PresentationFormat>
  <Paragraphs>796</Paragraphs>
  <Slides>54</Slides>
  <Notes>40</Notes>
  <HiddenSlides>8</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1_Conception personnalisée</vt:lpstr>
      <vt:lpstr>Présentation PowerPoint</vt:lpstr>
      <vt:lpstr>Agenda</vt:lpstr>
      <vt:lpstr> Personal Background &amp; Research Group </vt:lpstr>
      <vt:lpstr>Brief Overview &amp; Research Group</vt:lpstr>
      <vt:lpstr>Brief Overview &amp; Research Group</vt:lpstr>
      <vt:lpstr>Présentation PowerPoint</vt:lpstr>
      <vt:lpstr>Criminal Law</vt:lpstr>
      <vt:lpstr>Criminal Law Case of Eric Loomis</vt:lpstr>
      <vt:lpstr>Case of Eric Loomis (cont)</vt:lpstr>
      <vt:lpstr>Case of Eric Loomis (cont)</vt:lpstr>
      <vt:lpstr>Case of Eric Loomis (cont)</vt:lpstr>
      <vt:lpstr>Case of Eric Loomis (cont)</vt:lpstr>
      <vt:lpstr>Competition Law/Antitrust</vt:lpstr>
      <vt:lpstr>Competition Law Personalized Pricing</vt:lpstr>
      <vt:lpstr>Competition Law Personalized Pricing (cont)</vt:lpstr>
      <vt:lpstr>Competition Law Tacit Collusion</vt:lpstr>
      <vt:lpstr>Competition Law Tacit Collusion (cont)</vt:lpstr>
      <vt:lpstr>Competition Law Tacit Collusion (cont)</vt:lpstr>
      <vt:lpstr>Algorithmic Collusion</vt:lpstr>
      <vt:lpstr>Algorithmic Collusion (cont)</vt:lpstr>
      <vt:lpstr>Algorithmic Collusion (cont)</vt:lpstr>
      <vt:lpstr>Algorithmic Collusion (cont)</vt:lpstr>
      <vt:lpstr>Algorithmic Collusion (cont)</vt:lpstr>
      <vt:lpstr>Algorithmic Collusion (cont)</vt:lpstr>
      <vt:lpstr>Présentation PowerPoint</vt:lpstr>
      <vt:lpstr>Algorithmic Collusion (cont)</vt:lpstr>
      <vt:lpstr>Algorithmic Collusion (cont)</vt:lpstr>
      <vt:lpstr>Algorithmic Collusion (cont)</vt:lpstr>
      <vt:lpstr>Algorithmic Collusion (cont)</vt:lpstr>
      <vt:lpstr>Algorithmic Collusion (cont)</vt:lpstr>
      <vt:lpstr>Algorithmic Collusion (cont)</vt:lpstr>
      <vt:lpstr>Algorithmic Collusion (cont)</vt:lpstr>
      <vt:lpstr>Algorithmic Collusion (cont)</vt:lpstr>
      <vt:lpstr>Algorithmic Collusion (cont)</vt:lpstr>
      <vt:lpstr>Présentation PowerPoint</vt:lpstr>
      <vt:lpstr>Algorithmic Collusion (cont)</vt:lpstr>
      <vt:lpstr>Algorithmic Collusion (cont)</vt:lpstr>
      <vt:lpstr>Présentation PowerPoint</vt:lpstr>
      <vt:lpstr>Algorithmic Collusion (cont)</vt:lpstr>
      <vt:lpstr>Algorithmic Collusion (cont)</vt:lpstr>
      <vt:lpstr>Algorithmic Collusion</vt:lpstr>
      <vt:lpstr>Algorithmic Collusion</vt:lpstr>
      <vt:lpstr>Algorithmic Collusion</vt:lpstr>
      <vt:lpstr>Présentation PowerPoint</vt:lpstr>
      <vt:lpstr>Algorithmic Collusion (cont)</vt:lpstr>
      <vt:lpstr>Algorithmic Collusion (cont)</vt:lpstr>
      <vt:lpstr>Présentation PowerPoint</vt:lpstr>
      <vt:lpstr>Présentation PowerPoint</vt:lpstr>
      <vt:lpstr>Investigations underway</vt:lpstr>
      <vt:lpstr>Présentation PowerPoint</vt:lpstr>
      <vt:lpstr>Legal and Ethical Issues</vt:lpstr>
      <vt:lpstr>Legal and Ethical Issues (cont’d)</vt:lpstr>
      <vt:lpstr>Legal and ethical issues</vt:lpstr>
      <vt:lpstr>Présentation PowerPoint</vt:lpstr>
    </vt:vector>
  </TitlesOfParts>
  <Company>Priminfo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Mergelsberg</dc:creator>
  <cp:lastModifiedBy>ULG</cp:lastModifiedBy>
  <cp:revision>360</cp:revision>
  <dcterms:created xsi:type="dcterms:W3CDTF">2016-02-11T10:57:27Z</dcterms:created>
  <dcterms:modified xsi:type="dcterms:W3CDTF">2018-11-22T13:39:58Z</dcterms:modified>
</cp:coreProperties>
</file>