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6" r:id="rId2"/>
    <p:sldId id="303" r:id="rId3"/>
    <p:sldId id="318" r:id="rId4"/>
    <p:sldId id="304" r:id="rId5"/>
    <p:sldId id="305" r:id="rId6"/>
    <p:sldId id="257" r:id="rId7"/>
    <p:sldId id="260" r:id="rId8"/>
    <p:sldId id="264" r:id="rId9"/>
    <p:sldId id="266" r:id="rId10"/>
    <p:sldId id="268" r:id="rId11"/>
    <p:sldId id="269" r:id="rId12"/>
    <p:sldId id="271" r:id="rId13"/>
    <p:sldId id="275" r:id="rId14"/>
    <p:sldId id="276" r:id="rId15"/>
    <p:sldId id="302" r:id="rId16"/>
    <p:sldId id="306" r:id="rId17"/>
    <p:sldId id="307" r:id="rId18"/>
    <p:sldId id="308" r:id="rId19"/>
    <p:sldId id="309" r:id="rId20"/>
    <p:sldId id="285" r:id="rId21"/>
    <p:sldId id="286" r:id="rId22"/>
    <p:sldId id="310" r:id="rId23"/>
    <p:sldId id="311" r:id="rId24"/>
    <p:sldId id="287" r:id="rId25"/>
    <p:sldId id="312" r:id="rId26"/>
    <p:sldId id="313" r:id="rId27"/>
    <p:sldId id="314" r:id="rId28"/>
    <p:sldId id="315" r:id="rId29"/>
    <p:sldId id="319" r:id="rId30"/>
    <p:sldId id="288" r:id="rId31"/>
    <p:sldId id="299" r:id="rId32"/>
    <p:sldId id="316" r:id="rId33"/>
    <p:sldId id="295" r:id="rId34"/>
    <p:sldId id="296" r:id="rId35"/>
    <p:sldId id="297" r:id="rId36"/>
    <p:sldId id="298" r:id="rId37"/>
    <p:sldId id="292" r:id="rId38"/>
    <p:sldId id="293" r:id="rId39"/>
    <p:sldId id="294" r:id="rId40"/>
    <p:sldId id="317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784" autoAdjust="0"/>
  </p:normalViewPr>
  <p:slideViewPr>
    <p:cSldViewPr snapToGrid="0">
      <p:cViewPr varScale="1">
        <p:scale>
          <a:sx n="73" d="100"/>
          <a:sy n="73" d="100"/>
        </p:scale>
        <p:origin x="10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1FFD6-EC07-4440-A37A-1A5B8219CCCD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DB934-C4E1-4E1F-A480-69F60AF91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75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Also : fake</a:t>
            </a:r>
            <a:r>
              <a:rPr lang="en-US" baseline="0" dirty="0" smtClean="0"/>
              <a:t> news, </a:t>
            </a:r>
            <a:r>
              <a:rPr lang="en-US" baseline="0" dirty="0" err="1" smtClean="0"/>
              <a:t>ai</a:t>
            </a:r>
            <a:r>
              <a:rPr lang="en-US" baseline="0" dirty="0" smtClean="0"/>
              <a:t> in military warfare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DB934-C4E1-4E1F-A480-69F60AF9108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6299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 key question was therefore whether machine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learning could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help in detecting concepts mentioned in the legislations, and in extracting their definitions as well as information on where (which annex of which legislation) these definitions occurred.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had to be done automatically via appropriate ML algorithms,</a:t>
            </a:r>
          </a:p>
          <a:p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Furthermore, Data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annotaoted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the info of interest,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e.g. concepts or definitions,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not available for t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raining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Entails that we could not rely 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supervised learning methods, but had to investigate unsupervised methods.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DB934-C4E1-4E1F-A480-69F60AF9108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629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 will now describe the unsupervised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algoritms</a:t>
            </a:r>
            <a:r>
              <a:rPr lang="en-US" baseline="0" dirty="0" smtClean="0"/>
              <a:t> that we developed to answer these questions</a:t>
            </a:r>
          </a:p>
          <a:p>
            <a:r>
              <a:rPr lang="en-US" baseline="0" dirty="0" smtClean="0"/>
              <a:t>I will omit technical details, and provide a very high level overview of what the algorithms do.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To start with, financial legislations for the EU regions area available from the </a:t>
            </a:r>
            <a:r>
              <a:rPr lang="en-US" baseline="0" dirty="0" err="1" smtClean="0"/>
              <a:t>EurLex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reposority</a:t>
            </a:r>
            <a:r>
              <a:rPr lang="en-US" baseline="0" dirty="0" smtClean="0"/>
              <a:t>.  And example of which can be seen here.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DB934-C4E1-4E1F-A480-69F60AF9108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7162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step was to develop a crawler, to harvest the financial legislations from the online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EurLex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repository, and to store the contents (pdf, html..) into text files.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 crawler also implemented a language detection to retrieve only those legislations in EN as we focus on EN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DB934-C4E1-4E1F-A480-69F60AF9108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7462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second step was that of extracting concepts from the </a:t>
            </a:r>
            <a:r>
              <a:rPr lang="en-US" dirty="0" err="1" smtClean="0"/>
              <a:t>downaloded</a:t>
            </a:r>
            <a:r>
              <a:rPr lang="en-US" dirty="0" smtClean="0"/>
              <a:t> contents</a:t>
            </a:r>
          </a:p>
          <a:p>
            <a:r>
              <a:rPr lang="en-US" dirty="0" smtClean="0"/>
              <a:t>Concepts are lexically manifested as words or word sequences,</a:t>
            </a:r>
            <a:r>
              <a:rPr lang="en-US" baseline="0" dirty="0" smtClean="0"/>
              <a:t> are they are domain specific</a:t>
            </a:r>
          </a:p>
          <a:p>
            <a:r>
              <a:rPr lang="en-US" baseline="0" dirty="0" smtClean="0"/>
              <a:t>E.g. capital is a single word concept while capital risk structure is a multiword</a:t>
            </a:r>
          </a:p>
          <a:p>
            <a:endParaRPr lang="en-US" baseline="0" dirty="0" smtClean="0"/>
          </a:p>
          <a:p>
            <a:r>
              <a:rPr lang="en-US" baseline="0" dirty="0" smtClean="0"/>
              <a:t>Also had to automatically detect concepts with complex forms, such as “financial assets.”…10 words, some of which are relevant, and others are not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DB934-C4E1-4E1F-A480-69F60AF9108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3640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Grounded</a:t>
            </a:r>
            <a:r>
              <a:rPr lang="en-US" baseline="0" dirty="0" smtClean="0"/>
              <a:t> in compositional semantics, whereby shorter terms are composed into longer ones.</a:t>
            </a:r>
            <a:endParaRPr lang="en-US" dirty="0" smtClean="0"/>
          </a:p>
          <a:p>
            <a:r>
              <a:rPr lang="en-US" dirty="0" smtClean="0"/>
              <a:t>Furthermore,  the composition</a:t>
            </a:r>
            <a:r>
              <a:rPr lang="en-US" baseline="0" dirty="0" smtClean="0"/>
              <a:t> of multi words had to be statistically significant.</a:t>
            </a:r>
            <a:endParaRPr lang="en-US" dirty="0" smtClean="0"/>
          </a:p>
          <a:p>
            <a:r>
              <a:rPr lang="en-US" baseline="0" dirty="0" smtClean="0"/>
              <a:t>To prevent the </a:t>
            </a:r>
            <a:r>
              <a:rPr lang="en-US" baseline="0" dirty="0" err="1" smtClean="0"/>
              <a:t>detecti</a:t>
            </a:r>
            <a:r>
              <a:rPr lang="en-US" baseline="0" dirty="0" smtClean="0"/>
              <a:t> of words that are collocated just by chance</a:t>
            </a:r>
          </a:p>
          <a:p>
            <a:endParaRPr lang="en-US" baseline="0" dirty="0" smtClean="0"/>
          </a:p>
          <a:p>
            <a:r>
              <a:rPr lang="en-US" baseline="0" dirty="0" smtClean="0"/>
              <a:t>n our algorithm, this significance is estimated using an extended form of the point wise mutual information, a measure </a:t>
            </a:r>
            <a:r>
              <a:rPr lang="en-US" baseline="0" dirty="0" err="1" smtClean="0"/>
              <a:t>originanting</a:t>
            </a:r>
            <a:r>
              <a:rPr lang="en-US" baseline="0" dirty="0" smtClean="0"/>
              <a:t> from the information theory of </a:t>
            </a:r>
            <a:r>
              <a:rPr lang="en-US" baseline="0" dirty="0" err="1" smtClean="0"/>
              <a:t>shanon</a:t>
            </a:r>
            <a:r>
              <a:rPr lang="en-US" baseline="0" dirty="0" smtClean="0"/>
              <a:t>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DB934-C4E1-4E1F-A480-69F60AF9108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3624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After</a:t>
            </a:r>
            <a:r>
              <a:rPr lang="en-US" baseline="0" dirty="0" smtClean="0"/>
              <a:t> concept extraction: next step, extract concepts’ definitions. </a:t>
            </a:r>
          </a:p>
          <a:p>
            <a:r>
              <a:rPr lang="en-US" baseline="0" dirty="0" smtClean="0"/>
              <a:t>Challenge : different ways to express definitions in EN</a:t>
            </a:r>
          </a:p>
          <a:p>
            <a:r>
              <a:rPr lang="en-US" baseline="0" dirty="0" err="1" smtClean="0"/>
              <a:t>Bute</a:t>
            </a:r>
            <a:r>
              <a:rPr lang="en-US" baseline="0" dirty="0" smtClean="0"/>
              <a:t> force </a:t>
            </a:r>
            <a:r>
              <a:rPr lang="en-US" baseline="0" dirty="0" err="1" smtClean="0"/>
              <a:t>soluton</a:t>
            </a:r>
            <a:r>
              <a:rPr lang="en-US" baseline="0" dirty="0" smtClean="0"/>
              <a:t>: create list of words expressing definitions and search for </a:t>
            </a:r>
            <a:r>
              <a:rPr lang="en-US" baseline="0" dirty="0" err="1" smtClean="0"/>
              <a:t>theem</a:t>
            </a:r>
            <a:r>
              <a:rPr lang="en-US" baseline="0" dirty="0" smtClean="0"/>
              <a:t> in the corpus of financial legislations.</a:t>
            </a:r>
          </a:p>
          <a:p>
            <a:r>
              <a:rPr lang="en-US" baseline="0" dirty="0" smtClean="0"/>
              <a:t>However, we might not be able to capture al different ways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Therefore, we need to learn how definitions are expressed in EN and do so in an unsupervised manner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DB934-C4E1-4E1F-A480-69F60AF9108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432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this aim, we developed a definition extraction </a:t>
            </a:r>
            <a:r>
              <a:rPr lang="en-US" dirty="0" err="1" smtClean="0"/>
              <a:t>algorotihm</a:t>
            </a:r>
            <a:r>
              <a:rPr lang="en-US" dirty="0" smtClean="0"/>
              <a:t>, </a:t>
            </a:r>
          </a:p>
          <a:p>
            <a:r>
              <a:rPr lang="en-US" dirty="0" smtClean="0"/>
              <a:t>Operates upon the </a:t>
            </a:r>
            <a:r>
              <a:rPr lang="en-US" dirty="0" err="1" smtClean="0"/>
              <a:t>premis</a:t>
            </a:r>
            <a:r>
              <a:rPr lang="en-US" dirty="0" smtClean="0"/>
              <a:t> of</a:t>
            </a:r>
            <a:r>
              <a:rPr lang="en-US" baseline="0" dirty="0" smtClean="0"/>
              <a:t> Distributional semantics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DB934-C4E1-4E1F-A480-69F60AF9108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206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</a:t>
            </a:r>
            <a:r>
              <a:rPr lang="en-US" dirty="0" err="1" smtClean="0"/>
              <a:t>imlpelement</a:t>
            </a:r>
            <a:r>
              <a:rPr lang="en-US" baseline="0" dirty="0" smtClean="0"/>
              <a:t> the distributional semantics </a:t>
            </a:r>
            <a:r>
              <a:rPr lang="en-US" baseline="0" dirty="0" err="1" smtClean="0"/>
              <a:t>apprpachng</a:t>
            </a:r>
            <a:r>
              <a:rPr lang="en-US" baseline="0" dirty="0" smtClean="0"/>
              <a:t> by taking </a:t>
            </a:r>
            <a:r>
              <a:rPr lang="en-US" baseline="0" dirty="0" err="1" smtClean="0"/>
              <a:t>serveral</a:t>
            </a:r>
            <a:r>
              <a:rPr lang="en-US" baseline="0" dirty="0" smtClean="0"/>
              <a:t> large corpora, </a:t>
            </a:r>
            <a:r>
              <a:rPr lang="en-US" baseline="0" dirty="0" err="1" smtClean="0"/>
              <a:t>wilikedia</a:t>
            </a:r>
            <a:r>
              <a:rPr lang="en-US" baseline="0" dirty="0" smtClean="0"/>
              <a:t>, tweets and corpus of financial </a:t>
            </a:r>
            <a:r>
              <a:rPr lang="en-US" baseline="0" dirty="0" err="1" smtClean="0"/>
              <a:t>lesgislations</a:t>
            </a:r>
            <a:endParaRPr lang="en-US" baseline="0" dirty="0" smtClean="0"/>
          </a:p>
          <a:p>
            <a:r>
              <a:rPr lang="en-US" baseline="0" dirty="0" smtClean="0"/>
              <a:t>And for each word, we learnt the probability that it occurred in </a:t>
            </a:r>
            <a:r>
              <a:rPr lang="en-US" baseline="0" dirty="0" err="1" smtClean="0"/>
              <a:t>certan</a:t>
            </a:r>
            <a:r>
              <a:rPr lang="en-US" baseline="0" dirty="0" smtClean="0"/>
              <a:t> contexts</a:t>
            </a:r>
          </a:p>
          <a:p>
            <a:r>
              <a:rPr lang="en-US" baseline="0" dirty="0" smtClean="0"/>
              <a:t>Learning was achieved using a neural network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DB934-C4E1-4E1F-A480-69F60AF9108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0012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After training or learning</a:t>
            </a:r>
            <a:r>
              <a:rPr lang="en-US" dirty="0" smtClean="0"/>
              <a:t>, each word is represented as a vector in a multi-</a:t>
            </a:r>
            <a:r>
              <a:rPr lang="en-US" dirty="0" err="1" smtClean="0"/>
              <a:t>diemanionsl</a:t>
            </a:r>
            <a:r>
              <a:rPr lang="en-US" dirty="0" smtClean="0"/>
              <a:t> </a:t>
            </a:r>
            <a:r>
              <a:rPr lang="en-US" dirty="0" err="1" smtClean="0"/>
              <a:t>apsce</a:t>
            </a:r>
            <a:endParaRPr lang="en-US" dirty="0" smtClean="0"/>
          </a:p>
          <a:p>
            <a:r>
              <a:rPr lang="en-US" dirty="0" smtClean="0"/>
              <a:t>A nice property of these vectors is that vectors of similar words will be close by to each other,</a:t>
            </a:r>
            <a:r>
              <a:rPr lang="en-US" baseline="0" dirty="0" smtClean="0"/>
              <a:t> as can be seen in the slides.</a:t>
            </a:r>
            <a:endParaRPr lang="en-US" dirty="0" smtClean="0"/>
          </a:p>
          <a:p>
            <a:endParaRPr lang="en-US" baseline="0" dirty="0" smtClean="0"/>
          </a:p>
          <a:p>
            <a:r>
              <a:rPr lang="en-US" baseline="0" dirty="0" smtClean="0"/>
              <a:t>Based on the distance between vectors, we then estimate which words express </a:t>
            </a:r>
            <a:r>
              <a:rPr lang="en-US" baseline="0" dirty="0" err="1" smtClean="0"/>
              <a:t>deinitions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DB934-C4E1-4E1F-A480-69F60AF9108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7079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DB934-C4E1-4E1F-A480-69F60AF9108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417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Aim in AI is to design machines (and algorithms)</a:t>
            </a:r>
            <a:r>
              <a:rPr lang="en-US" baseline="0" dirty="0" smtClean="0"/>
              <a:t> that </a:t>
            </a:r>
            <a:r>
              <a:rPr lang="en-US" b="1" baseline="0" dirty="0" smtClean="0"/>
              <a:t>acquire intelligence via learning and that can also develop their intelligence</a:t>
            </a:r>
            <a:r>
              <a:rPr lang="en-US" baseline="0" dirty="0" smtClean="0"/>
              <a:t>, which brings us to machine learning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There are 3 main types of machine learning paradigms,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DB934-C4E1-4E1F-A480-69F60AF9108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9005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Our </a:t>
            </a:r>
            <a:r>
              <a:rPr lang="en-US" baseline="0" dirty="0" err="1" smtClean="0"/>
              <a:t>algoriths</a:t>
            </a:r>
            <a:r>
              <a:rPr lang="en-US" baseline="0" dirty="0" smtClean="0"/>
              <a:t> will be constitute the basis of a search engine, enabling legislators and public and private authors to search and determine what concepts are relevant for them and how these concepts are defined, which is useful in reporting. </a:t>
            </a:r>
          </a:p>
          <a:p>
            <a:r>
              <a:rPr lang="en-US" baseline="0" dirty="0" smtClean="0"/>
              <a:t>It illustrates an interesting application of AI for the legal </a:t>
            </a:r>
            <a:r>
              <a:rPr lang="en-US" baseline="0" dirty="0" err="1" smtClean="0"/>
              <a:t>professon</a:t>
            </a:r>
            <a:r>
              <a:rPr lang="en-US" baseline="0" dirty="0" smtClean="0"/>
              <a:t>, albeit a specific domain of the law</a:t>
            </a:r>
          </a:p>
          <a:p>
            <a:r>
              <a:rPr lang="en-US" baseline="0" dirty="0" smtClean="0"/>
              <a:t>Other </a:t>
            </a:r>
            <a:r>
              <a:rPr lang="en-US" baseline="0" dirty="0" err="1" smtClean="0"/>
              <a:t>aplications</a:t>
            </a:r>
            <a:r>
              <a:rPr lang="en-US" baseline="0" dirty="0" smtClean="0"/>
              <a:t>…next slide</a:t>
            </a:r>
          </a:p>
          <a:p>
            <a:endParaRPr lang="en-US" baseline="0" dirty="0" smtClean="0"/>
          </a:p>
          <a:p>
            <a:r>
              <a:rPr lang="en-US" baseline="0" dirty="0" smtClean="0"/>
              <a:t>Illustrates a relevant application of AI in the legal or legislative domain</a:t>
            </a:r>
          </a:p>
          <a:p>
            <a:r>
              <a:rPr lang="en-US" baseline="0" dirty="0" smtClean="0"/>
              <a:t>Our application is an interesting example of how AI technologies can be beneficial to the legal professional1</a:t>
            </a:r>
          </a:p>
          <a:p>
            <a:r>
              <a:rPr lang="en-US" baseline="0" dirty="0" smtClean="0"/>
              <a:t>Legislators can now easily and efficiently determine how relevant financial </a:t>
            </a:r>
            <a:r>
              <a:rPr lang="en-US" baseline="0" dirty="0" err="1" smtClean="0"/>
              <a:t>conets</a:t>
            </a:r>
            <a:r>
              <a:rPr lang="en-US" baseline="0" dirty="0" smtClean="0"/>
              <a:t> are defined and how to deal with </a:t>
            </a:r>
            <a:r>
              <a:rPr lang="en-US" baseline="0" dirty="0" err="1" smtClean="0"/>
              <a:t>contractradictory</a:t>
            </a:r>
            <a:r>
              <a:rPr lang="en-US" baseline="0" dirty="0" smtClean="0"/>
              <a:t> definitions</a:t>
            </a:r>
          </a:p>
          <a:p>
            <a:r>
              <a:rPr lang="en-US" baseline="0" dirty="0" smtClean="0"/>
              <a:t>Our application will be used as a basis for a search engine over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DB934-C4E1-4E1F-A480-69F60AF9108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520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Recently, we have witnesses a surge in </a:t>
            </a:r>
            <a:r>
              <a:rPr lang="en-US" dirty="0" err="1" smtClean="0"/>
              <a:t>legaltech</a:t>
            </a:r>
            <a:r>
              <a:rPr lang="en-US" dirty="0" smtClean="0"/>
              <a:t>, especially relating to the use of AI tech in the legal domain</a:t>
            </a:r>
          </a:p>
          <a:p>
            <a:r>
              <a:rPr lang="en-US" dirty="0" smtClean="0"/>
              <a:t>In the next slides, I have listed some </a:t>
            </a:r>
            <a:r>
              <a:rPr lang="en-US" dirty="0" err="1" smtClean="0"/>
              <a:t>tood</a:t>
            </a:r>
            <a:r>
              <a:rPr lang="en-US" dirty="0" smtClean="0"/>
              <a:t> these </a:t>
            </a:r>
            <a:r>
              <a:rPr lang="en-US" dirty="0" err="1" smtClean="0"/>
              <a:t>tooks</a:t>
            </a:r>
            <a:r>
              <a:rPr lang="en-US" dirty="0" smtClean="0"/>
              <a:t>, categorized according legal applications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DB934-C4E1-4E1F-A480-69F60AF9108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6840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DB934-C4E1-4E1F-A480-69F60AF9108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5979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AI/ML applications</a:t>
            </a:r>
            <a:r>
              <a:rPr lang="en-US" baseline="0" dirty="0" smtClean="0"/>
              <a:t> are increasingly being used to automate various aspects of the legal profession.</a:t>
            </a:r>
          </a:p>
          <a:p>
            <a:r>
              <a:rPr lang="en-US" baseline="0" dirty="0" smtClean="0"/>
              <a:t>However, the use of such tech in law also raises a number of </a:t>
            </a:r>
            <a:r>
              <a:rPr lang="en-US" baseline="0" dirty="0" err="1" smtClean="0"/>
              <a:t>ethica</a:t>
            </a:r>
            <a:r>
              <a:rPr lang="en-US" baseline="0" dirty="0" smtClean="0"/>
              <a:t> issues</a:t>
            </a:r>
            <a:r>
              <a:rPr lang="en-US" baseline="0" smtClean="0"/>
              <a:t>, ramifications..</a:t>
            </a:r>
            <a:endParaRPr lang="en-US" baseline="0" dirty="0" smtClean="0"/>
          </a:p>
          <a:p>
            <a:r>
              <a:rPr lang="en-US" baseline="0" dirty="0" smtClean="0"/>
              <a:t>And  I will therefore conclude my presentation with some general, ethical issues of AI in law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DB934-C4E1-4E1F-A480-69F60AF9108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36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Predomonant</a:t>
            </a:r>
            <a:r>
              <a:rPr lang="en-US" dirty="0" smtClean="0"/>
              <a:t> form of machine learning where the </a:t>
            </a:r>
            <a:r>
              <a:rPr lang="en-US" dirty="0" err="1" smtClean="0"/>
              <a:t>algoroithls</a:t>
            </a:r>
            <a:r>
              <a:rPr lang="en-US" baseline="0" dirty="0" smtClean="0"/>
              <a:t> learn from past data</a:t>
            </a:r>
          </a:p>
          <a:p>
            <a:r>
              <a:rPr lang="en-US" baseline="0" dirty="0" smtClean="0"/>
              <a:t>However, an important prerequisite is that the data is labeled or annotated with the information of interest</a:t>
            </a:r>
          </a:p>
          <a:p>
            <a:r>
              <a:rPr lang="en-US" baseline="0" dirty="0" smtClean="0"/>
              <a:t>The information of interest is what we want to learn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DB934-C4E1-4E1F-A480-69F60AF9108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99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n-US" dirty="0" smtClean="0">
                <a:sym typeface="Wingdings" panose="05000000000000000000" pitchFamily="2" charset="2"/>
              </a:rPr>
              <a:t>The</a:t>
            </a:r>
            <a:r>
              <a:rPr lang="en-US" baseline="0" dirty="0" smtClean="0">
                <a:sym typeface="Wingdings" panose="05000000000000000000" pitchFamily="2" charset="2"/>
              </a:rPr>
              <a:t> sample dataset consist of </a:t>
            </a:r>
            <a:r>
              <a:rPr lang="en-US" baseline="0" dirty="0" err="1" smtClean="0">
                <a:sym typeface="Wingdings" panose="05000000000000000000" pitchFamily="2" charset="2"/>
              </a:rPr>
              <a:t>offernders</a:t>
            </a:r>
            <a:r>
              <a:rPr lang="en-US" baseline="0" dirty="0" smtClean="0">
                <a:sym typeface="Wingdings" panose="05000000000000000000" pitchFamily="2" charset="2"/>
              </a:rPr>
              <a:t> records, described in terms of several variables. Such as gender, date of birth, and in this case, also the ethnic code</a:t>
            </a:r>
          </a:p>
          <a:p>
            <a:pPr lvl="2"/>
            <a:r>
              <a:rPr lang="en-US" baseline="0" dirty="0" smtClean="0">
                <a:sym typeface="Wingdings" panose="05000000000000000000" pitchFamily="2" charset="2"/>
              </a:rPr>
              <a:t>As can be seen, each record is labeled to the </a:t>
            </a:r>
            <a:r>
              <a:rPr lang="en-US" baseline="0" dirty="0" err="1" smtClean="0">
                <a:sym typeface="Wingdings" panose="05000000000000000000" pitchFamily="2" charset="2"/>
              </a:rPr>
              <a:t>recidivs</a:t>
            </a:r>
            <a:r>
              <a:rPr lang="en-US" baseline="0" dirty="0" smtClean="0">
                <a:sym typeface="Wingdings" panose="05000000000000000000" pitchFamily="2" charset="2"/>
              </a:rPr>
              <a:t> risk score, which is the information of interest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Algorithms are **trained** learn how to predict information of interest based on other variables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Training often involves learning</a:t>
            </a:r>
            <a:r>
              <a:rPr lang="en-US" baseline="0" dirty="0" smtClean="0">
                <a:sym typeface="Wingdings" panose="05000000000000000000" pitchFamily="2" charset="2"/>
              </a:rPr>
              <a:t> of statistical relationships between them</a:t>
            </a:r>
          </a:p>
          <a:p>
            <a:pPr lvl="2"/>
            <a:r>
              <a:rPr lang="en-US" baseline="0" dirty="0" smtClean="0">
                <a:sym typeface="Wingdings" panose="05000000000000000000" pitchFamily="2" charset="2"/>
              </a:rPr>
              <a:t>And btw, this dataset is from COMPAS, a </a:t>
            </a:r>
            <a:r>
              <a:rPr lang="en-US" baseline="0" dirty="0" err="1" smtClean="0">
                <a:sym typeface="Wingdings" panose="05000000000000000000" pitchFamily="2" charset="2"/>
              </a:rPr>
              <a:t>TOOl</a:t>
            </a:r>
            <a:r>
              <a:rPr lang="en-US" baseline="0" dirty="0" smtClean="0">
                <a:sym typeface="Wingdings" panose="05000000000000000000" pitchFamily="2" charset="2"/>
              </a:rPr>
              <a:t> used in certain circuit courts in the US.</a:t>
            </a:r>
          </a:p>
          <a:p>
            <a:pPr lvl="2"/>
            <a:r>
              <a:rPr lang="en-US" baseline="0" dirty="0" smtClean="0">
                <a:sym typeface="Wingdings" panose="05000000000000000000" pitchFamily="2" charset="2"/>
              </a:rPr>
              <a:t>Several methods can be employed for supervised learning, starting from linear regressions…..(next slide)</a:t>
            </a:r>
            <a:endParaRPr lang="en-US" dirty="0" smtClean="0">
              <a:sym typeface="Wingdings" panose="05000000000000000000" pitchFamily="2" charset="2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DB934-C4E1-4E1F-A480-69F60AF9108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73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decision trees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DB934-C4E1-4E1F-A480-69F60AF9108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542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artificial neural</a:t>
            </a:r>
            <a:r>
              <a:rPr lang="en-US" baseline="0" dirty="0" smtClean="0"/>
              <a:t> networks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DB934-C4E1-4E1F-A480-69F60AF9108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683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third</a:t>
            </a:r>
            <a:r>
              <a:rPr lang="en-US" baseline="0" dirty="0" smtClean="0"/>
              <a:t> form of learning, after reinforcement learning and supervised learning is unsupervised learning</a:t>
            </a:r>
          </a:p>
          <a:p>
            <a:r>
              <a:rPr lang="en-US" baseline="0" dirty="0" smtClean="0"/>
              <a:t>Algorithms learn from data. </a:t>
            </a:r>
          </a:p>
          <a:p>
            <a:r>
              <a:rPr lang="en-US" baseline="0" dirty="0" smtClean="0"/>
              <a:t>However, these data are not annotated with the information of interest</a:t>
            </a:r>
          </a:p>
          <a:p>
            <a:r>
              <a:rPr lang="en-US" baseline="0" dirty="0" smtClean="0"/>
              <a:t>Instead the algorithm tries to infer relevant information from the data itself</a:t>
            </a:r>
          </a:p>
          <a:p>
            <a:r>
              <a:rPr lang="en-US" baseline="0" dirty="0" smtClean="0"/>
              <a:t>It is currently an active research area, as, compared to SL and RL, unsupervised learning best reflects how humans learn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And this brings me to 2n</a:t>
            </a:r>
            <a:r>
              <a:rPr lang="en-US" baseline="0" dirty="0" smtClean="0"/>
              <a:t> part of my talk, on extracting information from financial legislations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DB934-C4E1-4E1F-A480-69F60AF9108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263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Directorate‑General for Financial Stability, Financial Services and Capital Markets Union is the Commission department responsible for EU policy on banking and finance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DB934-C4E1-4E1F-A480-69F60AF9108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9676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 the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years..and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especially after the 2008 crises, we have seen the creation of a large number of financial legislations. </a:t>
            </a:r>
          </a:p>
          <a:p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has resulted in a huge corpus of text documents, making it challenging for legislators and private/public authorities to determine which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fiancnai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concepts are mentioned in these legislations, how are these concepts defined, where are they defined, e.g. in which sections/annexes, and whether there are contradictory definitions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However, the sheer size and complexity of the corpus rendered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it unwieldly for human consumption and manual processing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DB934-C4E1-4E1F-A480-69F60AF9108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211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7B61-81E5-4B97-B99D-80634EF21C9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CCF3-9BE2-48C1-A810-30686CB78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386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7B61-81E5-4B97-B99D-80634EF21C9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CCF3-9BE2-48C1-A810-30686CB78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437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7B61-81E5-4B97-B99D-80634EF21C9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CCF3-9BE2-48C1-A810-30686CB78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99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7B61-81E5-4B97-B99D-80634EF21C9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CCF3-9BE2-48C1-A810-30686CB78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234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7B61-81E5-4B97-B99D-80634EF21C9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CCF3-9BE2-48C1-A810-30686CB78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616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7B61-81E5-4B97-B99D-80634EF21C9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CCF3-9BE2-48C1-A810-30686CB78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714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7B61-81E5-4B97-B99D-80634EF21C9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CCF3-9BE2-48C1-A810-30686CB78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509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7B61-81E5-4B97-B99D-80634EF21C9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CCF3-9BE2-48C1-A810-30686CB78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678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7B61-81E5-4B97-B99D-80634EF21C9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CCF3-9BE2-48C1-A810-30686CB78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839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7B61-81E5-4B97-B99D-80634EF21C9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CCF3-9BE2-48C1-A810-30686CB78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719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F7B61-81E5-4B97-B99D-80634EF21C9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3CCF3-9BE2-48C1-A810-30686CB78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585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F7B61-81E5-4B97-B99D-80634EF21C9C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3CCF3-9BE2-48C1-A810-30686CB78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198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ur-lex.europa.eu/legal-content/EN/TXT/HTML/?uri=CELEX:32015R0061&amp;qid=1524575017030&amp;from=EN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bsc.brussels/lawAndAi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thoughtriver.com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judicata.com/about" TargetMode="External"/><Relationship Id="rId4" Type="http://schemas.openxmlformats.org/officeDocument/2006/relationships/hyperlink" Target="https://casetext.com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traspexion.com/" TargetMode="External"/><Relationship Id="rId2" Type="http://schemas.openxmlformats.org/officeDocument/2006/relationships/hyperlink" Target="http://journals.plos.org/plosone/article?id=10.1371/journal.pone.0174698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remonition.ai/new-home/" TargetMode="External"/><Relationship Id="rId4" Type="http://schemas.openxmlformats.org/officeDocument/2006/relationships/hyperlink" Target="http://ravellaw.com/products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turbopatent.com/smartshell/" TargetMode="External"/><Relationship Id="rId2" Type="http://schemas.openxmlformats.org/officeDocument/2006/relationships/hyperlink" Target="https://www.trademarknow.com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hyperlink" Target="https://www.youtube.com/watch?v=AmUC4m6w1wo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63381"/>
            <a:ext cx="9144000" cy="2387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4" y="2771721"/>
            <a:ext cx="9144000" cy="1655762"/>
          </a:xfrm>
        </p:spPr>
        <p:txBody>
          <a:bodyPr>
            <a:normAutofit/>
          </a:bodyPr>
          <a:lstStyle/>
          <a:p>
            <a:r>
              <a:rPr lang="en-US" sz="3600" b="1" i="1" dirty="0" smtClean="0"/>
              <a:t>Multidisciplinary Perspectives on Algorithms, Regulations, Governance, Markets</a:t>
            </a:r>
            <a:endParaRPr 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145918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44472"/>
            <a:ext cx="10515600" cy="1325563"/>
          </a:xfrm>
        </p:spPr>
        <p:txBody>
          <a:bodyPr/>
          <a:lstStyle/>
          <a:p>
            <a:r>
              <a:rPr lang="en-US" b="1" dirty="0" smtClean="0"/>
              <a:t>Supervised Learning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364" y="905601"/>
            <a:ext cx="10515600" cy="5262563"/>
          </a:xfrm>
        </p:spPr>
        <p:txBody>
          <a:bodyPr/>
          <a:lstStyle/>
          <a:p>
            <a:r>
              <a:rPr lang="en-US" dirty="0" smtClean="0">
                <a:sym typeface="Wingdings" panose="05000000000000000000" pitchFamily="2" charset="2"/>
              </a:rPr>
              <a:t>Supervised Learning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Predominant form of machine learning</a:t>
            </a:r>
          </a:p>
          <a:p>
            <a:pPr lvl="1"/>
            <a:endParaRPr lang="en-US" dirty="0" smtClean="0">
              <a:sym typeface="Wingdings" panose="05000000000000000000" pitchFamily="2" charset="2"/>
            </a:endParaRP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Algorithms learn from past data</a:t>
            </a:r>
          </a:p>
          <a:p>
            <a:pPr lvl="1"/>
            <a:endParaRPr lang="en-US" dirty="0" smtClean="0">
              <a:sym typeface="Wingdings" panose="05000000000000000000" pitchFamily="2" charset="2"/>
            </a:endParaRP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Data annotated with information of interest</a:t>
            </a:r>
          </a:p>
          <a:p>
            <a:pPr lvl="2"/>
            <a:r>
              <a:rPr lang="en-US" dirty="0" smtClean="0">
                <a:sym typeface="Wingdings" panose="05000000000000000000" pitchFamily="2" charset="2"/>
              </a:rPr>
              <a:t>What is to be predicted</a:t>
            </a:r>
          </a:p>
          <a:p>
            <a:pPr lvl="1"/>
            <a:endParaRPr lang="en-US" dirty="0" smtClean="0">
              <a:sym typeface="Wingdings" panose="05000000000000000000" pitchFamily="2" charset="2"/>
            </a:endParaRPr>
          </a:p>
          <a:p>
            <a:pPr lvl="1"/>
            <a:endParaRPr lang="en-US" dirty="0" smtClean="0">
              <a:sym typeface="Wingdings" panose="05000000000000000000" pitchFamily="2" charset="2"/>
            </a:endParaRPr>
          </a:p>
          <a:p>
            <a:pPr lvl="1"/>
            <a:endParaRPr lang="en-US" dirty="0" smtClean="0">
              <a:sym typeface="Wingdings" panose="05000000000000000000" pitchFamily="2" charset="2"/>
            </a:endParaRPr>
          </a:p>
        </p:txBody>
      </p:sp>
      <p:sp>
        <p:nvSpPr>
          <p:cNvPr id="4" name="CustomShape 2"/>
          <p:cNvSpPr/>
          <p:nvPr/>
        </p:nvSpPr>
        <p:spPr>
          <a:xfrm>
            <a:off x="707381" y="3989881"/>
            <a:ext cx="7886160" cy="483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fr-FR" sz="20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428794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693"/>
            <a:ext cx="10515600" cy="1325563"/>
          </a:xfrm>
        </p:spPr>
        <p:txBody>
          <a:bodyPr/>
          <a:lstStyle/>
          <a:p>
            <a:r>
              <a:rPr lang="en-US" b="1" dirty="0" smtClean="0"/>
              <a:t>Sample Data from COMPAS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9200"/>
            <a:ext cx="10515600" cy="49577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object 3"/>
          <p:cNvSpPr/>
          <p:nvPr/>
        </p:nvSpPr>
        <p:spPr>
          <a:xfrm>
            <a:off x="1129379" y="1391636"/>
            <a:ext cx="2267712" cy="31059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5" name="object 4"/>
          <p:cNvSpPr/>
          <p:nvPr/>
        </p:nvSpPr>
        <p:spPr>
          <a:xfrm>
            <a:off x="3325462" y="1434308"/>
            <a:ext cx="4069079" cy="30205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6" name="object 5"/>
          <p:cNvSpPr/>
          <p:nvPr/>
        </p:nvSpPr>
        <p:spPr>
          <a:xfrm>
            <a:off x="7357967" y="1368775"/>
            <a:ext cx="2503932" cy="30967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7" name="object 6"/>
          <p:cNvSpPr/>
          <p:nvPr/>
        </p:nvSpPr>
        <p:spPr>
          <a:xfrm>
            <a:off x="1174336" y="4752817"/>
            <a:ext cx="6327775" cy="623570"/>
          </a:xfrm>
          <a:custGeom>
            <a:avLst/>
            <a:gdLst/>
            <a:ahLst/>
            <a:cxnLst/>
            <a:rect l="l" t="t" r="r" b="b"/>
            <a:pathLst>
              <a:path w="6327775" h="623570">
                <a:moveTo>
                  <a:pt x="3215767" y="311657"/>
                </a:moveTo>
                <a:lnTo>
                  <a:pt x="3111881" y="311657"/>
                </a:lnTo>
                <a:lnTo>
                  <a:pt x="3123795" y="319891"/>
                </a:lnTo>
                <a:lnTo>
                  <a:pt x="3134730" y="343342"/>
                </a:lnTo>
                <a:lnTo>
                  <a:pt x="3152417" y="428406"/>
                </a:lnTo>
                <a:lnTo>
                  <a:pt x="3158547" y="486273"/>
                </a:lnTo>
                <a:lnTo>
                  <a:pt x="3162452" y="551867"/>
                </a:lnTo>
                <a:lnTo>
                  <a:pt x="3163824" y="623315"/>
                </a:lnTo>
                <a:lnTo>
                  <a:pt x="3165195" y="551867"/>
                </a:lnTo>
                <a:lnTo>
                  <a:pt x="3169100" y="486273"/>
                </a:lnTo>
                <a:lnTo>
                  <a:pt x="3175230" y="428406"/>
                </a:lnTo>
                <a:lnTo>
                  <a:pt x="3183273" y="380138"/>
                </a:lnTo>
                <a:lnTo>
                  <a:pt x="3203852" y="319891"/>
                </a:lnTo>
                <a:lnTo>
                  <a:pt x="3215767" y="311657"/>
                </a:lnTo>
                <a:close/>
              </a:path>
              <a:path w="6327775" h="623570">
                <a:moveTo>
                  <a:pt x="6327647" y="0"/>
                </a:moveTo>
                <a:lnTo>
                  <a:pt x="0" y="0"/>
                </a:lnTo>
                <a:lnTo>
                  <a:pt x="1371" y="71448"/>
                </a:lnTo>
                <a:lnTo>
                  <a:pt x="5279" y="137042"/>
                </a:lnTo>
                <a:lnTo>
                  <a:pt x="11410" y="194909"/>
                </a:lnTo>
                <a:lnTo>
                  <a:pt x="19454" y="243177"/>
                </a:lnTo>
                <a:lnTo>
                  <a:pt x="40031" y="303424"/>
                </a:lnTo>
                <a:lnTo>
                  <a:pt x="51941" y="311657"/>
                </a:lnTo>
                <a:lnTo>
                  <a:pt x="6275705" y="311657"/>
                </a:lnTo>
                <a:lnTo>
                  <a:pt x="6298554" y="279973"/>
                </a:lnTo>
                <a:lnTo>
                  <a:pt x="6316241" y="194909"/>
                </a:lnTo>
                <a:lnTo>
                  <a:pt x="6322371" y="137042"/>
                </a:lnTo>
                <a:lnTo>
                  <a:pt x="6326276" y="71448"/>
                </a:lnTo>
                <a:lnTo>
                  <a:pt x="63276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8" name="object 7"/>
          <p:cNvSpPr/>
          <p:nvPr/>
        </p:nvSpPr>
        <p:spPr>
          <a:xfrm>
            <a:off x="1174336" y="4752817"/>
            <a:ext cx="6327775" cy="623570"/>
          </a:xfrm>
          <a:custGeom>
            <a:avLst/>
            <a:gdLst/>
            <a:ahLst/>
            <a:cxnLst/>
            <a:rect l="l" t="t" r="r" b="b"/>
            <a:pathLst>
              <a:path w="6327775" h="623570">
                <a:moveTo>
                  <a:pt x="6327647" y="0"/>
                </a:moveTo>
                <a:lnTo>
                  <a:pt x="6326276" y="71448"/>
                </a:lnTo>
                <a:lnTo>
                  <a:pt x="6322371" y="137042"/>
                </a:lnTo>
                <a:lnTo>
                  <a:pt x="6316241" y="194909"/>
                </a:lnTo>
                <a:lnTo>
                  <a:pt x="6308198" y="243177"/>
                </a:lnTo>
                <a:lnTo>
                  <a:pt x="6287619" y="303424"/>
                </a:lnTo>
                <a:lnTo>
                  <a:pt x="6275705" y="311657"/>
                </a:lnTo>
                <a:lnTo>
                  <a:pt x="3215767" y="311657"/>
                </a:lnTo>
                <a:lnTo>
                  <a:pt x="3203852" y="319891"/>
                </a:lnTo>
                <a:lnTo>
                  <a:pt x="3183273" y="380138"/>
                </a:lnTo>
                <a:lnTo>
                  <a:pt x="3175230" y="428406"/>
                </a:lnTo>
                <a:lnTo>
                  <a:pt x="3169100" y="486273"/>
                </a:lnTo>
                <a:lnTo>
                  <a:pt x="3165195" y="551867"/>
                </a:lnTo>
                <a:lnTo>
                  <a:pt x="3163824" y="623315"/>
                </a:lnTo>
                <a:lnTo>
                  <a:pt x="3162452" y="551867"/>
                </a:lnTo>
                <a:lnTo>
                  <a:pt x="3158547" y="486273"/>
                </a:lnTo>
                <a:lnTo>
                  <a:pt x="3152417" y="428406"/>
                </a:lnTo>
                <a:lnTo>
                  <a:pt x="3144374" y="380138"/>
                </a:lnTo>
                <a:lnTo>
                  <a:pt x="3123795" y="319891"/>
                </a:lnTo>
                <a:lnTo>
                  <a:pt x="3111881" y="311657"/>
                </a:lnTo>
                <a:lnTo>
                  <a:pt x="51941" y="311657"/>
                </a:lnTo>
                <a:lnTo>
                  <a:pt x="40031" y="303424"/>
                </a:lnTo>
                <a:lnTo>
                  <a:pt x="19454" y="243177"/>
                </a:lnTo>
                <a:lnTo>
                  <a:pt x="11410" y="194909"/>
                </a:lnTo>
                <a:lnTo>
                  <a:pt x="5279" y="137042"/>
                </a:lnTo>
                <a:lnTo>
                  <a:pt x="1371" y="71448"/>
                </a:lnTo>
                <a:lnTo>
                  <a:pt x="0" y="0"/>
                </a:lnTo>
              </a:path>
            </a:pathLst>
          </a:custGeom>
          <a:ln w="19812">
            <a:solidFill>
              <a:srgbClr val="FF0000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9" name="object 8"/>
          <p:cNvSpPr/>
          <p:nvPr/>
        </p:nvSpPr>
        <p:spPr>
          <a:xfrm>
            <a:off x="7591137" y="4797776"/>
            <a:ext cx="2180935" cy="396240"/>
          </a:xfrm>
          <a:custGeom>
            <a:avLst/>
            <a:gdLst/>
            <a:ahLst/>
            <a:cxnLst/>
            <a:rect l="l" t="t" r="r" b="b"/>
            <a:pathLst>
              <a:path w="935990" h="396239">
                <a:moveTo>
                  <a:pt x="935736" y="0"/>
                </a:moveTo>
                <a:lnTo>
                  <a:pt x="933148" y="77140"/>
                </a:lnTo>
                <a:lnTo>
                  <a:pt x="926084" y="140112"/>
                </a:lnTo>
                <a:lnTo>
                  <a:pt x="915590" y="182558"/>
                </a:lnTo>
                <a:lnTo>
                  <a:pt x="902715" y="198119"/>
                </a:lnTo>
                <a:lnTo>
                  <a:pt x="600201" y="198119"/>
                </a:lnTo>
                <a:lnTo>
                  <a:pt x="587327" y="213681"/>
                </a:lnTo>
                <a:lnTo>
                  <a:pt x="576834" y="256127"/>
                </a:lnTo>
                <a:lnTo>
                  <a:pt x="569769" y="319099"/>
                </a:lnTo>
                <a:lnTo>
                  <a:pt x="567182" y="396240"/>
                </a:lnTo>
                <a:lnTo>
                  <a:pt x="564576" y="319099"/>
                </a:lnTo>
                <a:lnTo>
                  <a:pt x="557482" y="256127"/>
                </a:lnTo>
                <a:lnTo>
                  <a:pt x="546983" y="213681"/>
                </a:lnTo>
                <a:lnTo>
                  <a:pt x="534162" y="198119"/>
                </a:lnTo>
                <a:lnTo>
                  <a:pt x="33019" y="198119"/>
                </a:lnTo>
                <a:lnTo>
                  <a:pt x="20145" y="182558"/>
                </a:lnTo>
                <a:lnTo>
                  <a:pt x="9651" y="140112"/>
                </a:lnTo>
                <a:lnTo>
                  <a:pt x="2587" y="77140"/>
                </a:lnTo>
                <a:lnTo>
                  <a:pt x="0" y="0"/>
                </a:lnTo>
              </a:path>
            </a:pathLst>
          </a:custGeom>
          <a:ln w="6096">
            <a:solidFill>
              <a:srgbClr val="4471C4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  <p:sp>
        <p:nvSpPr>
          <p:cNvPr id="10" name="object 9"/>
          <p:cNvSpPr txBox="1"/>
          <p:nvPr/>
        </p:nvSpPr>
        <p:spPr>
          <a:xfrm>
            <a:off x="2014619" y="5393152"/>
            <a:ext cx="4668520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1" i="1" spc="-110" dirty="0">
                <a:solidFill>
                  <a:srgbClr val="FF0000"/>
                </a:solidFill>
                <a:latin typeface="Trebuchet MS"/>
                <a:cs typeface="Trebuchet MS"/>
              </a:rPr>
              <a:t>Independent</a:t>
            </a:r>
            <a:r>
              <a:rPr sz="2000" b="1" i="1" spc="-195" dirty="0">
                <a:solidFill>
                  <a:srgbClr val="FF0000"/>
                </a:solidFill>
                <a:latin typeface="Trebuchet MS"/>
                <a:cs typeface="Trebuchet MS"/>
              </a:rPr>
              <a:t> </a:t>
            </a:r>
            <a:r>
              <a:rPr sz="2000" spc="-45" dirty="0">
                <a:solidFill>
                  <a:srgbClr val="FF0000"/>
                </a:solidFill>
                <a:latin typeface="Arial"/>
                <a:cs typeface="Arial"/>
              </a:rPr>
              <a:t>variables/attributes/features</a:t>
            </a:r>
            <a:endParaRPr sz="20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2000" spc="-140" dirty="0">
                <a:solidFill>
                  <a:srgbClr val="FF0000"/>
                </a:solidFill>
                <a:latin typeface="Arial"/>
                <a:cs typeface="Arial"/>
              </a:rPr>
              <a:t>Used </a:t>
            </a:r>
            <a:r>
              <a:rPr sz="2000" spc="15" dirty="0">
                <a:solidFill>
                  <a:srgbClr val="FF0000"/>
                </a:solidFill>
                <a:latin typeface="Arial"/>
                <a:cs typeface="Arial"/>
              </a:rPr>
              <a:t>to </a:t>
            </a:r>
            <a:r>
              <a:rPr sz="2000" spc="-125" dirty="0">
                <a:solidFill>
                  <a:srgbClr val="FF0000"/>
                </a:solidFill>
                <a:latin typeface="Arial"/>
                <a:cs typeface="Arial"/>
              </a:rPr>
              <a:t>make</a:t>
            </a:r>
            <a:r>
              <a:rPr sz="2000" spc="-18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FF0000"/>
                </a:solidFill>
                <a:latin typeface="Arial"/>
                <a:cs typeface="Arial"/>
              </a:rPr>
              <a:t>prediction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0"/>
          <p:cNvSpPr txBox="1"/>
          <p:nvPr/>
        </p:nvSpPr>
        <p:spPr>
          <a:xfrm>
            <a:off x="8039635" y="5139278"/>
            <a:ext cx="2343785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99085" indent="-28638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1" i="1" spc="-135" dirty="0">
                <a:solidFill>
                  <a:srgbClr val="006FC0"/>
                </a:solidFill>
                <a:latin typeface="Trebuchet MS"/>
                <a:cs typeface="Trebuchet MS"/>
              </a:rPr>
              <a:t>Risk</a:t>
            </a:r>
            <a:endParaRPr sz="2000" dirty="0">
              <a:latin typeface="Trebuchet MS"/>
              <a:cs typeface="Trebuchet MS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000" b="1" i="1" spc="-114" dirty="0">
                <a:solidFill>
                  <a:srgbClr val="006FC0"/>
                </a:solidFill>
                <a:latin typeface="Trebuchet MS"/>
                <a:cs typeface="Trebuchet MS"/>
              </a:rPr>
              <a:t>Dependent</a:t>
            </a:r>
            <a:r>
              <a:rPr sz="2000" b="1" i="1" spc="-220" dirty="0">
                <a:solidFill>
                  <a:srgbClr val="006FC0"/>
                </a:solidFill>
                <a:latin typeface="Trebuchet MS"/>
                <a:cs typeface="Trebuchet MS"/>
              </a:rPr>
              <a:t> </a:t>
            </a:r>
            <a:r>
              <a:rPr sz="2000" spc="-70" dirty="0">
                <a:solidFill>
                  <a:srgbClr val="006FC0"/>
                </a:solidFill>
                <a:latin typeface="Arial"/>
                <a:cs typeface="Arial"/>
              </a:rPr>
              <a:t>variable</a:t>
            </a:r>
            <a:endParaRPr sz="2000" dirty="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2000" spc="-60" dirty="0">
                <a:solidFill>
                  <a:srgbClr val="006FC0"/>
                </a:solidFill>
                <a:latin typeface="Arial"/>
                <a:cs typeface="Arial"/>
              </a:rPr>
              <a:t>What </a:t>
            </a:r>
            <a:r>
              <a:rPr sz="2000" spc="-75" dirty="0">
                <a:solidFill>
                  <a:srgbClr val="006FC0"/>
                </a:solidFill>
                <a:latin typeface="Arial"/>
                <a:cs typeface="Arial"/>
              </a:rPr>
              <a:t>we</a:t>
            </a:r>
            <a:r>
              <a:rPr sz="2000" spc="-18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000" spc="-40" dirty="0" smtClean="0">
                <a:solidFill>
                  <a:srgbClr val="006FC0"/>
                </a:solidFill>
                <a:latin typeface="Arial"/>
                <a:cs typeface="Arial"/>
              </a:rPr>
              <a:t>predict</a:t>
            </a:r>
            <a:r>
              <a:rPr lang="en-US" sz="2000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lang="en-US" sz="2000" spc="-40" dirty="0" smtClean="0">
                <a:solidFill>
                  <a:srgbClr val="006FC0"/>
                </a:solidFill>
                <a:latin typeface="Arial"/>
                <a:cs typeface="Arial"/>
              </a:rPr>
              <a:t>(info. of interest)</a:t>
            </a:r>
            <a:endParaRPr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613801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33636"/>
            <a:ext cx="10515600" cy="1325563"/>
          </a:xfrm>
        </p:spPr>
        <p:txBody>
          <a:bodyPr/>
          <a:lstStyle/>
          <a:p>
            <a:r>
              <a:rPr lang="en-US" b="1" dirty="0" smtClean="0"/>
              <a:t>Decision Tree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91927"/>
            <a:ext cx="10515600" cy="498503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Fundamental SL method</a:t>
            </a:r>
          </a:p>
          <a:p>
            <a:r>
              <a:rPr lang="en-US" sz="2400" dirty="0" smtClean="0"/>
              <a:t>No assumptions about linear </a:t>
            </a:r>
            <a:r>
              <a:rPr lang="en-US" sz="2400" dirty="0" err="1" smtClean="0"/>
              <a:t>separability</a:t>
            </a:r>
            <a:endParaRPr lang="en-US" sz="2400" dirty="0" smtClean="0"/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400" dirty="0" smtClean="0"/>
              <a:t>Mostly used for </a:t>
            </a:r>
            <a:r>
              <a:rPr lang="en-US" sz="2400" b="1" dirty="0" smtClean="0"/>
              <a:t>Classification</a:t>
            </a:r>
            <a:r>
              <a:rPr lang="en-US" sz="2400" dirty="0" smtClean="0"/>
              <a:t> problems (vs. Regression problems)</a:t>
            </a:r>
          </a:p>
          <a:p>
            <a:pPr lvl="1"/>
            <a:r>
              <a:rPr lang="en-US" sz="2000" dirty="0" smtClean="0"/>
              <a:t>Dependent variable is a </a:t>
            </a:r>
            <a:r>
              <a:rPr lang="en-US" sz="2000" b="1" dirty="0" smtClean="0"/>
              <a:t>class/category</a:t>
            </a:r>
          </a:p>
          <a:p>
            <a:pPr lvl="1"/>
            <a:r>
              <a:rPr lang="en-US" sz="2000" dirty="0" smtClean="0"/>
              <a:t>Recidivism risk level (high, medium, low)</a:t>
            </a:r>
          </a:p>
          <a:p>
            <a:pPr lvl="1"/>
            <a:endParaRPr lang="en-US" sz="2000" dirty="0"/>
          </a:p>
          <a:p>
            <a:r>
              <a:rPr lang="en-US" sz="2400" dirty="0" smtClean="0"/>
              <a:t>Training on past data to induce a Decision Tree</a:t>
            </a:r>
          </a:p>
          <a:p>
            <a:pPr lvl="1"/>
            <a:r>
              <a:rPr lang="en-US" sz="2000" dirty="0" smtClean="0"/>
              <a:t>Tree nodes </a:t>
            </a:r>
            <a:r>
              <a:rPr lang="en-US" sz="2000" dirty="0" smtClean="0">
                <a:sym typeface="Wingdings" panose="05000000000000000000" pitchFamily="2" charset="2"/>
              </a:rPr>
              <a:t> independent variables</a:t>
            </a:r>
          </a:p>
          <a:p>
            <a:pPr lvl="1"/>
            <a:r>
              <a:rPr lang="en-US" sz="2000" dirty="0" smtClean="0">
                <a:sym typeface="Wingdings" panose="05000000000000000000" pitchFamily="2" charset="2"/>
              </a:rPr>
              <a:t>Branches  variables’ values</a:t>
            </a:r>
          </a:p>
          <a:p>
            <a:pPr lvl="1"/>
            <a:r>
              <a:rPr lang="en-US" sz="2000" dirty="0" smtClean="0">
                <a:sym typeface="Wingdings" panose="05000000000000000000" pitchFamily="2" charset="2"/>
              </a:rPr>
              <a:t>Tree leaves  dependent variables (class/category)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Tree traversal to classify new case</a:t>
            </a:r>
          </a:p>
          <a:p>
            <a:endParaRPr lang="en-US" dirty="0"/>
          </a:p>
        </p:txBody>
      </p:sp>
      <p:pic>
        <p:nvPicPr>
          <p:cNvPr id="4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964" y="2949435"/>
            <a:ext cx="5290476" cy="849112"/>
          </a:xfrm>
          <a:prstGeom prst="rect">
            <a:avLst/>
          </a:prstGeom>
        </p:spPr>
      </p:pic>
      <p:sp>
        <p:nvSpPr>
          <p:cNvPr id="5" name="Ellipse 5"/>
          <p:cNvSpPr/>
          <p:nvPr/>
        </p:nvSpPr>
        <p:spPr>
          <a:xfrm>
            <a:off x="10627059" y="2921021"/>
            <a:ext cx="1065911" cy="878347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e 37"/>
          <p:cNvGrpSpPr/>
          <p:nvPr/>
        </p:nvGrpSpPr>
        <p:grpSpPr>
          <a:xfrm>
            <a:off x="7786255" y="3962400"/>
            <a:ext cx="3906715" cy="2875188"/>
            <a:chOff x="8149775" y="2612416"/>
            <a:chExt cx="3140227" cy="4160520"/>
          </a:xfrm>
        </p:grpSpPr>
        <p:cxnSp>
          <p:nvCxnSpPr>
            <p:cNvPr id="7" name="Connecteur droit avec flèche 8"/>
            <p:cNvCxnSpPr/>
            <p:nvPr/>
          </p:nvCxnSpPr>
          <p:spPr>
            <a:xfrm flipH="1">
              <a:off x="9614816" y="3019646"/>
              <a:ext cx="510363" cy="63795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e 36"/>
            <p:cNvGrpSpPr/>
            <p:nvPr/>
          </p:nvGrpSpPr>
          <p:grpSpPr>
            <a:xfrm>
              <a:off x="8149775" y="2612416"/>
              <a:ext cx="3140227" cy="4160520"/>
              <a:chOff x="8102009" y="2611990"/>
              <a:chExt cx="3140227" cy="4160520"/>
            </a:xfrm>
          </p:grpSpPr>
          <p:sp>
            <p:nvSpPr>
              <p:cNvPr id="9" name="ZoneTexte 6"/>
              <p:cNvSpPr txBox="1"/>
              <p:nvPr/>
            </p:nvSpPr>
            <p:spPr>
              <a:xfrm>
                <a:off x="9919525" y="2611990"/>
                <a:ext cx="542261" cy="38277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Sex</a:t>
                </a:r>
                <a:endParaRPr lang="en-US" dirty="0"/>
              </a:p>
            </p:txBody>
          </p:sp>
          <p:cxnSp>
            <p:nvCxnSpPr>
              <p:cNvPr id="10" name="Connecteur droit avec flèche 10"/>
              <p:cNvCxnSpPr/>
              <p:nvPr/>
            </p:nvCxnSpPr>
            <p:spPr>
              <a:xfrm>
                <a:off x="10167012" y="3019646"/>
                <a:ext cx="733647" cy="69111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ZoneTexte 11"/>
              <p:cNvSpPr txBox="1"/>
              <p:nvPr/>
            </p:nvSpPr>
            <p:spPr>
              <a:xfrm>
                <a:off x="10415150" y="3094042"/>
                <a:ext cx="8270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 smtClean="0"/>
                  <a:t>female</a:t>
                </a:r>
                <a:endParaRPr lang="en-US" i="1" dirty="0"/>
              </a:p>
            </p:txBody>
          </p:sp>
          <p:sp>
            <p:nvSpPr>
              <p:cNvPr id="12" name="ZoneTexte 12"/>
              <p:cNvSpPr txBox="1"/>
              <p:nvPr/>
            </p:nvSpPr>
            <p:spPr>
              <a:xfrm>
                <a:off x="9271591" y="3090648"/>
                <a:ext cx="8003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BE" i="1" dirty="0" smtClean="0"/>
                  <a:t>male</a:t>
                </a:r>
                <a:endParaRPr lang="en-US" i="1" dirty="0"/>
              </a:p>
            </p:txBody>
          </p:sp>
          <p:sp>
            <p:nvSpPr>
              <p:cNvPr id="13" name="ZoneTexte 14"/>
              <p:cNvSpPr txBox="1"/>
              <p:nvPr/>
            </p:nvSpPr>
            <p:spPr>
              <a:xfrm>
                <a:off x="9335338" y="3678685"/>
                <a:ext cx="542261" cy="38277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BE" dirty="0" smtClean="0"/>
                  <a:t>Age</a:t>
                </a:r>
                <a:endParaRPr lang="en-US" dirty="0"/>
              </a:p>
            </p:txBody>
          </p:sp>
          <p:grpSp>
            <p:nvGrpSpPr>
              <p:cNvPr id="14" name="Groupe 23"/>
              <p:cNvGrpSpPr/>
              <p:nvPr/>
            </p:nvGrpSpPr>
            <p:grpSpPr>
              <a:xfrm>
                <a:off x="9097367" y="4065190"/>
                <a:ext cx="1285843" cy="691117"/>
                <a:chOff x="9097367" y="4065190"/>
                <a:chExt cx="1285843" cy="691117"/>
              </a:xfrm>
            </p:grpSpPr>
            <p:cxnSp>
              <p:nvCxnSpPr>
                <p:cNvPr id="24" name="Connecteur droit avec flèche 21"/>
                <p:cNvCxnSpPr/>
                <p:nvPr/>
              </p:nvCxnSpPr>
              <p:spPr>
                <a:xfrm flipH="1">
                  <a:off x="9097367" y="4065190"/>
                  <a:ext cx="510363" cy="637954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Connecteur droit avec flèche 22"/>
                <p:cNvCxnSpPr/>
                <p:nvPr/>
              </p:nvCxnSpPr>
              <p:spPr>
                <a:xfrm>
                  <a:off x="9649563" y="4065190"/>
                  <a:ext cx="733647" cy="691117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" name="ZoneTexte 24"/>
              <p:cNvSpPr txBox="1"/>
              <p:nvPr/>
            </p:nvSpPr>
            <p:spPr>
              <a:xfrm>
                <a:off x="8775398" y="4072389"/>
                <a:ext cx="8003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BE" i="1" dirty="0" smtClean="0"/>
                  <a:t>&gt; 45</a:t>
                </a:r>
                <a:endParaRPr lang="en-US" i="1" dirty="0"/>
              </a:p>
            </p:txBody>
          </p:sp>
          <p:sp>
            <p:nvSpPr>
              <p:cNvPr id="16" name="ZoneTexte 25"/>
              <p:cNvSpPr txBox="1"/>
              <p:nvPr/>
            </p:nvSpPr>
            <p:spPr>
              <a:xfrm>
                <a:off x="9962899" y="4072389"/>
                <a:ext cx="80033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BE" i="1" dirty="0" smtClean="0"/>
                  <a:t>&lt;= 45</a:t>
                </a:r>
                <a:endParaRPr lang="en-US" i="1" dirty="0"/>
              </a:p>
            </p:txBody>
          </p:sp>
          <p:sp>
            <p:nvSpPr>
              <p:cNvPr id="17" name="ZoneTexte 26"/>
              <p:cNvSpPr txBox="1"/>
              <p:nvPr/>
            </p:nvSpPr>
            <p:spPr>
              <a:xfrm>
                <a:off x="8904434" y="4715682"/>
                <a:ext cx="542261" cy="38277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fr-BE" dirty="0" smtClean="0"/>
                  <a:t>…</a:t>
                </a:r>
                <a:endParaRPr lang="en-US" dirty="0"/>
              </a:p>
            </p:txBody>
          </p:sp>
          <p:cxnSp>
            <p:nvCxnSpPr>
              <p:cNvPr id="18" name="Connecteur droit avec flèche 29"/>
              <p:cNvCxnSpPr/>
              <p:nvPr/>
            </p:nvCxnSpPr>
            <p:spPr>
              <a:xfrm flipH="1">
                <a:off x="8610600" y="5098454"/>
                <a:ext cx="510363" cy="63795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Ellipse 30"/>
              <p:cNvSpPr/>
              <p:nvPr/>
            </p:nvSpPr>
            <p:spPr>
              <a:xfrm>
                <a:off x="8102009" y="5736408"/>
                <a:ext cx="937835" cy="51155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BE" dirty="0" smtClean="0"/>
                  <a:t>No </a:t>
                </a:r>
                <a:r>
                  <a:rPr lang="en-US" dirty="0" smtClean="0"/>
                  <a:t>Risk</a:t>
                </a:r>
                <a:endParaRPr lang="en-US" dirty="0"/>
              </a:p>
            </p:txBody>
          </p:sp>
          <p:cxnSp>
            <p:nvCxnSpPr>
              <p:cNvPr id="20" name="Connecteur droit avec flèche 31"/>
              <p:cNvCxnSpPr/>
              <p:nvPr/>
            </p:nvCxnSpPr>
            <p:spPr>
              <a:xfrm>
                <a:off x="9254945" y="5110734"/>
                <a:ext cx="39675" cy="109705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Ellipse 32"/>
              <p:cNvSpPr/>
              <p:nvPr/>
            </p:nvSpPr>
            <p:spPr>
              <a:xfrm>
                <a:off x="8775397" y="6260953"/>
                <a:ext cx="1296528" cy="51155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BE" sz="1400" dirty="0" smtClean="0"/>
                  <a:t>Medium </a:t>
                </a:r>
                <a:r>
                  <a:rPr lang="en-US" sz="1400" dirty="0" smtClean="0"/>
                  <a:t>Risk</a:t>
                </a:r>
                <a:endParaRPr lang="en-US" sz="1400" dirty="0"/>
              </a:p>
            </p:txBody>
          </p:sp>
          <p:cxnSp>
            <p:nvCxnSpPr>
              <p:cNvPr id="22" name="Connecteur droit avec flèche 34"/>
              <p:cNvCxnSpPr/>
              <p:nvPr/>
            </p:nvCxnSpPr>
            <p:spPr>
              <a:xfrm>
                <a:off x="9352548" y="5117933"/>
                <a:ext cx="733647" cy="69111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Ellipse 35"/>
              <p:cNvSpPr/>
              <p:nvPr/>
            </p:nvSpPr>
            <p:spPr>
              <a:xfrm>
                <a:off x="9934354" y="5718685"/>
                <a:ext cx="937835" cy="511557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fr-BE" dirty="0" smtClean="0"/>
                  <a:t>High </a:t>
                </a:r>
                <a:r>
                  <a:rPr lang="en-US" dirty="0" smtClean="0"/>
                  <a:t>Risk</a:t>
                </a:r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68827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b="1" dirty="0" smtClean="0"/>
              <a:t>Artificial Neural Networks</a:t>
            </a:r>
            <a:endParaRPr lang="en-US" b="1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348672" y="1269260"/>
            <a:ext cx="10515600" cy="4953885"/>
          </a:xfrm>
        </p:spPr>
        <p:txBody>
          <a:bodyPr>
            <a:normAutofit lnSpcReduction="10000"/>
          </a:bodyPr>
          <a:lstStyle/>
          <a:p>
            <a:r>
              <a:rPr lang="en-ZA" sz="2400" dirty="0" smtClean="0"/>
              <a:t>At each neuron </a:t>
            </a:r>
            <a:r>
              <a:rPr lang="en-ZA" sz="2400" i="1" dirty="0" smtClean="0"/>
              <a:t>j</a:t>
            </a:r>
          </a:p>
          <a:p>
            <a:pPr lvl="1"/>
            <a:r>
              <a:rPr lang="en-ZA" sz="2000" dirty="0" smtClean="0"/>
              <a:t>Outputs of previous neurons; </a:t>
            </a:r>
            <a:r>
              <a:rPr lang="en-ZA" sz="2000" i="1" dirty="0" smtClean="0"/>
              <a:t>x1,x2</a:t>
            </a:r>
            <a:r>
              <a:rPr lang="en-ZA" sz="2000" i="1" dirty="0"/>
              <a:t>, </a:t>
            </a:r>
            <a:r>
              <a:rPr lang="en-ZA" sz="2000" i="1" dirty="0" smtClean="0"/>
              <a:t>x3</a:t>
            </a:r>
            <a:endParaRPr lang="en-ZA" sz="2000" dirty="0" smtClean="0"/>
          </a:p>
          <a:p>
            <a:pPr lvl="1"/>
            <a:r>
              <a:rPr lang="en-ZA" sz="2000" dirty="0" smtClean="0"/>
              <a:t>Apply </a:t>
            </a:r>
            <a:r>
              <a:rPr lang="en-ZA" sz="2000" i="1" dirty="0" smtClean="0"/>
              <a:t>weights</a:t>
            </a:r>
            <a:r>
              <a:rPr lang="en-ZA" sz="2000" dirty="0"/>
              <a:t>;</a:t>
            </a:r>
            <a:r>
              <a:rPr lang="en-ZA" sz="2000" dirty="0" smtClean="0"/>
              <a:t> </a:t>
            </a:r>
            <a:r>
              <a:rPr lang="en-ZA" sz="2000" i="1" dirty="0" smtClean="0"/>
              <a:t>w1,w2, w3</a:t>
            </a:r>
          </a:p>
          <a:p>
            <a:pPr lvl="1"/>
            <a:r>
              <a:rPr lang="en-ZA" sz="2000" dirty="0" smtClean="0"/>
              <a:t>Sum &amp; Apply </a:t>
            </a:r>
            <a:r>
              <a:rPr lang="en-ZA" sz="2000" i="1" dirty="0" smtClean="0"/>
              <a:t>activation function, f(.)</a:t>
            </a:r>
          </a:p>
          <a:p>
            <a:pPr lvl="1"/>
            <a:r>
              <a:rPr lang="en-ZA" sz="2000" dirty="0" smtClean="0"/>
              <a:t>Result input to next neuron</a:t>
            </a:r>
          </a:p>
          <a:p>
            <a:pPr lvl="1"/>
            <a:r>
              <a:rPr lang="en-ZA" sz="2000" dirty="0" smtClean="0"/>
              <a:t>Repeat until final output neuron (prediction</a:t>
            </a:r>
            <a:r>
              <a:rPr lang="en-ZA" dirty="0" smtClean="0"/>
              <a:t>)</a:t>
            </a:r>
          </a:p>
          <a:p>
            <a:endParaRPr lang="en-ZA" sz="800" dirty="0" smtClean="0"/>
          </a:p>
          <a:p>
            <a:r>
              <a:rPr lang="en-ZA" sz="2400" dirty="0" smtClean="0"/>
              <a:t>At output layer, check predicted value</a:t>
            </a:r>
          </a:p>
          <a:p>
            <a:pPr lvl="1"/>
            <a:r>
              <a:rPr lang="en-ZA" sz="2000" dirty="0"/>
              <a:t>Dependent variable value from dataset </a:t>
            </a:r>
            <a:endParaRPr lang="en-ZA" sz="2000" dirty="0" smtClean="0"/>
          </a:p>
          <a:p>
            <a:pPr lvl="1"/>
            <a:endParaRPr lang="en-ZA" sz="800" dirty="0"/>
          </a:p>
          <a:p>
            <a:r>
              <a:rPr lang="en-ZA" sz="2400" dirty="0" smtClean="0"/>
              <a:t>If prediction ok: stop</a:t>
            </a:r>
          </a:p>
          <a:p>
            <a:r>
              <a:rPr lang="en-ZA" sz="2400" dirty="0" smtClean="0"/>
              <a:t>Else: back-propagate error</a:t>
            </a:r>
          </a:p>
          <a:p>
            <a:pPr lvl="1"/>
            <a:r>
              <a:rPr lang="en-ZA" sz="2000" dirty="0" smtClean="0"/>
              <a:t>Adjust weights</a:t>
            </a:r>
          </a:p>
          <a:p>
            <a:pPr lvl="1"/>
            <a:r>
              <a:rPr lang="en-ZA" sz="2000" dirty="0" smtClean="0"/>
              <a:t>Until correct prediction</a:t>
            </a:r>
            <a:endParaRPr lang="en-ZA" sz="2000" dirty="0"/>
          </a:p>
          <a:p>
            <a:pPr lvl="1"/>
            <a:endParaRPr lang="en-ZA" dirty="0"/>
          </a:p>
          <a:p>
            <a:pPr lvl="1"/>
            <a:endParaRPr lang="en-ZA" dirty="0" smtClean="0"/>
          </a:p>
          <a:p>
            <a:endParaRPr lang="en-ZA" dirty="0" smtClean="0"/>
          </a:p>
          <a:p>
            <a:pPr lvl="1"/>
            <a:endParaRPr lang="en-ZA" dirty="0" smtClean="0"/>
          </a:p>
          <a:p>
            <a:endParaRPr lang="en-ZA" dirty="0"/>
          </a:p>
          <a:p>
            <a:endParaRPr lang="en-ZA" dirty="0" smtClean="0"/>
          </a:p>
          <a:p>
            <a:pPr marL="0" indent="0">
              <a:buNone/>
            </a:pPr>
            <a:endParaRPr lang="en-ZA" dirty="0" smtClean="0"/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endParaRPr lang="en-ZA" dirty="0" smtClean="0"/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endParaRPr lang="en-ZA" dirty="0" smtClean="0"/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endParaRPr lang="en-ZA" dirty="0" smtClean="0"/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endParaRPr lang="en-ZA" dirty="0" smtClean="0"/>
          </a:p>
        </p:txBody>
      </p:sp>
      <p:grpSp>
        <p:nvGrpSpPr>
          <p:cNvPr id="6" name="Groupe 1029"/>
          <p:cNvGrpSpPr/>
          <p:nvPr/>
        </p:nvGrpSpPr>
        <p:grpSpPr>
          <a:xfrm>
            <a:off x="6712599" y="1159934"/>
            <a:ext cx="4898600" cy="5501131"/>
            <a:chOff x="6307666" y="1159934"/>
            <a:chExt cx="4898600" cy="5501131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1250" y="5089819"/>
              <a:ext cx="2791883" cy="15712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Image 19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6307666" y="1159934"/>
              <a:ext cx="4898600" cy="3011593"/>
            </a:xfrm>
            <a:prstGeom prst="rect">
              <a:avLst/>
            </a:prstGeom>
          </p:spPr>
        </p:pic>
        <p:cxnSp>
          <p:nvCxnSpPr>
            <p:cNvPr id="9" name="Connecteur droit avec flèche 22"/>
            <p:cNvCxnSpPr/>
            <p:nvPr/>
          </p:nvCxnSpPr>
          <p:spPr>
            <a:xfrm>
              <a:off x="9321801" y="3556000"/>
              <a:ext cx="626532" cy="2065867"/>
            </a:xfrm>
            <a:prstGeom prst="straightConnector1">
              <a:avLst/>
            </a:prstGeom>
            <a:ln w="38100">
              <a:solidFill>
                <a:srgbClr val="C0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avec flèche 27"/>
            <p:cNvCxnSpPr/>
            <p:nvPr/>
          </p:nvCxnSpPr>
          <p:spPr>
            <a:xfrm>
              <a:off x="8322735" y="3589866"/>
              <a:ext cx="534456" cy="1811867"/>
            </a:xfrm>
            <a:prstGeom prst="straightConnector1">
              <a:avLst/>
            </a:prstGeom>
            <a:ln w="38100">
              <a:solidFill>
                <a:srgbClr val="C0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avec flèche 1028"/>
            <p:cNvCxnSpPr/>
            <p:nvPr/>
          </p:nvCxnSpPr>
          <p:spPr>
            <a:xfrm>
              <a:off x="7461250" y="4072467"/>
              <a:ext cx="218017" cy="939800"/>
            </a:xfrm>
            <a:prstGeom prst="straightConnector1">
              <a:avLst/>
            </a:prstGeom>
            <a:ln w="38100">
              <a:solidFill>
                <a:srgbClr val="C00000"/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617555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05634"/>
            <a:ext cx="10515600" cy="939892"/>
          </a:xfrm>
        </p:spPr>
        <p:txBody>
          <a:bodyPr/>
          <a:lstStyle/>
          <a:p>
            <a:r>
              <a:rPr lang="en-ZA" b="1" dirty="0" smtClean="0"/>
              <a:t>Deep Learning</a:t>
            </a:r>
            <a:endParaRPr lang="en-ZA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180407"/>
            <a:ext cx="10515600" cy="4996556"/>
          </a:xfrm>
        </p:spPr>
        <p:txBody>
          <a:bodyPr>
            <a:normAutofit/>
          </a:bodyPr>
          <a:lstStyle/>
          <a:p>
            <a:r>
              <a:rPr lang="en-ZA" sz="2400" dirty="0" smtClean="0"/>
              <a:t>Artificial Neural Networks</a:t>
            </a:r>
          </a:p>
          <a:p>
            <a:r>
              <a:rPr lang="en-ZA" sz="2400" dirty="0" smtClean="0"/>
              <a:t>Large number of hidden layers (e.g. 10, 300)</a:t>
            </a:r>
          </a:p>
          <a:p>
            <a:endParaRPr lang="en-ZA" sz="2400" dirty="0" smtClean="0"/>
          </a:p>
          <a:p>
            <a:r>
              <a:rPr lang="en-ZA" sz="2400" dirty="0" smtClean="0"/>
              <a:t>Performs more sophisticated/complex tasks</a:t>
            </a:r>
          </a:p>
          <a:p>
            <a:pPr lvl="1"/>
            <a:r>
              <a:rPr lang="en-ZA" sz="2000" dirty="0"/>
              <a:t>Facebook Face Recognition</a:t>
            </a:r>
          </a:p>
          <a:p>
            <a:pPr lvl="1"/>
            <a:r>
              <a:rPr lang="en-ZA" sz="2000" dirty="0"/>
              <a:t>Voice/Speech recognition, e.g. Siri, Alexa</a:t>
            </a:r>
          </a:p>
          <a:p>
            <a:endParaRPr lang="en-ZA" sz="2400" dirty="0" smtClean="0"/>
          </a:p>
          <a:p>
            <a:r>
              <a:rPr lang="en-ZA" sz="2400" dirty="0" smtClean="0"/>
              <a:t>Often combined with Reinforcement Learning </a:t>
            </a:r>
            <a:r>
              <a:rPr lang="en-ZA" sz="2400" dirty="0" smtClean="0">
                <a:sym typeface="Wingdings" panose="05000000000000000000" pitchFamily="2" charset="2"/>
              </a:rPr>
              <a:t> Deep Reinforcement Learning</a:t>
            </a:r>
            <a:endParaRPr lang="en-ZA" sz="2400" dirty="0" smtClean="0"/>
          </a:p>
          <a:p>
            <a:pPr lvl="1"/>
            <a:r>
              <a:rPr lang="en-ZA" sz="2000" dirty="0" smtClean="0"/>
              <a:t>Game of GO</a:t>
            </a:r>
          </a:p>
          <a:p>
            <a:pPr lvl="1"/>
            <a:r>
              <a:rPr lang="en-ZA" sz="2000" dirty="0" smtClean="0"/>
              <a:t>ATARI games</a:t>
            </a:r>
          </a:p>
          <a:p>
            <a:pPr lvl="1"/>
            <a:endParaRPr lang="en-ZA" dirty="0"/>
          </a:p>
          <a:p>
            <a:pPr lvl="1"/>
            <a:endParaRPr lang="en-ZA" dirty="0" smtClean="0"/>
          </a:p>
          <a:p>
            <a:endParaRPr lang="en-ZA" dirty="0"/>
          </a:p>
          <a:p>
            <a:endParaRPr lang="en-ZA" dirty="0" smtClean="0"/>
          </a:p>
          <a:p>
            <a:pPr marL="0" indent="0">
              <a:buNone/>
            </a:pPr>
            <a:endParaRPr lang="en-ZA" dirty="0" smtClean="0"/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endParaRPr lang="en-ZA" dirty="0" smtClean="0"/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endParaRPr lang="en-ZA" dirty="0" smtClean="0"/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endParaRPr lang="en-ZA" dirty="0" smtClean="0"/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endParaRPr lang="en-ZA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72CF8-0F85-45FC-9C82-D2DDAE9E9E43}" type="slidenum">
              <a:rPr lang="en-ZA" smtClean="0"/>
              <a:t>14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0284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05634"/>
            <a:ext cx="10515600" cy="939892"/>
          </a:xfrm>
        </p:spPr>
        <p:txBody>
          <a:bodyPr/>
          <a:lstStyle/>
          <a:p>
            <a:r>
              <a:rPr lang="en-ZA" b="1" dirty="0" smtClean="0"/>
              <a:t>Unsupervised Learning</a:t>
            </a:r>
            <a:endParaRPr lang="en-ZA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180407"/>
            <a:ext cx="10515600" cy="4996556"/>
          </a:xfrm>
        </p:spPr>
        <p:txBody>
          <a:bodyPr>
            <a:normAutofit/>
          </a:bodyPr>
          <a:lstStyle/>
          <a:p>
            <a:r>
              <a:rPr lang="en-ZA" dirty="0" smtClean="0"/>
              <a:t>Learning from past data</a:t>
            </a:r>
          </a:p>
          <a:p>
            <a:endParaRPr lang="en-ZA" sz="2400" dirty="0" smtClean="0"/>
          </a:p>
          <a:p>
            <a:r>
              <a:rPr lang="en-ZA" dirty="0" smtClean="0"/>
              <a:t>But not labelled with information of interest</a:t>
            </a:r>
          </a:p>
          <a:p>
            <a:endParaRPr lang="en-ZA" sz="2400" dirty="0" smtClean="0"/>
          </a:p>
          <a:p>
            <a:r>
              <a:rPr lang="en-ZA" dirty="0" smtClean="0"/>
              <a:t>Algorithm infers relevant information from data</a:t>
            </a:r>
          </a:p>
          <a:p>
            <a:endParaRPr lang="en-ZA" dirty="0"/>
          </a:p>
          <a:p>
            <a:r>
              <a:rPr lang="en-ZA" dirty="0" smtClean="0"/>
              <a:t>Encompasses plethora of different methods</a:t>
            </a:r>
          </a:p>
          <a:p>
            <a:pPr lvl="1"/>
            <a:r>
              <a:rPr lang="en-ZA" dirty="0" smtClean="0"/>
              <a:t>Large research area</a:t>
            </a:r>
          </a:p>
          <a:p>
            <a:pPr lvl="1"/>
            <a:r>
              <a:rPr lang="en-ZA" dirty="0" smtClean="0"/>
              <a:t>Human learning unsupervised</a:t>
            </a:r>
            <a:endParaRPr lang="en-ZA" dirty="0"/>
          </a:p>
          <a:p>
            <a:pPr lvl="1"/>
            <a:endParaRPr lang="en-ZA" dirty="0" smtClean="0"/>
          </a:p>
          <a:p>
            <a:endParaRPr lang="en-ZA" dirty="0"/>
          </a:p>
          <a:p>
            <a:endParaRPr lang="en-ZA" dirty="0" smtClean="0"/>
          </a:p>
          <a:p>
            <a:pPr marL="0" indent="0">
              <a:buNone/>
            </a:pPr>
            <a:endParaRPr lang="en-ZA" dirty="0" smtClean="0"/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endParaRPr lang="en-ZA" dirty="0" smtClean="0"/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endParaRPr lang="en-ZA" dirty="0" smtClean="0"/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endParaRPr lang="en-ZA" dirty="0" smtClean="0"/>
          </a:p>
          <a:p>
            <a:pPr marL="0" indent="0">
              <a:buNone/>
            </a:pPr>
            <a:endParaRPr lang="en-ZA" dirty="0"/>
          </a:p>
          <a:p>
            <a:pPr marL="0" indent="0">
              <a:buNone/>
            </a:pPr>
            <a:endParaRPr lang="en-ZA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72CF8-0F85-45FC-9C82-D2DDAE9E9E43}" type="slidenum">
              <a:rPr lang="en-ZA" smtClean="0"/>
              <a:t>15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1335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5400" b="1" dirty="0" smtClean="0"/>
              <a:t>Information Extraction from Financial Legislations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4268850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Context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DG FISMA</a:t>
            </a:r>
          </a:p>
          <a:p>
            <a:pPr lvl="1"/>
            <a:r>
              <a:rPr lang="en-US" i="1" dirty="0"/>
              <a:t>Directorate‑General for Financial Stability, Financial Services and Capital Markets </a:t>
            </a:r>
            <a:r>
              <a:rPr lang="en-US" i="1" dirty="0" smtClean="0"/>
              <a:t>Union</a:t>
            </a:r>
          </a:p>
          <a:p>
            <a:pPr lvl="1"/>
            <a:endParaRPr lang="en-US" i="1" dirty="0"/>
          </a:p>
          <a:p>
            <a:pPr lvl="1"/>
            <a:r>
              <a:rPr lang="en-US" dirty="0" smtClean="0"/>
              <a:t>European Commission’s Department</a:t>
            </a:r>
          </a:p>
          <a:p>
            <a:pPr lvl="1"/>
            <a:r>
              <a:rPr lang="en-US" dirty="0" smtClean="0"/>
              <a:t>Responsible for EU policy on banking and finance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6180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329"/>
            <a:ext cx="10515600" cy="1325563"/>
          </a:xfrm>
        </p:spPr>
        <p:txBody>
          <a:bodyPr/>
          <a:lstStyle/>
          <a:p>
            <a:r>
              <a:rPr lang="en-US" b="1" dirty="0" smtClean="0"/>
              <a:t>Context (</a:t>
            </a:r>
            <a:r>
              <a:rPr lang="en-US" b="1" dirty="0" err="1" smtClean="0"/>
              <a:t>cont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2327"/>
            <a:ext cx="10515600" cy="4874636"/>
          </a:xfrm>
        </p:spPr>
        <p:txBody>
          <a:bodyPr/>
          <a:lstStyle/>
          <a:p>
            <a:r>
              <a:rPr lang="en-US" dirty="0" smtClean="0"/>
              <a:t>Accumulation of huge volumes of financial legislations</a:t>
            </a:r>
          </a:p>
          <a:p>
            <a:pPr lvl="1"/>
            <a:endParaRPr lang="en-US" dirty="0"/>
          </a:p>
          <a:p>
            <a:r>
              <a:rPr lang="en-US" dirty="0" smtClean="0"/>
              <a:t>Challenging </a:t>
            </a:r>
          </a:p>
          <a:p>
            <a:pPr lvl="1"/>
            <a:r>
              <a:rPr lang="en-US" dirty="0" smtClean="0"/>
              <a:t>Financial legislation concepts?</a:t>
            </a:r>
          </a:p>
          <a:p>
            <a:pPr lvl="1"/>
            <a:r>
              <a:rPr lang="en-US" dirty="0" smtClean="0"/>
              <a:t>Concepts’ definitions?</a:t>
            </a:r>
          </a:p>
          <a:p>
            <a:pPr lvl="1"/>
            <a:r>
              <a:rPr lang="en-US" dirty="0" smtClean="0"/>
              <a:t>Contradictory definitions?</a:t>
            </a:r>
          </a:p>
          <a:p>
            <a:pPr lvl="1"/>
            <a:r>
              <a:rPr lang="en-US" dirty="0" smtClean="0"/>
              <a:t>Location of concepts/definitions?</a:t>
            </a:r>
          </a:p>
          <a:p>
            <a:pPr lvl="1"/>
            <a:endParaRPr lang="en-US" dirty="0"/>
          </a:p>
          <a:p>
            <a:r>
              <a:rPr lang="en-US" dirty="0"/>
              <a:t>Large corpus of legal text</a:t>
            </a:r>
          </a:p>
          <a:p>
            <a:pPr lvl="1"/>
            <a:r>
              <a:rPr lang="en-US" dirty="0"/>
              <a:t>Unwieldly for human </a:t>
            </a:r>
            <a:r>
              <a:rPr lang="en-US" dirty="0" smtClean="0"/>
              <a:t>consumption, processing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896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491"/>
            <a:ext cx="10515600" cy="1325563"/>
          </a:xfrm>
        </p:spPr>
        <p:txBody>
          <a:bodyPr/>
          <a:lstStyle/>
          <a:p>
            <a:r>
              <a:rPr lang="en-US" b="1" dirty="0" smtClean="0"/>
              <a:t>Context (</a:t>
            </a:r>
            <a:r>
              <a:rPr lang="en-US" b="1" dirty="0" err="1" smtClean="0"/>
              <a:t>cont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24303"/>
            <a:ext cx="10515600" cy="4852660"/>
          </a:xfrm>
        </p:spPr>
        <p:txBody>
          <a:bodyPr/>
          <a:lstStyle/>
          <a:p>
            <a:r>
              <a:rPr lang="en-US" dirty="0" smtClean="0"/>
              <a:t>Can machine learning help?</a:t>
            </a:r>
          </a:p>
          <a:p>
            <a:pPr lvl="1"/>
            <a:r>
              <a:rPr lang="en-US" dirty="0" smtClean="0"/>
              <a:t>Detect concepts</a:t>
            </a:r>
          </a:p>
          <a:p>
            <a:pPr lvl="1"/>
            <a:r>
              <a:rPr lang="en-US" dirty="0" smtClean="0"/>
              <a:t>Determine concepts’ positions (section #, annex)</a:t>
            </a:r>
          </a:p>
          <a:p>
            <a:pPr lvl="1"/>
            <a:r>
              <a:rPr lang="en-US" dirty="0" smtClean="0"/>
              <a:t>Extract concepts’ definitions</a:t>
            </a:r>
          </a:p>
          <a:p>
            <a:pPr lvl="1"/>
            <a:endParaRPr lang="en-US" dirty="0"/>
          </a:p>
          <a:p>
            <a:r>
              <a:rPr lang="en-US" dirty="0" smtClean="0"/>
              <a:t>Automatically</a:t>
            </a:r>
          </a:p>
          <a:p>
            <a:endParaRPr lang="en-US" dirty="0"/>
          </a:p>
          <a:p>
            <a:r>
              <a:rPr lang="en-US" dirty="0" smtClean="0"/>
              <a:t>Unsupervised fashion</a:t>
            </a:r>
          </a:p>
          <a:p>
            <a:pPr lvl="1"/>
            <a:r>
              <a:rPr lang="en-US" dirty="0" smtClean="0"/>
              <a:t>Unavailability of data annotated with information of interest (e.g. concepts)</a:t>
            </a:r>
          </a:p>
          <a:p>
            <a:pPr lvl="1"/>
            <a:r>
              <a:rPr lang="en-US" dirty="0" smtClean="0"/>
              <a:t>Inferred/extracted from available corpus</a:t>
            </a:r>
          </a:p>
        </p:txBody>
      </p:sp>
    </p:spTree>
    <p:extLst>
      <p:ext uri="{BB962C8B-B14F-4D97-AF65-F5344CB8AC3E}">
        <p14:creationId xmlns:p14="http://schemas.microsoft.com/office/powerpoint/2010/main" val="1603962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808" y="3854445"/>
            <a:ext cx="2475964" cy="129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814" y="3729302"/>
            <a:ext cx="3272954" cy="1544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Image result for ulie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828" y="1210359"/>
            <a:ext cx="3313386" cy="186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6142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05928"/>
            <a:ext cx="10515600" cy="1325563"/>
          </a:xfrm>
        </p:spPr>
        <p:txBody>
          <a:bodyPr/>
          <a:lstStyle/>
          <a:p>
            <a:r>
              <a:rPr lang="en-US" b="1" dirty="0" smtClean="0"/>
              <a:t>Mining Financial Legislations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9635"/>
            <a:ext cx="10515600" cy="5421310"/>
          </a:xfrm>
        </p:spPr>
        <p:txBody>
          <a:bodyPr/>
          <a:lstStyle/>
          <a:p>
            <a:r>
              <a:rPr lang="en-US" sz="2400" dirty="0" smtClean="0"/>
              <a:t>Automatically read &amp; “analyze” </a:t>
            </a:r>
            <a:r>
              <a:rPr lang="en-US" sz="2400" dirty="0" smtClean="0">
                <a:hlinkClick r:id="rId3"/>
              </a:rPr>
              <a:t>financial legislations</a:t>
            </a:r>
            <a:endParaRPr lang="en-US" sz="2400" dirty="0" smtClean="0"/>
          </a:p>
          <a:p>
            <a:pPr lvl="1"/>
            <a:r>
              <a:rPr lang="en-US" sz="2000" dirty="0" smtClean="0"/>
              <a:t>Available  online (</a:t>
            </a:r>
            <a:r>
              <a:rPr lang="en-US" sz="2000" dirty="0" err="1" smtClean="0"/>
              <a:t>EurLex</a:t>
            </a:r>
            <a:r>
              <a:rPr lang="en-US" sz="2000" dirty="0" smtClean="0"/>
              <a:t>)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Image 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91679" y="2447639"/>
            <a:ext cx="7692466" cy="389774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483537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05928"/>
            <a:ext cx="10515600" cy="1325563"/>
          </a:xfrm>
        </p:spPr>
        <p:txBody>
          <a:bodyPr/>
          <a:lstStyle/>
          <a:p>
            <a:r>
              <a:rPr lang="en-US" b="1" dirty="0" smtClean="0"/>
              <a:t>Crawling/Harvesting Data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5309"/>
            <a:ext cx="10515600" cy="5495636"/>
          </a:xfrm>
        </p:spPr>
        <p:txBody>
          <a:bodyPr/>
          <a:lstStyle/>
          <a:p>
            <a:r>
              <a:rPr lang="en-US" sz="2400" dirty="0" smtClean="0"/>
              <a:t>Implemented Web Crawler</a:t>
            </a:r>
          </a:p>
          <a:p>
            <a:pPr lvl="1"/>
            <a:r>
              <a:rPr lang="en-US" sz="2000" dirty="0" smtClean="0"/>
              <a:t>Visits </a:t>
            </a:r>
            <a:r>
              <a:rPr lang="en-US" sz="2000" dirty="0" err="1" smtClean="0"/>
              <a:t>EurLex</a:t>
            </a:r>
            <a:r>
              <a:rPr lang="en-US" sz="2000" dirty="0" smtClean="0"/>
              <a:t> URLs</a:t>
            </a:r>
          </a:p>
          <a:p>
            <a:pPr lvl="1"/>
            <a:r>
              <a:rPr lang="en-US" sz="2000" dirty="0" smtClean="0"/>
              <a:t>Selects EN version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r>
              <a:rPr lang="en-US" sz="2000" dirty="0" smtClean="0"/>
              <a:t>Retrieves and stores contents (pdf, html) into text files</a:t>
            </a:r>
          </a:p>
          <a:p>
            <a:pPr lvl="1"/>
            <a:endParaRPr lang="en-US" sz="2000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5" name="Groupe 4"/>
          <p:cNvGrpSpPr>
            <a:grpSpLocks/>
          </p:cNvGrpSpPr>
          <p:nvPr/>
        </p:nvGrpSpPr>
        <p:grpSpPr bwMode="auto">
          <a:xfrm>
            <a:off x="4997764" y="1532491"/>
            <a:ext cx="4238600" cy="1090635"/>
            <a:chOff x="48985" y="25649"/>
            <a:chExt cx="42455" cy="10494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85" y="29789"/>
              <a:ext cx="42455" cy="63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  <a:lumOff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>
                      <a:lumMod val="100000"/>
                      <a:lumOff val="0"/>
                    </a:schemeClr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Flèche vers le bas 6"/>
            <p:cNvSpPr>
              <a:spLocks noChangeArrowheads="1"/>
            </p:cNvSpPr>
            <p:nvPr/>
          </p:nvSpPr>
          <p:spPr bwMode="auto">
            <a:xfrm>
              <a:off x="81461" y="25649"/>
              <a:ext cx="2423" cy="4140"/>
            </a:xfrm>
            <a:prstGeom prst="downArrow">
              <a:avLst>
                <a:gd name="adj1" fmla="val 50000"/>
                <a:gd name="adj2" fmla="val 50001"/>
              </a:avLst>
            </a:prstGeom>
            <a:solidFill>
              <a:srgbClr val="FF0000"/>
            </a:solidFill>
            <a:ln w="25400">
              <a:solidFill>
                <a:schemeClr val="accent1">
                  <a:lumMod val="50000"/>
                  <a:lumOff val="0"/>
                </a:schemeClr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ctr" anchorCtr="0" upright="1"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8" name="Image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99491" y="3874363"/>
            <a:ext cx="7836215" cy="243407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4445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23453"/>
            <a:ext cx="10515600" cy="1325563"/>
          </a:xfrm>
        </p:spPr>
        <p:txBody>
          <a:bodyPr/>
          <a:lstStyle/>
          <a:p>
            <a:r>
              <a:rPr lang="en-US" b="1" dirty="0" smtClean="0"/>
              <a:t>Concept Extraction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98179"/>
            <a:ext cx="10515600" cy="497878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Concepts realized as terms</a:t>
            </a:r>
          </a:p>
          <a:p>
            <a:pPr lvl="1"/>
            <a:r>
              <a:rPr lang="en-US" sz="2000" dirty="0" smtClean="0"/>
              <a:t>Single words: </a:t>
            </a:r>
            <a:r>
              <a:rPr lang="en-US" sz="2000" i="1" dirty="0" smtClean="0"/>
              <a:t>capital</a:t>
            </a:r>
          </a:p>
          <a:p>
            <a:pPr lvl="1"/>
            <a:r>
              <a:rPr lang="en-US" sz="2000" dirty="0" smtClean="0"/>
              <a:t>Multi-word: </a:t>
            </a:r>
            <a:r>
              <a:rPr lang="en-US" sz="2000" i="1" dirty="0" smtClean="0"/>
              <a:t>capital risk structure</a:t>
            </a:r>
          </a:p>
          <a:p>
            <a:endParaRPr lang="en-US" sz="800" dirty="0" smtClean="0"/>
          </a:p>
          <a:p>
            <a:r>
              <a:rPr lang="en-US" sz="2400" dirty="0" smtClean="0"/>
              <a:t>Can take on complex forms</a:t>
            </a:r>
          </a:p>
          <a:p>
            <a:pPr lvl="1"/>
            <a:r>
              <a:rPr lang="en-US" sz="2000" i="1" dirty="0" smtClean="0"/>
              <a:t>Financial assets designated at fair value through profit and loss</a:t>
            </a:r>
          </a:p>
          <a:p>
            <a:pPr lvl="1"/>
            <a:r>
              <a:rPr lang="en-US" sz="2000" dirty="0" smtClean="0"/>
              <a:t>10 words </a:t>
            </a:r>
            <a:r>
              <a:rPr lang="en-US" sz="2000" dirty="0" smtClean="0">
                <a:sym typeface="Wingdings" panose="05000000000000000000" pitchFamily="2" charset="2"/>
              </a:rPr>
              <a:t> 1 concept</a:t>
            </a:r>
          </a:p>
          <a:p>
            <a:pPr lvl="1"/>
            <a:r>
              <a:rPr lang="en-US" sz="2000" dirty="0" smtClean="0">
                <a:sym typeface="Wingdings" panose="05000000000000000000" pitchFamily="2" charset="2"/>
              </a:rPr>
              <a:t>Mix of relevant </a:t>
            </a:r>
            <a:r>
              <a:rPr lang="en-US" sz="2000" i="1" dirty="0" smtClean="0">
                <a:sym typeface="Wingdings" panose="05000000000000000000" pitchFamily="2" charset="2"/>
              </a:rPr>
              <a:t>(e.g. financial assets)</a:t>
            </a:r>
            <a:r>
              <a:rPr lang="en-US" sz="2000" dirty="0" smtClean="0">
                <a:sym typeface="Wingdings" panose="05000000000000000000" pitchFamily="2" charset="2"/>
              </a:rPr>
              <a:t> &amp; irrelevant words </a:t>
            </a:r>
            <a:r>
              <a:rPr lang="en-US" sz="2000" i="1" dirty="0" smtClean="0">
                <a:sym typeface="Wingdings" panose="05000000000000000000" pitchFamily="2" charset="2"/>
              </a:rPr>
              <a:t>(e.g. at, or, through)</a:t>
            </a:r>
            <a:endParaRPr lang="en-US" sz="2000" i="1" dirty="0">
              <a:sym typeface="Wingdings" panose="05000000000000000000" pitchFamily="2" charset="2"/>
            </a:endParaRP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8043280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23453"/>
            <a:ext cx="10515600" cy="1325563"/>
          </a:xfrm>
        </p:spPr>
        <p:txBody>
          <a:bodyPr/>
          <a:lstStyle/>
          <a:p>
            <a:r>
              <a:rPr lang="en-US" b="1" dirty="0" smtClean="0"/>
              <a:t>Concept Extraction (</a:t>
            </a:r>
            <a:r>
              <a:rPr lang="en-US" b="1" dirty="0" err="1" smtClean="0"/>
              <a:t>cont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98179"/>
            <a:ext cx="10515600" cy="497878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Concept extraction algorithm</a:t>
            </a:r>
          </a:p>
          <a:p>
            <a:pPr lvl="1"/>
            <a:r>
              <a:rPr lang="en-US" sz="2000" dirty="0" smtClean="0"/>
              <a:t>Grounded in compositional semantics (shorter terms composed into longer ones)</a:t>
            </a:r>
          </a:p>
          <a:p>
            <a:pPr lvl="1"/>
            <a:r>
              <a:rPr lang="en-US" sz="2000" dirty="0" smtClean="0"/>
              <a:t>Word co-occurrences statistically significant</a:t>
            </a:r>
          </a:p>
          <a:p>
            <a:endParaRPr lang="en-US" sz="2400" dirty="0"/>
          </a:p>
          <a:p>
            <a:r>
              <a:rPr lang="en-US" sz="2400" dirty="0" smtClean="0"/>
              <a:t>Statistical significance of word co-occurrences</a:t>
            </a:r>
          </a:p>
          <a:p>
            <a:pPr lvl="1"/>
            <a:r>
              <a:rPr lang="en-US" sz="2000" dirty="0" smtClean="0"/>
              <a:t>Ensures that co-occurrences are not spurious</a:t>
            </a:r>
          </a:p>
          <a:p>
            <a:pPr lvl="1"/>
            <a:r>
              <a:rPr lang="en-US" sz="2000" dirty="0" smtClean="0"/>
              <a:t>Estimated using Pointwise Mutual </a:t>
            </a:r>
            <a:r>
              <a:rPr lang="en-US" sz="2000" dirty="0"/>
              <a:t>I</a:t>
            </a:r>
            <a:r>
              <a:rPr lang="en-US" sz="2000" dirty="0" smtClean="0"/>
              <a:t>nformation (PMI)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4854" y="4465090"/>
            <a:ext cx="7530134" cy="937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0706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355308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Concept Extraction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70255"/>
            <a:ext cx="10515600" cy="5670690"/>
          </a:xfrm>
        </p:spPr>
        <p:txBody>
          <a:bodyPr/>
          <a:lstStyle/>
          <a:p>
            <a:r>
              <a:rPr lang="en-US" sz="2400" dirty="0" smtClean="0"/>
              <a:t>Concept Extraction Algorithm Output</a:t>
            </a:r>
          </a:p>
          <a:p>
            <a:pPr lvl="1"/>
            <a:r>
              <a:rPr lang="en-US" sz="2000" b="1" dirty="0" smtClean="0"/>
              <a:t>Unsupervised:</a:t>
            </a:r>
            <a:r>
              <a:rPr lang="en-US" sz="2000" dirty="0" smtClean="0"/>
              <a:t> no annotated data, no human intervention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ular Callout 3"/>
          <p:cNvSpPr/>
          <p:nvPr/>
        </p:nvSpPr>
        <p:spPr>
          <a:xfrm>
            <a:off x="3377577" y="2389935"/>
            <a:ext cx="2087418" cy="612648"/>
          </a:xfrm>
          <a:prstGeom prst="wedgeRectCallout">
            <a:avLst>
              <a:gd name="adj1" fmla="val -52249"/>
              <a:gd name="adj2" fmla="val 941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Concepts extracted</a:t>
            </a:r>
            <a:endParaRPr lang="en-US" dirty="0"/>
          </a:p>
        </p:txBody>
      </p:sp>
      <p:sp>
        <p:nvSpPr>
          <p:cNvPr id="11" name="Rectangular Callout 10"/>
          <p:cNvSpPr/>
          <p:nvPr/>
        </p:nvSpPr>
        <p:spPr>
          <a:xfrm>
            <a:off x="286327" y="2263849"/>
            <a:ext cx="1969483" cy="612648"/>
          </a:xfrm>
          <a:prstGeom prst="wedgeRectCallout">
            <a:avLst>
              <a:gd name="adj1" fmla="val 8604"/>
              <a:gd name="adj2" fmla="val 1197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Frequency information</a:t>
            </a:r>
            <a:endParaRPr lang="en-US" dirty="0"/>
          </a:p>
        </p:txBody>
      </p:sp>
      <p:sp>
        <p:nvSpPr>
          <p:cNvPr id="12" name="Rectangular Callout 11"/>
          <p:cNvSpPr/>
          <p:nvPr/>
        </p:nvSpPr>
        <p:spPr>
          <a:xfrm>
            <a:off x="9986195" y="3459883"/>
            <a:ext cx="2087418" cy="612648"/>
          </a:xfrm>
          <a:prstGeom prst="wedgeRectCallout">
            <a:avLst>
              <a:gd name="adj1" fmla="val -52249"/>
              <a:gd name="adj2" fmla="val 941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Positional information</a:t>
            </a:r>
            <a:endParaRPr lang="en-US" dirty="0"/>
          </a:p>
        </p:txBody>
      </p:sp>
      <p:pic>
        <p:nvPicPr>
          <p:cNvPr id="13" name="Imag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523" y="3350237"/>
            <a:ext cx="5305425" cy="274735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14" name="Image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09415" y="3415578"/>
            <a:ext cx="2142490" cy="289330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Left Arrow 4"/>
          <p:cNvSpPr/>
          <p:nvPr/>
        </p:nvSpPr>
        <p:spPr>
          <a:xfrm>
            <a:off x="5237601" y="5320771"/>
            <a:ext cx="1539837" cy="958845"/>
          </a:xfrm>
          <a:prstGeom prst="lef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False positives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16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18350"/>
            <a:ext cx="10515600" cy="1325563"/>
          </a:xfrm>
        </p:spPr>
        <p:txBody>
          <a:bodyPr/>
          <a:lstStyle/>
          <a:p>
            <a:r>
              <a:rPr lang="en-US" b="1" dirty="0" smtClean="0"/>
              <a:t>Definition Extraction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93076"/>
            <a:ext cx="10515600" cy="508388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Multifarious ways to express definitions in EN</a:t>
            </a:r>
          </a:p>
          <a:p>
            <a:endParaRPr lang="en-US" sz="2400" dirty="0" smtClean="0"/>
          </a:p>
          <a:p>
            <a:r>
              <a:rPr lang="en-US" sz="2400" dirty="0" smtClean="0"/>
              <a:t>Brute force solution</a:t>
            </a:r>
          </a:p>
          <a:p>
            <a:pPr lvl="1"/>
            <a:r>
              <a:rPr lang="en-US" sz="2000" dirty="0" smtClean="0"/>
              <a:t>Create list of “definition” words (manually)</a:t>
            </a:r>
          </a:p>
          <a:p>
            <a:pPr lvl="1"/>
            <a:r>
              <a:rPr lang="en-US" sz="2000" dirty="0" smtClean="0"/>
              <a:t>Search financial legislation corpus</a:t>
            </a:r>
          </a:p>
          <a:p>
            <a:pPr lvl="1"/>
            <a:endParaRPr lang="en-US" sz="2000" dirty="0"/>
          </a:p>
          <a:p>
            <a:r>
              <a:rPr lang="en-US" sz="2400" dirty="0" smtClean="0"/>
              <a:t>Limited coverage</a:t>
            </a:r>
          </a:p>
          <a:p>
            <a:pPr lvl="1"/>
            <a:r>
              <a:rPr lang="en-US" sz="2000" dirty="0" smtClean="0"/>
              <a:t>Unable to capture all different ways of expressing definitions</a:t>
            </a:r>
          </a:p>
          <a:p>
            <a:pPr lvl="1"/>
            <a:endParaRPr lang="en-US" sz="2000" dirty="0"/>
          </a:p>
          <a:p>
            <a:r>
              <a:rPr lang="en-US" sz="2400" dirty="0" smtClean="0"/>
              <a:t>Automatically learn </a:t>
            </a:r>
          </a:p>
          <a:p>
            <a:pPr lvl="1"/>
            <a:r>
              <a:rPr lang="en-US" sz="2000" dirty="0"/>
              <a:t>H</a:t>
            </a:r>
            <a:r>
              <a:rPr lang="en-US" sz="2000" dirty="0" smtClean="0"/>
              <a:t>ow definitions are expressed (EN)?</a:t>
            </a:r>
          </a:p>
          <a:p>
            <a:pPr lvl="1"/>
            <a:r>
              <a:rPr lang="en-US" sz="2000" dirty="0" smtClean="0"/>
              <a:t>Unsupervised?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491873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18350"/>
            <a:ext cx="10515600" cy="1325563"/>
          </a:xfrm>
        </p:spPr>
        <p:txBody>
          <a:bodyPr/>
          <a:lstStyle/>
          <a:p>
            <a:r>
              <a:rPr lang="en-US" b="1" dirty="0" smtClean="0"/>
              <a:t>Definition Extraction (</a:t>
            </a:r>
            <a:r>
              <a:rPr lang="en-US" b="1" dirty="0" err="1" smtClean="0"/>
              <a:t>cont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7723"/>
            <a:ext cx="10515600" cy="4969750"/>
          </a:xfrm>
        </p:spPr>
        <p:txBody>
          <a:bodyPr/>
          <a:lstStyle/>
          <a:p>
            <a:r>
              <a:rPr lang="en-US" dirty="0" smtClean="0"/>
              <a:t>Definition Extraction Algorithm</a:t>
            </a:r>
          </a:p>
          <a:p>
            <a:pPr lvl="1"/>
            <a:r>
              <a:rPr lang="en-US" b="1" i="1" dirty="0" smtClean="0"/>
              <a:t>Distributional</a:t>
            </a:r>
            <a:r>
              <a:rPr lang="en-US" dirty="0" smtClean="0"/>
              <a:t> Semantics (vs. </a:t>
            </a:r>
            <a:r>
              <a:rPr lang="en-US" b="1" i="1" dirty="0" smtClean="0"/>
              <a:t>Compositional</a:t>
            </a:r>
            <a:r>
              <a:rPr lang="en-US" dirty="0" smtClean="0"/>
              <a:t> Semantics for Concepts)</a:t>
            </a:r>
          </a:p>
          <a:p>
            <a:pPr lvl="1"/>
            <a:r>
              <a:rPr lang="en-US" dirty="0" smtClean="0"/>
              <a:t>Words occurring in same contexts </a:t>
            </a:r>
            <a:r>
              <a:rPr lang="en-US" dirty="0" smtClean="0">
                <a:sym typeface="Wingdings" panose="05000000000000000000" pitchFamily="2" charset="2"/>
              </a:rPr>
              <a:t> similar meaning</a:t>
            </a: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marL="457200" lvl="1" indent="0">
              <a:buNone/>
            </a:pP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2985" y="3231765"/>
            <a:ext cx="7810500" cy="962025"/>
          </a:xfrm>
          <a:prstGeom prst="rect">
            <a:avLst/>
          </a:prstGeom>
          <a:ln w="508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00115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318048"/>
            <a:ext cx="10515600" cy="1325563"/>
          </a:xfrm>
        </p:spPr>
        <p:txBody>
          <a:bodyPr/>
          <a:lstStyle/>
          <a:p>
            <a:r>
              <a:rPr lang="en-US" b="1" dirty="0" smtClean="0"/>
              <a:t>Definition Extraction (</a:t>
            </a:r>
            <a:r>
              <a:rPr lang="en-US" b="1" dirty="0" err="1" smtClean="0"/>
              <a:t>cont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07515"/>
            <a:ext cx="10515600" cy="5169448"/>
          </a:xfrm>
        </p:spPr>
        <p:txBody>
          <a:bodyPr/>
          <a:lstStyle/>
          <a:p>
            <a:r>
              <a:rPr lang="en-US" dirty="0" smtClean="0"/>
              <a:t>Large corpora of texts</a:t>
            </a:r>
          </a:p>
          <a:p>
            <a:pPr lvl="1"/>
            <a:r>
              <a:rPr lang="en-US" dirty="0" smtClean="0"/>
              <a:t>Wikipedia</a:t>
            </a:r>
          </a:p>
          <a:p>
            <a:pPr lvl="1"/>
            <a:r>
              <a:rPr lang="en-US" dirty="0" smtClean="0"/>
              <a:t>Tweets</a:t>
            </a:r>
          </a:p>
          <a:p>
            <a:pPr lvl="1"/>
            <a:r>
              <a:rPr lang="en-US" dirty="0" smtClean="0"/>
              <a:t>Financial Legislations</a:t>
            </a:r>
          </a:p>
          <a:p>
            <a:pPr lvl="1"/>
            <a:endParaRPr lang="en-US" dirty="0"/>
          </a:p>
          <a:p>
            <a:r>
              <a:rPr lang="en-US" dirty="0" smtClean="0"/>
              <a:t>For each word</a:t>
            </a:r>
          </a:p>
          <a:p>
            <a:pPr lvl="1"/>
            <a:r>
              <a:rPr lang="en-US" dirty="0" smtClean="0"/>
              <a:t>Learn most probable contexts</a:t>
            </a:r>
          </a:p>
          <a:p>
            <a:endParaRPr lang="en-US" dirty="0"/>
          </a:p>
          <a:p>
            <a:r>
              <a:rPr lang="en-US" dirty="0" smtClean="0"/>
              <a:t>Learning using Neural Networks</a:t>
            </a:r>
          </a:p>
          <a:p>
            <a:pPr lvl="1"/>
            <a:r>
              <a:rPr lang="en-US" dirty="0" smtClean="0"/>
              <a:t>Wod2Vec</a:t>
            </a:r>
          </a:p>
          <a:p>
            <a:pPr lvl="1"/>
            <a:r>
              <a:rPr lang="en-US" smtClean="0"/>
              <a:t>GLOVE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677589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18350"/>
            <a:ext cx="10515600" cy="1325563"/>
          </a:xfrm>
        </p:spPr>
        <p:txBody>
          <a:bodyPr/>
          <a:lstStyle/>
          <a:p>
            <a:r>
              <a:rPr lang="en-US" b="1" dirty="0" smtClean="0"/>
              <a:t>Definition Extraction (</a:t>
            </a:r>
            <a:r>
              <a:rPr lang="en-US" b="1" dirty="0" err="1" smtClean="0"/>
              <a:t>cont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61848"/>
            <a:ext cx="10515600" cy="5315115"/>
          </a:xfrm>
        </p:spPr>
        <p:txBody>
          <a:bodyPr/>
          <a:lstStyle/>
          <a:p>
            <a:r>
              <a:rPr lang="en-US" dirty="0" smtClean="0"/>
              <a:t>Words represented as vector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87411"/>
            <a:ext cx="6628495" cy="40748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8495" y="1523015"/>
            <a:ext cx="5562600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0411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Definition Extraction (</a:t>
            </a:r>
            <a:r>
              <a:rPr lang="en-US" b="1" dirty="0" err="1" smtClean="0"/>
              <a:t>cont</a:t>
            </a:r>
            <a:r>
              <a:rPr lang="en-US" b="1" dirty="0" smtClean="0"/>
              <a:t>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r>
              <a:rPr lang="en-US" dirty="0" smtClean="0"/>
              <a:t>To find words expressing “definition”</a:t>
            </a:r>
          </a:p>
          <a:p>
            <a:pPr lvl="1"/>
            <a:r>
              <a:rPr lang="en-US" dirty="0" smtClean="0"/>
              <a:t>Estimate similarity between vectors</a:t>
            </a:r>
          </a:p>
          <a:p>
            <a:pPr lvl="1"/>
            <a:r>
              <a:rPr lang="en-US" dirty="0" smtClean="0"/>
              <a:t>Cosine similarity measure</a:t>
            </a:r>
            <a:endParaRPr lang="en-US" dirty="0"/>
          </a:p>
        </p:txBody>
      </p:sp>
      <p:pic>
        <p:nvPicPr>
          <p:cNvPr id="1026" name="Picture 2" descr="Image result for cosine similar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676" y="3647090"/>
            <a:ext cx="3855196" cy="211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10"/>
          <p:cNvPicPr/>
          <p:nvPr/>
        </p:nvPicPr>
        <p:blipFill>
          <a:blip r:embed="rId3"/>
          <a:stretch>
            <a:fillRect/>
          </a:stretch>
        </p:blipFill>
        <p:spPr>
          <a:xfrm>
            <a:off x="6011917" y="3614903"/>
            <a:ext cx="3817883" cy="12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235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AI &amp; Law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DG CONNECT</a:t>
            </a:r>
          </a:p>
          <a:p>
            <a:r>
              <a:rPr lang="en-US" dirty="0" smtClean="0"/>
              <a:t>DG JUSTICE</a:t>
            </a:r>
          </a:p>
          <a:p>
            <a:endParaRPr lang="en-US" dirty="0" smtClean="0"/>
          </a:p>
          <a:p>
            <a:r>
              <a:rPr lang="en-US" dirty="0" smtClean="0"/>
              <a:t>Algorithmic Collusion</a:t>
            </a:r>
          </a:p>
          <a:p>
            <a:r>
              <a:rPr lang="en-US" dirty="0" smtClean="0"/>
              <a:t>Price Discrimination</a:t>
            </a:r>
          </a:p>
          <a:p>
            <a:endParaRPr lang="en-US" dirty="0" smtClean="0"/>
          </a:p>
          <a:p>
            <a:r>
              <a:rPr lang="en-US" dirty="0" smtClean="0"/>
              <a:t>Brussels School of Competition</a:t>
            </a:r>
          </a:p>
          <a:p>
            <a:pPr lvl="1"/>
            <a:r>
              <a:rPr lang="en-US" dirty="0">
                <a:hlinkClick r:id="rId2"/>
              </a:rPr>
              <a:t>Law, Cognitive Technologies &amp; </a:t>
            </a:r>
            <a:r>
              <a:rPr lang="en-US" dirty="0" smtClean="0">
                <a:hlinkClick r:id="rId2"/>
              </a:rPr>
              <a:t>AI </a:t>
            </a:r>
            <a:r>
              <a:rPr lang="en-US" dirty="0" err="1" smtClean="0">
                <a:hlinkClick r:id="rId2"/>
              </a:rPr>
              <a:t>Programme</a:t>
            </a:r>
            <a:r>
              <a:rPr lang="en-US" dirty="0" smtClean="0">
                <a:hlinkClick r:id="rId2"/>
              </a:rPr>
              <a:t> for Legal Experts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2953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05928"/>
            <a:ext cx="10515600" cy="88178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Definition Extraction (</a:t>
            </a:r>
            <a:r>
              <a:rPr lang="en-US" sz="3600" b="1" dirty="0" err="1" smtClean="0"/>
              <a:t>cont</a:t>
            </a:r>
            <a:r>
              <a:rPr lang="en-US" sz="3600" b="1" dirty="0" smtClean="0"/>
              <a:t>)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75855"/>
            <a:ext cx="10515600" cy="5865090"/>
          </a:xfrm>
        </p:spPr>
        <p:txBody>
          <a:bodyPr/>
          <a:lstStyle/>
          <a:p>
            <a:r>
              <a:rPr lang="en-US" sz="2400" dirty="0" smtClean="0"/>
              <a:t>Sample of extracted “Definition” words</a:t>
            </a:r>
            <a:endParaRPr lang="en-US" sz="2400" b="1" dirty="0" smtClean="0"/>
          </a:p>
          <a:p>
            <a:pPr lvl="1"/>
            <a:r>
              <a:rPr lang="en-US" sz="2000" dirty="0" smtClean="0"/>
              <a:t>Automatically learns which words express “definitions”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" name="Image 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1379" y="2329956"/>
            <a:ext cx="6262257" cy="2075789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5" name="Rectangular Callout 4"/>
          <p:cNvSpPr/>
          <p:nvPr/>
        </p:nvSpPr>
        <p:spPr>
          <a:xfrm>
            <a:off x="452582" y="2013526"/>
            <a:ext cx="3620654" cy="1043709"/>
          </a:xfrm>
          <a:prstGeom prst="wedgeRectCallout">
            <a:avLst>
              <a:gd name="adj1" fmla="val 69218"/>
              <a:gd name="adj2" fmla="val 477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Unsupervised: </a:t>
            </a:r>
          </a:p>
          <a:p>
            <a:r>
              <a:rPr lang="en-US" dirty="0"/>
              <a:t>N</a:t>
            </a:r>
            <a:r>
              <a:rPr lang="en-US" dirty="0" smtClean="0"/>
              <a:t>o annotated training data </a:t>
            </a:r>
          </a:p>
          <a:p>
            <a:r>
              <a:rPr lang="en-US" dirty="0" smtClean="0"/>
              <a:t>No human intervention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28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05928"/>
            <a:ext cx="10515600" cy="88178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NLP Applications – DG FISMA (</a:t>
            </a:r>
            <a:r>
              <a:rPr lang="en-US" sz="3600" b="1" dirty="0" err="1" smtClean="0"/>
              <a:t>cont</a:t>
            </a:r>
            <a:r>
              <a:rPr lang="en-US" sz="3600" b="1" dirty="0" smtClean="0"/>
              <a:t>)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75855"/>
            <a:ext cx="10515600" cy="5865090"/>
          </a:xfrm>
        </p:spPr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561" y="860135"/>
            <a:ext cx="9774584" cy="5309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7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Information Extraction from Financial Legislations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Basis for </a:t>
            </a:r>
            <a:r>
              <a:rPr lang="en-US" i="1" dirty="0" smtClean="0"/>
              <a:t>legislation search engine</a:t>
            </a:r>
          </a:p>
          <a:p>
            <a:pPr lvl="1"/>
            <a:r>
              <a:rPr lang="en-US" dirty="0" smtClean="0"/>
              <a:t>Legislators, regulators, public/private authorities</a:t>
            </a:r>
          </a:p>
          <a:p>
            <a:pPr lvl="1"/>
            <a:r>
              <a:rPr lang="en-US" dirty="0" smtClean="0"/>
              <a:t>Search for concepts, definitions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Illustrates AI/Machine Learning use-case for legal professionals</a:t>
            </a:r>
          </a:p>
        </p:txBody>
      </p:sp>
    </p:spTree>
    <p:extLst>
      <p:ext uri="{BB962C8B-B14F-4D97-AF65-F5344CB8AC3E}">
        <p14:creationId xmlns:p14="http://schemas.microsoft.com/office/powerpoint/2010/main" val="7508792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4400" b="1" dirty="0" smtClean="0"/>
              <a:t>AI Applications for the Legal Profession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0507370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05634"/>
            <a:ext cx="10515600" cy="939892"/>
          </a:xfrm>
        </p:spPr>
        <p:txBody>
          <a:bodyPr/>
          <a:lstStyle/>
          <a:p>
            <a:r>
              <a:rPr lang="en-ZA" dirty="0" smtClean="0"/>
              <a:t>Some Applications</a:t>
            </a:r>
            <a:endParaRPr lang="en-Z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1067" y="1180407"/>
            <a:ext cx="10862733" cy="49965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Due Diligence</a:t>
            </a:r>
          </a:p>
          <a:p>
            <a:pPr lvl="1"/>
            <a:endParaRPr lang="en-US" dirty="0" smtClean="0">
              <a:hlinkClick r:id=""/>
            </a:endParaRPr>
          </a:p>
          <a:p>
            <a:pPr lvl="1"/>
            <a:r>
              <a:rPr lang="en-US" dirty="0" smtClean="0">
                <a:hlinkClick r:id=""/>
              </a:rPr>
              <a:t>Kira</a:t>
            </a:r>
            <a:r>
              <a:rPr lang="en-US" dirty="0" smtClean="0"/>
              <a:t> systems: automating due diligence contract reviews</a:t>
            </a:r>
          </a:p>
          <a:p>
            <a:pPr lvl="2"/>
            <a:r>
              <a:rPr lang="en-US" dirty="0" smtClean="0"/>
              <a:t>Search, highlight, extract relevant content</a:t>
            </a:r>
          </a:p>
          <a:p>
            <a:pPr lvl="2"/>
            <a:r>
              <a:rPr lang="en-US" dirty="0" smtClean="0"/>
              <a:t>More accurate</a:t>
            </a:r>
          </a:p>
          <a:p>
            <a:pPr lvl="2"/>
            <a:r>
              <a:rPr lang="en-US" dirty="0" smtClean="0"/>
              <a:t>40%-90% efficiency gains (faster)</a:t>
            </a:r>
          </a:p>
          <a:p>
            <a:pPr lvl="1"/>
            <a:r>
              <a:rPr lang="en-US" dirty="0" smtClean="0">
                <a:hlinkClick r:id="rId3"/>
              </a:rPr>
              <a:t>ThoughtRiver</a:t>
            </a:r>
            <a:r>
              <a:rPr lang="en-US" dirty="0" smtClean="0"/>
              <a:t>: summarizing voluminous contract reviews</a:t>
            </a:r>
          </a:p>
          <a:p>
            <a:pPr lvl="2"/>
            <a:r>
              <a:rPr lang="en-US" dirty="0" smtClean="0"/>
              <a:t>Detects risky contracts</a:t>
            </a:r>
          </a:p>
          <a:p>
            <a:pPr lvl="1"/>
            <a:r>
              <a:rPr lang="en-US" dirty="0" smtClean="0">
                <a:hlinkClick r:id="rId4"/>
              </a:rPr>
              <a:t>CaseText Cara</a:t>
            </a:r>
            <a:r>
              <a:rPr lang="en-US" dirty="0" smtClean="0"/>
              <a:t>: forecasting opposing counsel’s arguments</a:t>
            </a:r>
          </a:p>
          <a:p>
            <a:pPr lvl="2"/>
            <a:r>
              <a:rPr lang="en-US" dirty="0" smtClean="0"/>
              <a:t>Finds opinions/arguments previously used by lawyers</a:t>
            </a:r>
          </a:p>
          <a:p>
            <a:pPr lvl="1"/>
            <a:r>
              <a:rPr lang="en-US" dirty="0" smtClean="0">
                <a:hlinkClick r:id="rId5"/>
              </a:rPr>
              <a:t>Judicata Clerk</a:t>
            </a:r>
            <a:r>
              <a:rPr lang="en-US" dirty="0" smtClean="0"/>
              <a:t>:  evaluates legal briefs pros, cons</a:t>
            </a:r>
          </a:p>
          <a:p>
            <a:pPr lvl="2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72CF8-0F85-45FC-9C82-D2DDAE9E9E43}" type="slidenum">
              <a:rPr lang="en-ZA" smtClean="0"/>
              <a:t>34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2823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05634"/>
            <a:ext cx="10515600" cy="939892"/>
          </a:xfrm>
        </p:spPr>
        <p:txBody>
          <a:bodyPr/>
          <a:lstStyle/>
          <a:p>
            <a:r>
              <a:rPr lang="en-ZA" dirty="0" smtClean="0"/>
              <a:t>Some Applications (cont’d)</a:t>
            </a:r>
            <a:endParaRPr lang="en-Z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1067" y="1180407"/>
            <a:ext cx="10862733" cy="49965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Prediction</a:t>
            </a:r>
          </a:p>
          <a:p>
            <a:pPr lvl="1"/>
            <a:r>
              <a:rPr lang="en-US" dirty="0" smtClean="0">
                <a:hlinkClick r:id="rId2"/>
              </a:rPr>
              <a:t>Daniel Katz et al. (2017)</a:t>
            </a:r>
            <a:endParaRPr lang="en-US" dirty="0" smtClean="0"/>
          </a:p>
          <a:p>
            <a:pPr lvl="2"/>
            <a:r>
              <a:rPr lang="en-US" dirty="0" smtClean="0"/>
              <a:t>Prediction of justice votes and case outcomes </a:t>
            </a:r>
          </a:p>
          <a:p>
            <a:pPr lvl="2"/>
            <a:r>
              <a:rPr lang="en-US" dirty="0" smtClean="0"/>
              <a:t>2 century work of cases (1816-2015)</a:t>
            </a:r>
          </a:p>
          <a:p>
            <a:pPr lvl="2"/>
            <a:r>
              <a:rPr lang="en-US" dirty="0" smtClean="0"/>
              <a:t>~ 70% accuracy</a:t>
            </a:r>
          </a:p>
          <a:p>
            <a:pPr lvl="1"/>
            <a:r>
              <a:rPr lang="en-US" dirty="0" smtClean="0">
                <a:hlinkClick r:id="rId3"/>
              </a:rPr>
              <a:t>Intraspexion</a:t>
            </a:r>
            <a:endParaRPr lang="en-US" dirty="0" smtClean="0"/>
          </a:p>
          <a:p>
            <a:pPr lvl="2"/>
            <a:r>
              <a:rPr lang="en-US" dirty="0" smtClean="0"/>
              <a:t>Warns lawyers when litigation threats detected</a:t>
            </a:r>
          </a:p>
          <a:p>
            <a:pPr lvl="1"/>
            <a:r>
              <a:rPr lang="en-US" dirty="0" smtClean="0">
                <a:hlinkClick r:id="rId4"/>
              </a:rPr>
              <a:t>Ravel Law</a:t>
            </a:r>
            <a:endParaRPr lang="en-US" dirty="0" smtClean="0"/>
          </a:p>
          <a:p>
            <a:pPr lvl="2"/>
            <a:r>
              <a:rPr lang="en-US" dirty="0" smtClean="0"/>
              <a:t>Predicts outcomes based on case laws, judges rulings</a:t>
            </a:r>
          </a:p>
          <a:p>
            <a:pPr lvl="1"/>
            <a:r>
              <a:rPr lang="en-US" dirty="0" smtClean="0">
                <a:hlinkClick r:id="rId5"/>
              </a:rPr>
              <a:t>Premonition</a:t>
            </a:r>
            <a:endParaRPr lang="en-US" dirty="0" smtClean="0"/>
          </a:p>
          <a:p>
            <a:pPr lvl="2"/>
            <a:r>
              <a:rPr lang="en-US" dirty="0" smtClean="0"/>
              <a:t>Predicts lawyers’ success based on win-rates, case types &amp; duration, pairing with judge</a:t>
            </a:r>
          </a:p>
          <a:p>
            <a:pPr lvl="2"/>
            <a:r>
              <a:rPr lang="en-US" dirty="0" smtClean="0"/>
              <a:t>~ 31% accuracy</a:t>
            </a:r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72CF8-0F85-45FC-9C82-D2DDAE9E9E43}" type="slidenum">
              <a:rPr lang="en-ZA" smtClean="0"/>
              <a:t>35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4724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205634"/>
            <a:ext cx="10515600" cy="939892"/>
          </a:xfrm>
        </p:spPr>
        <p:txBody>
          <a:bodyPr/>
          <a:lstStyle/>
          <a:p>
            <a:r>
              <a:rPr lang="en-ZA" dirty="0" smtClean="0"/>
              <a:t>Some Applications (cont’d)</a:t>
            </a:r>
            <a:endParaRPr lang="en-Z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1067" y="1316181"/>
            <a:ext cx="10862733" cy="48607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Intellectual Property</a:t>
            </a:r>
          </a:p>
          <a:p>
            <a:pPr lvl="1"/>
            <a:r>
              <a:rPr lang="en-US" dirty="0" smtClean="0">
                <a:hlinkClick r:id="rId2"/>
              </a:rPr>
              <a:t>TrademarkNow</a:t>
            </a:r>
            <a:endParaRPr lang="en-US" dirty="0" smtClean="0"/>
          </a:p>
          <a:p>
            <a:pPr lvl="2"/>
            <a:r>
              <a:rPr lang="en-US" dirty="0" smtClean="0"/>
              <a:t>Drastically reduces patent/trademark search time</a:t>
            </a:r>
          </a:p>
          <a:p>
            <a:pPr lvl="1"/>
            <a:endParaRPr lang="en-US" dirty="0" smtClean="0">
              <a:hlinkClick r:id=""/>
            </a:endParaRPr>
          </a:p>
          <a:p>
            <a:pPr lvl="1"/>
            <a:r>
              <a:rPr lang="en-US" dirty="0" smtClean="0">
                <a:hlinkClick r:id=""/>
              </a:rPr>
              <a:t>ANAQUA Solution</a:t>
            </a:r>
            <a:endParaRPr lang="en-US" dirty="0" smtClean="0"/>
          </a:p>
          <a:p>
            <a:pPr lvl="2"/>
            <a:r>
              <a:rPr lang="en-US" dirty="0" smtClean="0"/>
              <a:t>Aid to drafting patents, prosecution</a:t>
            </a:r>
          </a:p>
          <a:p>
            <a:pPr lvl="2"/>
            <a:r>
              <a:rPr lang="en-US" dirty="0" smtClean="0"/>
              <a:t>Detects document errors, circular claim references</a:t>
            </a:r>
          </a:p>
          <a:p>
            <a:pPr lvl="2"/>
            <a:r>
              <a:rPr lang="en-US" dirty="0" smtClean="0"/>
              <a:t>Generates claim support</a:t>
            </a:r>
          </a:p>
          <a:p>
            <a:pPr lvl="1"/>
            <a:endParaRPr lang="en-US" dirty="0" smtClean="0">
              <a:hlinkClick r:id="rId3"/>
            </a:endParaRPr>
          </a:p>
          <a:p>
            <a:pPr lvl="1"/>
            <a:r>
              <a:rPr lang="en-US" dirty="0" err="1" smtClean="0">
                <a:hlinkClick r:id="rId3"/>
              </a:rPr>
              <a:t>SmartShell</a:t>
            </a:r>
            <a:endParaRPr lang="en-US" dirty="0" smtClean="0"/>
          </a:p>
          <a:p>
            <a:pPr lvl="2"/>
            <a:r>
              <a:rPr lang="en-US" dirty="0" smtClean="0"/>
              <a:t>Supports paralegals</a:t>
            </a:r>
          </a:p>
          <a:p>
            <a:pPr lvl="2"/>
            <a:r>
              <a:rPr lang="en-US" dirty="0" smtClean="0"/>
              <a:t>Reviews documents, identifies issues on patent applications</a:t>
            </a:r>
          </a:p>
          <a:p>
            <a:pPr lvl="2"/>
            <a:endParaRPr lang="en-US" dirty="0" smtClean="0"/>
          </a:p>
          <a:p>
            <a:pPr marL="914400" lvl="2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72CF8-0F85-45FC-9C82-D2DDAE9E9E43}" type="slidenum">
              <a:rPr lang="en-ZA" smtClean="0"/>
              <a:t>36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7580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4400" b="1" dirty="0" smtClean="0"/>
              <a:t>AI &amp; Law</a:t>
            </a:r>
          </a:p>
          <a:p>
            <a:pPr marL="0" indent="0" algn="ctr">
              <a:buNone/>
            </a:pPr>
            <a:r>
              <a:rPr lang="en-US" sz="4400" b="1" dirty="0" smtClean="0"/>
              <a:t>General Ethical Issues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0729787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b="1" dirty="0" smtClean="0"/>
              <a:t>Issues</a:t>
            </a:r>
            <a:r>
              <a:rPr lang="en-ZA" dirty="0"/>
              <a:t/>
            </a:r>
            <a:br>
              <a:rPr lang="en-ZA" dirty="0"/>
            </a:br>
            <a:endParaRPr lang="en-Z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392194"/>
            <a:ext cx="10515600" cy="4964155"/>
          </a:xfrm>
        </p:spPr>
        <p:txBody>
          <a:bodyPr>
            <a:normAutofit lnSpcReduction="10000"/>
          </a:bodyPr>
          <a:lstStyle/>
          <a:p>
            <a:r>
              <a:rPr lang="en-ZA" dirty="0" smtClean="0"/>
              <a:t>Liability in case of errors/damages</a:t>
            </a:r>
          </a:p>
          <a:p>
            <a:pPr lvl="1"/>
            <a:r>
              <a:rPr lang="en-ZA" dirty="0" smtClean="0"/>
              <a:t>Accountability and </a:t>
            </a:r>
            <a:r>
              <a:rPr lang="en-ZA" dirty="0" err="1" smtClean="0"/>
              <a:t>imputability</a:t>
            </a:r>
            <a:endParaRPr lang="en-ZA" dirty="0" smtClean="0"/>
          </a:p>
          <a:p>
            <a:pPr lvl="1"/>
            <a:r>
              <a:rPr lang="en-ZA" dirty="0" smtClean="0"/>
              <a:t>Calculation of the damages</a:t>
            </a:r>
            <a:endParaRPr lang="en-ZA" dirty="0"/>
          </a:p>
          <a:p>
            <a:endParaRPr lang="en-ZA" dirty="0" smtClean="0"/>
          </a:p>
          <a:p>
            <a:r>
              <a:rPr lang="en-ZA" dirty="0" smtClean="0"/>
              <a:t>Privacy</a:t>
            </a:r>
          </a:p>
          <a:p>
            <a:pPr lvl="1"/>
            <a:r>
              <a:rPr lang="en-ZA" dirty="0" smtClean="0"/>
              <a:t>Input side: consent (privacy by design)</a:t>
            </a:r>
          </a:p>
          <a:p>
            <a:pPr lvl="1"/>
            <a:r>
              <a:rPr lang="en-ZA" dirty="0" smtClean="0"/>
              <a:t>Output side: profile, automated decision</a:t>
            </a:r>
          </a:p>
          <a:p>
            <a:pPr lvl="1"/>
            <a:endParaRPr lang="en-ZA" dirty="0"/>
          </a:p>
          <a:p>
            <a:r>
              <a:rPr lang="en-ZA" dirty="0" smtClean="0"/>
              <a:t>Transparency &amp; </a:t>
            </a:r>
            <a:r>
              <a:rPr lang="en-ZA" dirty="0" err="1" smtClean="0"/>
              <a:t>explainability</a:t>
            </a:r>
            <a:endParaRPr lang="en-ZA" dirty="0" smtClean="0"/>
          </a:p>
          <a:p>
            <a:pPr lvl="1"/>
            <a:r>
              <a:rPr lang="en-ZA" dirty="0" smtClean="0"/>
              <a:t>Especially for deep learning models</a:t>
            </a:r>
          </a:p>
          <a:p>
            <a:pPr lvl="1"/>
            <a:r>
              <a:rPr lang="en-ZA" dirty="0" smtClean="0"/>
              <a:t>Proprietary nature of AI tools, e.g. COMPAS</a:t>
            </a:r>
          </a:p>
          <a:p>
            <a:pPr lvl="1"/>
            <a:r>
              <a:rPr lang="en-ZA" dirty="0" smtClean="0"/>
              <a:t>Limited understanding of operations</a:t>
            </a:r>
          </a:p>
          <a:p>
            <a:endParaRPr lang="en-Z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72CF8-0F85-45FC-9C82-D2DDAE9E9E43}" type="slidenum">
              <a:rPr lang="en-ZA" smtClean="0"/>
              <a:t>38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3974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b="1" dirty="0" smtClean="0"/>
              <a:t>Issues (</a:t>
            </a:r>
            <a:r>
              <a:rPr lang="en-ZA" b="1" dirty="0" err="1" smtClean="0"/>
              <a:t>cont</a:t>
            </a:r>
            <a:r>
              <a:rPr lang="en-ZA" b="1" dirty="0" smtClean="0"/>
              <a:t>)</a:t>
            </a:r>
            <a:r>
              <a:rPr lang="en-ZA" dirty="0"/>
              <a:t/>
            </a:r>
            <a:br>
              <a:rPr lang="en-ZA" dirty="0"/>
            </a:br>
            <a:endParaRPr lang="en-Z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392194"/>
            <a:ext cx="10515600" cy="4964155"/>
          </a:xfrm>
        </p:spPr>
        <p:txBody>
          <a:bodyPr>
            <a:normAutofit/>
          </a:bodyPr>
          <a:lstStyle/>
          <a:p>
            <a:r>
              <a:rPr lang="en-ZA" dirty="0" smtClean="0"/>
              <a:t>Contestability &amp; due process</a:t>
            </a:r>
          </a:p>
          <a:p>
            <a:pPr lvl="1"/>
            <a:r>
              <a:rPr lang="en-ZA" dirty="0" smtClean="0"/>
              <a:t>Case of Wisconsin vs. Loomis (2017)</a:t>
            </a:r>
          </a:p>
          <a:p>
            <a:pPr lvl="1"/>
            <a:r>
              <a:rPr lang="en-US" dirty="0"/>
              <a:t>Violation of due process rights </a:t>
            </a:r>
            <a:r>
              <a:rPr lang="en-US" dirty="0" smtClean="0"/>
              <a:t>COMPAS score during </a:t>
            </a:r>
            <a:r>
              <a:rPr lang="en-US" dirty="0"/>
              <a:t>sentencing</a:t>
            </a:r>
          </a:p>
          <a:p>
            <a:pPr lvl="1"/>
            <a:endParaRPr lang="en-ZA" dirty="0"/>
          </a:p>
          <a:p>
            <a:r>
              <a:rPr lang="en-ZA" dirty="0" smtClean="0"/>
              <a:t>AI facilitates personalization</a:t>
            </a:r>
          </a:p>
          <a:p>
            <a:pPr lvl="1"/>
            <a:r>
              <a:rPr lang="en-ZA" dirty="0" smtClean="0"/>
              <a:t>E.g. Amazon recommendations based on personal profiles</a:t>
            </a:r>
          </a:p>
          <a:p>
            <a:pPr lvl="1"/>
            <a:r>
              <a:rPr lang="en-ZA" dirty="0" smtClean="0"/>
              <a:t>Personalized pricing (issue in competition law)</a:t>
            </a:r>
          </a:p>
          <a:p>
            <a:pPr lvl="1"/>
            <a:r>
              <a:rPr lang="en-ZA" dirty="0" smtClean="0"/>
              <a:t>Personalized law?</a:t>
            </a:r>
          </a:p>
          <a:p>
            <a:pPr lvl="1"/>
            <a:endParaRPr lang="en-ZA" dirty="0"/>
          </a:p>
          <a:p>
            <a:r>
              <a:rPr lang="en-ZA" dirty="0" smtClean="0"/>
              <a:t>Bias</a:t>
            </a:r>
          </a:p>
          <a:p>
            <a:pPr lvl="1"/>
            <a:r>
              <a:rPr lang="en-ZA" dirty="0" smtClean="0"/>
              <a:t>Bias in data reflected in algorithm’s prediction</a:t>
            </a:r>
            <a:endParaRPr lang="en-Z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72CF8-0F85-45FC-9C82-D2DDAE9E9E43}" type="slidenum">
              <a:rPr lang="en-ZA" smtClean="0"/>
              <a:t>39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409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Demystifying AI</a:t>
            </a:r>
          </a:p>
          <a:p>
            <a:endParaRPr lang="en-US" dirty="0"/>
          </a:p>
          <a:p>
            <a:r>
              <a:rPr lang="en-US" dirty="0" smtClean="0"/>
              <a:t>Financial Legislation Information Extraction</a:t>
            </a:r>
          </a:p>
          <a:p>
            <a:endParaRPr lang="en-US" dirty="0"/>
          </a:p>
          <a:p>
            <a:r>
              <a:rPr lang="en-US" dirty="0" smtClean="0"/>
              <a:t>Legal/Ethical Implications*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2200" i="1" dirty="0" smtClean="0"/>
              <a:t>* If time permits</a:t>
            </a:r>
            <a:endParaRPr lang="en-US" sz="2200" i="1" dirty="0"/>
          </a:p>
        </p:txBody>
      </p:sp>
    </p:spTree>
    <p:extLst>
      <p:ext uri="{BB962C8B-B14F-4D97-AF65-F5344CB8AC3E}">
        <p14:creationId xmlns:p14="http://schemas.microsoft.com/office/powerpoint/2010/main" val="24159086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4800" b="1" dirty="0" smtClean="0"/>
              <a:t>THANK YOU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968525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6000" b="1" dirty="0" smtClean="0"/>
              <a:t>DEMISTIFYING AI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3900181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78216"/>
            <a:ext cx="10515600" cy="1325563"/>
          </a:xfrm>
        </p:spPr>
        <p:txBody>
          <a:bodyPr/>
          <a:lstStyle/>
          <a:p>
            <a:r>
              <a:rPr lang="en-US" b="1" dirty="0" smtClean="0"/>
              <a:t>AI</a:t>
            </a:r>
            <a:endParaRPr lang="en-US" b="1" dirty="0"/>
          </a:p>
        </p:txBody>
      </p:sp>
      <p:pic>
        <p:nvPicPr>
          <p:cNvPr id="1026" name="Picture 2" descr="Image result for autonomous c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078" y="1422399"/>
            <a:ext cx="2734922" cy="205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596390"/>
            <a:ext cx="24160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/>
              <a:t>Image source: Economic Times, ZDNET </a:t>
            </a:r>
            <a:endParaRPr lang="en-US" sz="1100" i="1" dirty="0"/>
          </a:p>
        </p:txBody>
      </p:sp>
      <p:pic>
        <p:nvPicPr>
          <p:cNvPr id="1028" name="Picture 4" descr="Image result for game of go deep mind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255" y="329485"/>
            <a:ext cx="2723519" cy="183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ibm watson jeopard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035" y="4036291"/>
            <a:ext cx="3071557" cy="193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0382" y="378944"/>
            <a:ext cx="1193738" cy="11937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21939" y="3214255"/>
            <a:ext cx="2472589" cy="3294265"/>
          </a:xfrm>
          <a:prstGeom prst="rect">
            <a:avLst/>
          </a:prstGeom>
        </p:spPr>
      </p:pic>
      <p:pic>
        <p:nvPicPr>
          <p:cNvPr id="9" name="Picture 2" descr="https://upload.wikimedia.org/wikipedia/commons/thumb/1/1e/Sophia_at_the_AI_for_Good_Global_Summit_2018_%2827254369347%29_%28cropped%29.jpg/220px-Sophia_at_the_AI_for_Good_Global_Summit_2018_%2827254369347%29_%28cropped%2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9501" y="2394457"/>
            <a:ext cx="2095500" cy="265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809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0403"/>
            <a:ext cx="10515600" cy="1325563"/>
          </a:xfrm>
        </p:spPr>
        <p:txBody>
          <a:bodyPr/>
          <a:lstStyle/>
          <a:p>
            <a:r>
              <a:rPr lang="en-US" b="1" dirty="0" smtClean="0"/>
              <a:t>Also 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Image result for obama deep fa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67" y="1447943"/>
            <a:ext cx="4572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7018" y="4895280"/>
            <a:ext cx="46705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hlinkClick r:id="rId4"/>
              </a:rPr>
              <a:t>https://www.youtube.com/watch?v=AmUC4m6w1wo</a:t>
            </a:r>
            <a:endParaRPr lang="en-US" sz="1600" dirty="0"/>
          </a:p>
        </p:txBody>
      </p:sp>
      <p:pic>
        <p:nvPicPr>
          <p:cNvPr id="4100" name="Picture 4" descr="Image result for ai milita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124" y="1302328"/>
            <a:ext cx="5358097" cy="357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6596390"/>
            <a:ext cx="230383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i="1" dirty="0" smtClean="0"/>
              <a:t>Image source: BBC News, ABC News  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366233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3562"/>
            <a:ext cx="10515600" cy="1325563"/>
          </a:xfrm>
        </p:spPr>
        <p:txBody>
          <a:bodyPr/>
          <a:lstStyle/>
          <a:p>
            <a:r>
              <a:rPr lang="en-US" b="1" dirty="0" smtClean="0"/>
              <a:t>Learning &amp; Intelligence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2134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Machine intelligence via </a:t>
            </a:r>
            <a:r>
              <a:rPr lang="en-US" dirty="0" smtClean="0"/>
              <a:t>learning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n-US" i="1" dirty="0" smtClean="0">
                <a:sym typeface="Wingdings" panose="05000000000000000000" pitchFamily="2" charset="2"/>
              </a:rPr>
              <a:t>machine learning</a:t>
            </a:r>
            <a:endParaRPr lang="en-US" i="1" dirty="0" smtClean="0"/>
          </a:p>
          <a:p>
            <a:endParaRPr lang="en-US" dirty="0" smtClean="0"/>
          </a:p>
          <a:p>
            <a:r>
              <a:rPr lang="en-ZA" dirty="0" smtClean="0"/>
              <a:t>3 main machine learning paradigms</a:t>
            </a:r>
          </a:p>
          <a:p>
            <a:endParaRPr lang="en-ZA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ZA" dirty="0" smtClean="0"/>
              <a:t>Reinforcement Learning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ZA" dirty="0" smtClean="0"/>
              <a:t>Supervised </a:t>
            </a:r>
            <a:r>
              <a:rPr lang="en-ZA" dirty="0"/>
              <a:t>Learning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ZA" dirty="0" smtClean="0"/>
              <a:t>Unsupervised Learning</a:t>
            </a:r>
          </a:p>
          <a:p>
            <a:pPr lvl="1"/>
            <a:endParaRPr lang="en-ZA" dirty="0" smtClean="0"/>
          </a:p>
          <a:p>
            <a:pPr lvl="1"/>
            <a:endParaRPr lang="en-ZA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321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244472"/>
            <a:ext cx="10515600" cy="1325563"/>
          </a:xfrm>
        </p:spPr>
        <p:txBody>
          <a:bodyPr/>
          <a:lstStyle/>
          <a:p>
            <a:r>
              <a:rPr lang="en-US" b="1" dirty="0" smtClean="0"/>
              <a:t>Reinforcement Learning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364" y="905601"/>
            <a:ext cx="10515600" cy="5262563"/>
          </a:xfrm>
        </p:spPr>
        <p:txBody>
          <a:bodyPr/>
          <a:lstStyle/>
          <a:p>
            <a:r>
              <a:rPr lang="en-US" dirty="0" smtClean="0">
                <a:sym typeface="Wingdings" panose="05000000000000000000" pitchFamily="2" charset="2"/>
              </a:rPr>
              <a:t>Example</a:t>
            </a:r>
          </a:p>
          <a:p>
            <a:pPr lvl="1"/>
            <a:r>
              <a:rPr lang="en-US" sz="2000" dirty="0" smtClean="0">
                <a:sym typeface="Wingdings" panose="05000000000000000000" pitchFamily="2" charset="2"/>
              </a:rPr>
              <a:t>Agent’s goal: find optimal solution to reach state “5” (exit of building)</a:t>
            </a:r>
          </a:p>
          <a:p>
            <a:pPr lvl="1"/>
            <a:r>
              <a:rPr lang="en-US" sz="2000" dirty="0" smtClean="0">
                <a:sym typeface="Wingdings" panose="05000000000000000000" pitchFamily="2" charset="2"/>
              </a:rPr>
              <a:t>Optimal= maximizes rewards (minimum distance travelled)</a:t>
            </a:r>
          </a:p>
          <a:p>
            <a:pPr lvl="1"/>
            <a:r>
              <a:rPr lang="en-US" sz="2000" dirty="0" smtClean="0">
                <a:sym typeface="Wingdings" panose="05000000000000000000" pitchFamily="2" charset="2"/>
              </a:rPr>
              <a:t>Actions: up, down, left, right</a:t>
            </a:r>
          </a:p>
          <a:p>
            <a:pPr lvl="1"/>
            <a:r>
              <a:rPr lang="en-US" sz="2000" dirty="0" smtClean="0">
                <a:sym typeface="Wingdings" panose="05000000000000000000" pitchFamily="2" charset="2"/>
              </a:rPr>
              <a:t>Agent learns via exploration</a:t>
            </a:r>
            <a:endParaRPr lang="en-US" dirty="0" smtClean="0">
              <a:sym typeface="Wingdings" panose="05000000000000000000" pitchFamily="2" charset="2"/>
            </a:endParaRPr>
          </a:p>
          <a:p>
            <a:pPr lvl="1"/>
            <a:endParaRPr lang="en-US" dirty="0">
              <a:sym typeface="Wingdings" panose="05000000000000000000" pitchFamily="2" charset="2"/>
            </a:endParaRPr>
          </a:p>
          <a:p>
            <a:pPr lvl="1"/>
            <a:endParaRPr lang="en-US" dirty="0" smtClean="0">
              <a:sym typeface="Wingdings" panose="05000000000000000000" pitchFamily="2" charset="2"/>
            </a:endParaRPr>
          </a:p>
        </p:txBody>
      </p:sp>
      <p:sp>
        <p:nvSpPr>
          <p:cNvPr id="4" name="CustomShape 2"/>
          <p:cNvSpPr/>
          <p:nvPr/>
        </p:nvSpPr>
        <p:spPr>
          <a:xfrm>
            <a:off x="707381" y="3989881"/>
            <a:ext cx="7886160" cy="483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endParaRPr lang="fr-FR" sz="2000" b="0" strike="noStrike" spc="-1" dirty="0">
              <a:latin typeface="Arial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345" y="3267714"/>
            <a:ext cx="4114799" cy="2145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/>
          <p:nvPr/>
        </p:nvPicPr>
        <p:blipFill>
          <a:blip r:embed="rId3"/>
          <a:stretch/>
        </p:blipFill>
        <p:spPr>
          <a:xfrm>
            <a:off x="707381" y="3410257"/>
            <a:ext cx="4492869" cy="2432409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29481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2364</Words>
  <Application>Microsoft Office PowerPoint</Application>
  <PresentationFormat>Widescreen</PresentationFormat>
  <Paragraphs>542</Paragraphs>
  <Slides>40</Slides>
  <Notes>23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Calibri</vt:lpstr>
      <vt:lpstr>Calibri Light</vt:lpstr>
      <vt:lpstr>Trebuchet MS</vt:lpstr>
      <vt:lpstr>Wingdings</vt:lpstr>
      <vt:lpstr>Office Theme</vt:lpstr>
      <vt:lpstr>PowerPoint Presentation</vt:lpstr>
      <vt:lpstr>PowerPoint Presentation</vt:lpstr>
      <vt:lpstr>AI &amp; Law</vt:lpstr>
      <vt:lpstr>Agenda</vt:lpstr>
      <vt:lpstr>PowerPoint Presentation</vt:lpstr>
      <vt:lpstr>AI</vt:lpstr>
      <vt:lpstr>Also …</vt:lpstr>
      <vt:lpstr>Learning &amp; Intelligence</vt:lpstr>
      <vt:lpstr>Reinforcement Learning</vt:lpstr>
      <vt:lpstr>Supervised Learning</vt:lpstr>
      <vt:lpstr>Sample Data from COMPAS</vt:lpstr>
      <vt:lpstr>Decision Tree</vt:lpstr>
      <vt:lpstr>Artificial Neural Networks</vt:lpstr>
      <vt:lpstr>Deep Learning</vt:lpstr>
      <vt:lpstr>Unsupervised Learning</vt:lpstr>
      <vt:lpstr>PowerPoint Presentation</vt:lpstr>
      <vt:lpstr>Context </vt:lpstr>
      <vt:lpstr>Context (cont)</vt:lpstr>
      <vt:lpstr>Context (cont)</vt:lpstr>
      <vt:lpstr>Mining Financial Legislations</vt:lpstr>
      <vt:lpstr>Crawling/Harvesting Data</vt:lpstr>
      <vt:lpstr>Concept Extraction</vt:lpstr>
      <vt:lpstr>Concept Extraction (cont)</vt:lpstr>
      <vt:lpstr>Concept Extraction</vt:lpstr>
      <vt:lpstr>Definition Extraction</vt:lpstr>
      <vt:lpstr>Definition Extraction (cont)</vt:lpstr>
      <vt:lpstr>Definition Extraction (cont)</vt:lpstr>
      <vt:lpstr>Definition Extraction (cont)</vt:lpstr>
      <vt:lpstr>Definition Extraction (cont)</vt:lpstr>
      <vt:lpstr>Definition Extraction (cont)</vt:lpstr>
      <vt:lpstr>NLP Applications – DG FISMA (cont)</vt:lpstr>
      <vt:lpstr>Information Extraction from Financial Legislations</vt:lpstr>
      <vt:lpstr>PowerPoint Presentation</vt:lpstr>
      <vt:lpstr>Some Applications</vt:lpstr>
      <vt:lpstr>Some Applications (cont’d)</vt:lpstr>
      <vt:lpstr>Some Applications (cont’d)</vt:lpstr>
      <vt:lpstr>PowerPoint Presentation</vt:lpstr>
      <vt:lpstr>Issues </vt:lpstr>
      <vt:lpstr>Issues (cont)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First Dive into AI</dc:title>
  <dc:creator>Ashwin</dc:creator>
  <cp:lastModifiedBy>Ashwin</cp:lastModifiedBy>
  <cp:revision>302</cp:revision>
  <dcterms:created xsi:type="dcterms:W3CDTF">2019-11-10T16:41:20Z</dcterms:created>
  <dcterms:modified xsi:type="dcterms:W3CDTF">2019-11-21T12:41:04Z</dcterms:modified>
</cp:coreProperties>
</file>