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55"/>
  </p:notesMasterIdLst>
  <p:sldIdLst>
    <p:sldId id="257" r:id="rId2"/>
    <p:sldId id="306" r:id="rId3"/>
    <p:sldId id="307" r:id="rId4"/>
    <p:sldId id="309" r:id="rId5"/>
    <p:sldId id="30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3" r:id="rId18"/>
    <p:sldId id="325" r:id="rId19"/>
    <p:sldId id="324" r:id="rId20"/>
    <p:sldId id="326" r:id="rId21"/>
    <p:sldId id="347" r:id="rId22"/>
    <p:sldId id="332" r:id="rId23"/>
    <p:sldId id="333" r:id="rId24"/>
    <p:sldId id="330" r:id="rId25"/>
    <p:sldId id="354" r:id="rId26"/>
    <p:sldId id="334" r:id="rId27"/>
    <p:sldId id="336" r:id="rId28"/>
    <p:sldId id="335" r:id="rId29"/>
    <p:sldId id="337" r:id="rId30"/>
    <p:sldId id="263" r:id="rId31"/>
    <p:sldId id="278" r:id="rId32"/>
    <p:sldId id="338" r:id="rId33"/>
    <p:sldId id="279" r:id="rId34"/>
    <p:sldId id="265" r:id="rId35"/>
    <p:sldId id="339" r:id="rId36"/>
    <p:sldId id="340" r:id="rId37"/>
    <p:sldId id="341" r:id="rId38"/>
    <p:sldId id="297" r:id="rId39"/>
    <p:sldId id="342" r:id="rId40"/>
    <p:sldId id="343" r:id="rId41"/>
    <p:sldId id="298" r:id="rId42"/>
    <p:sldId id="344" r:id="rId43"/>
    <p:sldId id="345" r:id="rId44"/>
    <p:sldId id="346" r:id="rId45"/>
    <p:sldId id="348" r:id="rId46"/>
    <p:sldId id="300" r:id="rId47"/>
    <p:sldId id="349" r:id="rId48"/>
    <p:sldId id="350" r:id="rId49"/>
    <p:sldId id="356" r:id="rId50"/>
    <p:sldId id="352" r:id="rId51"/>
    <p:sldId id="353" r:id="rId52"/>
    <p:sldId id="357" r:id="rId53"/>
    <p:sldId id="358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39"/>
    <p:restoredTop sz="85611" autoAdjust="0"/>
  </p:normalViewPr>
  <p:slideViewPr>
    <p:cSldViewPr>
      <p:cViewPr varScale="1">
        <p:scale>
          <a:sx n="75" d="100"/>
          <a:sy n="75" d="100"/>
        </p:scale>
        <p:origin x="-132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8597D-5E2D-433C-A71F-FAD81F30EFE5}" type="datetimeFigureOut">
              <a:rPr lang="fr-BE" smtClean="0"/>
              <a:t>17-06-19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289FD-1282-422C-873E-DE0FF42F69B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61686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will be on ML research applied to financial legal</a:t>
            </a:r>
            <a:r>
              <a:rPr lang="en-US" baseline="0" dirty="0" smtClean="0"/>
              <a:t> measures, available in </a:t>
            </a:r>
            <a:r>
              <a:rPr lang="en-US" baseline="0" dirty="0" err="1" smtClean="0"/>
              <a:t>Eur</a:t>
            </a:r>
            <a:r>
              <a:rPr lang="en-US" baseline="0" dirty="0" smtClean="0"/>
              <a:t>-Lex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6342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Exploit data for</a:t>
            </a:r>
            <a:r>
              <a:rPr lang="en-US" baseline="0" dirty="0" smtClean="0"/>
              <a:t> some form of supervision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Let’s take an example. Suppose we want to find a set of semantically-similar words in a given language. These can be synonyms of near synonyms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49218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 err="1" smtClean="0"/>
              <a:t>sl</a:t>
            </a:r>
            <a:r>
              <a:rPr lang="en-US" dirty="0" smtClean="0"/>
              <a:t> formulation, target words considered</a:t>
            </a:r>
            <a:r>
              <a:rPr lang="en-US" baseline="0" dirty="0" smtClean="0"/>
              <a:t> as </a:t>
            </a:r>
            <a:r>
              <a:rPr lang="en-US" baseline="0" dirty="0" err="1" smtClean="0"/>
              <a:t>analoguous</a:t>
            </a:r>
            <a:r>
              <a:rPr lang="en-US" baseline="0" dirty="0" smtClean="0"/>
              <a:t> to annotations</a:t>
            </a:r>
          </a:p>
          <a:p>
            <a:r>
              <a:rPr lang="en-US" baseline="0" dirty="0" smtClean="0"/>
              <a:t>Predicted from context words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49218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</a:t>
            </a:r>
            <a:r>
              <a:rPr lang="en-US" baseline="0" dirty="0" smtClean="0"/>
              <a:t> can then train a neural network to predict the target work given the context</a:t>
            </a:r>
          </a:p>
          <a:p>
            <a:r>
              <a:rPr lang="en-US" baseline="0" dirty="0" smtClean="0"/>
              <a:t>The neural network will learn how to represent each word as a low dimensional vector, known as word </a:t>
            </a:r>
            <a:r>
              <a:rPr lang="en-US" baseline="0" dirty="0" err="1" smtClean="0"/>
              <a:t>embeddings</a:t>
            </a:r>
            <a:endParaRPr lang="en-US" baseline="0" dirty="0" smtClean="0"/>
          </a:p>
          <a:p>
            <a:r>
              <a:rPr lang="en-US" baseline="0" dirty="0" smtClean="0"/>
              <a:t>Peculiarity about these vectors/</a:t>
            </a:r>
            <a:r>
              <a:rPr lang="en-US" baseline="0" dirty="0" err="1" smtClean="0"/>
              <a:t>embeddings</a:t>
            </a:r>
            <a:r>
              <a:rPr lang="en-US" baseline="0" dirty="0" smtClean="0"/>
              <a:t> is that they inherently capture information about the semantics of the words. Examples to be shown later.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22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4921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this</a:t>
            </a:r>
            <a:r>
              <a:rPr lang="en-US" baseline="0" dirty="0" smtClean="0"/>
              <a:t> plot, you can see a number of word </a:t>
            </a:r>
            <a:r>
              <a:rPr lang="en-US" baseline="0" dirty="0" err="1" smtClean="0"/>
              <a:t>embeddings</a:t>
            </a:r>
            <a:r>
              <a:rPr lang="en-US" baseline="0" dirty="0" smtClean="0"/>
              <a:t> that have been plotted</a:t>
            </a:r>
          </a:p>
          <a:p>
            <a:r>
              <a:rPr lang="en-US" baseline="0" dirty="0" smtClean="0"/>
              <a:t>As can be observed, words with similar meanings tend to appear close to each other</a:t>
            </a:r>
            <a:r>
              <a:rPr lang="en-US" baseline="0" dirty="0" smtClean="0">
                <a:sym typeface="Wingdings" panose="05000000000000000000" pitchFamily="2" charset="2"/>
              </a:rPr>
              <a:t> </a:t>
            </a:r>
            <a:r>
              <a:rPr lang="en-US" baseline="0" dirty="0" err="1" smtClean="0">
                <a:sym typeface="Wingdings" panose="05000000000000000000" pitchFamily="2" charset="2"/>
              </a:rPr>
              <a:t>embeddings</a:t>
            </a:r>
            <a:r>
              <a:rPr lang="en-US" baseline="0" dirty="0" smtClean="0">
                <a:sym typeface="Wingdings" panose="05000000000000000000" pitchFamily="2" charset="2"/>
              </a:rPr>
              <a:t> capture semantic information.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23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43519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makes a smooth</a:t>
            </a:r>
            <a:r>
              <a:rPr lang="en-US" baseline="0" dirty="0" smtClean="0"/>
              <a:t> transition to another </a:t>
            </a:r>
            <a:r>
              <a:rPr lang="en-US" dirty="0" smtClean="0"/>
              <a:t>concept</a:t>
            </a:r>
            <a:r>
              <a:rPr lang="en-US" baseline="0" dirty="0" smtClean="0"/>
              <a:t> has been receiving much attention </a:t>
            </a:r>
            <a:r>
              <a:rPr lang="en-US" baseline="0" dirty="0" err="1" smtClean="0"/>
              <a:t>laterly</a:t>
            </a:r>
            <a:r>
              <a:rPr lang="en-US" baseline="0" dirty="0" smtClean="0"/>
              <a:t>, namely NLP</a:t>
            </a:r>
            <a:endParaRPr lang="en-US" dirty="0" smtClean="0"/>
          </a:p>
          <a:p>
            <a:r>
              <a:rPr lang="en-US" dirty="0" smtClean="0"/>
              <a:t>Ml, dl,</a:t>
            </a:r>
          </a:p>
          <a:p>
            <a:r>
              <a:rPr lang="en-US" dirty="0" smtClean="0"/>
              <a:t>Sup, </a:t>
            </a:r>
            <a:r>
              <a:rPr lang="en-US" dirty="0" err="1" smtClean="0"/>
              <a:t>unsup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Several subtasks</a:t>
            </a:r>
            <a:r>
              <a:rPr lang="en-US" baseline="0" dirty="0" smtClean="0"/>
              <a:t> in NLP,</a:t>
            </a:r>
          </a:p>
          <a:p>
            <a:r>
              <a:rPr lang="en-US" baseline="0" dirty="0" smtClean="0"/>
              <a:t>Present only 2 , which we employed in our project</a:t>
            </a:r>
          </a:p>
          <a:p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: POS tagging/ determine the part of speech of words</a:t>
            </a:r>
          </a:p>
          <a:p>
            <a:r>
              <a:rPr lang="en-US" baseline="0" dirty="0" err="1" smtClean="0"/>
              <a:t>E.g.:this</a:t>
            </a:r>
            <a:r>
              <a:rPr lang="en-US" baseline="0" dirty="0" smtClean="0"/>
              <a:t> sentence (original)…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Syntacting</a:t>
            </a:r>
            <a:r>
              <a:rPr lang="en-US" baseline="0" dirty="0" smtClean="0"/>
              <a:t> parsing:  extracting </a:t>
            </a:r>
            <a:r>
              <a:rPr lang="en-US" baseline="0" dirty="0" err="1" smtClean="0"/>
              <a:t>syntacting</a:t>
            </a:r>
            <a:r>
              <a:rPr lang="en-US" baseline="0" dirty="0" smtClean="0"/>
              <a:t> information from sentence.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24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82700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Brings me to the end of the 1</a:t>
            </a:r>
            <a:r>
              <a:rPr lang="en-US" baseline="30000" dirty="0" smtClean="0"/>
              <a:t>st</a:t>
            </a:r>
            <a:r>
              <a:rPr lang="en-US" dirty="0" smtClean="0"/>
              <a:t> part of my presentation, which was</a:t>
            </a:r>
            <a:r>
              <a:rPr lang="en-US" baseline="0" dirty="0" smtClean="0"/>
              <a:t> an introduction to ML, and paved the way to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Part.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25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0214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part of my presentation, I will describe how we used different ML and NLP methods to process financial sector regulations available at </a:t>
            </a:r>
            <a:r>
              <a:rPr lang="en-US" baseline="0" dirty="0" err="1" smtClean="0"/>
              <a:t>Eur</a:t>
            </a:r>
            <a:r>
              <a:rPr lang="en-US" baseline="0" dirty="0" smtClean="0"/>
              <a:t>-Lex, which I refer to as the </a:t>
            </a:r>
            <a:r>
              <a:rPr lang="en-US" baseline="0" dirty="0" err="1" smtClean="0"/>
              <a:t>Eur</a:t>
            </a:r>
            <a:r>
              <a:rPr lang="en-US" baseline="0" dirty="0" smtClean="0"/>
              <a:t>-Lex ML </a:t>
            </a:r>
            <a:r>
              <a:rPr lang="en-US" baseline="0" dirty="0" err="1" smtClean="0"/>
              <a:t>pronect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0214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financial sector </a:t>
            </a:r>
            <a:r>
              <a:rPr lang="en-US" dirty="0" err="1" smtClean="0"/>
              <a:t>reguations</a:t>
            </a:r>
            <a:r>
              <a:rPr lang="en-US" baseline="0" dirty="0" smtClean="0"/>
              <a:t> are available online at </a:t>
            </a:r>
            <a:r>
              <a:rPr lang="en-US" baseline="0" dirty="0" err="1" smtClean="0"/>
              <a:t>eur-lex</a:t>
            </a:r>
            <a:endParaRPr lang="en-US" baseline="0" dirty="0" smtClean="0"/>
          </a:p>
          <a:p>
            <a:r>
              <a:rPr lang="en-US" baseline="0" dirty="0" smtClean="0"/>
              <a:t>To analyze those documents, we first have to retrieve them from their online sources and store them locally in a local </a:t>
            </a:r>
            <a:r>
              <a:rPr lang="en-US" baseline="0" dirty="0" err="1" smtClean="0"/>
              <a:t>repositor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31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089262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statistical approach, </a:t>
            </a:r>
            <a:r>
              <a:rPr lang="en-US" dirty="0" err="1" smtClean="0"/>
              <a:t>tems</a:t>
            </a:r>
            <a:r>
              <a:rPr lang="en-US" dirty="0" smtClean="0"/>
              <a:t> are detected according to their occurrence </a:t>
            </a:r>
            <a:r>
              <a:rPr lang="en-US" dirty="0" err="1" smtClean="0"/>
              <a:t>freq</a:t>
            </a:r>
            <a:r>
              <a:rPr lang="en-US" baseline="0" dirty="0" smtClean="0"/>
              <a:t> for single word terms or  their </a:t>
            </a:r>
            <a:r>
              <a:rPr lang="en-US" baseline="0" dirty="0" err="1" smtClean="0"/>
              <a:t>their</a:t>
            </a:r>
            <a:r>
              <a:rPr lang="en-US" baseline="0" dirty="0" smtClean="0"/>
              <a:t> co-</a:t>
            </a:r>
            <a:r>
              <a:rPr lang="en-US" baseline="0" dirty="0" err="1" smtClean="0"/>
              <a:t>orrucence</a:t>
            </a:r>
            <a:r>
              <a:rPr lang="en-US" baseline="0" dirty="0" smtClean="0"/>
              <a:t> freq. for multi-word </a:t>
            </a:r>
            <a:r>
              <a:rPr lang="en-US" baseline="0" dirty="0" err="1" smtClean="0"/>
              <a:t>tems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Various statistical measures can </a:t>
            </a:r>
            <a:r>
              <a:rPr lang="en-US" baseline="0" smtClean="0"/>
              <a:t>be employed: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6129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address those challenges, we implemented a novel unsupervised TE </a:t>
            </a:r>
            <a:r>
              <a:rPr lang="en-US" baseline="0" dirty="0" err="1" smtClean="0"/>
              <a:t>algo</a:t>
            </a:r>
            <a:endParaRPr lang="en-US" baseline="0" dirty="0" smtClean="0"/>
          </a:p>
          <a:p>
            <a:r>
              <a:rPr lang="en-US" baseline="0" dirty="0" smtClean="0"/>
              <a:t>Another innovation is that the </a:t>
            </a:r>
            <a:r>
              <a:rPr lang="en-US" baseline="0" dirty="0" err="1" smtClean="0"/>
              <a:t>algo</a:t>
            </a:r>
            <a:r>
              <a:rPr lang="en-US" baseline="0" dirty="0" smtClean="0"/>
              <a:t> maintains a dynamic </a:t>
            </a:r>
            <a:r>
              <a:rPr lang="en-US" baseline="0" dirty="0" err="1" smtClean="0"/>
              <a:t>freq</a:t>
            </a:r>
            <a:r>
              <a:rPr lang="en-US" baseline="0" dirty="0" smtClean="0"/>
              <a:t> threshold, which varies depending on the document’s size, such that terms with </a:t>
            </a:r>
            <a:r>
              <a:rPr lang="en-US" baseline="0" dirty="0" err="1" smtClean="0"/>
              <a:t>freq</a:t>
            </a:r>
            <a:r>
              <a:rPr lang="en-US" baseline="0" dirty="0" smtClean="0"/>
              <a:t> less than t are automatically discarded</a:t>
            </a:r>
          </a:p>
          <a:p>
            <a:r>
              <a:rPr lang="en-US" baseline="0" dirty="0" smtClean="0"/>
              <a:t>Furthermore, our </a:t>
            </a:r>
            <a:r>
              <a:rPr lang="en-US" baseline="0" dirty="0" err="1" smtClean="0"/>
              <a:t>algo</a:t>
            </a:r>
            <a:r>
              <a:rPr lang="en-US" baseline="0" dirty="0" smtClean="0"/>
              <a:t> also keep tracks of positional information, i.e. where the term occur in a document, such as article numbers and the character positions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39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5529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addition, RL, which I will skip in this talk. It lends itself well to agent-based settings such as when </a:t>
            </a:r>
            <a:r>
              <a:rPr lang="en-US" baseline="0" dirty="0" err="1" smtClean="0"/>
              <a:t>investiging</a:t>
            </a:r>
            <a:r>
              <a:rPr lang="en-US" baseline="0" dirty="0" smtClean="0"/>
              <a:t> algorithmic collusion.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0544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55298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5529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Best </a:t>
            </a:r>
            <a:r>
              <a:rPr lang="en-US" dirty="0" err="1" smtClean="0"/>
              <a:t>perfoming</a:t>
            </a:r>
            <a:r>
              <a:rPr lang="en-US" dirty="0" smtClean="0"/>
              <a:t> methods are those based on SL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5529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main challenge is to learn how </a:t>
            </a:r>
            <a:r>
              <a:rPr lang="en-US" dirty="0" err="1" smtClean="0"/>
              <a:t>defn</a:t>
            </a:r>
            <a:r>
              <a:rPr lang="en-US" baseline="0" dirty="0" smtClean="0"/>
              <a:t> are expressed in the texts </a:t>
            </a:r>
            <a:r>
              <a:rPr lang="en-US" baseline="0" dirty="0" err="1" smtClean="0"/>
              <a:t>autom</a:t>
            </a:r>
            <a:r>
              <a:rPr lang="en-US" baseline="0" dirty="0" smtClean="0"/>
              <a:t> and we want to do so in an unsupervised </a:t>
            </a:r>
            <a:r>
              <a:rPr lang="en-US" baseline="0" dirty="0" err="1" smtClean="0"/>
              <a:t>mannuer</a:t>
            </a:r>
            <a:endParaRPr lang="en-US" baseline="0" dirty="0" smtClean="0"/>
          </a:p>
          <a:p>
            <a:r>
              <a:rPr lang="en-US" baseline="0" dirty="0" smtClean="0"/>
              <a:t>Solution; is o rely word </a:t>
            </a:r>
            <a:r>
              <a:rPr lang="en-US" baseline="0" dirty="0" err="1" smtClean="0"/>
              <a:t>embeddings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44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55298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main challenge is to learn how </a:t>
            </a:r>
            <a:r>
              <a:rPr lang="en-US" dirty="0" err="1" smtClean="0"/>
              <a:t>defn</a:t>
            </a:r>
            <a:r>
              <a:rPr lang="en-US" baseline="0" dirty="0" smtClean="0"/>
              <a:t> are expressed in the texts </a:t>
            </a:r>
            <a:r>
              <a:rPr lang="en-US" baseline="0" dirty="0" err="1" smtClean="0"/>
              <a:t>autom</a:t>
            </a:r>
            <a:r>
              <a:rPr lang="en-US" baseline="0" dirty="0" smtClean="0"/>
              <a:t> and we want to do so in an unsupervised </a:t>
            </a:r>
            <a:r>
              <a:rPr lang="en-US" baseline="0" dirty="0" err="1" smtClean="0"/>
              <a:t>mannuer</a:t>
            </a:r>
            <a:endParaRPr lang="en-US" baseline="0" dirty="0" smtClean="0"/>
          </a:p>
          <a:p>
            <a:r>
              <a:rPr lang="en-US" baseline="0" dirty="0" smtClean="0"/>
              <a:t>Solution; is </a:t>
            </a:r>
            <a:r>
              <a:rPr lang="en-US" baseline="0" smtClean="0"/>
              <a:t>o rely </a:t>
            </a:r>
            <a:r>
              <a:rPr lang="en-US" baseline="0" dirty="0" smtClean="0"/>
              <a:t>word </a:t>
            </a:r>
            <a:r>
              <a:rPr lang="en-US" baseline="0" dirty="0" err="1" smtClean="0"/>
              <a:t>embeddings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455298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investigated different methods and</a:t>
            </a:r>
            <a:r>
              <a:rPr lang="en-US" baseline="0" dirty="0" smtClean="0"/>
              <a:t> use them to generate word </a:t>
            </a:r>
            <a:r>
              <a:rPr lang="en-US" baseline="0" dirty="0" err="1" smtClean="0"/>
              <a:t>embeddings</a:t>
            </a:r>
            <a:r>
              <a:rPr lang="en-US" baseline="0" dirty="0" smtClean="0"/>
              <a:t> from….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46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45393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investigated different methods and</a:t>
            </a:r>
            <a:r>
              <a:rPr lang="en-US" baseline="0" dirty="0" smtClean="0"/>
              <a:t> use them to generate word </a:t>
            </a:r>
            <a:r>
              <a:rPr lang="en-US" baseline="0" dirty="0" err="1" smtClean="0"/>
              <a:t>embeddings</a:t>
            </a:r>
            <a:r>
              <a:rPr lang="en-US" baseline="0" dirty="0" smtClean="0"/>
              <a:t> from….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47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4539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Then, we considered a typical word used to express definition, namely define.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48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45393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50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45393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51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453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anothr</a:t>
            </a:r>
            <a:r>
              <a:rPr lang="en-US" baseline="0" dirty="0" smtClean="0"/>
              <a:t> example is data on criminal offenders labeled or annotated with corresponding risk scores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4015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52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745393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Brings me to the end of the 1</a:t>
            </a:r>
            <a:r>
              <a:rPr lang="en-US" baseline="30000" dirty="0" smtClean="0"/>
              <a:t>st</a:t>
            </a:r>
            <a:r>
              <a:rPr lang="en-US" dirty="0" smtClean="0"/>
              <a:t> part of my presentation, which was</a:t>
            </a:r>
            <a:r>
              <a:rPr lang="en-US" baseline="0" dirty="0" smtClean="0"/>
              <a:t> an introduction to ML, and paved the way to 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Part.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53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1021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  <a:r>
              <a:rPr lang="en-US" baseline="0" dirty="0" smtClean="0"/>
              <a:t> words, parts of speech impact sentiment, i.e. most predictive, for sentiment of movie reviews</a:t>
            </a:r>
          </a:p>
          <a:p>
            <a:r>
              <a:rPr lang="en-US" baseline="0" dirty="0" smtClean="0"/>
              <a:t>Which age, education and sex values are most predictive for the recidivism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401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  <a:r>
              <a:rPr lang="en-US" baseline="0" dirty="0" smtClean="0"/>
              <a:t> words, parts of speech impact sentiment, i.e. most predictive, for sentiment of movie reviews</a:t>
            </a:r>
          </a:p>
          <a:p>
            <a:r>
              <a:rPr lang="en-US" baseline="0" dirty="0" smtClean="0"/>
              <a:t>Which age, education and sex values are most predictive for the recidivism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40150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  <a:r>
              <a:rPr lang="en-US" baseline="0" dirty="0" smtClean="0"/>
              <a:t> words, parts of speech impact sentiment, i.e. most predictive, for sentiment of movie reviews</a:t>
            </a:r>
          </a:p>
          <a:p>
            <a:r>
              <a:rPr lang="en-US" baseline="0" dirty="0" smtClean="0"/>
              <a:t>Which age, education and sex values are most predictive for the recidivism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12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4015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Which</a:t>
            </a:r>
            <a:r>
              <a:rPr lang="en-US" baseline="0" dirty="0" smtClean="0"/>
              <a:t> words, parts of speech impact sentiment, i.e. most predictive, for sentiment of movie reviews</a:t>
            </a:r>
          </a:p>
          <a:p>
            <a:r>
              <a:rPr lang="en-US" baseline="0" dirty="0" smtClean="0"/>
              <a:t>Which age, education and sex values are most predictive for the recidivism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240150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Pave</a:t>
            </a:r>
            <a:r>
              <a:rPr lang="en-US" baseline="0" dirty="0" smtClean="0"/>
              <a:t> the way to actual project</a:t>
            </a:r>
          </a:p>
          <a:p>
            <a:r>
              <a:rPr lang="en-US" baseline="0" dirty="0" smtClean="0"/>
              <a:t>Illustrate the challenges vs. supervised learning.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18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5962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Active research </a:t>
            </a:r>
            <a:r>
              <a:rPr lang="en-US" dirty="0" err="1" smtClean="0"/>
              <a:t>aread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0289FD-1282-422C-873E-DE0FF42F69B1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74921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37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D878-A0EE-4B4B-8698-921A50F4198E}" type="datetimeFigureOut">
              <a:rPr lang="en-US" smtClean="0"/>
              <a:t>6/17/2019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640BD-FD16-427D-936D-4FA89562A90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6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62E34248-12D6-2342-8AA7-ED4D20CC0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2743FC90-DA1F-6E44-807B-F9591C044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9D27190F-9E0C-7045-AE7F-826925C3F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8571B-21A6-134D-A98E-184C07914138}" type="datetimeFigureOut">
              <a:rPr lang="fr-FR" smtClean="0"/>
              <a:t>17/06/2019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C771B0A-06E3-4143-97AF-CE59B78ED0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5BE34A4C-ECC4-BD48-998F-A26401317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9DF01-9F32-5142-9DCE-7FAA836F538B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ED5021F8-8150-974E-80B3-0C8184E5E21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18" y="27384"/>
            <a:ext cx="92932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HTML/?uri=celex:32018R1627&amp;from=EN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ML%20TXT.txt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1340768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/>
              <a:t>2019 </a:t>
            </a:r>
            <a:r>
              <a:rPr lang="en-US" b="1" dirty="0" err="1" smtClean="0"/>
              <a:t>Eurofiling</a:t>
            </a:r>
            <a:r>
              <a:rPr lang="en-US" b="1" dirty="0" smtClean="0"/>
              <a:t> Conference</a:t>
            </a:r>
          </a:p>
          <a:p>
            <a:pPr algn="ctr"/>
            <a:endParaRPr lang="en-US" b="1" dirty="0"/>
          </a:p>
          <a:p>
            <a:pPr algn="ctr"/>
            <a:r>
              <a:rPr lang="en-US" sz="3600" b="1" i="1" dirty="0" smtClean="0"/>
              <a:t>Machine Learning for EUR-Lex Legal Measures</a:t>
            </a:r>
          </a:p>
          <a:p>
            <a:pPr algn="ctr"/>
            <a:endParaRPr lang="en-US" sz="3600" b="1" i="1" dirty="0"/>
          </a:p>
          <a:p>
            <a:pPr algn="ctr"/>
            <a:r>
              <a:rPr lang="en-US" sz="3600" b="1" i="1" dirty="0" smtClean="0"/>
              <a:t>Ashwin </a:t>
            </a:r>
            <a:r>
              <a:rPr lang="en-US" sz="3600" b="1" i="1" dirty="0" err="1" smtClean="0"/>
              <a:t>Ittoo</a:t>
            </a:r>
            <a:r>
              <a:rPr lang="en-US" sz="3600" b="1" i="1" dirty="0" smtClean="0"/>
              <a:t>, </a:t>
            </a:r>
            <a:r>
              <a:rPr lang="en-US" sz="3600" b="1" i="1" dirty="0" err="1" smtClean="0"/>
              <a:t>Uliège</a:t>
            </a:r>
            <a:r>
              <a:rPr lang="en-US" sz="3600" b="1" i="1" dirty="0" smtClean="0"/>
              <a:t>, BE</a:t>
            </a:r>
            <a:endParaRPr lang="en-US" b="1" i="1" dirty="0" smtClean="0"/>
          </a:p>
          <a:p>
            <a:pPr algn="ctr"/>
            <a:endParaRPr lang="en-US" b="1" dirty="0"/>
          </a:p>
          <a:p>
            <a:pPr lvl="1" algn="r"/>
            <a:r>
              <a:rPr lang="en-US" b="1" dirty="0" smtClean="0"/>
              <a:t>19</a:t>
            </a:r>
            <a:r>
              <a:rPr lang="en-US" b="1" baseline="30000" dirty="0" smtClean="0"/>
              <a:t>th</a:t>
            </a:r>
            <a:r>
              <a:rPr lang="en-US" b="1" dirty="0" smtClean="0"/>
              <a:t> June 2019</a:t>
            </a:r>
          </a:p>
          <a:p>
            <a:pPr lvl="1" algn="r"/>
            <a:r>
              <a:rPr lang="en-US" b="1" dirty="0" smtClean="0"/>
              <a:t>ECB</a:t>
            </a:r>
          </a:p>
          <a:p>
            <a:pPr lvl="1" algn="r"/>
            <a:r>
              <a:rPr lang="en-US" b="1" dirty="0" smtClean="0"/>
              <a:t>Frankfurt</a:t>
            </a:r>
            <a:endParaRPr lang="en-US" b="1" dirty="0"/>
          </a:p>
        </p:txBody>
      </p:sp>
      <p:sp>
        <p:nvSpPr>
          <p:cNvPr id="3" name="Sous-titre 2"/>
          <p:cNvSpPr txBox="1">
            <a:spLocks/>
          </p:cNvSpPr>
          <p:nvPr/>
        </p:nvSpPr>
        <p:spPr>
          <a:xfrm>
            <a:off x="-324544" y="4581128"/>
            <a:ext cx="9144000" cy="165576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70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70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71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Supervised Learning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335838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SL in a nutshell</a:t>
            </a:r>
          </a:p>
          <a:p>
            <a:pPr lvl="1"/>
            <a:r>
              <a:rPr lang="en-US" dirty="0" smtClean="0"/>
              <a:t>Feed millions of annotated/labelled data examples to machine (algorithm)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Ask algorithm to learn which variables are most predictive</a:t>
            </a:r>
          </a:p>
          <a:p>
            <a:pPr lvl="2"/>
            <a:r>
              <a:rPr lang="en-US" dirty="0" smtClean="0"/>
              <a:t>Words, parts-of-speech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sentiment</a:t>
            </a:r>
          </a:p>
          <a:p>
            <a:pPr lvl="2"/>
            <a:r>
              <a:rPr lang="en-US" dirty="0" smtClean="0"/>
              <a:t>Age, education level, sex  </a:t>
            </a:r>
            <a:r>
              <a:rPr lang="en-US" dirty="0" smtClean="0">
                <a:sym typeface="Wingdings" panose="05000000000000000000" pitchFamily="2" charset="2"/>
              </a:rPr>
              <a:t> recidivism risk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Process known as </a:t>
            </a:r>
            <a:r>
              <a:rPr lang="en-US" b="1" u="sng" dirty="0" smtClean="0"/>
              <a:t>TRAINING</a:t>
            </a:r>
            <a:endParaRPr lang="en-US" b="1" u="sng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Various SL algorithms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30102" y="7536636"/>
            <a:ext cx="2743200" cy="365125"/>
          </a:xfrm>
        </p:spPr>
        <p:txBody>
          <a:bodyPr/>
          <a:lstStyle/>
          <a:p>
            <a:fld id="{E3872CF8-0F85-45FC-9C82-D2DDAE9E9E43}" type="slidenum">
              <a:rPr lang="en-ZA" smtClean="0"/>
              <a:t>10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0835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Supervised Learning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335838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Algorithms for Training</a:t>
            </a:r>
          </a:p>
          <a:p>
            <a:pPr lvl="1"/>
            <a:r>
              <a:rPr lang="en-US" dirty="0" smtClean="0"/>
              <a:t>Tree-based </a:t>
            </a:r>
          </a:p>
          <a:p>
            <a:pPr lvl="2"/>
            <a:r>
              <a:rPr lang="en-US" dirty="0" smtClean="0"/>
              <a:t>Decision-trees, Random Forest</a:t>
            </a:r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Support Vector Machines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Neural Networks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And many others…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30102" y="7536636"/>
            <a:ext cx="2743200" cy="365125"/>
          </a:xfrm>
        </p:spPr>
        <p:txBody>
          <a:bodyPr/>
          <a:lstStyle/>
          <a:p>
            <a:fld id="{E3872CF8-0F85-45FC-9C82-D2DDAE9E9E43}" type="slidenum">
              <a:rPr lang="en-ZA" smtClean="0"/>
              <a:t>11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1499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Tree-Based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335838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Learns a Decision-tree or Random Forest from training data</a:t>
            </a:r>
          </a:p>
          <a:p>
            <a:endParaRPr lang="en-US" dirty="0" smtClean="0"/>
          </a:p>
          <a:p>
            <a:r>
              <a:rPr lang="en-US" dirty="0" smtClean="0"/>
              <a:t>Given new case</a:t>
            </a:r>
            <a:endParaRPr lang="en-US" dirty="0"/>
          </a:p>
          <a:p>
            <a:pPr lvl="1"/>
            <a:r>
              <a:rPr lang="en-US" dirty="0"/>
              <a:t>Follow tree </a:t>
            </a:r>
            <a:r>
              <a:rPr lang="en-US" dirty="0" smtClean="0"/>
              <a:t>branches/values</a:t>
            </a:r>
          </a:p>
          <a:p>
            <a:pPr lvl="1"/>
            <a:r>
              <a:rPr lang="en-US" dirty="0" smtClean="0"/>
              <a:t>Make prediction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Many variants</a:t>
            </a:r>
          </a:p>
          <a:p>
            <a:pPr lvl="1"/>
            <a:r>
              <a:rPr lang="en-US" dirty="0" smtClean="0"/>
              <a:t>Gradient boosted trees</a:t>
            </a:r>
          </a:p>
          <a:p>
            <a:pPr lvl="1"/>
            <a:r>
              <a:rPr lang="en-US" dirty="0" smtClean="0"/>
              <a:t>Ensemble of trees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30102" y="7536636"/>
            <a:ext cx="2743200" cy="365125"/>
          </a:xfrm>
        </p:spPr>
        <p:txBody>
          <a:bodyPr/>
          <a:lstStyle/>
          <a:p>
            <a:fld id="{E3872CF8-0F85-45FC-9C82-D2DDAE9E9E43}" type="slidenum">
              <a:rPr lang="en-ZA" smtClean="0"/>
              <a:t>12</a:t>
            </a:fld>
            <a:endParaRPr lang="en-ZA" dirty="0"/>
          </a:p>
        </p:txBody>
      </p:sp>
      <p:grpSp>
        <p:nvGrpSpPr>
          <p:cNvPr id="6" name="Groupe 5"/>
          <p:cNvGrpSpPr/>
          <p:nvPr/>
        </p:nvGrpSpPr>
        <p:grpSpPr>
          <a:xfrm>
            <a:off x="5940152" y="1684020"/>
            <a:ext cx="3140227" cy="4160520"/>
            <a:chOff x="8149775" y="2612416"/>
            <a:chExt cx="3140227" cy="4160520"/>
          </a:xfrm>
        </p:grpSpPr>
        <p:cxnSp>
          <p:nvCxnSpPr>
            <p:cNvPr id="7" name="Connecteur droit avec flèche 6"/>
            <p:cNvCxnSpPr/>
            <p:nvPr/>
          </p:nvCxnSpPr>
          <p:spPr>
            <a:xfrm flipH="1">
              <a:off x="9614816" y="3019646"/>
              <a:ext cx="510363" cy="637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e 7"/>
            <p:cNvGrpSpPr/>
            <p:nvPr/>
          </p:nvGrpSpPr>
          <p:grpSpPr>
            <a:xfrm>
              <a:off x="8149775" y="2612416"/>
              <a:ext cx="3140227" cy="4160520"/>
              <a:chOff x="8102009" y="2611990"/>
              <a:chExt cx="3140227" cy="4160520"/>
            </a:xfrm>
          </p:grpSpPr>
          <p:sp>
            <p:nvSpPr>
              <p:cNvPr id="9" name="ZoneTexte 8"/>
              <p:cNvSpPr txBox="1"/>
              <p:nvPr/>
            </p:nvSpPr>
            <p:spPr>
              <a:xfrm>
                <a:off x="9919525" y="2611990"/>
                <a:ext cx="542261" cy="3827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Sex</a:t>
                </a:r>
                <a:endParaRPr lang="en-US" dirty="0"/>
              </a:p>
            </p:txBody>
          </p:sp>
          <p:cxnSp>
            <p:nvCxnSpPr>
              <p:cNvPr id="10" name="Connecteur droit avec flèche 9"/>
              <p:cNvCxnSpPr/>
              <p:nvPr/>
            </p:nvCxnSpPr>
            <p:spPr>
              <a:xfrm>
                <a:off x="10167012" y="3019646"/>
                <a:ext cx="733647" cy="6911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ZoneTexte 10"/>
              <p:cNvSpPr txBox="1"/>
              <p:nvPr/>
            </p:nvSpPr>
            <p:spPr>
              <a:xfrm>
                <a:off x="10415150" y="3094042"/>
                <a:ext cx="827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female</a:t>
                </a:r>
                <a:endParaRPr lang="en-US" i="1" dirty="0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9271591" y="3090648"/>
                <a:ext cx="800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i="1" dirty="0" smtClean="0"/>
                  <a:t>male</a:t>
                </a:r>
                <a:endParaRPr lang="en-US" i="1" dirty="0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9335338" y="3678685"/>
                <a:ext cx="542261" cy="3827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/>
                  <a:t>Age</a:t>
                </a:r>
                <a:endParaRPr lang="en-US" dirty="0"/>
              </a:p>
            </p:txBody>
          </p:sp>
          <p:grpSp>
            <p:nvGrpSpPr>
              <p:cNvPr id="14" name="Groupe 13"/>
              <p:cNvGrpSpPr/>
              <p:nvPr/>
            </p:nvGrpSpPr>
            <p:grpSpPr>
              <a:xfrm>
                <a:off x="9097367" y="4065190"/>
                <a:ext cx="1285843" cy="691117"/>
                <a:chOff x="9097367" y="4065190"/>
                <a:chExt cx="1285843" cy="691117"/>
              </a:xfrm>
            </p:grpSpPr>
            <p:cxnSp>
              <p:nvCxnSpPr>
                <p:cNvPr id="24" name="Connecteur droit avec flèche 23"/>
                <p:cNvCxnSpPr/>
                <p:nvPr/>
              </p:nvCxnSpPr>
              <p:spPr>
                <a:xfrm flipH="1">
                  <a:off x="9097367" y="4065190"/>
                  <a:ext cx="510363" cy="63795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avec flèche 24"/>
                <p:cNvCxnSpPr/>
                <p:nvPr/>
              </p:nvCxnSpPr>
              <p:spPr>
                <a:xfrm>
                  <a:off x="9649563" y="4065190"/>
                  <a:ext cx="733647" cy="69111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ZoneTexte 14"/>
              <p:cNvSpPr txBox="1"/>
              <p:nvPr/>
            </p:nvSpPr>
            <p:spPr>
              <a:xfrm>
                <a:off x="8775398" y="4072389"/>
                <a:ext cx="800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i="1" dirty="0" smtClean="0"/>
                  <a:t>&gt; 45</a:t>
                </a:r>
                <a:endParaRPr lang="en-US" i="1" dirty="0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>
                <a:off x="9962899" y="4072389"/>
                <a:ext cx="800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i="1" dirty="0" smtClean="0"/>
                  <a:t>&lt;= 45</a:t>
                </a:r>
                <a:endParaRPr lang="en-US" i="1" dirty="0"/>
              </a:p>
            </p:txBody>
          </p:sp>
          <p:sp>
            <p:nvSpPr>
              <p:cNvPr id="17" name="ZoneTexte 16"/>
              <p:cNvSpPr txBox="1"/>
              <p:nvPr/>
            </p:nvSpPr>
            <p:spPr>
              <a:xfrm>
                <a:off x="8904434" y="4715682"/>
                <a:ext cx="542261" cy="3827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/>
                  <a:t>…</a:t>
                </a:r>
                <a:endParaRPr lang="en-US" dirty="0"/>
              </a:p>
            </p:txBody>
          </p:sp>
          <p:cxnSp>
            <p:nvCxnSpPr>
              <p:cNvPr id="18" name="Connecteur droit avec flèche 17"/>
              <p:cNvCxnSpPr/>
              <p:nvPr/>
            </p:nvCxnSpPr>
            <p:spPr>
              <a:xfrm flipH="1">
                <a:off x="8610600" y="5098454"/>
                <a:ext cx="510363" cy="6379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Ellipse 18"/>
              <p:cNvSpPr/>
              <p:nvPr/>
            </p:nvSpPr>
            <p:spPr>
              <a:xfrm>
                <a:off x="8102009" y="5736408"/>
                <a:ext cx="937835" cy="511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 smtClean="0"/>
                  <a:t>No </a:t>
                </a:r>
                <a:r>
                  <a:rPr lang="en-US" dirty="0" smtClean="0"/>
                  <a:t>Risk</a:t>
                </a:r>
                <a:endParaRPr lang="en-US" dirty="0"/>
              </a:p>
            </p:txBody>
          </p:sp>
          <p:cxnSp>
            <p:nvCxnSpPr>
              <p:cNvPr id="20" name="Connecteur droit avec flèche 19"/>
              <p:cNvCxnSpPr/>
              <p:nvPr/>
            </p:nvCxnSpPr>
            <p:spPr>
              <a:xfrm>
                <a:off x="9254945" y="5110734"/>
                <a:ext cx="39675" cy="10970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lipse 20"/>
              <p:cNvSpPr/>
              <p:nvPr/>
            </p:nvSpPr>
            <p:spPr>
              <a:xfrm>
                <a:off x="8775397" y="6260953"/>
                <a:ext cx="1296528" cy="511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1400" dirty="0" smtClean="0"/>
                  <a:t>Medium </a:t>
                </a:r>
                <a:r>
                  <a:rPr lang="en-US" sz="1400" dirty="0" smtClean="0"/>
                  <a:t>Risk</a:t>
                </a:r>
                <a:endParaRPr lang="en-US" sz="1400" dirty="0"/>
              </a:p>
            </p:txBody>
          </p:sp>
          <p:cxnSp>
            <p:nvCxnSpPr>
              <p:cNvPr id="22" name="Connecteur droit avec flèche 21"/>
              <p:cNvCxnSpPr/>
              <p:nvPr/>
            </p:nvCxnSpPr>
            <p:spPr>
              <a:xfrm>
                <a:off x="9352548" y="5117933"/>
                <a:ext cx="733647" cy="6911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Ellipse 22"/>
              <p:cNvSpPr/>
              <p:nvPr/>
            </p:nvSpPr>
            <p:spPr>
              <a:xfrm>
                <a:off x="9934354" y="5718685"/>
                <a:ext cx="937835" cy="511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 smtClean="0"/>
                  <a:t>High </a:t>
                </a:r>
                <a:r>
                  <a:rPr lang="en-US" dirty="0" smtClean="0"/>
                  <a:t>Risk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47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Support Vector Machines (SVM)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335838" cy="4968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Learns decision boundaries</a:t>
            </a:r>
          </a:p>
          <a:p>
            <a:endParaRPr lang="en-US" dirty="0" smtClean="0"/>
          </a:p>
          <a:p>
            <a:r>
              <a:rPr lang="en-US" dirty="0" smtClean="0"/>
              <a:t>Maximizes separation between examples</a:t>
            </a:r>
          </a:p>
          <a:p>
            <a:pPr lvl="1"/>
            <a:r>
              <a:rPr lang="en-US" dirty="0" smtClean="0"/>
              <a:t>High vs. low risk</a:t>
            </a:r>
          </a:p>
          <a:p>
            <a:pPr lvl="1"/>
            <a:r>
              <a:rPr lang="en-US" dirty="0" smtClean="0"/>
              <a:t>POS vs. NEG sentiment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sz="1700" dirty="0" smtClean="0"/>
              <a:t>	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30102" y="7536636"/>
            <a:ext cx="2743200" cy="365125"/>
          </a:xfrm>
        </p:spPr>
        <p:txBody>
          <a:bodyPr/>
          <a:lstStyle/>
          <a:p>
            <a:fld id="{E3872CF8-0F85-45FC-9C82-D2DDAE9E9E43}" type="slidenum">
              <a:rPr lang="en-ZA" smtClean="0"/>
              <a:t>13</a:t>
            </a:fld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99196"/>
            <a:ext cx="5298207" cy="3239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07704" y="6165304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stackexchange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310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05634"/>
            <a:ext cx="7886700" cy="939892"/>
          </a:xfrm>
        </p:spPr>
        <p:txBody>
          <a:bodyPr/>
          <a:lstStyle/>
          <a:p>
            <a:r>
              <a:rPr lang="en-ZA" b="1" dirty="0"/>
              <a:t>Artificial Neural Networks</a:t>
            </a:r>
            <a:endParaRPr lang="en-Z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952724"/>
            <a:ext cx="7886700" cy="4996556"/>
          </a:xfrm>
        </p:spPr>
        <p:txBody>
          <a:bodyPr>
            <a:normAutofit/>
          </a:bodyPr>
          <a:lstStyle/>
          <a:p>
            <a:endParaRPr lang="en-ZA" b="1" dirty="0" smtClean="0"/>
          </a:p>
          <a:p>
            <a:pPr lvl="1"/>
            <a:r>
              <a:rPr lang="en-ZA" dirty="0" smtClean="0"/>
              <a:t>Interconnected neurons</a:t>
            </a:r>
          </a:p>
          <a:p>
            <a:pPr lvl="1"/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2CF8-0F85-45FC-9C82-D2DDAE9E9E43}" type="slidenum">
              <a:rPr lang="en-ZA" smtClean="0"/>
              <a:t>14</a:t>
            </a:fld>
            <a:endParaRPr lang="en-ZA" dirty="0"/>
          </a:p>
        </p:txBody>
      </p:sp>
      <p:grpSp>
        <p:nvGrpSpPr>
          <p:cNvPr id="26" name="Groupe 25"/>
          <p:cNvGrpSpPr/>
          <p:nvPr/>
        </p:nvGrpSpPr>
        <p:grpSpPr>
          <a:xfrm>
            <a:off x="628650" y="1772816"/>
            <a:ext cx="7886700" cy="4155568"/>
            <a:chOff x="596911" y="2201325"/>
            <a:chExt cx="10231966" cy="4375788"/>
          </a:xfrm>
        </p:grpSpPr>
        <p:grpSp>
          <p:nvGrpSpPr>
            <p:cNvPr id="25" name="Groupe 24"/>
            <p:cNvGrpSpPr/>
            <p:nvPr/>
          </p:nvGrpSpPr>
          <p:grpSpPr>
            <a:xfrm>
              <a:off x="596911" y="2201325"/>
              <a:ext cx="10231966" cy="4375788"/>
              <a:chOff x="334434" y="2379132"/>
              <a:chExt cx="10231966" cy="4375788"/>
            </a:xfrm>
          </p:grpSpPr>
          <p:grpSp>
            <p:nvGrpSpPr>
              <p:cNvPr id="21" name="Groupe 20"/>
              <p:cNvGrpSpPr/>
              <p:nvPr/>
            </p:nvGrpSpPr>
            <p:grpSpPr>
              <a:xfrm>
                <a:off x="334434" y="2937934"/>
                <a:ext cx="10231966" cy="3816986"/>
                <a:chOff x="334434" y="2921000"/>
                <a:chExt cx="9855199" cy="3816986"/>
              </a:xfrm>
            </p:grpSpPr>
            <p:grpSp>
              <p:nvGrpSpPr>
                <p:cNvPr id="19" name="Groupe 18"/>
                <p:cNvGrpSpPr/>
                <p:nvPr/>
              </p:nvGrpSpPr>
              <p:grpSpPr>
                <a:xfrm>
                  <a:off x="334434" y="2921000"/>
                  <a:ext cx="9855199" cy="3816986"/>
                  <a:chOff x="3725334" y="1845736"/>
                  <a:chExt cx="9855199" cy="3602297"/>
                </a:xfrm>
              </p:grpSpPr>
              <p:grpSp>
                <p:nvGrpSpPr>
                  <p:cNvPr id="14" name="Groupe 13"/>
                  <p:cNvGrpSpPr/>
                  <p:nvPr/>
                </p:nvGrpSpPr>
                <p:grpSpPr>
                  <a:xfrm>
                    <a:off x="5715000" y="1845736"/>
                    <a:ext cx="7865533" cy="3409526"/>
                    <a:chOff x="5715000" y="1845736"/>
                    <a:chExt cx="7865533" cy="3409526"/>
                  </a:xfrm>
                </p:grpSpPr>
                <p:pic>
                  <p:nvPicPr>
                    <p:cNvPr id="5" name="Image 4"/>
                    <p:cNvPicPr/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5715000" y="1845736"/>
                      <a:ext cx="5418667" cy="3409526"/>
                    </a:xfrm>
                    <a:prstGeom prst="rect">
                      <a:avLst/>
                    </a:prstGeom>
                  </p:spPr>
                </p:pic>
                <p:grpSp>
                  <p:nvGrpSpPr>
                    <p:cNvPr id="13" name="Groupe 12"/>
                    <p:cNvGrpSpPr/>
                    <p:nvPr/>
                  </p:nvGrpSpPr>
                  <p:grpSpPr>
                    <a:xfrm>
                      <a:off x="10566405" y="2414288"/>
                      <a:ext cx="3014128" cy="1249001"/>
                      <a:chOff x="10490202" y="1694593"/>
                      <a:chExt cx="3014128" cy="1249001"/>
                    </a:xfrm>
                  </p:grpSpPr>
                  <p:cxnSp>
                    <p:nvCxnSpPr>
                      <p:cNvPr id="9" name="Connecteur droit avec flèche 8"/>
                      <p:cNvCxnSpPr/>
                      <p:nvPr/>
                    </p:nvCxnSpPr>
                    <p:spPr>
                      <a:xfrm flipV="1">
                        <a:off x="10490202" y="2226731"/>
                        <a:ext cx="457195" cy="1"/>
                      </a:xfrm>
                      <a:prstGeom prst="straightConnector1">
                        <a:avLst/>
                      </a:prstGeom>
                      <a:ln w="38100">
                        <a:solidFill>
                          <a:srgbClr val="C000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" name="ZoneTexte 9"/>
                      <p:cNvSpPr txBox="1"/>
                      <p:nvPr/>
                    </p:nvSpPr>
                    <p:spPr>
                      <a:xfrm>
                        <a:off x="11048997" y="1694593"/>
                        <a:ext cx="2455333" cy="124900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just"/>
                        <a:r>
                          <a:rPr lang="en-US" sz="2000" i="1" dirty="0" smtClean="0"/>
                          <a:t>Tries to predict dependent variable, e.g. recidivism risk</a:t>
                        </a:r>
                        <a:endParaRPr lang="en-US" sz="2000" i="1" dirty="0"/>
                      </a:p>
                    </p:txBody>
                  </p:sp>
                </p:grpSp>
              </p:grpSp>
              <p:sp>
                <p:nvSpPr>
                  <p:cNvPr id="16" name="ZoneTexte 15"/>
                  <p:cNvSpPr txBox="1"/>
                  <p:nvPr/>
                </p:nvSpPr>
                <p:spPr>
                  <a:xfrm>
                    <a:off x="3725334" y="4199032"/>
                    <a:ext cx="2760136" cy="12490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i="1" dirty="0" smtClean="0"/>
                      <a:t>Independent variable,</a:t>
                    </a:r>
                  </a:p>
                  <a:p>
                    <a:r>
                      <a:rPr lang="en-US" sz="2000" i="1" dirty="0" smtClean="0"/>
                      <a:t>e.g. age, past cases, sex,..</a:t>
                    </a:r>
                    <a:endParaRPr lang="en-US" sz="2000" i="1" dirty="0"/>
                  </a:p>
                </p:txBody>
              </p:sp>
            </p:grpSp>
            <p:cxnSp>
              <p:nvCxnSpPr>
                <p:cNvPr id="11" name="Connecteur droit avec flèche 10"/>
                <p:cNvCxnSpPr/>
                <p:nvPr/>
              </p:nvCxnSpPr>
              <p:spPr>
                <a:xfrm flipH="1">
                  <a:off x="2053167" y="4814814"/>
                  <a:ext cx="770466" cy="660402"/>
                </a:xfrm>
                <a:prstGeom prst="straightConnector1">
                  <a:avLst/>
                </a:prstGeom>
                <a:ln w="38100"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" name="ZoneTexte 23"/>
              <p:cNvSpPr txBox="1"/>
              <p:nvPr/>
            </p:nvSpPr>
            <p:spPr>
              <a:xfrm>
                <a:off x="5757334" y="2379132"/>
                <a:ext cx="45456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i="1" dirty="0" smtClean="0"/>
                  <a:t>Responsible for most of the computation</a:t>
                </a:r>
                <a:endParaRPr lang="en-US" sz="2000" i="1" dirty="0"/>
              </a:p>
            </p:txBody>
          </p:sp>
        </p:grpSp>
        <p:cxnSp>
          <p:nvCxnSpPr>
            <p:cNvPr id="22" name="Connecteur droit avec flèche 21"/>
            <p:cNvCxnSpPr/>
            <p:nvPr/>
          </p:nvCxnSpPr>
          <p:spPr>
            <a:xfrm flipV="1">
              <a:off x="5782473" y="2662753"/>
              <a:ext cx="474674" cy="1778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525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05634"/>
            <a:ext cx="7886700" cy="939892"/>
          </a:xfrm>
        </p:spPr>
        <p:txBody>
          <a:bodyPr>
            <a:normAutofit/>
          </a:bodyPr>
          <a:lstStyle/>
          <a:p>
            <a:r>
              <a:rPr lang="en-ZA" b="1" dirty="0"/>
              <a:t>Artificial Neural </a:t>
            </a:r>
            <a:r>
              <a:rPr lang="en-ZA" b="1" dirty="0" smtClean="0"/>
              <a:t>Networks (</a:t>
            </a:r>
            <a:r>
              <a:rPr lang="en-ZA" b="1" dirty="0" err="1" smtClean="0"/>
              <a:t>cont</a:t>
            </a:r>
            <a:r>
              <a:rPr lang="en-ZA" b="1" dirty="0" smtClean="0"/>
              <a:t>)</a:t>
            </a:r>
            <a:endParaRPr lang="en-Z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223078"/>
            <a:ext cx="7886700" cy="4953885"/>
          </a:xfrm>
        </p:spPr>
        <p:txBody>
          <a:bodyPr>
            <a:normAutofit/>
          </a:bodyPr>
          <a:lstStyle/>
          <a:p>
            <a:r>
              <a:rPr lang="en-ZA" sz="2400" dirty="0" smtClean="0"/>
              <a:t>At each neuron </a:t>
            </a:r>
            <a:r>
              <a:rPr lang="en-ZA" sz="2400" i="1" dirty="0" smtClean="0"/>
              <a:t>j</a:t>
            </a:r>
          </a:p>
          <a:p>
            <a:pPr lvl="1"/>
            <a:r>
              <a:rPr lang="en-ZA" sz="2000" dirty="0" smtClean="0"/>
              <a:t>Outputs of previous neurons; </a:t>
            </a:r>
            <a:r>
              <a:rPr lang="en-ZA" sz="2000" i="1" dirty="0" smtClean="0"/>
              <a:t>x1,x2</a:t>
            </a:r>
            <a:r>
              <a:rPr lang="en-ZA" sz="2000" i="1" dirty="0"/>
              <a:t>, </a:t>
            </a:r>
            <a:r>
              <a:rPr lang="en-ZA" sz="2000" i="1" dirty="0" smtClean="0"/>
              <a:t>x3</a:t>
            </a:r>
            <a:endParaRPr lang="en-ZA" sz="2000" dirty="0" smtClean="0"/>
          </a:p>
          <a:p>
            <a:pPr lvl="1"/>
            <a:r>
              <a:rPr lang="en-ZA" sz="2000" dirty="0" smtClean="0"/>
              <a:t>Apply </a:t>
            </a:r>
            <a:r>
              <a:rPr lang="en-ZA" sz="2000" i="1" dirty="0" smtClean="0"/>
              <a:t>weights</a:t>
            </a:r>
            <a:r>
              <a:rPr lang="en-ZA" sz="2000" dirty="0"/>
              <a:t>;</a:t>
            </a:r>
            <a:r>
              <a:rPr lang="en-ZA" sz="2000" dirty="0" smtClean="0"/>
              <a:t> </a:t>
            </a:r>
            <a:r>
              <a:rPr lang="en-ZA" sz="2000" i="1" dirty="0" smtClean="0"/>
              <a:t>w1,w2, w3</a:t>
            </a:r>
          </a:p>
          <a:p>
            <a:pPr lvl="1"/>
            <a:r>
              <a:rPr lang="en-ZA" sz="2000" dirty="0" smtClean="0"/>
              <a:t>Sum &amp; Apply </a:t>
            </a:r>
            <a:r>
              <a:rPr lang="en-ZA" sz="2000" i="1" dirty="0" smtClean="0"/>
              <a:t>activation function, f(.)</a:t>
            </a:r>
          </a:p>
          <a:p>
            <a:pPr lvl="1"/>
            <a:r>
              <a:rPr lang="en-ZA" sz="2000" dirty="0" smtClean="0"/>
              <a:t>Result input to next neuron</a:t>
            </a:r>
          </a:p>
          <a:p>
            <a:pPr lvl="1"/>
            <a:r>
              <a:rPr lang="en-ZA" sz="2000" dirty="0" smtClean="0"/>
              <a:t>Repeat until final output neuron (prediction)</a:t>
            </a:r>
            <a:endParaRPr lang="en-ZA" dirty="0" smtClean="0"/>
          </a:p>
          <a:p>
            <a:endParaRPr lang="en-ZA" sz="800" dirty="0" smtClean="0"/>
          </a:p>
          <a:p>
            <a:r>
              <a:rPr lang="en-ZA" sz="2400" dirty="0" smtClean="0"/>
              <a:t>At output layer, check predicted value</a:t>
            </a:r>
          </a:p>
          <a:p>
            <a:pPr lvl="1"/>
            <a:r>
              <a:rPr lang="en-ZA" sz="2000" dirty="0"/>
              <a:t>Dependent variable value from dataset </a:t>
            </a:r>
            <a:endParaRPr lang="en-ZA" sz="2000" dirty="0" smtClean="0"/>
          </a:p>
          <a:p>
            <a:pPr lvl="1"/>
            <a:endParaRPr lang="en-ZA" sz="800" dirty="0"/>
          </a:p>
          <a:p>
            <a:r>
              <a:rPr lang="en-ZA" sz="2400" dirty="0" smtClean="0"/>
              <a:t>If prediction ok: stop</a:t>
            </a:r>
          </a:p>
          <a:p>
            <a:r>
              <a:rPr lang="en-ZA" sz="2400" dirty="0" smtClean="0"/>
              <a:t>Else: back-propagate error</a:t>
            </a:r>
          </a:p>
          <a:p>
            <a:pPr lvl="1"/>
            <a:r>
              <a:rPr lang="en-ZA" sz="2000" dirty="0" smtClean="0"/>
              <a:t>Adjust weights</a:t>
            </a:r>
          </a:p>
          <a:p>
            <a:pPr lvl="1"/>
            <a:r>
              <a:rPr lang="en-ZA" sz="2000" dirty="0" smtClean="0"/>
              <a:t>Until correct prediction</a:t>
            </a:r>
            <a:endParaRPr lang="en-ZA" sz="2000" dirty="0"/>
          </a:p>
          <a:p>
            <a:pPr lvl="1"/>
            <a:endParaRPr lang="en-ZA" dirty="0"/>
          </a:p>
          <a:p>
            <a:pPr lvl="1"/>
            <a:endParaRPr lang="en-ZA" dirty="0" smtClean="0"/>
          </a:p>
          <a:p>
            <a:endParaRPr lang="en-ZA" dirty="0" smtClean="0"/>
          </a:p>
          <a:p>
            <a:pPr lvl="1"/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2CF8-0F85-45FC-9C82-D2DDAE9E9E43}" type="slidenum">
              <a:rPr lang="en-ZA" smtClean="0"/>
              <a:t>15</a:t>
            </a:fld>
            <a:endParaRPr lang="en-ZA" dirty="0"/>
          </a:p>
        </p:txBody>
      </p:sp>
      <p:grpSp>
        <p:nvGrpSpPr>
          <p:cNvPr id="1030" name="Groupe 1029"/>
          <p:cNvGrpSpPr/>
          <p:nvPr/>
        </p:nvGrpSpPr>
        <p:grpSpPr>
          <a:xfrm>
            <a:off x="5436096" y="1159935"/>
            <a:ext cx="3673950" cy="5501131"/>
            <a:chOff x="6307666" y="1159934"/>
            <a:chExt cx="4898600" cy="550113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0" y="5089819"/>
              <a:ext cx="2791883" cy="157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 1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307666" y="1159934"/>
              <a:ext cx="4898600" cy="3011593"/>
            </a:xfrm>
            <a:prstGeom prst="rect">
              <a:avLst/>
            </a:prstGeom>
          </p:spPr>
        </p:pic>
        <p:cxnSp>
          <p:nvCxnSpPr>
            <p:cNvPr id="23" name="Connecteur droit avec flèche 22"/>
            <p:cNvCxnSpPr/>
            <p:nvPr/>
          </p:nvCxnSpPr>
          <p:spPr>
            <a:xfrm>
              <a:off x="9321801" y="3556000"/>
              <a:ext cx="626532" cy="2065867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>
              <a:off x="8322735" y="3589866"/>
              <a:ext cx="534456" cy="1811867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9" name="Connecteur droit avec flèche 1028"/>
            <p:cNvCxnSpPr/>
            <p:nvPr/>
          </p:nvCxnSpPr>
          <p:spPr>
            <a:xfrm>
              <a:off x="7461250" y="4072467"/>
              <a:ext cx="218017" cy="93980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0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05634"/>
            <a:ext cx="7886700" cy="939892"/>
          </a:xfrm>
        </p:spPr>
        <p:txBody>
          <a:bodyPr/>
          <a:lstStyle/>
          <a:p>
            <a:r>
              <a:rPr lang="en-ZA" b="1" dirty="0" smtClean="0"/>
              <a:t>Deep Learning</a:t>
            </a:r>
            <a:endParaRPr lang="en-Z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80407"/>
            <a:ext cx="7886700" cy="4996556"/>
          </a:xfrm>
        </p:spPr>
        <p:txBody>
          <a:bodyPr>
            <a:normAutofit lnSpcReduction="10000"/>
          </a:bodyPr>
          <a:lstStyle/>
          <a:p>
            <a:r>
              <a:rPr lang="en-ZA" sz="2400" dirty="0" smtClean="0"/>
              <a:t>Artificial Neural Networks</a:t>
            </a:r>
          </a:p>
          <a:p>
            <a:r>
              <a:rPr lang="en-ZA" sz="2400" dirty="0" smtClean="0"/>
              <a:t>Large number of hidden layers (e.g. 10, 300)</a:t>
            </a:r>
          </a:p>
          <a:p>
            <a:endParaRPr lang="en-ZA" sz="800" dirty="0" smtClean="0"/>
          </a:p>
          <a:p>
            <a:r>
              <a:rPr lang="en-ZA" sz="2400" dirty="0" smtClean="0"/>
              <a:t>Performs more sophisticated/complex tasks</a:t>
            </a:r>
          </a:p>
          <a:p>
            <a:pPr lvl="1"/>
            <a:r>
              <a:rPr lang="en-ZA" sz="2000" dirty="0" smtClean="0"/>
              <a:t>Outperformed human champion at game of GO</a:t>
            </a:r>
          </a:p>
          <a:p>
            <a:pPr lvl="1"/>
            <a:r>
              <a:rPr lang="en-ZA" sz="2000" dirty="0" smtClean="0"/>
              <a:t>Learns masters level chess by </a:t>
            </a:r>
            <a:r>
              <a:rPr lang="en-ZA" sz="2000" i="1" dirty="0" smtClean="0"/>
              <a:t>playing against itself</a:t>
            </a:r>
          </a:p>
          <a:p>
            <a:pPr lvl="1"/>
            <a:endParaRPr lang="en-ZA" sz="2000" i="1" dirty="0" smtClean="0"/>
          </a:p>
          <a:p>
            <a:r>
              <a:rPr lang="en-ZA" sz="2400" dirty="0" smtClean="0"/>
              <a:t>However</a:t>
            </a:r>
          </a:p>
          <a:p>
            <a:pPr lvl="1"/>
            <a:r>
              <a:rPr lang="en-ZA" sz="2000" dirty="0" smtClean="0"/>
              <a:t>High computational time &amp; complexity</a:t>
            </a:r>
          </a:p>
          <a:p>
            <a:pPr lvl="1"/>
            <a:r>
              <a:rPr lang="en-ZA" sz="2000" dirty="0" smtClean="0"/>
              <a:t>Difficult to interpret models</a:t>
            </a:r>
            <a:endParaRPr lang="en-ZA" sz="2000" dirty="0"/>
          </a:p>
          <a:p>
            <a:pPr lvl="1"/>
            <a:endParaRPr lang="en-ZA" dirty="0"/>
          </a:p>
          <a:p>
            <a:r>
              <a:rPr lang="en-ZA" sz="2400" dirty="0" smtClean="0"/>
              <a:t>Common Applications</a:t>
            </a:r>
          </a:p>
          <a:p>
            <a:pPr lvl="1"/>
            <a:r>
              <a:rPr lang="en-ZA" sz="2000" dirty="0" smtClean="0"/>
              <a:t>Facebook Face Recognition</a:t>
            </a:r>
          </a:p>
          <a:p>
            <a:pPr lvl="1"/>
            <a:r>
              <a:rPr lang="en-ZA" sz="2000" dirty="0" smtClean="0"/>
              <a:t>Voice/Speech recognition, e.g. Siri, Alexa</a:t>
            </a:r>
          </a:p>
          <a:p>
            <a:pPr lvl="1"/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2CF8-0F85-45FC-9C82-D2DDAE9E9E43}" type="slidenum">
              <a:rPr lang="en-ZA" smtClean="0"/>
              <a:t>16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3539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48357"/>
            <a:ext cx="7886700" cy="854447"/>
          </a:xfrm>
        </p:spPr>
        <p:txBody>
          <a:bodyPr/>
          <a:lstStyle/>
          <a:p>
            <a:r>
              <a:rPr lang="en-ZA" b="1" dirty="0" smtClean="0"/>
              <a:t>Supervised Learning Limitations</a:t>
            </a:r>
            <a:endParaRPr lang="en-Z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80407"/>
            <a:ext cx="7886700" cy="4996556"/>
          </a:xfrm>
        </p:spPr>
        <p:txBody>
          <a:bodyPr>
            <a:normAutofit/>
          </a:bodyPr>
          <a:lstStyle/>
          <a:p>
            <a:r>
              <a:rPr lang="en-US" dirty="0" smtClean="0"/>
              <a:t>SL matured learning paradigm</a:t>
            </a:r>
          </a:p>
          <a:p>
            <a:endParaRPr lang="en-US" sz="800" dirty="0" smtClean="0"/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Presupposes annotated data</a:t>
            </a:r>
          </a:p>
          <a:p>
            <a:pPr lvl="1"/>
            <a:r>
              <a:rPr lang="en-US" dirty="0" smtClean="0"/>
              <a:t>Data in real-life not annotated </a:t>
            </a:r>
            <a:endParaRPr lang="en-US" b="1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Manual annotation expensive, time-consuming</a:t>
            </a:r>
            <a:endParaRPr lang="en-US" sz="2400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Unsuitability of SL for many applications</a:t>
            </a:r>
          </a:p>
          <a:p>
            <a:r>
              <a:rPr lang="en-US" dirty="0" smtClean="0"/>
              <a:t>Need for other learning paradigms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2CF8-0F85-45FC-9C82-D2DDAE9E9E43}" type="slidenum">
              <a:rPr lang="en-ZA" smtClean="0"/>
              <a:t>17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326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205634"/>
            <a:ext cx="7886700" cy="939892"/>
          </a:xfrm>
        </p:spPr>
        <p:txBody>
          <a:bodyPr>
            <a:normAutofit fontScale="90000"/>
          </a:bodyPr>
          <a:lstStyle/>
          <a:p>
            <a:pPr algn="ctr"/>
            <a:r>
              <a:rPr lang="en-ZA" b="1" dirty="0"/>
              <a:t/>
            </a:r>
            <a:br>
              <a:rPr lang="en-ZA" b="1" dirty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/>
              <a:t/>
            </a:r>
            <a:br>
              <a:rPr lang="en-ZA" b="1" dirty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/>
              <a:t/>
            </a:r>
            <a:br>
              <a:rPr lang="en-ZA" b="1" dirty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/>
              <a:t/>
            </a:r>
            <a:br>
              <a:rPr lang="en-ZA" b="1" dirty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>UNSUPERVISED/SELF-SUPERVISED LEARNING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80407"/>
            <a:ext cx="7886700" cy="4996556"/>
          </a:xfrm>
        </p:spPr>
        <p:txBody>
          <a:bodyPr>
            <a:normAutofit/>
          </a:bodyPr>
          <a:lstStyle/>
          <a:p>
            <a:pPr lvl="1"/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2CF8-0F85-45FC-9C82-D2DDAE9E9E43}" type="slidenum">
              <a:rPr lang="en-ZA" smtClean="0"/>
              <a:t>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1424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854447"/>
          </a:xfrm>
        </p:spPr>
        <p:txBody>
          <a:bodyPr/>
          <a:lstStyle/>
          <a:p>
            <a:r>
              <a:rPr lang="en-ZA" b="1" dirty="0" smtClean="0"/>
              <a:t>Unsupervised/Self-Supervised</a:t>
            </a:r>
            <a:endParaRPr lang="en-Z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80407"/>
            <a:ext cx="7886700" cy="49965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 specific unsupervised methods</a:t>
            </a:r>
          </a:p>
          <a:p>
            <a:pPr lvl="1"/>
            <a:r>
              <a:rPr lang="en-US" dirty="0" smtClean="0"/>
              <a:t>Clustering </a:t>
            </a:r>
          </a:p>
          <a:p>
            <a:pPr lvl="1"/>
            <a:r>
              <a:rPr lang="en-US" dirty="0" smtClean="0"/>
              <a:t>Similarity metrics (cosine, Jacquard)</a:t>
            </a:r>
          </a:p>
          <a:p>
            <a:pPr lvl="1"/>
            <a:r>
              <a:rPr lang="en-US" dirty="0" smtClean="0"/>
              <a:t>PCA</a:t>
            </a:r>
          </a:p>
          <a:p>
            <a:pPr lvl="1"/>
            <a:r>
              <a:rPr lang="en-US" dirty="0" smtClean="0"/>
              <a:t>LDA</a:t>
            </a:r>
          </a:p>
          <a:p>
            <a:pPr lvl="1"/>
            <a:r>
              <a:rPr lang="en-US" sz="2400" dirty="0" smtClean="0"/>
              <a:t>Energy-based methods</a:t>
            </a:r>
          </a:p>
          <a:p>
            <a:pPr lvl="1"/>
            <a:r>
              <a:rPr lang="en-US" dirty="0" smtClean="0"/>
              <a:t>Auto-encoders</a:t>
            </a:r>
          </a:p>
          <a:p>
            <a:pPr lvl="1"/>
            <a:r>
              <a:rPr lang="en-US" sz="2400" dirty="0" smtClean="0"/>
              <a:t>…</a:t>
            </a:r>
          </a:p>
          <a:p>
            <a:endParaRPr lang="en-US" dirty="0"/>
          </a:p>
          <a:p>
            <a:r>
              <a:rPr lang="en-US" dirty="0" smtClean="0"/>
              <a:t>Aim</a:t>
            </a:r>
          </a:p>
          <a:p>
            <a:pPr lvl="1"/>
            <a:r>
              <a:rPr lang="en-US" dirty="0" smtClean="0"/>
              <a:t>Not so much on prediction</a:t>
            </a:r>
          </a:p>
          <a:p>
            <a:pPr lvl="1"/>
            <a:r>
              <a:rPr lang="en-US" dirty="0" smtClean="0"/>
              <a:t>But discovering patterns in data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2CF8-0F85-45FC-9C82-D2DDAE9E9E43}" type="slidenum">
              <a:rPr lang="en-ZA" smtClean="0"/>
              <a:t>19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96241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About Myself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263830" cy="475252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HEC Liège, University of Liège, BE   </a:t>
            </a:r>
            <a:endParaRPr lang="en-US" sz="2300" dirty="0" smtClean="0"/>
          </a:p>
          <a:p>
            <a:endParaRPr lang="en-US" sz="2300" dirty="0" smtClean="0"/>
          </a:p>
          <a:p>
            <a:endParaRPr lang="en-US" dirty="0" smtClean="0"/>
          </a:p>
          <a:p>
            <a:r>
              <a:rPr lang="en-US" dirty="0" smtClean="0"/>
              <a:t>Japan  Advanced Institute of Science &amp; Tech, JP</a:t>
            </a:r>
            <a:endParaRPr lang="en-US" sz="2300" dirty="0" smtClean="0"/>
          </a:p>
          <a:p>
            <a:endParaRPr lang="en-US" sz="2300" dirty="0" smtClean="0"/>
          </a:p>
          <a:p>
            <a:endParaRPr lang="en-US" sz="2300" dirty="0" smtClean="0"/>
          </a:p>
          <a:p>
            <a:r>
              <a:rPr lang="en-US" dirty="0" smtClean="0"/>
              <a:t>Expertise</a:t>
            </a:r>
            <a:endParaRPr lang="en-US" sz="2300" dirty="0" smtClean="0"/>
          </a:p>
          <a:p>
            <a:pPr lvl="1"/>
            <a:r>
              <a:rPr lang="en-US" dirty="0" smtClean="0"/>
              <a:t>Machine Learning/Deep Learning &amp; NLP</a:t>
            </a:r>
          </a:p>
          <a:p>
            <a:pPr lvl="1"/>
            <a:endParaRPr lang="en-US" sz="1900" dirty="0" smtClean="0"/>
          </a:p>
          <a:p>
            <a:pPr lvl="1"/>
            <a:r>
              <a:rPr lang="en-US" dirty="0" smtClean="0"/>
              <a:t>AI &amp; Law </a:t>
            </a:r>
          </a:p>
          <a:p>
            <a:pPr lvl="2"/>
            <a:r>
              <a:rPr lang="en-US" i="1" dirty="0" smtClean="0"/>
              <a:t>Competition Law: Algorithmic Collusion</a:t>
            </a:r>
          </a:p>
          <a:p>
            <a:pPr lvl="2"/>
            <a:r>
              <a:rPr lang="en-US" i="1" dirty="0" smtClean="0"/>
              <a:t>Penal, Criminal Law: Bias &amp; Fairness</a:t>
            </a:r>
          </a:p>
          <a:p>
            <a:endParaRPr lang="en-US" sz="2300" dirty="0" smtClean="0"/>
          </a:p>
          <a:p>
            <a:endParaRPr lang="en-US" dirty="0" smtClean="0">
              <a:solidFill>
                <a:srgbClr val="00707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207" y="1009968"/>
            <a:ext cx="2994735" cy="79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271" y="2840161"/>
            <a:ext cx="2054225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728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854447"/>
          </a:xfrm>
        </p:spPr>
        <p:txBody>
          <a:bodyPr/>
          <a:lstStyle/>
          <a:p>
            <a:r>
              <a:rPr lang="en-ZA" b="1" dirty="0" smtClean="0"/>
              <a:t>Unsupervised/Self-Supervised</a:t>
            </a:r>
            <a:endParaRPr lang="en-Z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96235"/>
          </a:xfrm>
        </p:spPr>
        <p:txBody>
          <a:bodyPr>
            <a:normAutofit/>
          </a:bodyPr>
          <a:lstStyle/>
          <a:p>
            <a:r>
              <a:rPr lang="en-US" dirty="0" smtClean="0"/>
              <a:t>Self-Supervised Learning</a:t>
            </a:r>
          </a:p>
          <a:p>
            <a:pPr lvl="1"/>
            <a:r>
              <a:rPr lang="en-US" dirty="0" smtClean="0"/>
              <a:t>Unsupervised learning variant 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provides the supervision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Finding semantically-similar words</a:t>
            </a:r>
          </a:p>
          <a:p>
            <a:pPr lvl="1"/>
            <a:r>
              <a:rPr lang="en-US" dirty="0" smtClean="0"/>
              <a:t>Synonyms </a:t>
            </a:r>
          </a:p>
          <a:p>
            <a:pPr lvl="1"/>
            <a:r>
              <a:rPr lang="en-US" dirty="0" smtClean="0"/>
              <a:t>Near-synonyms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2CF8-0F85-45FC-9C82-D2DDAE9E9E43}" type="slidenum">
              <a:rPr lang="en-ZA" smtClean="0"/>
              <a:t>20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7674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854447"/>
          </a:xfrm>
        </p:spPr>
        <p:txBody>
          <a:bodyPr/>
          <a:lstStyle/>
          <a:p>
            <a:r>
              <a:rPr lang="en-ZA" b="1" dirty="0" smtClean="0"/>
              <a:t>Unsupervised/Self-Supervised</a:t>
            </a:r>
            <a:endParaRPr lang="en-Z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196235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Distributional Semantics</a:t>
            </a:r>
          </a:p>
          <a:p>
            <a:pPr lvl="1"/>
            <a:r>
              <a:rPr lang="en-US" sz="1800" dirty="0" smtClean="0"/>
              <a:t>“Similar words tend to occur in similar contexts”</a:t>
            </a:r>
          </a:p>
          <a:p>
            <a:pPr lvl="1"/>
            <a:endParaRPr lang="en-US" sz="2000" dirty="0" smtClean="0"/>
          </a:p>
          <a:p>
            <a:r>
              <a:rPr lang="en-US" sz="2000" b="1" i="1" dirty="0" smtClean="0"/>
              <a:t>“</a:t>
            </a:r>
            <a:r>
              <a:rPr lang="en-US" sz="2000" b="1" i="1" dirty="0" smtClean="0">
                <a:solidFill>
                  <a:srgbClr val="FF0000"/>
                </a:solidFill>
              </a:rPr>
              <a:t>In the new regulation</a:t>
            </a:r>
            <a:r>
              <a:rPr lang="en-US" sz="2000" dirty="0" smtClean="0"/>
              <a:t> assets are defined </a:t>
            </a:r>
            <a:r>
              <a:rPr lang="en-US" sz="2000" dirty="0"/>
              <a:t>as</a:t>
            </a:r>
            <a:r>
              <a:rPr lang="en-US" sz="2000" dirty="0" smtClean="0"/>
              <a:t> properties…”</a:t>
            </a:r>
          </a:p>
          <a:p>
            <a:r>
              <a:rPr lang="en-US" sz="2000" dirty="0" smtClean="0"/>
              <a:t>“</a:t>
            </a:r>
            <a:r>
              <a:rPr lang="en-US" sz="2000" b="1" i="1" dirty="0" smtClean="0">
                <a:solidFill>
                  <a:srgbClr val="FF0000"/>
                </a:solidFill>
              </a:rPr>
              <a:t>The regulation</a:t>
            </a:r>
            <a:r>
              <a:rPr lang="en-US" sz="2000" dirty="0" smtClean="0"/>
              <a:t> refers to derivatives </a:t>
            </a:r>
            <a:r>
              <a:rPr lang="en-US" sz="2000" dirty="0"/>
              <a:t>as </a:t>
            </a:r>
            <a:r>
              <a:rPr lang="en-US" sz="2000" dirty="0" smtClean="0"/>
              <a:t>products…”</a:t>
            </a:r>
          </a:p>
          <a:p>
            <a:r>
              <a:rPr lang="en-US" sz="2000" dirty="0" smtClean="0"/>
              <a:t>“Counterparty is specified </a:t>
            </a:r>
            <a:r>
              <a:rPr lang="en-US" sz="2000" b="1" i="1" dirty="0" smtClean="0">
                <a:solidFill>
                  <a:srgbClr val="FF0000"/>
                </a:solidFill>
              </a:rPr>
              <a:t>in the regulation</a:t>
            </a:r>
            <a:r>
              <a:rPr lang="en-US" sz="2000" dirty="0" smtClean="0"/>
              <a:t> </a:t>
            </a:r>
            <a:r>
              <a:rPr lang="en-US" sz="2000" dirty="0"/>
              <a:t>as</a:t>
            </a:r>
            <a:r>
              <a:rPr lang="en-US" sz="2000" dirty="0" smtClean="0"/>
              <a:t> …”</a:t>
            </a:r>
          </a:p>
          <a:p>
            <a:pPr lvl="1"/>
            <a:endParaRPr lang="en-US" dirty="0"/>
          </a:p>
          <a:p>
            <a:r>
              <a:rPr lang="en-US" sz="2400" dirty="0" smtClean="0"/>
              <a:t>Target words </a:t>
            </a:r>
            <a:r>
              <a:rPr lang="en-US" sz="2400" i="1" dirty="0" smtClean="0"/>
              <a:t>defined (as), refer (to), specified (as)</a:t>
            </a:r>
            <a:r>
              <a:rPr lang="en-US" sz="2400" dirty="0" smtClean="0"/>
              <a:t> 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hare </a:t>
            </a:r>
            <a:r>
              <a:rPr lang="en-US" sz="2000" dirty="0"/>
              <a:t>similar </a:t>
            </a:r>
            <a:r>
              <a:rPr lang="en-US" sz="2000" dirty="0" smtClean="0"/>
              <a:t>meaning</a:t>
            </a:r>
          </a:p>
          <a:p>
            <a:pPr lvl="1"/>
            <a:r>
              <a:rPr lang="en-US" sz="2000" dirty="0" smtClean="0"/>
              <a:t>Share similar </a:t>
            </a:r>
            <a:r>
              <a:rPr lang="en-US" sz="2000" b="1" i="1" dirty="0" smtClean="0">
                <a:solidFill>
                  <a:srgbClr val="FF0000"/>
                </a:solidFill>
              </a:rPr>
              <a:t>contexts</a:t>
            </a:r>
          </a:p>
          <a:p>
            <a:pPr lvl="1"/>
            <a:endParaRPr lang="en-US" b="1" i="1" dirty="0" smtClean="0">
              <a:solidFill>
                <a:srgbClr val="FF0000"/>
              </a:solidFill>
            </a:endParaRPr>
          </a:p>
          <a:p>
            <a:r>
              <a:rPr lang="en-US" sz="2400" dirty="0" smtClean="0"/>
              <a:t>Supervised Learning Formulation</a:t>
            </a:r>
          </a:p>
          <a:p>
            <a:pPr lvl="1"/>
            <a:r>
              <a:rPr lang="en-US" sz="2000" dirty="0" smtClean="0"/>
              <a:t>Target words = annotations</a:t>
            </a:r>
          </a:p>
          <a:p>
            <a:pPr lvl="1"/>
            <a:r>
              <a:rPr lang="en-US" sz="2000" dirty="0" smtClean="0"/>
              <a:t>Predicted from contexts</a:t>
            </a:r>
            <a:endParaRPr lang="en-US" sz="2000" dirty="0"/>
          </a:p>
          <a:p>
            <a:pPr lvl="1"/>
            <a:endParaRPr lang="en-US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2CF8-0F85-45FC-9C82-D2DDAE9E9E43}" type="slidenum">
              <a:rPr lang="en-ZA" smtClean="0"/>
              <a:t>21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521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854447"/>
          </a:xfrm>
        </p:spPr>
        <p:txBody>
          <a:bodyPr/>
          <a:lstStyle/>
          <a:p>
            <a:r>
              <a:rPr lang="en-ZA" b="1" dirty="0" smtClean="0"/>
              <a:t>Unsupervised/Self-Supervised</a:t>
            </a:r>
            <a:endParaRPr lang="en-Z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519623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Train a neural network</a:t>
            </a:r>
          </a:p>
          <a:p>
            <a:pPr lvl="1"/>
            <a:r>
              <a:rPr lang="en-US" sz="2000" dirty="0" smtClean="0"/>
              <a:t>Predict target words given contexts</a:t>
            </a:r>
          </a:p>
          <a:p>
            <a:endParaRPr lang="en-US" sz="2000" dirty="0"/>
          </a:p>
          <a:p>
            <a:r>
              <a:rPr lang="en-US" sz="2400" dirty="0" smtClean="0"/>
              <a:t>Target words represented as word-</a:t>
            </a:r>
            <a:r>
              <a:rPr lang="en-US" sz="2400" dirty="0" err="1" smtClean="0"/>
              <a:t>embeddings</a:t>
            </a:r>
            <a:endParaRPr lang="en-US" sz="2400" dirty="0" smtClean="0"/>
          </a:p>
          <a:p>
            <a:pPr lvl="1"/>
            <a:r>
              <a:rPr lang="en-US" sz="2000" dirty="0" smtClean="0"/>
              <a:t>Low-dimensional vectors, capturing semantics</a:t>
            </a:r>
          </a:p>
          <a:p>
            <a:endParaRPr lang="en-US" dirty="0" smtClean="0"/>
          </a:p>
          <a:p>
            <a:r>
              <a:rPr lang="en-US" sz="2400" dirty="0" smtClean="0"/>
              <a:t>Well-known methods for generating word-</a:t>
            </a:r>
            <a:r>
              <a:rPr lang="en-US" sz="2400" dirty="0" err="1" smtClean="0"/>
              <a:t>embeddings</a:t>
            </a:r>
            <a:endParaRPr lang="en-US" sz="2400" dirty="0" smtClean="0"/>
          </a:p>
          <a:p>
            <a:pPr lvl="1"/>
            <a:r>
              <a:rPr lang="en-US" sz="2000" dirty="0" smtClean="0"/>
              <a:t>Word2Vec (Google)</a:t>
            </a:r>
          </a:p>
          <a:p>
            <a:pPr lvl="1"/>
            <a:r>
              <a:rPr lang="en-US" sz="2000" dirty="0" err="1" smtClean="0"/>
              <a:t>FastText</a:t>
            </a:r>
            <a:r>
              <a:rPr lang="en-US" sz="2000" dirty="0" smtClean="0"/>
              <a:t> (Facebook)</a:t>
            </a:r>
          </a:p>
          <a:p>
            <a:pPr lvl="1"/>
            <a:r>
              <a:rPr lang="en-US" sz="2000" dirty="0" smtClean="0"/>
              <a:t>GLOVE (Stanford U)</a:t>
            </a:r>
            <a:endParaRPr lang="en-US" dirty="0" smtClean="0"/>
          </a:p>
          <a:p>
            <a:pPr lvl="1"/>
            <a:endParaRPr lang="en-US" sz="800" i="1" dirty="0"/>
          </a:p>
          <a:p>
            <a:r>
              <a:rPr lang="en-US" sz="2400" i="1" dirty="0" smtClean="0"/>
              <a:t>Methods used in </a:t>
            </a:r>
            <a:r>
              <a:rPr lang="en-US" sz="2400" i="1" dirty="0" err="1" smtClean="0"/>
              <a:t>Eur</a:t>
            </a:r>
            <a:r>
              <a:rPr lang="en-US" sz="2400" i="1" dirty="0" smtClean="0"/>
              <a:t>-Lex Project</a:t>
            </a:r>
            <a:endParaRPr lang="en-US" sz="1200" i="1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2CF8-0F85-45FC-9C82-D2DDAE9E9E43}" type="slidenum">
              <a:rPr lang="en-ZA" smtClean="0"/>
              <a:t>22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8435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886700" cy="792088"/>
          </a:xfrm>
        </p:spPr>
        <p:txBody>
          <a:bodyPr>
            <a:normAutofit/>
          </a:bodyPr>
          <a:lstStyle/>
          <a:p>
            <a:r>
              <a:rPr lang="fr-BE" sz="4000" b="1" dirty="0" smtClean="0"/>
              <a:t>Word </a:t>
            </a:r>
            <a:r>
              <a:rPr lang="fr-BE" sz="4000" b="1" dirty="0" err="1" smtClean="0"/>
              <a:t>Embeddings</a:t>
            </a:r>
            <a:r>
              <a:rPr lang="fr-BE" sz="4000" b="1" dirty="0" smtClean="0"/>
              <a:t> Plot</a:t>
            </a:r>
            <a:endParaRPr lang="fr-BE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04056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ym typeface="Wingdings" panose="05000000000000000000" pitchFamily="2" charset="2"/>
              </a:rPr>
              <a:t>Vectors (</a:t>
            </a:r>
            <a:r>
              <a:rPr lang="en-US" sz="2000" dirty="0" err="1" smtClean="0">
                <a:sym typeface="Wingdings" panose="05000000000000000000" pitchFamily="2" charset="2"/>
              </a:rPr>
              <a:t>embeddings</a:t>
            </a:r>
            <a:r>
              <a:rPr lang="en-US" sz="2000" dirty="0" smtClean="0">
                <a:sym typeface="Wingdings" panose="05000000000000000000" pitchFamily="2" charset="2"/>
              </a:rPr>
              <a:t>) of similar words are close to each other</a:t>
            </a: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sz="1200" dirty="0">
              <a:sym typeface="Wingdings" panose="05000000000000000000" pitchFamily="2" charset="2"/>
            </a:endParaRPr>
          </a:p>
          <a:p>
            <a:pPr lvl="1"/>
            <a:endParaRPr lang="en-US" sz="1600" dirty="0" smtClean="0">
              <a:sym typeface="Wingdings" panose="05000000000000000000" pitchFamily="2" charset="2"/>
            </a:endParaRPr>
          </a:p>
          <a:p>
            <a:pPr marL="914400" lvl="2" indent="0">
              <a:buNone/>
            </a:pPr>
            <a:endParaRPr lang="en-US" sz="12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800" dirty="0" smtClean="0">
              <a:sym typeface="Wingdings" panose="05000000000000000000" pitchFamily="2" charset="2"/>
            </a:endParaRPr>
          </a:p>
          <a:p>
            <a:endParaRPr lang="en-US" sz="2000" dirty="0" smtClean="0"/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pPr lvl="1"/>
            <a:endParaRPr lang="en-US" sz="1600" dirty="0">
              <a:sym typeface="Wingdings" panose="05000000000000000000" pitchFamily="2" charset="2"/>
            </a:endParaRPr>
          </a:p>
          <a:p>
            <a:pPr lvl="1"/>
            <a:endParaRPr lang="en-US" sz="1600" dirty="0" smtClean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  <a:p>
            <a:endParaRPr lang="en-US" sz="2000" dirty="0" smtClean="0">
              <a:sym typeface="Wingdings" panose="05000000000000000000" pitchFamily="2" charset="2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268760"/>
            <a:ext cx="8784976" cy="54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7886700" cy="939892"/>
          </a:xfrm>
        </p:spPr>
        <p:txBody>
          <a:bodyPr>
            <a:normAutofit/>
          </a:bodyPr>
          <a:lstStyle/>
          <a:p>
            <a:r>
              <a:rPr lang="en-ZA" b="1" dirty="0" smtClean="0"/>
              <a:t>Natural Language Processing (NLP)</a:t>
            </a:r>
            <a:endParaRPr lang="en-Z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0939" y="1052736"/>
            <a:ext cx="8147050" cy="499655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Processing natural language, texts</a:t>
            </a:r>
          </a:p>
          <a:p>
            <a:r>
              <a:rPr lang="en-US" sz="2400" dirty="0" smtClean="0"/>
              <a:t>Machine Learning &amp; Deep Learning</a:t>
            </a:r>
          </a:p>
          <a:p>
            <a:r>
              <a:rPr lang="en-US" sz="2400" dirty="0" smtClean="0"/>
              <a:t>Supervised &amp; unsupervised</a:t>
            </a:r>
          </a:p>
          <a:p>
            <a:endParaRPr lang="en-US" sz="800" dirty="0" smtClean="0"/>
          </a:p>
          <a:p>
            <a:r>
              <a:rPr lang="en-US" sz="2400" dirty="0" smtClean="0"/>
              <a:t>Several sub-tasks</a:t>
            </a:r>
          </a:p>
          <a:p>
            <a:pPr lvl="1"/>
            <a:r>
              <a:rPr lang="en-US" sz="2000" dirty="0" smtClean="0"/>
              <a:t>Part-of-Speech (POS) Tagging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000" dirty="0" smtClean="0"/>
              <a:t>Syntactic</a:t>
            </a:r>
            <a:r>
              <a:rPr lang="en-US" sz="2400" dirty="0" smtClean="0"/>
              <a:t> Parsing</a:t>
            </a:r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2CF8-0F85-45FC-9C82-D2DDAE9E9E43}" type="slidenum">
              <a:rPr lang="en-ZA" smtClean="0"/>
              <a:t>24</a:t>
            </a:fld>
            <a:endParaRPr lang="en-ZA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6" y="4968445"/>
            <a:ext cx="8537896" cy="16537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000"/>
            <a:ext cx="9036496" cy="973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9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886700" cy="994172"/>
          </a:xfrm>
        </p:spPr>
        <p:txBody>
          <a:bodyPr>
            <a:normAutofit/>
          </a:bodyPr>
          <a:lstStyle/>
          <a:p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7798"/>
            <a:ext cx="7886700" cy="390943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End of Part 1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Questions?</a:t>
            </a:r>
            <a:endParaRPr lang="en-US" sz="2300" b="1" dirty="0" smtClean="0"/>
          </a:p>
          <a:p>
            <a:pPr lvl="1"/>
            <a:endParaRPr lang="en-US" dirty="0" smtClean="0">
              <a:solidFill>
                <a:srgbClr val="00707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58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886700" cy="994172"/>
          </a:xfrm>
        </p:spPr>
        <p:txBody>
          <a:bodyPr>
            <a:normAutofit/>
          </a:bodyPr>
          <a:lstStyle/>
          <a:p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7798"/>
            <a:ext cx="7886700" cy="390943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Part 2: </a:t>
            </a:r>
            <a:r>
              <a:rPr lang="en-US" sz="4000" b="1" dirty="0" err="1" smtClean="0"/>
              <a:t>Eur</a:t>
            </a:r>
            <a:r>
              <a:rPr lang="en-US" sz="4000" b="1" dirty="0" smtClean="0"/>
              <a:t>-Lex Machine Learning Project</a:t>
            </a:r>
            <a:endParaRPr lang="en-US" sz="2300" b="1" dirty="0" smtClean="0"/>
          </a:p>
          <a:p>
            <a:pPr lvl="1"/>
            <a:endParaRPr lang="en-US" dirty="0" smtClean="0">
              <a:solidFill>
                <a:srgbClr val="00707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047651"/>
          </a:xfrm>
        </p:spPr>
        <p:txBody>
          <a:bodyPr/>
          <a:lstStyle/>
          <a:p>
            <a:r>
              <a:rPr lang="en-US" b="1" dirty="0" smtClean="0"/>
              <a:t>Project Team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263830" cy="4908203"/>
          </a:xfrm>
        </p:spPr>
        <p:txBody>
          <a:bodyPr>
            <a:normAutofit/>
          </a:bodyPr>
          <a:lstStyle/>
          <a:p>
            <a:r>
              <a:rPr lang="en-US" dirty="0" smtClean="0"/>
              <a:t>Myself</a:t>
            </a:r>
          </a:p>
          <a:p>
            <a:endParaRPr lang="en-US" dirty="0"/>
          </a:p>
          <a:p>
            <a:r>
              <a:rPr lang="en-US" dirty="0" smtClean="0"/>
              <a:t>PhD and Masters researchers at </a:t>
            </a:r>
            <a:r>
              <a:rPr lang="en-US" dirty="0" err="1" smtClean="0"/>
              <a:t>ULiège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345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047651"/>
          </a:xfrm>
        </p:spPr>
        <p:txBody>
          <a:bodyPr/>
          <a:lstStyle/>
          <a:p>
            <a:r>
              <a:rPr lang="en-US" b="1" dirty="0" smtClean="0"/>
              <a:t>EUR-Lex ML Project Overview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263830" cy="490820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Objective</a:t>
            </a:r>
          </a:p>
          <a:p>
            <a:pPr lvl="1"/>
            <a:r>
              <a:rPr lang="en-US" dirty="0" smtClean="0"/>
              <a:t>Automatically analyze given set of EUR-Lex financial sector regulations</a:t>
            </a:r>
          </a:p>
          <a:p>
            <a:pPr lvl="1"/>
            <a:endParaRPr lang="en-US" sz="1500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Identify relevant legal concepts </a:t>
            </a:r>
          </a:p>
          <a:p>
            <a:pPr lvl="1"/>
            <a:r>
              <a:rPr lang="en-US" dirty="0" smtClean="0"/>
              <a:t>Related to supervisory reporting requirements</a:t>
            </a:r>
          </a:p>
          <a:p>
            <a:endParaRPr lang="en-US" sz="1300" dirty="0" smtClean="0"/>
          </a:p>
          <a:p>
            <a:r>
              <a:rPr lang="en-US" dirty="0" smtClean="0"/>
              <a:t>Organize concepts in dictionary</a:t>
            </a:r>
          </a:p>
          <a:p>
            <a:pPr lvl="1"/>
            <a:r>
              <a:rPr lang="en-US" dirty="0" smtClean="0"/>
              <a:t>With references to “where” they occur</a:t>
            </a:r>
          </a:p>
          <a:p>
            <a:pPr lvl="1"/>
            <a:r>
              <a:rPr lang="en-US" dirty="0" smtClean="0"/>
              <a:t>URL, Articles or Section numbers</a:t>
            </a:r>
          </a:p>
          <a:p>
            <a:endParaRPr lang="en-US" sz="1300" dirty="0" smtClean="0"/>
          </a:p>
          <a:p>
            <a:r>
              <a:rPr lang="en-US" dirty="0" smtClean="0"/>
              <a:t>Extract concept definitions</a:t>
            </a:r>
          </a:p>
          <a:p>
            <a:r>
              <a:rPr lang="en-US" dirty="0" smtClean="0"/>
              <a:t>Extracting reporting information</a:t>
            </a:r>
          </a:p>
          <a:p>
            <a:pPr lvl="1"/>
            <a:r>
              <a:rPr lang="en-US" dirty="0" smtClean="0"/>
              <a:t>“banks shall submit their filings to the central authority”</a:t>
            </a:r>
          </a:p>
          <a:p>
            <a:endParaRPr lang="en-US" dirty="0" smtClean="0"/>
          </a:p>
          <a:p>
            <a:r>
              <a:rPr lang="en-US" dirty="0" smtClean="0"/>
              <a:t>Overarching Aim</a:t>
            </a:r>
          </a:p>
          <a:p>
            <a:pPr lvl="1"/>
            <a:r>
              <a:rPr lang="en-US" dirty="0" smtClean="0"/>
              <a:t>Generate supervisory reporting concept dictionary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1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047651"/>
          </a:xfrm>
        </p:spPr>
        <p:txBody>
          <a:bodyPr/>
          <a:lstStyle/>
          <a:p>
            <a:r>
              <a:rPr lang="en-US" b="1" dirty="0" smtClean="0"/>
              <a:t>Methodological Overview</a:t>
            </a:r>
            <a:endParaRPr lang="en-US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268760"/>
            <a:ext cx="8263830" cy="4908203"/>
          </a:xfrm>
        </p:spPr>
        <p:txBody>
          <a:bodyPr>
            <a:normAutofit/>
          </a:bodyPr>
          <a:lstStyle/>
          <a:p>
            <a:r>
              <a:rPr lang="en-US" dirty="0" smtClean="0"/>
              <a:t>Main methods employed</a:t>
            </a:r>
          </a:p>
          <a:p>
            <a:pPr lvl="1"/>
            <a:r>
              <a:rPr lang="en-US" dirty="0" smtClean="0"/>
              <a:t>NLP</a:t>
            </a:r>
          </a:p>
          <a:p>
            <a:pPr lvl="1"/>
            <a:r>
              <a:rPr lang="en-US" dirty="0" smtClean="0"/>
              <a:t>Unsupervised &amp; self-supervised setting</a:t>
            </a:r>
          </a:p>
          <a:p>
            <a:pPr lvl="1"/>
            <a:r>
              <a:rPr lang="en-US" dirty="0" smtClean="0"/>
              <a:t>No annotations available</a:t>
            </a:r>
          </a:p>
          <a:p>
            <a:pPr lvl="1"/>
            <a:r>
              <a:rPr lang="en-US" dirty="0" smtClean="0"/>
              <a:t>Manual annotations not viable (expensive, time-consuming)</a:t>
            </a:r>
          </a:p>
          <a:p>
            <a:pPr lvl="1"/>
            <a:endParaRPr lang="en-US" dirty="0"/>
          </a:p>
          <a:p>
            <a:r>
              <a:rPr lang="en-US" dirty="0" smtClean="0"/>
              <a:t>Implemented in an NLP pipeline</a:t>
            </a:r>
          </a:p>
          <a:p>
            <a:r>
              <a:rPr lang="en-US" dirty="0" smtClean="0"/>
              <a:t>3 main Work Packages (WP)/steps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983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Agenda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7798"/>
            <a:ext cx="7886700" cy="3909434"/>
          </a:xfrm>
        </p:spPr>
        <p:txBody>
          <a:bodyPr>
            <a:normAutofit/>
          </a:bodyPr>
          <a:lstStyle/>
          <a:p>
            <a:r>
              <a:rPr lang="en-US" dirty="0" smtClean="0"/>
              <a:t>Part 1: Laying out the foundations</a:t>
            </a:r>
            <a:endParaRPr lang="en-US" sz="2300" dirty="0" smtClean="0"/>
          </a:p>
          <a:p>
            <a:pPr lvl="1"/>
            <a:r>
              <a:rPr lang="en-US" dirty="0" smtClean="0"/>
              <a:t>Scientific, Technical Background</a:t>
            </a:r>
            <a:endParaRPr lang="en-US" sz="1500" dirty="0" smtClean="0"/>
          </a:p>
          <a:p>
            <a:pPr lvl="1"/>
            <a:endParaRPr lang="en-US" dirty="0" smtClean="0">
              <a:solidFill>
                <a:srgbClr val="00707F"/>
              </a:solidFill>
            </a:endParaRPr>
          </a:p>
          <a:p>
            <a:r>
              <a:rPr lang="en-US" dirty="0" smtClean="0"/>
              <a:t>Part 2: Actual project</a:t>
            </a:r>
          </a:p>
          <a:p>
            <a:pPr lvl="1"/>
            <a:r>
              <a:rPr lang="en-US" dirty="0" smtClean="0"/>
              <a:t>Machine Learning for EUR-Lex Legal Measures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0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Work Packages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7798"/>
            <a:ext cx="7886700" cy="3909434"/>
          </a:xfrm>
        </p:spPr>
        <p:txBody>
          <a:bodyPr>
            <a:normAutofit/>
          </a:bodyPr>
          <a:lstStyle/>
          <a:p>
            <a:r>
              <a:rPr lang="fr-FR" sz="2300" dirty="0" smtClean="0"/>
              <a:t>Data </a:t>
            </a:r>
            <a:r>
              <a:rPr lang="fr-FR" sz="2300" dirty="0" err="1" smtClean="0"/>
              <a:t>Gathering</a:t>
            </a:r>
            <a:endParaRPr lang="fr-FR" sz="2300" dirty="0" smtClean="0"/>
          </a:p>
          <a:p>
            <a:endParaRPr lang="fr-FR" sz="2300" dirty="0" smtClean="0"/>
          </a:p>
          <a:p>
            <a:r>
              <a:rPr lang="fr-FR" sz="2300" dirty="0" smtClean="0"/>
              <a:t>Concept Extraction</a:t>
            </a:r>
            <a:endParaRPr lang="fr-FR" sz="1900" dirty="0" smtClean="0"/>
          </a:p>
          <a:p>
            <a:pPr lvl="1"/>
            <a:endParaRPr lang="fr-FR" sz="1900" dirty="0"/>
          </a:p>
          <a:p>
            <a:r>
              <a:rPr lang="fr-FR" sz="2300" dirty="0" smtClean="0"/>
              <a:t>Relation extraction</a:t>
            </a:r>
          </a:p>
          <a:p>
            <a:pPr lvl="1"/>
            <a:r>
              <a:rPr lang="fr-FR" sz="1900" dirty="0" smtClean="0"/>
              <a:t>Definitions</a:t>
            </a:r>
          </a:p>
          <a:p>
            <a:pPr lvl="1"/>
            <a:r>
              <a:rPr lang="fr-FR" sz="1900" dirty="0" smtClean="0"/>
              <a:t>Report-to</a:t>
            </a:r>
            <a:endParaRPr lang="fr-FR" sz="19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183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WP1: Data Gathering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4968552"/>
          </a:xfrm>
        </p:spPr>
        <p:txBody>
          <a:bodyPr>
            <a:normAutofit/>
          </a:bodyPr>
          <a:lstStyle/>
          <a:p>
            <a:r>
              <a:rPr lang="fr-FR" sz="2300" dirty="0" err="1" smtClean="0"/>
              <a:t>Eur-Lex</a:t>
            </a:r>
            <a:r>
              <a:rPr lang="fr-FR" sz="2300" dirty="0" smtClean="0"/>
              <a:t> </a:t>
            </a:r>
            <a:r>
              <a:rPr lang="fr-FR" sz="2300" dirty="0" err="1" smtClean="0"/>
              <a:t>regulations</a:t>
            </a:r>
            <a:r>
              <a:rPr lang="fr-FR" sz="2300" dirty="0" smtClean="0"/>
              <a:t> </a:t>
            </a:r>
            <a:r>
              <a:rPr lang="fr-FR" sz="2300" dirty="0" err="1" smtClean="0"/>
              <a:t>published</a:t>
            </a:r>
            <a:r>
              <a:rPr lang="fr-FR" sz="2300" dirty="0" smtClean="0"/>
              <a:t> online (HTML)</a:t>
            </a:r>
          </a:p>
          <a:p>
            <a:pPr lvl="1"/>
            <a:r>
              <a:rPr lang="fr-FR" sz="1900" dirty="0" err="1" smtClean="0">
                <a:hlinkClick r:id="rId3"/>
              </a:rPr>
              <a:t>Example</a:t>
            </a:r>
            <a:endParaRPr lang="fr-FR" sz="1900" dirty="0" smtClean="0"/>
          </a:p>
          <a:p>
            <a:pPr lvl="1"/>
            <a:endParaRPr lang="fr-FR" sz="19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4"/>
          <a:stretch>
            <a:fillRect/>
          </a:stretch>
        </p:blipFill>
        <p:spPr>
          <a:xfrm>
            <a:off x="683568" y="1700808"/>
            <a:ext cx="8208912" cy="482453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166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Data Gathering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4968552"/>
          </a:xfrm>
        </p:spPr>
        <p:txBody>
          <a:bodyPr>
            <a:normAutofit/>
          </a:bodyPr>
          <a:lstStyle/>
          <a:p>
            <a:r>
              <a:rPr lang="en-US" sz="2300" dirty="0" smtClean="0"/>
              <a:t>Retrieve online HTML documents</a:t>
            </a:r>
          </a:p>
          <a:p>
            <a:r>
              <a:rPr lang="en-US" sz="2300" dirty="0" smtClean="0"/>
              <a:t>Store documents in local repository</a:t>
            </a:r>
          </a:p>
          <a:p>
            <a:endParaRPr lang="en-US" sz="2300" dirty="0" smtClean="0"/>
          </a:p>
          <a:p>
            <a:r>
              <a:rPr lang="en-US" sz="2300" dirty="0" smtClean="0"/>
              <a:t>Implemented a web-crawler (spider)</a:t>
            </a:r>
          </a:p>
          <a:p>
            <a:pPr lvl="1"/>
            <a:r>
              <a:rPr lang="en-US" sz="1900" dirty="0" smtClean="0"/>
              <a:t>Starts from a predefined URL list (621 for prototype)</a:t>
            </a:r>
          </a:p>
          <a:p>
            <a:pPr lvl="1"/>
            <a:r>
              <a:rPr lang="en-US" sz="1900" dirty="0" smtClean="0"/>
              <a:t>Automatically selects EN version</a:t>
            </a:r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r>
              <a:rPr lang="en-US" sz="1900" dirty="0" smtClean="0"/>
              <a:t>Reads and parses HTML documents</a:t>
            </a:r>
          </a:p>
          <a:p>
            <a:endParaRPr lang="en-US" sz="2300" dirty="0" smtClean="0"/>
          </a:p>
          <a:p>
            <a:r>
              <a:rPr lang="en-US" sz="2300" dirty="0" smtClean="0"/>
              <a:t>Enriches contents with additional meta-data</a:t>
            </a:r>
          </a:p>
          <a:p>
            <a:pPr lvl="1"/>
            <a:r>
              <a:rPr lang="en-US" sz="1900" dirty="0" smtClean="0"/>
              <a:t>Useful for subsequent WP</a:t>
            </a:r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dirty="0" smtClean="0">
              <a:solidFill>
                <a:srgbClr val="00707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4898504" y="2564904"/>
            <a:ext cx="4245496" cy="1049434"/>
            <a:chOff x="4898504" y="2564904"/>
            <a:chExt cx="4245496" cy="10494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504" y="2978917"/>
              <a:ext cx="4245496" cy="635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lèche vers le bas 5"/>
            <p:cNvSpPr/>
            <p:nvPr/>
          </p:nvSpPr>
          <p:spPr>
            <a:xfrm>
              <a:off x="8146108" y="2564904"/>
              <a:ext cx="242316" cy="414013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298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Data Gathering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4744"/>
            <a:ext cx="7886700" cy="4752528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Enriched</a:t>
            </a:r>
            <a:r>
              <a:rPr lang="fr-FR" sz="2400" dirty="0" smtClean="0"/>
              <a:t> HTML contents </a:t>
            </a:r>
            <a:r>
              <a:rPr lang="fr-FR" sz="2400" dirty="0" err="1" smtClean="0"/>
              <a:t>dumped</a:t>
            </a:r>
            <a:r>
              <a:rPr lang="fr-FR" sz="2400" dirty="0" smtClean="0"/>
              <a:t> </a:t>
            </a:r>
            <a:r>
              <a:rPr lang="fr-FR" sz="2400" dirty="0" err="1" smtClean="0"/>
              <a:t>locally</a:t>
            </a:r>
            <a:endParaRPr lang="fr-FR" sz="2400" dirty="0" smtClean="0"/>
          </a:p>
          <a:p>
            <a:r>
              <a:rPr lang="fr-FR" sz="2400" dirty="0" smtClean="0"/>
              <a:t>Plain </a:t>
            </a:r>
            <a:r>
              <a:rPr lang="fr-FR" sz="2400" dirty="0" err="1" smtClean="0"/>
              <a:t>Text</a:t>
            </a:r>
            <a:r>
              <a:rPr lang="fr-FR" sz="2400" dirty="0" smtClean="0"/>
              <a:t> files (.</a:t>
            </a:r>
            <a:r>
              <a:rPr lang="fr-FR" sz="2400" dirty="0" err="1" smtClean="0"/>
              <a:t>txt</a:t>
            </a:r>
            <a:r>
              <a:rPr lang="fr-FR" sz="2400" dirty="0" smtClean="0"/>
              <a:t>)</a:t>
            </a:r>
          </a:p>
          <a:p>
            <a:pPr lvl="1"/>
            <a:r>
              <a:rPr lang="fr-FR" sz="2000" dirty="0" err="1" smtClean="0"/>
              <a:t>Lightweight</a:t>
            </a:r>
            <a:endParaRPr lang="fr-FR" sz="2000" dirty="0" smtClean="0"/>
          </a:p>
          <a:p>
            <a:pPr lvl="1"/>
            <a:r>
              <a:rPr lang="fr-FR" sz="2000" dirty="0" smtClean="0"/>
              <a:t>Portable</a:t>
            </a:r>
          </a:p>
          <a:p>
            <a:pPr lvl="1"/>
            <a:endParaRPr lang="fr-FR" sz="2000" dirty="0"/>
          </a:p>
          <a:p>
            <a:r>
              <a:rPr lang="fr-FR" sz="2400" dirty="0" smtClean="0">
                <a:hlinkClick r:id="rId2" action="ppaction://hlinkfile"/>
              </a:rPr>
              <a:t>Crawled contents in </a:t>
            </a:r>
            <a:r>
              <a:rPr lang="fr-FR" sz="2400" dirty="0" err="1" smtClean="0">
                <a:hlinkClick r:id="rId2" action="ppaction://hlinkfile"/>
              </a:rPr>
              <a:t>text</a:t>
            </a:r>
            <a:r>
              <a:rPr lang="fr-FR" sz="2400" dirty="0" smtClean="0">
                <a:hlinkClick r:id="rId2" action="ppaction://hlinkfile"/>
              </a:rPr>
              <a:t> files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3"/>
          <a:stretch>
            <a:fillRect/>
          </a:stretch>
        </p:blipFill>
        <p:spPr>
          <a:xfrm>
            <a:off x="539552" y="3573016"/>
            <a:ext cx="8424936" cy="309634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379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116632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Data Gathering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1124744"/>
            <a:ext cx="7886700" cy="4824536"/>
          </a:xfrm>
        </p:spPr>
        <p:txBody>
          <a:bodyPr>
            <a:normAutofit/>
          </a:bodyPr>
          <a:lstStyle/>
          <a:p>
            <a:r>
              <a:rPr lang="fr-FR" dirty="0" smtClean="0"/>
              <a:t>Crawler </a:t>
            </a:r>
            <a:r>
              <a:rPr lang="fr-FR" dirty="0" err="1"/>
              <a:t>C</a:t>
            </a:r>
            <a:r>
              <a:rPr lang="fr-FR" dirty="0" err="1" smtClean="0"/>
              <a:t>haracteristics</a:t>
            </a:r>
            <a:endParaRPr lang="fr-FR" dirty="0" smtClean="0"/>
          </a:p>
          <a:p>
            <a:pPr lvl="1"/>
            <a:r>
              <a:rPr lang="fr-FR" dirty="0" smtClean="0"/>
              <a:t>Python </a:t>
            </a:r>
            <a:r>
              <a:rPr lang="fr-FR" dirty="0" err="1" smtClean="0"/>
              <a:t>implementation</a:t>
            </a:r>
            <a:endParaRPr lang="fr-FR" dirty="0" smtClean="0"/>
          </a:p>
          <a:p>
            <a:pPr lvl="1"/>
            <a:r>
              <a:rPr lang="fr-FR" dirty="0" err="1" smtClean="0"/>
              <a:t>Lightweight</a:t>
            </a:r>
            <a:endParaRPr lang="fr-FR" dirty="0" smtClean="0"/>
          </a:p>
          <a:p>
            <a:pPr lvl="1"/>
            <a:r>
              <a:rPr lang="fr-FR" dirty="0" err="1" smtClean="0"/>
              <a:t>Fast</a:t>
            </a:r>
            <a:r>
              <a:rPr lang="fr-FR" dirty="0" smtClean="0"/>
              <a:t> (621 documents </a:t>
            </a:r>
            <a:r>
              <a:rPr lang="fr-FR" dirty="0" err="1" smtClean="0"/>
              <a:t>approx</a:t>
            </a:r>
            <a:r>
              <a:rPr lang="fr-FR" dirty="0" smtClean="0"/>
              <a:t>. 1hr-1.5hr)</a:t>
            </a:r>
          </a:p>
          <a:p>
            <a:pPr lvl="1"/>
            <a:r>
              <a:rPr lang="fr-FR" dirty="0" err="1" smtClean="0"/>
              <a:t>Parses</a:t>
            </a:r>
            <a:r>
              <a:rPr lang="fr-FR" dirty="0" smtClean="0"/>
              <a:t> PDF &amp; HTML</a:t>
            </a:r>
            <a:endParaRPr lang="fr-FR" sz="2000" dirty="0"/>
          </a:p>
          <a:p>
            <a:pPr lvl="1"/>
            <a:endParaRPr lang="fr-FR" sz="1400" dirty="0"/>
          </a:p>
          <a:p>
            <a:pPr lvl="1"/>
            <a:endParaRPr lang="fr-FR" sz="1400" dirty="0"/>
          </a:p>
          <a:p>
            <a:endParaRPr lang="fr-FR" sz="1800" dirty="0"/>
          </a:p>
          <a:p>
            <a:pPr marL="342900" indent="-342900">
              <a:buFont typeface="+mj-lt"/>
              <a:buAutoNum type="arabicPeriod"/>
            </a:pPr>
            <a:endParaRPr lang="fr-FR" sz="1400" dirty="0"/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99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116632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WP2: Concept Extraction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1124744"/>
            <a:ext cx="7886700" cy="482453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Identifying &amp; extracting </a:t>
            </a:r>
            <a:r>
              <a:rPr lang="en-US" sz="2400" b="1" i="1" dirty="0" smtClean="0">
                <a:sym typeface="Wingdings" panose="05000000000000000000" pitchFamily="2" charset="2"/>
              </a:rPr>
              <a:t>relevant legal concepts</a:t>
            </a:r>
            <a:r>
              <a:rPr lang="en-US" sz="2400" dirty="0" smtClean="0">
                <a:sym typeface="Wingdings" panose="05000000000000000000" pitchFamily="2" charset="2"/>
              </a:rPr>
              <a:t> from crawled contents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Concepts linguistically realized as </a:t>
            </a:r>
            <a:r>
              <a:rPr lang="en-US" sz="2400" b="1" i="1" dirty="0" smtClean="0">
                <a:sym typeface="Wingdings" panose="05000000000000000000" pitchFamily="2" charset="2"/>
              </a:rPr>
              <a:t>terms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Single-word: </a:t>
            </a:r>
            <a:r>
              <a:rPr lang="en-US" sz="1800" i="1" dirty="0" smtClean="0">
                <a:sym typeface="Wingdings" panose="05000000000000000000" pitchFamily="2" charset="2"/>
              </a:rPr>
              <a:t>derivative</a:t>
            </a:r>
          </a:p>
          <a:p>
            <a:pPr lvl="1"/>
            <a:r>
              <a:rPr lang="en-US" sz="1800" dirty="0">
                <a:sym typeface="Wingdings" panose="05000000000000000000" pitchFamily="2" charset="2"/>
              </a:rPr>
              <a:t>Multi-word: </a:t>
            </a:r>
            <a:r>
              <a:rPr lang="en-US" sz="1800" i="1" dirty="0">
                <a:sym typeface="Wingdings" panose="05000000000000000000" pitchFamily="2" charset="2"/>
              </a:rPr>
              <a:t>credit </a:t>
            </a:r>
            <a:r>
              <a:rPr lang="en-US" sz="1800" i="1" dirty="0" smtClean="0">
                <a:sym typeface="Wingdings" panose="05000000000000000000" pitchFamily="2" charset="2"/>
              </a:rPr>
              <a:t>derivative </a:t>
            </a:r>
            <a:r>
              <a:rPr lang="en-US" sz="1800" i="1" dirty="0">
                <a:sym typeface="Wingdings" panose="05000000000000000000" pitchFamily="2" charset="2"/>
              </a:rPr>
              <a:t>volume</a:t>
            </a:r>
          </a:p>
          <a:p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NLP </a:t>
            </a:r>
            <a:r>
              <a:rPr lang="en-US" sz="2400" dirty="0">
                <a:sym typeface="Wingdings" panose="05000000000000000000" pitchFamily="2" charset="2"/>
              </a:rPr>
              <a:t>algorithms for Term </a:t>
            </a:r>
            <a:r>
              <a:rPr lang="en-US" sz="2400" dirty="0" smtClean="0">
                <a:sym typeface="Wingdings" panose="05000000000000000000" pitchFamily="2" charset="2"/>
              </a:rPr>
              <a:t>Extraction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Initial approaches </a:t>
            </a: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Linguistic</a:t>
            </a: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Statistical </a:t>
            </a:r>
          </a:p>
          <a:p>
            <a:pPr lvl="1"/>
            <a:r>
              <a:rPr lang="en-US" sz="1600" dirty="0" smtClean="0">
                <a:sym typeface="Wingdings" panose="05000000000000000000" pitchFamily="2" charset="2"/>
              </a:rPr>
              <a:t>(Linguistic &amp; </a:t>
            </a:r>
            <a:r>
              <a:rPr lang="en-US" sz="1600" dirty="0" smtClean="0">
                <a:sym typeface="Wingdings" panose="05000000000000000000" pitchFamily="2" charset="2"/>
              </a:rPr>
              <a:t>Statistical)</a:t>
            </a:r>
            <a:endParaRPr lang="en-US" sz="1400" dirty="0">
              <a:sym typeface="Wingdings" panose="05000000000000000000" pitchFamily="2" charset="2"/>
            </a:endParaRPr>
          </a:p>
          <a:p>
            <a:pPr marL="342900" indent="-342900">
              <a:buFont typeface="+mj-lt"/>
              <a:buAutoNum type="arabicPeriod"/>
            </a:pPr>
            <a:endParaRPr lang="fr-FR" sz="14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950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116632"/>
            <a:ext cx="7886700" cy="792088"/>
          </a:xfrm>
        </p:spPr>
        <p:txBody>
          <a:bodyPr>
            <a:normAutofit/>
          </a:bodyPr>
          <a:lstStyle/>
          <a:p>
            <a:r>
              <a:rPr lang="en-US" b="1" dirty="0" smtClean="0"/>
              <a:t>Concept Extraction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1124744"/>
            <a:ext cx="7886700" cy="4824536"/>
          </a:xfrm>
        </p:spPr>
        <p:txBody>
          <a:bodyPr>
            <a:normAutofit/>
          </a:bodyPr>
          <a:lstStyle/>
          <a:p>
            <a:r>
              <a:rPr lang="fr-FR" sz="2000" dirty="0" err="1" smtClean="0"/>
              <a:t>Linguistic</a:t>
            </a:r>
            <a:r>
              <a:rPr lang="fr-FR" sz="2000" dirty="0" smtClean="0"/>
              <a:t> </a:t>
            </a:r>
            <a:r>
              <a:rPr lang="fr-FR" sz="2000" dirty="0" err="1" smtClean="0"/>
              <a:t>Approach</a:t>
            </a:r>
            <a:endParaRPr lang="fr-FR" sz="2000" dirty="0" smtClean="0"/>
          </a:p>
          <a:p>
            <a:pPr lvl="1"/>
            <a:r>
              <a:rPr lang="fr-FR" sz="1600" dirty="0" err="1" smtClean="0"/>
              <a:t>Terms</a:t>
            </a:r>
            <a:r>
              <a:rPr lang="fr-FR" sz="1600" dirty="0" smtClean="0"/>
              <a:t> are </a:t>
            </a:r>
            <a:r>
              <a:rPr lang="fr-FR" sz="1600" dirty="0" err="1" smtClean="0"/>
              <a:t>sequences</a:t>
            </a:r>
            <a:r>
              <a:rPr lang="fr-FR" sz="1600" dirty="0" smtClean="0"/>
              <a:t> of adjectives </a:t>
            </a:r>
            <a:r>
              <a:rPr lang="fr-FR" sz="1600" dirty="0" err="1" smtClean="0"/>
              <a:t>followed</a:t>
            </a:r>
            <a:r>
              <a:rPr lang="fr-FR" sz="1600" dirty="0" smtClean="0"/>
              <a:t> by </a:t>
            </a:r>
            <a:r>
              <a:rPr lang="fr-FR" sz="1600" dirty="0" err="1" smtClean="0"/>
              <a:t>any</a:t>
            </a:r>
            <a:r>
              <a:rPr lang="fr-FR" sz="1600" dirty="0" smtClean="0"/>
              <a:t> </a:t>
            </a:r>
            <a:r>
              <a:rPr lang="fr-FR" sz="1600" dirty="0" err="1" smtClean="0"/>
              <a:t>number</a:t>
            </a:r>
            <a:r>
              <a:rPr lang="fr-FR" sz="1600" dirty="0" smtClean="0"/>
              <a:t> of </a:t>
            </a:r>
            <a:r>
              <a:rPr lang="fr-FR" sz="1600" dirty="0" err="1" smtClean="0"/>
              <a:t>words</a:t>
            </a:r>
            <a:endParaRPr lang="fr-FR" sz="1600" dirty="0" smtClean="0"/>
          </a:p>
          <a:p>
            <a:pPr lvl="1"/>
            <a:r>
              <a:rPr lang="fr-FR" sz="1600" dirty="0" err="1" smtClean="0"/>
              <a:t>Determine</a:t>
            </a:r>
            <a:r>
              <a:rPr lang="fr-FR" sz="1600" dirty="0" smtClean="0"/>
              <a:t> Part-of-Speech of </a:t>
            </a:r>
            <a:r>
              <a:rPr lang="fr-FR" sz="1600" dirty="0" err="1" smtClean="0"/>
              <a:t>each</a:t>
            </a:r>
            <a:r>
              <a:rPr lang="fr-FR" sz="1600" dirty="0" smtClean="0"/>
              <a:t> </a:t>
            </a:r>
            <a:r>
              <a:rPr lang="fr-FR" sz="1600" dirty="0" err="1" smtClean="0"/>
              <a:t>word</a:t>
            </a:r>
            <a:r>
              <a:rPr lang="fr-FR" sz="1600" dirty="0" smtClean="0"/>
              <a:t> in documents</a:t>
            </a:r>
          </a:p>
          <a:p>
            <a:pPr lvl="1"/>
            <a:endParaRPr lang="fr-FR" sz="1400" dirty="0"/>
          </a:p>
          <a:p>
            <a:pPr lvl="1"/>
            <a:endParaRPr lang="fr-FR" sz="1400" dirty="0" smtClean="0"/>
          </a:p>
          <a:p>
            <a:pPr lvl="1"/>
            <a:endParaRPr lang="fr-FR" sz="1400" dirty="0"/>
          </a:p>
          <a:p>
            <a:pPr lvl="1"/>
            <a:endParaRPr lang="fr-FR" sz="1400" dirty="0" smtClean="0"/>
          </a:p>
          <a:p>
            <a:pPr lvl="1"/>
            <a:endParaRPr lang="fr-FR" sz="1400" dirty="0"/>
          </a:p>
          <a:p>
            <a:r>
              <a:rPr lang="fr-FR" sz="1800" dirty="0" err="1" smtClean="0"/>
              <a:t>T</a:t>
            </a:r>
            <a:r>
              <a:rPr lang="fr-FR" sz="2000" dirty="0" err="1" smtClean="0"/>
              <a:t>erms</a:t>
            </a:r>
            <a:r>
              <a:rPr lang="fr-FR" sz="2000" dirty="0" smtClean="0"/>
              <a:t> </a:t>
            </a:r>
            <a:r>
              <a:rPr lang="fr-FR" sz="2000" dirty="0" err="1" smtClean="0"/>
              <a:t>dectected</a:t>
            </a:r>
            <a:endParaRPr lang="fr-FR" sz="2000" dirty="0" smtClean="0"/>
          </a:p>
          <a:p>
            <a:pPr lvl="1"/>
            <a:r>
              <a:rPr lang="fr-FR" sz="1600" i="1" dirty="0" smtClean="0"/>
              <a:t>Futures and </a:t>
            </a:r>
            <a:r>
              <a:rPr lang="fr-FR" sz="1600" i="1" dirty="0" err="1" smtClean="0"/>
              <a:t>forwads</a:t>
            </a:r>
            <a:endParaRPr lang="fr-FR" sz="1600" i="1" dirty="0" smtClean="0"/>
          </a:p>
          <a:p>
            <a:pPr lvl="1"/>
            <a:r>
              <a:rPr lang="fr-FR" sz="1600" i="1" dirty="0" smtClean="0"/>
              <a:t>Futures</a:t>
            </a:r>
          </a:p>
          <a:p>
            <a:pPr lvl="1"/>
            <a:r>
              <a:rPr lang="fr-FR" sz="1600" i="1" dirty="0" smtClean="0"/>
              <a:t>Swaps</a:t>
            </a:r>
          </a:p>
          <a:p>
            <a:pPr lvl="1"/>
            <a:r>
              <a:rPr lang="fr-FR" sz="1600" i="1" dirty="0" smtClean="0"/>
              <a:t>Securities</a:t>
            </a:r>
          </a:p>
          <a:p>
            <a:pPr lvl="1"/>
            <a:r>
              <a:rPr lang="fr-FR" sz="1600" i="1" dirty="0" err="1" smtClean="0"/>
              <a:t>Counterparty</a:t>
            </a:r>
            <a:r>
              <a:rPr lang="fr-FR" sz="1600" i="1" dirty="0" smtClean="0"/>
              <a:t> (</a:t>
            </a:r>
            <a:r>
              <a:rPr lang="fr-FR" sz="1600" i="1" dirty="0" err="1" smtClean="0"/>
              <a:t>side</a:t>
            </a:r>
            <a:r>
              <a:rPr lang="fr-FR" sz="1600" i="1" dirty="0" smtClean="0"/>
              <a:t>)</a:t>
            </a:r>
          </a:p>
          <a:p>
            <a:pPr lvl="1"/>
            <a:endParaRPr lang="fr-FR" sz="1400" dirty="0"/>
          </a:p>
          <a:p>
            <a:pPr lvl="1"/>
            <a:endParaRPr lang="fr-FR" sz="14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13305"/>
            <a:ext cx="8748464" cy="781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46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116632"/>
            <a:ext cx="7886700" cy="792088"/>
          </a:xfrm>
        </p:spPr>
        <p:txBody>
          <a:bodyPr>
            <a:normAutofit/>
          </a:bodyPr>
          <a:lstStyle/>
          <a:p>
            <a:r>
              <a:rPr lang="en-US" b="1" dirty="0" smtClean="0"/>
              <a:t>Concept Extraction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1124744"/>
            <a:ext cx="7886700" cy="4824536"/>
          </a:xfrm>
        </p:spPr>
        <p:txBody>
          <a:bodyPr>
            <a:normAutofit/>
          </a:bodyPr>
          <a:lstStyle/>
          <a:p>
            <a:r>
              <a:rPr lang="fr-FR" sz="2000" dirty="0" err="1" smtClean="0"/>
              <a:t>Statistical</a:t>
            </a:r>
            <a:r>
              <a:rPr lang="fr-FR" sz="2000" dirty="0" smtClean="0"/>
              <a:t> </a:t>
            </a:r>
            <a:r>
              <a:rPr lang="fr-FR" sz="2000" dirty="0" err="1" smtClean="0"/>
              <a:t>Approach</a:t>
            </a:r>
            <a:endParaRPr lang="fr-FR" sz="2000" dirty="0" smtClean="0"/>
          </a:p>
          <a:p>
            <a:r>
              <a:rPr lang="fr-FR" sz="2000" dirty="0" err="1" smtClean="0"/>
              <a:t>Terms</a:t>
            </a:r>
            <a:r>
              <a:rPr lang="fr-FR" sz="2000" dirty="0" smtClean="0"/>
              <a:t> </a:t>
            </a:r>
            <a:r>
              <a:rPr lang="fr-FR" sz="2000" dirty="0" err="1" smtClean="0"/>
              <a:t>detected</a:t>
            </a:r>
            <a:r>
              <a:rPr lang="fr-FR" sz="2000" dirty="0" smtClean="0"/>
              <a:t> </a:t>
            </a:r>
            <a:r>
              <a:rPr lang="fr-FR" sz="2000" dirty="0" err="1" smtClean="0"/>
              <a:t>according</a:t>
            </a:r>
            <a:r>
              <a:rPr lang="fr-FR" sz="2000" dirty="0" smtClean="0"/>
              <a:t> to</a:t>
            </a:r>
          </a:p>
          <a:p>
            <a:pPr lvl="1"/>
            <a:r>
              <a:rPr lang="fr-FR" sz="1600" dirty="0" smtClean="0"/>
              <a:t>Occurrence </a:t>
            </a:r>
            <a:r>
              <a:rPr lang="fr-FR" sz="1600" dirty="0" err="1" smtClean="0"/>
              <a:t>frequencies</a:t>
            </a:r>
            <a:r>
              <a:rPr lang="fr-FR" sz="1600" dirty="0" smtClean="0"/>
              <a:t> </a:t>
            </a:r>
            <a:r>
              <a:rPr lang="fr-FR" sz="1600" dirty="0" smtClean="0"/>
              <a:t>/</a:t>
            </a:r>
            <a:r>
              <a:rPr lang="fr-FR" sz="1600" dirty="0" err="1" smtClean="0"/>
              <a:t>probabilities</a:t>
            </a:r>
            <a:r>
              <a:rPr lang="fr-FR" sz="1600" dirty="0" smtClean="0"/>
              <a:t> (single-</a:t>
            </a:r>
            <a:r>
              <a:rPr lang="fr-FR" sz="1600" dirty="0" err="1" smtClean="0"/>
              <a:t>word</a:t>
            </a:r>
            <a:r>
              <a:rPr lang="fr-FR" sz="1600" dirty="0" smtClean="0"/>
              <a:t> </a:t>
            </a:r>
            <a:r>
              <a:rPr lang="fr-FR" sz="1600" dirty="0" err="1" smtClean="0"/>
              <a:t>terms</a:t>
            </a:r>
            <a:r>
              <a:rPr lang="fr-FR" sz="1600" dirty="0" smtClean="0"/>
              <a:t>)</a:t>
            </a:r>
          </a:p>
          <a:p>
            <a:pPr lvl="1"/>
            <a:r>
              <a:rPr lang="fr-FR" sz="1600" dirty="0" err="1" smtClean="0"/>
              <a:t>Co-occurrence</a:t>
            </a:r>
            <a:r>
              <a:rPr lang="fr-FR" sz="1600" dirty="0" smtClean="0"/>
              <a:t> </a:t>
            </a:r>
            <a:r>
              <a:rPr lang="fr-FR" sz="1600" dirty="0" err="1" smtClean="0"/>
              <a:t>frequencies</a:t>
            </a:r>
            <a:r>
              <a:rPr lang="fr-FR" sz="1600" dirty="0" smtClean="0"/>
              <a:t>/</a:t>
            </a:r>
            <a:r>
              <a:rPr lang="fr-FR" sz="1600" dirty="0" err="1" smtClean="0"/>
              <a:t>probabilities</a:t>
            </a:r>
            <a:r>
              <a:rPr lang="fr-FR" sz="1600" dirty="0" smtClean="0"/>
              <a:t> (multi-</a:t>
            </a:r>
            <a:r>
              <a:rPr lang="fr-FR" sz="1600" dirty="0" err="1" smtClean="0"/>
              <a:t>word</a:t>
            </a:r>
            <a:r>
              <a:rPr lang="fr-FR" sz="1600" dirty="0" smtClean="0"/>
              <a:t> </a:t>
            </a:r>
            <a:r>
              <a:rPr lang="fr-FR" sz="1600" dirty="0" err="1" smtClean="0"/>
              <a:t>terms</a:t>
            </a:r>
            <a:r>
              <a:rPr lang="fr-FR" sz="1600" dirty="0"/>
              <a:t>)</a:t>
            </a:r>
            <a:r>
              <a:rPr lang="fr-FR" sz="1600" dirty="0" smtClean="0"/>
              <a:t> </a:t>
            </a:r>
          </a:p>
          <a:p>
            <a:endParaRPr lang="fr-FR" sz="1800" dirty="0" smtClean="0"/>
          </a:p>
          <a:p>
            <a:r>
              <a:rPr lang="fr-FR" sz="2000" dirty="0" err="1" smtClean="0"/>
              <a:t>Numerous</a:t>
            </a:r>
            <a:r>
              <a:rPr lang="fr-FR" sz="2000" dirty="0" smtClean="0"/>
              <a:t> </a:t>
            </a:r>
            <a:r>
              <a:rPr lang="fr-FR" sz="2000" dirty="0" err="1" smtClean="0"/>
              <a:t>statistical</a:t>
            </a:r>
            <a:r>
              <a:rPr lang="fr-FR" sz="2000" dirty="0" smtClean="0"/>
              <a:t> </a:t>
            </a:r>
            <a:r>
              <a:rPr lang="fr-FR" sz="2000" dirty="0" err="1" smtClean="0"/>
              <a:t>measures</a:t>
            </a:r>
            <a:endParaRPr lang="fr-FR" sz="2000" dirty="0" smtClean="0"/>
          </a:p>
          <a:p>
            <a:pPr lvl="1"/>
            <a:r>
              <a:rPr lang="fr-FR" sz="1600" dirty="0" err="1" smtClean="0"/>
              <a:t>Mutual</a:t>
            </a:r>
            <a:r>
              <a:rPr lang="fr-FR" sz="1600" dirty="0" smtClean="0"/>
              <a:t> Information </a:t>
            </a:r>
          </a:p>
          <a:p>
            <a:pPr lvl="1"/>
            <a:r>
              <a:rPr lang="fr-FR" sz="1600" dirty="0" smtClean="0"/>
              <a:t>Chi-square</a:t>
            </a:r>
          </a:p>
          <a:p>
            <a:pPr lvl="1"/>
            <a:endParaRPr lang="fr-FR" sz="1400" dirty="0"/>
          </a:p>
          <a:p>
            <a:r>
              <a:rPr lang="fr-FR" sz="1800" dirty="0" smtClean="0"/>
              <a:t>Good </a:t>
            </a:r>
            <a:r>
              <a:rPr lang="fr-FR" sz="1800" dirty="0" err="1" smtClean="0"/>
              <a:t>results</a:t>
            </a:r>
            <a:r>
              <a:rPr lang="fr-FR" sz="1800" dirty="0" smtClean="0"/>
              <a:t> for 2 or 3-word </a:t>
            </a:r>
            <a:r>
              <a:rPr lang="fr-FR" sz="1800" dirty="0" err="1" smtClean="0"/>
              <a:t>terms</a:t>
            </a:r>
            <a:endParaRPr lang="fr-FR" sz="1800" dirty="0" smtClean="0"/>
          </a:p>
          <a:p>
            <a:pPr lvl="1"/>
            <a:endParaRPr lang="fr-FR" sz="1000" dirty="0"/>
          </a:p>
          <a:p>
            <a:pPr lvl="1"/>
            <a:endParaRPr lang="fr-FR" sz="14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02632"/>
            <a:ext cx="3677380" cy="2636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9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-171400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Concept Extraction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980728"/>
            <a:ext cx="7886700" cy="4968552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Several</a:t>
            </a:r>
            <a:r>
              <a:rPr lang="fr-FR" dirty="0" smtClean="0"/>
              <a:t> challenges </a:t>
            </a:r>
            <a:r>
              <a:rPr lang="fr-FR" dirty="0" err="1" smtClean="0"/>
              <a:t>posed</a:t>
            </a:r>
            <a:r>
              <a:rPr lang="fr-FR" dirty="0" smtClean="0"/>
              <a:t> by </a:t>
            </a:r>
            <a:r>
              <a:rPr lang="fr-FR" dirty="0" err="1" smtClean="0"/>
              <a:t>Eur-Lex</a:t>
            </a:r>
            <a:r>
              <a:rPr lang="fr-FR" dirty="0" smtClean="0"/>
              <a:t> </a:t>
            </a:r>
            <a:r>
              <a:rPr lang="fr-FR" dirty="0" err="1" smtClean="0"/>
              <a:t>project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err="1" smtClean="0"/>
              <a:t>Terms</a:t>
            </a:r>
            <a:r>
              <a:rPr lang="fr-FR" dirty="0" smtClean="0"/>
              <a:t> not </a:t>
            </a:r>
            <a:r>
              <a:rPr lang="fr-FR" dirty="0" err="1" smtClean="0"/>
              <a:t>restricted</a:t>
            </a:r>
            <a:r>
              <a:rPr lang="fr-FR" dirty="0" smtClean="0"/>
              <a:t> to adjectives and </a:t>
            </a:r>
            <a:r>
              <a:rPr lang="fr-FR" dirty="0" err="1" smtClean="0"/>
              <a:t>nouns</a:t>
            </a:r>
            <a:endParaRPr lang="fr-FR" dirty="0" smtClean="0"/>
          </a:p>
          <a:p>
            <a:endParaRPr lang="fr-FR" sz="800" dirty="0" smtClean="0"/>
          </a:p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smtClean="0"/>
              <a:t>long </a:t>
            </a:r>
            <a:r>
              <a:rPr lang="fr-FR" dirty="0" err="1" smtClean="0"/>
              <a:t>terms</a:t>
            </a:r>
            <a:endParaRPr lang="fr-FR" dirty="0" smtClean="0"/>
          </a:p>
          <a:p>
            <a:pPr lvl="1"/>
            <a:r>
              <a:rPr lang="fr-FR" dirty="0" err="1" smtClean="0"/>
              <a:t>Composed</a:t>
            </a:r>
            <a:r>
              <a:rPr lang="fr-FR" dirty="0" smtClean="0"/>
              <a:t> of &gt; 4 </a:t>
            </a:r>
            <a:r>
              <a:rPr lang="fr-FR" dirty="0" err="1" smtClean="0"/>
              <a:t>words</a:t>
            </a:r>
            <a:endParaRPr lang="fr-FR" dirty="0" smtClean="0"/>
          </a:p>
          <a:p>
            <a:pPr lvl="1"/>
            <a:r>
              <a:rPr lang="en-US" sz="2000" dirty="0" smtClean="0"/>
              <a:t>“</a:t>
            </a:r>
            <a:r>
              <a:rPr lang="en-US" sz="2000" dirty="0"/>
              <a:t>Financial assets designated at fair value through profit or loss</a:t>
            </a:r>
            <a:r>
              <a:rPr lang="en-US" sz="2000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Valid </a:t>
            </a:r>
            <a:r>
              <a:rPr lang="en-US" dirty="0" smtClean="0"/>
              <a:t>terms with low frequency/probability</a:t>
            </a:r>
          </a:p>
          <a:p>
            <a:endParaRPr lang="en-US" dirty="0"/>
          </a:p>
          <a:p>
            <a:r>
              <a:rPr lang="en-US" dirty="0" smtClean="0"/>
              <a:t>Annotated data/examples unavailable</a:t>
            </a:r>
          </a:p>
          <a:p>
            <a:pPr lvl="1"/>
            <a:r>
              <a:rPr lang="en-US" dirty="0" smtClean="0"/>
              <a:t>Require unsupervised approaches</a:t>
            </a:r>
          </a:p>
          <a:p>
            <a:endParaRPr lang="fr-FR" sz="1800" dirty="0" smtClean="0"/>
          </a:p>
          <a:p>
            <a:pPr lvl="1"/>
            <a:endParaRPr lang="fr-FR" sz="2000" dirty="0"/>
          </a:p>
          <a:p>
            <a:pPr marL="342900" indent="-342900">
              <a:buFont typeface="+mj-lt"/>
              <a:buAutoNum type="arabicPeriod"/>
            </a:pPr>
            <a:endParaRPr lang="fr-FR" sz="1400" dirty="0"/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55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-171400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Concept Extraction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980728"/>
            <a:ext cx="7886700" cy="496855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Implemented novel, unsupervised Term Extraction algorithm</a:t>
            </a:r>
          </a:p>
          <a:p>
            <a:pPr lvl="1"/>
            <a:endParaRPr lang="en-US" sz="2000" dirty="0" smtClean="0"/>
          </a:p>
          <a:p>
            <a:r>
              <a:rPr lang="en-US" dirty="0" smtClean="0"/>
              <a:t>Dynamic frequency threshold, t</a:t>
            </a:r>
          </a:p>
          <a:p>
            <a:pPr lvl="1"/>
            <a:r>
              <a:rPr lang="en-US" dirty="0" smtClean="0"/>
              <a:t>Varies depending on the document length</a:t>
            </a:r>
          </a:p>
          <a:p>
            <a:pPr lvl="1"/>
            <a:r>
              <a:rPr lang="en-US" dirty="0" smtClean="0"/>
              <a:t>Terms with frequency &lt; t are discarded</a:t>
            </a:r>
          </a:p>
          <a:p>
            <a:pPr lvl="1"/>
            <a:endParaRPr lang="en-US" dirty="0"/>
          </a:p>
          <a:p>
            <a:r>
              <a:rPr lang="en-US" dirty="0" smtClean="0"/>
              <a:t>Keep tracks of terms’ positions in document</a:t>
            </a:r>
          </a:p>
          <a:p>
            <a:pPr lvl="1"/>
            <a:r>
              <a:rPr lang="en-US" dirty="0" smtClean="0"/>
              <a:t>Article, section, annex numbers</a:t>
            </a:r>
          </a:p>
          <a:p>
            <a:pPr lvl="1"/>
            <a:r>
              <a:rPr lang="en-US" dirty="0" smtClean="0"/>
              <a:t>Character positions (in progress)</a:t>
            </a:r>
            <a:endParaRPr lang="en-US" sz="14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500" dirty="0" smtClean="0"/>
          </a:p>
          <a:p>
            <a:pPr lvl="1"/>
            <a:endParaRPr lang="en-US" dirty="0" smtClean="0">
              <a:solidFill>
                <a:srgbClr val="00707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0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886700" cy="994172"/>
          </a:xfrm>
        </p:spPr>
        <p:txBody>
          <a:bodyPr>
            <a:normAutofit/>
          </a:bodyPr>
          <a:lstStyle/>
          <a:p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7798"/>
            <a:ext cx="7886700" cy="390943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Part 1: Laying out the Foundations</a:t>
            </a:r>
            <a:endParaRPr lang="en-US" sz="2300" b="1" dirty="0" smtClean="0"/>
          </a:p>
          <a:p>
            <a:pPr lvl="1"/>
            <a:endParaRPr lang="en-US" dirty="0" smtClean="0">
              <a:solidFill>
                <a:srgbClr val="00707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0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-171400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Concept Extraction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692696"/>
            <a:ext cx="7886700" cy="52565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 Input to Algorithm (crawled HTML in txt format)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500" dirty="0" smtClean="0"/>
          </a:p>
          <a:p>
            <a:pPr lvl="1"/>
            <a:endParaRPr lang="en-US" dirty="0" smtClean="0">
              <a:solidFill>
                <a:srgbClr val="00707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4000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3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116632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Concept Extraction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1124744"/>
            <a:ext cx="7886700" cy="4824536"/>
          </a:xfrm>
        </p:spPr>
        <p:txBody>
          <a:bodyPr>
            <a:normAutofit/>
          </a:bodyPr>
          <a:lstStyle/>
          <a:p>
            <a:pPr lvl="1"/>
            <a:endParaRPr lang="fr-FR" sz="2000" dirty="0"/>
          </a:p>
          <a:p>
            <a:pPr marL="342900" indent="-342900">
              <a:buFont typeface="+mj-lt"/>
              <a:buAutoNum type="arabicPeriod"/>
            </a:pPr>
            <a:endParaRPr lang="fr-FR" sz="1400" dirty="0"/>
          </a:p>
          <a:p>
            <a:endParaRPr lang="fr-FR" sz="1800" dirty="0"/>
          </a:p>
          <a:p>
            <a:endParaRPr lang="fr-FR" sz="1800" dirty="0"/>
          </a:p>
          <a:p>
            <a:pPr lvl="1"/>
            <a:endParaRPr lang="fr-FR" sz="1500" dirty="0"/>
          </a:p>
          <a:p>
            <a:pPr lvl="1"/>
            <a:endParaRPr lang="fr-FR" dirty="0" smtClean="0">
              <a:solidFill>
                <a:srgbClr val="00707F"/>
              </a:solidFill>
            </a:endParaRP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7704856" cy="129614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059832" y="2924944"/>
            <a:ext cx="2558653" cy="29523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903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-85452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Concept Extraction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1052736"/>
            <a:ext cx="7886700" cy="525658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Algorithm’s Characteristics</a:t>
            </a:r>
          </a:p>
          <a:p>
            <a:pPr lvl="1"/>
            <a:r>
              <a:rPr lang="en-US" sz="2800" dirty="0" smtClean="0"/>
              <a:t>Implemented in Python</a:t>
            </a:r>
          </a:p>
          <a:p>
            <a:pPr lvl="1"/>
            <a:r>
              <a:rPr lang="en-US" sz="2800" dirty="0" smtClean="0"/>
              <a:t>Lightweight, easy to install</a:t>
            </a:r>
          </a:p>
          <a:p>
            <a:pPr lvl="1"/>
            <a:r>
              <a:rPr lang="en-US" sz="2800" dirty="0" smtClean="0"/>
              <a:t>Efficient</a:t>
            </a:r>
          </a:p>
          <a:p>
            <a:pPr lvl="2"/>
            <a:r>
              <a:rPr lang="en-US" dirty="0" smtClean="0"/>
              <a:t>Uses </a:t>
            </a:r>
            <a:r>
              <a:rPr lang="en-US" dirty="0" err="1" smtClean="0"/>
              <a:t>memoization</a:t>
            </a:r>
            <a:endParaRPr lang="en-US" dirty="0" smtClean="0"/>
          </a:p>
          <a:p>
            <a:pPr lvl="2"/>
            <a:r>
              <a:rPr lang="en-US" dirty="0" smtClean="0"/>
              <a:t>~35 000 characters analyzed per second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500" dirty="0" smtClean="0"/>
          </a:p>
          <a:p>
            <a:pPr lvl="1"/>
            <a:endParaRPr lang="en-US" dirty="0" smtClean="0">
              <a:solidFill>
                <a:srgbClr val="00707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8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130572"/>
            <a:ext cx="7886700" cy="994172"/>
          </a:xfrm>
        </p:spPr>
        <p:txBody>
          <a:bodyPr>
            <a:noAutofit/>
          </a:bodyPr>
          <a:lstStyle/>
          <a:p>
            <a:r>
              <a:rPr lang="en-US" b="1" dirty="0" smtClean="0"/>
              <a:t>WP3: Semantic Relationship Extraction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128044" cy="5256584"/>
          </a:xfrm>
        </p:spPr>
        <p:txBody>
          <a:bodyPr>
            <a:normAutofit/>
          </a:bodyPr>
          <a:lstStyle/>
          <a:p>
            <a:r>
              <a:rPr lang="en-US" sz="2400" strike="sngStrike" dirty="0" smtClean="0"/>
              <a:t>Data gathering</a:t>
            </a:r>
          </a:p>
          <a:p>
            <a:r>
              <a:rPr lang="en-US" sz="2400" strike="sngStrike" dirty="0" smtClean="0"/>
              <a:t>Identifying concepts (terms) &amp; positions</a:t>
            </a:r>
          </a:p>
          <a:p>
            <a:r>
              <a:rPr lang="en-US" sz="2400" dirty="0" smtClean="0"/>
              <a:t>Extracting</a:t>
            </a:r>
            <a:endParaRPr lang="en-US" sz="2400" dirty="0" smtClean="0"/>
          </a:p>
          <a:p>
            <a:pPr lvl="1"/>
            <a:r>
              <a:rPr lang="en-US" sz="2000" dirty="0" smtClean="0"/>
              <a:t>Concepts’ definitions</a:t>
            </a:r>
          </a:p>
          <a:p>
            <a:pPr lvl="1"/>
            <a:r>
              <a:rPr lang="en-US" sz="2000" dirty="0" smtClean="0"/>
              <a:t>Reporting information </a:t>
            </a:r>
            <a:r>
              <a:rPr lang="en-US" sz="2000" i="1" dirty="0" smtClean="0"/>
              <a:t>(concept A shall submit to concept B…”)</a:t>
            </a:r>
          </a:p>
          <a:p>
            <a:endParaRPr lang="en-US" sz="2400" dirty="0" smtClean="0"/>
          </a:p>
          <a:p>
            <a:r>
              <a:rPr lang="en-US" sz="2400" dirty="0" smtClean="0"/>
              <a:t>Semantic Relationship Extraction in NLP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No annotated data for current project</a:t>
            </a:r>
          </a:p>
          <a:p>
            <a:r>
              <a:rPr lang="en-US" sz="2400" dirty="0" smtClean="0"/>
              <a:t>Devise </a:t>
            </a:r>
            <a:r>
              <a:rPr lang="en-US" sz="2400" dirty="0" smtClean="0"/>
              <a:t>unsupervised </a:t>
            </a:r>
            <a:r>
              <a:rPr lang="en-US" sz="2400" dirty="0" smtClean="0"/>
              <a:t>methods</a:t>
            </a:r>
            <a:endParaRPr lang="en-US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500" dirty="0" smtClean="0"/>
          </a:p>
          <a:p>
            <a:pPr lvl="1"/>
            <a:endParaRPr lang="en-US" dirty="0" smtClean="0">
              <a:solidFill>
                <a:srgbClr val="00707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44624"/>
            <a:ext cx="7886700" cy="994172"/>
          </a:xfrm>
        </p:spPr>
        <p:txBody>
          <a:bodyPr>
            <a:noAutofit/>
          </a:bodyPr>
          <a:lstStyle/>
          <a:p>
            <a:r>
              <a:rPr lang="en-US" b="1" dirty="0" smtClean="0"/>
              <a:t>Semantic Relationship Extraction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128044" cy="52565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Extracting Concepts’ Definitions</a:t>
            </a:r>
          </a:p>
          <a:p>
            <a:r>
              <a:rPr lang="en-US" sz="2400" dirty="0" smtClean="0"/>
              <a:t>Various lexical patterns to express definitions</a:t>
            </a:r>
          </a:p>
          <a:p>
            <a:pPr lvl="1"/>
            <a:r>
              <a:rPr lang="en-US" sz="2000" b="1" i="1" dirty="0" smtClean="0"/>
              <a:t>“</a:t>
            </a:r>
            <a:r>
              <a:rPr lang="en-US" sz="2000" dirty="0"/>
              <a:t>In the new regulation assets </a:t>
            </a:r>
            <a:r>
              <a:rPr lang="en-US" sz="2000" b="1" i="1" u="sng" dirty="0">
                <a:solidFill>
                  <a:schemeClr val="accent1"/>
                </a:solidFill>
              </a:rPr>
              <a:t>is defined as</a:t>
            </a:r>
            <a:r>
              <a:rPr lang="en-US" sz="2000" dirty="0"/>
              <a:t> properties…”</a:t>
            </a:r>
          </a:p>
          <a:p>
            <a:pPr lvl="1"/>
            <a:r>
              <a:rPr lang="en-US" sz="2000" dirty="0"/>
              <a:t>“The regulation </a:t>
            </a:r>
            <a:r>
              <a:rPr lang="en-US" sz="2000" b="1" i="1" u="sng" dirty="0">
                <a:solidFill>
                  <a:schemeClr val="accent1"/>
                </a:solidFill>
              </a:rPr>
              <a:t>refer to </a:t>
            </a:r>
            <a:r>
              <a:rPr lang="en-US" sz="2000" dirty="0"/>
              <a:t>derivatives as products…”</a:t>
            </a:r>
          </a:p>
          <a:p>
            <a:pPr lvl="1"/>
            <a:r>
              <a:rPr lang="en-US" sz="2000" dirty="0"/>
              <a:t>“Counterparty </a:t>
            </a:r>
            <a:r>
              <a:rPr lang="en-US" sz="2000" b="1" i="1" u="sng" dirty="0">
                <a:solidFill>
                  <a:schemeClr val="accent1"/>
                </a:solidFill>
              </a:rPr>
              <a:t>is specified </a:t>
            </a:r>
            <a:r>
              <a:rPr lang="en-US" sz="2000" dirty="0"/>
              <a:t>in the regulation </a:t>
            </a:r>
            <a:r>
              <a:rPr lang="en-US" sz="2000" b="1" i="1" u="sng" dirty="0">
                <a:solidFill>
                  <a:schemeClr val="accent1"/>
                </a:solidFill>
              </a:rPr>
              <a:t>as </a:t>
            </a:r>
            <a:r>
              <a:rPr lang="en-US" sz="2000" dirty="0"/>
              <a:t>…”</a:t>
            </a:r>
          </a:p>
          <a:p>
            <a:endParaRPr lang="en-US" sz="2400" dirty="0"/>
          </a:p>
          <a:p>
            <a:r>
              <a:rPr lang="en-US" sz="2400" dirty="0" smtClean="0"/>
              <a:t>Challenge: </a:t>
            </a:r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earn </a:t>
            </a:r>
            <a:r>
              <a:rPr lang="en-US" sz="2000" dirty="0" smtClean="0"/>
              <a:t>how definitions are expressed in documents automatically</a:t>
            </a:r>
          </a:p>
          <a:p>
            <a:pPr lvl="1"/>
            <a:r>
              <a:rPr lang="en-US" sz="2000" dirty="0" smtClean="0"/>
              <a:t>Unsupervised fashion</a:t>
            </a:r>
          </a:p>
          <a:p>
            <a:endParaRPr lang="en-US" sz="2400" dirty="0" smtClean="0"/>
          </a:p>
          <a:p>
            <a:r>
              <a:rPr lang="en-US" sz="2400" dirty="0" smtClean="0"/>
              <a:t>Solution: Word </a:t>
            </a:r>
            <a:r>
              <a:rPr lang="en-US" sz="2400" dirty="0" err="1" smtClean="0"/>
              <a:t>Embeddings</a:t>
            </a:r>
            <a:endParaRPr lang="en-US" sz="2400" dirty="0" smtClean="0"/>
          </a:p>
          <a:p>
            <a:endParaRPr lang="en-US" sz="20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500" dirty="0" smtClean="0"/>
          </a:p>
          <a:p>
            <a:pPr lvl="1"/>
            <a:endParaRPr lang="en-US" dirty="0" smtClean="0">
              <a:solidFill>
                <a:srgbClr val="00707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0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44624"/>
            <a:ext cx="7886700" cy="994172"/>
          </a:xfrm>
        </p:spPr>
        <p:txBody>
          <a:bodyPr>
            <a:noAutofit/>
          </a:bodyPr>
          <a:lstStyle/>
          <a:p>
            <a:r>
              <a:rPr lang="en-US" b="1" dirty="0" smtClean="0"/>
              <a:t>Extracting Definitions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128044" cy="5328592"/>
          </a:xfrm>
        </p:spPr>
        <p:txBody>
          <a:bodyPr>
            <a:normAutofit/>
          </a:bodyPr>
          <a:lstStyle/>
          <a:p>
            <a:r>
              <a:rPr lang="en-US" dirty="0" smtClean="0"/>
              <a:t>Word embedding	</a:t>
            </a:r>
          </a:p>
          <a:p>
            <a:pPr lvl="1"/>
            <a:r>
              <a:rPr lang="en-US" dirty="0" smtClean="0"/>
              <a:t>Low dimensional vector representation of words</a:t>
            </a:r>
          </a:p>
          <a:p>
            <a:pPr lvl="1"/>
            <a:r>
              <a:rPr lang="en-US" dirty="0" smtClean="0"/>
              <a:t>Vectors inherently captures semantic information</a:t>
            </a:r>
          </a:p>
          <a:p>
            <a:pPr lvl="1"/>
            <a:r>
              <a:rPr lang="en-US" dirty="0" smtClean="0"/>
              <a:t>Generated via </a:t>
            </a:r>
            <a:r>
              <a:rPr lang="en-US" dirty="0" smtClean="0"/>
              <a:t>neural </a:t>
            </a:r>
            <a:r>
              <a:rPr lang="en-US" dirty="0" smtClean="0"/>
              <a:t>networks</a:t>
            </a:r>
          </a:p>
          <a:p>
            <a:pPr lvl="2"/>
            <a:r>
              <a:rPr lang="en-US" dirty="0" smtClean="0"/>
              <a:t>E.g. Predict word given its contexts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6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116632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Extracting Definitions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1124744"/>
            <a:ext cx="7886700" cy="4824536"/>
          </a:xfrm>
        </p:spPr>
        <p:txBody>
          <a:bodyPr>
            <a:normAutofit/>
          </a:bodyPr>
          <a:lstStyle/>
          <a:p>
            <a:r>
              <a:rPr lang="en-US" dirty="0" smtClean="0"/>
              <a:t>Investigated different methods</a:t>
            </a:r>
          </a:p>
          <a:p>
            <a:pPr lvl="1"/>
            <a:r>
              <a:rPr lang="en-US" dirty="0" smtClean="0"/>
              <a:t>Word2Vec (Google)</a:t>
            </a:r>
          </a:p>
          <a:p>
            <a:pPr lvl="1"/>
            <a:r>
              <a:rPr lang="en-US" dirty="0" err="1" smtClean="0"/>
              <a:t>FastText</a:t>
            </a:r>
            <a:r>
              <a:rPr lang="en-US" dirty="0" smtClean="0"/>
              <a:t> (Facebook)</a:t>
            </a:r>
          </a:p>
          <a:p>
            <a:pPr lvl="1"/>
            <a:r>
              <a:rPr lang="en-US" dirty="0" err="1" smtClean="0"/>
              <a:t>GLoVE</a:t>
            </a:r>
            <a:r>
              <a:rPr lang="en-US" dirty="0" smtClean="0"/>
              <a:t> (U. Stanford)</a:t>
            </a:r>
          </a:p>
          <a:p>
            <a:endParaRPr lang="en-US" dirty="0" smtClean="0"/>
          </a:p>
          <a:p>
            <a:r>
              <a:rPr lang="en-US" dirty="0" smtClean="0"/>
              <a:t>Generate word </a:t>
            </a:r>
            <a:r>
              <a:rPr lang="en-US" dirty="0" err="1" smtClean="0"/>
              <a:t>embeddings</a:t>
            </a:r>
            <a:r>
              <a:rPr lang="en-US" dirty="0" smtClean="0"/>
              <a:t> for words from</a:t>
            </a:r>
          </a:p>
          <a:p>
            <a:pPr lvl="1"/>
            <a:r>
              <a:rPr lang="en-US" dirty="0"/>
              <a:t>Google news</a:t>
            </a:r>
          </a:p>
          <a:p>
            <a:pPr lvl="1"/>
            <a:r>
              <a:rPr lang="en-US" dirty="0" smtClean="0"/>
              <a:t>Wikipedia</a:t>
            </a:r>
          </a:p>
          <a:p>
            <a:pPr lvl="1"/>
            <a:r>
              <a:rPr lang="en-US" dirty="0" err="1" smtClean="0"/>
              <a:t>WebCrawl</a:t>
            </a:r>
            <a:endParaRPr lang="en-US" dirty="0"/>
          </a:p>
          <a:p>
            <a:pPr lvl="1"/>
            <a:r>
              <a:rPr lang="en-US" dirty="0" err="1" smtClean="0"/>
              <a:t>Eur</a:t>
            </a:r>
            <a:r>
              <a:rPr lang="en-US" dirty="0" smtClean="0"/>
              <a:t>-Lex corpus of financial sector regulations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500" dirty="0" smtClean="0"/>
          </a:p>
          <a:p>
            <a:pPr lvl="1"/>
            <a:endParaRPr lang="en-US" dirty="0" smtClean="0">
              <a:solidFill>
                <a:srgbClr val="00707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5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116632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Extracting Definitions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1124744"/>
            <a:ext cx="7886700" cy="4824536"/>
          </a:xfrm>
        </p:spPr>
        <p:txBody>
          <a:bodyPr>
            <a:normAutofit/>
          </a:bodyPr>
          <a:lstStyle/>
          <a:p>
            <a:r>
              <a:rPr lang="en-US" dirty="0" smtClean="0"/>
              <a:t>Investigated different methods</a:t>
            </a:r>
          </a:p>
          <a:p>
            <a:pPr lvl="1"/>
            <a:r>
              <a:rPr lang="en-US" dirty="0" smtClean="0"/>
              <a:t>Word2Vec (Google)</a:t>
            </a:r>
          </a:p>
          <a:p>
            <a:pPr lvl="1"/>
            <a:r>
              <a:rPr lang="en-US" dirty="0" err="1" smtClean="0"/>
              <a:t>FastText</a:t>
            </a:r>
            <a:r>
              <a:rPr lang="en-US" dirty="0" smtClean="0"/>
              <a:t> (Facebook)</a:t>
            </a:r>
          </a:p>
          <a:p>
            <a:pPr lvl="1"/>
            <a:r>
              <a:rPr lang="en-US" dirty="0" err="1" smtClean="0"/>
              <a:t>GLoVE</a:t>
            </a:r>
            <a:r>
              <a:rPr lang="en-US" dirty="0" smtClean="0"/>
              <a:t> (U. Stanford)</a:t>
            </a:r>
          </a:p>
          <a:p>
            <a:endParaRPr lang="en-US" dirty="0" smtClean="0"/>
          </a:p>
          <a:p>
            <a:r>
              <a:rPr lang="en-US" dirty="0" smtClean="0"/>
              <a:t>Generate word </a:t>
            </a:r>
            <a:r>
              <a:rPr lang="en-US" dirty="0" err="1" smtClean="0"/>
              <a:t>embeddings</a:t>
            </a:r>
            <a:r>
              <a:rPr lang="en-US" dirty="0" smtClean="0"/>
              <a:t> for words from</a:t>
            </a:r>
          </a:p>
          <a:p>
            <a:pPr lvl="1"/>
            <a:r>
              <a:rPr lang="en-US" dirty="0"/>
              <a:t>Google news</a:t>
            </a:r>
          </a:p>
          <a:p>
            <a:pPr lvl="1"/>
            <a:r>
              <a:rPr lang="en-US" dirty="0" smtClean="0"/>
              <a:t>Wikipedia</a:t>
            </a:r>
          </a:p>
          <a:p>
            <a:pPr lvl="1"/>
            <a:r>
              <a:rPr lang="en-US" dirty="0" err="1" smtClean="0"/>
              <a:t>WebCrawl</a:t>
            </a:r>
            <a:endParaRPr lang="en-US" dirty="0"/>
          </a:p>
          <a:p>
            <a:pPr lvl="1"/>
            <a:r>
              <a:rPr lang="en-US" dirty="0" err="1" smtClean="0"/>
              <a:t>Eur</a:t>
            </a:r>
            <a:r>
              <a:rPr lang="en-US" dirty="0" smtClean="0"/>
              <a:t>-Lex corpus of financial sector regulations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500" dirty="0" smtClean="0"/>
          </a:p>
          <a:p>
            <a:pPr lvl="1"/>
            <a:endParaRPr lang="en-US" dirty="0" smtClean="0">
              <a:solidFill>
                <a:srgbClr val="00707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62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-2738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Extracting Definitions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1124744"/>
            <a:ext cx="7886700" cy="48245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Explicit definition word: “(to) define”</a:t>
            </a:r>
          </a:p>
          <a:p>
            <a:r>
              <a:rPr lang="en-US" dirty="0" smtClean="0"/>
              <a:t>Look up its vector (word embedding), </a:t>
            </a:r>
            <a:r>
              <a:rPr lang="en-US" i="1" dirty="0" smtClean="0"/>
              <a:t>v</a:t>
            </a:r>
          </a:p>
          <a:p>
            <a:endParaRPr lang="en-US" i="1" dirty="0" smtClean="0"/>
          </a:p>
          <a:p>
            <a:r>
              <a:rPr lang="en-US" dirty="0" smtClean="0"/>
              <a:t>Compute distance(v, x), x = embedding of all other words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distance(</a:t>
            </a:r>
            <a:r>
              <a:rPr lang="en-US" dirty="0" err="1" smtClean="0"/>
              <a:t>v,x</a:t>
            </a:r>
            <a:r>
              <a:rPr lang="en-US" dirty="0" smtClean="0"/>
              <a:t>) &lt; threshold</a:t>
            </a:r>
          </a:p>
          <a:p>
            <a:pPr lvl="1"/>
            <a:r>
              <a:rPr lang="en-US" dirty="0"/>
              <a:t>x</a:t>
            </a:r>
            <a:r>
              <a:rPr lang="en-US" dirty="0" smtClean="0"/>
              <a:t>: vector word w</a:t>
            </a:r>
          </a:p>
          <a:p>
            <a:pPr lvl="1"/>
            <a:r>
              <a:rPr lang="en-US" dirty="0" smtClean="0"/>
              <a:t>Similar </a:t>
            </a:r>
            <a:r>
              <a:rPr lang="en-US" dirty="0" smtClean="0"/>
              <a:t>meaning </a:t>
            </a:r>
            <a:r>
              <a:rPr lang="en-US" dirty="0" smtClean="0"/>
              <a:t>as “define”</a:t>
            </a:r>
          </a:p>
          <a:p>
            <a:pPr lvl="1"/>
            <a:endParaRPr lang="en-US" dirty="0"/>
          </a:p>
          <a:p>
            <a:r>
              <a:rPr lang="en-US" dirty="0" smtClean="0"/>
              <a:t>Distance: Cosine </a:t>
            </a:r>
            <a:r>
              <a:rPr lang="en-US" dirty="0" smtClean="0"/>
              <a:t>of the angle between </a:t>
            </a:r>
            <a:r>
              <a:rPr lang="en-US" dirty="0" smtClean="0"/>
              <a:t>vectors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500" dirty="0" smtClean="0"/>
          </a:p>
          <a:p>
            <a:pPr lvl="1"/>
            <a:endParaRPr lang="en-US" dirty="0" smtClean="0">
              <a:solidFill>
                <a:srgbClr val="00707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95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2500"/>
            <a:ext cx="2376264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ULG\dox\Research\EC\Dev\word2vec (1)\DefinedPl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48" y="1844824"/>
            <a:ext cx="6336866" cy="375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88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Machine Learning Intro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7798"/>
            <a:ext cx="7886700" cy="3909434"/>
          </a:xfrm>
        </p:spPr>
        <p:txBody>
          <a:bodyPr>
            <a:normAutofit/>
          </a:bodyPr>
          <a:lstStyle/>
          <a:p>
            <a:r>
              <a:rPr lang="en-US" dirty="0" smtClean="0"/>
              <a:t>Machine Learning (ML) subfield of AI</a:t>
            </a:r>
          </a:p>
          <a:p>
            <a:endParaRPr lang="en-US" sz="800" dirty="0" smtClean="0"/>
          </a:p>
          <a:p>
            <a:r>
              <a:rPr lang="en-US" dirty="0" smtClean="0"/>
              <a:t>Other AI subfields</a:t>
            </a:r>
          </a:p>
          <a:p>
            <a:pPr lvl="1"/>
            <a:r>
              <a:rPr lang="en-US" dirty="0" smtClean="0"/>
              <a:t>Robotics</a:t>
            </a:r>
          </a:p>
          <a:p>
            <a:pPr lvl="1"/>
            <a:r>
              <a:rPr lang="en-US" dirty="0" smtClean="0"/>
              <a:t>Control &amp; Automation</a:t>
            </a:r>
          </a:p>
          <a:p>
            <a:pPr lvl="1"/>
            <a:r>
              <a:rPr lang="en-US" dirty="0" smtClean="0"/>
              <a:t>Planning &amp; Scheduling</a:t>
            </a:r>
          </a:p>
          <a:p>
            <a:pPr lvl="1"/>
            <a:r>
              <a:rPr lang="en-US" dirty="0" smtClean="0"/>
              <a:t>Heuristic Search &amp; Optimization</a:t>
            </a:r>
          </a:p>
          <a:p>
            <a:pPr lvl="1"/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6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-2738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Extracting Definitions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1124744"/>
            <a:ext cx="7886700" cy="4824536"/>
          </a:xfrm>
        </p:spPr>
        <p:txBody>
          <a:bodyPr>
            <a:normAutofit/>
          </a:bodyPr>
          <a:lstStyle/>
          <a:p>
            <a:r>
              <a:rPr lang="en-US" dirty="0" smtClean="0"/>
              <a:t>Recap</a:t>
            </a:r>
          </a:p>
          <a:p>
            <a:pPr lvl="1"/>
            <a:r>
              <a:rPr lang="en-US" dirty="0" smtClean="0"/>
              <a:t>Concepts extracted</a:t>
            </a:r>
          </a:p>
          <a:p>
            <a:pPr lvl="1"/>
            <a:r>
              <a:rPr lang="en-US" dirty="0" smtClean="0"/>
              <a:t>Identified how “definitions” are expressed</a:t>
            </a:r>
          </a:p>
          <a:p>
            <a:pPr lvl="1"/>
            <a:r>
              <a:rPr lang="en-US" dirty="0" smtClean="0"/>
              <a:t>Straightforward identification of concepts definitions in corpus</a:t>
            </a:r>
          </a:p>
          <a:p>
            <a:endParaRPr lang="en-US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500" dirty="0" smtClean="0"/>
          </a:p>
          <a:p>
            <a:pPr lvl="1"/>
            <a:endParaRPr lang="en-US" dirty="0" smtClean="0">
              <a:solidFill>
                <a:srgbClr val="00707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9612560" cy="23762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949280"/>
            <a:ext cx="2088232" cy="612648"/>
          </a:xfrm>
          <a:prstGeom prst="wedgeRectCallout">
            <a:avLst>
              <a:gd name="adj1" fmla="val 43255"/>
              <a:gd name="adj2" fmla="val -126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 Positive</a:t>
            </a:r>
          </a:p>
          <a:p>
            <a:pPr algn="ctr"/>
            <a:r>
              <a:rPr lang="en-US" dirty="0" smtClean="0">
                <a:sym typeface="Wingdings" panose="05000000000000000000" pitchFamily="2" charset="2"/>
              </a:rPr>
              <a:t> Need only verbs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55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-2738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Extracting Reporting Information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1124744"/>
            <a:ext cx="7886700" cy="4824536"/>
          </a:xfrm>
        </p:spPr>
        <p:txBody>
          <a:bodyPr>
            <a:normAutofit/>
          </a:bodyPr>
          <a:lstStyle/>
          <a:p>
            <a:r>
              <a:rPr lang="en-US" dirty="0" smtClean="0"/>
              <a:t>Same procedure as Definition Extraction</a:t>
            </a:r>
            <a:endParaRPr lang="en-US" sz="20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500" dirty="0" smtClean="0"/>
          </a:p>
          <a:p>
            <a:pPr lvl="1"/>
            <a:endParaRPr lang="en-US" dirty="0" smtClean="0">
              <a:solidFill>
                <a:srgbClr val="00707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1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28" y="-2738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Evaluation of Results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880" y="1124744"/>
            <a:ext cx="7886700" cy="4824536"/>
          </a:xfrm>
        </p:spPr>
        <p:txBody>
          <a:bodyPr>
            <a:normAutofit/>
          </a:bodyPr>
          <a:lstStyle/>
          <a:p>
            <a:r>
              <a:rPr lang="en-US" dirty="0" smtClean="0"/>
              <a:t>Automatic</a:t>
            </a:r>
          </a:p>
          <a:p>
            <a:r>
              <a:rPr lang="en-US" sz="2400" dirty="0" smtClean="0"/>
              <a:t>But requires domain-knowledge for objective evaluation</a:t>
            </a:r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marL="342900" indent="-342900">
              <a:buFont typeface="+mj-lt"/>
              <a:buAutoNum type="arabicPeriod"/>
            </a:pPr>
            <a:endParaRPr lang="en-US" sz="14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 lvl="1"/>
            <a:endParaRPr lang="en-US" sz="1500" dirty="0" smtClean="0"/>
          </a:p>
          <a:p>
            <a:pPr lvl="1"/>
            <a:endParaRPr lang="en-US" dirty="0" smtClean="0">
              <a:solidFill>
                <a:srgbClr val="00707F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0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7886700" cy="994172"/>
          </a:xfrm>
        </p:spPr>
        <p:txBody>
          <a:bodyPr>
            <a:normAutofit/>
          </a:bodyPr>
          <a:lstStyle/>
          <a:p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7798"/>
            <a:ext cx="7886700" cy="390943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b="1" dirty="0" smtClean="0"/>
              <a:t>End of Part </a:t>
            </a:r>
            <a:r>
              <a:rPr lang="en-US" sz="4000" b="1" dirty="0" smtClean="0"/>
              <a:t>2</a:t>
            </a:r>
            <a:endParaRPr lang="en-US" sz="4000" b="1" dirty="0" smtClean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Questions?</a:t>
            </a:r>
            <a:endParaRPr lang="en-US" sz="2300" b="1" dirty="0" smtClean="0"/>
          </a:p>
          <a:p>
            <a:pPr lvl="1"/>
            <a:endParaRPr lang="en-US" dirty="0" smtClean="0">
              <a:solidFill>
                <a:srgbClr val="00707F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ML Intro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49685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Core principle</a:t>
            </a:r>
          </a:p>
          <a:p>
            <a:pPr lvl="1"/>
            <a:r>
              <a:rPr lang="en-US" dirty="0" smtClean="0"/>
              <a:t>Train a “machine” </a:t>
            </a:r>
          </a:p>
          <a:p>
            <a:pPr lvl="1"/>
            <a:r>
              <a:rPr lang="en-US" dirty="0" smtClean="0"/>
              <a:t>Learn how to perform a task</a:t>
            </a:r>
          </a:p>
          <a:p>
            <a:pPr lvl="1"/>
            <a:r>
              <a:rPr lang="en-US" dirty="0" smtClean="0"/>
              <a:t>From experience collected in the past</a:t>
            </a:r>
          </a:p>
          <a:p>
            <a:endParaRPr lang="en-US" sz="800" dirty="0" smtClean="0"/>
          </a:p>
          <a:p>
            <a:r>
              <a:rPr lang="en-US" dirty="0" smtClean="0"/>
              <a:t>Machine</a:t>
            </a:r>
          </a:p>
          <a:p>
            <a:pPr lvl="1"/>
            <a:r>
              <a:rPr lang="en-US" dirty="0" smtClean="0"/>
              <a:t>Computer, software, piece of hardware</a:t>
            </a:r>
          </a:p>
          <a:p>
            <a:endParaRPr lang="en-US" dirty="0" smtClean="0"/>
          </a:p>
          <a:p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Predict sentiment of customer reviews</a:t>
            </a:r>
          </a:p>
          <a:p>
            <a:pPr lvl="1"/>
            <a:r>
              <a:rPr lang="en-US" dirty="0" smtClean="0"/>
              <a:t>Predict recidivism risk of offenders</a:t>
            </a:r>
          </a:p>
          <a:p>
            <a:pPr lvl="1"/>
            <a:r>
              <a:rPr lang="en-US" dirty="0" smtClean="0"/>
              <a:t>Recognize objects in images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Data collected in the past</a:t>
            </a:r>
          </a:p>
        </p:txBody>
      </p:sp>
    </p:spTree>
    <p:extLst>
      <p:ext uri="{BB962C8B-B14F-4D97-AF65-F5344CB8AC3E}">
        <p14:creationId xmlns:p14="http://schemas.microsoft.com/office/powerpoint/2010/main" val="1840176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How to Learn?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Main paradigms</a:t>
            </a:r>
          </a:p>
          <a:p>
            <a:pPr lvl="1"/>
            <a:r>
              <a:rPr lang="en-US" dirty="0" smtClean="0"/>
              <a:t>Supervised Learning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Unsupervised (self-supervised learning)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Reinforcement Learning</a:t>
            </a:r>
          </a:p>
          <a:p>
            <a:pPr lvl="2"/>
            <a:r>
              <a:rPr lang="en-US" dirty="0" smtClean="0"/>
              <a:t>Most for agent-based systems</a:t>
            </a:r>
          </a:p>
          <a:p>
            <a:pPr lvl="2"/>
            <a:r>
              <a:rPr lang="en-US" dirty="0" smtClean="0"/>
              <a:t>Algorithmic Collusion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28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Supervised Learning (SL)</a:t>
            </a:r>
            <a:endParaRPr lang="fr-B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335838" cy="496855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Most popular ML paradigm</a:t>
            </a:r>
          </a:p>
          <a:p>
            <a:r>
              <a:rPr lang="en-US" sz="2000" dirty="0" smtClean="0"/>
              <a:t>Learning from past data…but</a:t>
            </a:r>
          </a:p>
          <a:p>
            <a:r>
              <a:rPr lang="en-US" sz="2000" dirty="0" smtClean="0"/>
              <a:t>Annotated/labeled with information of interest</a:t>
            </a:r>
          </a:p>
          <a:p>
            <a:pPr lvl="1"/>
            <a:r>
              <a:rPr lang="en-US" sz="1800" dirty="0" smtClean="0"/>
              <a:t>Sentiment (POS, NEG)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245524" y="2564904"/>
            <a:ext cx="8712968" cy="41242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Review: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1600" b="1" dirty="0" smtClean="0"/>
              <a:t>films </a:t>
            </a:r>
            <a:r>
              <a:rPr lang="en-US" sz="1600" b="1" dirty="0"/>
              <a:t>adapted from comic books have had plenty of success , whether they're about superheroes ( batman , superman , spawn ) , or geared toward kids ( </a:t>
            </a:r>
            <a:r>
              <a:rPr lang="en-US" sz="1600" b="1" dirty="0" err="1"/>
              <a:t>casper</a:t>
            </a:r>
            <a:r>
              <a:rPr lang="en-US" sz="1600" b="1" dirty="0"/>
              <a:t> ) or the arthouse crowd ( ghost world ) , but there's never really been a comic book like from hell before . for starters , it was created by </a:t>
            </a:r>
            <a:r>
              <a:rPr lang="en-US" sz="1600" b="1" dirty="0" err="1"/>
              <a:t>alan</a:t>
            </a:r>
            <a:r>
              <a:rPr lang="en-US" sz="1600" b="1" dirty="0"/>
              <a:t> </a:t>
            </a:r>
            <a:r>
              <a:rPr lang="en-US" sz="1600" b="1" dirty="0" err="1"/>
              <a:t>moore</a:t>
            </a:r>
            <a:r>
              <a:rPr lang="en-US" sz="1600" b="1" dirty="0"/>
              <a:t> ( and </a:t>
            </a:r>
            <a:r>
              <a:rPr lang="en-US" sz="1600" b="1" dirty="0" err="1"/>
              <a:t>eddie</a:t>
            </a:r>
            <a:r>
              <a:rPr lang="en-US" sz="1600" b="1" dirty="0"/>
              <a:t> </a:t>
            </a:r>
            <a:r>
              <a:rPr lang="en-US" sz="1600" b="1" dirty="0" err="1"/>
              <a:t>campbell</a:t>
            </a:r>
            <a:r>
              <a:rPr lang="en-US" sz="1600" b="1" dirty="0"/>
              <a:t> ) , who brought the medium to a whole new level in the mid '80s with a 12-part series called the watchmen . to say </a:t>
            </a:r>
            <a:r>
              <a:rPr lang="en-US" sz="1600" b="1" dirty="0" err="1"/>
              <a:t>moore</a:t>
            </a:r>
            <a:r>
              <a:rPr lang="en-US" sz="1600" b="1" dirty="0"/>
              <a:t> and </a:t>
            </a:r>
            <a:r>
              <a:rPr lang="en-US" sz="1600" b="1" dirty="0" err="1"/>
              <a:t>campbell</a:t>
            </a:r>
            <a:r>
              <a:rPr lang="en-US" sz="1600" b="1" dirty="0"/>
              <a:t> thoroughly researched the subject of jack the ripper would be like saying </a:t>
            </a:r>
            <a:r>
              <a:rPr lang="en-US" sz="1600" b="1" dirty="0" err="1"/>
              <a:t>michael</a:t>
            </a:r>
            <a:r>
              <a:rPr lang="en-US" sz="1600" b="1" dirty="0"/>
              <a:t> </a:t>
            </a:r>
            <a:r>
              <a:rPr lang="en-US" sz="1600" b="1" dirty="0" err="1"/>
              <a:t>jackson</a:t>
            </a:r>
            <a:r>
              <a:rPr lang="en-US" sz="1600" b="1" dirty="0"/>
              <a:t> is starting to look a little odd . the book ( or " graphic novel , " if you will ) is over 500 pages long and includes nearly 30 more that consist of nothing but footnotes . in other words , don't dismiss this film because of its source . if you can get past the whole comic book thing , you might find another stumbling block in from hell's directors , albert and </a:t>
            </a:r>
            <a:r>
              <a:rPr lang="en-US" sz="1600" b="1" dirty="0" err="1"/>
              <a:t>allen</a:t>
            </a:r>
            <a:r>
              <a:rPr lang="en-US" sz="1600" b="1" dirty="0"/>
              <a:t> </a:t>
            </a:r>
            <a:r>
              <a:rPr lang="en-US" sz="1600" b="1" dirty="0" err="1"/>
              <a:t>hughes</a:t>
            </a:r>
            <a:r>
              <a:rPr lang="en-US" sz="1600" b="1" dirty="0"/>
              <a:t> . getting the </a:t>
            </a:r>
            <a:r>
              <a:rPr lang="en-US" sz="1600" b="1" dirty="0" err="1"/>
              <a:t>hughes</a:t>
            </a:r>
            <a:r>
              <a:rPr lang="en-US" sz="1600" b="1" dirty="0"/>
              <a:t> brothers to direct this seems almost as ludicrous as casting carrot top in , well , anything , but riddle me this : who better to direct a film that's set in the ghetto and features really violent street crime than the mad geniuses behind menace ii society ? the ghetto in question is , of course , </a:t>
            </a:r>
            <a:r>
              <a:rPr lang="en-US" sz="1600" b="1" dirty="0" err="1"/>
              <a:t>whitechapel</a:t>
            </a:r>
            <a:r>
              <a:rPr lang="en-US" sz="1600" b="1" dirty="0"/>
              <a:t> in 1888 </a:t>
            </a:r>
            <a:r>
              <a:rPr lang="en-US" sz="1600" b="1" dirty="0" err="1"/>
              <a:t>london's</a:t>
            </a:r>
            <a:r>
              <a:rPr lang="en-US" sz="1600" b="1" dirty="0"/>
              <a:t> east end </a:t>
            </a:r>
            <a:r>
              <a:rPr lang="en-US" sz="1600" b="1" dirty="0" smtClean="0"/>
              <a:t>. </a:t>
            </a:r>
          </a:p>
          <a:p>
            <a:endParaRPr lang="en-US" sz="1600" b="1" dirty="0"/>
          </a:p>
          <a:p>
            <a:r>
              <a:rPr lang="en-US" sz="2000" b="1" dirty="0">
                <a:solidFill>
                  <a:srgbClr val="FF0000"/>
                </a:solidFill>
              </a:rPr>
              <a:t>Sentiment: POS</a:t>
            </a:r>
          </a:p>
        </p:txBody>
      </p:sp>
    </p:spTree>
    <p:extLst>
      <p:ext uri="{BB962C8B-B14F-4D97-AF65-F5344CB8AC3E}">
        <p14:creationId xmlns:p14="http://schemas.microsoft.com/office/powerpoint/2010/main" val="375192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Supervised Learning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fr-BE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335838" cy="4968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Data Annotated/labeled with information of interest</a:t>
            </a:r>
          </a:p>
          <a:p>
            <a:pPr lvl="1"/>
            <a:r>
              <a:rPr lang="en-US" dirty="0" smtClean="0"/>
              <a:t>Recidivism Risk Scores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Data used for training COMPAS system</a:t>
            </a:r>
          </a:p>
          <a:p>
            <a:pPr lvl="2"/>
            <a:r>
              <a:rPr lang="en-US" dirty="0" smtClean="0"/>
              <a:t>Decision support tool in certain US Courts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130102" y="7536636"/>
            <a:ext cx="2743200" cy="365125"/>
          </a:xfrm>
        </p:spPr>
        <p:txBody>
          <a:bodyPr/>
          <a:lstStyle/>
          <a:p>
            <a:fld id="{E3872CF8-0F85-45FC-9C82-D2DDAE9E9E43}" type="slidenum">
              <a:rPr lang="en-ZA" smtClean="0"/>
              <a:t>9</a:t>
            </a:fld>
            <a:endParaRPr lang="en-ZA" dirty="0"/>
          </a:p>
        </p:txBody>
      </p:sp>
      <p:sp>
        <p:nvSpPr>
          <p:cNvPr id="16" name="Flèche vers le bas 15"/>
          <p:cNvSpPr/>
          <p:nvPr/>
        </p:nvSpPr>
        <p:spPr>
          <a:xfrm>
            <a:off x="5940152" y="1808820"/>
            <a:ext cx="144016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èche vers le bas 18"/>
          <p:cNvSpPr/>
          <p:nvPr/>
        </p:nvSpPr>
        <p:spPr>
          <a:xfrm>
            <a:off x="6732240" y="1808820"/>
            <a:ext cx="144016" cy="36004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2560320" cy="235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348880"/>
            <a:ext cx="18002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94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2630</Words>
  <Application>Microsoft Office PowerPoint</Application>
  <PresentationFormat>Affichage à l'écran (4:3)</PresentationFormat>
  <Paragraphs>894</Paragraphs>
  <Slides>53</Slides>
  <Notes>31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1_Conception personnalisée</vt:lpstr>
      <vt:lpstr>Présentation PowerPoint</vt:lpstr>
      <vt:lpstr>About Myself</vt:lpstr>
      <vt:lpstr>Agenda</vt:lpstr>
      <vt:lpstr>Présentation PowerPoint</vt:lpstr>
      <vt:lpstr>Machine Learning Intro</vt:lpstr>
      <vt:lpstr>ML Intro (cont)</vt:lpstr>
      <vt:lpstr>How to Learn?</vt:lpstr>
      <vt:lpstr>Supervised Learning (SL)</vt:lpstr>
      <vt:lpstr>Supervised Learning (cont)</vt:lpstr>
      <vt:lpstr>Supervised Learning (cont)</vt:lpstr>
      <vt:lpstr>Supervised Learning (cont)</vt:lpstr>
      <vt:lpstr>Tree-Based</vt:lpstr>
      <vt:lpstr>Support Vector Machines (SVM)</vt:lpstr>
      <vt:lpstr>Artificial Neural Networks</vt:lpstr>
      <vt:lpstr>Artificial Neural Networks (cont)</vt:lpstr>
      <vt:lpstr>Deep Learning</vt:lpstr>
      <vt:lpstr>Supervised Learning Limitations</vt:lpstr>
      <vt:lpstr>        UNSUPERVISED/SELF-SUPERVISED LEARNING</vt:lpstr>
      <vt:lpstr>Unsupervised/Self-Supervised</vt:lpstr>
      <vt:lpstr>Unsupervised/Self-Supervised</vt:lpstr>
      <vt:lpstr>Unsupervised/Self-Supervised</vt:lpstr>
      <vt:lpstr>Unsupervised/Self-Supervised</vt:lpstr>
      <vt:lpstr>Word Embeddings Plot</vt:lpstr>
      <vt:lpstr>Natural Language Processing (NLP)</vt:lpstr>
      <vt:lpstr>Présentation PowerPoint</vt:lpstr>
      <vt:lpstr>Présentation PowerPoint</vt:lpstr>
      <vt:lpstr>Project Team</vt:lpstr>
      <vt:lpstr>EUR-Lex ML Project Overview</vt:lpstr>
      <vt:lpstr>Methodological Overview</vt:lpstr>
      <vt:lpstr>Work Packages</vt:lpstr>
      <vt:lpstr>WP1: Data Gathering</vt:lpstr>
      <vt:lpstr>Data Gathering (cont)</vt:lpstr>
      <vt:lpstr>Data Gathering (cont)</vt:lpstr>
      <vt:lpstr>Data Gathering (cont)</vt:lpstr>
      <vt:lpstr>WP2: Concept Extraction</vt:lpstr>
      <vt:lpstr>Concept Extraction (cont)</vt:lpstr>
      <vt:lpstr>Concept Extraction (cont)</vt:lpstr>
      <vt:lpstr>Concept Extraction (cont)</vt:lpstr>
      <vt:lpstr>Concept Extraction (cont)</vt:lpstr>
      <vt:lpstr>Concept Extraction (cont)</vt:lpstr>
      <vt:lpstr>Concept Extraction (cont)</vt:lpstr>
      <vt:lpstr>Concept Extraction (cont)</vt:lpstr>
      <vt:lpstr>WP3: Semantic Relationship Extraction</vt:lpstr>
      <vt:lpstr>Semantic Relationship Extraction</vt:lpstr>
      <vt:lpstr>Extracting Definitions</vt:lpstr>
      <vt:lpstr>Extracting Definitions (cont)</vt:lpstr>
      <vt:lpstr>Extracting Definitions (cont)</vt:lpstr>
      <vt:lpstr>Extracting Definitions (cont)</vt:lpstr>
      <vt:lpstr>Présentation PowerPoint</vt:lpstr>
      <vt:lpstr>Extracting Definitions (cont)</vt:lpstr>
      <vt:lpstr>Extracting Reporting Information</vt:lpstr>
      <vt:lpstr>Evaluation of Results</vt:lpstr>
      <vt:lpstr>Présentation PowerPoint</vt:lpstr>
    </vt:vector>
  </TitlesOfParts>
  <Company>Priminfo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Mergelsberg</dc:creator>
  <cp:lastModifiedBy>ULG</cp:lastModifiedBy>
  <cp:revision>339</cp:revision>
  <dcterms:created xsi:type="dcterms:W3CDTF">2016-02-11T10:57:27Z</dcterms:created>
  <dcterms:modified xsi:type="dcterms:W3CDTF">2019-06-17T15:14:43Z</dcterms:modified>
</cp:coreProperties>
</file>