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57" r:id="rId2"/>
    <p:sldId id="300" r:id="rId3"/>
    <p:sldId id="299" r:id="rId4"/>
    <p:sldId id="263" r:id="rId5"/>
    <p:sldId id="278" r:id="rId6"/>
    <p:sldId id="279" r:id="rId7"/>
    <p:sldId id="265" r:id="rId8"/>
    <p:sldId id="280" r:id="rId9"/>
    <p:sldId id="281" r:id="rId10"/>
    <p:sldId id="282" r:id="rId11"/>
    <p:sldId id="283" r:id="rId12"/>
    <p:sldId id="267" r:id="rId13"/>
    <p:sldId id="268" r:id="rId14"/>
    <p:sldId id="295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9"/>
    <p:restoredTop sz="85611" autoAdjust="0"/>
  </p:normalViewPr>
  <p:slideViewPr>
    <p:cSldViewPr>
      <p:cViewPr varScale="1">
        <p:scale>
          <a:sx n="75" d="100"/>
          <a:sy n="75" d="100"/>
        </p:scale>
        <p:origin x="-19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597D-5E2D-433C-A71F-FAD81F30EFE5}" type="datetimeFigureOut">
              <a:rPr lang="fr-BE" smtClean="0"/>
              <a:t>05-05-19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89FD-1282-422C-873E-DE0FF42F6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68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52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52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word </a:t>
            </a:r>
            <a:r>
              <a:rPr lang="en-US" dirty="0" err="1" smtClean="0"/>
              <a:t>embeddings</a:t>
            </a:r>
            <a:r>
              <a:rPr lang="en-US" dirty="0" smtClean="0"/>
              <a:t> </a:t>
            </a:r>
            <a:r>
              <a:rPr lang="en-US" dirty="0" err="1" smtClean="0"/>
              <a:t>plootted</a:t>
            </a:r>
            <a:r>
              <a:rPr lang="en-US" dirty="0" smtClean="0"/>
              <a:t> in a vectors space</a:t>
            </a:r>
          </a:p>
          <a:p>
            <a:r>
              <a:rPr lang="en-US" dirty="0" smtClean="0"/>
              <a:t>As can be seen, vectors of similar words tend to appear near each other.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351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Miklov</a:t>
            </a:r>
            <a:r>
              <a:rPr lang="en-US" baseline="0" dirty="0" smtClean="0"/>
              <a:t> start with a </a:t>
            </a:r>
            <a:r>
              <a:rPr lang="en-US" baseline="0" dirty="0" err="1" smtClean="0"/>
              <a:t>dict</a:t>
            </a:r>
            <a:r>
              <a:rPr lang="en-US" baseline="0" dirty="0" smtClean="0"/>
              <a:t> of 5000 word pairs</a:t>
            </a:r>
          </a:p>
          <a:p>
            <a:r>
              <a:rPr lang="en-US" baseline="0" dirty="0" smtClean="0"/>
              <a:t>Create 2 matrices X, Y:  X matrix of EN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, Y : matrix of IT </a:t>
            </a:r>
            <a:r>
              <a:rPr lang="en-US" baseline="0" dirty="0" err="1" smtClean="0"/>
              <a:t>embeddings</a:t>
            </a:r>
            <a:endParaRPr lang="en-US" baseline="0" dirty="0" smtClean="0"/>
          </a:p>
          <a:p>
            <a:r>
              <a:rPr lang="en-US" baseline="0" dirty="0" smtClean="0"/>
              <a:t>Matrices of 5000*d, where d is the </a:t>
            </a:r>
            <a:r>
              <a:rPr lang="en-US" baseline="0" dirty="0" err="1" smtClean="0"/>
              <a:t>embeddign</a:t>
            </a:r>
            <a:r>
              <a:rPr lang="en-US" baseline="0" dirty="0" smtClean="0"/>
              <a:t> size</a:t>
            </a:r>
          </a:p>
          <a:p>
            <a:r>
              <a:rPr lang="en-US" baseline="0" dirty="0" smtClean="0"/>
              <a:t>E.g., first row of X give the embedding for the first word in EN</a:t>
            </a:r>
          </a:p>
          <a:p>
            <a:r>
              <a:rPr lang="en-US" baseline="0" dirty="0" smtClean="0"/>
              <a:t>Then, compute matrix W such that it min. the distance between X and Y.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impose a constraint that W is orthogonal, then we have  a closed form solution, called the </a:t>
            </a:r>
            <a:r>
              <a:rPr lang="en-US" baseline="0" dirty="0" err="1" smtClean="0"/>
              <a:t>Proscrutes</a:t>
            </a:r>
            <a:r>
              <a:rPr lang="en-US" baseline="0" dirty="0" smtClean="0"/>
              <a:t> problem</a:t>
            </a:r>
          </a:p>
          <a:p>
            <a:r>
              <a:rPr lang="en-US" baseline="0" dirty="0" smtClean="0"/>
              <a:t>W can be computed using the SVD of Y and X transpose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we can take some words not found in </a:t>
            </a:r>
            <a:r>
              <a:rPr lang="en-US" baseline="0" dirty="0" err="1" smtClean="0"/>
              <a:t>dict</a:t>
            </a:r>
            <a:r>
              <a:rPr lang="en-US" baseline="0" dirty="0" smtClean="0"/>
              <a:t> (5000 initial words)</a:t>
            </a:r>
          </a:p>
          <a:p>
            <a:r>
              <a:rPr lang="en-US" baseline="0" dirty="0" smtClean="0"/>
              <a:t>Map them to the source space and make a projection, and in the target space, the nearest neighbor will be a very close translation</a:t>
            </a:r>
          </a:p>
          <a:p>
            <a:r>
              <a:rPr lang="en-US" baseline="0" dirty="0" smtClean="0"/>
              <a:t>E.g. if we take word “dog” in source language, create its embedding, in vector </a:t>
            </a:r>
            <a:r>
              <a:rPr lang="en-US" baseline="0" dirty="0" err="1" smtClean="0"/>
              <a:t>xs</a:t>
            </a:r>
            <a:endParaRPr lang="en-US" baseline="0" dirty="0" smtClean="0"/>
          </a:p>
          <a:p>
            <a:r>
              <a:rPr lang="en-US" baseline="0" dirty="0" smtClean="0"/>
              <a:t>Map/project </a:t>
            </a:r>
            <a:r>
              <a:rPr lang="en-US" baseline="0" dirty="0" err="1" smtClean="0"/>
              <a:t>xs</a:t>
            </a:r>
            <a:r>
              <a:rPr lang="en-US" baseline="0" dirty="0" smtClean="0"/>
              <a:t> to target space by multiplying with w</a:t>
            </a:r>
          </a:p>
          <a:p>
            <a:r>
              <a:rPr lang="en-US" baseline="0" dirty="0" smtClean="0"/>
              <a:t>Then, if we look at </a:t>
            </a:r>
            <a:r>
              <a:rPr lang="en-US" baseline="0" dirty="0" err="1" smtClean="0"/>
              <a:t>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yt</a:t>
            </a:r>
            <a:r>
              <a:rPr lang="en-US" baseline="0" dirty="0" smtClean="0"/>
              <a:t>, the nearest neighbor in terms of cosine distance, it will be a very relevant translation of the source word x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If WX and Y are aligned, then they should be indistinguishable , not possible to say which words belonged to Y and which words came from WX.</a:t>
            </a:r>
          </a:p>
          <a:p>
            <a:r>
              <a:rPr lang="en-US" noProof="0" dirty="0" smtClean="0"/>
              <a:t>Train </a:t>
            </a:r>
            <a:r>
              <a:rPr lang="en-US" noProof="0" dirty="0" err="1" smtClean="0"/>
              <a:t>discriminator:sort</a:t>
            </a:r>
            <a:r>
              <a:rPr lang="en-US" baseline="0" noProof="0" dirty="0" smtClean="0"/>
              <a:t> of classifier, predict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Everything in X as source=1 (source words)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Everything in Y as source = 0 (target </a:t>
            </a:r>
            <a:r>
              <a:rPr lang="en-US" baseline="0" noProof="0" dirty="0" err="1" smtClean="0"/>
              <a:t>wods</a:t>
            </a:r>
            <a:r>
              <a:rPr lang="en-US" baseline="0" noProof="0" dirty="0" smtClean="0"/>
              <a:t>)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At the same time of training a discriminator, train the mapping W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But train to fool the discriminator, in a kind of adversarial game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On one side: discriminator trying to find difference between </a:t>
            </a:r>
            <a:r>
              <a:rPr lang="en-US" baseline="0" noProof="0" dirty="0" err="1" smtClean="0"/>
              <a:t>wx</a:t>
            </a:r>
            <a:r>
              <a:rPr lang="en-US" baseline="0" noProof="0" dirty="0" smtClean="0"/>
              <a:t> and y, and on the other side, W that tries to fool discriminator, to prevent it from making accurate predictions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Look at loss function: make discriminator believe that x is a target word (source=0)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noProof="0" dirty="0" smtClean="0"/>
              <a:t>At the same time of training a discriminator, train the mapping W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But train to fool the discriminator, in a kind of adversarial game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On one side: discriminator trying to find difference between </a:t>
            </a:r>
            <a:r>
              <a:rPr lang="en-US" baseline="0" noProof="0" dirty="0" err="1" smtClean="0"/>
              <a:t>wx</a:t>
            </a:r>
            <a:r>
              <a:rPr lang="en-US" baseline="0" noProof="0" dirty="0" smtClean="0"/>
              <a:t> and y, and on the other side, W that tries to fool discriminator, to prevent it from making accurate predictions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Look at loss function: make discriminator believe that x is a target word (source=0)</a:t>
            </a:r>
            <a:endParaRPr lang="en-US" noProof="0" dirty="0" smtClean="0"/>
          </a:p>
          <a:p>
            <a:r>
              <a:rPr lang="en-US" noProof="0" dirty="0" smtClean="0"/>
              <a:t>So the W generates</a:t>
            </a:r>
            <a:r>
              <a:rPr lang="en-US" baseline="0" noProof="0" dirty="0" smtClean="0"/>
              <a:t> fake items and the discriminator which has the correct information (which words are source and which are signals) sends a signal to the generator W so that generator can learn from signals</a:t>
            </a:r>
          </a:p>
          <a:p>
            <a:r>
              <a:rPr lang="en-US" baseline="0" noProof="0" dirty="0" smtClean="0"/>
              <a:t>We are interested in W anyway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Can be trained using standard</a:t>
            </a:r>
            <a:r>
              <a:rPr lang="en-US" baseline="0" noProof="0" dirty="0" smtClean="0"/>
              <a:t> methods of GAN</a:t>
            </a:r>
          </a:p>
          <a:p>
            <a:r>
              <a:rPr lang="en-US" baseline="0" noProof="0" dirty="0" smtClean="0"/>
              <a:t>We look at the case when these networks applied to word translation task</a:t>
            </a:r>
          </a:p>
          <a:p>
            <a:r>
              <a:rPr lang="en-US" baseline="0" noProof="0" dirty="0" smtClean="0"/>
              <a:t>200K target words and very few source words (1,5k)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Take a word from source, create an embedding, map it to target space , how correct is translation, how often do we get a good translation of source to target</a:t>
            </a:r>
          </a:p>
          <a:p>
            <a:r>
              <a:rPr lang="en-US" baseline="0" noProof="0" dirty="0" smtClean="0"/>
              <a:t>Blue: </a:t>
            </a:r>
            <a:r>
              <a:rPr lang="en-US" baseline="0" noProof="0" dirty="0" err="1" smtClean="0"/>
              <a:t>procrustes</a:t>
            </a:r>
            <a:r>
              <a:rPr lang="en-US" baseline="0" noProof="0" dirty="0" smtClean="0"/>
              <a:t> baseline, weak supervision of 5000 word </a:t>
            </a:r>
            <a:r>
              <a:rPr lang="en-US" baseline="0" noProof="0" dirty="0" err="1" smtClean="0"/>
              <a:t>embeddings</a:t>
            </a:r>
            <a:endParaRPr lang="en-US" baseline="0" noProof="0" dirty="0" smtClean="0"/>
          </a:p>
          <a:p>
            <a:r>
              <a:rPr lang="en-US" baseline="0" noProof="0" dirty="0" smtClean="0"/>
              <a:t>70% correct translation for EN-ES </a:t>
            </a:r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91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878-A0EE-4B4B-8698-921A50F4198E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40BD-FD16-427D-936D-4FA89562A90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62E34248-12D6-2342-8AA7-ED4D20CC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743FC90-DA1F-6E44-807B-F9591C04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D27190F-9E0C-7045-AE7F-826925C3F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571B-21A6-134D-A98E-184C07914138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C771B0A-06E3-4143-97AF-CE59B78E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BE34A4C-ECC4-BD48-998F-A26401317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DF01-9F32-5142-9DCE-7FAA836F538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D5021F8-8150-974E-80B3-0C8184E5E2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8" y="27384"/>
            <a:ext cx="9293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340768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Unsupervised Machine Translation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-324544" y="4581128"/>
            <a:ext cx="9144000" cy="16557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0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1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33265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Semi-supervised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412776"/>
            <a:ext cx="7886700" cy="4248472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Concatenante</a:t>
            </a:r>
            <a:r>
              <a:rPr lang="fr-FR" sz="2400" dirty="0" smtClean="0"/>
              <a:t> to </a:t>
            </a:r>
            <a:r>
              <a:rPr lang="fr-FR" sz="2400" dirty="0" err="1" smtClean="0"/>
              <a:t>create</a:t>
            </a:r>
            <a:r>
              <a:rPr lang="fr-FR" sz="2400" dirty="0" smtClean="0"/>
              <a:t> </a:t>
            </a:r>
            <a:r>
              <a:rPr lang="fr-FR" sz="2400" dirty="0" err="1" smtClean="0"/>
              <a:t>parallel</a:t>
            </a:r>
            <a:r>
              <a:rPr lang="fr-FR" sz="2400" dirty="0" smtClean="0"/>
              <a:t> corpus</a:t>
            </a:r>
            <a:endParaRPr lang="fr-FR" sz="2400" baseline="-25000" dirty="0" smtClean="0"/>
          </a:p>
          <a:p>
            <a:pPr lvl="1"/>
            <a:r>
              <a:rPr lang="fr-FR" sz="2000" dirty="0" smtClean="0"/>
              <a:t>Small English  + Large (</a:t>
            </a:r>
            <a:r>
              <a:rPr lang="fr-FR" sz="2000" dirty="0" err="1" smtClean="0"/>
              <a:t>noisy</a:t>
            </a:r>
            <a:r>
              <a:rPr lang="fr-FR" sz="2000" dirty="0" smtClean="0"/>
              <a:t>) English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Small French + Large French </a:t>
            </a:r>
          </a:p>
          <a:p>
            <a:endParaRPr lang="fr-FR" sz="8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Train MT system on </a:t>
            </a:r>
            <a:r>
              <a:rPr lang="fr-FR" sz="2400" dirty="0" err="1" smtClean="0">
                <a:sym typeface="Wingdings" panose="05000000000000000000" pitchFamily="2" charset="2"/>
              </a:rPr>
              <a:t>parallel</a:t>
            </a:r>
            <a:r>
              <a:rPr lang="fr-FR" sz="2400" dirty="0" smtClean="0">
                <a:sym typeface="Wingdings" panose="05000000000000000000" pitchFamily="2" charset="2"/>
              </a:rPr>
              <a:t> corpus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EN-FR</a:t>
            </a: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Much </a:t>
            </a:r>
            <a:r>
              <a:rPr lang="fr-FR" sz="2400" dirty="0" err="1" smtClean="0">
                <a:sym typeface="Wingdings" panose="05000000000000000000" pitchFamily="2" charset="2"/>
              </a:rPr>
              <a:t>better</a:t>
            </a:r>
            <a:r>
              <a:rPr lang="fr-FR" sz="2400" dirty="0" smtClean="0">
                <a:sym typeface="Wingdings" panose="05000000000000000000" pitchFamily="2" charset="2"/>
              </a:rPr>
              <a:t> performance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Vs. training on </a:t>
            </a:r>
            <a:r>
              <a:rPr lang="fr-FR" sz="2000" dirty="0" err="1" smtClean="0">
                <a:sym typeface="Wingdings" panose="05000000000000000000" pitchFamily="2" charset="2"/>
              </a:rPr>
              <a:t>small</a:t>
            </a:r>
            <a:r>
              <a:rPr lang="fr-FR" sz="2000" dirty="0" smtClean="0">
                <a:sym typeface="Wingdings" panose="05000000000000000000" pitchFamily="2" charset="2"/>
              </a:rPr>
              <a:t> EN-FR corpus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16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70" y="2348880"/>
            <a:ext cx="3223442" cy="27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33265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Semi-supervised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412776"/>
            <a:ext cx="7886700" cy="4248472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Process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repeated</a:t>
            </a:r>
            <a:endParaRPr lang="fr-FR" sz="2400" dirty="0"/>
          </a:p>
          <a:p>
            <a:endParaRPr lang="fr-FR" sz="800" dirty="0" smtClean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Previous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example</a:t>
            </a:r>
            <a:r>
              <a:rPr lang="fr-FR" sz="24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Use FR data for </a:t>
            </a:r>
            <a:r>
              <a:rPr lang="fr-FR" sz="2000" dirty="0" err="1" smtClean="0">
                <a:sym typeface="Wingdings" panose="05000000000000000000" pitchFamily="2" charset="2"/>
              </a:rPr>
              <a:t>better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EN-FR MT</a:t>
            </a: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But if </a:t>
            </a:r>
            <a:r>
              <a:rPr lang="fr-FR" sz="2400" dirty="0" err="1" smtClean="0">
                <a:sym typeface="Wingdings" panose="05000000000000000000" pitchFamily="2" charset="2"/>
              </a:rPr>
              <a:t>additional</a:t>
            </a:r>
            <a:r>
              <a:rPr lang="fr-FR" sz="2400" dirty="0" smtClean="0">
                <a:sym typeface="Wingdings" panose="05000000000000000000" pitchFamily="2" charset="2"/>
              </a:rPr>
              <a:t> EN sentences </a:t>
            </a:r>
            <a:r>
              <a:rPr lang="fr-FR" sz="2400" dirty="0" err="1" smtClean="0">
                <a:sym typeface="Wingdings" panose="05000000000000000000" pitchFamily="2" charset="2"/>
              </a:rPr>
              <a:t>available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Train an EN-FR system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Use model to </a:t>
            </a:r>
            <a:r>
              <a:rPr lang="fr-FR" sz="2000" dirty="0" err="1" smtClean="0">
                <a:sym typeface="Wingdings" panose="05000000000000000000" pitchFamily="2" charset="2"/>
              </a:rPr>
              <a:t>improve</a:t>
            </a:r>
            <a:r>
              <a:rPr lang="fr-FR" sz="2000" dirty="0" smtClean="0">
                <a:sym typeface="Wingdings" panose="05000000000000000000" pitchFamily="2" charset="2"/>
              </a:rPr>
              <a:t> FR-EN performance</a:t>
            </a: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Simple technique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Good performance in practice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16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600" b="1" dirty="0" err="1" smtClean="0"/>
              <a:t>Weakly-Supervised</a:t>
            </a:r>
            <a:r>
              <a:rPr lang="fr-FR" sz="3600" b="1" dirty="0" smtClean="0"/>
              <a:t> </a:t>
            </a:r>
          </a:p>
          <a:p>
            <a:pPr marL="0" indent="0" algn="ctr">
              <a:buNone/>
            </a:pPr>
            <a:r>
              <a:rPr lang="fr-FR" sz="3600" b="1" dirty="0" smtClean="0"/>
              <a:t>&amp;</a:t>
            </a:r>
          </a:p>
          <a:p>
            <a:pPr marL="0" indent="0" algn="ctr">
              <a:buNone/>
            </a:pPr>
            <a:r>
              <a:rPr lang="fr-FR" sz="3600" b="1" dirty="0" err="1" smtClean="0"/>
              <a:t>Unsupervised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5173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994172"/>
          </a:xfrm>
        </p:spPr>
        <p:txBody>
          <a:bodyPr/>
          <a:lstStyle/>
          <a:p>
            <a:r>
              <a:rPr lang="en-US" b="1" dirty="0" smtClean="0"/>
              <a:t>Weakly-supervised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3263504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Weakly-supervised</a:t>
            </a:r>
            <a:r>
              <a:rPr lang="fr-FR" sz="2400" dirty="0" smtClean="0"/>
              <a:t> MT</a:t>
            </a:r>
          </a:p>
          <a:p>
            <a:pPr lvl="1"/>
            <a:r>
              <a:rPr lang="fr-FR" sz="2000" dirty="0" smtClean="0"/>
              <a:t>Basis for </a:t>
            </a:r>
            <a:r>
              <a:rPr lang="fr-FR" sz="2000" dirty="0" err="1" smtClean="0"/>
              <a:t>unsupervised</a:t>
            </a:r>
            <a:r>
              <a:rPr lang="fr-FR" sz="2000" dirty="0" smtClean="0"/>
              <a:t> MT</a:t>
            </a:r>
          </a:p>
          <a:p>
            <a:pPr lvl="1"/>
            <a:r>
              <a:rPr lang="fr-FR" sz="2000" dirty="0" err="1" smtClean="0"/>
              <a:t>Inspired</a:t>
            </a:r>
            <a:r>
              <a:rPr lang="fr-FR" sz="2000" dirty="0" smtClean="0"/>
              <a:t> </a:t>
            </a:r>
            <a:r>
              <a:rPr lang="fr-FR" sz="2000" dirty="0" err="1" smtClean="0"/>
              <a:t>many</a:t>
            </a:r>
            <a:r>
              <a:rPr lang="fr-FR" sz="2000" dirty="0" smtClean="0"/>
              <a:t> </a:t>
            </a:r>
            <a:r>
              <a:rPr lang="fr-FR" sz="2000" dirty="0" err="1" smtClean="0"/>
              <a:t>unsupervised</a:t>
            </a:r>
            <a:r>
              <a:rPr lang="fr-FR" sz="2000" dirty="0" smtClean="0"/>
              <a:t> MT </a:t>
            </a:r>
            <a:r>
              <a:rPr lang="fr-FR" sz="2000" dirty="0" err="1" smtClean="0"/>
              <a:t>studies</a:t>
            </a:r>
            <a:endParaRPr lang="fr-FR" sz="2000" dirty="0" smtClean="0"/>
          </a:p>
          <a:p>
            <a:endParaRPr lang="fr-FR" sz="1900" dirty="0" smtClean="0"/>
          </a:p>
          <a:p>
            <a:r>
              <a:rPr lang="fr-FR" sz="2400" dirty="0" err="1" smtClean="0"/>
              <a:t>Seminal</a:t>
            </a:r>
            <a:r>
              <a:rPr lang="fr-FR" sz="2400" dirty="0" smtClean="0"/>
              <a:t> article:  </a:t>
            </a:r>
            <a:r>
              <a:rPr lang="fr-FR" sz="2400" dirty="0" err="1" smtClean="0"/>
              <a:t>Exploting</a:t>
            </a:r>
            <a:r>
              <a:rPr lang="fr-FR" sz="2400" dirty="0" smtClean="0"/>
              <a:t> </a:t>
            </a:r>
            <a:r>
              <a:rPr lang="fr-FR" sz="2400" dirty="0" err="1" smtClean="0"/>
              <a:t>Similarities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Language</a:t>
            </a:r>
            <a:r>
              <a:rPr lang="fr-FR" sz="2400" dirty="0" smtClean="0"/>
              <a:t> for MT</a:t>
            </a:r>
          </a:p>
          <a:p>
            <a:pPr lvl="1"/>
            <a:r>
              <a:rPr lang="fr-FR" sz="2000" dirty="0" err="1" smtClean="0"/>
              <a:t>Mikolov</a:t>
            </a:r>
            <a:r>
              <a:rPr lang="fr-FR" sz="2000" dirty="0" smtClean="0"/>
              <a:t> et al., 2013</a:t>
            </a:r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8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620"/>
            <a:ext cx="7886700" cy="720080"/>
          </a:xfrm>
        </p:spPr>
        <p:txBody>
          <a:bodyPr>
            <a:normAutofit/>
          </a:bodyPr>
          <a:lstStyle/>
          <a:p>
            <a:r>
              <a:rPr lang="fr-BE" sz="4000" b="1" dirty="0" smtClean="0"/>
              <a:t>Word </a:t>
            </a:r>
            <a:r>
              <a:rPr lang="fr-BE" sz="4000" b="1" dirty="0" err="1" smtClean="0"/>
              <a:t>Embeddings</a:t>
            </a:r>
            <a:endParaRPr lang="fr-B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0405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Word </a:t>
            </a:r>
            <a:r>
              <a:rPr lang="en-US" sz="2000" dirty="0" err="1" smtClean="0">
                <a:sym typeface="Wingdings" panose="05000000000000000000" pitchFamily="2" charset="2"/>
              </a:rPr>
              <a:t>embeddings</a:t>
            </a:r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200" dirty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2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800" dirty="0" smtClean="0">
              <a:sym typeface="Wingdings" panose="05000000000000000000" pitchFamily="2" charset="2"/>
            </a:endParaRPr>
          </a:p>
          <a:p>
            <a:endParaRPr lang="en-US" sz="2000" dirty="0" smtClean="0"/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784976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994172"/>
          </a:xfrm>
        </p:spPr>
        <p:txBody>
          <a:bodyPr/>
          <a:lstStyle/>
          <a:p>
            <a:r>
              <a:rPr lang="en-US" b="1" dirty="0" smtClean="0"/>
              <a:t>Weakly-supervised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326350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Relies on </a:t>
            </a:r>
            <a:r>
              <a:rPr lang="fr-FR" sz="2400" dirty="0" err="1" smtClean="0"/>
              <a:t>word</a:t>
            </a:r>
            <a:r>
              <a:rPr lang="fr-FR" sz="2400" dirty="0" smtClean="0"/>
              <a:t> </a:t>
            </a:r>
            <a:r>
              <a:rPr lang="fr-FR" sz="2400" dirty="0" err="1" smtClean="0"/>
              <a:t>embeddings</a:t>
            </a:r>
            <a:r>
              <a:rPr lang="fr-FR" sz="2400" dirty="0" smtClean="0"/>
              <a:t> for source and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</a:t>
            </a:r>
            <a:r>
              <a:rPr lang="fr-FR" sz="2400" dirty="0" err="1" smtClean="0"/>
              <a:t>language</a:t>
            </a:r>
            <a:endParaRPr lang="fr-FR" sz="2400" dirty="0" smtClean="0"/>
          </a:p>
          <a:p>
            <a:pPr lvl="1"/>
            <a:r>
              <a:rPr lang="fr-FR" sz="2000" dirty="0" err="1" smtClean="0"/>
              <a:t>E.g</a:t>
            </a:r>
            <a:r>
              <a:rPr lang="fr-FR" sz="2000" dirty="0" smtClean="0"/>
              <a:t>.: EN </a:t>
            </a:r>
            <a:r>
              <a:rPr lang="fr-FR" sz="2000" dirty="0" smtClean="0">
                <a:sym typeface="Wingdings" panose="05000000000000000000" pitchFamily="2" charset="2"/>
              </a:rPr>
              <a:t> IT</a:t>
            </a:r>
          </a:p>
          <a:p>
            <a:pPr lvl="1"/>
            <a:endParaRPr lang="fr-FR" sz="800" dirty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Geometrical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corrspondences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pPr lvl="1"/>
            <a:endParaRPr lang="fr-FR" sz="2000" dirty="0" smtClean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84249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994172"/>
          </a:xfrm>
        </p:spPr>
        <p:txBody>
          <a:bodyPr/>
          <a:lstStyle/>
          <a:p>
            <a:r>
              <a:rPr lang="en-US" b="1" dirty="0" smtClean="0"/>
              <a:t>Weakly-supervised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326350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Relies on </a:t>
            </a:r>
            <a:r>
              <a:rPr lang="fr-FR" sz="2400" dirty="0" err="1" smtClean="0"/>
              <a:t>word</a:t>
            </a:r>
            <a:r>
              <a:rPr lang="fr-FR" sz="2400" dirty="0" smtClean="0"/>
              <a:t> </a:t>
            </a:r>
            <a:r>
              <a:rPr lang="fr-FR" sz="2400" dirty="0" err="1" smtClean="0"/>
              <a:t>embeddings</a:t>
            </a:r>
            <a:r>
              <a:rPr lang="fr-FR" sz="2400" dirty="0" smtClean="0"/>
              <a:t> for source and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</a:t>
            </a:r>
            <a:r>
              <a:rPr lang="fr-FR" sz="2400" dirty="0" err="1" smtClean="0"/>
              <a:t>language</a:t>
            </a:r>
            <a:endParaRPr lang="fr-FR" sz="2400" dirty="0" smtClean="0"/>
          </a:p>
          <a:p>
            <a:pPr lvl="1"/>
            <a:r>
              <a:rPr lang="fr-FR" sz="2000" dirty="0" err="1" smtClean="0"/>
              <a:t>E.g</a:t>
            </a:r>
            <a:r>
              <a:rPr lang="fr-FR" sz="2000" dirty="0" smtClean="0"/>
              <a:t>.: EN </a:t>
            </a:r>
            <a:r>
              <a:rPr lang="fr-FR" sz="2000" dirty="0" smtClean="0">
                <a:sym typeface="Wingdings" panose="05000000000000000000" pitchFamily="2" charset="2"/>
              </a:rPr>
              <a:t> IT</a:t>
            </a: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Monolingual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space</a:t>
            </a:r>
            <a:r>
              <a:rPr lang="fr-FR" sz="2000" dirty="0" smtClean="0">
                <a:sym typeface="Wingdings" panose="05000000000000000000" pitchFamily="2" charset="2"/>
              </a:rPr>
              <a:t> look </a:t>
            </a:r>
            <a:r>
              <a:rPr lang="fr-FR" sz="2000" dirty="0" err="1" smtClean="0">
                <a:sym typeface="Wingdings" panose="05000000000000000000" pitchFamily="2" charset="2"/>
              </a:rPr>
              <a:t>similar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pPr lvl="1"/>
            <a:endParaRPr lang="fr-FR" sz="2000" dirty="0" smtClean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60" y="2780928"/>
            <a:ext cx="470015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9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Weakly-supervised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496855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 smtClean="0"/>
              <a:t>Mikolov</a:t>
            </a:r>
            <a:r>
              <a:rPr lang="fr-FR" sz="2400" dirty="0" smtClean="0"/>
              <a:t> et al. </a:t>
            </a:r>
          </a:p>
          <a:p>
            <a:pPr lvl="1"/>
            <a:r>
              <a:rPr lang="fr-FR" sz="1600" dirty="0" err="1" smtClean="0">
                <a:sym typeface="Wingdings" panose="05000000000000000000" pitchFamily="2" charset="2"/>
              </a:rPr>
              <a:t>Learn</a:t>
            </a:r>
            <a:r>
              <a:rPr lang="fr-FR" sz="1600" dirty="0" smtClean="0">
                <a:sym typeface="Wingdings" panose="05000000000000000000" pitchFamily="2" charset="2"/>
              </a:rPr>
              <a:t> a </a:t>
            </a:r>
            <a:r>
              <a:rPr lang="fr-FR" sz="1600" dirty="0" err="1" smtClean="0">
                <a:sym typeface="Wingdings" panose="05000000000000000000" pitchFamily="2" charset="2"/>
              </a:rPr>
              <a:t>very</a:t>
            </a:r>
            <a:r>
              <a:rPr lang="fr-FR" sz="1600" dirty="0" smtClean="0">
                <a:sym typeface="Wingdings" panose="05000000000000000000" pitchFamily="2" charset="2"/>
              </a:rPr>
              <a:t> simple, </a:t>
            </a:r>
            <a:r>
              <a:rPr lang="fr-FR" sz="1600" dirty="0" err="1" smtClean="0">
                <a:sym typeface="Wingdings" panose="05000000000000000000" pitchFamily="2" charset="2"/>
              </a:rPr>
              <a:t>linear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mapping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sz="1600" dirty="0" err="1" smtClean="0">
                <a:sym typeface="Wingdings" panose="05000000000000000000" pitchFamily="2" charset="2"/>
              </a:rPr>
              <a:t>Map</a:t>
            </a:r>
            <a:r>
              <a:rPr lang="fr-FR" sz="1600" dirty="0" smtClean="0">
                <a:sym typeface="Wingdings" panose="05000000000000000000" pitchFamily="2" charset="2"/>
              </a:rPr>
              <a:t> EN </a:t>
            </a:r>
            <a:r>
              <a:rPr lang="fr-FR" sz="1600" dirty="0" err="1" smtClean="0">
                <a:sym typeface="Wingdings" panose="05000000000000000000" pitchFamily="2" charset="2"/>
              </a:rPr>
              <a:t>space</a:t>
            </a:r>
            <a:r>
              <a:rPr lang="fr-FR" sz="1600" dirty="0" smtClean="0">
                <a:sym typeface="Wingdings" panose="05000000000000000000" pitchFamily="2" charset="2"/>
              </a:rPr>
              <a:t>  IT </a:t>
            </a:r>
            <a:r>
              <a:rPr lang="fr-FR" sz="1600" dirty="0" err="1" smtClean="0">
                <a:sym typeface="Wingdings" panose="05000000000000000000" pitchFamily="2" charset="2"/>
              </a:rPr>
              <a:t>space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lvl="1"/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2000" dirty="0" err="1" smtClean="0">
                <a:sym typeface="Wingdings" panose="05000000000000000000" pitchFamily="2" charset="2"/>
              </a:rPr>
              <a:t>Find</a:t>
            </a:r>
            <a:r>
              <a:rPr lang="fr-FR" sz="2000" dirty="0" smtClean="0">
                <a:sym typeface="Wingdings" panose="05000000000000000000" pitchFamily="2" charset="2"/>
              </a:rPr>
              <a:t> matrix W </a:t>
            </a:r>
            <a:r>
              <a:rPr lang="fr-FR" sz="2000" dirty="0" err="1" smtClean="0">
                <a:sym typeface="Wingdings" panose="05000000000000000000" pitchFamily="2" charset="2"/>
              </a:rPr>
              <a:t>such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that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r>
              <a:rPr lang="fr-FR" sz="2000" dirty="0" err="1" smtClean="0">
                <a:sym typeface="Wingdings" panose="05000000000000000000" pitchFamily="2" charset="2"/>
              </a:rPr>
              <a:t>Linear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mapping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outperformed</a:t>
            </a:r>
            <a:r>
              <a:rPr lang="fr-FR" sz="2000" dirty="0" smtClean="0">
                <a:sym typeface="Wingdings" panose="05000000000000000000" pitchFamily="2" charset="2"/>
              </a:rPr>
              <a:t> neural network model</a:t>
            </a:r>
          </a:p>
          <a:p>
            <a:pPr lvl="1"/>
            <a:r>
              <a:rPr lang="fr-FR" sz="1600" dirty="0" smtClean="0">
                <a:sym typeface="Wingdings" panose="05000000000000000000" pitchFamily="2" charset="2"/>
              </a:rPr>
              <a:t>Matrix W for </a:t>
            </a:r>
            <a:r>
              <a:rPr lang="fr-FR" sz="1600" dirty="0" err="1" smtClean="0">
                <a:sym typeface="Wingdings" panose="05000000000000000000" pitchFamily="2" charset="2"/>
              </a:rPr>
              <a:t>mapping</a:t>
            </a:r>
            <a:r>
              <a:rPr lang="fr-FR" sz="1600" dirty="0" smtClean="0">
                <a:sym typeface="Wingdings" panose="05000000000000000000" pitchFamily="2" charset="2"/>
              </a:rPr>
              <a:t> EN  ES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Best performance if W </a:t>
            </a:r>
            <a:r>
              <a:rPr lang="fr-FR" sz="2000" dirty="0" err="1" smtClean="0">
                <a:sym typeface="Wingdings" panose="05000000000000000000" pitchFamily="2" charset="2"/>
              </a:rPr>
              <a:t>is</a:t>
            </a:r>
            <a:r>
              <a:rPr lang="fr-FR" sz="2000" dirty="0" smtClean="0">
                <a:sym typeface="Wingdings" panose="05000000000000000000" pitchFamily="2" charset="2"/>
              </a:rPr>
              <a:t> orthogonal (Smith et al. 2017)</a:t>
            </a:r>
          </a:p>
          <a:p>
            <a:endParaRPr lang="fr-FR" sz="2000" dirty="0" smtClean="0">
              <a:sym typeface="Wingdings" panose="05000000000000000000" pitchFamily="2" charset="2"/>
            </a:endParaRP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pPr lvl="1"/>
            <a:endParaRPr lang="fr-FR" sz="2000" dirty="0" smtClean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335590" cy="20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Weakly-supervised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052736"/>
                <a:ext cx="7886700" cy="475252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Approach of </a:t>
                </a:r>
                <a:r>
                  <a:rPr lang="fr-FR" sz="2400" dirty="0" err="1" smtClean="0"/>
                  <a:t>Mikolov</a:t>
                </a:r>
                <a:r>
                  <a:rPr lang="fr-FR" sz="2400" dirty="0" smtClean="0"/>
                  <a:t> et al.</a:t>
                </a:r>
              </a:p>
              <a:p>
                <a:r>
                  <a:rPr lang="fr-FR" sz="2400" dirty="0" err="1" smtClean="0">
                    <a:sym typeface="Wingdings" panose="05000000000000000000" pitchFamily="2" charset="2"/>
                  </a:rPr>
                  <a:t>Learn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word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embeddings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for 5000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word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pairs in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src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&amp;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tgt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languages</a:t>
                </a:r>
                <a:endParaRPr lang="fr-FR" sz="24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fr-FR" sz="2000" dirty="0" err="1" smtClean="0">
                    <a:sym typeface="Wingdings" panose="05000000000000000000" pitchFamily="2" charset="2"/>
                  </a:rPr>
                  <a:t>E.g</a:t>
                </a:r>
                <a:r>
                  <a:rPr lang="fr-FR" sz="2000" dirty="0" smtClean="0">
                    <a:sym typeface="Wingdings" panose="05000000000000000000" pitchFamily="2" charset="2"/>
                  </a:rPr>
                  <a:t>. EN, I</a:t>
                </a:r>
                <a:r>
                  <a:rPr lang="fr-FR" sz="2000" dirty="0">
                    <a:sym typeface="Wingdings" panose="05000000000000000000" pitchFamily="2" charset="2"/>
                  </a:rPr>
                  <a:t>T</a:t>
                </a:r>
                <a:endParaRPr lang="fr-FR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fr-FR" sz="1600" dirty="0">
                  <a:sym typeface="Wingdings" panose="05000000000000000000" pitchFamily="2" charset="2"/>
                </a:endParaRPr>
              </a:p>
              <a:p>
                <a:r>
                  <a:rPr lang="fr-FR" sz="2400" dirty="0" err="1" smtClean="0">
                    <a:sym typeface="Wingdings" panose="05000000000000000000" pitchFamily="2" charset="2"/>
                  </a:rPr>
                  <a:t>Stack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them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in 2 matrices X, Y,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both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smtClean="0">
                    <a:latin typeface="Cambria Math"/>
                    <a:ea typeface="Cambria Math"/>
                    <a:sym typeface="Wingdings" panose="05000000000000000000" pitchFamily="2" charset="2"/>
                  </a:rPr>
                  <a:t>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fr-BE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5000×</m:t>
                        </m:r>
                        <m:r>
                          <a:rPr lang="fr-BE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lang="fr-FR" sz="24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fr-FR" sz="2000" dirty="0" smtClean="0">
                    <a:sym typeface="Wingdings" panose="05000000000000000000" pitchFamily="2" charset="2"/>
                  </a:rPr>
                  <a:t>X: matrix of EN </a:t>
                </a:r>
                <a:r>
                  <a:rPr lang="fr-FR" sz="2000" dirty="0" err="1" smtClean="0">
                    <a:sym typeface="Wingdings" panose="05000000000000000000" pitchFamily="2" charset="2"/>
                  </a:rPr>
                  <a:t>embeddings</a:t>
                </a:r>
                <a:endParaRPr lang="fr-FR" sz="20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fr-FR" sz="2000" dirty="0" smtClean="0">
                    <a:sym typeface="Wingdings" panose="05000000000000000000" pitchFamily="2" charset="2"/>
                  </a:rPr>
                  <a:t>Y: matrix of IT </a:t>
                </a:r>
                <a:r>
                  <a:rPr lang="fr-FR" sz="2000" dirty="0" err="1" smtClean="0">
                    <a:sym typeface="Wingdings" panose="05000000000000000000" pitchFamily="2" charset="2"/>
                  </a:rPr>
                  <a:t>embeddings</a:t>
                </a:r>
                <a:endParaRPr lang="fr-FR" sz="20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fr-FR" sz="2000" dirty="0" smtClean="0">
                    <a:sym typeface="Wingdings" panose="05000000000000000000" pitchFamily="2" charset="2"/>
                  </a:rPr>
                  <a:t>1st </a:t>
                </a:r>
                <a:r>
                  <a:rPr lang="fr-FR" sz="2000" dirty="0" err="1" smtClean="0">
                    <a:sym typeface="Wingdings" panose="05000000000000000000" pitchFamily="2" charset="2"/>
                  </a:rPr>
                  <a:t>row</a:t>
                </a:r>
                <a:r>
                  <a:rPr lang="fr-FR" sz="2000" dirty="0" smtClean="0">
                    <a:sym typeface="Wingdings" panose="05000000000000000000" pitchFamily="2" charset="2"/>
                  </a:rPr>
                  <a:t> X (Y): </a:t>
                </a:r>
                <a:r>
                  <a:rPr lang="fr-FR" sz="2000" dirty="0" err="1" smtClean="0">
                    <a:sym typeface="Wingdings" panose="05000000000000000000" pitchFamily="2" charset="2"/>
                  </a:rPr>
                  <a:t>word</a:t>
                </a:r>
                <a:r>
                  <a:rPr lang="fr-FR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000" dirty="0" err="1" smtClean="0">
                    <a:sym typeface="Wingdings" panose="05000000000000000000" pitchFamily="2" charset="2"/>
                  </a:rPr>
                  <a:t>embedding</a:t>
                </a:r>
                <a:r>
                  <a:rPr lang="fr-FR" sz="2000" dirty="0" smtClean="0">
                    <a:sym typeface="Wingdings" panose="05000000000000000000" pitchFamily="2" charset="2"/>
                  </a:rPr>
                  <a:t> of 1st EN (IT) </a:t>
                </a:r>
                <a:r>
                  <a:rPr lang="fr-FR" sz="2000" dirty="0" err="1" smtClean="0">
                    <a:sym typeface="Wingdings" panose="05000000000000000000" pitchFamily="2" charset="2"/>
                  </a:rPr>
                  <a:t>word</a:t>
                </a:r>
                <a:endParaRPr lang="fr-FR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fr-FR" sz="1600" dirty="0">
                  <a:sym typeface="Wingdings" panose="05000000000000000000" pitchFamily="2" charset="2"/>
                </a:endParaRPr>
              </a:p>
              <a:p>
                <a:endParaRPr lang="fr-FR" sz="2000" dirty="0" smtClean="0">
                  <a:sym typeface="Wingdings" panose="05000000000000000000" pitchFamily="2" charset="2"/>
                </a:endParaRPr>
              </a:p>
              <a:p>
                <a:r>
                  <a:rPr lang="fr-FR" sz="2400" dirty="0" err="1" smtClean="0">
                    <a:sym typeface="Wingdings" panose="05000000000000000000" pitchFamily="2" charset="2"/>
                  </a:rPr>
                  <a:t>Learn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a matrix W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such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dirty="0" err="1" smtClean="0">
                    <a:sym typeface="Wingdings" panose="05000000000000000000" pitchFamily="2" charset="2"/>
                  </a:rPr>
                  <a:t>that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</a:p>
              <a:p>
                <a:endParaRPr lang="fr-FR" sz="16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fr-FR" dirty="0">
                  <a:sym typeface="Wingdings" panose="05000000000000000000" pitchFamily="2" charset="2"/>
                </a:endParaRPr>
              </a:p>
              <a:p>
                <a:endParaRPr lang="fr-FR" dirty="0" smtClean="0">
                  <a:sym typeface="Wingdings" panose="05000000000000000000" pitchFamily="2" charset="2"/>
                </a:endParaRPr>
              </a:p>
              <a:p>
                <a:pPr lvl="1"/>
                <a:endParaRPr lang="fr-FR" dirty="0" smtClean="0">
                  <a:sym typeface="Wingdings" panose="05000000000000000000" pitchFamily="2" charset="2"/>
                </a:endParaRPr>
              </a:p>
              <a:p>
                <a:pPr lvl="1"/>
                <a:endParaRPr lang="fr-FR" dirty="0" smtClean="0">
                  <a:sym typeface="Wingdings" panose="05000000000000000000" pitchFamily="2" charset="2"/>
                </a:endParaRPr>
              </a:p>
              <a:p>
                <a:pPr lvl="1"/>
                <a:endParaRPr lang="fr-FR" sz="2000" dirty="0">
                  <a:sym typeface="Wingdings" panose="05000000000000000000" pitchFamily="2" charset="2"/>
                </a:endParaRPr>
              </a:p>
              <a:p>
                <a:pPr lvl="1"/>
                <a:endParaRPr lang="fr-FR" sz="2000" dirty="0" smtClean="0"/>
              </a:p>
              <a:p>
                <a:pPr lvl="1"/>
                <a:endParaRPr lang="fr-FR" sz="1500" i="1" u="sng" dirty="0">
                  <a:sym typeface="Wingdings" panose="05000000000000000000" pitchFamily="2" charset="2"/>
                </a:endParaRPr>
              </a:p>
              <a:p>
                <a:endParaRPr lang="fr-FR" sz="1800" dirty="0"/>
              </a:p>
              <a:p>
                <a:endParaRPr lang="fr-FR" sz="1800" dirty="0"/>
              </a:p>
              <a:p>
                <a:pPr lvl="1"/>
                <a:endParaRPr lang="fr-FR" sz="1500" dirty="0"/>
              </a:p>
              <a:p>
                <a:pPr lvl="1"/>
                <a:endParaRPr lang="fr-FR" dirty="0" smtClean="0">
                  <a:solidFill>
                    <a:srgbClr val="00707F"/>
                  </a:solidFill>
                </a:endParaRPr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052736"/>
                <a:ext cx="7886700" cy="4752528"/>
              </a:xfrm>
              <a:blipFill rotWithShape="1">
                <a:blip r:embed="rId3"/>
                <a:stretch>
                  <a:fillRect l="-1005" t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6"/>
            <a:ext cx="3133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Weakly-supervised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475252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If W </a:t>
            </a:r>
            <a:r>
              <a:rPr lang="fr-FR" sz="2400" dirty="0" err="1" smtClean="0"/>
              <a:t>is</a:t>
            </a:r>
            <a:r>
              <a:rPr lang="fr-FR" sz="2400" dirty="0" smtClean="0"/>
              <a:t> orthogonal</a:t>
            </a:r>
          </a:p>
          <a:p>
            <a:pPr lvl="1"/>
            <a:r>
              <a:rPr lang="fr-FR" sz="2000" dirty="0" err="1" smtClean="0"/>
              <a:t>Closed</a:t>
            </a:r>
            <a:r>
              <a:rPr lang="fr-FR" sz="2000" dirty="0" smtClean="0"/>
              <a:t> </a:t>
            </a:r>
            <a:r>
              <a:rPr lang="fr-FR" sz="2000" dirty="0" err="1" smtClean="0"/>
              <a:t>form</a:t>
            </a:r>
            <a:r>
              <a:rPr lang="fr-FR" sz="2000" dirty="0" smtClean="0"/>
              <a:t> solution to </a:t>
            </a:r>
            <a:r>
              <a:rPr lang="fr-FR" sz="2000" dirty="0" err="1" smtClean="0"/>
              <a:t>minimization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 err="1" smtClean="0"/>
              <a:t>exists</a:t>
            </a:r>
            <a:endParaRPr lang="fr-FR" sz="2000" dirty="0" smtClean="0"/>
          </a:p>
          <a:p>
            <a:pPr lvl="1"/>
            <a:r>
              <a:rPr lang="fr-FR" sz="2000" dirty="0" err="1" smtClean="0"/>
              <a:t>Proscrustes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endParaRPr lang="fr-FR" sz="2000" dirty="0"/>
          </a:p>
          <a:p>
            <a:pPr lvl="1"/>
            <a:endParaRPr lang="fr-FR" sz="2000" dirty="0" smtClean="0"/>
          </a:p>
          <a:p>
            <a:r>
              <a:rPr lang="fr-FR" sz="2400" dirty="0" smtClean="0"/>
              <a:t>W </a:t>
            </a:r>
            <a:r>
              <a:rPr lang="fr-FR" sz="2400" dirty="0" err="1" smtClean="0"/>
              <a:t>easily</a:t>
            </a:r>
            <a:r>
              <a:rPr lang="fr-FR" sz="2400" dirty="0" smtClean="0"/>
              <a:t> </a:t>
            </a:r>
            <a:r>
              <a:rPr lang="fr-FR" sz="2400" dirty="0" err="1" smtClean="0"/>
              <a:t>computed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SVD as 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Given</a:t>
            </a:r>
            <a:r>
              <a:rPr lang="fr-FR" sz="2400" dirty="0" smtClean="0">
                <a:sym typeface="Wingdings" panose="05000000000000000000" pitchFamily="2" charset="2"/>
              </a:rPr>
              <a:t> W, for source </a:t>
            </a:r>
            <a:r>
              <a:rPr lang="fr-FR" sz="2400" dirty="0" err="1" smtClean="0">
                <a:sym typeface="Wingdings" panose="05000000000000000000" pitchFamily="2" charset="2"/>
              </a:rPr>
              <a:t>word</a:t>
            </a:r>
            <a:r>
              <a:rPr lang="fr-FR" sz="2400" dirty="0" smtClean="0">
                <a:sym typeface="Wingdings" panose="05000000000000000000" pitchFamily="2" charset="2"/>
              </a:rPr>
              <a:t> s (not in </a:t>
            </a:r>
            <a:r>
              <a:rPr lang="fr-FR" sz="2400" dirty="0" err="1" smtClean="0">
                <a:sym typeface="Wingdings" panose="05000000000000000000" pitchFamily="2" charset="2"/>
              </a:rPr>
              <a:t>dictionary</a:t>
            </a:r>
            <a:r>
              <a:rPr lang="fr-FR" sz="2400" dirty="0" smtClean="0">
                <a:sym typeface="Wingdings" panose="05000000000000000000" pitchFamily="2" charset="2"/>
              </a:rPr>
              <a:t>),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pPr lvl="1"/>
            <a:endParaRPr lang="fr-FR" sz="2000" dirty="0" smtClean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936874"/>
            <a:ext cx="6121400" cy="106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13336"/>
            <a:ext cx="3214112" cy="5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b="1" dirty="0" smtClean="0"/>
              <a:t>Brief Overview &amp; Research Group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2195"/>
            <a:ext cx="7886700" cy="39310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Assoc. Professor, HEC Liège, University of Liège Belgium</a:t>
            </a:r>
          </a:p>
          <a:p>
            <a:endParaRPr lang="en-US" sz="2000" dirty="0"/>
          </a:p>
          <a:p>
            <a:r>
              <a:rPr lang="en-US" sz="2000" dirty="0" smtClean="0"/>
              <a:t>Head Quantitative Methods Unit, HEC Liège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Associate Editor, COMIND, Elsevier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93" y="2750621"/>
            <a:ext cx="2007284" cy="269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Unsupervised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4968552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sym typeface="Wingdings" panose="05000000000000000000" pitchFamily="2" charset="2"/>
              </a:rPr>
              <a:t>From</a:t>
            </a:r>
            <a:r>
              <a:rPr lang="fr-FR" sz="2400" dirty="0" smtClean="0">
                <a:sym typeface="Wingdings" panose="05000000000000000000" pitchFamily="2" charset="2"/>
              </a:rPr>
              <a:t> the initial </a:t>
            </a:r>
            <a:r>
              <a:rPr lang="fr-FR" sz="2400" dirty="0" err="1" smtClean="0">
                <a:sym typeface="Wingdings" panose="05000000000000000000" pitchFamily="2" charset="2"/>
              </a:rPr>
              <a:t>space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X </a:t>
            </a:r>
            <a:r>
              <a:rPr lang="fr-FR" sz="2000" dirty="0" err="1" smtClean="0">
                <a:sym typeface="Wingdings" panose="05000000000000000000" pitchFamily="2" charset="2"/>
              </a:rPr>
              <a:t>can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be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mapped</a:t>
            </a:r>
            <a:r>
              <a:rPr lang="fr-FR" sz="2000" dirty="0" smtClean="0">
                <a:sym typeface="Wingdings" panose="05000000000000000000" pitchFamily="2" charset="2"/>
              </a:rPr>
              <a:t> onto Y via rotation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But </a:t>
            </a:r>
            <a:r>
              <a:rPr lang="fr-FR" sz="2400" dirty="0">
                <a:sym typeface="Wingdings" panose="05000000000000000000" pitchFamily="2" charset="2"/>
              </a:rPr>
              <a:t>large </a:t>
            </a:r>
            <a:r>
              <a:rPr lang="fr-FR" sz="2400" dirty="0" err="1">
                <a:sym typeface="Wingdings" panose="05000000000000000000" pitchFamily="2" charset="2"/>
              </a:rPr>
              <a:t>number</a:t>
            </a:r>
            <a:r>
              <a:rPr lang="fr-FR" sz="2400" dirty="0">
                <a:sym typeface="Wingdings" panose="05000000000000000000" pitchFamily="2" charset="2"/>
              </a:rPr>
              <a:t> of dimensions in practice</a:t>
            </a:r>
          </a:p>
          <a:p>
            <a:pPr lvl="2"/>
            <a:r>
              <a:rPr lang="fr-FR" dirty="0" err="1">
                <a:sym typeface="Wingdings" panose="05000000000000000000" pitchFamily="2" charset="2"/>
              </a:rPr>
              <a:t>Cannot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simply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map</a:t>
            </a:r>
            <a:r>
              <a:rPr lang="fr-FR" dirty="0">
                <a:sym typeface="Wingdings" panose="05000000000000000000" pitchFamily="2" charset="2"/>
              </a:rPr>
              <a:t> by </a:t>
            </a:r>
            <a:r>
              <a:rPr lang="fr-FR" dirty="0" err="1">
                <a:sym typeface="Wingdings" panose="05000000000000000000" pitchFamily="2" charset="2"/>
              </a:rPr>
              <a:t>rotating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Unsupervised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learning</a:t>
            </a:r>
            <a:r>
              <a:rPr lang="fr-FR" sz="2400" dirty="0" smtClean="0">
                <a:sym typeface="Wingdings" panose="05000000000000000000" pitchFamily="2" charset="2"/>
              </a:rPr>
              <a:t> of </a:t>
            </a:r>
            <a:r>
              <a:rPr lang="fr-FR" sz="2400" dirty="0" err="1" smtClean="0">
                <a:sym typeface="Wingdings" panose="05000000000000000000" pitchFamily="2" charset="2"/>
              </a:rPr>
              <a:t>mappings</a:t>
            </a:r>
            <a:r>
              <a:rPr lang="fr-FR" sz="2400" dirty="0" smtClean="0">
                <a:sym typeface="Wingdings" panose="05000000000000000000" pitchFamily="2" charset="2"/>
              </a:rPr>
              <a:t>?</a:t>
            </a: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56" y="1844824"/>
            <a:ext cx="3608813" cy="215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Unsupervised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8748" cy="496855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If WX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and Y </a:t>
            </a:r>
            <a:r>
              <a:rPr lang="fr-FR" sz="2400" dirty="0" err="1" smtClean="0">
                <a:sym typeface="Wingdings" panose="05000000000000000000" pitchFamily="2" charset="2"/>
              </a:rPr>
              <a:t>align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perfectly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Indistinguishable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Advesarial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game</a:t>
            </a:r>
            <a:r>
              <a:rPr lang="fr-FR" sz="2400" dirty="0" smtClean="0">
                <a:sym typeface="Wingdings" panose="05000000000000000000" pitchFamily="2" charset="2"/>
              </a:rPr>
              <a:t> formulation</a:t>
            </a:r>
          </a:p>
          <a:p>
            <a:endParaRPr lang="fr-FR" sz="24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Train a </a:t>
            </a:r>
            <a:r>
              <a:rPr lang="fr-FR" sz="2400" dirty="0" err="1" smtClean="0">
                <a:sym typeface="Wingdings" panose="05000000000000000000" pitchFamily="2" charset="2"/>
              </a:rPr>
              <a:t>discriminator</a:t>
            </a:r>
            <a:r>
              <a:rPr lang="fr-FR" sz="2400" dirty="0" smtClean="0">
                <a:sym typeface="Wingdings" panose="05000000000000000000" pitchFamily="2" charset="2"/>
              </a:rPr>
              <a:t>, </a:t>
            </a:r>
            <a:r>
              <a:rPr lang="fr-FR" sz="2400" dirty="0" err="1" smtClean="0">
                <a:sym typeface="Wingdings" panose="05000000000000000000" pitchFamily="2" charset="2"/>
              </a:rPr>
              <a:t>predicts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ym typeface="Wingdings" panose="05000000000000000000" pitchFamily="2" charset="2"/>
              </a:rPr>
              <a:t>words</a:t>
            </a:r>
            <a:r>
              <a:rPr lang="fr-FR" sz="2400" dirty="0" smtClean="0">
                <a:sym typeface="Wingdings" panose="05000000000000000000" pitchFamily="2" charset="2"/>
              </a:rPr>
              <a:t>, z 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z </a:t>
            </a:r>
            <a:r>
              <a:rPr lang="fr-FR" sz="2000" dirty="0" smtClean="0">
                <a:latin typeface="Cambria Math"/>
                <a:ea typeface="Cambria Math"/>
                <a:sym typeface="Wingdings" panose="05000000000000000000" pitchFamily="2" charset="2"/>
              </a:rPr>
              <a:t>∈</a:t>
            </a:r>
            <a:r>
              <a:rPr lang="fr-FR" sz="2000" dirty="0" smtClean="0">
                <a:sym typeface="Wingdings" panose="05000000000000000000" pitchFamily="2" charset="2"/>
              </a:rPr>
              <a:t> X </a:t>
            </a:r>
            <a:r>
              <a:rPr lang="fr-FR" sz="2000" dirty="0" err="1" smtClean="0">
                <a:sym typeface="Wingdings" panose="05000000000000000000" pitchFamily="2" charset="2"/>
              </a:rPr>
              <a:t>predict</a:t>
            </a:r>
            <a:r>
              <a:rPr lang="fr-FR" sz="2000" dirty="0" smtClean="0">
                <a:sym typeface="Wingdings" panose="05000000000000000000" pitchFamily="2" charset="2"/>
              </a:rPr>
              <a:t> as source </a:t>
            </a:r>
            <a:r>
              <a:rPr lang="fr-FR" sz="2000" dirty="0" err="1" smtClean="0">
                <a:sym typeface="Wingdings" panose="05000000000000000000" pitchFamily="2" charset="2"/>
              </a:rPr>
              <a:t>words</a:t>
            </a:r>
            <a:r>
              <a:rPr lang="fr-FR" sz="2000" dirty="0" smtClean="0">
                <a:sym typeface="Wingdings" panose="05000000000000000000" pitchFamily="2" charset="2"/>
              </a:rPr>
              <a:t> (source =1)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z </a:t>
            </a:r>
            <a:r>
              <a:rPr lang="fr-FR" sz="2000" dirty="0">
                <a:latin typeface="Cambria Math"/>
                <a:ea typeface="Cambria Math"/>
                <a:sym typeface="Wingdings" panose="05000000000000000000" pitchFamily="2" charset="2"/>
              </a:rPr>
              <a:t>∈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Y </a:t>
            </a:r>
            <a:r>
              <a:rPr lang="fr-FR" sz="2000" dirty="0" err="1" smtClean="0">
                <a:sym typeface="Wingdings" panose="05000000000000000000" pitchFamily="2" charset="2"/>
              </a:rPr>
              <a:t>predict</a:t>
            </a:r>
            <a:r>
              <a:rPr lang="fr-FR" sz="2000" dirty="0" smtClean="0">
                <a:sym typeface="Wingdings" panose="05000000000000000000" pitchFamily="2" charset="2"/>
              </a:rPr>
              <a:t> as </a:t>
            </a:r>
            <a:r>
              <a:rPr lang="fr-FR" sz="2000" dirty="0" err="1" smtClean="0">
                <a:sym typeface="Wingdings" panose="05000000000000000000" pitchFamily="2" charset="2"/>
              </a:rPr>
              <a:t>target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words</a:t>
            </a:r>
            <a:r>
              <a:rPr lang="fr-FR" sz="2000" dirty="0">
                <a:sym typeface="Wingdings" panose="05000000000000000000" pitchFamily="2" charset="2"/>
              </a:rPr>
              <a:t> (source </a:t>
            </a:r>
            <a:r>
              <a:rPr lang="fr-FR" sz="2000" dirty="0" smtClean="0">
                <a:sym typeface="Wingdings" panose="05000000000000000000" pitchFamily="2" charset="2"/>
              </a:rPr>
              <a:t>=0)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01" y="764704"/>
            <a:ext cx="2111499" cy="148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65" y="4365104"/>
            <a:ext cx="791607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Unsupervised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8748" cy="4968552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Train the </a:t>
            </a:r>
            <a:r>
              <a:rPr lang="fr-FR" sz="2400" dirty="0" err="1" smtClean="0">
                <a:sym typeface="Wingdings" panose="05000000000000000000" pitchFamily="2" charset="2"/>
              </a:rPr>
              <a:t>mapping</a:t>
            </a:r>
            <a:r>
              <a:rPr lang="fr-FR" sz="2400" dirty="0" smtClean="0">
                <a:sym typeface="Wingdings" panose="05000000000000000000" pitchFamily="2" charset="2"/>
              </a:rPr>
              <a:t> W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sz="2600" dirty="0" smtClean="0"/>
              <a:t>W </a:t>
            </a:r>
            <a:r>
              <a:rPr lang="en-US" sz="2600" dirty="0"/>
              <a:t>generates fake items </a:t>
            </a:r>
            <a:endParaRPr lang="en-US" sz="2600" dirty="0" smtClean="0"/>
          </a:p>
          <a:p>
            <a:r>
              <a:rPr lang="en-US" sz="2600" dirty="0" smtClean="0"/>
              <a:t>Discriminator  has access to correct info (source &amp; </a:t>
            </a:r>
            <a:r>
              <a:rPr lang="en-US" sz="2600" dirty="0" err="1" smtClean="0"/>
              <a:t>trgt</a:t>
            </a:r>
            <a:r>
              <a:rPr lang="en-US" sz="2600" dirty="0" smtClean="0"/>
              <a:t> words)</a:t>
            </a:r>
          </a:p>
          <a:p>
            <a:r>
              <a:rPr lang="en-US" sz="2600" dirty="0" smtClean="0"/>
              <a:t>Sends signals to W, W learns</a:t>
            </a:r>
            <a:endParaRPr lang="en-US" sz="2600" dirty="0"/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0668"/>
            <a:ext cx="71287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colade ouvrante 3"/>
          <p:cNvSpPr/>
          <p:nvPr/>
        </p:nvSpPr>
        <p:spPr>
          <a:xfrm rot="16200000">
            <a:off x="3923928" y="2534642"/>
            <a:ext cx="360040" cy="6731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3408" y="3051248"/>
            <a:ext cx="1922512" cy="612648"/>
          </a:xfrm>
          <a:prstGeom prst="wedgeRectCallout">
            <a:avLst>
              <a:gd name="adj1" fmla="val 134010"/>
              <a:gd name="adj2" fmla="val -61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Makes discriminator believe that X is from target (source = 0)</a:t>
            </a:r>
            <a:endParaRPr lang="en-US" sz="1000" dirty="0"/>
          </a:p>
        </p:txBody>
      </p:sp>
      <p:sp>
        <p:nvSpPr>
          <p:cNvPr id="9" name="Accolade ouvrante 8"/>
          <p:cNvSpPr/>
          <p:nvPr/>
        </p:nvSpPr>
        <p:spPr>
          <a:xfrm rot="5400000">
            <a:off x="6725878" y="1744082"/>
            <a:ext cx="360040" cy="6731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2160" y="980728"/>
            <a:ext cx="1922512" cy="612648"/>
          </a:xfrm>
          <a:prstGeom prst="wedgeRectCallout">
            <a:avLst>
              <a:gd name="adj1" fmla="val 2419"/>
              <a:gd name="adj2" fmla="val 8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Makes discriminator believe that Y is from source (source = 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21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Unsupervised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8748" cy="49685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93800"/>
            <a:ext cx="87249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Unsupervised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8748" cy="4968552"/>
          </a:xfrm>
        </p:spPr>
        <p:txBody>
          <a:bodyPr>
            <a:normAutofit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Enhancement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Use high </a:t>
            </a:r>
            <a:r>
              <a:rPr lang="fr-FR" dirty="0" err="1" smtClean="0">
                <a:sym typeface="Wingdings" panose="05000000000000000000" pitchFamily="2" charset="2"/>
              </a:rPr>
              <a:t>quality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word</a:t>
            </a:r>
            <a:r>
              <a:rPr lang="fr-FR" dirty="0" smtClean="0">
                <a:sym typeface="Wingdings" panose="05000000000000000000" pitchFamily="2" charset="2"/>
              </a:rPr>
              <a:t> translations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Adversarial</a:t>
            </a:r>
            <a:r>
              <a:rPr lang="fr-FR" dirty="0" smtClean="0">
                <a:sym typeface="Wingdings" panose="05000000000000000000" pitchFamily="2" charset="2"/>
              </a:rPr>
              <a:t> training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Apply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Proscrustes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Repeate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until</a:t>
            </a:r>
            <a:r>
              <a:rPr lang="fr-FR" dirty="0" smtClean="0">
                <a:sym typeface="Wingdings" panose="05000000000000000000" pitchFamily="2" charset="2"/>
              </a:rPr>
              <a:t> convergence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 Performance </a:t>
            </a:r>
            <a:r>
              <a:rPr lang="fr-FR" dirty="0" err="1" smtClean="0">
                <a:sym typeface="Wingdings" panose="05000000000000000000" pitchFamily="2" charset="2"/>
              </a:rPr>
              <a:t>Improvements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212976"/>
            <a:ext cx="8915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536"/>
            <a:ext cx="7886700" cy="99417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8748" cy="4968552"/>
          </a:xfrm>
        </p:spPr>
        <p:txBody>
          <a:bodyPr>
            <a:normAutofit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Generate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monolingual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embeddings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Align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embeddings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Adversarial</a:t>
            </a:r>
            <a:r>
              <a:rPr lang="fr-FR" dirty="0" smtClean="0">
                <a:sym typeface="Wingdings" panose="05000000000000000000" pitchFamily="2" charset="2"/>
              </a:rPr>
              <a:t> training</a:t>
            </a:r>
          </a:p>
          <a:p>
            <a:r>
              <a:rPr lang="fr-FR" dirty="0" err="1" smtClean="0">
                <a:sym typeface="Wingdings" panose="05000000000000000000" pitchFamily="2" charset="2"/>
              </a:rPr>
              <a:t>Improvement</a:t>
            </a:r>
            <a:endParaRPr lang="fr-FR" dirty="0" smtClean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Select high </a:t>
            </a:r>
            <a:r>
              <a:rPr lang="fr-FR" dirty="0" err="1" smtClean="0">
                <a:sym typeface="Wingdings" panose="05000000000000000000" pitchFamily="2" charset="2"/>
              </a:rPr>
              <a:t>quality</a:t>
            </a:r>
            <a:r>
              <a:rPr lang="fr-FR" dirty="0" smtClean="0">
                <a:sym typeface="Wingdings" panose="05000000000000000000" pitchFamily="2" charset="2"/>
              </a:rPr>
              <a:t> pairs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Adversarial</a:t>
            </a:r>
            <a:r>
              <a:rPr lang="fr-FR" dirty="0" smtClean="0">
                <a:sym typeface="Wingdings" panose="05000000000000000000" pitchFamily="2" charset="2"/>
              </a:rPr>
              <a:t> training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Apply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Proscrustes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Generate</a:t>
            </a:r>
            <a:r>
              <a:rPr lang="fr-FR" dirty="0" smtClean="0">
                <a:sym typeface="Wingdings" panose="05000000000000000000" pitchFamily="2" charset="2"/>
              </a:rPr>
              <a:t> translations</a:t>
            </a:r>
          </a:p>
          <a:p>
            <a:pPr marL="457200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500" i="1" u="sng" dirty="0">
              <a:sym typeface="Wingdings" panose="05000000000000000000" pitchFamily="2" charset="2"/>
            </a:endParaRPr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6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625"/>
            <a:ext cx="7886700" cy="1080120"/>
          </a:xfrm>
        </p:spPr>
        <p:txBody>
          <a:bodyPr/>
          <a:lstStyle/>
          <a:p>
            <a:r>
              <a:rPr lang="en-US" b="1" dirty="0" smtClean="0"/>
              <a:t>Language Modelling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/>
          <a:lstStyle/>
          <a:p>
            <a:r>
              <a:rPr lang="en-US" dirty="0" smtClean="0"/>
              <a:t>Learn statistical representation of languages</a:t>
            </a:r>
          </a:p>
          <a:p>
            <a:pPr lvl="1"/>
            <a:r>
              <a:rPr lang="en-US" dirty="0" smtClean="0"/>
              <a:t>E.g. predict next most likely word</a:t>
            </a:r>
          </a:p>
          <a:p>
            <a:pPr lvl="1"/>
            <a:r>
              <a:rPr lang="en-US" dirty="0" smtClean="0"/>
              <a:t>“I like to eat ____”</a:t>
            </a:r>
            <a:endParaRPr lang="en-US" dirty="0"/>
          </a:p>
          <a:p>
            <a:endParaRPr lang="en-US" sz="1800" dirty="0"/>
          </a:p>
          <a:p>
            <a:r>
              <a:rPr lang="en-US" dirty="0" err="1" smtClean="0"/>
              <a:t>OpenAI</a:t>
            </a:r>
            <a:endParaRPr lang="en-US" dirty="0" smtClean="0"/>
          </a:p>
          <a:p>
            <a:pPr lvl="1"/>
            <a:r>
              <a:rPr lang="en-US" dirty="0" smtClean="0"/>
              <a:t>Transformer network (</a:t>
            </a:r>
            <a:r>
              <a:rPr lang="en-US" dirty="0" err="1" smtClean="0"/>
              <a:t>Vaswani</a:t>
            </a:r>
            <a:r>
              <a:rPr lang="en-US" dirty="0" smtClean="0"/>
              <a:t> et al.,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612068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b="1" cap="all" dirty="0"/>
              <a:t>SYSTEM PROMPT (HUMAN-WRITTEN)</a:t>
            </a:r>
          </a:p>
          <a:p>
            <a:pPr fontAlgn="base"/>
            <a:r>
              <a:rPr lang="en-US" sz="2900" i="1" dirty="0"/>
              <a:t>In a shocking finding, scientist discovered a herd of unicorns living in a remote, previously unexplored valley, in the Andes Mountains. Even more surprising to the researchers was the fact that the unicorns spoke perfect English.</a:t>
            </a:r>
          </a:p>
          <a:p>
            <a:pPr fontAlgn="base"/>
            <a:endParaRPr lang="en-US" b="1" cap="all" dirty="0" smtClean="0"/>
          </a:p>
          <a:p>
            <a:pPr fontAlgn="base"/>
            <a:r>
              <a:rPr lang="en-US" b="1" cap="all" dirty="0" smtClean="0"/>
              <a:t>MODEL </a:t>
            </a:r>
            <a:r>
              <a:rPr lang="en-US" b="1" cap="all" dirty="0"/>
              <a:t>COMPLETION (MACHINE-WRITTEN, 10 TRIES)</a:t>
            </a:r>
          </a:p>
          <a:p>
            <a:pPr fontAlgn="base"/>
            <a:r>
              <a:rPr lang="en-US" sz="3300" dirty="0"/>
              <a:t>The</a:t>
            </a:r>
            <a:r>
              <a:rPr lang="en-US" sz="3300" dirty="0"/>
              <a:t> scientist named the population, after their distinctive horn, Ovid’s Unicorn. These four-horned, silver-white unicorns were previously unknown to science.</a:t>
            </a:r>
            <a:endParaRPr lang="en-US" sz="2900" dirty="0"/>
          </a:p>
          <a:p>
            <a:pPr fontAlgn="base"/>
            <a:r>
              <a:rPr lang="en-US" sz="3300" dirty="0"/>
              <a:t>Now, after almost two centuries, the mystery of what sparked this odd phenomenon is finally solved.</a:t>
            </a:r>
            <a:endParaRPr lang="en-US" sz="2900" dirty="0"/>
          </a:p>
          <a:p>
            <a:pPr fontAlgn="base"/>
            <a:r>
              <a:rPr lang="en-US" sz="3300" dirty="0"/>
              <a:t>Dr. Jorge Pérez, an evolutionary biologist from the University of La Paz, and several companions, were exploring the Andes Mountains when they found a small valley, with no other animals or humans. Pérez noticed that the valley had what appeared to be a natural fountain, surrounded by two peaks of rock and silver snow.</a:t>
            </a:r>
          </a:p>
          <a:p>
            <a:pPr fontAlgn="base"/>
            <a:r>
              <a:rPr lang="en-US" sz="3300" dirty="0"/>
              <a:t>Pérez</a:t>
            </a:r>
            <a:r>
              <a:rPr lang="en-US" sz="3300" dirty="0"/>
              <a:t> and the others then ventured further into the valley. “By the time we reached the top of one peak, the water looked blue, with some crystals on top,” said Pérez.</a:t>
            </a:r>
          </a:p>
          <a:p>
            <a:pPr fontAlgn="base"/>
            <a:r>
              <a:rPr lang="en-US" sz="3300" dirty="0"/>
              <a:t>Pérez and his friends were astonished to see the unicorn herd. These creatures could be seen from the air without having to move too much to see them – they were so close they could touch their horns.</a:t>
            </a:r>
          </a:p>
          <a:p>
            <a:pPr fontAlgn="base"/>
            <a:r>
              <a:rPr lang="en-US" sz="3300" dirty="0"/>
              <a:t>While</a:t>
            </a:r>
            <a:r>
              <a:rPr lang="en-US" sz="2900" dirty="0"/>
              <a:t> examining these bizarre creatures the scientists discovered that the creatures also spoke some fairly regular English. Pérez stated, “We can see, for example, that they have a common ‘language,’ something like a dialect or dialectic.”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progress in MT</a:t>
            </a:r>
          </a:p>
          <a:p>
            <a:pPr lvl="1"/>
            <a:r>
              <a:rPr lang="en-US" dirty="0" smtClean="0"/>
              <a:t>Unsupervised MT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Translation of syntactically complex texts/discourses</a:t>
            </a:r>
          </a:p>
          <a:p>
            <a:pPr lvl="1"/>
            <a:r>
              <a:rPr lang="en-US" dirty="0" smtClean="0"/>
              <a:t>Evaluating translation quality: is BLEU score relevant?</a:t>
            </a:r>
          </a:p>
          <a:p>
            <a:pPr lvl="1"/>
            <a:r>
              <a:rPr lang="en-US" dirty="0" smtClean="0"/>
              <a:t>How to choose between multiple possible translations</a:t>
            </a:r>
          </a:p>
          <a:p>
            <a:pPr lvl="1"/>
            <a:r>
              <a:rPr lang="en-US" dirty="0" smtClean="0"/>
              <a:t>How to incorporate </a:t>
            </a:r>
            <a:r>
              <a:rPr lang="en-US" smtClean="0"/>
              <a:t>human feedback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b="1" dirty="0" smtClean="0"/>
              <a:t>Brief Overview &amp; Research Group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2195"/>
            <a:ext cx="7886700" cy="39310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PhD candidates</a:t>
            </a:r>
          </a:p>
          <a:p>
            <a:endParaRPr lang="en-US" sz="2000" dirty="0"/>
          </a:p>
          <a:p>
            <a:r>
              <a:rPr lang="en-US" sz="2000" dirty="0"/>
              <a:t>1</a:t>
            </a:r>
            <a:r>
              <a:rPr lang="en-US" sz="2000" smtClean="0"/>
              <a:t> open position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12" y="1092546"/>
            <a:ext cx="1453783" cy="179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Image result for hoffait anne soph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250377"/>
            <a:ext cx="10572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63" y="3068960"/>
            <a:ext cx="1900832" cy="18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11" y="3598163"/>
            <a:ext cx="2475964" cy="12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4585"/>
            <a:ext cx="3272954" cy="15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Why unsupervised?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r>
              <a:rPr lang="fr-FR" sz="2300" dirty="0" err="1" smtClean="0"/>
              <a:t>Statistical</a:t>
            </a:r>
            <a:r>
              <a:rPr lang="fr-FR" sz="2300" dirty="0" smtClean="0"/>
              <a:t>, Neural MT </a:t>
            </a:r>
            <a:r>
              <a:rPr lang="fr-FR" sz="2300" dirty="0" err="1" smtClean="0"/>
              <a:t>systems</a:t>
            </a:r>
            <a:endParaRPr lang="fr-FR" sz="2300" dirty="0" smtClean="0"/>
          </a:p>
          <a:p>
            <a:pPr lvl="1"/>
            <a:r>
              <a:rPr lang="fr-FR" sz="1900" dirty="0" err="1" smtClean="0"/>
              <a:t>Require</a:t>
            </a:r>
            <a:r>
              <a:rPr lang="fr-FR" sz="1900" dirty="0" smtClean="0"/>
              <a:t> large </a:t>
            </a:r>
            <a:r>
              <a:rPr lang="fr-FR" sz="1900" dirty="0" err="1" smtClean="0"/>
              <a:t>parallel</a:t>
            </a:r>
            <a:r>
              <a:rPr lang="fr-FR" sz="1900" dirty="0" smtClean="0"/>
              <a:t> </a:t>
            </a:r>
            <a:r>
              <a:rPr lang="fr-FR" sz="1900" dirty="0" err="1" smtClean="0"/>
              <a:t>corpora</a:t>
            </a:r>
            <a:r>
              <a:rPr lang="fr-FR" sz="1900" dirty="0" smtClean="0"/>
              <a:t> for training</a:t>
            </a:r>
          </a:p>
          <a:p>
            <a:pPr lvl="1"/>
            <a:r>
              <a:rPr lang="fr-FR" sz="1900" dirty="0" err="1" smtClean="0"/>
              <a:t>Learn</a:t>
            </a:r>
            <a:r>
              <a:rPr lang="fr-FR" sz="1900" dirty="0" smtClean="0"/>
              <a:t> </a:t>
            </a:r>
            <a:r>
              <a:rPr lang="fr-FR" sz="1900" dirty="0" err="1" smtClean="0"/>
              <a:t>mapping</a:t>
            </a:r>
            <a:r>
              <a:rPr lang="fr-FR" sz="1900" dirty="0" smtClean="0"/>
              <a:t> </a:t>
            </a:r>
            <a:r>
              <a:rPr lang="fr-FR" sz="1900" i="1" dirty="0" smtClean="0"/>
              <a:t>source – </a:t>
            </a:r>
            <a:r>
              <a:rPr lang="fr-FR" sz="1900" i="1" dirty="0" err="1" smtClean="0"/>
              <a:t>target</a:t>
            </a:r>
            <a:r>
              <a:rPr lang="fr-FR" sz="1900" i="1" dirty="0" smtClean="0"/>
              <a:t> </a:t>
            </a:r>
            <a:r>
              <a:rPr lang="fr-FR" sz="1900" i="1" dirty="0" err="1" smtClean="0"/>
              <a:t>language</a:t>
            </a:r>
            <a:r>
              <a:rPr lang="fr-FR" sz="1900" dirty="0" smtClean="0"/>
              <a:t> </a:t>
            </a:r>
            <a:r>
              <a:rPr lang="fr-FR" sz="1900" dirty="0" err="1" smtClean="0"/>
              <a:t>mapping</a:t>
            </a:r>
            <a:endParaRPr lang="fr-FR" sz="1900" dirty="0" smtClean="0"/>
          </a:p>
          <a:p>
            <a:endParaRPr lang="fr-FR" sz="2300" dirty="0" smtClean="0"/>
          </a:p>
          <a:p>
            <a:r>
              <a:rPr lang="fr-FR" sz="2300" dirty="0" err="1" smtClean="0"/>
              <a:t>Existing</a:t>
            </a:r>
            <a:r>
              <a:rPr lang="fr-FR" sz="2300" dirty="0" smtClean="0"/>
              <a:t>, </a:t>
            </a:r>
            <a:r>
              <a:rPr lang="fr-FR" sz="2300" dirty="0" err="1" smtClean="0"/>
              <a:t>reasonably</a:t>
            </a:r>
            <a:r>
              <a:rPr lang="fr-FR" sz="2300" dirty="0" smtClean="0"/>
              <a:t> large </a:t>
            </a:r>
            <a:r>
              <a:rPr lang="fr-FR" sz="2300" dirty="0" err="1"/>
              <a:t>p</a:t>
            </a:r>
            <a:r>
              <a:rPr lang="fr-FR" sz="2300" dirty="0" err="1" smtClean="0"/>
              <a:t>arallel</a:t>
            </a:r>
            <a:r>
              <a:rPr lang="fr-FR" sz="2300" dirty="0" smtClean="0"/>
              <a:t> </a:t>
            </a:r>
            <a:r>
              <a:rPr lang="fr-FR" sz="2300" dirty="0" err="1" smtClean="0"/>
              <a:t>corpora</a:t>
            </a:r>
            <a:r>
              <a:rPr lang="fr-FR" sz="2300" dirty="0" smtClean="0"/>
              <a:t> </a:t>
            </a:r>
          </a:p>
          <a:p>
            <a:pPr lvl="1"/>
            <a:r>
              <a:rPr lang="fr-FR" sz="1900" dirty="0" smtClean="0"/>
              <a:t>English, </a:t>
            </a:r>
            <a:r>
              <a:rPr lang="fr-FR" sz="1900" dirty="0" err="1" smtClean="0"/>
              <a:t>Chinese</a:t>
            </a:r>
            <a:r>
              <a:rPr lang="fr-FR" sz="1900" dirty="0" smtClean="0"/>
              <a:t>, </a:t>
            </a:r>
            <a:r>
              <a:rPr lang="fr-FR" sz="1900" dirty="0" err="1" smtClean="0"/>
              <a:t>Arabic</a:t>
            </a:r>
            <a:r>
              <a:rPr lang="fr-FR" sz="1900" dirty="0" smtClean="0"/>
              <a:t>, </a:t>
            </a:r>
            <a:r>
              <a:rPr lang="fr-FR" sz="1900" dirty="0" err="1" smtClean="0"/>
              <a:t>German</a:t>
            </a:r>
            <a:endParaRPr lang="fr-FR" sz="1900" dirty="0" smtClean="0"/>
          </a:p>
          <a:p>
            <a:pPr lvl="1"/>
            <a:endParaRPr lang="fr-FR" sz="1900" dirty="0"/>
          </a:p>
          <a:p>
            <a:r>
              <a:rPr lang="fr-FR" sz="2300" dirty="0" err="1" smtClean="0"/>
              <a:t>However</a:t>
            </a:r>
            <a:r>
              <a:rPr lang="fr-FR" sz="2300" dirty="0" smtClean="0"/>
              <a:t>, a </a:t>
            </a:r>
            <a:r>
              <a:rPr lang="fr-FR" sz="2300" dirty="0" err="1" smtClean="0"/>
              <a:t>plethora</a:t>
            </a:r>
            <a:r>
              <a:rPr lang="fr-FR" sz="2300" dirty="0" smtClean="0"/>
              <a:t> of </a:t>
            </a:r>
            <a:r>
              <a:rPr lang="fr-FR" sz="2300" dirty="0" err="1" smtClean="0"/>
              <a:t>low</a:t>
            </a:r>
            <a:r>
              <a:rPr lang="fr-FR" sz="2300" dirty="0" smtClean="0"/>
              <a:t> </a:t>
            </a:r>
            <a:r>
              <a:rPr lang="fr-FR" sz="2300" dirty="0" err="1" smtClean="0"/>
              <a:t>resource</a:t>
            </a:r>
            <a:r>
              <a:rPr lang="fr-FR" sz="2300" dirty="0" smtClean="0"/>
              <a:t> </a:t>
            </a:r>
            <a:r>
              <a:rPr lang="fr-FR" sz="2300" dirty="0" err="1" smtClean="0"/>
              <a:t>languages</a:t>
            </a:r>
            <a:endParaRPr lang="fr-FR" sz="2300" dirty="0" smtClean="0"/>
          </a:p>
          <a:p>
            <a:pPr lvl="1"/>
            <a:r>
              <a:rPr lang="fr-FR" sz="1900" dirty="0" err="1" smtClean="0"/>
              <a:t>Vietnamese</a:t>
            </a:r>
            <a:r>
              <a:rPr lang="fr-FR" sz="1900" dirty="0" smtClean="0"/>
              <a:t>, </a:t>
            </a:r>
            <a:r>
              <a:rPr lang="fr-FR" sz="1900" dirty="0" err="1" smtClean="0"/>
              <a:t>Malay</a:t>
            </a:r>
            <a:r>
              <a:rPr lang="fr-FR" sz="1900" dirty="0" smtClean="0"/>
              <a:t>, </a:t>
            </a:r>
            <a:r>
              <a:rPr lang="fr-FR" sz="1900" dirty="0" err="1" smtClean="0"/>
              <a:t>Indonesian</a:t>
            </a:r>
            <a:r>
              <a:rPr lang="fr-FR" sz="1900" dirty="0" smtClean="0"/>
              <a:t>, </a:t>
            </a:r>
            <a:r>
              <a:rPr lang="fr-FR" sz="1900" dirty="0" err="1" smtClean="0"/>
              <a:t>Croatian</a:t>
            </a:r>
            <a:r>
              <a:rPr lang="fr-FR" sz="1900" dirty="0" smtClean="0"/>
              <a:t>,….</a:t>
            </a:r>
          </a:p>
          <a:p>
            <a:pPr lvl="1"/>
            <a:endParaRPr lang="fr-FR" sz="19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8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Why unsupervised?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4269474"/>
          </a:xfrm>
        </p:spPr>
        <p:txBody>
          <a:bodyPr>
            <a:normAutofit/>
          </a:bodyPr>
          <a:lstStyle/>
          <a:p>
            <a:r>
              <a:rPr lang="fr-FR" sz="2300" dirty="0" err="1" smtClean="0"/>
              <a:t>Lack</a:t>
            </a:r>
            <a:r>
              <a:rPr lang="fr-FR" sz="2300" dirty="0" smtClean="0"/>
              <a:t> of </a:t>
            </a:r>
            <a:r>
              <a:rPr lang="fr-FR" sz="2300" dirty="0" err="1" smtClean="0"/>
              <a:t>parallel</a:t>
            </a:r>
            <a:r>
              <a:rPr lang="fr-FR" sz="2300" dirty="0" smtClean="0"/>
              <a:t> </a:t>
            </a:r>
            <a:r>
              <a:rPr lang="fr-FR" sz="2300" dirty="0" err="1" smtClean="0"/>
              <a:t>corpora</a:t>
            </a:r>
            <a:endParaRPr lang="fr-FR" sz="2300" dirty="0" smtClean="0"/>
          </a:p>
          <a:p>
            <a:pPr lvl="1"/>
            <a:r>
              <a:rPr lang="fr-FR" sz="1900" dirty="0" err="1" smtClean="0"/>
              <a:t>Hinders</a:t>
            </a:r>
            <a:r>
              <a:rPr lang="fr-FR" sz="1900" dirty="0" smtClean="0"/>
              <a:t> </a:t>
            </a:r>
            <a:r>
              <a:rPr lang="fr-FR" sz="1900" dirty="0" err="1" smtClean="0"/>
              <a:t>low</a:t>
            </a:r>
            <a:r>
              <a:rPr lang="fr-FR" sz="1900" dirty="0" smtClean="0"/>
              <a:t> </a:t>
            </a:r>
            <a:r>
              <a:rPr lang="fr-FR" sz="1900" dirty="0" err="1" smtClean="0"/>
              <a:t>resource</a:t>
            </a:r>
            <a:r>
              <a:rPr lang="fr-FR" sz="1900" dirty="0" smtClean="0"/>
              <a:t> </a:t>
            </a:r>
            <a:r>
              <a:rPr lang="fr-FR" sz="1900" dirty="0" err="1" smtClean="0"/>
              <a:t>language</a:t>
            </a:r>
            <a:r>
              <a:rPr lang="fr-FR" sz="1900" dirty="0" smtClean="0"/>
              <a:t> MT system </a:t>
            </a:r>
            <a:r>
              <a:rPr lang="fr-FR" sz="1900" dirty="0" err="1" smtClean="0"/>
              <a:t>development</a:t>
            </a:r>
            <a:r>
              <a:rPr lang="fr-FR" sz="1900" dirty="0" smtClean="0"/>
              <a:t> </a:t>
            </a:r>
          </a:p>
          <a:p>
            <a:pPr lvl="1"/>
            <a:r>
              <a:rPr lang="fr-FR" sz="1900" dirty="0" err="1" smtClean="0"/>
              <a:t>Vietnameses</a:t>
            </a:r>
            <a:r>
              <a:rPr lang="fr-FR" sz="1900" dirty="0" smtClean="0"/>
              <a:t> </a:t>
            </a:r>
            <a:r>
              <a:rPr lang="fr-FR" sz="1900" dirty="0" smtClean="0">
                <a:sym typeface="Wingdings" panose="05000000000000000000" pitchFamily="2" charset="2"/>
              </a:rPr>
              <a:t> </a:t>
            </a:r>
            <a:r>
              <a:rPr lang="fr-FR" sz="1900" dirty="0" err="1" smtClean="0">
                <a:sym typeface="Wingdings" panose="05000000000000000000" pitchFamily="2" charset="2"/>
              </a:rPr>
              <a:t>Indonesian</a:t>
            </a:r>
            <a:r>
              <a:rPr lang="fr-FR" sz="1900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fr-FR" sz="1900" dirty="0" err="1" smtClean="0">
                <a:sym typeface="Wingdings" panose="05000000000000000000" pitchFamily="2" charset="2"/>
              </a:rPr>
              <a:t>Croation</a:t>
            </a:r>
            <a:r>
              <a:rPr lang="fr-FR" sz="1900" dirty="0" smtClean="0">
                <a:sym typeface="Wingdings" panose="05000000000000000000" pitchFamily="2" charset="2"/>
              </a:rPr>
              <a:t>  </a:t>
            </a:r>
            <a:r>
              <a:rPr lang="fr-FR" sz="1900" dirty="0" err="1" smtClean="0">
                <a:sym typeface="Wingdings" panose="05000000000000000000" pitchFamily="2" charset="2"/>
              </a:rPr>
              <a:t>Malay</a:t>
            </a:r>
            <a:r>
              <a:rPr lang="fr-FR" sz="1900" dirty="0" smtClean="0">
                <a:sym typeface="Wingdings" panose="05000000000000000000" pitchFamily="2" charset="2"/>
              </a:rPr>
              <a:t> </a:t>
            </a:r>
            <a:endParaRPr lang="fr-FR" sz="1900" dirty="0" smtClean="0"/>
          </a:p>
          <a:p>
            <a:endParaRPr lang="fr-FR" sz="800" dirty="0" smtClean="0"/>
          </a:p>
          <a:p>
            <a:r>
              <a:rPr lang="fr-FR" sz="2300" dirty="0" smtClean="0"/>
              <a:t>Solution?</a:t>
            </a:r>
          </a:p>
          <a:p>
            <a:pPr lvl="1"/>
            <a:r>
              <a:rPr lang="fr-FR" sz="1900" dirty="0" smtClean="0"/>
              <a:t>For </a:t>
            </a:r>
            <a:r>
              <a:rPr lang="fr-FR" sz="1900" dirty="0" err="1" smtClean="0"/>
              <a:t>low</a:t>
            </a:r>
            <a:r>
              <a:rPr lang="fr-FR" sz="1900" dirty="0" smtClean="0"/>
              <a:t> </a:t>
            </a:r>
            <a:r>
              <a:rPr lang="fr-FR" sz="1900" dirty="0" err="1" smtClean="0"/>
              <a:t>resource</a:t>
            </a:r>
            <a:r>
              <a:rPr lang="fr-FR" sz="1900" dirty="0" smtClean="0"/>
              <a:t> </a:t>
            </a:r>
            <a:r>
              <a:rPr lang="fr-FR" sz="1900" dirty="0" err="1" smtClean="0"/>
              <a:t>language</a:t>
            </a:r>
            <a:r>
              <a:rPr lang="fr-FR" sz="1900" dirty="0" smtClean="0"/>
              <a:t> pair, </a:t>
            </a:r>
            <a:r>
              <a:rPr lang="fr-FR" sz="1900" dirty="0" err="1" smtClean="0"/>
              <a:t>e.g</a:t>
            </a:r>
            <a:r>
              <a:rPr lang="fr-FR" sz="1900" dirty="0" smtClean="0"/>
              <a:t>. </a:t>
            </a:r>
            <a:r>
              <a:rPr lang="fr-FR" sz="1900" dirty="0" err="1" smtClean="0"/>
              <a:t>Vietnamese</a:t>
            </a:r>
            <a:r>
              <a:rPr lang="fr-FR" sz="1900" dirty="0" smtClean="0"/>
              <a:t> </a:t>
            </a:r>
            <a:r>
              <a:rPr lang="fr-FR" sz="1900" dirty="0" smtClean="0">
                <a:sym typeface="Wingdings" panose="05000000000000000000" pitchFamily="2" charset="2"/>
              </a:rPr>
              <a:t> </a:t>
            </a:r>
            <a:r>
              <a:rPr lang="fr-FR" sz="1900" dirty="0" err="1" smtClean="0">
                <a:sym typeface="Wingdings" panose="05000000000000000000" pitchFamily="2" charset="2"/>
              </a:rPr>
              <a:t>Indonesian</a:t>
            </a:r>
            <a:endParaRPr lang="fr-FR" sz="1900" dirty="0" smtClean="0">
              <a:sym typeface="Wingdings" panose="05000000000000000000" pitchFamily="2" charset="2"/>
            </a:endParaRPr>
          </a:p>
          <a:p>
            <a:pPr lvl="1"/>
            <a:r>
              <a:rPr lang="fr-FR" sz="1900" dirty="0" err="1" smtClean="0">
                <a:sym typeface="Wingdings" panose="05000000000000000000" pitchFamily="2" charset="2"/>
              </a:rPr>
              <a:t>Manual</a:t>
            </a:r>
            <a:r>
              <a:rPr lang="fr-FR" sz="1900" dirty="0" smtClean="0">
                <a:sym typeface="Wingdings" panose="05000000000000000000" pitchFamily="2" charset="2"/>
              </a:rPr>
              <a:t> </a:t>
            </a:r>
            <a:r>
              <a:rPr lang="fr-FR" sz="1900" dirty="0" err="1" smtClean="0">
                <a:sym typeface="Wingdings" panose="05000000000000000000" pitchFamily="2" charset="2"/>
              </a:rPr>
              <a:t>creation</a:t>
            </a:r>
            <a:r>
              <a:rPr lang="fr-FR" sz="1900" dirty="0" smtClean="0">
                <a:sym typeface="Wingdings" panose="05000000000000000000" pitchFamily="2" charset="2"/>
              </a:rPr>
              <a:t>, curation of large </a:t>
            </a:r>
            <a:r>
              <a:rPr lang="fr-FR" sz="1900" dirty="0" err="1" smtClean="0">
                <a:sym typeface="Wingdings" panose="05000000000000000000" pitchFamily="2" charset="2"/>
              </a:rPr>
              <a:t>parallel</a:t>
            </a:r>
            <a:r>
              <a:rPr lang="fr-FR" sz="1900" dirty="0" smtClean="0">
                <a:sym typeface="Wingdings" panose="05000000000000000000" pitchFamily="2" charset="2"/>
              </a:rPr>
              <a:t> </a:t>
            </a:r>
            <a:r>
              <a:rPr lang="fr-FR" sz="1900" dirty="0" err="1" smtClean="0">
                <a:sym typeface="Wingdings" panose="05000000000000000000" pitchFamily="2" charset="2"/>
              </a:rPr>
              <a:t>corpora</a:t>
            </a:r>
            <a:endParaRPr lang="fr-FR" sz="1900" dirty="0" smtClean="0"/>
          </a:p>
          <a:p>
            <a:endParaRPr lang="fr-FR" sz="2300" dirty="0" smtClean="0"/>
          </a:p>
          <a:p>
            <a:r>
              <a:rPr lang="fr-FR" sz="2300" dirty="0" err="1" smtClean="0"/>
              <a:t>However</a:t>
            </a:r>
            <a:r>
              <a:rPr lang="fr-FR" sz="2300" dirty="0" smtClean="0"/>
              <a:t>,</a:t>
            </a:r>
          </a:p>
          <a:p>
            <a:pPr lvl="1"/>
            <a:r>
              <a:rPr lang="fr-FR" sz="1900" dirty="0" err="1" smtClean="0"/>
              <a:t>Costly</a:t>
            </a:r>
            <a:endParaRPr lang="fr-FR" sz="1900" dirty="0" smtClean="0"/>
          </a:p>
          <a:p>
            <a:pPr lvl="1"/>
            <a:r>
              <a:rPr lang="fr-FR" sz="1900" dirty="0" smtClean="0"/>
              <a:t>Time-</a:t>
            </a:r>
            <a:r>
              <a:rPr lang="fr-FR" sz="1900" dirty="0" err="1" smtClean="0"/>
              <a:t>consuming</a:t>
            </a:r>
            <a:endParaRPr lang="fr-FR" sz="1900" dirty="0" smtClean="0"/>
          </a:p>
          <a:p>
            <a:pPr lvl="1"/>
            <a:endParaRPr lang="fr-FR" sz="19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6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Why unsupervised?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42694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More efficient and </a:t>
            </a:r>
            <a:r>
              <a:rPr lang="fr-FR" sz="2400" dirty="0" err="1" smtClean="0"/>
              <a:t>scalable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approaches</a:t>
            </a:r>
            <a:r>
              <a:rPr lang="fr-FR" sz="2400" dirty="0" smtClean="0"/>
              <a:t>?</a:t>
            </a:r>
          </a:p>
          <a:p>
            <a:endParaRPr lang="fr-FR" sz="800" dirty="0" smtClean="0"/>
          </a:p>
          <a:p>
            <a:r>
              <a:rPr lang="fr-FR" sz="2400" dirty="0" smtClean="0"/>
              <a:t>Exploit </a:t>
            </a:r>
            <a:r>
              <a:rPr lang="fr-FR" sz="2400" dirty="0" err="1" smtClean="0"/>
              <a:t>existing</a:t>
            </a:r>
            <a:r>
              <a:rPr lang="fr-FR" sz="2400" dirty="0" smtClean="0"/>
              <a:t> </a:t>
            </a:r>
            <a:r>
              <a:rPr lang="fr-FR" sz="2400" dirty="0" err="1" smtClean="0"/>
              <a:t>resources</a:t>
            </a:r>
            <a:r>
              <a:rPr lang="fr-FR" sz="2400" dirty="0" smtClean="0"/>
              <a:t>, </a:t>
            </a:r>
            <a:r>
              <a:rPr lang="fr-FR" sz="2400" dirty="0" err="1" smtClean="0"/>
              <a:t>e.g</a:t>
            </a:r>
            <a:r>
              <a:rPr lang="fr-FR" sz="2400" dirty="0" smtClean="0"/>
              <a:t>. </a:t>
            </a:r>
            <a:r>
              <a:rPr lang="fr-FR" sz="2400" dirty="0" err="1" smtClean="0"/>
              <a:t>Wikipedia</a:t>
            </a:r>
            <a:endParaRPr lang="fr-FR" sz="2400" dirty="0" smtClean="0"/>
          </a:p>
          <a:p>
            <a:endParaRPr lang="fr-FR" sz="24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ym typeface="Wingdings" panose="05000000000000000000" pitchFamily="2" charset="2"/>
              </a:rPr>
              <a:t>MT </a:t>
            </a:r>
            <a:r>
              <a:rPr lang="fr-FR" sz="2400" dirty="0" err="1" smtClean="0">
                <a:sym typeface="Wingdings" panose="05000000000000000000" pitchFamily="2" charset="2"/>
              </a:rPr>
              <a:t>with</a:t>
            </a:r>
            <a:r>
              <a:rPr lang="fr-FR" sz="2400" dirty="0" smtClean="0">
                <a:sym typeface="Wingdings" panose="05000000000000000000" pitchFamily="2" charset="2"/>
              </a:rPr>
              <a:t> minimal supervision</a:t>
            </a:r>
          </a:p>
          <a:p>
            <a:pPr lvl="1"/>
            <a:r>
              <a:rPr lang="fr-FR" sz="2000" dirty="0" smtClean="0">
                <a:sym typeface="Wingdings" panose="05000000000000000000" pitchFamily="2" charset="2"/>
              </a:rPr>
              <a:t>Semi-</a:t>
            </a:r>
            <a:r>
              <a:rPr lang="fr-FR" sz="2000" dirty="0" err="1" smtClean="0">
                <a:sym typeface="Wingdings" panose="05000000000000000000" pitchFamily="2" charset="2"/>
              </a:rPr>
              <a:t>supervised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approach</a:t>
            </a:r>
            <a:endParaRPr lang="fr-FR" sz="2000" dirty="0" smtClean="0">
              <a:sym typeface="Wingdings" panose="05000000000000000000" pitchFamily="2" charset="2"/>
            </a:endParaRP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400" dirty="0" err="1" smtClean="0">
                <a:sym typeface="Wingdings" panose="05000000000000000000" pitchFamily="2" charset="2"/>
              </a:rPr>
              <a:t>Unsupervised</a:t>
            </a:r>
            <a:r>
              <a:rPr lang="fr-FR" sz="2400" dirty="0" smtClean="0">
                <a:sym typeface="Wingdings" panose="05000000000000000000" pitchFamily="2" charset="2"/>
              </a:rPr>
              <a:t> MT</a:t>
            </a:r>
            <a:endParaRPr lang="fr-FR" sz="2400" dirty="0" smtClean="0"/>
          </a:p>
          <a:p>
            <a:pPr lvl="1"/>
            <a:endParaRPr lang="fr-FR" sz="19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9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54868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537952"/>
            <a:ext cx="7886700" cy="354723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This talk on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state of the art</a:t>
            </a:r>
          </a:p>
          <a:p>
            <a:pPr lvl="1"/>
            <a:r>
              <a:rPr lang="fr-FR" sz="2000" dirty="0" smtClean="0"/>
              <a:t>Semi-</a:t>
            </a:r>
            <a:r>
              <a:rPr lang="fr-FR" sz="2000" dirty="0" err="1" smtClean="0"/>
              <a:t>supervised</a:t>
            </a:r>
            <a:r>
              <a:rPr lang="fr-FR" sz="2000" dirty="0" smtClean="0"/>
              <a:t> MT</a:t>
            </a:r>
          </a:p>
          <a:p>
            <a:pPr lvl="1"/>
            <a:r>
              <a:rPr lang="fr-FR" sz="2000" dirty="0" err="1" smtClean="0"/>
              <a:t>Unsupervised</a:t>
            </a:r>
            <a:r>
              <a:rPr lang="fr-FR" sz="2000" dirty="0" smtClean="0"/>
              <a:t> MT</a:t>
            </a:r>
          </a:p>
          <a:p>
            <a:pPr lvl="1"/>
            <a:endParaRPr lang="fr-FR" sz="1400" dirty="0" smtClean="0"/>
          </a:p>
          <a:p>
            <a:r>
              <a:rPr lang="fr-FR" sz="2400" dirty="0" smtClean="0"/>
              <a:t>Semi-</a:t>
            </a:r>
            <a:r>
              <a:rPr lang="fr-FR" sz="2400" dirty="0" err="1" smtClean="0"/>
              <a:t>supervised</a:t>
            </a:r>
            <a:r>
              <a:rPr lang="fr-FR" sz="2400" dirty="0" smtClean="0"/>
              <a:t> MT</a:t>
            </a:r>
          </a:p>
          <a:p>
            <a:pPr lvl="1"/>
            <a:r>
              <a:rPr lang="fr-FR" sz="2000" dirty="0" smtClean="0"/>
              <a:t>Back-translation (</a:t>
            </a:r>
            <a:r>
              <a:rPr lang="fr-FR" sz="2000" dirty="0" err="1" smtClean="0"/>
              <a:t>briefly</a:t>
            </a:r>
            <a:r>
              <a:rPr lang="fr-FR" sz="2000" dirty="0" smtClean="0"/>
              <a:t>), </a:t>
            </a:r>
            <a:r>
              <a:rPr lang="fr-FR" sz="2000" i="1" dirty="0" err="1" smtClean="0"/>
              <a:t>Sennrich</a:t>
            </a:r>
            <a:r>
              <a:rPr lang="fr-FR" sz="2000" i="1" dirty="0" smtClean="0"/>
              <a:t> et al</a:t>
            </a:r>
            <a:r>
              <a:rPr lang="fr-FR" sz="2000" dirty="0" smtClean="0"/>
              <a:t>., 2015</a:t>
            </a:r>
          </a:p>
          <a:p>
            <a:pPr lvl="1"/>
            <a:endParaRPr lang="fr-FR" sz="2000" dirty="0"/>
          </a:p>
          <a:p>
            <a:r>
              <a:rPr lang="fr-FR" dirty="0" err="1" smtClean="0"/>
              <a:t>Unsupersived</a:t>
            </a:r>
            <a:endParaRPr lang="fr-FR" dirty="0" smtClean="0"/>
          </a:p>
          <a:p>
            <a:pPr lvl="1"/>
            <a:r>
              <a:rPr lang="en-US" sz="2000" dirty="0"/>
              <a:t>Word Translation Without Parallel </a:t>
            </a:r>
            <a:r>
              <a:rPr lang="en-US" sz="2000" dirty="0" smtClean="0"/>
              <a:t>Data, </a:t>
            </a:r>
            <a:r>
              <a:rPr lang="en-US" sz="2000" i="1" dirty="0" err="1" smtClean="0"/>
              <a:t>Conneau</a:t>
            </a:r>
            <a:r>
              <a:rPr lang="en-US" sz="2000" dirty="0" smtClean="0"/>
              <a:t> et al. 2018</a:t>
            </a:r>
            <a:endParaRPr lang="fr-FR" sz="20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9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33265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Semi-supervised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537952"/>
            <a:ext cx="7886700" cy="39792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Semi-</a:t>
            </a:r>
            <a:r>
              <a:rPr lang="fr-FR" sz="2400" dirty="0" err="1" smtClean="0"/>
              <a:t>supervised</a:t>
            </a:r>
            <a:r>
              <a:rPr lang="fr-FR" sz="2400" dirty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err="1" smtClean="0">
                <a:sym typeface="Wingdings" panose="05000000000000000000" pitchFamily="2" charset="2"/>
              </a:rPr>
              <a:t>some</a:t>
            </a:r>
            <a:r>
              <a:rPr lang="fr-FR" sz="2400" dirty="0" smtClean="0">
                <a:sym typeface="Wingdings" panose="05000000000000000000" pitchFamily="2" charset="2"/>
              </a:rPr>
              <a:t> supervision </a:t>
            </a:r>
            <a:endParaRPr lang="fr-FR" sz="1600" dirty="0" smtClean="0"/>
          </a:p>
          <a:p>
            <a:pPr lvl="1"/>
            <a:endParaRPr lang="fr-FR" sz="800" dirty="0" smtClean="0"/>
          </a:p>
          <a:p>
            <a:r>
              <a:rPr lang="fr-FR" sz="2400" dirty="0" smtClean="0"/>
              <a:t>Back-translation </a:t>
            </a:r>
            <a:r>
              <a:rPr lang="fr-FR" sz="2400" dirty="0" err="1" smtClean="0"/>
              <a:t>method</a:t>
            </a:r>
            <a:r>
              <a:rPr lang="fr-FR" sz="2000" dirty="0" smtClean="0"/>
              <a:t>, </a:t>
            </a:r>
            <a:r>
              <a:rPr lang="fr-FR" sz="2000" i="1" dirty="0" err="1" smtClean="0"/>
              <a:t>Sennrich</a:t>
            </a:r>
            <a:r>
              <a:rPr lang="fr-FR" sz="2000" i="1" dirty="0" smtClean="0"/>
              <a:t> et al</a:t>
            </a:r>
            <a:r>
              <a:rPr lang="fr-FR" sz="2000" dirty="0" smtClean="0"/>
              <a:t>., 2015</a:t>
            </a:r>
          </a:p>
          <a:p>
            <a:pPr lvl="1"/>
            <a:r>
              <a:rPr lang="fr-FR" sz="2000" dirty="0" smtClean="0"/>
              <a:t>Small </a:t>
            </a:r>
            <a:r>
              <a:rPr lang="fr-FR" sz="2000" dirty="0" err="1" smtClean="0"/>
              <a:t>parallel</a:t>
            </a:r>
            <a:r>
              <a:rPr lang="fr-FR" sz="2000" dirty="0" smtClean="0"/>
              <a:t> </a:t>
            </a:r>
            <a:r>
              <a:rPr lang="fr-FR" sz="2000" dirty="0" err="1" smtClean="0"/>
              <a:t>corpora</a:t>
            </a:r>
            <a:r>
              <a:rPr lang="fr-FR" sz="2000" dirty="0" smtClean="0"/>
              <a:t>, </a:t>
            </a:r>
            <a:r>
              <a:rPr lang="fr-FR" sz="2000" dirty="0" err="1" smtClean="0"/>
              <a:t>e.g</a:t>
            </a:r>
            <a:r>
              <a:rPr lang="fr-FR" sz="2000" dirty="0" smtClean="0"/>
              <a:t>. EN-FR</a:t>
            </a:r>
          </a:p>
          <a:p>
            <a:pPr lvl="1"/>
            <a:r>
              <a:rPr lang="fr-FR" sz="2000" dirty="0" smtClean="0"/>
              <a:t>Large </a:t>
            </a:r>
            <a:r>
              <a:rPr lang="fr-FR" sz="2000" dirty="0" err="1" smtClean="0"/>
              <a:t>monolingual</a:t>
            </a:r>
            <a:r>
              <a:rPr lang="fr-FR" sz="2000" dirty="0" smtClean="0"/>
              <a:t> corpus in FR (</a:t>
            </a:r>
            <a:r>
              <a:rPr lang="fr-FR" sz="2000" dirty="0" err="1" smtClean="0"/>
              <a:t>target</a:t>
            </a:r>
            <a:r>
              <a:rPr lang="fr-FR" sz="2000" dirty="0" smtClean="0"/>
              <a:t> </a:t>
            </a:r>
            <a:r>
              <a:rPr lang="fr-FR" sz="2000" dirty="0" err="1" smtClean="0"/>
              <a:t>language</a:t>
            </a:r>
            <a:r>
              <a:rPr lang="fr-FR" sz="2000" dirty="0" smtClean="0"/>
              <a:t>)</a:t>
            </a:r>
          </a:p>
          <a:p>
            <a:pPr lvl="1"/>
            <a:endParaRPr lang="fr-FR" sz="16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2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33265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Semi-supervised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412776"/>
            <a:ext cx="7886700" cy="39792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Translate back,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to source, M</a:t>
            </a:r>
            <a:r>
              <a:rPr lang="fr-FR" sz="2400" baseline="-25000" dirty="0" smtClean="0"/>
              <a:t>TS</a:t>
            </a:r>
          </a:p>
          <a:p>
            <a:pPr lvl="1"/>
            <a:r>
              <a:rPr lang="fr-FR" sz="2000" dirty="0" smtClean="0"/>
              <a:t>Use </a:t>
            </a:r>
            <a:r>
              <a:rPr lang="fr-FR" sz="2000" dirty="0" err="1" smtClean="0"/>
              <a:t>small</a:t>
            </a:r>
            <a:r>
              <a:rPr lang="fr-FR" sz="2000" dirty="0" smtClean="0"/>
              <a:t> </a:t>
            </a:r>
            <a:r>
              <a:rPr lang="fr-FR" sz="2000" dirty="0" err="1" smtClean="0"/>
              <a:t>parallel</a:t>
            </a:r>
            <a:r>
              <a:rPr lang="fr-FR" sz="2000" dirty="0" smtClean="0"/>
              <a:t> </a:t>
            </a:r>
            <a:r>
              <a:rPr lang="fr-FR" sz="2000" dirty="0" err="1" smtClean="0"/>
              <a:t>corpora</a:t>
            </a:r>
            <a:r>
              <a:rPr lang="fr-FR" sz="2000" dirty="0" smtClean="0"/>
              <a:t>, FR </a:t>
            </a:r>
            <a:r>
              <a:rPr lang="fr-FR" sz="2000" dirty="0" smtClean="0">
                <a:sym typeface="Wingdings" panose="05000000000000000000" pitchFamily="2" charset="2"/>
              </a:rPr>
              <a:t> EN</a:t>
            </a:r>
          </a:p>
          <a:p>
            <a:endParaRPr lang="fr-FR" sz="80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Use </a:t>
            </a:r>
            <a:r>
              <a:rPr lang="fr-FR" dirty="0" smtClean="0"/>
              <a:t>M</a:t>
            </a:r>
            <a:r>
              <a:rPr lang="fr-FR" baseline="-25000" dirty="0" smtClean="0"/>
              <a:t>TS</a:t>
            </a:r>
          </a:p>
          <a:p>
            <a:pPr lvl="1"/>
            <a:r>
              <a:rPr lang="fr-FR" sz="2000" dirty="0" smtClean="0"/>
              <a:t>Translate large FR corpus </a:t>
            </a:r>
            <a:r>
              <a:rPr lang="fr-FR" sz="2000" dirty="0" err="1" smtClean="0"/>
              <a:t>into</a:t>
            </a:r>
            <a:r>
              <a:rPr lang="fr-FR" sz="2000" dirty="0" smtClean="0"/>
              <a:t> EN</a:t>
            </a:r>
          </a:p>
          <a:p>
            <a:pPr lvl="1"/>
            <a:r>
              <a:rPr lang="fr-FR" sz="2000" dirty="0" err="1" smtClean="0"/>
              <a:t>Results</a:t>
            </a:r>
            <a:r>
              <a:rPr lang="fr-FR" sz="2000" dirty="0" smtClean="0"/>
              <a:t> in large EN corpus</a:t>
            </a:r>
          </a:p>
          <a:p>
            <a:pPr lvl="1"/>
            <a:endParaRPr lang="fr-FR" sz="800" dirty="0" smtClean="0"/>
          </a:p>
          <a:p>
            <a:r>
              <a:rPr lang="fr-FR" dirty="0" smtClean="0"/>
              <a:t>EN corpus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noisy</a:t>
            </a:r>
            <a:r>
              <a:rPr lang="fr-FR" dirty="0" smtClean="0"/>
              <a:t> but</a:t>
            </a:r>
          </a:p>
          <a:p>
            <a:pPr lvl="1"/>
            <a:r>
              <a:rPr lang="fr-FR" dirty="0" smtClean="0"/>
              <a:t>Large </a:t>
            </a:r>
          </a:p>
          <a:p>
            <a:pPr lvl="1"/>
            <a:endParaRPr lang="fr-FR" sz="2000" dirty="0" smtClean="0"/>
          </a:p>
          <a:p>
            <a:pPr lvl="1"/>
            <a:endParaRPr lang="fr-FR" sz="16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3223442" cy="27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1458</Words>
  <Application>Microsoft Office PowerPoint</Application>
  <PresentationFormat>Affichage à l'écran (4:3)</PresentationFormat>
  <Paragraphs>494</Paragraphs>
  <Slides>28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1_Conception personnalisée</vt:lpstr>
      <vt:lpstr>Présentation PowerPoint</vt:lpstr>
      <vt:lpstr>Brief Overview &amp; Research Group</vt:lpstr>
      <vt:lpstr>Brief Overview &amp; Research Group</vt:lpstr>
      <vt:lpstr>Why unsupervised?</vt:lpstr>
      <vt:lpstr>Why unsupervised? (cont)</vt:lpstr>
      <vt:lpstr>Why unsupervised? (cont)</vt:lpstr>
      <vt:lpstr>Agenda</vt:lpstr>
      <vt:lpstr>Semi-supervised</vt:lpstr>
      <vt:lpstr>Semi-supervised (cont)</vt:lpstr>
      <vt:lpstr>Semi-supervised (cont)</vt:lpstr>
      <vt:lpstr>Semi-supervised (cont)</vt:lpstr>
      <vt:lpstr>Présentation PowerPoint</vt:lpstr>
      <vt:lpstr>Weakly-supervised</vt:lpstr>
      <vt:lpstr>Word Embeddings</vt:lpstr>
      <vt:lpstr>Weakly-supervised (cont)</vt:lpstr>
      <vt:lpstr>Weakly-supervised (cont)</vt:lpstr>
      <vt:lpstr>Weakly-supervised (cont)</vt:lpstr>
      <vt:lpstr>Weakly-supervised (cont)</vt:lpstr>
      <vt:lpstr>Weakly-supervised (cont)</vt:lpstr>
      <vt:lpstr>Unsupervised</vt:lpstr>
      <vt:lpstr>Unsupervised (cont)</vt:lpstr>
      <vt:lpstr>Unsupervised (cont)</vt:lpstr>
      <vt:lpstr>Unsupervised (cont)</vt:lpstr>
      <vt:lpstr>Unsupervised (cont)</vt:lpstr>
      <vt:lpstr>Summary</vt:lpstr>
      <vt:lpstr>Language Modelling</vt:lpstr>
      <vt:lpstr>Présentation PowerPoint</vt:lpstr>
      <vt:lpstr>Conclusion</vt:lpstr>
    </vt:vector>
  </TitlesOfParts>
  <Company>Priminfo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Mergelsberg</dc:creator>
  <cp:lastModifiedBy>ULG</cp:lastModifiedBy>
  <cp:revision>148</cp:revision>
  <dcterms:created xsi:type="dcterms:W3CDTF">2016-02-11T10:57:27Z</dcterms:created>
  <dcterms:modified xsi:type="dcterms:W3CDTF">2019-05-05T16:43:02Z</dcterms:modified>
</cp:coreProperties>
</file>