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11/12/20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runo.dupont@hel.be" TargetMode="External"/><Relationship Id="rId2" Type="http://schemas.openxmlformats.org/officeDocument/2006/relationships/hyperlink" Target="mailto:Alexis.messina@uliege.be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4271D1-3D07-4FB9-937E-7FED9D096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3108" y="2052090"/>
            <a:ext cx="10036050" cy="1239732"/>
          </a:xfrm>
        </p:spPr>
        <p:txBody>
          <a:bodyPr/>
          <a:lstStyle/>
          <a:p>
            <a:pPr algn="just"/>
            <a:r>
              <a:rPr lang="fr-FR" sz="3200" dirty="0"/>
              <a:t>Comment </a:t>
            </a:r>
            <a:r>
              <a:rPr lang="fr-FR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évaluer</a:t>
            </a:r>
            <a:r>
              <a:rPr lang="fr-FR" sz="3200" dirty="0"/>
              <a:t> la création vidéoludique en animation socioculturelle et médiation culturelle ? </a:t>
            </a:r>
            <a:endParaRPr lang="fr-BE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09000E-A9F9-4DBD-9C38-375EBD0637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Communication du 12 novembre 2020 – 4</a:t>
            </a:r>
            <a:r>
              <a:rPr lang="fr-BE" baseline="30000" dirty="0"/>
              <a:t>ème</a:t>
            </a:r>
            <a:r>
              <a:rPr lang="fr-BE" dirty="0"/>
              <a:t> Colloque International de l’AUPTIC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4F3776C-3DBA-44B4-A2D4-40485BFB21EC}"/>
              </a:ext>
            </a:extLst>
          </p:cNvPr>
          <p:cNvSpPr txBox="1">
            <a:spLocks/>
          </p:cNvSpPr>
          <p:nvPr/>
        </p:nvSpPr>
        <p:spPr>
          <a:xfrm>
            <a:off x="627157" y="2503254"/>
            <a:ext cx="10572000" cy="123973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r-FR" sz="2400" dirty="0"/>
              <a:t>De l’expérience </a:t>
            </a:r>
            <a:r>
              <a:rPr lang="fr-FR" sz="2400" i="1" dirty="0"/>
              <a:t>LiègeCraft</a:t>
            </a:r>
            <a:r>
              <a:rPr lang="fr-FR" sz="2400" dirty="0"/>
              <a:t> à une </a:t>
            </a:r>
            <a:r>
              <a:rPr lang="fr-FR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matrice</a:t>
            </a:r>
            <a:r>
              <a:rPr lang="fr-FR" sz="2400" dirty="0"/>
              <a:t> transposable</a:t>
            </a:r>
            <a:endParaRPr lang="fr-BE" sz="2400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47F3538-13C6-4682-82D9-C0457CF26DDB}"/>
              </a:ext>
            </a:extLst>
          </p:cNvPr>
          <p:cNvSpPr txBox="1">
            <a:spLocks/>
          </p:cNvSpPr>
          <p:nvPr/>
        </p:nvSpPr>
        <p:spPr>
          <a:xfrm>
            <a:off x="165694" y="6106155"/>
            <a:ext cx="10572000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200" b="1" i="1" dirty="0"/>
              <a:t>Alexis Messina </a:t>
            </a:r>
            <a:r>
              <a:rPr lang="fr-BE" sz="1200" b="1" i="1" dirty="0">
                <a:solidFill>
                  <a:srgbClr val="92D050"/>
                </a:solidFill>
              </a:rPr>
              <a:t>|</a:t>
            </a:r>
            <a:r>
              <a:rPr lang="fr-BE" sz="1200" b="1" i="1" dirty="0"/>
              <a:t> </a:t>
            </a:r>
            <a:r>
              <a:rPr lang="fr-BE" sz="1200" b="1" dirty="0"/>
              <a:t>Université de Liège </a:t>
            </a:r>
            <a:r>
              <a:rPr lang="fr-BE" sz="1200" b="1" dirty="0">
                <a:solidFill>
                  <a:srgbClr val="92D050"/>
                </a:solidFill>
              </a:rPr>
              <a:t>|</a:t>
            </a:r>
            <a:r>
              <a:rPr lang="fr-BE" sz="1200" b="1" dirty="0"/>
              <a:t> alexis.messina@uliege.be </a:t>
            </a:r>
          </a:p>
          <a:p>
            <a:r>
              <a:rPr lang="fr-BE" sz="1200" b="1" i="1" dirty="0"/>
              <a:t>Bruno Dupont </a:t>
            </a:r>
            <a:r>
              <a:rPr lang="fr-BE" sz="1200" b="1" i="1" dirty="0">
                <a:solidFill>
                  <a:srgbClr val="92D050"/>
                </a:solidFill>
              </a:rPr>
              <a:t>|</a:t>
            </a:r>
            <a:r>
              <a:rPr lang="fr-BE" sz="1200" b="1" i="1" dirty="0"/>
              <a:t> </a:t>
            </a:r>
            <a:r>
              <a:rPr lang="fr-BE" sz="1200" b="1" dirty="0"/>
              <a:t>Haute École de la Ville de Liège, </a:t>
            </a:r>
            <a:r>
              <a:rPr lang="fr-BE" sz="1200" b="1" dirty="0" err="1"/>
              <a:t>KULeuven</a:t>
            </a:r>
            <a:r>
              <a:rPr lang="fr-BE" sz="1200" b="1" dirty="0"/>
              <a:t> </a:t>
            </a:r>
            <a:r>
              <a:rPr lang="fr-BE" sz="1200" b="1" dirty="0">
                <a:solidFill>
                  <a:srgbClr val="92D050"/>
                </a:solidFill>
              </a:rPr>
              <a:t>|</a:t>
            </a:r>
            <a:r>
              <a:rPr lang="fr-BE" sz="1200" b="1" dirty="0"/>
              <a:t> bruno.dupont@hel.be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E09A5DD-7C11-4AA0-B91C-176BE99F6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996" y="201238"/>
            <a:ext cx="904237" cy="4410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048664B-5DFB-4D6F-8072-675ABDC06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233" y="160584"/>
            <a:ext cx="2202834" cy="6098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508BB5A-CA24-4299-B79F-C7ED408B5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067" y="230932"/>
            <a:ext cx="1440183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73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90B3B2-8781-443C-A76B-16D41405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607" y="1729787"/>
            <a:ext cx="4382521" cy="2007789"/>
          </a:xfrm>
        </p:spPr>
        <p:txBody>
          <a:bodyPr/>
          <a:lstStyle/>
          <a:p>
            <a:pPr algn="ctr"/>
            <a:r>
              <a:rPr lang="fr-BE" dirty="0"/>
              <a:t>Ouverture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AC48E7-1479-458C-BCEA-721CAC61C1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33874" y="2281237"/>
            <a:ext cx="5360008" cy="2295525"/>
          </a:xfrm>
        </p:spPr>
        <p:txBody>
          <a:bodyPr>
            <a:normAutofit fontScale="850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dirty="0"/>
              <a:t>Limites de l’</a:t>
            </a:r>
            <a:r>
              <a:rPr lang="fr-BE" dirty="0">
                <a:solidFill>
                  <a:srgbClr val="92D050"/>
                </a:solidFill>
              </a:rPr>
              <a:t>adaptabilité</a:t>
            </a:r>
            <a:r>
              <a:rPr lang="fr-BE" dirty="0"/>
              <a:t> de la matrice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dirty="0"/>
              <a:t>Modification (et suppression ?) : cadre du </a:t>
            </a:r>
            <a:r>
              <a:rPr lang="fr-BE" dirty="0">
                <a:solidFill>
                  <a:srgbClr val="92D050"/>
                </a:solidFill>
              </a:rPr>
              <a:t>médium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dirty="0"/>
              <a:t>Nécessité de </a:t>
            </a:r>
            <a:r>
              <a:rPr lang="fr-BE" dirty="0">
                <a:solidFill>
                  <a:srgbClr val="92D050"/>
                </a:solidFill>
              </a:rPr>
              <a:t>littératies spécifiques</a:t>
            </a:r>
            <a:r>
              <a:rPr lang="fr-BE" dirty="0"/>
              <a:t> à chaque animateur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dirty="0"/>
          </a:p>
          <a:p>
            <a:pPr algn="just"/>
            <a:r>
              <a:rPr lang="fr-FR" dirty="0"/>
              <a:t>L’évaluation continue doit pointer constamment vers les littératies médiatiques nécessaires à tous les acteurs de l’éducation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5185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C9E6F-7E68-4AB6-9615-02D72ECA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90" y="378123"/>
            <a:ext cx="5893840" cy="2645912"/>
          </a:xfrm>
        </p:spPr>
        <p:txBody>
          <a:bodyPr/>
          <a:lstStyle/>
          <a:p>
            <a:pPr algn="ctr"/>
            <a:r>
              <a:rPr lang="fr-BE" dirty="0"/>
              <a:t>Merci !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58E4A1-B956-465A-BE37-C5D8A2A66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304" y="4448165"/>
            <a:ext cx="5891636" cy="713241"/>
          </a:xfrm>
        </p:spPr>
        <p:txBody>
          <a:bodyPr/>
          <a:lstStyle/>
          <a:p>
            <a:r>
              <a:rPr lang="fr-BE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alexis.messina@uliege.be</a:t>
            </a:r>
            <a:endParaRPr lang="fr-BE" u="sng" dirty="0">
              <a:solidFill>
                <a:schemeClr val="accent1"/>
              </a:solidFill>
            </a:endParaRPr>
          </a:p>
          <a:p>
            <a:r>
              <a:rPr lang="fr-BE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bruno.dupont@hel.be</a:t>
            </a:r>
            <a:endParaRPr lang="fr-BE" u="sng" dirty="0">
              <a:solidFill>
                <a:schemeClr val="accent1"/>
              </a:solidFill>
            </a:endParaRPr>
          </a:p>
          <a:p>
            <a:endParaRPr lang="fr-BE" u="sng" dirty="0">
              <a:solidFill>
                <a:schemeClr val="accent1"/>
              </a:solidFill>
            </a:endParaRPr>
          </a:p>
          <a:p>
            <a:r>
              <a:rPr lang="fr-BE" u="sng" dirty="0" err="1">
                <a:solidFill>
                  <a:schemeClr val="accent1"/>
                </a:solidFill>
              </a:rPr>
              <a:t>www.liegecraft.be</a:t>
            </a:r>
            <a:endParaRPr lang="fr-BE" u="sng" dirty="0">
              <a:solidFill>
                <a:schemeClr val="accent1"/>
              </a:solidFill>
            </a:endParaRPr>
          </a:p>
          <a:p>
            <a:r>
              <a:rPr lang="fr-BE" u="sng" dirty="0" err="1">
                <a:solidFill>
                  <a:schemeClr val="accent1"/>
                </a:solidFill>
              </a:rPr>
              <a:t>www.liegegamelab.uliege.be</a:t>
            </a:r>
            <a:endParaRPr lang="fr-BE" u="sng" dirty="0">
              <a:solidFill>
                <a:schemeClr val="accent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C86F14-6359-47AA-9D0B-73B4310BFE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42769" y="207513"/>
            <a:ext cx="4753069" cy="5138275"/>
          </a:xfrm>
        </p:spPr>
        <p:txBody>
          <a:bodyPr>
            <a:noAutofit/>
          </a:bodyPr>
          <a:lstStyle/>
          <a:p>
            <a:pPr algn="just"/>
            <a:r>
              <a:rPr lang="fr-FR" sz="1000" dirty="0"/>
              <a:t>Bataille, J. (2012). « Animation socioculturelle : à qui et à quoi sert la notion de projet ? ». </a:t>
            </a:r>
            <a:r>
              <a:rPr lang="fr-FR" sz="1000" i="1" dirty="0"/>
              <a:t>Spécificités</a:t>
            </a:r>
            <a:r>
              <a:rPr lang="fr-FR" sz="1000" dirty="0"/>
              <a:t>, 5(1), 77-94.   </a:t>
            </a:r>
          </a:p>
          <a:p>
            <a:pPr algn="just"/>
            <a:r>
              <a:rPr lang="fr-FR" sz="1000" dirty="0"/>
              <a:t>Berry, V. (2008). « Les communautés de pratique: note de synthèse ». </a:t>
            </a:r>
            <a:r>
              <a:rPr lang="fr-FR" sz="1000" i="1" dirty="0"/>
              <a:t>Pratiques de formation</a:t>
            </a:r>
            <a:r>
              <a:rPr lang="fr-FR" sz="1000" dirty="0"/>
              <a:t>, (54), 11-47.</a:t>
            </a:r>
          </a:p>
          <a:p>
            <a:pPr algn="just"/>
            <a:r>
              <a:rPr lang="fr-FR" sz="1000" dirty="0" err="1"/>
              <a:t>Brusadelli</a:t>
            </a:r>
            <a:r>
              <a:rPr lang="fr-FR" sz="1000" dirty="0"/>
              <a:t>, N. (2018). « Réinventer l’animation par l’éducation populaire? ». </a:t>
            </a:r>
            <a:r>
              <a:rPr lang="fr-FR" sz="1000" i="1" dirty="0"/>
              <a:t>Savoir/Agir</a:t>
            </a:r>
            <a:r>
              <a:rPr lang="fr-FR" sz="1000" dirty="0"/>
              <a:t>, (1), 51-61. </a:t>
            </a:r>
          </a:p>
          <a:p>
            <a:pPr algn="just"/>
            <a:r>
              <a:rPr lang="fr-FR" sz="1000" dirty="0" err="1"/>
              <a:t>Dufrêne</a:t>
            </a:r>
            <a:r>
              <a:rPr lang="fr-FR" sz="1000" dirty="0"/>
              <a:t>, B., &amp; </a:t>
            </a:r>
            <a:r>
              <a:rPr lang="fr-FR" sz="1000" dirty="0" err="1"/>
              <a:t>Gellereau</a:t>
            </a:r>
            <a:r>
              <a:rPr lang="fr-FR" sz="1000" dirty="0"/>
              <a:t>, M. (2003). « Qui sont les médiateurs culturels? Statuts, rôles et constructions d’images ». </a:t>
            </a:r>
            <a:r>
              <a:rPr lang="fr-FR" sz="1000" i="1" dirty="0"/>
              <a:t>Médiations et médiateurs</a:t>
            </a:r>
            <a:r>
              <a:rPr lang="fr-FR" sz="1000" dirty="0"/>
              <a:t>,</a:t>
            </a:r>
            <a:r>
              <a:rPr lang="fr-FR" sz="1000" i="1" dirty="0"/>
              <a:t> MEI</a:t>
            </a:r>
            <a:r>
              <a:rPr lang="fr-FR" sz="1000" dirty="0"/>
              <a:t>, (19), 163-175.</a:t>
            </a:r>
          </a:p>
          <a:p>
            <a:pPr algn="just"/>
            <a:r>
              <a:rPr lang="fr-FR" sz="1000" dirty="0"/>
              <a:t>Dupont, B., et al. (2019). « Une littératie vraiment vidéoludique? Du capital ludique à l’apprentissage du jeu vidéo », communication présentée au colloque international de l’AUPTIC, 22 novembre. </a:t>
            </a:r>
          </a:p>
          <a:p>
            <a:pPr algn="just"/>
            <a:r>
              <a:rPr lang="fr-FR" sz="1000" dirty="0"/>
              <a:t>François, T., Triclot, M (2020). « Expérimenter la production de l’espace urbain dans Minecraft », in B. Stiegler (</a:t>
            </a:r>
            <a:r>
              <a:rPr lang="fr-FR" sz="1000" dirty="0" err="1"/>
              <a:t>ed</a:t>
            </a:r>
            <a:r>
              <a:rPr lang="fr-FR" sz="1000" dirty="0"/>
              <a:t>.), </a:t>
            </a:r>
            <a:r>
              <a:rPr lang="fr-FR" sz="1000" i="1" dirty="0"/>
              <a:t>Le nouveau génie urbain</a:t>
            </a:r>
            <a:r>
              <a:rPr lang="fr-FR" sz="1000" dirty="0"/>
              <a:t>, </a:t>
            </a:r>
            <a:r>
              <a:rPr lang="fr-FR" sz="1000" dirty="0" err="1"/>
              <a:t>Fyp</a:t>
            </a:r>
            <a:r>
              <a:rPr lang="fr-FR" sz="1000" dirty="0"/>
              <a:t>, Paris, 2020, pp. 225-239. </a:t>
            </a:r>
          </a:p>
          <a:p>
            <a:pPr algn="just"/>
            <a:r>
              <a:rPr lang="fr-FR" sz="1000" dirty="0" err="1"/>
              <a:t>Genvo</a:t>
            </a:r>
            <a:r>
              <a:rPr lang="fr-FR" sz="1000" dirty="0"/>
              <a:t>, S. (2012). « Comprendre et développer le potentiel expressif ». </a:t>
            </a:r>
            <a:r>
              <a:rPr lang="fr-FR" sz="1000" i="1" dirty="0"/>
              <a:t>Hermès</a:t>
            </a:r>
            <a:r>
              <a:rPr lang="fr-FR" sz="1000" dirty="0"/>
              <a:t>, 62(1), 127-133.  </a:t>
            </a:r>
          </a:p>
          <a:p>
            <a:pPr algn="just"/>
            <a:r>
              <a:rPr lang="fr-FR" sz="1000" dirty="0" err="1"/>
              <a:t>Hiernaux</a:t>
            </a:r>
            <a:r>
              <a:rPr lang="fr-FR" sz="1000" dirty="0"/>
              <a:t>, J. (2001). « L’évaluation dans l’action sociale collective. Voix d’outre-tombe et voix présentes ». </a:t>
            </a:r>
            <a:r>
              <a:rPr lang="fr-FR" sz="1000" i="1" dirty="0"/>
              <a:t>Cahiers de recherche sociologique</a:t>
            </a:r>
            <a:r>
              <a:rPr lang="fr-FR" sz="1000" dirty="0"/>
              <a:t>, (35), 81-99.  </a:t>
            </a:r>
          </a:p>
          <a:p>
            <a:pPr algn="just"/>
            <a:r>
              <a:rPr lang="fr-FR" sz="1000" dirty="0"/>
              <a:t>Moser, H., Müller, E., Wettstein, H., &amp; </a:t>
            </a:r>
            <a:r>
              <a:rPr lang="fr-FR" sz="1000" dirty="0" err="1"/>
              <a:t>Willener</a:t>
            </a:r>
            <a:r>
              <a:rPr lang="fr-FR" sz="1000" dirty="0"/>
              <a:t>, A. (</a:t>
            </a:r>
            <a:r>
              <a:rPr lang="fr-FR" sz="1000" dirty="0" err="1"/>
              <a:t>éds</a:t>
            </a:r>
            <a:r>
              <a:rPr lang="fr-FR" sz="1000" dirty="0"/>
              <a:t>.) (2004). « La recherche et l’évaluation : composantes de l’animation ». </a:t>
            </a:r>
            <a:r>
              <a:rPr lang="fr-FR" sz="1000" i="1" dirty="0"/>
              <a:t>L’animation socioculturelle: Fondements, modèles et pratiques</a:t>
            </a:r>
            <a:r>
              <a:rPr lang="fr-FR" sz="1000" dirty="0"/>
              <a:t>. (chapitre 7). Genève, </a:t>
            </a:r>
            <a:r>
              <a:rPr lang="fr-FR" sz="1000" dirty="0" err="1"/>
              <a:t>ies</a:t>
            </a:r>
            <a:r>
              <a:rPr lang="fr-FR" sz="1000" dirty="0"/>
              <a:t>. </a:t>
            </a:r>
          </a:p>
          <a:p>
            <a:pPr algn="just"/>
            <a:r>
              <a:rPr lang="fr-FR" sz="1000" dirty="0"/>
              <a:t>Lave, J., Wenger, E. (1991).</a:t>
            </a:r>
            <a:r>
              <a:rPr lang="fr-FR" sz="1000" i="1" dirty="0"/>
              <a:t> </a:t>
            </a:r>
            <a:r>
              <a:rPr lang="fr-FR" sz="1000" i="1" dirty="0" err="1"/>
              <a:t>Situated</a:t>
            </a:r>
            <a:r>
              <a:rPr lang="fr-FR" sz="1000" i="1" dirty="0"/>
              <a:t> Learning: </a:t>
            </a:r>
            <a:r>
              <a:rPr lang="fr-FR" sz="1000" i="1" dirty="0" err="1"/>
              <a:t>Legitimate</a:t>
            </a:r>
            <a:r>
              <a:rPr lang="fr-FR" sz="1000" i="1" dirty="0"/>
              <a:t> </a:t>
            </a:r>
            <a:r>
              <a:rPr lang="fr-FR" sz="1000" i="1" dirty="0" err="1"/>
              <a:t>Peripheral</a:t>
            </a:r>
            <a:r>
              <a:rPr lang="fr-FR" sz="1000" i="1" dirty="0"/>
              <a:t> Participation</a:t>
            </a:r>
            <a:r>
              <a:rPr lang="fr-FR" sz="1000" dirty="0"/>
              <a:t>. Cambridge, Cambridge </a:t>
            </a:r>
            <a:r>
              <a:rPr lang="fr-FR" sz="1000" dirty="0" err="1"/>
              <a:t>University</a:t>
            </a:r>
            <a:r>
              <a:rPr lang="fr-FR" sz="1000" dirty="0"/>
              <a:t> </a:t>
            </a:r>
            <a:r>
              <a:rPr lang="fr-FR" sz="1000" dirty="0" err="1"/>
              <a:t>Press</a:t>
            </a:r>
            <a:r>
              <a:rPr lang="fr-FR" sz="1000" dirty="0"/>
              <a:t>.</a:t>
            </a:r>
          </a:p>
          <a:p>
            <a:pPr algn="just"/>
            <a:r>
              <a:rPr lang="fr-FR" sz="1000" dirty="0"/>
              <a:t>Liège Game Lab (2019). </a:t>
            </a:r>
            <a:r>
              <a:rPr lang="fr-FR" sz="1000" i="1" dirty="0"/>
              <a:t>Culture vidéoludique ! </a:t>
            </a:r>
            <a:r>
              <a:rPr lang="fr-FR" sz="1000" dirty="0"/>
              <a:t>Liège, Presses Universitaires. </a:t>
            </a:r>
          </a:p>
          <a:p>
            <a:pPr algn="just"/>
            <a:r>
              <a:rPr lang="fr-FR" sz="1000" dirty="0"/>
              <a:t>Ryan, M. L. (2014). « L’expérience de l’espace dans les jeux vidéo et les récits numériques ». </a:t>
            </a:r>
            <a:r>
              <a:rPr lang="fr-FR" sz="1000" i="1" dirty="0"/>
              <a:t>Cahiers de Narratologie. Analyse et théorie narratives</a:t>
            </a:r>
            <a:r>
              <a:rPr lang="fr-FR" sz="1000" dirty="0"/>
              <a:t>, (27). </a:t>
            </a:r>
          </a:p>
          <a:p>
            <a:pPr algn="just"/>
            <a:r>
              <a:rPr lang="fr-FR" sz="1000" dirty="0" err="1"/>
              <a:t>Zagal</a:t>
            </a:r>
            <a:r>
              <a:rPr lang="fr-FR" sz="1000" dirty="0"/>
              <a:t>, J. P. (2010). </a:t>
            </a:r>
            <a:r>
              <a:rPr lang="fr-FR" sz="1000" i="1" dirty="0" err="1"/>
              <a:t>Ludoliteracy</a:t>
            </a:r>
            <a:r>
              <a:rPr lang="fr-FR" sz="1000" i="1" dirty="0"/>
              <a:t>: </a:t>
            </a:r>
            <a:r>
              <a:rPr lang="fr-FR" sz="1000" i="1" dirty="0" err="1"/>
              <a:t>Defining</a:t>
            </a:r>
            <a:r>
              <a:rPr lang="fr-FR" sz="1000" i="1" dirty="0"/>
              <a:t>, </a:t>
            </a:r>
            <a:r>
              <a:rPr lang="fr-FR" sz="1000" i="1" dirty="0" err="1"/>
              <a:t>Understanding</a:t>
            </a:r>
            <a:r>
              <a:rPr lang="fr-FR" sz="1000" i="1" dirty="0"/>
              <a:t>, and </a:t>
            </a:r>
            <a:r>
              <a:rPr lang="fr-FR" sz="1000" i="1" dirty="0" err="1"/>
              <a:t>Supporting</a:t>
            </a:r>
            <a:r>
              <a:rPr lang="fr-FR" sz="1000" i="1" dirty="0"/>
              <a:t> Games Education</a:t>
            </a:r>
            <a:r>
              <a:rPr lang="fr-FR" sz="1000" dirty="0"/>
              <a:t>. Pittsburg, ETC. </a:t>
            </a:r>
            <a:endParaRPr lang="fr-BE" sz="1000" dirty="0"/>
          </a:p>
        </p:txBody>
      </p:sp>
    </p:spTree>
    <p:extLst>
      <p:ext uri="{BB962C8B-B14F-4D97-AF65-F5344CB8AC3E}">
        <p14:creationId xmlns:p14="http://schemas.microsoft.com/office/powerpoint/2010/main" val="49267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031C7-D55D-49A1-B248-A413DEB2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WordVisi_MSFontService"/>
              </a:rPr>
              <a:t>1. Évaluer : d</a:t>
            </a:r>
            <a:r>
              <a:rPr lang="fr-FR" b="1" i="0" dirty="0">
                <a:solidFill>
                  <a:schemeClr val="tx1"/>
                </a:solidFill>
                <a:effectLst/>
                <a:latin typeface="WordVisi_MSFontService"/>
              </a:rPr>
              <a:t>u mal nécessaire au bien commun</a:t>
            </a:r>
            <a:endParaRPr lang="fr-BE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 descr="Une image contenant ciel, extérieur, bâtiment, route&#10;&#10;Description générée automatiquement">
            <a:extLst>
              <a:ext uri="{FF2B5EF4-FFF2-40B4-BE49-F238E27FC236}">
                <a16:creationId xmlns:a16="http://schemas.microsoft.com/office/drawing/2014/main" id="{931EDE43-2EB5-4061-BB4E-1CA654FD1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4407" y="2467689"/>
            <a:ext cx="6465712" cy="3636963"/>
          </a:xfr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E115DD7-1E4E-4366-9A04-615D80EF6049}"/>
              </a:ext>
            </a:extLst>
          </p:cNvPr>
          <p:cNvSpPr txBox="1"/>
          <p:nvPr/>
        </p:nvSpPr>
        <p:spPr>
          <a:xfrm>
            <a:off x="421881" y="2569045"/>
            <a:ext cx="43292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Inscription : projet </a:t>
            </a:r>
            <a:r>
              <a:rPr lang="fr-BE" b="1" dirty="0">
                <a:solidFill>
                  <a:srgbClr val="92D050"/>
                </a:solidFill>
              </a:rPr>
              <a:t>LiègeCraft</a:t>
            </a:r>
          </a:p>
          <a:p>
            <a:endParaRPr lang="fr-BE" dirty="0"/>
          </a:p>
          <a:p>
            <a:r>
              <a:rPr lang="fr-BE" b="1" dirty="0"/>
              <a:t>Organisation commune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Liège Game Lab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Digital Lab de la Province de Liège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Maison des Sciences de l’Homme de l’Université de Liège</a:t>
            </a:r>
          </a:p>
          <a:p>
            <a:pPr marL="285750" indent="-285750">
              <a:buFontTx/>
              <a:buChar char="-"/>
            </a:pPr>
            <a:endParaRPr lang="fr-BE" dirty="0"/>
          </a:p>
          <a:p>
            <a:pPr marL="285750" indent="-285750">
              <a:buFontTx/>
              <a:buChar char="-"/>
            </a:pPr>
            <a:endParaRPr lang="fr-BE" dirty="0"/>
          </a:p>
          <a:p>
            <a:r>
              <a:rPr lang="fr-BE" dirty="0"/>
              <a:t>Décembre 2018 – novembre 2019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5304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1992CE-CB2A-46BD-A2C0-1627878A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78" y="0"/>
            <a:ext cx="3388678" cy="1618396"/>
          </a:xfrm>
        </p:spPr>
        <p:txBody>
          <a:bodyPr numCol="1"/>
          <a:lstStyle/>
          <a:p>
            <a:pPr algn="just"/>
            <a:r>
              <a:rPr lang="fr-BE" sz="1800" dirty="0"/>
              <a:t>Une culture de l’évaluation ? fondements et critiques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6CA1C7-998B-40B3-9218-699069204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633" y="446088"/>
            <a:ext cx="7140209" cy="5414963"/>
          </a:xfrm>
        </p:spPr>
        <p:txBody>
          <a:bodyPr/>
          <a:lstStyle/>
          <a:p>
            <a:endParaRPr lang="fr-BE" dirty="0"/>
          </a:p>
          <a:p>
            <a:endParaRPr lang="fr-BE" dirty="0"/>
          </a:p>
          <a:p>
            <a:r>
              <a:rPr lang="fr-BE" dirty="0"/>
              <a:t>Impulsion de la gouvernance par projet                         										</a:t>
            </a:r>
            <a:r>
              <a:rPr lang="fr-BE" b="1" dirty="0">
                <a:solidFill>
                  <a:srgbClr val="92D050"/>
                </a:solidFill>
              </a:rPr>
              <a:t>Bataille, 2012</a:t>
            </a:r>
          </a:p>
          <a:p>
            <a:r>
              <a:rPr lang="fr-BE" dirty="0"/>
              <a:t>Particulièrement menée par des experts externes 											</a:t>
            </a:r>
            <a:r>
              <a:rPr lang="fr-BE" b="1" dirty="0" err="1">
                <a:solidFill>
                  <a:srgbClr val="92D050"/>
                </a:solidFill>
              </a:rPr>
              <a:t>Hiernaux</a:t>
            </a:r>
            <a:r>
              <a:rPr lang="fr-BE" b="1" dirty="0">
                <a:solidFill>
                  <a:srgbClr val="92D050"/>
                </a:solidFill>
              </a:rPr>
              <a:t>, 2001 : 96</a:t>
            </a:r>
          </a:p>
          <a:p>
            <a:endParaRPr lang="fr-BE" dirty="0"/>
          </a:p>
          <a:p>
            <a:endParaRPr lang="fr-BE" dirty="0"/>
          </a:p>
          <a:p>
            <a:pPr marL="1257300" lvl="2" indent="-342900">
              <a:buAutoNum type="alphaUcPeriod"/>
            </a:pPr>
            <a:r>
              <a:rPr lang="fr-BE" sz="1800" dirty="0"/>
              <a:t>On assiste à une « financiarisation »                								</a:t>
            </a:r>
            <a:r>
              <a:rPr lang="fr-BE" sz="1800" b="1" dirty="0">
                <a:solidFill>
                  <a:srgbClr val="92D050"/>
                </a:solidFill>
              </a:rPr>
              <a:t>Bataille, 2012 : 9</a:t>
            </a:r>
            <a:endParaRPr lang="fr-BE" sz="1800" dirty="0"/>
          </a:p>
          <a:p>
            <a:pPr marL="1257300" lvl="2" indent="-342900">
              <a:buAutoNum type="alphaUcPeriod"/>
            </a:pPr>
            <a:r>
              <a:rPr lang="fr-BE" sz="1800" dirty="0"/>
              <a:t>… de domaines qui s’y prêtent difficilement 								</a:t>
            </a:r>
            <a:r>
              <a:rPr lang="fr-BE" sz="1800" b="1" dirty="0" err="1">
                <a:solidFill>
                  <a:srgbClr val="92D050"/>
                </a:solidFill>
              </a:rPr>
              <a:t>Brusadelli</a:t>
            </a:r>
            <a:r>
              <a:rPr lang="fr-BE" sz="1800" b="1" dirty="0">
                <a:solidFill>
                  <a:srgbClr val="92D050"/>
                </a:solidFill>
              </a:rPr>
              <a:t>, 2018 : 55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21B3AF-CFDF-4228-8B72-3ACBCB8C7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BE" b="1" dirty="0"/>
              <a:t>Problématiques d’un projet socio-culturel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Obtention de subsides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Valorisation des acquis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91914DA-D57D-47FD-A428-DAA31AB441A9}"/>
              </a:ext>
            </a:extLst>
          </p:cNvPr>
          <p:cNvCxnSpPr/>
          <p:nvPr/>
        </p:nvCxnSpPr>
        <p:spPr>
          <a:xfrm>
            <a:off x="4988460" y="4173648"/>
            <a:ext cx="724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AEB58B3-D925-4312-9220-275571FE6023}"/>
              </a:ext>
            </a:extLst>
          </p:cNvPr>
          <p:cNvCxnSpPr/>
          <p:nvPr/>
        </p:nvCxnSpPr>
        <p:spPr>
          <a:xfrm>
            <a:off x="4988460" y="4833041"/>
            <a:ext cx="724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639AF319-201A-44CE-B4F4-1143EC6A1EDF}"/>
              </a:ext>
            </a:extLst>
          </p:cNvPr>
          <p:cNvSpPr txBox="1"/>
          <p:nvPr/>
        </p:nvSpPr>
        <p:spPr>
          <a:xfrm>
            <a:off x="2108364" y="6227246"/>
            <a:ext cx="6484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Nouvelle méthodologie d’évaluation : le matrice </a:t>
            </a:r>
            <a:r>
              <a:rPr lang="fr-BE" b="1" dirty="0">
                <a:solidFill>
                  <a:srgbClr val="92D050"/>
                </a:solidFill>
              </a:rPr>
              <a:t>3T-CM</a:t>
            </a:r>
            <a:r>
              <a:rPr lang="fr-BE" dirty="0"/>
              <a:t> 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AFF6D21C-3DAF-4EE1-808C-44ABDF30C371}"/>
              </a:ext>
            </a:extLst>
          </p:cNvPr>
          <p:cNvSpPr/>
          <p:nvPr/>
        </p:nvSpPr>
        <p:spPr>
          <a:xfrm>
            <a:off x="1457061" y="6366172"/>
            <a:ext cx="579422" cy="91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C782EE-8C6A-4F54-9490-9478849B1570}"/>
              </a:ext>
            </a:extLst>
          </p:cNvPr>
          <p:cNvSpPr/>
          <p:nvPr/>
        </p:nvSpPr>
        <p:spPr>
          <a:xfrm>
            <a:off x="964509" y="3428999"/>
            <a:ext cx="3209138" cy="1333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504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031C7-D55D-49A1-B248-A413DEB2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  <a:latin typeface="WordVisi_MSFontService"/>
              </a:rPr>
              <a:t>2. Retour sur LiègeCraft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E115DD7-1E4E-4366-9A04-615D80EF6049}"/>
              </a:ext>
            </a:extLst>
          </p:cNvPr>
          <p:cNvSpPr txBox="1"/>
          <p:nvPr/>
        </p:nvSpPr>
        <p:spPr>
          <a:xfrm>
            <a:off x="421881" y="2659580"/>
            <a:ext cx="4666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Vivre le projet socio-culturel comme « aventure »</a:t>
            </a:r>
          </a:p>
          <a:p>
            <a:r>
              <a:rPr lang="fr-BE" dirty="0"/>
              <a:t>						</a:t>
            </a:r>
          </a:p>
          <a:p>
            <a:r>
              <a:rPr lang="fr-BE" dirty="0"/>
              <a:t>Base : modèle de l’activité divisée en</a:t>
            </a:r>
          </a:p>
          <a:p>
            <a:pPr marL="342900" indent="-342900">
              <a:buAutoNum type="arabicPeriod"/>
            </a:pPr>
            <a:r>
              <a:rPr lang="fr-BE" i="1" dirty="0"/>
              <a:t>Pré-acte</a:t>
            </a:r>
          </a:p>
          <a:p>
            <a:pPr marL="342900" indent="-342900">
              <a:buAutoNum type="arabicPeriod"/>
            </a:pPr>
            <a:r>
              <a:rPr lang="fr-BE" i="1" dirty="0"/>
              <a:t>Acte</a:t>
            </a:r>
          </a:p>
          <a:p>
            <a:pPr marL="342900" indent="-342900">
              <a:buAutoNum type="arabicPeriod"/>
            </a:pPr>
            <a:r>
              <a:rPr lang="fr-BE" i="1" dirty="0"/>
              <a:t>Post-acte</a:t>
            </a:r>
          </a:p>
          <a:p>
            <a:pPr lvl="4"/>
            <a:r>
              <a:rPr lang="fr-BE" b="1" dirty="0" err="1">
                <a:solidFill>
                  <a:srgbClr val="92D050"/>
                </a:solidFill>
              </a:rPr>
              <a:t>Elatifi</a:t>
            </a:r>
            <a:r>
              <a:rPr lang="fr-BE" b="1" dirty="0">
                <a:solidFill>
                  <a:srgbClr val="92D050"/>
                </a:solidFill>
              </a:rPr>
              <a:t> et al., 2008 : 38</a:t>
            </a:r>
          </a:p>
          <a:p>
            <a:pPr lvl="4"/>
            <a:r>
              <a:rPr lang="fr-BE" b="1" dirty="0">
                <a:solidFill>
                  <a:srgbClr val="92D050"/>
                </a:solidFill>
              </a:rPr>
              <a:t>Mendel, 1998</a:t>
            </a:r>
          </a:p>
          <a:p>
            <a:pPr lvl="4"/>
            <a:endParaRPr lang="fr-BE" b="1" dirty="0">
              <a:solidFill>
                <a:srgbClr val="92D050"/>
              </a:solidFill>
            </a:endParaRPr>
          </a:p>
          <a:p>
            <a:pPr lvl="4"/>
            <a:endParaRPr lang="fr-BE" b="1" dirty="0">
              <a:solidFill>
                <a:srgbClr val="92D050"/>
              </a:solidFill>
            </a:endParaRPr>
          </a:p>
          <a:p>
            <a:pPr lvl="4"/>
            <a:endParaRPr lang="fr-BE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182ADF4E-DF08-436D-B8DE-C5976FFCC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2876" y="2365022"/>
            <a:ext cx="6682084" cy="3636963"/>
          </a:xfr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8021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ersonne, intérieur, équipement électronique&#10;&#10;Description générée automatiquement">
            <a:extLst>
              <a:ext uri="{FF2B5EF4-FFF2-40B4-BE49-F238E27FC236}">
                <a16:creationId xmlns:a16="http://schemas.microsoft.com/office/drawing/2014/main" id="{9DADE26C-F2FE-4B34-BA03-39CF7E263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58" y="379999"/>
            <a:ext cx="7481750" cy="389660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BFAE14D-5222-4EEE-B9C0-16357E3D1F25}"/>
              </a:ext>
            </a:extLst>
          </p:cNvPr>
          <p:cNvSpPr txBox="1"/>
          <p:nvPr/>
        </p:nvSpPr>
        <p:spPr>
          <a:xfrm>
            <a:off x="8162769" y="1520858"/>
            <a:ext cx="3932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Type de dispositif : </a:t>
            </a:r>
            <a:r>
              <a:rPr lang="fr-BE" b="1" dirty="0" err="1"/>
              <a:t>Citycraft</a:t>
            </a:r>
            <a:endParaRPr lang="fr-BE" b="1" dirty="0"/>
          </a:p>
          <a:p>
            <a:endParaRPr lang="fr-BE" b="1" dirty="0"/>
          </a:p>
          <a:p>
            <a:r>
              <a:rPr lang="fr-BE" dirty="0"/>
              <a:t>Origine : </a:t>
            </a:r>
            <a:r>
              <a:rPr lang="fr-BE" b="1" dirty="0" err="1"/>
              <a:t>RennesCraft</a:t>
            </a:r>
            <a:r>
              <a:rPr lang="fr-BE" b="1" dirty="0"/>
              <a:t> </a:t>
            </a:r>
            <a:r>
              <a:rPr lang="fr-BE" dirty="0"/>
              <a:t>dès 2013 par l’association rennaise </a:t>
            </a:r>
            <a:r>
              <a:rPr lang="fr-BE" i="1" dirty="0"/>
              <a:t>3 HIT COMBO</a:t>
            </a:r>
            <a:endParaRPr lang="fr-BE" b="1" i="1" dirty="0"/>
          </a:p>
          <a:p>
            <a:endParaRPr lang="fr-BE" dirty="0"/>
          </a:p>
          <a:p>
            <a:r>
              <a:rPr lang="fr-BE" dirty="0"/>
              <a:t>Début de littérature scientifique</a:t>
            </a:r>
          </a:p>
          <a:p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0866E2D-C8BB-4510-9C04-140BEFC6CF50}"/>
              </a:ext>
            </a:extLst>
          </p:cNvPr>
          <p:cNvSpPr txBox="1"/>
          <p:nvPr/>
        </p:nvSpPr>
        <p:spPr>
          <a:xfrm>
            <a:off x="489158" y="4789283"/>
            <a:ext cx="11198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Base de réflexion : l’espace vidéoludique comme espace </a:t>
            </a:r>
            <a:r>
              <a:rPr lang="fr-BE" b="1" dirty="0"/>
              <a:t>abstrait</a:t>
            </a:r>
            <a:r>
              <a:rPr lang="fr-BE" dirty="0"/>
              <a:t> et de </a:t>
            </a:r>
            <a:r>
              <a:rPr lang="fr-BE" b="1" dirty="0"/>
              <a:t>représentations</a:t>
            </a:r>
          </a:p>
          <a:p>
            <a:r>
              <a:rPr lang="fr-BE" b="1" dirty="0"/>
              <a:t>																	</a:t>
            </a:r>
            <a:r>
              <a:rPr lang="fr-BE" b="1" dirty="0">
                <a:solidFill>
                  <a:srgbClr val="92D050"/>
                </a:solidFill>
              </a:rPr>
              <a:t>François &amp; Triclot, 2020</a:t>
            </a:r>
          </a:p>
          <a:p>
            <a:r>
              <a:rPr lang="fr-BE" b="1" dirty="0">
                <a:solidFill>
                  <a:srgbClr val="92D050"/>
                </a:solidFill>
              </a:rPr>
              <a:t>																	Lefebvre, 1974</a:t>
            </a:r>
          </a:p>
          <a:p>
            <a:endParaRPr lang="fr-BE" b="1" dirty="0">
              <a:solidFill>
                <a:srgbClr val="92D050"/>
              </a:solidFill>
            </a:endParaRPr>
          </a:p>
          <a:p>
            <a:r>
              <a:rPr lang="fr-BE" dirty="0"/>
              <a:t>Évaluation du projet en acte (non formalisée) et en post-acte (formalisée)</a:t>
            </a:r>
          </a:p>
        </p:txBody>
      </p:sp>
    </p:spTree>
    <p:extLst>
      <p:ext uri="{BB962C8B-B14F-4D97-AF65-F5344CB8AC3E}">
        <p14:creationId xmlns:p14="http://schemas.microsoft.com/office/powerpoint/2010/main" val="16942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1992CE-CB2A-46BD-A2C0-1627878A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78" y="0"/>
            <a:ext cx="3283620" cy="1618396"/>
          </a:xfrm>
        </p:spPr>
        <p:txBody>
          <a:bodyPr numCol="1"/>
          <a:lstStyle/>
          <a:p>
            <a:pPr algn="just"/>
            <a:r>
              <a:rPr lang="fr-BE" sz="2400" dirty="0"/>
              <a:t>3. Une matrice, trois temps d’évaluation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6CA1C7-998B-40B3-9218-699069204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620" y="261420"/>
            <a:ext cx="7140209" cy="5414963"/>
          </a:xfrm>
        </p:spPr>
        <p:txBody>
          <a:bodyPr/>
          <a:lstStyle/>
          <a:p>
            <a:endParaRPr lang="fr-BE" dirty="0"/>
          </a:p>
          <a:p>
            <a:endParaRPr lang="fr-BE" dirty="0"/>
          </a:p>
          <a:p>
            <a:r>
              <a:rPr lang="fr-BE" dirty="0"/>
              <a:t>Le manque de temps « utile »																</a:t>
            </a:r>
            <a:r>
              <a:rPr lang="fr-BE" b="1" dirty="0">
                <a:solidFill>
                  <a:srgbClr val="92D050"/>
                </a:solidFill>
              </a:rPr>
              <a:t>Moser et al. 2004 : 185</a:t>
            </a:r>
          </a:p>
          <a:p>
            <a:r>
              <a:rPr lang="fr-BE" dirty="0"/>
              <a:t>Évaluer, c’est comparer 																	</a:t>
            </a:r>
            <a:r>
              <a:rPr lang="fr-BE" b="1" dirty="0" err="1">
                <a:solidFill>
                  <a:srgbClr val="92D050"/>
                </a:solidFill>
              </a:rPr>
              <a:t>Hiernaux</a:t>
            </a:r>
            <a:r>
              <a:rPr lang="fr-BE" b="1" dirty="0">
                <a:solidFill>
                  <a:srgbClr val="92D050"/>
                </a:solidFill>
              </a:rPr>
              <a:t>, 2001 : 91</a:t>
            </a:r>
          </a:p>
          <a:p>
            <a:endParaRPr lang="fr-BE" dirty="0"/>
          </a:p>
          <a:p>
            <a:pPr marL="0" indent="0">
              <a:buNone/>
            </a:pPr>
            <a:r>
              <a:rPr lang="fr-BE" dirty="0"/>
              <a:t>				Comparer chaque phase du projet aux 						instants T1, T2 et T3</a:t>
            </a:r>
          </a:p>
          <a:p>
            <a:pPr marL="0" indent="0">
              <a:buNone/>
            </a:pPr>
            <a:r>
              <a:rPr lang="fr-BE" dirty="0"/>
              <a:t>				</a:t>
            </a:r>
            <a:r>
              <a:rPr lang="fr-BE" b="1" dirty="0"/>
              <a:t>p</a:t>
            </a:r>
            <a:r>
              <a:rPr lang="fr-BE" dirty="0"/>
              <a:t>our ensuite tracer l’évolution des phases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21B3AF-CFDF-4228-8B72-3ACBCB8C7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BE" dirty="0"/>
              <a:t>Nécessité de penser l’évaluation dès le </a:t>
            </a:r>
            <a:r>
              <a:rPr lang="fr-BE" b="1" dirty="0"/>
              <a:t>pré-acte</a:t>
            </a:r>
          </a:p>
          <a:p>
            <a:endParaRPr lang="fr-BE" b="1" dirty="0"/>
          </a:p>
          <a:p>
            <a:r>
              <a:rPr lang="fr-BE" dirty="0"/>
              <a:t>Nécessité de </a:t>
            </a:r>
            <a:r>
              <a:rPr lang="fr-BE" b="1" dirty="0"/>
              <a:t>formalisation</a:t>
            </a:r>
            <a:r>
              <a:rPr lang="fr-BE" dirty="0"/>
              <a:t> modulable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91914DA-D57D-47FD-A428-DAA31AB441A9}"/>
              </a:ext>
            </a:extLst>
          </p:cNvPr>
          <p:cNvCxnSpPr/>
          <p:nvPr/>
        </p:nvCxnSpPr>
        <p:spPr>
          <a:xfrm>
            <a:off x="6096000" y="4073341"/>
            <a:ext cx="724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639AF319-201A-44CE-B4F4-1143EC6A1EDF}"/>
              </a:ext>
            </a:extLst>
          </p:cNvPr>
          <p:cNvSpPr txBox="1"/>
          <p:nvPr/>
        </p:nvSpPr>
        <p:spPr>
          <a:xfrm>
            <a:off x="3661727" y="5422551"/>
            <a:ext cx="46057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Développement d’une matrice : </a:t>
            </a:r>
            <a:r>
              <a:rPr lang="fr-BE" b="1" dirty="0">
                <a:solidFill>
                  <a:srgbClr val="92D050"/>
                </a:solidFill>
              </a:rPr>
              <a:t>3T-CM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400" b="1" dirty="0"/>
              <a:t>3T : </a:t>
            </a:r>
            <a:r>
              <a:rPr lang="fr-BE" sz="1400" dirty="0"/>
              <a:t>en trois temps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400" b="1" dirty="0"/>
              <a:t>C : </a:t>
            </a:r>
            <a:r>
              <a:rPr lang="fr-BE" sz="1400" dirty="0"/>
              <a:t>contexte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400" b="1" dirty="0"/>
              <a:t>M : </a:t>
            </a:r>
            <a:r>
              <a:rPr lang="fr-BE" sz="1400" dirty="0"/>
              <a:t>médium  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AFF6D21C-3DAF-4EE1-808C-44ABDF30C371}"/>
              </a:ext>
            </a:extLst>
          </p:cNvPr>
          <p:cNvSpPr/>
          <p:nvPr/>
        </p:nvSpPr>
        <p:spPr>
          <a:xfrm>
            <a:off x="3082305" y="5584904"/>
            <a:ext cx="579422" cy="91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B8E343-153F-407B-88B0-CF39E4501BA6}"/>
              </a:ext>
            </a:extLst>
          </p:cNvPr>
          <p:cNvSpPr/>
          <p:nvPr/>
        </p:nvSpPr>
        <p:spPr>
          <a:xfrm>
            <a:off x="964508" y="3428999"/>
            <a:ext cx="3656175" cy="1333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BB5189B-79D4-4575-BAB4-FA7B3F727365}"/>
              </a:ext>
            </a:extLst>
          </p:cNvPr>
          <p:cNvCxnSpPr/>
          <p:nvPr/>
        </p:nvCxnSpPr>
        <p:spPr>
          <a:xfrm>
            <a:off x="6095999" y="4615040"/>
            <a:ext cx="724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913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A1C3A8-5056-4979-B039-3AA68EA4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dirty="0"/>
              <a:t>Tenir compte du</a:t>
            </a:r>
            <a:r>
              <a:rPr lang="fr-BE" sz="3600" i="1" dirty="0"/>
              <a:t> médium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CEC291-5178-4D7E-9226-DB796EB38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093" y="2448624"/>
            <a:ext cx="5185873" cy="4188525"/>
          </a:xfrm>
        </p:spPr>
        <p:txBody>
          <a:bodyPr>
            <a:normAutofit fontScale="92500" lnSpcReduction="10000"/>
          </a:bodyPr>
          <a:lstStyle/>
          <a:p>
            <a:r>
              <a:rPr lang="fr-BE" dirty="0"/>
              <a:t>Aspect créatif : plusieurs dimensions</a:t>
            </a:r>
          </a:p>
          <a:p>
            <a:pPr marL="0" indent="0">
              <a:buNone/>
            </a:pPr>
            <a:endParaRPr lang="fr-BE" dirty="0"/>
          </a:p>
          <a:p>
            <a:pPr marL="800100" lvl="1" indent="-342900">
              <a:buAutoNum type="alphaUcPeriod"/>
            </a:pPr>
            <a:r>
              <a:rPr lang="fr-BE" dirty="0"/>
              <a:t>Littératie de réception								</a:t>
            </a:r>
            <a:r>
              <a:rPr lang="fr-BE" b="1" dirty="0">
                <a:solidFill>
                  <a:srgbClr val="92D050"/>
                </a:solidFill>
              </a:rPr>
              <a:t>Dupont et al., 2019</a:t>
            </a:r>
          </a:p>
          <a:p>
            <a:pPr marL="800100" lvl="1" indent="-342900">
              <a:buAutoNum type="alphaUcPeriod"/>
            </a:pPr>
            <a:r>
              <a:rPr lang="fr-BE" dirty="0"/>
              <a:t>Littératie de création								</a:t>
            </a:r>
            <a:r>
              <a:rPr lang="fr-BE" b="1" dirty="0"/>
              <a:t>	</a:t>
            </a:r>
            <a:r>
              <a:rPr lang="fr-BE" b="1" dirty="0" err="1">
                <a:solidFill>
                  <a:srgbClr val="92D050"/>
                </a:solidFill>
              </a:rPr>
              <a:t>Zagal</a:t>
            </a:r>
            <a:r>
              <a:rPr lang="fr-BE" b="1" dirty="0">
                <a:solidFill>
                  <a:srgbClr val="92D050"/>
                </a:solidFill>
              </a:rPr>
              <a:t>, 2013</a:t>
            </a:r>
          </a:p>
          <a:p>
            <a:pPr marL="800100" lvl="1" indent="-342900">
              <a:buAutoNum type="alphaUcPeriod"/>
            </a:pPr>
            <a:r>
              <a:rPr lang="fr-BE" dirty="0"/>
              <a:t>Expressivité											</a:t>
            </a:r>
            <a:r>
              <a:rPr lang="fr-BE" b="1" dirty="0" err="1">
                <a:solidFill>
                  <a:srgbClr val="92D050"/>
                </a:solidFill>
              </a:rPr>
              <a:t>Genvo</a:t>
            </a:r>
            <a:r>
              <a:rPr lang="fr-BE" b="1" dirty="0">
                <a:solidFill>
                  <a:srgbClr val="92D050"/>
                </a:solidFill>
              </a:rPr>
              <a:t>, 2012</a:t>
            </a:r>
          </a:p>
          <a:p>
            <a:pPr marL="800100" lvl="1" indent="-342900">
              <a:buAutoNum type="alphaUcPeriod"/>
            </a:pPr>
            <a:r>
              <a:rPr lang="fr-BE" dirty="0"/>
              <a:t>Spatialité											</a:t>
            </a:r>
            <a:r>
              <a:rPr lang="fr-BE" b="1" dirty="0">
                <a:solidFill>
                  <a:srgbClr val="92D050"/>
                </a:solidFill>
              </a:rPr>
              <a:t>Ryan, 2014</a:t>
            </a:r>
          </a:p>
          <a:p>
            <a:pPr marL="800100" lvl="1" indent="-342900">
              <a:buAutoNum type="alphaUcPeriod"/>
            </a:pPr>
            <a:r>
              <a:rPr lang="fr-BE" dirty="0"/>
              <a:t>Culture du médium vidéoludique						</a:t>
            </a:r>
            <a:r>
              <a:rPr lang="fr-BE" b="1" dirty="0">
                <a:solidFill>
                  <a:srgbClr val="92D050"/>
                </a:solidFill>
              </a:rPr>
              <a:t>Liège Game Lab, 2019</a:t>
            </a:r>
          </a:p>
          <a:p>
            <a:pPr marL="800100" lvl="1" indent="-342900">
              <a:buAutoNum type="alphaUcPeriod"/>
            </a:pPr>
            <a:r>
              <a:rPr lang="fr-BE" dirty="0"/>
              <a:t>Lien avec des problématiques	</a:t>
            </a:r>
            <a:r>
              <a:rPr lang="fr-BE" b="1" dirty="0">
                <a:solidFill>
                  <a:srgbClr val="92D050"/>
                </a:solidFill>
              </a:rPr>
              <a:t>						François et Triclot, 2020 : 238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8A0FBF5F-6704-4381-99EE-97D984450DF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8393849"/>
              </p:ext>
            </p:extLst>
          </p:nvPr>
        </p:nvGraphicFramePr>
        <p:xfrm>
          <a:off x="6188073" y="2222500"/>
          <a:ext cx="5628834" cy="407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417">
                  <a:extLst>
                    <a:ext uri="{9D8B030D-6E8A-4147-A177-3AD203B41FA5}">
                      <a16:colId xmlns:a16="http://schemas.microsoft.com/office/drawing/2014/main" val="392864520"/>
                    </a:ext>
                  </a:extLst>
                </a:gridCol>
                <a:gridCol w="2814417">
                  <a:extLst>
                    <a:ext uri="{9D8B030D-6E8A-4147-A177-3AD203B41FA5}">
                      <a16:colId xmlns:a16="http://schemas.microsoft.com/office/drawing/2014/main" val="3469592140"/>
                    </a:ext>
                  </a:extLst>
                </a:gridCol>
              </a:tblGrid>
              <a:tr h="679785">
                <a:tc rowSpan="6"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endParaRPr lang="fr-BE" dirty="0"/>
                    </a:p>
                    <a:p>
                      <a:pPr algn="ctr"/>
                      <a:endParaRPr lang="fr-BE" dirty="0"/>
                    </a:p>
                    <a:p>
                      <a:pPr algn="ctr"/>
                      <a:endParaRPr lang="fr-BE" dirty="0"/>
                    </a:p>
                    <a:p>
                      <a:pPr algn="ctr"/>
                      <a:endParaRPr lang="fr-BE" dirty="0"/>
                    </a:p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/>
                        <a:t>Médium : </a:t>
                      </a:r>
                      <a:r>
                        <a:rPr lang="fr-BE" i="1" dirty="0"/>
                        <a:t>jeu vidéo</a:t>
                      </a:r>
                      <a:r>
                        <a:rPr lang="fr-BE" dirty="0"/>
                        <a:t> </a:t>
                      </a:r>
                      <a:r>
                        <a:rPr lang="fr-BE" b="0" dirty="0"/>
                        <a:t>(au choix)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Littératie de réception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533773"/>
                  </a:ext>
                </a:extLst>
              </a:tr>
              <a:tr h="679785"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Littératie de 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273442"/>
                  </a:ext>
                </a:extLst>
              </a:tr>
              <a:tr h="679785"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Spécificités expressives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790802"/>
                  </a:ext>
                </a:extLst>
              </a:tr>
              <a:tr h="679785"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Lecture de l’espace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133815"/>
                  </a:ext>
                </a:extLst>
              </a:tr>
              <a:tr h="679785"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Culture vidéoludique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443729"/>
                  </a:ext>
                </a:extLst>
              </a:tr>
              <a:tr h="679785"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Universalisation du propos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315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47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A1C3A8-5056-4979-B039-3AA68EA4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dirty="0"/>
              <a:t>Tenir compte du </a:t>
            </a:r>
            <a:r>
              <a:rPr lang="fr-BE" sz="3600" i="1" dirty="0"/>
              <a:t>contexte d’action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CEC291-5178-4D7E-9226-DB796EB38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093" y="2394303"/>
            <a:ext cx="5185873" cy="4188525"/>
          </a:xfrm>
        </p:spPr>
        <p:txBody>
          <a:bodyPr>
            <a:normAutofit/>
          </a:bodyPr>
          <a:lstStyle/>
          <a:p>
            <a:r>
              <a:rPr lang="fr-BE" dirty="0"/>
              <a:t>Tenir compte du contexte d’action : </a:t>
            </a:r>
          </a:p>
          <a:p>
            <a:pPr lvl="1"/>
            <a:r>
              <a:rPr lang="fr-BE" dirty="0"/>
              <a:t>Des communautés de pratiques 						</a:t>
            </a:r>
            <a:r>
              <a:rPr lang="fr-BE" b="1" dirty="0">
                <a:solidFill>
                  <a:srgbClr val="92D050"/>
                </a:solidFill>
              </a:rPr>
              <a:t>Lave et Wenger, 1993					Berry, 2008</a:t>
            </a:r>
          </a:p>
          <a:p>
            <a:pPr lvl="1"/>
            <a:r>
              <a:rPr lang="fr-BE" dirty="0"/>
              <a:t>Des politiques culturelles</a:t>
            </a:r>
          </a:p>
          <a:p>
            <a:pPr marL="457200" lvl="1" indent="0">
              <a:buNone/>
            </a:pPr>
            <a:endParaRPr lang="fr-BE" b="1" i="1" dirty="0">
              <a:solidFill>
                <a:srgbClr val="92D050"/>
              </a:solidFill>
            </a:endParaRPr>
          </a:p>
          <a:p>
            <a:pPr marL="457200" lvl="1" indent="0">
              <a:buNone/>
            </a:pPr>
            <a:r>
              <a:rPr lang="fr-BE" i="1" dirty="0"/>
              <a:t>Exemple : médiation culturelle</a:t>
            </a:r>
            <a:r>
              <a:rPr lang="fr-BE" dirty="0"/>
              <a:t>							</a:t>
            </a:r>
            <a:r>
              <a:rPr lang="fr-BE" b="1" dirty="0" err="1">
                <a:solidFill>
                  <a:srgbClr val="92D050"/>
                </a:solidFill>
              </a:rPr>
              <a:t>Dufrêne</a:t>
            </a:r>
            <a:r>
              <a:rPr lang="fr-BE" b="1" dirty="0">
                <a:solidFill>
                  <a:srgbClr val="92D050"/>
                </a:solidFill>
              </a:rPr>
              <a:t> et </a:t>
            </a:r>
            <a:r>
              <a:rPr lang="fr-BE" b="1" dirty="0" err="1">
                <a:solidFill>
                  <a:srgbClr val="92D050"/>
                </a:solidFill>
              </a:rPr>
              <a:t>Gellereau</a:t>
            </a:r>
            <a:r>
              <a:rPr lang="fr-BE" b="1" dirty="0">
                <a:solidFill>
                  <a:srgbClr val="92D050"/>
                </a:solidFill>
              </a:rPr>
              <a:t>, 2003</a:t>
            </a:r>
          </a:p>
          <a:p>
            <a:pPr marL="457200" lvl="1" indent="0">
              <a:buNone/>
            </a:pPr>
            <a:r>
              <a:rPr lang="fr-BE" i="1" dirty="0"/>
              <a:t>Contre-exemple : </a:t>
            </a:r>
            <a:r>
              <a:rPr lang="fr-BE" dirty="0"/>
              <a:t>éducation permanente en Belgique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871294CF-F989-48E0-A35C-1EA78CC52D5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1823877"/>
              </p:ext>
            </p:extLst>
          </p:nvPr>
        </p:nvGraphicFramePr>
        <p:xfrm>
          <a:off x="6188075" y="2308634"/>
          <a:ext cx="5194296" cy="3881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144">
                  <a:extLst>
                    <a:ext uri="{9D8B030D-6E8A-4147-A177-3AD203B41FA5}">
                      <a16:colId xmlns:a16="http://schemas.microsoft.com/office/drawing/2014/main" val="1942783774"/>
                    </a:ext>
                  </a:extLst>
                </a:gridCol>
                <a:gridCol w="577144">
                  <a:extLst>
                    <a:ext uri="{9D8B030D-6E8A-4147-A177-3AD203B41FA5}">
                      <a16:colId xmlns:a16="http://schemas.microsoft.com/office/drawing/2014/main" val="81825150"/>
                    </a:ext>
                  </a:extLst>
                </a:gridCol>
                <a:gridCol w="577144">
                  <a:extLst>
                    <a:ext uri="{9D8B030D-6E8A-4147-A177-3AD203B41FA5}">
                      <a16:colId xmlns:a16="http://schemas.microsoft.com/office/drawing/2014/main" val="2731404788"/>
                    </a:ext>
                  </a:extLst>
                </a:gridCol>
                <a:gridCol w="577144">
                  <a:extLst>
                    <a:ext uri="{9D8B030D-6E8A-4147-A177-3AD203B41FA5}">
                      <a16:colId xmlns:a16="http://schemas.microsoft.com/office/drawing/2014/main" val="2769899925"/>
                    </a:ext>
                  </a:extLst>
                </a:gridCol>
                <a:gridCol w="577144">
                  <a:extLst>
                    <a:ext uri="{9D8B030D-6E8A-4147-A177-3AD203B41FA5}">
                      <a16:colId xmlns:a16="http://schemas.microsoft.com/office/drawing/2014/main" val="3816164109"/>
                    </a:ext>
                  </a:extLst>
                </a:gridCol>
                <a:gridCol w="577144">
                  <a:extLst>
                    <a:ext uri="{9D8B030D-6E8A-4147-A177-3AD203B41FA5}">
                      <a16:colId xmlns:a16="http://schemas.microsoft.com/office/drawing/2014/main" val="1932220076"/>
                    </a:ext>
                  </a:extLst>
                </a:gridCol>
                <a:gridCol w="577144">
                  <a:extLst>
                    <a:ext uri="{9D8B030D-6E8A-4147-A177-3AD203B41FA5}">
                      <a16:colId xmlns:a16="http://schemas.microsoft.com/office/drawing/2014/main" val="2846879279"/>
                    </a:ext>
                  </a:extLst>
                </a:gridCol>
                <a:gridCol w="577144">
                  <a:extLst>
                    <a:ext uri="{9D8B030D-6E8A-4147-A177-3AD203B41FA5}">
                      <a16:colId xmlns:a16="http://schemas.microsoft.com/office/drawing/2014/main" val="3028922612"/>
                    </a:ext>
                  </a:extLst>
                </a:gridCol>
                <a:gridCol w="577144">
                  <a:extLst>
                    <a:ext uri="{9D8B030D-6E8A-4147-A177-3AD203B41FA5}">
                      <a16:colId xmlns:a16="http://schemas.microsoft.com/office/drawing/2014/main" val="3157306366"/>
                    </a:ext>
                  </a:extLst>
                </a:gridCol>
              </a:tblGrid>
              <a:tr h="1169924">
                <a:tc gridSpan="9"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/>
                        <a:t>Contexte d’action </a:t>
                      </a:r>
                      <a:r>
                        <a:rPr lang="fr-BE" b="0" dirty="0"/>
                        <a:t>(local et philosophique)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886379"/>
                  </a:ext>
                </a:extLst>
              </a:tr>
              <a:tr h="867105">
                <a:tc gridSpan="3"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/>
                        <a:t>Démocratie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/>
                        <a:t>Ouverture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/>
                        <a:t>Efficacité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635795"/>
                  </a:ext>
                </a:extLst>
              </a:tr>
              <a:tr h="1844161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Codécision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Compréhension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Appropriation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Inclusion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Communication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Accessibilité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Quantité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Pertinence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Richesse</a:t>
                      </a:r>
                    </a:p>
                  </a:txBody>
                  <a:tcPr vert="vert"/>
                </a:tc>
                <a:extLst>
                  <a:ext uri="{0D108BD9-81ED-4DB2-BD59-A6C34878D82A}">
                    <a16:rowId xmlns:a16="http://schemas.microsoft.com/office/drawing/2014/main" val="853913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37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A1534780-A091-40FC-9969-B21EC3948B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9" y="344078"/>
            <a:ext cx="8735508" cy="6169844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8D9EC95-F125-43FF-8B33-660B0A7AD004}"/>
              </a:ext>
            </a:extLst>
          </p:cNvPr>
          <p:cNvSpPr txBox="1"/>
          <p:nvPr/>
        </p:nvSpPr>
        <p:spPr>
          <a:xfrm>
            <a:off x="9610106" y="1439501"/>
            <a:ext cx="240082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92D050"/>
                </a:solidFill>
              </a:rPr>
              <a:t>Matrice 3T-CM</a:t>
            </a:r>
          </a:p>
          <a:p>
            <a:endParaRPr lang="fr-BE" b="1" dirty="0">
              <a:solidFill>
                <a:srgbClr val="92D050"/>
              </a:solidFill>
            </a:endParaRPr>
          </a:p>
          <a:p>
            <a:r>
              <a:rPr lang="fr-BE" dirty="0"/>
              <a:t>Une évaluation du projet</a:t>
            </a:r>
          </a:p>
          <a:p>
            <a:endParaRPr lang="fr-BE" dirty="0"/>
          </a:p>
          <a:p>
            <a:pPr marL="342900" indent="-342900">
              <a:buAutoNum type="arabicPeriod"/>
            </a:pPr>
            <a:r>
              <a:rPr lang="fr-BE" sz="1400" dirty="0"/>
              <a:t>En </a:t>
            </a:r>
            <a:r>
              <a:rPr lang="fr-BE" sz="1400" dirty="0">
                <a:solidFill>
                  <a:srgbClr val="92D050"/>
                </a:solidFill>
              </a:rPr>
              <a:t>trois</a:t>
            </a:r>
            <a:r>
              <a:rPr lang="fr-BE" sz="1400" dirty="0"/>
              <a:t> temps</a:t>
            </a:r>
          </a:p>
          <a:p>
            <a:pPr marL="342900" indent="-342900">
              <a:buAutoNum type="arabicPeriod"/>
            </a:pPr>
            <a:endParaRPr lang="fr-BE" sz="1400" dirty="0"/>
          </a:p>
          <a:p>
            <a:pPr marL="342900" indent="-342900">
              <a:buAutoNum type="arabicPeriod"/>
            </a:pPr>
            <a:r>
              <a:rPr lang="fr-BE" sz="1400" dirty="0"/>
              <a:t>En considérant son </a:t>
            </a:r>
            <a:r>
              <a:rPr lang="fr-BE" sz="1400" dirty="0">
                <a:solidFill>
                  <a:srgbClr val="92D050"/>
                </a:solidFill>
              </a:rPr>
              <a:t>contexte</a:t>
            </a:r>
            <a:r>
              <a:rPr lang="fr-BE" sz="1400" dirty="0"/>
              <a:t> d’action</a:t>
            </a:r>
          </a:p>
          <a:p>
            <a:pPr marL="342900" indent="-342900">
              <a:buAutoNum type="arabicPeriod"/>
            </a:pPr>
            <a:endParaRPr lang="fr-BE" sz="1400" dirty="0"/>
          </a:p>
          <a:p>
            <a:pPr marL="342900" indent="-342900">
              <a:buAutoNum type="arabicPeriod"/>
            </a:pPr>
            <a:r>
              <a:rPr lang="fr-BE" sz="1400" dirty="0"/>
              <a:t>En considérant son </a:t>
            </a:r>
            <a:r>
              <a:rPr lang="fr-BE" sz="1400" dirty="0">
                <a:solidFill>
                  <a:srgbClr val="92D050"/>
                </a:solidFill>
              </a:rPr>
              <a:t>médium</a:t>
            </a:r>
          </a:p>
          <a:p>
            <a:pPr marL="342900" indent="-342900">
              <a:buAutoNum type="arabicPeriod"/>
            </a:pPr>
            <a:endParaRPr lang="fr-BE" sz="1400" dirty="0">
              <a:solidFill>
                <a:srgbClr val="92D050"/>
              </a:solidFill>
            </a:endParaRPr>
          </a:p>
          <a:p>
            <a:pPr marL="342900" indent="-342900">
              <a:buAutoNum type="arabicPeriod"/>
            </a:pPr>
            <a:endParaRPr lang="fr-BE" sz="1400" dirty="0">
              <a:solidFill>
                <a:srgbClr val="92D050"/>
              </a:solidFill>
            </a:endParaRPr>
          </a:p>
          <a:p>
            <a:pPr marL="342900" indent="-342900">
              <a:buAutoNum type="arabicPeriod"/>
            </a:pPr>
            <a:endParaRPr lang="fr-BE" sz="1400" dirty="0">
              <a:solidFill>
                <a:srgbClr val="92D050"/>
              </a:solidFill>
            </a:endParaRPr>
          </a:p>
          <a:p>
            <a:pPr marL="342900" indent="-342900">
              <a:buAutoNum type="arabicPeriod"/>
            </a:pPr>
            <a:endParaRPr lang="fr-BE" sz="1400" dirty="0">
              <a:solidFill>
                <a:srgbClr val="92D050"/>
              </a:solidFill>
            </a:endParaRPr>
          </a:p>
          <a:p>
            <a:r>
              <a:rPr lang="fr-BE" sz="1400" dirty="0"/>
              <a:t>De :</a:t>
            </a:r>
          </a:p>
          <a:p>
            <a:r>
              <a:rPr lang="fr-BE" sz="1400" dirty="0">
                <a:solidFill>
                  <a:srgbClr val="92D050"/>
                </a:solidFill>
              </a:rPr>
              <a:t>l’évaluation-palimpseste</a:t>
            </a:r>
          </a:p>
          <a:p>
            <a:endParaRPr lang="fr-BE" sz="1400" dirty="0">
              <a:solidFill>
                <a:srgbClr val="92D050"/>
              </a:solidFill>
            </a:endParaRPr>
          </a:p>
          <a:p>
            <a:r>
              <a:rPr lang="fr-BE" sz="1400" dirty="0"/>
              <a:t>À :</a:t>
            </a:r>
          </a:p>
          <a:p>
            <a:r>
              <a:rPr lang="fr-BE" sz="1400" dirty="0">
                <a:solidFill>
                  <a:srgbClr val="92D050"/>
                </a:solidFill>
              </a:rPr>
              <a:t>l’évaluation-calque</a:t>
            </a:r>
          </a:p>
        </p:txBody>
      </p:sp>
    </p:spTree>
    <p:extLst>
      <p:ext uri="{BB962C8B-B14F-4D97-AF65-F5344CB8AC3E}">
        <p14:creationId xmlns:p14="http://schemas.microsoft.com/office/powerpoint/2010/main" val="2026004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TM03457503[[fn=Concis]]</Template>
  <TotalTime>299</TotalTime>
  <Words>1147</Words>
  <Application>Microsoft Macintosh PowerPoint</Application>
  <PresentationFormat>Grand écran</PresentationFormat>
  <Paragraphs>152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 2</vt:lpstr>
      <vt:lpstr>WordVisi_MSFontService</vt:lpstr>
      <vt:lpstr>Concis</vt:lpstr>
      <vt:lpstr>Comment évaluer la création vidéoludique en animation socioculturelle et médiation culturelle ? </vt:lpstr>
      <vt:lpstr>1. Évaluer : du mal nécessaire au bien commun</vt:lpstr>
      <vt:lpstr>Une culture de l’évaluation ? fondements et critiques</vt:lpstr>
      <vt:lpstr>2. Retour sur LiègeCraft</vt:lpstr>
      <vt:lpstr>Présentation PowerPoint</vt:lpstr>
      <vt:lpstr>3. Une matrice, trois temps d’évaluation</vt:lpstr>
      <vt:lpstr>Tenir compte du médium</vt:lpstr>
      <vt:lpstr>Tenir compte du contexte d’action</vt:lpstr>
      <vt:lpstr>Présentation PowerPoint</vt:lpstr>
      <vt:lpstr>Ouverture</vt:lpstr>
      <vt:lpstr>Merci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évaluer la création vidéoludique en animation socioculturelle et médiation culturelle ?</dc:title>
  <dc:creator>Alexis Messina</dc:creator>
  <cp:lastModifiedBy>Alexis Messina</cp:lastModifiedBy>
  <cp:revision>19</cp:revision>
  <dcterms:created xsi:type="dcterms:W3CDTF">2020-11-10T13:26:39Z</dcterms:created>
  <dcterms:modified xsi:type="dcterms:W3CDTF">2020-11-12T11:19:58Z</dcterms:modified>
</cp:coreProperties>
</file>